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5" r:id="rId3"/>
  </p:sldMasterIdLst>
  <p:notesMasterIdLst>
    <p:notesMasterId r:id="rId52"/>
  </p:notesMasterIdLst>
  <p:sldIdLst>
    <p:sldId id="256" r:id="rId4"/>
    <p:sldId id="258" r:id="rId5"/>
    <p:sldId id="259" r:id="rId6"/>
    <p:sldId id="260" r:id="rId7"/>
    <p:sldId id="303" r:id="rId8"/>
    <p:sldId id="261" r:id="rId9"/>
    <p:sldId id="302" r:id="rId10"/>
    <p:sldId id="262" r:id="rId11"/>
    <p:sldId id="263" r:id="rId12"/>
    <p:sldId id="264" r:id="rId13"/>
    <p:sldId id="265" r:id="rId14"/>
    <p:sldId id="266" r:id="rId15"/>
    <p:sldId id="301" r:id="rId16"/>
    <p:sldId id="299" r:id="rId17"/>
    <p:sldId id="267" r:id="rId18"/>
    <p:sldId id="268" r:id="rId19"/>
    <p:sldId id="269" r:id="rId20"/>
    <p:sldId id="270" r:id="rId21"/>
    <p:sldId id="336" r:id="rId22"/>
    <p:sldId id="337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306" r:id="rId32"/>
    <p:sldId id="313" r:id="rId33"/>
    <p:sldId id="314" r:id="rId34"/>
    <p:sldId id="315" r:id="rId35"/>
    <p:sldId id="316" r:id="rId36"/>
    <p:sldId id="285" r:id="rId37"/>
    <p:sldId id="317" r:id="rId38"/>
    <p:sldId id="335" r:id="rId39"/>
    <p:sldId id="318" r:id="rId40"/>
    <p:sldId id="319" r:id="rId41"/>
    <p:sldId id="289" r:id="rId42"/>
    <p:sldId id="320" r:id="rId43"/>
    <p:sldId id="291" r:id="rId44"/>
    <p:sldId id="321" r:id="rId45"/>
    <p:sldId id="293" r:id="rId46"/>
    <p:sldId id="294" r:id="rId47"/>
    <p:sldId id="322" r:id="rId48"/>
    <p:sldId id="296" r:id="rId49"/>
    <p:sldId id="297" r:id="rId50"/>
    <p:sldId id="298" r:id="rId5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8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718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FBB40-51F7-43FA-B4EE-1DE11F010B65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59227-FB5E-4ECE-9393-7CA64A3447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448A3F-5B85-439D-8D15-0263B92A6931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40E915-C781-4EBE-8D9B-28633C49B6E0}" type="slidenum">
              <a:rPr lang="en-US" altLang="zh-CN"/>
              <a:t>13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303A5C-003E-4A8E-B818-55BBABC6A701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1364E9-1B9F-47E5-ABBF-7CD9D4683812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27D1F5-29E2-4658-A667-462985834E07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66A926-B7DD-420B-A475-143D18EA7AE4}" type="slidenum">
              <a:rPr lang="en-US" altLang="zh-CN"/>
              <a:t>23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26BF05-7415-4BC0-8F48-E9188E573EAA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E0DDDE-9728-4438-B162-D32CA0313863}" type="slidenum">
              <a:rPr lang="en-US" altLang="zh-CN"/>
              <a:t>26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C2E7CC-FAC3-40A3-9089-395BA26EA82B}" type="slidenum">
              <a:rPr lang="en-US" altLang="zh-CN"/>
              <a:t>27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75C0C7-51DA-4D85-BDBE-D510595AA59A}" type="slidenum">
              <a:rPr lang="en-US" altLang="zh-CN"/>
              <a:t>28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75C0C7-51DA-4D85-BDBE-D510595AA59A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373E1D-E3A7-4255-9C9C-097FFB0C8F6F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13927-3D37-4415-895C-D5EFC4839BD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  <p:extLst>
      <p:ext uri="{BB962C8B-B14F-4D97-AF65-F5344CB8AC3E}">
        <p14:creationId xmlns:p14="http://schemas.microsoft.com/office/powerpoint/2010/main" val="405145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30EC2-E348-4F2E-A10C-32F692F1219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  <p:extLst>
      <p:ext uri="{BB962C8B-B14F-4D97-AF65-F5344CB8AC3E}">
        <p14:creationId xmlns:p14="http://schemas.microsoft.com/office/powerpoint/2010/main" val="719320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25D8F7-F3F2-4DBD-AEFB-8716D471FBC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  <p:extLst>
      <p:ext uri="{BB962C8B-B14F-4D97-AF65-F5344CB8AC3E}">
        <p14:creationId xmlns:p14="http://schemas.microsoft.com/office/powerpoint/2010/main" val="2551645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A265B1-CFE7-498E-A420-BACF4DDA783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  <p:extLst>
      <p:ext uri="{BB962C8B-B14F-4D97-AF65-F5344CB8AC3E}">
        <p14:creationId xmlns:p14="http://schemas.microsoft.com/office/powerpoint/2010/main" val="2944251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62A66-FD8C-45A6-9D21-A26CC4BCDCA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  <p:extLst>
      <p:ext uri="{BB962C8B-B14F-4D97-AF65-F5344CB8AC3E}">
        <p14:creationId xmlns:p14="http://schemas.microsoft.com/office/powerpoint/2010/main" val="2339731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5116C44A-EA34-4280-AB93-8B2A73E69F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9413" y="684213"/>
            <a:ext cx="6096000" cy="3429000"/>
          </a:xfrm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78818FBB-5B02-46AE-801F-6ECA99DAA4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41813"/>
            <a:ext cx="5486400" cy="4114800"/>
          </a:xfrm>
        </p:spPr>
        <p:txBody>
          <a:bodyPr anchor="t"/>
          <a:lstStyle/>
          <a:p>
            <a:pPr eaLnBrk="1" hangingPunct="1"/>
            <a:r>
              <a:rPr lang="zh-CN" altLang="en-US"/>
              <a:t>需要修订，和前面的内容统一</a:t>
            </a: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2DE0C020-BFEA-44AD-B282-CDFA9BF95C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16A8E1B-AF68-438D-A0E9-397CA4D0E714}" type="slidenum">
              <a:rPr lang="en-US" altLang="zh-CN" sz="1200"/>
              <a:pPr algn="r"/>
              <a:t>36</a:t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64AD1-A3D5-4C9D-91EF-09C2C6B3749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  <p:extLst>
      <p:ext uri="{BB962C8B-B14F-4D97-AF65-F5344CB8AC3E}">
        <p14:creationId xmlns:p14="http://schemas.microsoft.com/office/powerpoint/2010/main" val="3821412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18609E-67AF-42BB-BC04-BDF05E921F5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  <p:extLst>
      <p:ext uri="{BB962C8B-B14F-4D97-AF65-F5344CB8AC3E}">
        <p14:creationId xmlns:p14="http://schemas.microsoft.com/office/powerpoint/2010/main" val="2037492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56195C-BD11-43D2-82F1-0D0A777A618B}" type="slidenum">
              <a:rPr lang="en-US" altLang="zh-CN"/>
              <a:t>39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0EE07-896A-4C58-AB5F-C1C78CD558C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7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373E1D-E3A7-4255-9C9C-097FFB0C8F6F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A403B0-01F0-4E3F-A819-59FD590A321A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A403B0-01F0-4E3F-A819-59FD590A321A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88C495-23EA-40ED-99CE-B6E4A9584F4D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95BECC-A414-407A-B81E-5576B9821CCE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40E915-C781-4EBE-8D9B-28633C49B6E0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2DE321-E516-41F3-B5F9-9A139A9F5DD6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C2660D-64EE-49C3-B111-2DB687C10C60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39976FEA-5B73-4847-952F-B9AF63DD60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04962"/>
            <a:ext cx="8229600" cy="4616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00151"/>
            <a:ext cx="4038600" cy="16418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1"/>
            <a:ext cx="4038600" cy="16418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2956322"/>
            <a:ext cx="4038600" cy="16418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2956322"/>
            <a:ext cx="4038600" cy="16418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CE5D93C-DB40-4653-8D5E-A90AF84FA6E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962"/>
            <a:ext cx="8229600" cy="4616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1"/>
            <a:ext cx="4038600" cy="16418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56322"/>
            <a:ext cx="4038600" cy="16418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E25408-A57A-4BB0-A991-CEC532971ED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C2660D-64EE-49C3-B111-2DB687C10C60}" type="datetimeFigureOut">
              <a:rPr lang="zh-CN" altLang="en-US" smtClean="0"/>
              <a:pPr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39976FEA-5B73-4847-952F-B9AF63DD60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5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04962"/>
            <a:ext cx="8229600" cy="4616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00151"/>
            <a:ext cx="4038600" cy="16418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1"/>
            <a:ext cx="4038600" cy="16418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2956322"/>
            <a:ext cx="4038600" cy="16418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2956322"/>
            <a:ext cx="4038600" cy="16418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CE5D93C-DB40-4653-8D5E-A90AF84FA6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83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962"/>
            <a:ext cx="8229600" cy="4616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1"/>
            <a:ext cx="4038600" cy="16418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56322"/>
            <a:ext cx="4038600" cy="16418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8E25408-A57A-4BB0-A991-CEC532971E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81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962"/>
            <a:ext cx="8229600" cy="4616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7D081EE-431E-40B5-8167-E75239BED8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29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56F0071-8F01-4CA1-8E06-6AE302F3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82B8570-1DF4-4DA3-BFB9-1F11C1D1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D08949-FA8F-4134-9654-1A967645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59DF8-4E36-4D08-8F2D-D4F401EF69F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9085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164305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6400816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defTabSz="914400" rtl="0" eaLnBrk="1" latinLnBrk="0" hangingPunct="1">
        <a:spcBef>
          <a:spcPct val="0"/>
        </a:spcBef>
        <a:buNone/>
        <a:defRPr lang="zh-CN" altLang="en-US" sz="2400" b="1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6400816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486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xStyles>
    <p:titleStyle>
      <a:lvl1pPr algn="l" defTabSz="914400" rtl="0" eaLnBrk="1" latinLnBrk="0" hangingPunct="1">
        <a:spcBef>
          <a:spcPct val="0"/>
        </a:spcBef>
        <a:buNone/>
        <a:defRPr lang="zh-CN" altLang="en-US" sz="2400" b="1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hyperlink" Target="http://www.ieee802.org/" TargetMode="Externa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4.wmf"/><Relationship Id="rId5" Type="http://schemas.openxmlformats.org/officeDocument/2006/relationships/image" Target="../media/image12.wmf"/><Relationship Id="rId10" Type="http://schemas.openxmlformats.org/officeDocument/2006/relationships/image" Target="../media/image3.jpeg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jpe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wmf"/><Relationship Id="rId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851670"/>
            <a:ext cx="8572560" cy="857250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第四讲   交换机上</a:t>
            </a:r>
            <a:r>
              <a:rPr lang="en-US" altLang="zh-CN" sz="2800" dirty="0"/>
              <a:t>VLAN</a:t>
            </a:r>
            <a:r>
              <a:rPr lang="zh-CN" altLang="en-US" sz="2800" dirty="0"/>
              <a:t>的配置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基于</a:t>
            </a:r>
            <a:r>
              <a:rPr lang="en-US" altLang="en-US" dirty="0" err="1">
                <a:latin typeface="Arial" panose="020B0604020202020204" pitchFamily="34" charset="0"/>
              </a:rPr>
              <a:t>MAC</a:t>
            </a:r>
            <a:r>
              <a:rPr lang="zh-CN" altLang="en-US" dirty="0"/>
              <a:t>地址</a:t>
            </a:r>
            <a:r>
              <a:rPr lang="en-US" altLang="en-US" dirty="0" err="1"/>
              <a:t>的</a:t>
            </a:r>
            <a:r>
              <a:rPr lang="en-US" altLang="en-US" dirty="0" err="1">
                <a:latin typeface="Arial" panose="020B0604020202020204" pitchFamily="34" charset="0"/>
              </a:rPr>
              <a:t>VLAN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4918472" y="1497390"/>
            <a:ext cx="90487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13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kumimoji="1" lang="zh-CN" altLang="en-US" sz="13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9221" name="Rectangle 4"/>
          <p:cNvSpPr>
            <a:spLocks noChangeAspect="1" noChangeArrowheads="1"/>
          </p:cNvSpPr>
          <p:nvPr/>
        </p:nvSpPr>
        <p:spPr bwMode="auto">
          <a:xfrm>
            <a:off x="4311254" y="1826002"/>
            <a:ext cx="1079897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364831" y="1855768"/>
            <a:ext cx="8989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9223" name="Rectangle 6"/>
          <p:cNvSpPr>
            <a:spLocks noChangeAspect="1" noChangeArrowheads="1"/>
          </p:cNvSpPr>
          <p:nvPr/>
        </p:nvSpPr>
        <p:spPr bwMode="auto">
          <a:xfrm>
            <a:off x="5282803" y="182600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5229226" y="1879581"/>
            <a:ext cx="10251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所属</a:t>
            </a: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</a:p>
        </p:txBody>
      </p:sp>
      <p:grpSp>
        <p:nvGrpSpPr>
          <p:cNvPr id="9225" name="Group 8"/>
          <p:cNvGrpSpPr/>
          <p:nvPr/>
        </p:nvGrpSpPr>
        <p:grpSpPr bwMode="auto">
          <a:xfrm>
            <a:off x="4311253" y="2149852"/>
            <a:ext cx="971550" cy="323850"/>
            <a:chOff x="1639" y="1999"/>
            <a:chExt cx="816" cy="272"/>
          </a:xfrm>
        </p:grpSpPr>
        <p:sp>
          <p:nvSpPr>
            <p:cNvPr id="9260" name="Rectangle 9"/>
            <p:cNvSpPr>
              <a:spLocks noChangeAspect="1" noChangeArrowheads="1"/>
            </p:cNvSpPr>
            <p:nvPr/>
          </p:nvSpPr>
          <p:spPr bwMode="auto">
            <a:xfrm>
              <a:off x="1639" y="1999"/>
              <a:ext cx="816" cy="272"/>
            </a:xfrm>
            <a:prstGeom prst="rect">
              <a:avLst/>
            </a:prstGeom>
            <a:gradFill rotWithShape="0">
              <a:gsLst>
                <a:gs pos="0">
                  <a:srgbClr val="D2D2D2"/>
                </a:gs>
                <a:gs pos="50000">
                  <a:srgbClr val="EAEAEA"/>
                </a:gs>
                <a:gs pos="100000">
                  <a:srgbClr val="D2D2D2"/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9082" name="Text Box 10"/>
            <p:cNvSpPr txBox="1">
              <a:spLocks noChangeArrowheads="1"/>
            </p:cNvSpPr>
            <p:nvPr/>
          </p:nvSpPr>
          <p:spPr bwMode="auto">
            <a:xfrm>
              <a:off x="1764" y="2023"/>
              <a:ext cx="6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MAC A</a:t>
              </a:r>
            </a:p>
          </p:txBody>
        </p:sp>
      </p:grpSp>
      <p:sp>
        <p:nvSpPr>
          <p:cNvPr id="9226" name="Rectangle 11"/>
          <p:cNvSpPr>
            <a:spLocks noChangeAspect="1" noChangeArrowheads="1"/>
          </p:cNvSpPr>
          <p:nvPr/>
        </p:nvSpPr>
        <p:spPr bwMode="auto">
          <a:xfrm>
            <a:off x="5282803" y="214985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7" name="Group 12"/>
          <p:cNvGrpSpPr/>
          <p:nvPr/>
        </p:nvGrpSpPr>
        <p:grpSpPr bwMode="auto">
          <a:xfrm>
            <a:off x="4311253" y="2473702"/>
            <a:ext cx="971550" cy="323850"/>
            <a:chOff x="3470" y="2069"/>
            <a:chExt cx="816" cy="272"/>
          </a:xfrm>
        </p:grpSpPr>
        <p:sp>
          <p:nvSpPr>
            <p:cNvPr id="9258" name="Rectangle 13"/>
            <p:cNvSpPr>
              <a:spLocks noChangeAspect="1" noChangeArrowheads="1"/>
            </p:cNvSpPr>
            <p:nvPr/>
          </p:nvSpPr>
          <p:spPr bwMode="auto">
            <a:xfrm>
              <a:off x="3470" y="2069"/>
              <a:ext cx="816" cy="272"/>
            </a:xfrm>
            <a:prstGeom prst="rect">
              <a:avLst/>
            </a:prstGeom>
            <a:gradFill rotWithShape="0">
              <a:gsLst>
                <a:gs pos="0">
                  <a:srgbClr val="D2D2D2"/>
                </a:gs>
                <a:gs pos="50000">
                  <a:srgbClr val="EAEAEA"/>
                </a:gs>
                <a:gs pos="100000">
                  <a:srgbClr val="D2D2D2"/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9086" name="Text Box 14"/>
            <p:cNvSpPr txBox="1">
              <a:spLocks noChangeArrowheads="1"/>
            </p:cNvSpPr>
            <p:nvPr/>
          </p:nvSpPr>
          <p:spPr bwMode="auto">
            <a:xfrm>
              <a:off x="3600" y="2093"/>
              <a:ext cx="5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MAC B</a:t>
              </a:r>
            </a:p>
          </p:txBody>
        </p:sp>
      </p:grpSp>
      <p:sp>
        <p:nvSpPr>
          <p:cNvPr id="9228" name="Rectangle 15"/>
          <p:cNvSpPr>
            <a:spLocks noChangeAspect="1" noChangeArrowheads="1"/>
          </p:cNvSpPr>
          <p:nvPr/>
        </p:nvSpPr>
        <p:spPr bwMode="auto">
          <a:xfrm>
            <a:off x="5282803" y="247370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9" name="Group 16"/>
          <p:cNvGrpSpPr/>
          <p:nvPr/>
        </p:nvGrpSpPr>
        <p:grpSpPr bwMode="auto">
          <a:xfrm>
            <a:off x="4311253" y="2797552"/>
            <a:ext cx="971550" cy="323850"/>
            <a:chOff x="1638" y="2544"/>
            <a:chExt cx="816" cy="272"/>
          </a:xfrm>
        </p:grpSpPr>
        <p:sp>
          <p:nvSpPr>
            <p:cNvPr id="9256" name="Rectangle 17"/>
            <p:cNvSpPr>
              <a:spLocks noChangeAspect="1" noChangeArrowheads="1"/>
            </p:cNvSpPr>
            <p:nvPr/>
          </p:nvSpPr>
          <p:spPr bwMode="auto">
            <a:xfrm>
              <a:off x="1638" y="2544"/>
              <a:ext cx="816" cy="272"/>
            </a:xfrm>
            <a:prstGeom prst="rect">
              <a:avLst/>
            </a:prstGeom>
            <a:gradFill rotWithShape="0">
              <a:gsLst>
                <a:gs pos="0">
                  <a:srgbClr val="D2D2D2"/>
                </a:gs>
                <a:gs pos="50000">
                  <a:srgbClr val="EAEAEA"/>
                </a:gs>
                <a:gs pos="100000">
                  <a:srgbClr val="D2D2D2"/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9090" name="Text Box 18"/>
            <p:cNvSpPr txBox="1">
              <a:spLocks noChangeArrowheads="1"/>
            </p:cNvSpPr>
            <p:nvPr/>
          </p:nvSpPr>
          <p:spPr bwMode="auto">
            <a:xfrm>
              <a:off x="1768" y="2568"/>
              <a:ext cx="5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MAC C</a:t>
              </a:r>
            </a:p>
          </p:txBody>
        </p:sp>
      </p:grpSp>
      <p:sp>
        <p:nvSpPr>
          <p:cNvPr id="9230" name="Rectangle 19"/>
          <p:cNvSpPr>
            <a:spLocks noChangeAspect="1" noChangeArrowheads="1"/>
          </p:cNvSpPr>
          <p:nvPr/>
        </p:nvSpPr>
        <p:spPr bwMode="auto">
          <a:xfrm>
            <a:off x="5282803" y="279755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1" name="Rectangle 20"/>
          <p:cNvSpPr>
            <a:spLocks noChangeAspect="1" noChangeArrowheads="1"/>
          </p:cNvSpPr>
          <p:nvPr/>
        </p:nvSpPr>
        <p:spPr bwMode="auto">
          <a:xfrm>
            <a:off x="4311253" y="3122593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093" name="Text Box 21"/>
          <p:cNvSpPr txBox="1">
            <a:spLocks noChangeArrowheads="1"/>
          </p:cNvSpPr>
          <p:nvPr/>
        </p:nvSpPr>
        <p:spPr bwMode="auto">
          <a:xfrm>
            <a:off x="4457042" y="3151168"/>
            <a:ext cx="72878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MAC D</a:t>
            </a:r>
          </a:p>
        </p:txBody>
      </p:sp>
      <p:sp>
        <p:nvSpPr>
          <p:cNvPr id="9233" name="Rectangle 22"/>
          <p:cNvSpPr>
            <a:spLocks noChangeAspect="1" noChangeArrowheads="1"/>
          </p:cNvSpPr>
          <p:nvPr/>
        </p:nvSpPr>
        <p:spPr bwMode="auto">
          <a:xfrm>
            <a:off x="5282803" y="3122593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095" name="Text Box 23"/>
          <p:cNvSpPr txBox="1">
            <a:spLocks noChangeArrowheads="1"/>
          </p:cNvSpPr>
          <p:nvPr/>
        </p:nvSpPr>
        <p:spPr bwMode="auto">
          <a:xfrm>
            <a:off x="5337875" y="3151168"/>
            <a:ext cx="8649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10</a:t>
            </a:r>
          </a:p>
        </p:txBody>
      </p:sp>
      <p:sp>
        <p:nvSpPr>
          <p:cNvPr id="259096" name="Text Box 24"/>
          <p:cNvSpPr txBox="1">
            <a:spLocks noChangeArrowheads="1"/>
          </p:cNvSpPr>
          <p:nvPr/>
        </p:nvSpPr>
        <p:spPr bwMode="auto">
          <a:xfrm>
            <a:off x="5366707" y="2202240"/>
            <a:ext cx="7704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5</a:t>
            </a:r>
          </a:p>
        </p:txBody>
      </p:sp>
      <p:sp>
        <p:nvSpPr>
          <p:cNvPr id="259097" name="Text Box 25"/>
          <p:cNvSpPr txBox="1">
            <a:spLocks noChangeArrowheads="1"/>
          </p:cNvSpPr>
          <p:nvPr/>
        </p:nvSpPr>
        <p:spPr bwMode="auto">
          <a:xfrm>
            <a:off x="5337875" y="2527281"/>
            <a:ext cx="8649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10</a:t>
            </a:r>
          </a:p>
        </p:txBody>
      </p:sp>
      <p:sp>
        <p:nvSpPr>
          <p:cNvPr id="259098" name="Text Box 26"/>
          <p:cNvSpPr txBox="1">
            <a:spLocks noChangeArrowheads="1"/>
          </p:cNvSpPr>
          <p:nvPr/>
        </p:nvSpPr>
        <p:spPr bwMode="auto">
          <a:xfrm>
            <a:off x="5366707" y="2851131"/>
            <a:ext cx="7704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5</a:t>
            </a:r>
          </a:p>
        </p:txBody>
      </p:sp>
      <p:sp>
        <p:nvSpPr>
          <p:cNvPr id="9238" name="Line 27"/>
          <p:cNvSpPr>
            <a:spLocks noChangeShapeType="1"/>
          </p:cNvSpPr>
          <p:nvPr/>
        </p:nvSpPr>
        <p:spPr bwMode="auto">
          <a:xfrm>
            <a:off x="2474119" y="1880771"/>
            <a:ext cx="919163" cy="1241822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9" name="Line 28"/>
          <p:cNvSpPr>
            <a:spLocks noChangeShapeType="1"/>
          </p:cNvSpPr>
          <p:nvPr/>
        </p:nvSpPr>
        <p:spPr bwMode="auto">
          <a:xfrm flipH="1">
            <a:off x="1772841" y="1934349"/>
            <a:ext cx="161925" cy="1188244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0" name="Line 29"/>
          <p:cNvSpPr>
            <a:spLocks noChangeShapeType="1"/>
          </p:cNvSpPr>
          <p:nvPr/>
        </p:nvSpPr>
        <p:spPr bwMode="auto">
          <a:xfrm>
            <a:off x="2258616" y="1934349"/>
            <a:ext cx="323850" cy="1241822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1" name="Line 30"/>
          <p:cNvSpPr>
            <a:spLocks noChangeShapeType="1"/>
          </p:cNvSpPr>
          <p:nvPr/>
        </p:nvSpPr>
        <p:spPr bwMode="auto">
          <a:xfrm flipH="1">
            <a:off x="962025" y="1934349"/>
            <a:ext cx="756047" cy="1241822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103" name="Text Box 31"/>
          <p:cNvSpPr txBox="1">
            <a:spLocks noChangeArrowheads="1"/>
          </p:cNvSpPr>
          <p:nvPr/>
        </p:nvSpPr>
        <p:spPr bwMode="auto">
          <a:xfrm>
            <a:off x="693837" y="3626228"/>
            <a:ext cx="603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59104" name="Text Box 32"/>
          <p:cNvSpPr txBox="1">
            <a:spLocks noChangeArrowheads="1"/>
          </p:cNvSpPr>
          <p:nvPr/>
        </p:nvSpPr>
        <p:spPr bwMode="auto">
          <a:xfrm>
            <a:off x="1554499" y="3626228"/>
            <a:ext cx="5950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59105" name="Text Box 33"/>
          <p:cNvSpPr txBox="1">
            <a:spLocks noChangeArrowheads="1"/>
          </p:cNvSpPr>
          <p:nvPr/>
        </p:nvSpPr>
        <p:spPr bwMode="auto">
          <a:xfrm>
            <a:off x="2363093" y="3626228"/>
            <a:ext cx="603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259106" name="Text Box 34"/>
          <p:cNvSpPr txBox="1">
            <a:spLocks noChangeArrowheads="1"/>
          </p:cNvSpPr>
          <p:nvPr/>
        </p:nvSpPr>
        <p:spPr bwMode="auto">
          <a:xfrm>
            <a:off x="3171871" y="3626228"/>
            <a:ext cx="6142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259107" name="Text Box 35"/>
          <p:cNvSpPr txBox="1">
            <a:spLocks noChangeArrowheads="1"/>
          </p:cNvSpPr>
          <p:nvPr/>
        </p:nvSpPr>
        <p:spPr bwMode="auto">
          <a:xfrm>
            <a:off x="1394222" y="1366421"/>
            <a:ext cx="135016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15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以太网交换机</a:t>
            </a:r>
          </a:p>
        </p:txBody>
      </p:sp>
      <p:pic>
        <p:nvPicPr>
          <p:cNvPr id="9247" name="Picture 36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3069015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8" name="Picture 37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47" y="3067824"/>
            <a:ext cx="548879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9" name="Picture 38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3067824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50" name="Picture 39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32" y="3067824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112" name="Text Box 40"/>
          <p:cNvSpPr txBox="1">
            <a:spLocks noChangeArrowheads="1"/>
          </p:cNvSpPr>
          <p:nvPr/>
        </p:nvSpPr>
        <p:spPr bwMode="auto">
          <a:xfrm>
            <a:off x="650248" y="3786962"/>
            <a:ext cx="7223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MAC A</a:t>
            </a:r>
          </a:p>
        </p:txBody>
      </p:sp>
      <p:sp>
        <p:nvSpPr>
          <p:cNvPr id="259113" name="Text Box 41"/>
          <p:cNvSpPr txBox="1">
            <a:spLocks noChangeArrowheads="1"/>
          </p:cNvSpPr>
          <p:nvPr/>
        </p:nvSpPr>
        <p:spPr bwMode="auto">
          <a:xfrm>
            <a:off x="1524213" y="3786962"/>
            <a:ext cx="712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MAC B</a:t>
            </a:r>
          </a:p>
        </p:txBody>
      </p:sp>
      <p:sp>
        <p:nvSpPr>
          <p:cNvPr id="259114" name="Text Box 42"/>
          <p:cNvSpPr txBox="1">
            <a:spLocks noChangeArrowheads="1"/>
          </p:cNvSpPr>
          <p:nvPr/>
        </p:nvSpPr>
        <p:spPr bwMode="auto">
          <a:xfrm>
            <a:off x="2334639" y="3786962"/>
            <a:ext cx="7111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MAC C</a:t>
            </a:r>
          </a:p>
        </p:txBody>
      </p:sp>
      <p:sp>
        <p:nvSpPr>
          <p:cNvPr id="259115" name="Text Box 43"/>
          <p:cNvSpPr txBox="1">
            <a:spLocks noChangeArrowheads="1"/>
          </p:cNvSpPr>
          <p:nvPr/>
        </p:nvSpPr>
        <p:spPr bwMode="auto">
          <a:xfrm>
            <a:off x="3136639" y="3786962"/>
            <a:ext cx="72878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MAC D</a:t>
            </a:r>
          </a:p>
        </p:txBody>
      </p:sp>
      <p:pic>
        <p:nvPicPr>
          <p:cNvPr id="9255" name="Picture 44" descr="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1828" y="1660505"/>
            <a:ext cx="1322785" cy="5965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基于协议的</a:t>
            </a:r>
            <a:r>
              <a:rPr lang="en-US" altLang="en-US">
                <a:latin typeface="Arial" panose="020B0604020202020204" pitchFamily="34" charset="0"/>
              </a:rPr>
              <a:t>VLAN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4769563" y="1423128"/>
            <a:ext cx="85741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3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kumimoji="1" lang="zh-CN" altLang="en-US" sz="13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10245" name="Rectangle 4"/>
          <p:cNvSpPr>
            <a:spLocks noChangeAspect="1" noChangeArrowheads="1"/>
          </p:cNvSpPr>
          <p:nvPr/>
        </p:nvSpPr>
        <p:spPr bwMode="auto">
          <a:xfrm>
            <a:off x="4193977" y="1752932"/>
            <a:ext cx="1026319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4261843" y="1773173"/>
            <a:ext cx="7953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协议类型</a:t>
            </a:r>
          </a:p>
        </p:txBody>
      </p:sp>
      <p:sp>
        <p:nvSpPr>
          <p:cNvPr id="10247" name="Rectangle 6"/>
          <p:cNvSpPr>
            <a:spLocks noChangeAspect="1" noChangeArrowheads="1"/>
          </p:cNvSpPr>
          <p:nvPr/>
        </p:nvSpPr>
        <p:spPr bwMode="auto">
          <a:xfrm>
            <a:off x="5165527" y="175293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5113139" y="1806510"/>
            <a:ext cx="10251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所属</a:t>
            </a: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</a:p>
        </p:txBody>
      </p:sp>
      <p:sp>
        <p:nvSpPr>
          <p:cNvPr id="10249" name="Rectangle 8"/>
          <p:cNvSpPr>
            <a:spLocks noChangeAspect="1" noChangeArrowheads="1"/>
          </p:cNvSpPr>
          <p:nvPr/>
        </p:nvSpPr>
        <p:spPr bwMode="auto">
          <a:xfrm>
            <a:off x="4193977" y="2076782"/>
            <a:ext cx="1079897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4301133" y="2106548"/>
            <a:ext cx="7858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IPX</a:t>
            </a:r>
            <a:r>
              <a:rPr kumimoji="1" lang="zh-CN" altLang="en-US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10251" name="Rectangle 10"/>
          <p:cNvSpPr>
            <a:spLocks noChangeAspect="1" noChangeArrowheads="1"/>
          </p:cNvSpPr>
          <p:nvPr/>
        </p:nvSpPr>
        <p:spPr bwMode="auto">
          <a:xfrm>
            <a:off x="5165527" y="207678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2" name="Rectangle 11"/>
          <p:cNvSpPr>
            <a:spLocks noChangeAspect="1" noChangeArrowheads="1"/>
          </p:cNvSpPr>
          <p:nvPr/>
        </p:nvSpPr>
        <p:spPr bwMode="auto">
          <a:xfrm>
            <a:off x="4193977" y="240063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4381796" y="2429207"/>
            <a:ext cx="6447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kumimoji="1" lang="zh-CN" altLang="en-US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10254" name="Rectangle 13"/>
          <p:cNvSpPr>
            <a:spLocks noChangeAspect="1" noChangeArrowheads="1"/>
          </p:cNvSpPr>
          <p:nvPr/>
        </p:nvSpPr>
        <p:spPr bwMode="auto">
          <a:xfrm>
            <a:off x="5165527" y="240063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55" name="Group 14"/>
          <p:cNvGrpSpPr/>
          <p:nvPr/>
        </p:nvGrpSpPr>
        <p:grpSpPr bwMode="auto">
          <a:xfrm>
            <a:off x="4193977" y="2724482"/>
            <a:ext cx="971550" cy="323850"/>
            <a:chOff x="1638" y="2544"/>
            <a:chExt cx="816" cy="272"/>
          </a:xfrm>
        </p:grpSpPr>
        <p:sp>
          <p:nvSpPr>
            <p:cNvPr id="10278" name="Rectangle 15"/>
            <p:cNvSpPr>
              <a:spLocks noChangeAspect="1" noChangeArrowheads="1"/>
            </p:cNvSpPr>
            <p:nvPr/>
          </p:nvSpPr>
          <p:spPr bwMode="auto">
            <a:xfrm>
              <a:off x="1638" y="2544"/>
              <a:ext cx="816" cy="272"/>
            </a:xfrm>
            <a:prstGeom prst="rect">
              <a:avLst/>
            </a:prstGeom>
            <a:gradFill rotWithShape="0">
              <a:gsLst>
                <a:gs pos="0">
                  <a:srgbClr val="D2D2D2"/>
                </a:gs>
                <a:gs pos="50000">
                  <a:srgbClr val="EAEAEA"/>
                </a:gs>
                <a:gs pos="100000">
                  <a:srgbClr val="D2D2D2"/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1136" name="Text Box 16"/>
            <p:cNvSpPr txBox="1">
              <a:spLocks noChangeArrowheads="1"/>
            </p:cNvSpPr>
            <p:nvPr/>
          </p:nvSpPr>
          <p:spPr bwMode="auto">
            <a:xfrm>
              <a:off x="1864" y="2569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</p:grpSp>
      <p:sp>
        <p:nvSpPr>
          <p:cNvPr id="10256" name="Rectangle 17"/>
          <p:cNvSpPr>
            <a:spLocks noChangeAspect="1" noChangeArrowheads="1"/>
          </p:cNvSpPr>
          <p:nvPr/>
        </p:nvSpPr>
        <p:spPr bwMode="auto">
          <a:xfrm>
            <a:off x="5165527" y="272448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5249431" y="2129170"/>
            <a:ext cx="7704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5</a:t>
            </a:r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5220599" y="2454210"/>
            <a:ext cx="8649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10</a:t>
            </a:r>
          </a:p>
        </p:txBody>
      </p:sp>
      <p:sp>
        <p:nvSpPr>
          <p:cNvPr id="261140" name="Text Box 20"/>
          <p:cNvSpPr txBox="1">
            <a:spLocks noChangeArrowheads="1"/>
          </p:cNvSpPr>
          <p:nvPr/>
        </p:nvSpPr>
        <p:spPr bwMode="auto">
          <a:xfrm>
            <a:off x="5394825" y="2779251"/>
            <a:ext cx="4796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>
            <a:off x="2356843" y="1807700"/>
            <a:ext cx="919163" cy="1241822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1" name="Line 22"/>
          <p:cNvSpPr>
            <a:spLocks noChangeShapeType="1"/>
          </p:cNvSpPr>
          <p:nvPr/>
        </p:nvSpPr>
        <p:spPr bwMode="auto">
          <a:xfrm flipH="1">
            <a:off x="1655564" y="1861279"/>
            <a:ext cx="161925" cy="1188244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2" name="Line 23"/>
          <p:cNvSpPr>
            <a:spLocks noChangeShapeType="1"/>
          </p:cNvSpPr>
          <p:nvPr/>
        </p:nvSpPr>
        <p:spPr bwMode="auto">
          <a:xfrm>
            <a:off x="2141339" y="1861279"/>
            <a:ext cx="323850" cy="1241822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3" name="Line 24"/>
          <p:cNvSpPr>
            <a:spLocks noChangeShapeType="1"/>
          </p:cNvSpPr>
          <p:nvPr/>
        </p:nvSpPr>
        <p:spPr bwMode="auto">
          <a:xfrm flipH="1">
            <a:off x="844749" y="1861279"/>
            <a:ext cx="756047" cy="1241822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145" name="Text Box 25"/>
          <p:cNvSpPr txBox="1">
            <a:spLocks noChangeArrowheads="1"/>
          </p:cNvSpPr>
          <p:nvPr/>
        </p:nvSpPr>
        <p:spPr bwMode="auto">
          <a:xfrm>
            <a:off x="576561" y="3553157"/>
            <a:ext cx="603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1437223" y="3553157"/>
            <a:ext cx="5950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61147" name="Text Box 27"/>
          <p:cNvSpPr txBox="1">
            <a:spLocks noChangeArrowheads="1"/>
          </p:cNvSpPr>
          <p:nvPr/>
        </p:nvSpPr>
        <p:spPr bwMode="auto">
          <a:xfrm>
            <a:off x="2245817" y="3553157"/>
            <a:ext cx="603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261148" name="Text Box 28"/>
          <p:cNvSpPr txBox="1">
            <a:spLocks noChangeArrowheads="1"/>
          </p:cNvSpPr>
          <p:nvPr/>
        </p:nvSpPr>
        <p:spPr bwMode="auto">
          <a:xfrm>
            <a:off x="3054595" y="3553157"/>
            <a:ext cx="6142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1276946" y="1293351"/>
            <a:ext cx="140374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15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以太网交换机</a:t>
            </a:r>
          </a:p>
        </p:txBody>
      </p:sp>
      <p:pic>
        <p:nvPicPr>
          <p:cNvPr id="10269" name="Picture 30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12" y="2995945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0" name="Picture 31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70" y="2994754"/>
            <a:ext cx="548879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1" name="Picture 32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687" y="2994754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2" name="Picture 33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556" y="2994754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154" name="Text Box 34"/>
          <p:cNvSpPr txBox="1">
            <a:spLocks noChangeArrowheads="1"/>
          </p:cNvSpPr>
          <p:nvPr/>
        </p:nvSpPr>
        <p:spPr bwMode="auto">
          <a:xfrm>
            <a:off x="439937" y="3734132"/>
            <a:ext cx="99893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1" lang="en-US" altLang="zh-CN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IPX</a:t>
            </a:r>
            <a:r>
              <a:rPr kumimoji="1" lang="zh-CN" altLang="en-US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261155" name="Text Box 35"/>
          <p:cNvSpPr txBox="1">
            <a:spLocks noChangeArrowheads="1"/>
          </p:cNvSpPr>
          <p:nvPr/>
        </p:nvSpPr>
        <p:spPr bwMode="auto">
          <a:xfrm>
            <a:off x="1331715" y="3734132"/>
            <a:ext cx="83701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kumimoji="1" lang="en-US" altLang="zh-CN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kumimoji="1" lang="zh-CN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261156" name="Text Box 36"/>
          <p:cNvSpPr txBox="1">
            <a:spLocks noChangeArrowheads="1"/>
          </p:cNvSpPr>
          <p:nvPr/>
        </p:nvSpPr>
        <p:spPr bwMode="auto">
          <a:xfrm>
            <a:off x="2087762" y="3738894"/>
            <a:ext cx="102631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1" lang="en-US" altLang="zh-CN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IPX</a:t>
            </a:r>
            <a:r>
              <a:rPr kumimoji="1" lang="zh-CN" altLang="en-US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261157" name="Text Box 37"/>
          <p:cNvSpPr txBox="1">
            <a:spLocks noChangeArrowheads="1"/>
          </p:cNvSpPr>
          <p:nvPr/>
        </p:nvSpPr>
        <p:spPr bwMode="auto">
          <a:xfrm>
            <a:off x="2950965" y="3738894"/>
            <a:ext cx="91797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105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kumimoji="1" lang="en-US" altLang="zh-CN" sz="105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kumimoji="1" lang="zh-CN" altLang="en-US" sz="105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pic>
        <p:nvPicPr>
          <p:cNvPr id="10277" name="Picture 38" descr="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5274" y="1587435"/>
            <a:ext cx="1143000" cy="5976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基于子网的</a:t>
            </a:r>
            <a:r>
              <a:rPr lang="en-US" altLang="en-US">
                <a:latin typeface="Arial" panose="020B0604020202020204" pitchFamily="34" charset="0"/>
              </a:rPr>
              <a:t>VLAN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4943687" y="1270397"/>
            <a:ext cx="90487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13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kumimoji="1" lang="zh-CN" altLang="en-US" sz="13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grpSp>
        <p:nvGrpSpPr>
          <p:cNvPr id="11269" name="Group 4"/>
          <p:cNvGrpSpPr/>
          <p:nvPr/>
        </p:nvGrpSpPr>
        <p:grpSpPr bwMode="auto">
          <a:xfrm>
            <a:off x="4113530" y="1598930"/>
            <a:ext cx="1194435" cy="323850"/>
            <a:chOff x="1639" y="1727"/>
            <a:chExt cx="816" cy="272"/>
          </a:xfrm>
        </p:grpSpPr>
        <p:sp>
          <p:nvSpPr>
            <p:cNvPr id="11305" name="Rectangle 5"/>
            <p:cNvSpPr>
              <a:spLocks noChangeAspect="1" noChangeArrowheads="1"/>
            </p:cNvSpPr>
            <p:nvPr/>
          </p:nvSpPr>
          <p:spPr bwMode="auto">
            <a:xfrm>
              <a:off x="1639" y="1727"/>
              <a:ext cx="816" cy="272"/>
            </a:xfrm>
            <a:prstGeom prst="rect">
              <a:avLst/>
            </a:prstGeom>
            <a:gradFill rotWithShape="0">
              <a:gsLst>
                <a:gs pos="0">
                  <a:srgbClr val="D2D2D2"/>
                </a:gs>
                <a:gs pos="50000">
                  <a:srgbClr val="EAEAEA"/>
                </a:gs>
                <a:gs pos="100000">
                  <a:srgbClr val="D2D2D2"/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3174" name="Text Box 6"/>
            <p:cNvSpPr txBox="1">
              <a:spLocks noChangeArrowheads="1"/>
            </p:cNvSpPr>
            <p:nvPr/>
          </p:nvSpPr>
          <p:spPr bwMode="auto">
            <a:xfrm>
              <a:off x="1792" y="1751"/>
              <a:ext cx="5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zh-CN" sz="1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kumimoji="1" lang="zh-CN" altLang="en-US" sz="1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</a:p>
          </p:txBody>
        </p:sp>
      </p:grpSp>
      <p:sp>
        <p:nvSpPr>
          <p:cNvPr id="11270" name="Rectangle 7"/>
          <p:cNvSpPr>
            <a:spLocks noChangeAspect="1" noChangeArrowheads="1"/>
          </p:cNvSpPr>
          <p:nvPr/>
        </p:nvSpPr>
        <p:spPr bwMode="auto">
          <a:xfrm>
            <a:off x="5308018" y="1599009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5255630" y="1652588"/>
            <a:ext cx="10251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所属</a:t>
            </a: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</a:p>
        </p:txBody>
      </p:sp>
      <p:grpSp>
        <p:nvGrpSpPr>
          <p:cNvPr id="11272" name="Group 9"/>
          <p:cNvGrpSpPr/>
          <p:nvPr/>
        </p:nvGrpSpPr>
        <p:grpSpPr bwMode="auto">
          <a:xfrm>
            <a:off x="4001135" y="1922780"/>
            <a:ext cx="1441450" cy="323850"/>
            <a:chOff x="1561" y="1999"/>
            <a:chExt cx="1007" cy="272"/>
          </a:xfrm>
        </p:grpSpPr>
        <p:sp>
          <p:nvSpPr>
            <p:cNvPr id="11303" name="Rectangle 10"/>
            <p:cNvSpPr>
              <a:spLocks noChangeAspect="1" noChangeArrowheads="1"/>
            </p:cNvSpPr>
            <p:nvPr/>
          </p:nvSpPr>
          <p:spPr bwMode="auto">
            <a:xfrm>
              <a:off x="1639" y="1999"/>
              <a:ext cx="816" cy="272"/>
            </a:xfrm>
            <a:prstGeom prst="rect">
              <a:avLst/>
            </a:prstGeom>
            <a:gradFill rotWithShape="0">
              <a:gsLst>
                <a:gs pos="0">
                  <a:srgbClr val="D2D2D2"/>
                </a:gs>
                <a:gs pos="50000">
                  <a:srgbClr val="EAEAEA"/>
                </a:gs>
                <a:gs pos="100000">
                  <a:srgbClr val="D2D2D2"/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3179" name="Text Box 11"/>
            <p:cNvSpPr txBox="1">
              <a:spLocks noChangeArrowheads="1"/>
            </p:cNvSpPr>
            <p:nvPr/>
          </p:nvSpPr>
          <p:spPr bwMode="auto">
            <a:xfrm>
              <a:off x="1561" y="2024"/>
              <a:ext cx="10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IP  1.1.1.1/24</a:t>
              </a:r>
            </a:p>
          </p:txBody>
        </p:sp>
      </p:grpSp>
      <p:sp>
        <p:nvSpPr>
          <p:cNvPr id="11273" name="Rectangle 12"/>
          <p:cNvSpPr>
            <a:spLocks noChangeAspect="1" noChangeArrowheads="1"/>
          </p:cNvSpPr>
          <p:nvPr/>
        </p:nvSpPr>
        <p:spPr bwMode="auto">
          <a:xfrm>
            <a:off x="5308018" y="1922859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74" name="Group 13"/>
          <p:cNvGrpSpPr/>
          <p:nvPr/>
        </p:nvGrpSpPr>
        <p:grpSpPr bwMode="auto">
          <a:xfrm>
            <a:off x="4001135" y="2246630"/>
            <a:ext cx="1441450" cy="323850"/>
            <a:chOff x="3392" y="2069"/>
            <a:chExt cx="1007" cy="272"/>
          </a:xfrm>
        </p:grpSpPr>
        <p:sp>
          <p:nvSpPr>
            <p:cNvPr id="11301" name="Rectangle 14"/>
            <p:cNvSpPr>
              <a:spLocks noChangeAspect="1" noChangeArrowheads="1"/>
            </p:cNvSpPr>
            <p:nvPr/>
          </p:nvSpPr>
          <p:spPr bwMode="auto">
            <a:xfrm>
              <a:off x="3470" y="2069"/>
              <a:ext cx="816" cy="272"/>
            </a:xfrm>
            <a:prstGeom prst="rect">
              <a:avLst/>
            </a:prstGeom>
            <a:gradFill rotWithShape="0">
              <a:gsLst>
                <a:gs pos="0">
                  <a:srgbClr val="D2D2D2"/>
                </a:gs>
                <a:gs pos="50000">
                  <a:srgbClr val="EAEAEA"/>
                </a:gs>
                <a:gs pos="100000">
                  <a:srgbClr val="D2D2D2"/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3183" name="Text Box 15"/>
            <p:cNvSpPr txBox="1">
              <a:spLocks noChangeArrowheads="1"/>
            </p:cNvSpPr>
            <p:nvPr/>
          </p:nvSpPr>
          <p:spPr bwMode="auto">
            <a:xfrm>
              <a:off x="3392" y="2094"/>
              <a:ext cx="10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IP  1.1.2.1/24</a:t>
              </a:r>
            </a:p>
          </p:txBody>
        </p:sp>
      </p:grpSp>
      <p:sp>
        <p:nvSpPr>
          <p:cNvPr id="11275" name="Rectangle 16"/>
          <p:cNvSpPr>
            <a:spLocks noChangeAspect="1" noChangeArrowheads="1"/>
          </p:cNvSpPr>
          <p:nvPr/>
        </p:nvSpPr>
        <p:spPr bwMode="auto">
          <a:xfrm>
            <a:off x="5308018" y="2246709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76" name="Group 17"/>
          <p:cNvGrpSpPr/>
          <p:nvPr/>
        </p:nvGrpSpPr>
        <p:grpSpPr bwMode="auto">
          <a:xfrm>
            <a:off x="4114165" y="2570480"/>
            <a:ext cx="1193800" cy="323850"/>
            <a:chOff x="1638" y="2544"/>
            <a:chExt cx="816" cy="272"/>
          </a:xfrm>
        </p:grpSpPr>
        <p:sp>
          <p:nvSpPr>
            <p:cNvPr id="11299" name="Rectangle 18"/>
            <p:cNvSpPr>
              <a:spLocks noChangeAspect="1" noChangeArrowheads="1"/>
            </p:cNvSpPr>
            <p:nvPr/>
          </p:nvSpPr>
          <p:spPr bwMode="auto">
            <a:xfrm>
              <a:off x="1638" y="2544"/>
              <a:ext cx="816" cy="272"/>
            </a:xfrm>
            <a:prstGeom prst="rect">
              <a:avLst/>
            </a:prstGeom>
            <a:gradFill rotWithShape="0">
              <a:gsLst>
                <a:gs pos="0">
                  <a:srgbClr val="D2D2D2"/>
                </a:gs>
                <a:gs pos="50000">
                  <a:srgbClr val="EAEAEA"/>
                </a:gs>
                <a:gs pos="100000">
                  <a:srgbClr val="D2D2D2"/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3187" name="Text Box 19"/>
            <p:cNvSpPr txBox="1">
              <a:spLocks noChangeArrowheads="1"/>
            </p:cNvSpPr>
            <p:nvPr/>
          </p:nvSpPr>
          <p:spPr bwMode="auto">
            <a:xfrm>
              <a:off x="1864" y="2569"/>
              <a:ext cx="4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</p:grpSp>
      <p:sp>
        <p:nvSpPr>
          <p:cNvPr id="11277" name="Rectangle 20"/>
          <p:cNvSpPr>
            <a:spLocks noChangeAspect="1" noChangeArrowheads="1"/>
          </p:cNvSpPr>
          <p:nvPr/>
        </p:nvSpPr>
        <p:spPr bwMode="auto">
          <a:xfrm>
            <a:off x="5308018" y="2570559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189" name="Text Box 21"/>
          <p:cNvSpPr txBox="1">
            <a:spLocks noChangeArrowheads="1"/>
          </p:cNvSpPr>
          <p:nvPr/>
        </p:nvSpPr>
        <p:spPr bwMode="auto">
          <a:xfrm>
            <a:off x="5391922" y="1975247"/>
            <a:ext cx="7704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5</a:t>
            </a:r>
          </a:p>
        </p:txBody>
      </p:sp>
      <p:sp>
        <p:nvSpPr>
          <p:cNvPr id="263190" name="Text Box 22"/>
          <p:cNvSpPr txBox="1">
            <a:spLocks noChangeArrowheads="1"/>
          </p:cNvSpPr>
          <p:nvPr/>
        </p:nvSpPr>
        <p:spPr bwMode="auto">
          <a:xfrm>
            <a:off x="5363090" y="2300288"/>
            <a:ext cx="8649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10</a:t>
            </a:r>
          </a:p>
        </p:txBody>
      </p:sp>
      <p:sp>
        <p:nvSpPr>
          <p:cNvPr id="263191" name="Text Box 23"/>
          <p:cNvSpPr txBox="1">
            <a:spLocks noChangeArrowheads="1"/>
          </p:cNvSpPr>
          <p:nvPr/>
        </p:nvSpPr>
        <p:spPr bwMode="auto">
          <a:xfrm>
            <a:off x="5537316" y="2625329"/>
            <a:ext cx="4796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11281" name="Line 24"/>
          <p:cNvSpPr>
            <a:spLocks noChangeShapeType="1"/>
          </p:cNvSpPr>
          <p:nvPr/>
        </p:nvSpPr>
        <p:spPr bwMode="auto">
          <a:xfrm>
            <a:off x="2499334" y="1653779"/>
            <a:ext cx="919163" cy="1241822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Line 25"/>
          <p:cNvSpPr>
            <a:spLocks noChangeShapeType="1"/>
          </p:cNvSpPr>
          <p:nvPr/>
        </p:nvSpPr>
        <p:spPr bwMode="auto">
          <a:xfrm flipH="1">
            <a:off x="1798055" y="1707357"/>
            <a:ext cx="161925" cy="1188244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3" name="Line 26"/>
          <p:cNvSpPr>
            <a:spLocks noChangeShapeType="1"/>
          </p:cNvSpPr>
          <p:nvPr/>
        </p:nvSpPr>
        <p:spPr bwMode="auto">
          <a:xfrm>
            <a:off x="2283830" y="1707356"/>
            <a:ext cx="323850" cy="1241822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4" name="Line 27"/>
          <p:cNvSpPr>
            <a:spLocks noChangeShapeType="1"/>
          </p:cNvSpPr>
          <p:nvPr/>
        </p:nvSpPr>
        <p:spPr bwMode="auto">
          <a:xfrm flipH="1">
            <a:off x="987240" y="1707356"/>
            <a:ext cx="756047" cy="1241822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196" name="Text Box 28"/>
          <p:cNvSpPr txBox="1">
            <a:spLocks noChangeArrowheads="1"/>
          </p:cNvSpPr>
          <p:nvPr/>
        </p:nvSpPr>
        <p:spPr bwMode="auto">
          <a:xfrm>
            <a:off x="719052" y="3399235"/>
            <a:ext cx="603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63197" name="Text Box 29"/>
          <p:cNvSpPr txBox="1">
            <a:spLocks noChangeArrowheads="1"/>
          </p:cNvSpPr>
          <p:nvPr/>
        </p:nvSpPr>
        <p:spPr bwMode="auto">
          <a:xfrm>
            <a:off x="1579714" y="3399235"/>
            <a:ext cx="5950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63198" name="Text Box 30"/>
          <p:cNvSpPr txBox="1">
            <a:spLocks noChangeArrowheads="1"/>
          </p:cNvSpPr>
          <p:nvPr/>
        </p:nvSpPr>
        <p:spPr bwMode="auto">
          <a:xfrm>
            <a:off x="2388308" y="3399235"/>
            <a:ext cx="603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263199" name="Text Box 31"/>
          <p:cNvSpPr txBox="1">
            <a:spLocks noChangeArrowheads="1"/>
          </p:cNvSpPr>
          <p:nvPr/>
        </p:nvSpPr>
        <p:spPr bwMode="auto">
          <a:xfrm>
            <a:off x="3197086" y="3399235"/>
            <a:ext cx="6142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263200" name="Text Box 32"/>
          <p:cNvSpPr txBox="1">
            <a:spLocks noChangeArrowheads="1"/>
          </p:cNvSpPr>
          <p:nvPr/>
        </p:nvSpPr>
        <p:spPr bwMode="auto">
          <a:xfrm>
            <a:off x="1474205" y="1113235"/>
            <a:ext cx="1352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15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以太网交换机</a:t>
            </a:r>
          </a:p>
        </p:txBody>
      </p:sp>
      <p:pic>
        <p:nvPicPr>
          <p:cNvPr id="11290" name="Picture 33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3" y="2842022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1" name="Picture 34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361" y="2840832"/>
            <a:ext cx="548879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2" name="Picture 35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78" y="2840832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3" name="Picture 36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047" y="2840832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205" name="Text Box 37"/>
          <p:cNvSpPr txBox="1">
            <a:spLocks noChangeArrowheads="1"/>
          </p:cNvSpPr>
          <p:nvPr/>
        </p:nvSpPr>
        <p:spPr bwMode="auto">
          <a:xfrm>
            <a:off x="715730" y="3580209"/>
            <a:ext cx="63350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1.1.1.5</a:t>
            </a:r>
          </a:p>
        </p:txBody>
      </p:sp>
      <p:sp>
        <p:nvSpPr>
          <p:cNvPr id="263206" name="Text Box 38"/>
          <p:cNvSpPr txBox="1">
            <a:spLocks noChangeArrowheads="1"/>
          </p:cNvSpPr>
          <p:nvPr/>
        </p:nvSpPr>
        <p:spPr bwMode="auto">
          <a:xfrm>
            <a:off x="1544399" y="3580209"/>
            <a:ext cx="71686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05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1.1.2.88</a:t>
            </a:r>
          </a:p>
        </p:txBody>
      </p:sp>
      <p:sp>
        <p:nvSpPr>
          <p:cNvPr id="263207" name="Text Box 39"/>
          <p:cNvSpPr txBox="1">
            <a:spLocks noChangeArrowheads="1"/>
          </p:cNvSpPr>
          <p:nvPr/>
        </p:nvSpPr>
        <p:spPr bwMode="auto">
          <a:xfrm>
            <a:off x="2381414" y="3584972"/>
            <a:ext cx="63350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1.1.1.8</a:t>
            </a:r>
          </a:p>
        </p:txBody>
      </p:sp>
      <p:sp>
        <p:nvSpPr>
          <p:cNvPr id="263208" name="Text Box 40"/>
          <p:cNvSpPr txBox="1">
            <a:spLocks noChangeArrowheads="1"/>
          </p:cNvSpPr>
          <p:nvPr/>
        </p:nvSpPr>
        <p:spPr bwMode="auto">
          <a:xfrm>
            <a:off x="3182699" y="3584972"/>
            <a:ext cx="71686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05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1.1.2.99</a:t>
            </a:r>
          </a:p>
        </p:txBody>
      </p:sp>
      <p:pic>
        <p:nvPicPr>
          <p:cNvPr id="11298" name="Picture 41" descr="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7765" y="1433513"/>
            <a:ext cx="1143000" cy="5976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91787"/>
            <a:ext cx="4872046" cy="460375"/>
          </a:xfrm>
        </p:spPr>
        <p:txBody>
          <a:bodyPr/>
          <a:lstStyle/>
          <a:p>
            <a:pPr eaLnBrk="1" hangingPunct="1"/>
            <a:r>
              <a:rPr lang="zh-CN" altLang="en-US"/>
              <a:t>基于策略的</a:t>
            </a:r>
            <a:r>
              <a:rPr lang="en-US" altLang="en-US">
                <a:latin typeface="Arial" panose="020B0604020202020204" pitchFamily="34" charset="0"/>
              </a:rPr>
              <a:t>VLAN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6071313" y="1316448"/>
            <a:ext cx="85741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3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kumimoji="1" lang="zh-CN" altLang="en-US" sz="13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10245" name="Rectangle 4"/>
          <p:cNvSpPr>
            <a:spLocks noChangeAspect="1" noChangeArrowheads="1"/>
          </p:cNvSpPr>
          <p:nvPr/>
        </p:nvSpPr>
        <p:spPr bwMode="auto">
          <a:xfrm>
            <a:off x="4137660" y="1809115"/>
            <a:ext cx="2473325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4467860" y="1828800"/>
            <a:ext cx="198056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地址、</a:t>
            </a: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地址、端口</a:t>
            </a:r>
          </a:p>
        </p:txBody>
      </p:sp>
      <p:sp>
        <p:nvSpPr>
          <p:cNvPr id="10247" name="Rectangle 6"/>
          <p:cNvSpPr>
            <a:spLocks noChangeAspect="1" noChangeArrowheads="1"/>
          </p:cNvSpPr>
          <p:nvPr/>
        </p:nvSpPr>
        <p:spPr bwMode="auto">
          <a:xfrm>
            <a:off x="6556177" y="180881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6503789" y="1862390"/>
            <a:ext cx="10251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所属</a:t>
            </a: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</a:p>
        </p:txBody>
      </p:sp>
      <p:sp>
        <p:nvSpPr>
          <p:cNvPr id="10249" name="Rectangle 8"/>
          <p:cNvSpPr>
            <a:spLocks noChangeAspect="1" noChangeArrowheads="1"/>
          </p:cNvSpPr>
          <p:nvPr/>
        </p:nvSpPr>
        <p:spPr bwMode="auto">
          <a:xfrm>
            <a:off x="4137660" y="2132965"/>
            <a:ext cx="252730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4520565" y="2162175"/>
            <a:ext cx="195707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MAC A IP A 端口A</a:t>
            </a:r>
          </a:p>
        </p:txBody>
      </p:sp>
      <p:sp>
        <p:nvSpPr>
          <p:cNvPr id="10251" name="Rectangle 10"/>
          <p:cNvSpPr>
            <a:spLocks noChangeAspect="1" noChangeArrowheads="1"/>
          </p:cNvSpPr>
          <p:nvPr/>
        </p:nvSpPr>
        <p:spPr bwMode="auto">
          <a:xfrm>
            <a:off x="6556177" y="213266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2" name="Rectangle 11"/>
          <p:cNvSpPr>
            <a:spLocks noChangeAspect="1" noChangeArrowheads="1"/>
          </p:cNvSpPr>
          <p:nvPr/>
        </p:nvSpPr>
        <p:spPr bwMode="auto">
          <a:xfrm>
            <a:off x="4137660" y="2456815"/>
            <a:ext cx="2418715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4697095" y="2480945"/>
            <a:ext cx="160401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kumimoji="1" lang="en-US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IP  </a:t>
            </a:r>
            <a:r>
              <a:rPr kumimoji="1" lang="en-US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端口</a:t>
            </a:r>
            <a:r>
              <a:rPr kumimoji="1" lang="en-US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254" name="Rectangle 13"/>
          <p:cNvSpPr>
            <a:spLocks noChangeAspect="1" noChangeArrowheads="1"/>
          </p:cNvSpPr>
          <p:nvPr/>
        </p:nvSpPr>
        <p:spPr bwMode="auto">
          <a:xfrm>
            <a:off x="6556177" y="245651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55" name="Group 14"/>
          <p:cNvGrpSpPr/>
          <p:nvPr/>
        </p:nvGrpSpPr>
        <p:grpSpPr bwMode="auto">
          <a:xfrm>
            <a:off x="4137660" y="2780665"/>
            <a:ext cx="2418715" cy="323850"/>
            <a:chOff x="1638" y="2544"/>
            <a:chExt cx="816" cy="272"/>
          </a:xfrm>
        </p:grpSpPr>
        <p:sp>
          <p:nvSpPr>
            <p:cNvPr id="10278" name="Rectangle 15"/>
            <p:cNvSpPr>
              <a:spLocks noChangeAspect="1" noChangeArrowheads="1"/>
            </p:cNvSpPr>
            <p:nvPr/>
          </p:nvSpPr>
          <p:spPr bwMode="auto">
            <a:xfrm>
              <a:off x="1638" y="2544"/>
              <a:ext cx="816" cy="272"/>
            </a:xfrm>
            <a:prstGeom prst="rect">
              <a:avLst/>
            </a:prstGeom>
            <a:gradFill rotWithShape="0">
              <a:gsLst>
                <a:gs pos="0">
                  <a:srgbClr val="D2D2D2"/>
                </a:gs>
                <a:gs pos="50000">
                  <a:srgbClr val="EAEAEA"/>
                </a:gs>
                <a:gs pos="100000">
                  <a:srgbClr val="D2D2D2"/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1136" name="Text Box 16"/>
            <p:cNvSpPr txBox="1">
              <a:spLocks noChangeArrowheads="1"/>
            </p:cNvSpPr>
            <p:nvPr/>
          </p:nvSpPr>
          <p:spPr bwMode="auto">
            <a:xfrm>
              <a:off x="1864" y="2569"/>
              <a:ext cx="4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</p:grpSp>
      <p:sp>
        <p:nvSpPr>
          <p:cNvPr id="10256" name="Rectangle 17"/>
          <p:cNvSpPr>
            <a:spLocks noChangeAspect="1" noChangeArrowheads="1"/>
          </p:cNvSpPr>
          <p:nvPr/>
        </p:nvSpPr>
        <p:spPr bwMode="auto">
          <a:xfrm>
            <a:off x="6556177" y="278036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6640081" y="2185050"/>
            <a:ext cx="7704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5</a:t>
            </a:r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6611249" y="2510090"/>
            <a:ext cx="8649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10</a:t>
            </a:r>
          </a:p>
        </p:txBody>
      </p:sp>
      <p:sp>
        <p:nvSpPr>
          <p:cNvPr id="261140" name="Text Box 20"/>
          <p:cNvSpPr txBox="1">
            <a:spLocks noChangeArrowheads="1"/>
          </p:cNvSpPr>
          <p:nvPr/>
        </p:nvSpPr>
        <p:spPr bwMode="auto">
          <a:xfrm>
            <a:off x="6785475" y="2835131"/>
            <a:ext cx="4796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>
            <a:off x="2356843" y="1807700"/>
            <a:ext cx="919163" cy="1241822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1" name="Line 22"/>
          <p:cNvSpPr>
            <a:spLocks noChangeShapeType="1"/>
          </p:cNvSpPr>
          <p:nvPr/>
        </p:nvSpPr>
        <p:spPr bwMode="auto">
          <a:xfrm flipH="1">
            <a:off x="1655564" y="1861279"/>
            <a:ext cx="161925" cy="1188244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2" name="Line 23"/>
          <p:cNvSpPr>
            <a:spLocks noChangeShapeType="1"/>
          </p:cNvSpPr>
          <p:nvPr/>
        </p:nvSpPr>
        <p:spPr bwMode="auto">
          <a:xfrm>
            <a:off x="2141339" y="1861279"/>
            <a:ext cx="323850" cy="1241822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3" name="Line 24"/>
          <p:cNvSpPr>
            <a:spLocks noChangeShapeType="1"/>
          </p:cNvSpPr>
          <p:nvPr/>
        </p:nvSpPr>
        <p:spPr bwMode="auto">
          <a:xfrm flipH="1">
            <a:off x="844749" y="1861279"/>
            <a:ext cx="756047" cy="1241822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145" name="Text Box 25"/>
          <p:cNvSpPr txBox="1">
            <a:spLocks noChangeArrowheads="1"/>
          </p:cNvSpPr>
          <p:nvPr/>
        </p:nvSpPr>
        <p:spPr bwMode="auto">
          <a:xfrm>
            <a:off x="576561" y="3553157"/>
            <a:ext cx="603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1437223" y="3553157"/>
            <a:ext cx="5950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61147" name="Text Box 27"/>
          <p:cNvSpPr txBox="1">
            <a:spLocks noChangeArrowheads="1"/>
          </p:cNvSpPr>
          <p:nvPr/>
        </p:nvSpPr>
        <p:spPr bwMode="auto">
          <a:xfrm>
            <a:off x="2245817" y="3553157"/>
            <a:ext cx="603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261148" name="Text Box 28"/>
          <p:cNvSpPr txBox="1">
            <a:spLocks noChangeArrowheads="1"/>
          </p:cNvSpPr>
          <p:nvPr/>
        </p:nvSpPr>
        <p:spPr bwMode="auto">
          <a:xfrm>
            <a:off x="3054595" y="3553157"/>
            <a:ext cx="6142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1276946" y="1293351"/>
            <a:ext cx="140374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15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以太网交换机</a:t>
            </a:r>
          </a:p>
        </p:txBody>
      </p:sp>
      <p:pic>
        <p:nvPicPr>
          <p:cNvPr id="10269" name="Picture 30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12" y="2995945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0" name="Picture 31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70" y="2994754"/>
            <a:ext cx="548879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1" name="Picture 32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687" y="2994754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2" name="Picture 33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556" y="2994754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154" name="Text Box 34"/>
          <p:cNvSpPr txBox="1">
            <a:spLocks noChangeArrowheads="1"/>
          </p:cNvSpPr>
          <p:nvPr/>
        </p:nvSpPr>
        <p:spPr bwMode="auto">
          <a:xfrm>
            <a:off x="100330" y="3734435"/>
            <a:ext cx="1338580" cy="41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MAC A IP A </a:t>
            </a:r>
          </a:p>
          <a:p>
            <a:pPr algn="ctr">
              <a:defRPr/>
            </a:pPr>
            <a:r>
              <a:rPr kumimoji="1" lang="zh-CN" altLang="en-US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kumimoji="1" lang="en-US" altLang="zh-CN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61155" name="Text Box 35"/>
          <p:cNvSpPr txBox="1">
            <a:spLocks noChangeArrowheads="1"/>
          </p:cNvSpPr>
          <p:nvPr/>
        </p:nvSpPr>
        <p:spPr bwMode="auto">
          <a:xfrm>
            <a:off x="1179830" y="3734435"/>
            <a:ext cx="1123315" cy="41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MAC B IP B </a:t>
            </a:r>
            <a:endParaRPr kumimoji="1" lang="en-US" sz="105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端口</a:t>
            </a:r>
            <a:r>
              <a:rPr kumimoji="1" lang="en-US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kumimoji="1" lang="en-US" sz="105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156" name="Text Box 36"/>
          <p:cNvSpPr txBox="1">
            <a:spLocks noChangeArrowheads="1"/>
          </p:cNvSpPr>
          <p:nvPr/>
        </p:nvSpPr>
        <p:spPr bwMode="auto">
          <a:xfrm>
            <a:off x="2087762" y="3738894"/>
            <a:ext cx="1026319" cy="41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MAC C IP C </a:t>
            </a:r>
            <a:endParaRPr kumimoji="1" lang="en-US" sz="105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端口</a:t>
            </a:r>
            <a:r>
              <a:rPr kumimoji="1" lang="en-US" altLang="zh-CN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kumimoji="1" lang="zh-CN" altLang="en-US" sz="105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157" name="Text Box 37"/>
          <p:cNvSpPr txBox="1">
            <a:spLocks noChangeArrowheads="1"/>
          </p:cNvSpPr>
          <p:nvPr/>
        </p:nvSpPr>
        <p:spPr bwMode="auto">
          <a:xfrm>
            <a:off x="2950845" y="3738880"/>
            <a:ext cx="1186815" cy="41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MAC D IP D </a:t>
            </a:r>
            <a:endParaRPr kumimoji="1" lang="en-US" sz="105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端口</a:t>
            </a:r>
            <a:r>
              <a:rPr kumimoji="1" lang="en-US" altLang="zh-CN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kumimoji="1" lang="zh-CN" altLang="en-US" sz="105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7" name="Picture 38" descr="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5274" y="1587435"/>
            <a:ext cx="1143000" cy="5976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91770"/>
            <a:ext cx="6052185" cy="460375"/>
          </a:xfrm>
        </p:spPr>
        <p:txBody>
          <a:bodyPr wrap="square"/>
          <a:lstStyle/>
          <a:p>
            <a:pPr eaLnBrk="1" hangingPunct="1"/>
            <a:r>
              <a:rPr dirty="0"/>
              <a:t>不同VLAN划分方式对应的应用场景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0345" y="1295400"/>
            <a:ext cx="7716520" cy="37769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710" y="889635"/>
            <a:ext cx="458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表1 不同VLAN划分方式对应的应用场景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VLAN</a:t>
            </a:r>
            <a:r>
              <a:rPr lang="zh-CN" altLang="en-US">
                <a:latin typeface="Arial" panose="020B0604020202020204" pitchFamily="34" charset="0"/>
              </a:rPr>
              <a:t>标准：</a:t>
            </a:r>
            <a:r>
              <a:rPr lang="en-US" altLang="zh-CN">
                <a:latin typeface="Arial" panose="020B0604020202020204" pitchFamily="34" charset="0"/>
              </a:rPr>
              <a:t>IEEE 802.1Q</a:t>
            </a: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43735" cy="352664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1800" dirty="0"/>
              <a:t>概述</a:t>
            </a:r>
          </a:p>
          <a:p>
            <a:pPr eaLnBrk="1" hangingPunct="1"/>
            <a:endParaRPr lang="zh-CN" altLang="en-US" sz="1800" dirty="0"/>
          </a:p>
          <a:p>
            <a:pPr eaLnBrk="1" hangingPunct="1"/>
            <a:r>
              <a:rPr lang="en-US" altLang="zh-CN" sz="1800" dirty="0"/>
              <a:t>VLAN</a:t>
            </a:r>
            <a:r>
              <a:rPr lang="zh-CN" altLang="en-US" sz="1800" dirty="0"/>
              <a:t>的帧格式</a:t>
            </a:r>
          </a:p>
          <a:p>
            <a:pPr eaLnBrk="1" hangingPunct="1"/>
            <a:endParaRPr lang="zh-CN" altLang="en-US" sz="1800" dirty="0"/>
          </a:p>
          <a:p>
            <a:pPr eaLnBrk="1" hangingPunct="1"/>
            <a:r>
              <a:rPr lang="en-US" altLang="zh-CN" sz="1800" dirty="0"/>
              <a:t>VLAN</a:t>
            </a:r>
            <a:r>
              <a:rPr lang="zh-CN" altLang="en-US" sz="1800" dirty="0"/>
              <a:t>的链路类型</a:t>
            </a:r>
          </a:p>
          <a:p>
            <a:pPr eaLnBrk="1" hangingPunct="1"/>
            <a:endParaRPr lang="zh-CN" altLang="en-US" sz="1800" dirty="0"/>
          </a:p>
          <a:p>
            <a:pPr eaLnBrk="1" hangingPunct="1"/>
            <a:r>
              <a:rPr lang="en-US" altLang="zh-CN" sz="1800" dirty="0"/>
              <a:t>VLAN</a:t>
            </a:r>
            <a:r>
              <a:rPr lang="zh-CN" altLang="en-US" sz="1800" dirty="0"/>
              <a:t>的帧转发算法</a:t>
            </a:r>
          </a:p>
          <a:p>
            <a:pPr eaLnBrk="1" hangingPunct="1"/>
            <a:endParaRPr lang="en-US" altLang="zh-CN" sz="180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IEEE 802.1Q </a:t>
            </a:r>
            <a:r>
              <a:rPr lang="zh-CN" altLang="en-US"/>
              <a:t>概述</a:t>
            </a:r>
          </a:p>
        </p:txBody>
      </p:sp>
      <p:graphicFrame>
        <p:nvGraphicFramePr>
          <p:cNvPr id="1331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51331" y="1143010"/>
          <a:ext cx="4806553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绘图" r:id="rId3" imgW="76952475" imgH="45767625" progId="">
                  <p:embed/>
                </p:oleObj>
              </mc:Choice>
              <mc:Fallback>
                <p:oleObj name="绘图" r:id="rId3" imgW="76952475" imgH="45767625" progId="">
                  <p:embed/>
                  <p:pic>
                    <p:nvPicPr>
                      <p:cNvPr id="0" name="图片 2048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1331" y="1143010"/>
                        <a:ext cx="4806553" cy="2857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1000100" y="4214824"/>
            <a:ext cx="4986045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IEEE 802.1Q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en-US" altLang="zh-CN" dirty="0">
                <a:solidFill>
                  <a:srgbClr val="66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www.ieee802.org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免费下载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VLAN</a:t>
            </a:r>
            <a:r>
              <a:rPr lang="zh-CN" altLang="en-US"/>
              <a:t>的帧格式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357422" y="1105079"/>
            <a:ext cx="3070070" cy="1966737"/>
            <a:chOff x="1992947" y="870192"/>
            <a:chExt cx="3837384" cy="2428876"/>
          </a:xfrm>
        </p:grpSpPr>
        <p:grpSp>
          <p:nvGrpSpPr>
            <p:cNvPr id="14340" name="Group 3"/>
            <p:cNvGrpSpPr/>
            <p:nvPr/>
          </p:nvGrpSpPr>
          <p:grpSpPr bwMode="auto">
            <a:xfrm>
              <a:off x="2262028" y="870192"/>
              <a:ext cx="3181350" cy="432197"/>
              <a:chOff x="975" y="1253"/>
              <a:chExt cx="2672" cy="363"/>
            </a:xfrm>
          </p:grpSpPr>
          <p:grpSp>
            <p:nvGrpSpPr>
              <p:cNvPr id="14427" name="Group 4"/>
              <p:cNvGrpSpPr/>
              <p:nvPr/>
            </p:nvGrpSpPr>
            <p:grpSpPr bwMode="auto">
              <a:xfrm>
                <a:off x="975" y="1253"/>
                <a:ext cx="998" cy="363"/>
                <a:chOff x="839" y="2069"/>
                <a:chExt cx="998" cy="363"/>
              </a:xfrm>
            </p:grpSpPr>
            <p:grpSp>
              <p:nvGrpSpPr>
                <p:cNvPr id="14449" name="Group 5"/>
                <p:cNvGrpSpPr/>
                <p:nvPr/>
              </p:nvGrpSpPr>
              <p:grpSpPr bwMode="auto">
                <a:xfrm>
                  <a:off x="1428" y="2069"/>
                  <a:ext cx="409" cy="363"/>
                  <a:chOff x="3501" y="912"/>
                  <a:chExt cx="877" cy="583"/>
                </a:xfrm>
              </p:grpSpPr>
              <p:sp>
                <p:nvSpPr>
                  <p:cNvPr id="1445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917"/>
                    <a:ext cx="864" cy="573"/>
                  </a:xfrm>
                  <a:prstGeom prst="rect">
                    <a:avLst/>
                  </a:prstGeom>
                  <a:solidFill>
                    <a:srgbClr val="D6DBF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35003" dir="2471156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05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45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D6DBFE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05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27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27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>
                      <a:defRPr/>
                    </a:pPr>
                    <a:endParaRPr lang="zh-CN" altLang="en-US" sz="105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461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912"/>
                    <a:ext cx="869" cy="48"/>
                  </a:xfrm>
                  <a:custGeom>
                    <a:avLst/>
                    <a:gdLst>
                      <a:gd name="T0" fmla="*/ 853 w 21600"/>
                      <a:gd name="T1" fmla="*/ 24 h 21600"/>
                      <a:gd name="T2" fmla="*/ 435 w 21600"/>
                      <a:gd name="T3" fmla="*/ 48 h 21600"/>
                      <a:gd name="T4" fmla="*/ 16 w 21600"/>
                      <a:gd name="T5" fmla="*/ 24 h 21600"/>
                      <a:gd name="T6" fmla="*/ 435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2187 w 21600"/>
                      <a:gd name="T13" fmla="*/ 2250 h 21600"/>
                      <a:gd name="T14" fmla="*/ 19413 w 21600"/>
                      <a:gd name="T15" fmla="*/ 1935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795" y="21600"/>
                        </a:lnTo>
                        <a:lnTo>
                          <a:pt x="20805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D6DBFE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 sz="105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274" name="AutoShape 10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501" y="1448"/>
                    <a:ext cx="877" cy="47"/>
                  </a:xfrm>
                  <a:custGeom>
                    <a:avLst/>
                    <a:gdLst>
                      <a:gd name="G0" fmla="+- 1489 0 0"/>
                      <a:gd name="G1" fmla="+- 21600 0 1489"/>
                      <a:gd name="G2" fmla="*/ 1489 1 2"/>
                      <a:gd name="G3" fmla="+- 21600 0 G2"/>
                      <a:gd name="G4" fmla="+/ 1489 21600 2"/>
                      <a:gd name="G5" fmla="+/ G1 0 2"/>
                      <a:gd name="G6" fmla="*/ 21600 21600 1489"/>
                      <a:gd name="G7" fmla="*/ G6 1 2"/>
                      <a:gd name="G8" fmla="+- 21600 0 G7"/>
                      <a:gd name="G9" fmla="*/ 21600 1 2"/>
                      <a:gd name="G10" fmla="+- 1489 0 G9"/>
                      <a:gd name="G11" fmla="?: G10 G8 0"/>
                      <a:gd name="G12" fmla="?: G10 G7 21600"/>
                      <a:gd name="T0" fmla="*/ 20855 w 21600"/>
                      <a:gd name="T1" fmla="*/ 10800 h 21600"/>
                      <a:gd name="T2" fmla="*/ 10800 w 21600"/>
                      <a:gd name="T3" fmla="*/ 21600 h 21600"/>
                      <a:gd name="T4" fmla="*/ 745 w 21600"/>
                      <a:gd name="T5" fmla="*/ 10800 h 21600"/>
                      <a:gd name="T6" fmla="*/ 10800 w 21600"/>
                      <a:gd name="T7" fmla="*/ 0 h 21600"/>
                      <a:gd name="T8" fmla="*/ 2545 w 21600"/>
                      <a:gd name="T9" fmla="*/ 2545 h 21600"/>
                      <a:gd name="T10" fmla="*/ 19055 w 21600"/>
                      <a:gd name="T11" fmla="*/ 19055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1489" y="21600"/>
                        </a:lnTo>
                        <a:lnTo>
                          <a:pt x="20111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36078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>
                      <a:defRPr/>
                    </a:pPr>
                    <a:endParaRPr lang="zh-CN" altLang="en-US" sz="105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4450" name="Group 11"/>
                <p:cNvGrpSpPr/>
                <p:nvPr/>
              </p:nvGrpSpPr>
              <p:grpSpPr bwMode="auto">
                <a:xfrm>
                  <a:off x="1020" y="2069"/>
                  <a:ext cx="408" cy="363"/>
                  <a:chOff x="3501" y="912"/>
                  <a:chExt cx="877" cy="583"/>
                </a:xfrm>
              </p:grpSpPr>
              <p:sp>
                <p:nvSpPr>
                  <p:cNvPr id="1445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917"/>
                    <a:ext cx="864" cy="573"/>
                  </a:xfrm>
                  <a:prstGeom prst="rect">
                    <a:avLst/>
                  </a:prstGeom>
                  <a:solidFill>
                    <a:srgbClr val="D6DBF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35003" dir="2471156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05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45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D6DBFE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05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27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326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>
                      <a:defRPr/>
                    </a:pPr>
                    <a:endParaRPr lang="zh-CN" altLang="en-US" sz="105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456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912"/>
                    <a:ext cx="869" cy="48"/>
                  </a:xfrm>
                  <a:custGeom>
                    <a:avLst/>
                    <a:gdLst>
                      <a:gd name="T0" fmla="*/ 853 w 21600"/>
                      <a:gd name="T1" fmla="*/ 24 h 21600"/>
                      <a:gd name="T2" fmla="*/ 435 w 21600"/>
                      <a:gd name="T3" fmla="*/ 48 h 21600"/>
                      <a:gd name="T4" fmla="*/ 16 w 21600"/>
                      <a:gd name="T5" fmla="*/ 24 h 21600"/>
                      <a:gd name="T6" fmla="*/ 435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2187 w 21600"/>
                      <a:gd name="T13" fmla="*/ 2250 h 21600"/>
                      <a:gd name="T14" fmla="*/ 19413 w 21600"/>
                      <a:gd name="T15" fmla="*/ 1935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795" y="21600"/>
                        </a:lnTo>
                        <a:lnTo>
                          <a:pt x="20805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D6DBFE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 sz="105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280" name="AutoShape 16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501" y="1448"/>
                    <a:ext cx="877" cy="47"/>
                  </a:xfrm>
                  <a:custGeom>
                    <a:avLst/>
                    <a:gdLst>
                      <a:gd name="G0" fmla="+- 1489 0 0"/>
                      <a:gd name="G1" fmla="+- 21600 0 1489"/>
                      <a:gd name="G2" fmla="*/ 1489 1 2"/>
                      <a:gd name="G3" fmla="+- 21600 0 G2"/>
                      <a:gd name="G4" fmla="+/ 1489 21600 2"/>
                      <a:gd name="G5" fmla="+/ G1 0 2"/>
                      <a:gd name="G6" fmla="*/ 21600 21600 1489"/>
                      <a:gd name="G7" fmla="*/ G6 1 2"/>
                      <a:gd name="G8" fmla="+- 21600 0 G7"/>
                      <a:gd name="G9" fmla="*/ 21600 1 2"/>
                      <a:gd name="G10" fmla="+- 1489 0 G9"/>
                      <a:gd name="G11" fmla="?: G10 G8 0"/>
                      <a:gd name="G12" fmla="?: G10 G7 21600"/>
                      <a:gd name="T0" fmla="*/ 20855 w 21600"/>
                      <a:gd name="T1" fmla="*/ 10800 h 21600"/>
                      <a:gd name="T2" fmla="*/ 10800 w 21600"/>
                      <a:gd name="T3" fmla="*/ 21600 h 21600"/>
                      <a:gd name="T4" fmla="*/ 745 w 21600"/>
                      <a:gd name="T5" fmla="*/ 10800 h 21600"/>
                      <a:gd name="T6" fmla="*/ 10800 w 21600"/>
                      <a:gd name="T7" fmla="*/ 0 h 21600"/>
                      <a:gd name="T8" fmla="*/ 2545 w 21600"/>
                      <a:gd name="T9" fmla="*/ 2545 h 21600"/>
                      <a:gd name="T10" fmla="*/ 19055 w 21600"/>
                      <a:gd name="T11" fmla="*/ 19055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1489" y="21600"/>
                        </a:lnTo>
                        <a:lnTo>
                          <a:pt x="20111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36078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>
                      <a:defRPr/>
                    </a:pPr>
                    <a:endParaRPr lang="zh-CN" altLang="en-US" sz="105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6728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839" y="2136"/>
                  <a:ext cx="786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zh-CN" sz="1050" b="1" dirty="0">
                      <a:solidFill>
                        <a:srgbClr val="8000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DA</a:t>
                  </a:r>
                </a:p>
              </p:txBody>
            </p:sp>
            <p:sp>
              <p:nvSpPr>
                <p:cNvPr id="2672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39" y="2150"/>
                  <a:ext cx="38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zh-CN" sz="1050" b="1">
                      <a:solidFill>
                        <a:srgbClr val="8000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SA</a:t>
                  </a:r>
                </a:p>
              </p:txBody>
            </p:sp>
          </p:grpSp>
          <p:grpSp>
            <p:nvGrpSpPr>
              <p:cNvPr id="14428" name="Group 19"/>
              <p:cNvGrpSpPr/>
              <p:nvPr/>
            </p:nvGrpSpPr>
            <p:grpSpPr bwMode="auto">
              <a:xfrm>
                <a:off x="1909" y="1253"/>
                <a:ext cx="1738" cy="363"/>
                <a:chOff x="2226" y="2069"/>
                <a:chExt cx="1738" cy="363"/>
              </a:xfrm>
            </p:grpSpPr>
            <p:grpSp>
              <p:nvGrpSpPr>
                <p:cNvPr id="14429" name="Group 20"/>
                <p:cNvGrpSpPr/>
                <p:nvPr/>
              </p:nvGrpSpPr>
              <p:grpSpPr bwMode="auto">
                <a:xfrm>
                  <a:off x="2226" y="2069"/>
                  <a:ext cx="541" cy="363"/>
                  <a:chOff x="1769" y="2069"/>
                  <a:chExt cx="541" cy="363"/>
                </a:xfrm>
              </p:grpSpPr>
              <p:grpSp>
                <p:nvGrpSpPr>
                  <p:cNvPr id="14442" name="Group 21"/>
                  <p:cNvGrpSpPr/>
                  <p:nvPr/>
                </p:nvGrpSpPr>
                <p:grpSpPr bwMode="auto">
                  <a:xfrm>
                    <a:off x="1837" y="2069"/>
                    <a:ext cx="408" cy="363"/>
                    <a:chOff x="2441" y="912"/>
                    <a:chExt cx="877" cy="581"/>
                  </a:xfrm>
                </p:grpSpPr>
                <p:sp>
                  <p:nvSpPr>
                    <p:cNvPr id="14444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917"/>
                      <a:ext cx="864" cy="573"/>
                    </a:xfrm>
                    <a:prstGeom prst="rect">
                      <a:avLst/>
                    </a:prstGeom>
                    <a:solidFill>
                      <a:srgbClr val="0099CC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35003" dir="2471156" algn="ctr" rotWithShape="0">
                              <a:srgbClr val="DDDDDD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44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912"/>
                      <a:ext cx="47" cy="5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4B70"/>
                        </a:gs>
                        <a:gs pos="100000">
                          <a:srgbClr val="0099CC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446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8" y="912"/>
                      <a:ext cx="49" cy="5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99CC"/>
                        </a:gs>
                        <a:gs pos="100000">
                          <a:srgbClr val="004060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447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9" y="912"/>
                      <a:ext cx="869" cy="47"/>
                    </a:xfrm>
                    <a:custGeom>
                      <a:avLst/>
                      <a:gdLst>
                        <a:gd name="T0" fmla="*/ 839 w 21600"/>
                        <a:gd name="T1" fmla="*/ 24 h 21600"/>
                        <a:gd name="T2" fmla="*/ 435 w 21600"/>
                        <a:gd name="T3" fmla="*/ 47 h 21600"/>
                        <a:gd name="T4" fmla="*/ 30 w 21600"/>
                        <a:gd name="T5" fmla="*/ 24 h 21600"/>
                        <a:gd name="T6" fmla="*/ 435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2560 w 21600"/>
                        <a:gd name="T13" fmla="*/ 2757 h 21600"/>
                        <a:gd name="T14" fmla="*/ 19040 w 21600"/>
                        <a:gd name="T15" fmla="*/ 1884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1496" y="21600"/>
                          </a:lnTo>
                          <a:lnTo>
                            <a:pt x="20104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004B70"/>
                        </a:gs>
                        <a:gs pos="100000">
                          <a:srgbClr val="0099CC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448" name="AutoShape 26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441" y="1445"/>
                      <a:ext cx="867" cy="47"/>
                    </a:xfrm>
                    <a:custGeom>
                      <a:avLst/>
                      <a:gdLst>
                        <a:gd name="T0" fmla="*/ 847 w 21600"/>
                        <a:gd name="T1" fmla="*/ 24 h 21600"/>
                        <a:gd name="T2" fmla="*/ 434 w 21600"/>
                        <a:gd name="T3" fmla="*/ 47 h 21600"/>
                        <a:gd name="T4" fmla="*/ 20 w 21600"/>
                        <a:gd name="T5" fmla="*/ 24 h 21600"/>
                        <a:gd name="T6" fmla="*/ 434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2292 w 21600"/>
                        <a:gd name="T13" fmla="*/ 2298 h 21600"/>
                        <a:gd name="T14" fmla="*/ 19308 w 21600"/>
                        <a:gd name="T15" fmla="*/ 19302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971" y="21600"/>
                          </a:lnTo>
                          <a:lnTo>
                            <a:pt x="20629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0099CC"/>
                        </a:gs>
                        <a:gs pos="100000">
                          <a:srgbClr val="004D74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26729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9" y="2154"/>
                    <a:ext cx="541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kumimoji="1" lang="en-US" altLang="zh-CN" sz="1050" b="1" dirty="0">
                        <a:solidFill>
                          <a:srgbClr val="80008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Type</a:t>
                    </a:r>
                  </a:p>
                </p:txBody>
              </p:sp>
            </p:grpSp>
            <p:grpSp>
              <p:nvGrpSpPr>
                <p:cNvPr id="14430" name="Group 28"/>
                <p:cNvGrpSpPr/>
                <p:nvPr/>
              </p:nvGrpSpPr>
              <p:grpSpPr bwMode="auto">
                <a:xfrm>
                  <a:off x="2697" y="2069"/>
                  <a:ext cx="1267" cy="363"/>
                  <a:chOff x="2470" y="981"/>
                  <a:chExt cx="1267" cy="363"/>
                </a:xfrm>
              </p:grpSpPr>
              <p:grpSp>
                <p:nvGrpSpPr>
                  <p:cNvPr id="14431" name="Group 29"/>
                  <p:cNvGrpSpPr/>
                  <p:nvPr/>
                </p:nvGrpSpPr>
                <p:grpSpPr bwMode="auto">
                  <a:xfrm>
                    <a:off x="2470" y="981"/>
                    <a:ext cx="1226" cy="363"/>
                    <a:chOff x="8064" y="1248"/>
                    <a:chExt cx="1152" cy="883"/>
                  </a:xfrm>
                </p:grpSpPr>
                <p:sp>
                  <p:nvSpPr>
                    <p:cNvPr id="14434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64" y="1248"/>
                      <a:ext cx="1133" cy="86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35003" dir="2471156" algn="ctr" rotWithShape="0">
                              <a:srgbClr val="DDDDDD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67295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69" y="1248"/>
                      <a:ext cx="38" cy="8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pPr>
                        <a:defRPr/>
                      </a:pPr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436" name="AutoShap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70" y="1248"/>
                      <a:ext cx="1140" cy="38"/>
                    </a:xfrm>
                    <a:custGeom>
                      <a:avLst/>
                      <a:gdLst>
                        <a:gd name="T0" fmla="*/ 1101 w 21600"/>
                        <a:gd name="T1" fmla="*/ 19 h 21600"/>
                        <a:gd name="T2" fmla="*/ 570 w 21600"/>
                        <a:gd name="T3" fmla="*/ 38 h 21600"/>
                        <a:gd name="T4" fmla="*/ 39 w 21600"/>
                        <a:gd name="T5" fmla="*/ 19 h 21600"/>
                        <a:gd name="T6" fmla="*/ 57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2539 w 21600"/>
                        <a:gd name="T13" fmla="*/ 2274 h 21600"/>
                        <a:gd name="T14" fmla="*/ 19061 w 21600"/>
                        <a:gd name="T15" fmla="*/ 19326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1496" y="21600"/>
                          </a:lnTo>
                          <a:lnTo>
                            <a:pt x="20104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DDDDDD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67297" name="AutoShape 33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64" y="2092"/>
                      <a:ext cx="1152" cy="39"/>
                    </a:xfrm>
                    <a:custGeom>
                      <a:avLst/>
                      <a:gdLst>
                        <a:gd name="G0" fmla="+- 764 0 0"/>
                        <a:gd name="G1" fmla="+- 21600 0 764"/>
                        <a:gd name="G2" fmla="*/ 764 1 2"/>
                        <a:gd name="G3" fmla="+- 21600 0 G2"/>
                        <a:gd name="G4" fmla="+/ 764 21600 2"/>
                        <a:gd name="G5" fmla="+/ G1 0 2"/>
                        <a:gd name="G6" fmla="*/ 21600 21600 764"/>
                        <a:gd name="G7" fmla="*/ G6 1 2"/>
                        <a:gd name="G8" fmla="+- 21600 0 G7"/>
                        <a:gd name="G9" fmla="*/ 21600 1 2"/>
                        <a:gd name="G10" fmla="+- 764 0 G9"/>
                        <a:gd name="G11" fmla="?: G10 G8 0"/>
                        <a:gd name="G12" fmla="?: G10 G7 21600"/>
                        <a:gd name="T0" fmla="*/ 21218 w 21600"/>
                        <a:gd name="T1" fmla="*/ 10800 h 21600"/>
                        <a:gd name="T2" fmla="*/ 10800 w 21600"/>
                        <a:gd name="T3" fmla="*/ 21600 h 21600"/>
                        <a:gd name="T4" fmla="*/ 382 w 21600"/>
                        <a:gd name="T5" fmla="*/ 10800 h 21600"/>
                        <a:gd name="T6" fmla="*/ 10800 w 21600"/>
                        <a:gd name="T7" fmla="*/ 0 h 21600"/>
                        <a:gd name="T8" fmla="*/ 2182 w 21600"/>
                        <a:gd name="T9" fmla="*/ 2182 h 21600"/>
                        <a:gd name="T10" fmla="*/ 19418 w 21600"/>
                        <a:gd name="T11" fmla="*/ 19418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764" y="21600"/>
                          </a:lnTo>
                          <a:lnTo>
                            <a:pt x="20836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25882"/>
                            <a:invGamma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pPr>
                        <a:defRPr/>
                      </a:pPr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438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70" y="1248"/>
                      <a:ext cx="308" cy="883"/>
                    </a:xfrm>
                    <a:prstGeom prst="rect">
                      <a:avLst/>
                    </a:prstGeom>
                    <a:solidFill>
                      <a:srgbClr val="7BB8E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439" name="AutoShap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70" y="1248"/>
                      <a:ext cx="346" cy="38"/>
                    </a:xfrm>
                    <a:custGeom>
                      <a:avLst/>
                      <a:gdLst>
                        <a:gd name="T0" fmla="*/ 346 w 21600"/>
                        <a:gd name="T1" fmla="*/ 19 h 21600"/>
                        <a:gd name="T2" fmla="*/ 173 w 21600"/>
                        <a:gd name="T3" fmla="*/ 38 h 21600"/>
                        <a:gd name="T4" fmla="*/ 0 w 21600"/>
                        <a:gd name="T5" fmla="*/ 19 h 21600"/>
                        <a:gd name="T6" fmla="*/ 173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1810 w 21600"/>
                        <a:gd name="T13" fmla="*/ 1705 h 21600"/>
                        <a:gd name="T14" fmla="*/ 19790 w 21600"/>
                        <a:gd name="T15" fmla="*/ 19895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0" y="21600"/>
                          </a:lnTo>
                          <a:lnTo>
                            <a:pt x="216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20303B"/>
                        </a:gs>
                        <a:gs pos="100000">
                          <a:srgbClr val="7BB8E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440" name="AutoShape 36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870" y="2093"/>
                      <a:ext cx="346" cy="38"/>
                    </a:xfrm>
                    <a:custGeom>
                      <a:avLst/>
                      <a:gdLst>
                        <a:gd name="T0" fmla="*/ 346 w 21600"/>
                        <a:gd name="T1" fmla="*/ 19 h 21600"/>
                        <a:gd name="T2" fmla="*/ 173 w 21600"/>
                        <a:gd name="T3" fmla="*/ 38 h 21600"/>
                        <a:gd name="T4" fmla="*/ 0 w 21600"/>
                        <a:gd name="T5" fmla="*/ 19 h 21600"/>
                        <a:gd name="T6" fmla="*/ 173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1810 w 21600"/>
                        <a:gd name="T13" fmla="*/ 1705 h 21600"/>
                        <a:gd name="T14" fmla="*/ 19790 w 21600"/>
                        <a:gd name="T15" fmla="*/ 19895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0" y="21600"/>
                          </a:lnTo>
                          <a:lnTo>
                            <a:pt x="216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7BB8E1"/>
                        </a:gs>
                        <a:gs pos="100000">
                          <a:srgbClr val="20303B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441" name="AutoShape 37"/>
                    <p:cNvSpPr>
                      <a:spLocks noChangeArrowheads="1"/>
                    </p:cNvSpPr>
                    <p:nvPr/>
                  </p:nvSpPr>
                  <p:spPr bwMode="auto">
                    <a:xfrm rot="16200000" flipV="1">
                      <a:off x="8755" y="1671"/>
                      <a:ext cx="883" cy="38"/>
                    </a:xfrm>
                    <a:custGeom>
                      <a:avLst/>
                      <a:gdLst>
                        <a:gd name="T0" fmla="*/ 867 w 21600"/>
                        <a:gd name="T1" fmla="*/ 19 h 21600"/>
                        <a:gd name="T2" fmla="*/ 441 w 21600"/>
                        <a:gd name="T3" fmla="*/ 38 h 21600"/>
                        <a:gd name="T4" fmla="*/ 16 w 21600"/>
                        <a:gd name="T5" fmla="*/ 19 h 21600"/>
                        <a:gd name="T6" fmla="*/ 441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2177 w 21600"/>
                        <a:gd name="T13" fmla="*/ 2274 h 21600"/>
                        <a:gd name="T14" fmla="*/ 19423 w 21600"/>
                        <a:gd name="T15" fmla="*/ 19326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764" y="21600"/>
                          </a:lnTo>
                          <a:lnTo>
                            <a:pt x="20836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7BB8E1"/>
                        </a:gs>
                        <a:gs pos="100000">
                          <a:srgbClr val="20303A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267302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8" y="1066"/>
                    <a:ext cx="529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kumimoji="1" lang="en-US" altLang="zh-CN" sz="1050" b="1">
                        <a:solidFill>
                          <a:srgbClr val="80008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Data</a:t>
                    </a:r>
                  </a:p>
                </p:txBody>
              </p:sp>
              <p:sp>
                <p:nvSpPr>
                  <p:cNvPr id="267303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2" y="1066"/>
                    <a:ext cx="48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kumimoji="1" lang="en-US" altLang="zh-CN" sz="1050" b="1">
                        <a:solidFill>
                          <a:srgbClr val="80008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CRC</a:t>
                    </a:r>
                  </a:p>
                </p:txBody>
              </p:sp>
            </p:grpSp>
          </p:grpSp>
        </p:grpSp>
        <p:sp>
          <p:nvSpPr>
            <p:cNvPr id="14341" name="Text Box 40"/>
            <p:cNvSpPr txBox="1">
              <a:spLocks noChangeArrowheads="1"/>
            </p:cNvSpPr>
            <p:nvPr/>
          </p:nvSpPr>
          <p:spPr bwMode="auto">
            <a:xfrm>
              <a:off x="3651475" y="1322631"/>
              <a:ext cx="1240658" cy="313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05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标准以太网帧</a:t>
              </a:r>
            </a:p>
          </p:txBody>
        </p:sp>
        <p:sp>
          <p:nvSpPr>
            <p:cNvPr id="14342" name="Line 41"/>
            <p:cNvSpPr>
              <a:spLocks noChangeShapeType="1"/>
            </p:cNvSpPr>
            <p:nvPr/>
          </p:nvSpPr>
          <p:spPr bwMode="auto">
            <a:xfrm flipH="1">
              <a:off x="3181191" y="1302390"/>
              <a:ext cx="269081" cy="5929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3" name="Line 42"/>
            <p:cNvSpPr>
              <a:spLocks noChangeShapeType="1"/>
            </p:cNvSpPr>
            <p:nvPr/>
          </p:nvSpPr>
          <p:spPr bwMode="auto">
            <a:xfrm>
              <a:off x="3450272" y="1302390"/>
              <a:ext cx="270272" cy="5929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344" name="Group 43"/>
            <p:cNvGrpSpPr/>
            <p:nvPr/>
          </p:nvGrpSpPr>
          <p:grpSpPr bwMode="auto">
            <a:xfrm>
              <a:off x="1992947" y="1895321"/>
              <a:ext cx="3837384" cy="1403747"/>
              <a:chOff x="1066" y="2160"/>
              <a:chExt cx="3223" cy="1179"/>
            </a:xfrm>
          </p:grpSpPr>
          <p:grpSp>
            <p:nvGrpSpPr>
              <p:cNvPr id="14347" name="Group 44"/>
              <p:cNvGrpSpPr/>
              <p:nvPr/>
            </p:nvGrpSpPr>
            <p:grpSpPr bwMode="auto">
              <a:xfrm>
                <a:off x="1066" y="2160"/>
                <a:ext cx="3125" cy="363"/>
                <a:chOff x="839" y="2069"/>
                <a:chExt cx="3125" cy="363"/>
              </a:xfrm>
            </p:grpSpPr>
            <p:grpSp>
              <p:nvGrpSpPr>
                <p:cNvPr id="14383" name="Group 45"/>
                <p:cNvGrpSpPr/>
                <p:nvPr/>
              </p:nvGrpSpPr>
              <p:grpSpPr bwMode="auto">
                <a:xfrm>
                  <a:off x="839" y="2069"/>
                  <a:ext cx="998" cy="363"/>
                  <a:chOff x="839" y="2069"/>
                  <a:chExt cx="998" cy="363"/>
                </a:xfrm>
              </p:grpSpPr>
              <p:grpSp>
                <p:nvGrpSpPr>
                  <p:cNvPr id="14413" name="Group 46"/>
                  <p:cNvGrpSpPr/>
                  <p:nvPr/>
                </p:nvGrpSpPr>
                <p:grpSpPr bwMode="auto">
                  <a:xfrm>
                    <a:off x="1428" y="2069"/>
                    <a:ext cx="409" cy="363"/>
                    <a:chOff x="3501" y="912"/>
                    <a:chExt cx="877" cy="583"/>
                  </a:xfrm>
                </p:grpSpPr>
                <p:sp>
                  <p:nvSpPr>
                    <p:cNvPr id="14422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4" y="917"/>
                      <a:ext cx="864" cy="573"/>
                    </a:xfrm>
                    <a:prstGeom prst="rect">
                      <a:avLst/>
                    </a:prstGeom>
                    <a:solidFill>
                      <a:srgbClr val="D6DBFE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35003" dir="2471156" algn="ctr" rotWithShape="0">
                              <a:srgbClr val="DDDDDD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423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4" y="912"/>
                      <a:ext cx="47" cy="5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D6DBFE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67313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7" y="912"/>
                      <a:ext cx="47" cy="5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pPr>
                        <a:defRPr/>
                      </a:pPr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425" name="AutoShap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5" y="912"/>
                      <a:ext cx="869" cy="48"/>
                    </a:xfrm>
                    <a:custGeom>
                      <a:avLst/>
                      <a:gdLst>
                        <a:gd name="T0" fmla="*/ 853 w 21600"/>
                        <a:gd name="T1" fmla="*/ 24 h 21600"/>
                        <a:gd name="T2" fmla="*/ 435 w 21600"/>
                        <a:gd name="T3" fmla="*/ 48 h 21600"/>
                        <a:gd name="T4" fmla="*/ 16 w 21600"/>
                        <a:gd name="T5" fmla="*/ 24 h 21600"/>
                        <a:gd name="T6" fmla="*/ 435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2187 w 21600"/>
                        <a:gd name="T13" fmla="*/ 2250 h 21600"/>
                        <a:gd name="T14" fmla="*/ 19413 w 21600"/>
                        <a:gd name="T15" fmla="*/ 19350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795" y="21600"/>
                          </a:lnTo>
                          <a:lnTo>
                            <a:pt x="20805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D6DBFE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67315" name="AutoShape 5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501" y="1448"/>
                      <a:ext cx="877" cy="47"/>
                    </a:xfrm>
                    <a:custGeom>
                      <a:avLst/>
                      <a:gdLst>
                        <a:gd name="G0" fmla="+- 1489 0 0"/>
                        <a:gd name="G1" fmla="+- 21600 0 1489"/>
                        <a:gd name="G2" fmla="*/ 1489 1 2"/>
                        <a:gd name="G3" fmla="+- 21600 0 G2"/>
                        <a:gd name="G4" fmla="+/ 1489 21600 2"/>
                        <a:gd name="G5" fmla="+/ G1 0 2"/>
                        <a:gd name="G6" fmla="*/ 21600 21600 1489"/>
                        <a:gd name="G7" fmla="*/ G6 1 2"/>
                        <a:gd name="G8" fmla="+- 21600 0 G7"/>
                        <a:gd name="G9" fmla="*/ 21600 1 2"/>
                        <a:gd name="G10" fmla="+- 1489 0 G9"/>
                        <a:gd name="G11" fmla="?: G10 G8 0"/>
                        <a:gd name="G12" fmla="?: G10 G7 21600"/>
                        <a:gd name="T0" fmla="*/ 20855 w 21600"/>
                        <a:gd name="T1" fmla="*/ 10800 h 21600"/>
                        <a:gd name="T2" fmla="*/ 10800 w 21600"/>
                        <a:gd name="T3" fmla="*/ 21600 h 21600"/>
                        <a:gd name="T4" fmla="*/ 745 w 21600"/>
                        <a:gd name="T5" fmla="*/ 10800 h 21600"/>
                        <a:gd name="T6" fmla="*/ 10800 w 21600"/>
                        <a:gd name="T7" fmla="*/ 0 h 21600"/>
                        <a:gd name="T8" fmla="*/ 2545 w 21600"/>
                        <a:gd name="T9" fmla="*/ 2545 h 21600"/>
                        <a:gd name="T10" fmla="*/ 19055 w 21600"/>
                        <a:gd name="T11" fmla="*/ 19055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1489" y="21600"/>
                          </a:lnTo>
                          <a:lnTo>
                            <a:pt x="20111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shade val="36078"/>
                            <a:invGamma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pPr>
                        <a:defRPr/>
                      </a:pPr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14414" name="Group 52"/>
                  <p:cNvGrpSpPr/>
                  <p:nvPr/>
                </p:nvGrpSpPr>
                <p:grpSpPr bwMode="auto">
                  <a:xfrm>
                    <a:off x="1020" y="2069"/>
                    <a:ext cx="408" cy="363"/>
                    <a:chOff x="3501" y="912"/>
                    <a:chExt cx="877" cy="583"/>
                  </a:xfrm>
                </p:grpSpPr>
                <p:sp>
                  <p:nvSpPr>
                    <p:cNvPr id="14417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4" y="917"/>
                      <a:ext cx="864" cy="573"/>
                    </a:xfrm>
                    <a:prstGeom prst="rect">
                      <a:avLst/>
                    </a:prstGeom>
                    <a:solidFill>
                      <a:srgbClr val="D6DBFE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35003" dir="2471156" algn="ctr" rotWithShape="0">
                              <a:srgbClr val="DDDDDD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418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4" y="912"/>
                      <a:ext cx="47" cy="5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D6DBFE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67319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6" y="912"/>
                      <a:ext cx="47" cy="5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pPr>
                        <a:defRPr/>
                      </a:pPr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420" name="AutoShap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5" y="912"/>
                      <a:ext cx="869" cy="48"/>
                    </a:xfrm>
                    <a:custGeom>
                      <a:avLst/>
                      <a:gdLst>
                        <a:gd name="T0" fmla="*/ 853 w 21600"/>
                        <a:gd name="T1" fmla="*/ 24 h 21600"/>
                        <a:gd name="T2" fmla="*/ 435 w 21600"/>
                        <a:gd name="T3" fmla="*/ 48 h 21600"/>
                        <a:gd name="T4" fmla="*/ 16 w 21600"/>
                        <a:gd name="T5" fmla="*/ 24 h 21600"/>
                        <a:gd name="T6" fmla="*/ 435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2187 w 21600"/>
                        <a:gd name="T13" fmla="*/ 2250 h 21600"/>
                        <a:gd name="T14" fmla="*/ 19413 w 21600"/>
                        <a:gd name="T15" fmla="*/ 19350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795" y="21600"/>
                          </a:lnTo>
                          <a:lnTo>
                            <a:pt x="20805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D6DBFE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67321" name="AutoShape 5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501" y="1448"/>
                      <a:ext cx="877" cy="47"/>
                    </a:xfrm>
                    <a:custGeom>
                      <a:avLst/>
                      <a:gdLst>
                        <a:gd name="G0" fmla="+- 1489 0 0"/>
                        <a:gd name="G1" fmla="+- 21600 0 1489"/>
                        <a:gd name="G2" fmla="*/ 1489 1 2"/>
                        <a:gd name="G3" fmla="+- 21600 0 G2"/>
                        <a:gd name="G4" fmla="+/ 1489 21600 2"/>
                        <a:gd name="G5" fmla="+/ G1 0 2"/>
                        <a:gd name="G6" fmla="*/ 21600 21600 1489"/>
                        <a:gd name="G7" fmla="*/ G6 1 2"/>
                        <a:gd name="G8" fmla="+- 21600 0 G7"/>
                        <a:gd name="G9" fmla="*/ 21600 1 2"/>
                        <a:gd name="G10" fmla="+- 1489 0 G9"/>
                        <a:gd name="G11" fmla="?: G10 G8 0"/>
                        <a:gd name="G12" fmla="?: G10 G7 21600"/>
                        <a:gd name="T0" fmla="*/ 20855 w 21600"/>
                        <a:gd name="T1" fmla="*/ 10800 h 21600"/>
                        <a:gd name="T2" fmla="*/ 10800 w 21600"/>
                        <a:gd name="T3" fmla="*/ 21600 h 21600"/>
                        <a:gd name="T4" fmla="*/ 745 w 21600"/>
                        <a:gd name="T5" fmla="*/ 10800 h 21600"/>
                        <a:gd name="T6" fmla="*/ 10800 w 21600"/>
                        <a:gd name="T7" fmla="*/ 0 h 21600"/>
                        <a:gd name="T8" fmla="*/ 2545 w 21600"/>
                        <a:gd name="T9" fmla="*/ 2545 h 21600"/>
                        <a:gd name="T10" fmla="*/ 19055 w 21600"/>
                        <a:gd name="T11" fmla="*/ 19055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1489" y="21600"/>
                          </a:lnTo>
                          <a:lnTo>
                            <a:pt x="20111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shade val="36078"/>
                            <a:invGamma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pPr>
                        <a:defRPr/>
                      </a:pPr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26732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2136"/>
                    <a:ext cx="786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kumimoji="1" lang="en-US" altLang="zh-CN" sz="1050" b="1">
                        <a:solidFill>
                          <a:srgbClr val="80008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DA</a:t>
                    </a:r>
                  </a:p>
                </p:txBody>
              </p:sp>
              <p:sp>
                <p:nvSpPr>
                  <p:cNvPr id="267323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38" y="2150"/>
                    <a:ext cx="386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kumimoji="1" lang="en-US" altLang="zh-CN" sz="1050" b="1">
                        <a:solidFill>
                          <a:srgbClr val="80008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SA</a:t>
                    </a:r>
                  </a:p>
                </p:txBody>
              </p:sp>
            </p:grpSp>
            <p:grpSp>
              <p:nvGrpSpPr>
                <p:cNvPr id="14384" name="Group 60"/>
                <p:cNvGrpSpPr/>
                <p:nvPr/>
              </p:nvGrpSpPr>
              <p:grpSpPr bwMode="auto">
                <a:xfrm>
                  <a:off x="2226" y="2069"/>
                  <a:ext cx="1738" cy="363"/>
                  <a:chOff x="2226" y="2069"/>
                  <a:chExt cx="1738" cy="363"/>
                </a:xfrm>
              </p:grpSpPr>
              <p:grpSp>
                <p:nvGrpSpPr>
                  <p:cNvPr id="14393" name="Group 61"/>
                  <p:cNvGrpSpPr/>
                  <p:nvPr/>
                </p:nvGrpSpPr>
                <p:grpSpPr bwMode="auto">
                  <a:xfrm>
                    <a:off x="2226" y="2069"/>
                    <a:ext cx="541" cy="363"/>
                    <a:chOff x="1769" y="2069"/>
                    <a:chExt cx="541" cy="363"/>
                  </a:xfrm>
                </p:grpSpPr>
                <p:grpSp>
                  <p:nvGrpSpPr>
                    <p:cNvPr id="14406" name="Group 62"/>
                    <p:cNvGrpSpPr/>
                    <p:nvPr/>
                  </p:nvGrpSpPr>
                  <p:grpSpPr bwMode="auto">
                    <a:xfrm>
                      <a:off x="1837" y="2069"/>
                      <a:ext cx="408" cy="363"/>
                      <a:chOff x="2441" y="912"/>
                      <a:chExt cx="877" cy="581"/>
                    </a:xfrm>
                  </p:grpSpPr>
                  <p:sp>
                    <p:nvSpPr>
                      <p:cNvPr id="14408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48" y="917"/>
                        <a:ext cx="864" cy="573"/>
                      </a:xfrm>
                      <a:prstGeom prst="rect">
                        <a:avLst/>
                      </a:prstGeom>
                      <a:solidFill>
                        <a:srgbClr val="00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35003" dir="2471156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05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409" name="Rectangle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48" y="912"/>
                        <a:ext cx="47" cy="581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4B70"/>
                          </a:gs>
                          <a:gs pos="100000">
                            <a:srgbClr val="0099CC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05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410" name="Rectangle 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8" y="912"/>
                        <a:ext cx="49" cy="581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99CC"/>
                          </a:gs>
                          <a:gs pos="100000">
                            <a:srgbClr val="004060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05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411" name="AutoShap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49" y="912"/>
                        <a:ext cx="869" cy="47"/>
                      </a:xfrm>
                      <a:custGeom>
                        <a:avLst/>
                        <a:gdLst>
                          <a:gd name="T0" fmla="*/ 839 w 21600"/>
                          <a:gd name="T1" fmla="*/ 24 h 21600"/>
                          <a:gd name="T2" fmla="*/ 435 w 21600"/>
                          <a:gd name="T3" fmla="*/ 47 h 21600"/>
                          <a:gd name="T4" fmla="*/ 30 w 21600"/>
                          <a:gd name="T5" fmla="*/ 24 h 21600"/>
                          <a:gd name="T6" fmla="*/ 435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2560 w 21600"/>
                          <a:gd name="T13" fmla="*/ 2757 h 21600"/>
                          <a:gd name="T14" fmla="*/ 19040 w 21600"/>
                          <a:gd name="T15" fmla="*/ 18843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1496" y="21600"/>
                            </a:lnTo>
                            <a:lnTo>
                              <a:pt x="20104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004B70"/>
                          </a:gs>
                          <a:gs pos="100000">
                            <a:srgbClr val="0099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 sz="105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412" name="AutoShape 67"/>
                      <p:cNvSpPr>
                        <a:spLocks noChangeArrowheads="1"/>
                      </p:cNvSpPr>
                      <p:nvPr/>
                    </p:nvSpPr>
                    <p:spPr bwMode="auto">
                      <a:xfrm flipV="1">
                        <a:off x="2441" y="1445"/>
                        <a:ext cx="867" cy="47"/>
                      </a:xfrm>
                      <a:custGeom>
                        <a:avLst/>
                        <a:gdLst>
                          <a:gd name="T0" fmla="*/ 847 w 21600"/>
                          <a:gd name="T1" fmla="*/ 24 h 21600"/>
                          <a:gd name="T2" fmla="*/ 434 w 21600"/>
                          <a:gd name="T3" fmla="*/ 47 h 21600"/>
                          <a:gd name="T4" fmla="*/ 20 w 21600"/>
                          <a:gd name="T5" fmla="*/ 24 h 21600"/>
                          <a:gd name="T6" fmla="*/ 434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2292 w 21600"/>
                          <a:gd name="T13" fmla="*/ 2298 h 21600"/>
                          <a:gd name="T14" fmla="*/ 19308 w 21600"/>
                          <a:gd name="T15" fmla="*/ 19302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971" y="21600"/>
                            </a:lnTo>
                            <a:lnTo>
                              <a:pt x="20629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0099CC"/>
                          </a:gs>
                          <a:gs pos="100000">
                            <a:srgbClr val="004D74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 sz="105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267332" name="Text 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69" y="2154"/>
                      <a:ext cx="541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defRPr/>
                      </a:pPr>
                      <a:r>
                        <a:rPr kumimoji="1" lang="en-US" altLang="zh-CN" sz="1050" b="1"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</a:p>
                  </p:txBody>
                </p:sp>
              </p:grpSp>
              <p:grpSp>
                <p:nvGrpSpPr>
                  <p:cNvPr id="14394" name="Group 69"/>
                  <p:cNvGrpSpPr/>
                  <p:nvPr/>
                </p:nvGrpSpPr>
                <p:grpSpPr bwMode="auto">
                  <a:xfrm>
                    <a:off x="2697" y="2069"/>
                    <a:ext cx="1267" cy="363"/>
                    <a:chOff x="2470" y="981"/>
                    <a:chExt cx="1267" cy="363"/>
                  </a:xfrm>
                </p:grpSpPr>
                <p:grpSp>
                  <p:nvGrpSpPr>
                    <p:cNvPr id="14395" name="Group 70"/>
                    <p:cNvGrpSpPr/>
                    <p:nvPr/>
                  </p:nvGrpSpPr>
                  <p:grpSpPr bwMode="auto">
                    <a:xfrm>
                      <a:off x="2470" y="981"/>
                      <a:ext cx="1226" cy="363"/>
                      <a:chOff x="8064" y="1248"/>
                      <a:chExt cx="1152" cy="883"/>
                    </a:xfrm>
                  </p:grpSpPr>
                  <p:sp>
                    <p:nvSpPr>
                      <p:cNvPr id="14398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064" y="1248"/>
                        <a:ext cx="1133" cy="86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35003" dir="2471156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05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67336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069" y="1248"/>
                        <a:ext cx="38" cy="881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folHlink"/>
                          </a:gs>
                          <a:gs pos="100000">
                            <a:schemeClr val="folHlink">
                              <a:gamma/>
                              <a:tint val="0"/>
                              <a:invGamma/>
                            </a:schemeClr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pPr>
                          <a:defRPr/>
                        </a:pPr>
                        <a:endParaRPr lang="zh-CN" altLang="en-US" sz="105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400" name="AutoShape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070" y="1248"/>
                        <a:ext cx="1140" cy="38"/>
                      </a:xfrm>
                      <a:custGeom>
                        <a:avLst/>
                        <a:gdLst>
                          <a:gd name="T0" fmla="*/ 1101 w 21600"/>
                          <a:gd name="T1" fmla="*/ 19 h 21600"/>
                          <a:gd name="T2" fmla="*/ 570 w 21600"/>
                          <a:gd name="T3" fmla="*/ 38 h 21600"/>
                          <a:gd name="T4" fmla="*/ 39 w 21600"/>
                          <a:gd name="T5" fmla="*/ 19 h 21600"/>
                          <a:gd name="T6" fmla="*/ 57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2539 w 21600"/>
                          <a:gd name="T13" fmla="*/ 2274 h 21600"/>
                          <a:gd name="T14" fmla="*/ 19061 w 21600"/>
                          <a:gd name="T15" fmla="*/ 19326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1496" y="21600"/>
                            </a:lnTo>
                            <a:lnTo>
                              <a:pt x="20104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DDDDDD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 sz="105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67338" name="AutoShape 74"/>
                      <p:cNvSpPr>
                        <a:spLocks noChangeArrowheads="1"/>
                      </p:cNvSpPr>
                      <p:nvPr/>
                    </p:nvSpPr>
                    <p:spPr bwMode="auto">
                      <a:xfrm flipV="1">
                        <a:off x="8064" y="2092"/>
                        <a:ext cx="1152" cy="39"/>
                      </a:xfrm>
                      <a:custGeom>
                        <a:avLst/>
                        <a:gdLst>
                          <a:gd name="G0" fmla="+- 764 0 0"/>
                          <a:gd name="G1" fmla="+- 21600 0 764"/>
                          <a:gd name="G2" fmla="*/ 764 1 2"/>
                          <a:gd name="G3" fmla="+- 21600 0 G2"/>
                          <a:gd name="G4" fmla="+/ 764 21600 2"/>
                          <a:gd name="G5" fmla="+/ G1 0 2"/>
                          <a:gd name="G6" fmla="*/ 21600 21600 764"/>
                          <a:gd name="G7" fmla="*/ G6 1 2"/>
                          <a:gd name="G8" fmla="+- 21600 0 G7"/>
                          <a:gd name="G9" fmla="*/ 21600 1 2"/>
                          <a:gd name="G10" fmla="+- 764 0 G9"/>
                          <a:gd name="G11" fmla="?: G10 G8 0"/>
                          <a:gd name="G12" fmla="?: G10 G7 21600"/>
                          <a:gd name="T0" fmla="*/ 21218 w 21600"/>
                          <a:gd name="T1" fmla="*/ 10800 h 21600"/>
                          <a:gd name="T2" fmla="*/ 10800 w 21600"/>
                          <a:gd name="T3" fmla="*/ 21600 h 21600"/>
                          <a:gd name="T4" fmla="*/ 382 w 21600"/>
                          <a:gd name="T5" fmla="*/ 10800 h 21600"/>
                          <a:gd name="T6" fmla="*/ 10800 w 21600"/>
                          <a:gd name="T7" fmla="*/ 0 h 21600"/>
                          <a:gd name="T8" fmla="*/ 2182 w 21600"/>
                          <a:gd name="T9" fmla="*/ 2182 h 21600"/>
                          <a:gd name="T10" fmla="*/ 19418 w 21600"/>
                          <a:gd name="T11" fmla="*/ 19418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64" y="21600"/>
                            </a:lnTo>
                            <a:lnTo>
                              <a:pt x="20836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chemeClr val="bg1"/>
                          </a:gs>
                          <a:gs pos="100000">
                            <a:schemeClr val="bg1">
                              <a:gamma/>
                              <a:shade val="25882"/>
                              <a:invGamma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pPr>
                          <a:defRPr/>
                        </a:pPr>
                        <a:endParaRPr lang="zh-CN" altLang="en-US" sz="105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402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70" y="1248"/>
                        <a:ext cx="308" cy="883"/>
                      </a:xfrm>
                      <a:prstGeom prst="rect">
                        <a:avLst/>
                      </a:prstGeom>
                      <a:solidFill>
                        <a:srgbClr val="7BB8E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05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403" name="AutoShape 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70" y="1248"/>
                        <a:ext cx="346" cy="38"/>
                      </a:xfrm>
                      <a:custGeom>
                        <a:avLst/>
                        <a:gdLst>
                          <a:gd name="T0" fmla="*/ 346 w 21600"/>
                          <a:gd name="T1" fmla="*/ 19 h 21600"/>
                          <a:gd name="T2" fmla="*/ 173 w 21600"/>
                          <a:gd name="T3" fmla="*/ 38 h 21600"/>
                          <a:gd name="T4" fmla="*/ 0 w 21600"/>
                          <a:gd name="T5" fmla="*/ 19 h 21600"/>
                          <a:gd name="T6" fmla="*/ 173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1810 w 21600"/>
                          <a:gd name="T13" fmla="*/ 1705 h 21600"/>
                          <a:gd name="T14" fmla="*/ 19790 w 21600"/>
                          <a:gd name="T15" fmla="*/ 19895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0" y="21600"/>
                            </a:lnTo>
                            <a:lnTo>
                              <a:pt x="216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20303B"/>
                          </a:gs>
                          <a:gs pos="100000">
                            <a:srgbClr val="7BB8E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 sz="105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404" name="AutoShape 77"/>
                      <p:cNvSpPr>
                        <a:spLocks noChangeArrowheads="1"/>
                      </p:cNvSpPr>
                      <p:nvPr/>
                    </p:nvSpPr>
                    <p:spPr bwMode="auto">
                      <a:xfrm flipV="1">
                        <a:off x="8870" y="2093"/>
                        <a:ext cx="346" cy="38"/>
                      </a:xfrm>
                      <a:custGeom>
                        <a:avLst/>
                        <a:gdLst>
                          <a:gd name="T0" fmla="*/ 346 w 21600"/>
                          <a:gd name="T1" fmla="*/ 19 h 21600"/>
                          <a:gd name="T2" fmla="*/ 173 w 21600"/>
                          <a:gd name="T3" fmla="*/ 38 h 21600"/>
                          <a:gd name="T4" fmla="*/ 0 w 21600"/>
                          <a:gd name="T5" fmla="*/ 19 h 21600"/>
                          <a:gd name="T6" fmla="*/ 173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1810 w 21600"/>
                          <a:gd name="T13" fmla="*/ 1705 h 21600"/>
                          <a:gd name="T14" fmla="*/ 19790 w 21600"/>
                          <a:gd name="T15" fmla="*/ 19895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0" y="21600"/>
                            </a:lnTo>
                            <a:lnTo>
                              <a:pt x="216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7BB8E1"/>
                          </a:gs>
                          <a:gs pos="100000">
                            <a:srgbClr val="20303B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 sz="105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405" name="AutoShape 78"/>
                      <p:cNvSpPr>
                        <a:spLocks noChangeArrowheads="1"/>
                      </p:cNvSpPr>
                      <p:nvPr/>
                    </p:nvSpPr>
                    <p:spPr bwMode="auto">
                      <a:xfrm rot="16200000" flipV="1">
                        <a:off x="8755" y="1671"/>
                        <a:ext cx="883" cy="38"/>
                      </a:xfrm>
                      <a:custGeom>
                        <a:avLst/>
                        <a:gdLst>
                          <a:gd name="T0" fmla="*/ 867 w 21600"/>
                          <a:gd name="T1" fmla="*/ 19 h 21600"/>
                          <a:gd name="T2" fmla="*/ 441 w 21600"/>
                          <a:gd name="T3" fmla="*/ 38 h 21600"/>
                          <a:gd name="T4" fmla="*/ 16 w 21600"/>
                          <a:gd name="T5" fmla="*/ 19 h 21600"/>
                          <a:gd name="T6" fmla="*/ 441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2177 w 21600"/>
                          <a:gd name="T13" fmla="*/ 2274 h 21600"/>
                          <a:gd name="T14" fmla="*/ 19423 w 21600"/>
                          <a:gd name="T15" fmla="*/ 19326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64" y="21600"/>
                            </a:lnTo>
                            <a:lnTo>
                              <a:pt x="20836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7BB8E1"/>
                          </a:gs>
                          <a:gs pos="100000">
                            <a:srgbClr val="20303A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 sz="105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267343" name="Text Box 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29" y="1066"/>
                      <a:ext cx="529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defRPr/>
                      </a:pPr>
                      <a:r>
                        <a:rPr kumimoji="1" lang="en-US" altLang="zh-CN" sz="1050" b="1"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</a:p>
                  </p:txBody>
                </p:sp>
                <p:sp>
                  <p:nvSpPr>
                    <p:cNvPr id="267344" name="Text Box 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2" y="1066"/>
                      <a:ext cx="485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defRPr/>
                      </a:pPr>
                      <a:r>
                        <a:rPr kumimoji="1" lang="en-US" altLang="zh-CN" sz="1050" b="1" dirty="0"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CRC</a:t>
                      </a:r>
                    </a:p>
                  </p:txBody>
                </p:sp>
              </p:grpSp>
            </p:grpSp>
            <p:grpSp>
              <p:nvGrpSpPr>
                <p:cNvPr id="14385" name="Group 81"/>
                <p:cNvGrpSpPr/>
                <p:nvPr/>
              </p:nvGrpSpPr>
              <p:grpSpPr bwMode="auto">
                <a:xfrm>
                  <a:off x="1837" y="2069"/>
                  <a:ext cx="459" cy="363"/>
                  <a:chOff x="2245" y="2069"/>
                  <a:chExt cx="459" cy="363"/>
                </a:xfrm>
              </p:grpSpPr>
              <p:grpSp>
                <p:nvGrpSpPr>
                  <p:cNvPr id="14386" name="Group 82"/>
                  <p:cNvGrpSpPr/>
                  <p:nvPr/>
                </p:nvGrpSpPr>
                <p:grpSpPr bwMode="auto">
                  <a:xfrm>
                    <a:off x="2245" y="2069"/>
                    <a:ext cx="453" cy="363"/>
                    <a:chOff x="1343" y="912"/>
                    <a:chExt cx="878" cy="583"/>
                  </a:xfrm>
                </p:grpSpPr>
                <p:sp>
                  <p:nvSpPr>
                    <p:cNvPr id="14388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912"/>
                      <a:ext cx="864" cy="573"/>
                    </a:xfrm>
                    <a:prstGeom prst="rect">
                      <a:avLst/>
                    </a:prstGeom>
                    <a:solidFill>
                      <a:srgbClr val="FFEFAD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35003" dir="2471156" algn="ctr" rotWithShape="0">
                              <a:srgbClr val="DDDDDD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389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3" y="912"/>
                      <a:ext cx="47" cy="5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EFAD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390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912"/>
                      <a:ext cx="47" cy="5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EFAD"/>
                        </a:gs>
                        <a:gs pos="100000">
                          <a:srgbClr val="433F2D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391" name="AutoShap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8" y="912"/>
                      <a:ext cx="869" cy="48"/>
                    </a:xfrm>
                    <a:custGeom>
                      <a:avLst/>
                      <a:gdLst>
                        <a:gd name="T0" fmla="*/ 855 w 21600"/>
                        <a:gd name="T1" fmla="*/ 24 h 21600"/>
                        <a:gd name="T2" fmla="*/ 435 w 21600"/>
                        <a:gd name="T3" fmla="*/ 48 h 21600"/>
                        <a:gd name="T4" fmla="*/ 14 w 21600"/>
                        <a:gd name="T5" fmla="*/ 24 h 21600"/>
                        <a:gd name="T6" fmla="*/ 435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2138 w 21600"/>
                        <a:gd name="T13" fmla="*/ 2250 h 21600"/>
                        <a:gd name="T14" fmla="*/ 19462 w 21600"/>
                        <a:gd name="T15" fmla="*/ 19350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696" y="21600"/>
                          </a:lnTo>
                          <a:lnTo>
                            <a:pt x="20904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EFAD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392" name="AutoShape 8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1344" y="1448"/>
                      <a:ext cx="877" cy="47"/>
                    </a:xfrm>
                    <a:custGeom>
                      <a:avLst/>
                      <a:gdLst>
                        <a:gd name="T0" fmla="*/ 847 w 21600"/>
                        <a:gd name="T1" fmla="*/ 24 h 21600"/>
                        <a:gd name="T2" fmla="*/ 439 w 21600"/>
                        <a:gd name="T3" fmla="*/ 47 h 21600"/>
                        <a:gd name="T4" fmla="*/ 30 w 21600"/>
                        <a:gd name="T5" fmla="*/ 24 h 21600"/>
                        <a:gd name="T6" fmla="*/ 439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2537 w 21600"/>
                        <a:gd name="T13" fmla="*/ 2757 h 21600"/>
                        <a:gd name="T14" fmla="*/ 19063 w 21600"/>
                        <a:gd name="T15" fmla="*/ 1884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1489" y="21600"/>
                          </a:lnTo>
                          <a:lnTo>
                            <a:pt x="20111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FFEFAD"/>
                        </a:gs>
                        <a:gs pos="100000">
                          <a:srgbClr val="423E2D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 sz="105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267352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5" y="2151"/>
                    <a:ext cx="429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kumimoji="1" lang="en-US" altLang="zh-CN" sz="1050" b="1">
                        <a:solidFill>
                          <a:srgbClr val="80008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tag</a:t>
                    </a:r>
                  </a:p>
                </p:txBody>
              </p:sp>
            </p:grpSp>
          </p:grpSp>
          <p:grpSp>
            <p:nvGrpSpPr>
              <p:cNvPr id="14348" name="Group 89"/>
              <p:cNvGrpSpPr/>
              <p:nvPr/>
            </p:nvGrpSpPr>
            <p:grpSpPr bwMode="auto">
              <a:xfrm>
                <a:off x="1292" y="2931"/>
                <a:ext cx="1360" cy="408"/>
                <a:chOff x="1417" y="3143"/>
                <a:chExt cx="2508" cy="1004"/>
              </a:xfrm>
            </p:grpSpPr>
            <p:sp>
              <p:nvSpPr>
                <p:cNvPr id="14378" name="Rectangle 90"/>
                <p:cNvSpPr>
                  <a:spLocks noChangeArrowheads="1"/>
                </p:cNvSpPr>
                <p:nvPr/>
              </p:nvSpPr>
              <p:spPr bwMode="auto">
                <a:xfrm>
                  <a:off x="1427" y="3151"/>
                  <a:ext cx="2468" cy="9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35003" dir="2471156" algn="ctr" rotWithShape="0">
                          <a:srgbClr val="DDDDDD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355" name="Rectangle 91"/>
                <p:cNvSpPr>
                  <a:spLocks noChangeArrowheads="1"/>
                </p:cNvSpPr>
                <p:nvPr/>
              </p:nvSpPr>
              <p:spPr bwMode="auto">
                <a:xfrm>
                  <a:off x="1426" y="3143"/>
                  <a:ext cx="146" cy="100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tint val="0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356" name="Rectangle 92"/>
                <p:cNvSpPr>
                  <a:spLocks noChangeArrowheads="1"/>
                </p:cNvSpPr>
                <p:nvPr/>
              </p:nvSpPr>
              <p:spPr bwMode="auto">
                <a:xfrm>
                  <a:off x="3772" y="3143"/>
                  <a:ext cx="138" cy="100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2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81" name="AutoShape 93"/>
                <p:cNvSpPr>
                  <a:spLocks noChangeArrowheads="1"/>
                </p:cNvSpPr>
                <p:nvPr/>
              </p:nvSpPr>
              <p:spPr bwMode="auto">
                <a:xfrm>
                  <a:off x="1429" y="3143"/>
                  <a:ext cx="2484" cy="141"/>
                </a:xfrm>
                <a:custGeom>
                  <a:avLst/>
                  <a:gdLst>
                    <a:gd name="T0" fmla="*/ 2398 w 21600"/>
                    <a:gd name="T1" fmla="*/ 71 h 21600"/>
                    <a:gd name="T2" fmla="*/ 1242 w 21600"/>
                    <a:gd name="T3" fmla="*/ 141 h 21600"/>
                    <a:gd name="T4" fmla="*/ 86 w 21600"/>
                    <a:gd name="T5" fmla="*/ 71 h 21600"/>
                    <a:gd name="T6" fmla="*/ 1242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548 w 21600"/>
                    <a:gd name="T13" fmla="*/ 2604 h 21600"/>
                    <a:gd name="T14" fmla="*/ 19052 w 21600"/>
                    <a:gd name="T15" fmla="*/ 1899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1496" y="21600"/>
                      </a:lnTo>
                      <a:lnTo>
                        <a:pt x="20104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358" name="AutoShape 94"/>
                <p:cNvSpPr>
                  <a:spLocks noChangeArrowheads="1"/>
                </p:cNvSpPr>
                <p:nvPr/>
              </p:nvSpPr>
              <p:spPr bwMode="auto">
                <a:xfrm flipV="1">
                  <a:off x="1417" y="4036"/>
                  <a:ext cx="2508" cy="111"/>
                </a:xfrm>
                <a:custGeom>
                  <a:avLst/>
                  <a:gdLst>
                    <a:gd name="G0" fmla="+- 1489 0 0"/>
                    <a:gd name="G1" fmla="+- 21600 0 1489"/>
                    <a:gd name="G2" fmla="*/ 1489 1 2"/>
                    <a:gd name="G3" fmla="+- 21600 0 G2"/>
                    <a:gd name="G4" fmla="+/ 1489 21600 2"/>
                    <a:gd name="G5" fmla="+/ G1 0 2"/>
                    <a:gd name="G6" fmla="*/ 21600 21600 1489"/>
                    <a:gd name="G7" fmla="*/ G6 1 2"/>
                    <a:gd name="G8" fmla="+- 21600 0 G7"/>
                    <a:gd name="G9" fmla="*/ 21600 1 2"/>
                    <a:gd name="G10" fmla="+- 1489 0 G9"/>
                    <a:gd name="G11" fmla="?: G10 G8 0"/>
                    <a:gd name="G12" fmla="?: G10 G7 21600"/>
                    <a:gd name="T0" fmla="*/ 20855 w 21600"/>
                    <a:gd name="T1" fmla="*/ 10800 h 21600"/>
                    <a:gd name="T2" fmla="*/ 10800 w 21600"/>
                    <a:gd name="T3" fmla="*/ 21600 h 21600"/>
                    <a:gd name="T4" fmla="*/ 745 w 21600"/>
                    <a:gd name="T5" fmla="*/ 10800 h 21600"/>
                    <a:gd name="T6" fmla="*/ 10800 w 21600"/>
                    <a:gd name="T7" fmla="*/ 0 h 21600"/>
                    <a:gd name="T8" fmla="*/ 2545 w 21600"/>
                    <a:gd name="T9" fmla="*/ 2545 h 21600"/>
                    <a:gd name="T10" fmla="*/ 19055 w 21600"/>
                    <a:gd name="T11" fmla="*/ 1905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489" y="21600"/>
                      </a:lnTo>
                      <a:lnTo>
                        <a:pt x="20111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25882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349" name="Group 95"/>
              <p:cNvGrpSpPr/>
              <p:nvPr/>
            </p:nvGrpSpPr>
            <p:grpSpPr bwMode="auto">
              <a:xfrm>
                <a:off x="2608" y="2931"/>
                <a:ext cx="680" cy="408"/>
                <a:chOff x="1417" y="3143"/>
                <a:chExt cx="2508" cy="1004"/>
              </a:xfrm>
            </p:grpSpPr>
            <p:sp>
              <p:nvSpPr>
                <p:cNvPr id="14373" name="Rectangle 96"/>
                <p:cNvSpPr>
                  <a:spLocks noChangeArrowheads="1"/>
                </p:cNvSpPr>
                <p:nvPr/>
              </p:nvSpPr>
              <p:spPr bwMode="auto">
                <a:xfrm>
                  <a:off x="1427" y="3151"/>
                  <a:ext cx="2468" cy="9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35003" dir="2471156" algn="ctr" rotWithShape="0">
                          <a:srgbClr val="DDDDDD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361" name="Rectangle 97"/>
                <p:cNvSpPr>
                  <a:spLocks noChangeArrowheads="1"/>
                </p:cNvSpPr>
                <p:nvPr/>
              </p:nvSpPr>
              <p:spPr bwMode="auto">
                <a:xfrm>
                  <a:off x="1428" y="3143"/>
                  <a:ext cx="144" cy="100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tint val="0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362" name="Rectangle 98"/>
                <p:cNvSpPr>
                  <a:spLocks noChangeArrowheads="1"/>
                </p:cNvSpPr>
                <p:nvPr/>
              </p:nvSpPr>
              <p:spPr bwMode="auto">
                <a:xfrm>
                  <a:off x="3774" y="3143"/>
                  <a:ext cx="136" cy="100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2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76" name="AutoShape 99"/>
                <p:cNvSpPr>
                  <a:spLocks noChangeArrowheads="1"/>
                </p:cNvSpPr>
                <p:nvPr/>
              </p:nvSpPr>
              <p:spPr bwMode="auto">
                <a:xfrm>
                  <a:off x="1429" y="3143"/>
                  <a:ext cx="2484" cy="141"/>
                </a:xfrm>
                <a:custGeom>
                  <a:avLst/>
                  <a:gdLst>
                    <a:gd name="T0" fmla="*/ 2398 w 21600"/>
                    <a:gd name="T1" fmla="*/ 71 h 21600"/>
                    <a:gd name="T2" fmla="*/ 1242 w 21600"/>
                    <a:gd name="T3" fmla="*/ 141 h 21600"/>
                    <a:gd name="T4" fmla="*/ 86 w 21600"/>
                    <a:gd name="T5" fmla="*/ 71 h 21600"/>
                    <a:gd name="T6" fmla="*/ 1242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548 w 21600"/>
                    <a:gd name="T13" fmla="*/ 2604 h 21600"/>
                    <a:gd name="T14" fmla="*/ 19052 w 21600"/>
                    <a:gd name="T15" fmla="*/ 1899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1496" y="21600"/>
                      </a:lnTo>
                      <a:lnTo>
                        <a:pt x="20104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364" name="AutoShape 100"/>
                <p:cNvSpPr>
                  <a:spLocks noChangeArrowheads="1"/>
                </p:cNvSpPr>
                <p:nvPr/>
              </p:nvSpPr>
              <p:spPr bwMode="auto">
                <a:xfrm flipV="1">
                  <a:off x="1417" y="4036"/>
                  <a:ext cx="2508" cy="111"/>
                </a:xfrm>
                <a:custGeom>
                  <a:avLst/>
                  <a:gdLst>
                    <a:gd name="G0" fmla="+- 1489 0 0"/>
                    <a:gd name="G1" fmla="+- 21600 0 1489"/>
                    <a:gd name="G2" fmla="*/ 1489 1 2"/>
                    <a:gd name="G3" fmla="+- 21600 0 G2"/>
                    <a:gd name="G4" fmla="+/ 1489 21600 2"/>
                    <a:gd name="G5" fmla="+/ G1 0 2"/>
                    <a:gd name="G6" fmla="*/ 21600 21600 1489"/>
                    <a:gd name="G7" fmla="*/ G6 1 2"/>
                    <a:gd name="G8" fmla="+- 21600 0 G7"/>
                    <a:gd name="G9" fmla="*/ 21600 1 2"/>
                    <a:gd name="G10" fmla="+- 1489 0 G9"/>
                    <a:gd name="G11" fmla="?: G10 G8 0"/>
                    <a:gd name="G12" fmla="?: G10 G7 21600"/>
                    <a:gd name="T0" fmla="*/ 20855 w 21600"/>
                    <a:gd name="T1" fmla="*/ 10800 h 21600"/>
                    <a:gd name="T2" fmla="*/ 10800 w 21600"/>
                    <a:gd name="T3" fmla="*/ 21600 h 21600"/>
                    <a:gd name="T4" fmla="*/ 745 w 21600"/>
                    <a:gd name="T5" fmla="*/ 10800 h 21600"/>
                    <a:gd name="T6" fmla="*/ 10800 w 21600"/>
                    <a:gd name="T7" fmla="*/ 0 h 21600"/>
                    <a:gd name="T8" fmla="*/ 2545 w 21600"/>
                    <a:gd name="T9" fmla="*/ 2545 h 21600"/>
                    <a:gd name="T10" fmla="*/ 19055 w 21600"/>
                    <a:gd name="T11" fmla="*/ 1905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489" y="21600"/>
                      </a:lnTo>
                      <a:lnTo>
                        <a:pt x="20111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25882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67365" name="Text Box 101"/>
              <p:cNvSpPr txBox="1">
                <a:spLocks noChangeArrowheads="1"/>
              </p:cNvSpPr>
              <p:nvPr/>
            </p:nvSpPr>
            <p:spPr bwMode="auto">
              <a:xfrm>
                <a:off x="1680" y="3036"/>
                <a:ext cx="534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1050" b="1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TPID</a:t>
                </a:r>
              </a:p>
            </p:txBody>
          </p:sp>
          <p:sp>
            <p:nvSpPr>
              <p:cNvPr id="267366" name="Text Box 102"/>
              <p:cNvSpPr txBox="1">
                <a:spLocks noChangeArrowheads="1"/>
              </p:cNvSpPr>
              <p:nvPr/>
            </p:nvSpPr>
            <p:spPr bwMode="auto">
              <a:xfrm>
                <a:off x="2593" y="3036"/>
                <a:ext cx="724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1050" b="1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Priority</a:t>
                </a:r>
              </a:p>
            </p:txBody>
          </p:sp>
          <p:grpSp>
            <p:nvGrpSpPr>
              <p:cNvPr id="14352" name="Group 103"/>
              <p:cNvGrpSpPr/>
              <p:nvPr/>
            </p:nvGrpSpPr>
            <p:grpSpPr bwMode="auto">
              <a:xfrm>
                <a:off x="3288" y="2931"/>
                <a:ext cx="272" cy="408"/>
                <a:chOff x="1417" y="3143"/>
                <a:chExt cx="2508" cy="1004"/>
              </a:xfrm>
            </p:grpSpPr>
            <p:sp>
              <p:nvSpPr>
                <p:cNvPr id="14368" name="Rectangle 104"/>
                <p:cNvSpPr>
                  <a:spLocks noChangeArrowheads="1"/>
                </p:cNvSpPr>
                <p:nvPr/>
              </p:nvSpPr>
              <p:spPr bwMode="auto">
                <a:xfrm>
                  <a:off x="1427" y="3151"/>
                  <a:ext cx="2468" cy="9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35003" dir="2471156" algn="ctr" rotWithShape="0">
                          <a:srgbClr val="DDDDDD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369" name="Rectangle 105"/>
                <p:cNvSpPr>
                  <a:spLocks noChangeArrowheads="1"/>
                </p:cNvSpPr>
                <p:nvPr/>
              </p:nvSpPr>
              <p:spPr bwMode="auto">
                <a:xfrm>
                  <a:off x="1426" y="3143"/>
                  <a:ext cx="148" cy="100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tint val="0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370" name="Rectangle 106"/>
                <p:cNvSpPr>
                  <a:spLocks noChangeArrowheads="1"/>
                </p:cNvSpPr>
                <p:nvPr/>
              </p:nvSpPr>
              <p:spPr bwMode="auto">
                <a:xfrm>
                  <a:off x="3768" y="3143"/>
                  <a:ext cx="138" cy="100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2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71" name="AutoShape 107"/>
                <p:cNvSpPr>
                  <a:spLocks noChangeArrowheads="1"/>
                </p:cNvSpPr>
                <p:nvPr/>
              </p:nvSpPr>
              <p:spPr bwMode="auto">
                <a:xfrm>
                  <a:off x="1429" y="3143"/>
                  <a:ext cx="2484" cy="141"/>
                </a:xfrm>
                <a:custGeom>
                  <a:avLst/>
                  <a:gdLst>
                    <a:gd name="T0" fmla="*/ 2398 w 21600"/>
                    <a:gd name="T1" fmla="*/ 71 h 21600"/>
                    <a:gd name="T2" fmla="*/ 1242 w 21600"/>
                    <a:gd name="T3" fmla="*/ 141 h 21600"/>
                    <a:gd name="T4" fmla="*/ 86 w 21600"/>
                    <a:gd name="T5" fmla="*/ 71 h 21600"/>
                    <a:gd name="T6" fmla="*/ 1242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548 w 21600"/>
                    <a:gd name="T13" fmla="*/ 2604 h 21600"/>
                    <a:gd name="T14" fmla="*/ 19052 w 21600"/>
                    <a:gd name="T15" fmla="*/ 1899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1496" y="21600"/>
                      </a:lnTo>
                      <a:lnTo>
                        <a:pt x="20104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372" name="AutoShape 108"/>
                <p:cNvSpPr>
                  <a:spLocks noChangeArrowheads="1"/>
                </p:cNvSpPr>
                <p:nvPr/>
              </p:nvSpPr>
              <p:spPr bwMode="auto">
                <a:xfrm flipV="1">
                  <a:off x="1417" y="4036"/>
                  <a:ext cx="2508" cy="111"/>
                </a:xfrm>
                <a:custGeom>
                  <a:avLst/>
                  <a:gdLst>
                    <a:gd name="G0" fmla="+- 1489 0 0"/>
                    <a:gd name="G1" fmla="+- 21600 0 1489"/>
                    <a:gd name="G2" fmla="*/ 1489 1 2"/>
                    <a:gd name="G3" fmla="+- 21600 0 G2"/>
                    <a:gd name="G4" fmla="+/ 1489 21600 2"/>
                    <a:gd name="G5" fmla="+/ G1 0 2"/>
                    <a:gd name="G6" fmla="*/ 21600 21600 1489"/>
                    <a:gd name="G7" fmla="*/ G6 1 2"/>
                    <a:gd name="G8" fmla="+- 21600 0 G7"/>
                    <a:gd name="G9" fmla="*/ 21600 1 2"/>
                    <a:gd name="G10" fmla="+- 1489 0 G9"/>
                    <a:gd name="G11" fmla="?: G10 G8 0"/>
                    <a:gd name="G12" fmla="?: G10 G7 21600"/>
                    <a:gd name="T0" fmla="*/ 20855 w 21600"/>
                    <a:gd name="T1" fmla="*/ 10800 h 21600"/>
                    <a:gd name="T2" fmla="*/ 10800 w 21600"/>
                    <a:gd name="T3" fmla="*/ 21600 h 21600"/>
                    <a:gd name="T4" fmla="*/ 745 w 21600"/>
                    <a:gd name="T5" fmla="*/ 10800 h 21600"/>
                    <a:gd name="T6" fmla="*/ 10800 w 21600"/>
                    <a:gd name="T7" fmla="*/ 0 h 21600"/>
                    <a:gd name="T8" fmla="*/ 2545 w 21600"/>
                    <a:gd name="T9" fmla="*/ 2545 h 21600"/>
                    <a:gd name="T10" fmla="*/ 19055 w 21600"/>
                    <a:gd name="T11" fmla="*/ 1905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489" y="21600"/>
                      </a:lnTo>
                      <a:lnTo>
                        <a:pt x="20111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25882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67373" name="Text Box 109"/>
              <p:cNvSpPr txBox="1">
                <a:spLocks noChangeArrowheads="1"/>
              </p:cNvSpPr>
              <p:nvPr/>
            </p:nvSpPr>
            <p:spPr bwMode="auto">
              <a:xfrm>
                <a:off x="3205" y="3021"/>
                <a:ext cx="416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1050" b="1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CFI</a:t>
                </a:r>
              </a:p>
            </p:txBody>
          </p:sp>
          <p:grpSp>
            <p:nvGrpSpPr>
              <p:cNvPr id="14354" name="Group 110"/>
              <p:cNvGrpSpPr/>
              <p:nvPr/>
            </p:nvGrpSpPr>
            <p:grpSpPr bwMode="auto">
              <a:xfrm>
                <a:off x="3560" y="2931"/>
                <a:ext cx="681" cy="408"/>
                <a:chOff x="1417" y="3143"/>
                <a:chExt cx="2508" cy="1004"/>
              </a:xfrm>
            </p:grpSpPr>
            <p:sp>
              <p:nvSpPr>
                <p:cNvPr id="1436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427" y="3151"/>
                  <a:ext cx="2468" cy="9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35003" dir="2471156" algn="ctr" rotWithShape="0">
                          <a:srgbClr val="DDDDDD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376" name="Rectangle 112"/>
                <p:cNvSpPr>
                  <a:spLocks noChangeArrowheads="1"/>
                </p:cNvSpPr>
                <p:nvPr/>
              </p:nvSpPr>
              <p:spPr bwMode="auto">
                <a:xfrm>
                  <a:off x="1428" y="3143"/>
                  <a:ext cx="144" cy="100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tint val="0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377" name="Rectangle 113"/>
                <p:cNvSpPr>
                  <a:spLocks noChangeArrowheads="1"/>
                </p:cNvSpPr>
                <p:nvPr/>
              </p:nvSpPr>
              <p:spPr bwMode="auto">
                <a:xfrm>
                  <a:off x="3770" y="3143"/>
                  <a:ext cx="140" cy="100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2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66" name="AutoShape 114"/>
                <p:cNvSpPr>
                  <a:spLocks noChangeArrowheads="1"/>
                </p:cNvSpPr>
                <p:nvPr/>
              </p:nvSpPr>
              <p:spPr bwMode="auto">
                <a:xfrm>
                  <a:off x="1429" y="3143"/>
                  <a:ext cx="2484" cy="141"/>
                </a:xfrm>
                <a:custGeom>
                  <a:avLst/>
                  <a:gdLst>
                    <a:gd name="T0" fmla="*/ 2398 w 21600"/>
                    <a:gd name="T1" fmla="*/ 71 h 21600"/>
                    <a:gd name="T2" fmla="*/ 1242 w 21600"/>
                    <a:gd name="T3" fmla="*/ 141 h 21600"/>
                    <a:gd name="T4" fmla="*/ 86 w 21600"/>
                    <a:gd name="T5" fmla="*/ 71 h 21600"/>
                    <a:gd name="T6" fmla="*/ 1242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548 w 21600"/>
                    <a:gd name="T13" fmla="*/ 2604 h 21600"/>
                    <a:gd name="T14" fmla="*/ 19052 w 21600"/>
                    <a:gd name="T15" fmla="*/ 1899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1496" y="21600"/>
                      </a:lnTo>
                      <a:lnTo>
                        <a:pt x="20104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379" name="AutoShape 115"/>
                <p:cNvSpPr>
                  <a:spLocks noChangeArrowheads="1"/>
                </p:cNvSpPr>
                <p:nvPr/>
              </p:nvSpPr>
              <p:spPr bwMode="auto">
                <a:xfrm flipV="1">
                  <a:off x="1417" y="4036"/>
                  <a:ext cx="2508" cy="111"/>
                </a:xfrm>
                <a:custGeom>
                  <a:avLst/>
                  <a:gdLst>
                    <a:gd name="G0" fmla="+- 1489 0 0"/>
                    <a:gd name="G1" fmla="+- 21600 0 1489"/>
                    <a:gd name="G2" fmla="*/ 1489 1 2"/>
                    <a:gd name="G3" fmla="+- 21600 0 G2"/>
                    <a:gd name="G4" fmla="+/ 1489 21600 2"/>
                    <a:gd name="G5" fmla="+/ G1 0 2"/>
                    <a:gd name="G6" fmla="*/ 21600 21600 1489"/>
                    <a:gd name="G7" fmla="*/ G6 1 2"/>
                    <a:gd name="G8" fmla="+- 21600 0 G7"/>
                    <a:gd name="G9" fmla="*/ 21600 1 2"/>
                    <a:gd name="G10" fmla="+- 1489 0 G9"/>
                    <a:gd name="G11" fmla="?: G10 G8 0"/>
                    <a:gd name="G12" fmla="?: G10 G7 21600"/>
                    <a:gd name="T0" fmla="*/ 20855 w 21600"/>
                    <a:gd name="T1" fmla="*/ 10800 h 21600"/>
                    <a:gd name="T2" fmla="*/ 10800 w 21600"/>
                    <a:gd name="T3" fmla="*/ 21600 h 21600"/>
                    <a:gd name="T4" fmla="*/ 745 w 21600"/>
                    <a:gd name="T5" fmla="*/ 10800 h 21600"/>
                    <a:gd name="T6" fmla="*/ 10800 w 21600"/>
                    <a:gd name="T7" fmla="*/ 0 h 21600"/>
                    <a:gd name="T8" fmla="*/ 2545 w 21600"/>
                    <a:gd name="T9" fmla="*/ 2545 h 21600"/>
                    <a:gd name="T10" fmla="*/ 19055 w 21600"/>
                    <a:gd name="T11" fmla="*/ 1905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489" y="21600"/>
                      </a:lnTo>
                      <a:lnTo>
                        <a:pt x="20111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25882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67380" name="Text Box 116"/>
              <p:cNvSpPr txBox="1">
                <a:spLocks noChangeArrowheads="1"/>
              </p:cNvSpPr>
              <p:nvPr/>
            </p:nvSpPr>
            <p:spPr bwMode="auto">
              <a:xfrm>
                <a:off x="3491" y="3021"/>
                <a:ext cx="798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1050" b="1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VLAN ID</a:t>
                </a:r>
              </a:p>
            </p:txBody>
          </p:sp>
          <p:sp>
            <p:nvSpPr>
              <p:cNvPr id="14356" name="Line 117"/>
              <p:cNvSpPr>
                <a:spLocks noChangeShapeType="1"/>
              </p:cNvSpPr>
              <p:nvPr/>
            </p:nvSpPr>
            <p:spPr bwMode="auto">
              <a:xfrm flipH="1">
                <a:off x="1292" y="2523"/>
                <a:ext cx="77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57" name="Line 118"/>
              <p:cNvSpPr>
                <a:spLocks noChangeShapeType="1"/>
              </p:cNvSpPr>
              <p:nvPr/>
            </p:nvSpPr>
            <p:spPr bwMode="auto">
              <a:xfrm>
                <a:off x="2517" y="2523"/>
                <a:ext cx="1724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58" name="Line 119"/>
              <p:cNvSpPr>
                <a:spLocks noChangeShapeType="1"/>
              </p:cNvSpPr>
              <p:nvPr/>
            </p:nvSpPr>
            <p:spPr bwMode="auto">
              <a:xfrm flipH="1">
                <a:off x="2608" y="2659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59" name="Line 120"/>
              <p:cNvSpPr>
                <a:spLocks noChangeShapeType="1"/>
              </p:cNvSpPr>
              <p:nvPr/>
            </p:nvSpPr>
            <p:spPr bwMode="auto">
              <a:xfrm flipH="1">
                <a:off x="4241" y="2659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60" name="Line 121"/>
              <p:cNvSpPr>
                <a:spLocks noChangeShapeType="1"/>
              </p:cNvSpPr>
              <p:nvPr/>
            </p:nvSpPr>
            <p:spPr bwMode="auto">
              <a:xfrm flipH="1">
                <a:off x="2608" y="2795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7386" name="Text Box 122"/>
              <p:cNvSpPr txBox="1">
                <a:spLocks noChangeArrowheads="1"/>
              </p:cNvSpPr>
              <p:nvPr/>
            </p:nvSpPr>
            <p:spPr bwMode="auto">
              <a:xfrm>
                <a:off x="3172" y="2696"/>
                <a:ext cx="426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1050" b="1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TCI</a:t>
                </a:r>
              </a:p>
            </p:txBody>
          </p:sp>
          <p:sp>
            <p:nvSpPr>
              <p:cNvPr id="14362" name="Line 123"/>
              <p:cNvSpPr>
                <a:spLocks noChangeShapeType="1"/>
              </p:cNvSpPr>
              <p:nvPr/>
            </p:nvSpPr>
            <p:spPr bwMode="auto">
              <a:xfrm>
                <a:off x="3742" y="2795"/>
                <a:ext cx="5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345" name="Text Box 124"/>
          <p:cNvSpPr txBox="1">
            <a:spLocks noChangeArrowheads="1"/>
          </p:cNvSpPr>
          <p:nvPr/>
        </p:nvSpPr>
        <p:spPr bwMode="auto">
          <a:xfrm>
            <a:off x="214282" y="2137082"/>
            <a:ext cx="19427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solidFill>
                  <a:srgbClr val="66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kumimoji="1" lang="en-US" altLang="zh-CN" dirty="0">
                <a:solidFill>
                  <a:srgbClr val="66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IEEE802.1Q</a:t>
            </a:r>
          </a:p>
          <a:p>
            <a:pPr algn="ctr" eaLnBrk="1" hangingPunct="1"/>
            <a:r>
              <a:rPr kumimoji="1" lang="zh-CN" altLang="en-US" dirty="0">
                <a:solidFill>
                  <a:srgbClr val="66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标签的以太网帧：</a:t>
            </a:r>
          </a:p>
        </p:txBody>
      </p:sp>
      <p:sp>
        <p:nvSpPr>
          <p:cNvPr id="14346" name="Rectangle 125"/>
          <p:cNvSpPr>
            <a:spLocks noGrp="1" noChangeArrowheads="1"/>
          </p:cNvSpPr>
          <p:nvPr>
            <p:ph type="body" idx="1"/>
          </p:nvPr>
        </p:nvSpPr>
        <p:spPr>
          <a:xfrm>
            <a:off x="214282" y="3128434"/>
            <a:ext cx="6643733" cy="1872208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1800" dirty="0"/>
              <a:t>TPID: Tag Protocol Identifier, 2</a:t>
            </a:r>
            <a:r>
              <a:rPr lang="zh-CN" altLang="en-US" sz="1800" dirty="0"/>
              <a:t>字节，标识协议的类型</a:t>
            </a:r>
          </a:p>
          <a:p>
            <a:pPr eaLnBrk="1" hangingPunct="1"/>
            <a:r>
              <a:rPr lang="en-US" altLang="zh-CN" sz="1800" dirty="0"/>
              <a:t>TCI: Tag Control Information</a:t>
            </a:r>
            <a:r>
              <a:rPr lang="zh-CN" altLang="en-US" sz="1800" dirty="0"/>
              <a:t>，</a:t>
            </a:r>
            <a:r>
              <a:rPr lang="en-US" altLang="zh-CN" sz="1800" dirty="0"/>
              <a:t>2</a:t>
            </a:r>
            <a:r>
              <a:rPr lang="zh-CN" altLang="en-US" sz="1800" dirty="0"/>
              <a:t>字节</a:t>
            </a:r>
          </a:p>
          <a:p>
            <a:pPr marL="683895" lvl="1" eaLnBrk="1" hangingPunct="1"/>
            <a:r>
              <a:rPr lang="en-US" altLang="zh-CN" sz="1800" dirty="0"/>
              <a:t>Priority</a:t>
            </a:r>
            <a:r>
              <a:rPr lang="zh-CN" altLang="en-US" sz="1800" dirty="0"/>
              <a:t>：标识帧的优先级，</a:t>
            </a:r>
            <a:r>
              <a:rPr lang="en-US" altLang="zh-CN" sz="1800" dirty="0"/>
              <a:t>3</a:t>
            </a:r>
            <a:r>
              <a:rPr lang="zh-CN" altLang="en-US" sz="1800" dirty="0"/>
              <a:t>比特</a:t>
            </a:r>
            <a:endParaRPr lang="en-US" altLang="zh-CN" sz="1800" dirty="0"/>
          </a:p>
          <a:p>
            <a:pPr marL="683895" lvl="1" eaLnBrk="1" hangingPunct="1"/>
            <a:r>
              <a:rPr lang="en-US" altLang="zh-CN" sz="1800" dirty="0"/>
              <a:t>CFI</a:t>
            </a:r>
            <a:r>
              <a:rPr lang="zh-CN" altLang="en-US" sz="1800" dirty="0"/>
              <a:t>：</a:t>
            </a:r>
            <a:r>
              <a:rPr lang="en-US" altLang="zh-CN" sz="1800" dirty="0"/>
              <a:t>Canonical Format Indicator</a:t>
            </a:r>
            <a:r>
              <a:rPr lang="zh-CN" altLang="en-US" sz="1800" dirty="0"/>
              <a:t>，</a:t>
            </a:r>
            <a:r>
              <a:rPr lang="en-US" altLang="zh-CN" sz="1800" dirty="0"/>
              <a:t>1</a:t>
            </a:r>
            <a:r>
              <a:rPr lang="zh-CN" altLang="en-US" sz="1800" dirty="0"/>
              <a:t>比特</a:t>
            </a:r>
            <a:endParaRPr lang="en-US" altLang="zh-CN" sz="1800" dirty="0"/>
          </a:p>
          <a:p>
            <a:pPr marL="683895" lvl="1" eaLnBrk="1" hangingPunct="1"/>
            <a:r>
              <a:rPr lang="en-US" altLang="zh-CN" sz="1800" dirty="0"/>
              <a:t>VLAN ID</a:t>
            </a:r>
            <a:r>
              <a:rPr lang="zh-CN" altLang="en-US" sz="1800" dirty="0"/>
              <a:t>：标识一个</a:t>
            </a:r>
            <a:r>
              <a:rPr lang="en-US" altLang="zh-CN" sz="1800" dirty="0"/>
              <a:t>VLAN</a:t>
            </a:r>
            <a:r>
              <a:rPr lang="zh-CN" altLang="en-US" sz="1800" dirty="0"/>
              <a:t>，</a:t>
            </a:r>
            <a:r>
              <a:rPr lang="en-US" altLang="zh-CN" sz="1800" dirty="0"/>
              <a:t>12</a:t>
            </a:r>
            <a:r>
              <a:rPr lang="zh-CN" altLang="en-US" sz="1800" dirty="0"/>
              <a:t>比特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91778" y="195486"/>
            <a:ext cx="6172200" cy="461665"/>
          </a:xfrm>
        </p:spPr>
        <p:txBody>
          <a:bodyPr/>
          <a:lstStyle/>
          <a:p>
            <a:pPr eaLnBrk="1" hangingPunct="1"/>
            <a:r>
              <a:rPr lang="en-US" altLang="zh-CN"/>
              <a:t>PC</a:t>
            </a:r>
            <a:r>
              <a:rPr lang="zh-CN" altLang="en-US"/>
              <a:t>机和交换机对帧的传输</a:t>
            </a:r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507108" y="1032272"/>
            <a:ext cx="1458516" cy="917972"/>
          </a:xfrm>
          <a:prstGeom prst="ellipse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838898" y="1643063"/>
            <a:ext cx="81041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35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2</a:t>
            </a: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4773118" y="1032272"/>
            <a:ext cx="1458515" cy="917972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5104907" y="1643063"/>
            <a:ext cx="81041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35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1</a:t>
            </a:r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614264" y="3246835"/>
            <a:ext cx="2052638" cy="1079897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320" name="Text Box 8"/>
          <p:cNvSpPr txBox="1">
            <a:spLocks noChangeArrowheads="1"/>
          </p:cNvSpPr>
          <p:nvPr/>
        </p:nvSpPr>
        <p:spPr bwMode="auto">
          <a:xfrm>
            <a:off x="1269905" y="3990975"/>
            <a:ext cx="81041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35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1</a:t>
            </a:r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H="1">
            <a:off x="1263155" y="2651523"/>
            <a:ext cx="594122" cy="810815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1965624" y="2759870"/>
            <a:ext cx="107156" cy="756047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 flipH="1" flipV="1">
            <a:off x="1371502" y="1463279"/>
            <a:ext cx="756047" cy="1026319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 flipV="1">
            <a:off x="4773118" y="1518047"/>
            <a:ext cx="540544" cy="917972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4" name="Oval 13"/>
          <p:cNvSpPr>
            <a:spLocks noChangeArrowheads="1"/>
          </p:cNvSpPr>
          <p:nvPr/>
        </p:nvSpPr>
        <p:spPr bwMode="auto">
          <a:xfrm>
            <a:off x="3584873" y="3245645"/>
            <a:ext cx="2052638" cy="1079897"/>
          </a:xfrm>
          <a:prstGeom prst="ellipse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326" name="Text Box 14"/>
          <p:cNvSpPr txBox="1">
            <a:spLocks noChangeArrowheads="1"/>
          </p:cNvSpPr>
          <p:nvPr/>
        </p:nvSpPr>
        <p:spPr bwMode="auto">
          <a:xfrm>
            <a:off x="4240514" y="3989785"/>
            <a:ext cx="81041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35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2</a:t>
            </a:r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 flipH="1">
            <a:off x="4125417" y="2651523"/>
            <a:ext cx="594122" cy="810815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>
            <a:off x="4827887" y="2706291"/>
            <a:ext cx="107156" cy="756047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8" name="Line 17"/>
          <p:cNvSpPr>
            <a:spLocks noChangeShapeType="1"/>
          </p:cNvSpPr>
          <p:nvPr/>
        </p:nvSpPr>
        <p:spPr bwMode="auto">
          <a:xfrm>
            <a:off x="2234705" y="2544366"/>
            <a:ext cx="2214563" cy="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79" name="Object 18"/>
          <p:cNvGraphicFramePr>
            <a:graphicFrameLocks noChangeAspect="1"/>
          </p:cNvGraphicFramePr>
          <p:nvPr/>
        </p:nvGraphicFramePr>
        <p:xfrm>
          <a:off x="2775249" y="2651523"/>
          <a:ext cx="864394" cy="15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绘图" r:id="rId4" imgW="11430000" imgH="2028825" progId="">
                  <p:embed/>
                </p:oleObj>
              </mc:Choice>
              <mc:Fallback>
                <p:oleObj name="绘图" r:id="rId4" imgW="11430000" imgH="2028825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5249" y="2651523"/>
                        <a:ext cx="864394" cy="1535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19"/>
          <p:cNvGraphicFramePr>
            <a:graphicFrameLocks noChangeAspect="1"/>
          </p:cNvGraphicFramePr>
          <p:nvPr/>
        </p:nvGraphicFramePr>
        <p:xfrm>
          <a:off x="3045520" y="2327673"/>
          <a:ext cx="864394" cy="15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绘图" r:id="rId6" imgW="11430000" imgH="2028825" progId="">
                  <p:embed/>
                </p:oleObj>
              </mc:Choice>
              <mc:Fallback>
                <p:oleObj name="绘图" r:id="rId6" imgW="11430000" imgH="2028825" progId="">
                  <p:embed/>
                  <p:pic>
                    <p:nvPicPr>
                      <p:cNvPr id="0" name="图片 3182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5520" y="2327673"/>
                        <a:ext cx="864394" cy="1535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2317867" y="1804988"/>
            <a:ext cx="21553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1</a:t>
            </a:r>
            <a:r>
              <a:rPr kumimoji="1" lang="zh-CN" altLang="en-US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标签的以太网帧</a:t>
            </a:r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2101173" y="2938463"/>
            <a:ext cx="21553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kumimoji="1" lang="en-US" altLang="zh-CN" sz="1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2</a:t>
            </a:r>
            <a:r>
              <a:rPr kumimoji="1" lang="zh-CN" altLang="en-US" sz="1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标签的以太网帧</a:t>
            </a:r>
          </a:p>
        </p:txBody>
      </p:sp>
      <p:sp>
        <p:nvSpPr>
          <p:cNvPr id="15383" name="Line 22"/>
          <p:cNvSpPr>
            <a:spLocks noChangeShapeType="1"/>
          </p:cNvSpPr>
          <p:nvPr/>
        </p:nvSpPr>
        <p:spPr bwMode="auto">
          <a:xfrm flipV="1">
            <a:off x="2775248" y="2759870"/>
            <a:ext cx="270272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4" name="Line 23"/>
          <p:cNvSpPr>
            <a:spLocks noChangeShapeType="1"/>
          </p:cNvSpPr>
          <p:nvPr/>
        </p:nvSpPr>
        <p:spPr bwMode="auto">
          <a:xfrm>
            <a:off x="2937174" y="2003823"/>
            <a:ext cx="378619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336" name="Text Box 24"/>
          <p:cNvSpPr txBox="1">
            <a:spLocks noChangeArrowheads="1"/>
          </p:cNvSpPr>
          <p:nvPr/>
        </p:nvSpPr>
        <p:spPr bwMode="auto">
          <a:xfrm>
            <a:off x="5097069" y="2561035"/>
            <a:ext cx="13987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不带</a:t>
            </a: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kumimoji="1" lang="zh-CN" altLang="en-US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</a:p>
          <a:p>
            <a:pPr algn="ctr">
              <a:defRPr/>
            </a:pPr>
            <a:r>
              <a:rPr kumimoji="1" lang="zh-CN" altLang="en-US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以太网帧</a:t>
            </a:r>
          </a:p>
        </p:txBody>
      </p:sp>
      <p:graphicFrame>
        <p:nvGraphicFramePr>
          <p:cNvPr id="15386" name="Object 25"/>
          <p:cNvGraphicFramePr>
            <a:graphicFrameLocks noChangeAspect="1"/>
          </p:cNvGraphicFramePr>
          <p:nvPr/>
        </p:nvGraphicFramePr>
        <p:xfrm>
          <a:off x="4665961" y="2057401"/>
          <a:ext cx="653653" cy="102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VISIO" r:id="rId7" imgW="10467975" imgH="1666875" progId="Visio.Drawing.11">
                  <p:embed/>
                </p:oleObj>
              </mc:Choice>
              <mc:Fallback>
                <p:oleObj name="VISIO" r:id="rId7" imgW="10467975" imgH="1666875" progId="Visio.Drawing.11">
                  <p:embed/>
                  <p:pic>
                    <p:nvPicPr>
                      <p:cNvPr id="0" name="图片 318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65961" y="2057401"/>
                        <a:ext cx="653653" cy="10239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26"/>
          <p:cNvGraphicFramePr>
            <a:graphicFrameLocks noChangeAspect="1"/>
          </p:cNvGraphicFramePr>
          <p:nvPr/>
        </p:nvGraphicFramePr>
        <p:xfrm>
          <a:off x="4340920" y="2981326"/>
          <a:ext cx="653654" cy="102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VISIO" r:id="rId9" imgW="10467975" imgH="1666875" progId="Visio.Drawing.11">
                  <p:embed/>
                </p:oleObj>
              </mc:Choice>
              <mc:Fallback>
                <p:oleObj name="VISIO" r:id="rId9" imgW="10467975" imgH="1666875" progId="Visio.Drawing.11">
                  <p:embed/>
                  <p:pic>
                    <p:nvPicPr>
                      <p:cNvPr id="0" name="图片 318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0920" y="2981326"/>
                        <a:ext cx="653654" cy="10239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8" name="Line 27"/>
          <p:cNvSpPr>
            <a:spLocks noChangeShapeType="1"/>
          </p:cNvSpPr>
          <p:nvPr/>
        </p:nvSpPr>
        <p:spPr bwMode="auto">
          <a:xfrm flipH="1" flipV="1">
            <a:off x="5205314" y="2165747"/>
            <a:ext cx="432197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 flipH="1">
            <a:off x="4989811" y="2813448"/>
            <a:ext cx="323850" cy="1631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90" name="Picture 29" descr="显示屏-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49" y="3407570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1" name="Picture 30" descr="显示屏-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595" y="3407570"/>
            <a:ext cx="548879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2" name="Picture 31" descr="显示屏-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57" y="3407570"/>
            <a:ext cx="548879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3" name="Picture 32" descr="显示屏-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205" y="3407570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4" name="Picture 33" descr="显示屏-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" y="1085851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5" name="Picture 34" descr="显示屏-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314" y="1085851"/>
            <a:ext cx="548879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6" name="Picture 35" descr="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005" y="2327673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7" name="Picture 36" descr="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30" y="2327673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8" name="Text Box 37"/>
          <p:cNvSpPr txBox="1">
            <a:spLocks noChangeArrowheads="1"/>
          </p:cNvSpPr>
          <p:nvPr/>
        </p:nvSpPr>
        <p:spPr bwMode="auto">
          <a:xfrm>
            <a:off x="1623097" y="4469884"/>
            <a:ext cx="3557384" cy="36933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帧在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间的传输时发生的变化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VLAN</a:t>
            </a:r>
            <a:r>
              <a:rPr lang="zh-CN" altLang="en-US"/>
              <a:t>的链路类型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43734" cy="35694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1800" dirty="0"/>
              <a:t>接入链路（</a:t>
            </a:r>
            <a:r>
              <a:rPr lang="en-US" altLang="zh-CN" sz="1800" dirty="0"/>
              <a:t>Access Link</a:t>
            </a:r>
            <a:r>
              <a:rPr lang="zh-CN" altLang="en-US" sz="1800" dirty="0"/>
              <a:t>）</a:t>
            </a:r>
          </a:p>
          <a:p>
            <a:pPr marL="684000" lvl="1" eaLnBrk="1" hangingPunct="1"/>
            <a:r>
              <a:rPr lang="zh-CN" altLang="en-US" sz="1800" dirty="0"/>
              <a:t>运载不带有</a:t>
            </a:r>
            <a:r>
              <a:rPr lang="en-US" altLang="zh-CN" sz="1800" dirty="0"/>
              <a:t>VLAN</a:t>
            </a:r>
            <a:r>
              <a:rPr lang="zh-CN" altLang="en-US" sz="1800" dirty="0"/>
              <a:t>标签的帧（</a:t>
            </a:r>
            <a:r>
              <a:rPr lang="en-US" altLang="zh-CN" sz="1800" dirty="0"/>
              <a:t>untagged frames</a:t>
            </a:r>
            <a:r>
              <a:rPr lang="zh-CN" altLang="en-US" sz="1800" dirty="0"/>
              <a:t>）</a:t>
            </a:r>
          </a:p>
          <a:p>
            <a:pPr eaLnBrk="1" hangingPunct="1"/>
            <a:r>
              <a:rPr lang="zh-CN" altLang="en-US" sz="1800" dirty="0"/>
              <a:t>骨干链路（</a:t>
            </a:r>
            <a:r>
              <a:rPr lang="en-US" altLang="zh-CN" sz="1800" dirty="0"/>
              <a:t>Trunk Link</a:t>
            </a:r>
            <a:r>
              <a:rPr lang="zh-CN" altLang="en-US" sz="1800" dirty="0"/>
              <a:t>）</a:t>
            </a:r>
          </a:p>
          <a:p>
            <a:pPr marL="684000" lvl="1" eaLnBrk="1" hangingPunct="1"/>
            <a:r>
              <a:rPr lang="zh-CN" altLang="en-US" sz="1800" dirty="0"/>
              <a:t>运载带有</a:t>
            </a:r>
            <a:r>
              <a:rPr lang="en-US" altLang="zh-CN" sz="1800" dirty="0"/>
              <a:t>VLAN</a:t>
            </a:r>
            <a:r>
              <a:rPr lang="zh-CN" altLang="en-US" sz="1800" dirty="0"/>
              <a:t>标签的帧（</a:t>
            </a:r>
            <a:r>
              <a:rPr lang="en-US" altLang="zh-CN" sz="1800" dirty="0"/>
              <a:t>tagged frames</a:t>
            </a:r>
            <a:r>
              <a:rPr lang="zh-CN" altLang="en-US" sz="1800" dirty="0"/>
              <a:t>），但</a:t>
            </a:r>
            <a:r>
              <a:rPr lang="en-US" altLang="zh-CN" sz="1800" dirty="0"/>
              <a:t>VLAN ID</a:t>
            </a:r>
            <a:r>
              <a:rPr lang="zh-CN" altLang="en-US" sz="1800" dirty="0"/>
              <a:t>与</a:t>
            </a:r>
            <a:r>
              <a:rPr lang="en-US" altLang="zh-CN" sz="1800" dirty="0"/>
              <a:t>Trunk Link</a:t>
            </a:r>
            <a:r>
              <a:rPr lang="zh-CN" altLang="en-US" sz="1800" dirty="0"/>
              <a:t>的缺省</a:t>
            </a:r>
            <a:r>
              <a:rPr lang="en-US" altLang="zh-CN" sz="1800" dirty="0"/>
              <a:t>VLAN ID</a:t>
            </a:r>
            <a:r>
              <a:rPr lang="zh-CN" altLang="en-US" sz="1800" dirty="0"/>
              <a:t>相同的帧除外</a:t>
            </a:r>
          </a:p>
          <a:p>
            <a:pPr eaLnBrk="1" hangingPunct="1"/>
            <a:r>
              <a:rPr lang="zh-CN" altLang="en-US" sz="1800" dirty="0"/>
              <a:t>混合链路（</a:t>
            </a:r>
            <a:r>
              <a:rPr lang="en-US" altLang="zh-CN" sz="1800" dirty="0"/>
              <a:t>Hybrid Link</a:t>
            </a:r>
            <a:r>
              <a:rPr lang="zh-CN" altLang="en-US" sz="1800" dirty="0"/>
              <a:t>）</a:t>
            </a:r>
          </a:p>
          <a:p>
            <a:pPr marL="684000" lvl="1" eaLnBrk="1" hangingPunct="1"/>
            <a:r>
              <a:rPr lang="zh-CN" altLang="en-US" sz="1800" dirty="0"/>
              <a:t>既可以运载带有</a:t>
            </a:r>
            <a:r>
              <a:rPr lang="en-US" altLang="zh-CN" sz="1800" dirty="0"/>
              <a:t>VLAN</a:t>
            </a:r>
            <a:r>
              <a:rPr lang="zh-CN" altLang="en-US" sz="1800" dirty="0"/>
              <a:t>标签的帧，也可以运载不带有</a:t>
            </a:r>
            <a:r>
              <a:rPr lang="en-US" altLang="zh-CN" sz="1800" dirty="0"/>
              <a:t>VLAN</a:t>
            </a:r>
            <a:r>
              <a:rPr lang="zh-CN" altLang="en-US" sz="1800" dirty="0"/>
              <a:t>标签的帧</a:t>
            </a:r>
            <a:endParaRPr lang="en-US" altLang="zh-CN" sz="1800" dirty="0"/>
          </a:p>
          <a:p>
            <a:pPr marL="684000" lvl="1" eaLnBrk="1" hangingPunct="1"/>
            <a:r>
              <a:rPr lang="zh-CN" altLang="en-US" sz="1800" dirty="0"/>
              <a:t>不常用（例如用于</a:t>
            </a:r>
            <a:r>
              <a:rPr lang="en-US" altLang="zh-CN" sz="1800" dirty="0"/>
              <a:t>Hub</a:t>
            </a:r>
            <a:r>
              <a:rPr lang="zh-CN" altLang="en-US" sz="1800" dirty="0"/>
              <a:t>等共享介质链路）</a:t>
            </a:r>
          </a:p>
        </p:txBody>
      </p:sp>
    </p:spTree>
    <p:extLst>
      <p:ext uri="{BB962C8B-B14F-4D97-AF65-F5344CB8AC3E}">
        <p14:creationId xmlns:p14="http://schemas.microsoft.com/office/powerpoint/2010/main" val="142367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4282" y="1059582"/>
            <a:ext cx="6229926" cy="331236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1800" dirty="0"/>
              <a:t>使用</a:t>
            </a:r>
            <a:r>
              <a:rPr lang="en-US" altLang="zh-CN" sz="1800" dirty="0"/>
              <a:t>VLAN</a:t>
            </a:r>
            <a:r>
              <a:rPr lang="zh-CN" altLang="en-US" sz="1800" dirty="0"/>
              <a:t>的原因</a:t>
            </a:r>
          </a:p>
          <a:p>
            <a:pPr eaLnBrk="1" hangingPunct="1"/>
            <a:r>
              <a:rPr lang="en-US" altLang="zh-CN" sz="1800" dirty="0"/>
              <a:t>VLAN</a:t>
            </a:r>
            <a:r>
              <a:rPr lang="zh-CN" altLang="en-US" sz="1800" dirty="0"/>
              <a:t>的分类</a:t>
            </a:r>
          </a:p>
          <a:p>
            <a:pPr eaLnBrk="1" hangingPunct="1"/>
            <a:r>
              <a:rPr lang="en-US" altLang="zh-CN" sz="1800" dirty="0"/>
              <a:t>VLAN</a:t>
            </a:r>
            <a:r>
              <a:rPr lang="zh-CN" altLang="en-US" sz="1800" dirty="0"/>
              <a:t>标准：</a:t>
            </a:r>
            <a:r>
              <a:rPr lang="en-US" altLang="zh-CN" sz="1800" dirty="0"/>
              <a:t>IEEE 802.1Q</a:t>
            </a:r>
          </a:p>
          <a:p>
            <a:pPr eaLnBrk="1" hangingPunct="1"/>
            <a:r>
              <a:rPr lang="en-US" altLang="zh-CN" sz="1800" dirty="0"/>
              <a:t>VLAN</a:t>
            </a:r>
            <a:r>
              <a:rPr lang="zh-CN" altLang="en-US" sz="1800" dirty="0"/>
              <a:t>间的路由</a:t>
            </a:r>
          </a:p>
          <a:p>
            <a:pPr eaLnBrk="1" hangingPunct="1"/>
            <a:r>
              <a:rPr lang="en-US" altLang="zh-CN" sz="1800" dirty="0"/>
              <a:t>VLAN</a:t>
            </a:r>
            <a:r>
              <a:rPr lang="zh-CN" altLang="en-US" sz="1800" dirty="0"/>
              <a:t>的基本配置</a:t>
            </a:r>
          </a:p>
          <a:p>
            <a:pPr eaLnBrk="1" hangingPunct="1"/>
            <a:r>
              <a:rPr lang="en-US" altLang="zh-CN" sz="1800" dirty="0"/>
              <a:t>VLAN</a:t>
            </a:r>
            <a:r>
              <a:rPr lang="zh-CN" altLang="en-US" sz="1800" dirty="0"/>
              <a:t>间的路由配置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交换机上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VLAN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的配置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VLAN</a:t>
            </a:r>
            <a:r>
              <a:rPr lang="zh-CN" altLang="en-US"/>
              <a:t>的链路类型（续）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14494"/>
            <a:ext cx="6589818" cy="328614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spcBef>
                <a:spcPts val="432"/>
              </a:spcBef>
            </a:pPr>
            <a:r>
              <a:rPr lang="zh-CN" altLang="en-US" sz="1600" dirty="0"/>
              <a:t>接入端口（</a:t>
            </a:r>
            <a:r>
              <a:rPr lang="en-US" altLang="zh-CN" sz="1600" dirty="0"/>
              <a:t>Access Port</a:t>
            </a:r>
            <a:r>
              <a:rPr lang="zh-CN" altLang="en-US" sz="1600" dirty="0"/>
              <a:t>）</a:t>
            </a:r>
          </a:p>
          <a:p>
            <a:pPr marL="684000" lvl="1" eaLnBrk="1" hangingPunct="1">
              <a:lnSpc>
                <a:spcPct val="110000"/>
              </a:lnSpc>
              <a:spcBef>
                <a:spcPts val="432"/>
              </a:spcBef>
            </a:pPr>
            <a:r>
              <a:rPr lang="zh-CN" altLang="en-US" sz="1600" dirty="0"/>
              <a:t>发送</a:t>
            </a:r>
            <a:r>
              <a:rPr lang="en-US" altLang="zh-CN" sz="1600" dirty="0"/>
              <a:t>/</a:t>
            </a:r>
            <a:r>
              <a:rPr lang="zh-CN" altLang="en-US" sz="1600" dirty="0"/>
              <a:t>接收不带有</a:t>
            </a:r>
            <a:r>
              <a:rPr lang="en-US" altLang="zh-CN" sz="1600" dirty="0"/>
              <a:t>VLAN</a:t>
            </a:r>
            <a:r>
              <a:rPr lang="zh-CN" altLang="en-US" sz="1600" dirty="0"/>
              <a:t>标签的帧（</a:t>
            </a:r>
            <a:r>
              <a:rPr lang="en-US" altLang="zh-CN" sz="1600" dirty="0"/>
              <a:t>untagged frames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684000" lvl="1" eaLnBrk="1" hangingPunct="1">
              <a:lnSpc>
                <a:spcPct val="110000"/>
              </a:lnSpc>
              <a:spcBef>
                <a:spcPts val="432"/>
              </a:spcBef>
            </a:pPr>
            <a:r>
              <a:rPr lang="zh-CN" altLang="en-US" sz="1600" dirty="0"/>
              <a:t>只能属于一个</a:t>
            </a:r>
            <a:r>
              <a:rPr lang="en-US" altLang="zh-CN" sz="1600" dirty="0"/>
              <a:t>VLAN</a:t>
            </a:r>
            <a:r>
              <a:rPr lang="zh-CN" altLang="en-US" sz="1600" dirty="0"/>
              <a:t>（也就意味只能允许所属</a:t>
            </a:r>
            <a:r>
              <a:rPr lang="en-US" altLang="zh-CN" sz="1600" dirty="0"/>
              <a:t>VLAN</a:t>
            </a:r>
            <a:r>
              <a:rPr lang="zh-CN" altLang="en-US" sz="1600" dirty="0"/>
              <a:t>的帧通过）</a:t>
            </a:r>
            <a:endParaRPr lang="en-US" altLang="zh-CN" sz="1600" dirty="0"/>
          </a:p>
          <a:p>
            <a:pPr eaLnBrk="1" hangingPunct="1">
              <a:lnSpc>
                <a:spcPct val="110000"/>
              </a:lnSpc>
              <a:spcBef>
                <a:spcPts val="432"/>
              </a:spcBef>
            </a:pPr>
            <a:r>
              <a:rPr lang="zh-CN" altLang="en-US" sz="1600" dirty="0"/>
              <a:t>骨干端口（</a:t>
            </a:r>
            <a:r>
              <a:rPr lang="en-US" altLang="zh-CN" sz="1600" dirty="0"/>
              <a:t>Trunk Port</a:t>
            </a:r>
            <a:r>
              <a:rPr lang="zh-CN" altLang="en-US" sz="1600" dirty="0"/>
              <a:t>）</a:t>
            </a:r>
          </a:p>
          <a:p>
            <a:pPr marL="684000" lvl="1" eaLnBrk="1" hangingPunct="1">
              <a:lnSpc>
                <a:spcPct val="110000"/>
              </a:lnSpc>
              <a:spcBef>
                <a:spcPts val="432"/>
              </a:spcBef>
            </a:pPr>
            <a:r>
              <a:rPr lang="zh-CN" altLang="en-US" sz="1600" dirty="0"/>
              <a:t>发送</a:t>
            </a:r>
            <a:r>
              <a:rPr lang="en-US" altLang="zh-CN" sz="1600" dirty="0"/>
              <a:t>/</a:t>
            </a:r>
            <a:r>
              <a:rPr lang="zh-CN" altLang="en-US" sz="1600" dirty="0"/>
              <a:t>接收带有</a:t>
            </a:r>
            <a:r>
              <a:rPr lang="en-US" altLang="zh-CN" sz="1600" dirty="0"/>
              <a:t>VLAN</a:t>
            </a:r>
            <a:r>
              <a:rPr lang="zh-CN" altLang="en-US" sz="1600" dirty="0"/>
              <a:t>标签的帧（</a:t>
            </a:r>
            <a:r>
              <a:rPr lang="en-US" altLang="zh-CN" sz="1600" dirty="0"/>
              <a:t>tagged frames</a:t>
            </a:r>
            <a:r>
              <a:rPr lang="zh-CN" altLang="en-US" sz="1600" dirty="0"/>
              <a:t>），但</a:t>
            </a:r>
            <a:r>
              <a:rPr lang="en-US" altLang="zh-CN" sz="1600" dirty="0"/>
              <a:t>VLAN ID</a:t>
            </a:r>
            <a:r>
              <a:rPr lang="zh-CN" altLang="en-US" sz="1600" dirty="0"/>
              <a:t>与</a:t>
            </a:r>
            <a:r>
              <a:rPr lang="en-US" altLang="zh-CN" sz="1600" dirty="0"/>
              <a:t>Trunk Link</a:t>
            </a:r>
            <a:r>
              <a:rPr lang="zh-CN" altLang="en-US" sz="1600" dirty="0"/>
              <a:t>的缺省</a:t>
            </a:r>
            <a:r>
              <a:rPr lang="en-US" altLang="zh-CN" sz="1600" dirty="0"/>
              <a:t>VLAN ID</a:t>
            </a:r>
            <a:r>
              <a:rPr lang="zh-CN" altLang="en-US" sz="1600" dirty="0"/>
              <a:t>相同的帧除外</a:t>
            </a:r>
            <a:endParaRPr lang="en-US" altLang="zh-CN" sz="1600" dirty="0"/>
          </a:p>
          <a:p>
            <a:pPr marL="684000" lvl="1" eaLnBrk="1" hangingPunct="1">
              <a:lnSpc>
                <a:spcPct val="110000"/>
              </a:lnSpc>
              <a:spcBef>
                <a:spcPts val="432"/>
              </a:spcBef>
            </a:pPr>
            <a:r>
              <a:rPr lang="zh-CN" altLang="en-US" sz="1600" dirty="0"/>
              <a:t>可以允许多个</a:t>
            </a:r>
            <a:r>
              <a:rPr lang="en-US" altLang="zh-CN" sz="1600" dirty="0"/>
              <a:t>VLAN</a:t>
            </a:r>
            <a:r>
              <a:rPr lang="zh-CN" altLang="en-US" sz="1600" dirty="0"/>
              <a:t>的帧通过</a:t>
            </a:r>
            <a:endParaRPr lang="en-US" altLang="zh-CN" sz="1600" dirty="0"/>
          </a:p>
          <a:p>
            <a:pPr eaLnBrk="1" hangingPunct="1">
              <a:lnSpc>
                <a:spcPct val="110000"/>
              </a:lnSpc>
              <a:spcBef>
                <a:spcPts val="432"/>
              </a:spcBef>
            </a:pPr>
            <a:r>
              <a:rPr lang="zh-CN" altLang="en-US" sz="1600" dirty="0"/>
              <a:t>混合端口（</a:t>
            </a:r>
            <a:r>
              <a:rPr lang="en-US" altLang="zh-CN" sz="1600" dirty="0"/>
              <a:t>Hybrid Port</a:t>
            </a:r>
            <a:r>
              <a:rPr lang="zh-CN" altLang="en-US" sz="1600" dirty="0"/>
              <a:t>）</a:t>
            </a:r>
          </a:p>
          <a:p>
            <a:pPr marL="684000" lvl="1" eaLnBrk="1" hangingPunct="1">
              <a:lnSpc>
                <a:spcPct val="110000"/>
              </a:lnSpc>
              <a:spcBef>
                <a:spcPts val="432"/>
              </a:spcBef>
            </a:pPr>
            <a:r>
              <a:rPr lang="zh-CN" altLang="en-US" sz="1600" dirty="0"/>
              <a:t>既可以发送</a:t>
            </a:r>
            <a:r>
              <a:rPr lang="en-US" altLang="zh-CN" sz="1600" dirty="0"/>
              <a:t>/</a:t>
            </a:r>
            <a:r>
              <a:rPr lang="zh-CN" altLang="en-US" sz="1600" dirty="0"/>
              <a:t>接收带有</a:t>
            </a:r>
            <a:r>
              <a:rPr lang="en-US" altLang="zh-CN" sz="1600" dirty="0"/>
              <a:t>VLAN</a:t>
            </a:r>
            <a:r>
              <a:rPr lang="zh-CN" altLang="en-US" sz="1600" dirty="0"/>
              <a:t>标签的帧，也可以发送</a:t>
            </a:r>
            <a:r>
              <a:rPr lang="en-US" altLang="zh-CN" sz="1600" dirty="0"/>
              <a:t>/</a:t>
            </a:r>
            <a:r>
              <a:rPr lang="zh-CN" altLang="en-US" sz="1600" dirty="0"/>
              <a:t>接收不带有</a:t>
            </a:r>
            <a:r>
              <a:rPr lang="en-US" altLang="zh-CN" sz="1600" dirty="0"/>
              <a:t>VLAN</a:t>
            </a:r>
            <a:r>
              <a:rPr lang="zh-CN" altLang="en-US" sz="1600" dirty="0"/>
              <a:t>标签的帧</a:t>
            </a:r>
            <a:endParaRPr lang="en-US" altLang="zh-CN" sz="1600" dirty="0"/>
          </a:p>
          <a:p>
            <a:pPr marL="684000" lvl="1" eaLnBrk="1" hangingPunct="1">
              <a:lnSpc>
                <a:spcPct val="110000"/>
              </a:lnSpc>
              <a:spcBef>
                <a:spcPts val="432"/>
              </a:spcBef>
            </a:pPr>
            <a:r>
              <a:rPr lang="zh-CN" altLang="en-US" sz="1600" dirty="0"/>
              <a:t>可以允许多个</a:t>
            </a:r>
            <a:r>
              <a:rPr lang="en-US" altLang="zh-CN" sz="1600" dirty="0"/>
              <a:t>VLAN</a:t>
            </a:r>
            <a:r>
              <a:rPr lang="zh-CN" altLang="en-US" sz="1600" dirty="0"/>
              <a:t>的帧通过</a:t>
            </a:r>
            <a:endParaRPr lang="en-US" altLang="zh-CN" sz="1600" dirty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285720" y="1071552"/>
            <a:ext cx="6072230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相应的，人们也把交换机上与前面三种链路相连的端口分别称为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Access Port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Trunk Port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Hybrid Port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14771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VLAN</a:t>
            </a:r>
            <a:r>
              <a:rPr lang="zh-CN" altLang="en-US"/>
              <a:t>中的帧转发算法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569478" cy="38181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若从</a:t>
            </a:r>
            <a:r>
              <a:rPr lang="en-US" altLang="zh-CN" sz="1800" dirty="0">
                <a:solidFill>
                  <a:srgbClr val="0000CC"/>
                </a:solidFill>
              </a:rPr>
              <a:t>Access</a:t>
            </a:r>
            <a:r>
              <a:rPr lang="zh-CN" altLang="en-US" sz="1800" dirty="0">
                <a:solidFill>
                  <a:srgbClr val="0000CC"/>
                </a:solidFill>
              </a:rPr>
              <a:t>端口收到一个帧：</a:t>
            </a:r>
            <a:endParaRPr lang="en-US" altLang="zh-CN" sz="1800" dirty="0"/>
          </a:p>
          <a:p>
            <a:pPr eaLnBrk="1" hangingPunct="1"/>
            <a:r>
              <a:rPr lang="zh-CN" altLang="en-US" sz="1800" dirty="0"/>
              <a:t>根据该端口的</a:t>
            </a:r>
            <a:r>
              <a:rPr lang="en-US" altLang="zh-CN" sz="1800" dirty="0"/>
              <a:t>VLAN ID</a:t>
            </a:r>
            <a:r>
              <a:rPr lang="zh-CN" altLang="en-US" sz="1800" dirty="0"/>
              <a:t>为该帧插入标签</a:t>
            </a:r>
          </a:p>
          <a:p>
            <a:pPr eaLnBrk="1" hangingPunct="1"/>
            <a:r>
              <a:rPr lang="zh-CN" altLang="en-US" sz="1800" dirty="0"/>
              <a:t>查该</a:t>
            </a:r>
            <a:r>
              <a:rPr lang="en-US" altLang="zh-CN" sz="1800" dirty="0"/>
              <a:t>VLAN</a:t>
            </a:r>
            <a:r>
              <a:rPr lang="zh-CN" altLang="en-US" sz="1800" dirty="0"/>
              <a:t>的</a:t>
            </a:r>
            <a:r>
              <a:rPr lang="en-US" altLang="zh-CN" sz="1800" dirty="0"/>
              <a:t>MAC</a:t>
            </a:r>
            <a:r>
              <a:rPr lang="zh-CN" altLang="en-US" sz="1800" dirty="0"/>
              <a:t>地址表，做出转发决定</a:t>
            </a:r>
          </a:p>
          <a:p>
            <a:pPr eaLnBrk="1" hangingPunct="1"/>
            <a:r>
              <a:rPr lang="zh-CN" altLang="en-US" sz="1800" dirty="0"/>
              <a:t>若从</a:t>
            </a:r>
            <a:r>
              <a:rPr lang="en-US" altLang="zh-CN" sz="1800" dirty="0"/>
              <a:t>Trunk</a:t>
            </a:r>
            <a:r>
              <a:rPr lang="zh-CN" altLang="en-US" sz="1800" dirty="0"/>
              <a:t>端口转发，则携带标签发出（例外：当该帧的</a:t>
            </a:r>
            <a:r>
              <a:rPr lang="en-US" altLang="zh-CN" sz="1800" dirty="0"/>
              <a:t>VLAN ID</a:t>
            </a:r>
            <a:r>
              <a:rPr lang="zh-CN" altLang="en-US" sz="1800" dirty="0"/>
              <a:t>与</a:t>
            </a:r>
            <a:r>
              <a:rPr lang="en-US" altLang="zh-CN" sz="1800" dirty="0"/>
              <a:t>Trunk</a:t>
            </a:r>
            <a:r>
              <a:rPr lang="zh-CN" altLang="en-US" sz="1800" dirty="0"/>
              <a:t>端口的缺省</a:t>
            </a:r>
            <a:r>
              <a:rPr lang="en-US" altLang="zh-CN" sz="1800" dirty="0"/>
              <a:t>VLAN ID</a:t>
            </a:r>
            <a:r>
              <a:rPr lang="zh-CN" altLang="en-US" sz="1800" dirty="0"/>
              <a:t>相同时，去掉标签后再发出）</a:t>
            </a:r>
          </a:p>
          <a:p>
            <a:pPr eaLnBrk="1" hangingPunct="1"/>
            <a:r>
              <a:rPr lang="zh-CN" altLang="en-US" sz="1800" dirty="0"/>
              <a:t>若从</a:t>
            </a:r>
            <a:r>
              <a:rPr lang="en-US" altLang="zh-CN" sz="1800" dirty="0"/>
              <a:t>Access</a:t>
            </a:r>
            <a:r>
              <a:rPr lang="zh-CN" altLang="en-US" sz="1800" dirty="0"/>
              <a:t>端口转发，则去掉标签后再发出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VLAN</a:t>
            </a:r>
            <a:r>
              <a:rPr lang="zh-CN" altLang="en-US"/>
              <a:t>中的帧转发算法（续）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43734" cy="38901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若从</a:t>
            </a:r>
            <a:r>
              <a:rPr lang="en-US" altLang="zh-CN" sz="1800" dirty="0">
                <a:solidFill>
                  <a:srgbClr val="0000CC"/>
                </a:solidFill>
              </a:rPr>
              <a:t>Trunk</a:t>
            </a:r>
            <a:r>
              <a:rPr lang="zh-CN" altLang="en-US" sz="1800" dirty="0">
                <a:solidFill>
                  <a:srgbClr val="0000CC"/>
                </a:solidFill>
              </a:rPr>
              <a:t>端口收到一个帧：</a:t>
            </a:r>
            <a:endParaRPr lang="en-US" altLang="zh-CN" sz="1800" dirty="0"/>
          </a:p>
          <a:p>
            <a:pPr eaLnBrk="1" hangingPunct="1"/>
            <a:r>
              <a:rPr lang="zh-CN" altLang="en-US" sz="1800" dirty="0"/>
              <a:t>若该帧不携带标签，则根据该端口的缺省</a:t>
            </a:r>
            <a:r>
              <a:rPr lang="en-US" altLang="zh-CN" sz="1800" dirty="0"/>
              <a:t>VLAN ID</a:t>
            </a:r>
            <a:r>
              <a:rPr lang="zh-CN" altLang="en-US" sz="1800" dirty="0"/>
              <a:t>为该帧插入标签</a:t>
            </a:r>
          </a:p>
          <a:p>
            <a:pPr eaLnBrk="1" hangingPunct="1"/>
            <a:r>
              <a:rPr lang="zh-CN" altLang="en-US" sz="1800" dirty="0"/>
              <a:t>查该帧所属</a:t>
            </a:r>
            <a:r>
              <a:rPr lang="en-US" altLang="zh-CN" sz="1800" dirty="0"/>
              <a:t>VLAN</a:t>
            </a:r>
            <a:r>
              <a:rPr lang="zh-CN" altLang="en-US" sz="1800" dirty="0"/>
              <a:t>的</a:t>
            </a:r>
            <a:r>
              <a:rPr lang="en-US" altLang="zh-CN" sz="1800" dirty="0"/>
              <a:t>MAC</a:t>
            </a:r>
            <a:r>
              <a:rPr lang="zh-CN" altLang="en-US" sz="1800" dirty="0"/>
              <a:t>地址表，做出转发决定</a:t>
            </a:r>
          </a:p>
          <a:p>
            <a:pPr eaLnBrk="1" hangingPunct="1"/>
            <a:r>
              <a:rPr lang="zh-CN" altLang="en-US" sz="1800" dirty="0"/>
              <a:t>若从</a:t>
            </a:r>
            <a:r>
              <a:rPr lang="en-US" altLang="zh-CN" sz="1800" dirty="0"/>
              <a:t>Trunk</a:t>
            </a:r>
            <a:r>
              <a:rPr lang="zh-CN" altLang="en-US" sz="1800" dirty="0"/>
              <a:t>端口转发，则携带标签发出（例外：当该帧的</a:t>
            </a:r>
            <a:r>
              <a:rPr lang="en-US" altLang="zh-CN" sz="1800" dirty="0"/>
              <a:t>VLAN ID</a:t>
            </a:r>
            <a:r>
              <a:rPr lang="zh-CN" altLang="en-US" sz="1800" dirty="0"/>
              <a:t>与</a:t>
            </a:r>
            <a:r>
              <a:rPr lang="en-US" altLang="zh-CN" sz="1800" dirty="0"/>
              <a:t>Trunk</a:t>
            </a:r>
            <a:r>
              <a:rPr lang="zh-CN" altLang="en-US" sz="1800" dirty="0"/>
              <a:t>端口的缺省</a:t>
            </a:r>
            <a:r>
              <a:rPr lang="en-US" altLang="zh-CN" sz="1800" dirty="0"/>
              <a:t>VLAN ID</a:t>
            </a:r>
            <a:r>
              <a:rPr lang="zh-CN" altLang="en-US" sz="1800" dirty="0"/>
              <a:t>相同时，去掉标签后再发出）</a:t>
            </a:r>
          </a:p>
          <a:p>
            <a:pPr eaLnBrk="1" hangingPunct="1"/>
            <a:r>
              <a:rPr lang="zh-CN" altLang="en-US" sz="1800" dirty="0"/>
              <a:t>若从</a:t>
            </a:r>
            <a:r>
              <a:rPr lang="en-US" altLang="zh-CN" sz="1800" dirty="0"/>
              <a:t>Access</a:t>
            </a:r>
            <a:r>
              <a:rPr lang="zh-CN" altLang="en-US" sz="1800" dirty="0"/>
              <a:t>端口转发，则去掉标签后再发出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Line 2"/>
          <p:cNvSpPr>
            <a:spLocks noChangeShapeType="1"/>
          </p:cNvSpPr>
          <p:nvPr/>
        </p:nvSpPr>
        <p:spPr bwMode="auto">
          <a:xfrm flipH="1">
            <a:off x="3931443" y="3351634"/>
            <a:ext cx="269081" cy="485775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Line 3"/>
          <p:cNvSpPr>
            <a:spLocks noChangeShapeType="1"/>
          </p:cNvSpPr>
          <p:nvPr/>
        </p:nvSpPr>
        <p:spPr bwMode="auto">
          <a:xfrm flipH="1">
            <a:off x="2657475" y="3352825"/>
            <a:ext cx="269081" cy="485775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 flipH="1">
            <a:off x="1284684" y="3352825"/>
            <a:ext cx="269081" cy="485775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 flipH="1">
            <a:off x="1229915" y="1353766"/>
            <a:ext cx="269081" cy="485775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4254102" y="2595588"/>
            <a:ext cx="1457325" cy="594122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H="1" flipV="1">
            <a:off x="4145755" y="2595587"/>
            <a:ext cx="161925" cy="648891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3983830" y="1624037"/>
            <a:ext cx="323850" cy="809625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2633662" y="1624037"/>
            <a:ext cx="539353" cy="1620441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 flipH="1">
            <a:off x="1660920" y="1624037"/>
            <a:ext cx="919163" cy="1620441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4307681" y="1515691"/>
            <a:ext cx="702469" cy="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2849164" y="1515691"/>
            <a:ext cx="972741" cy="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1553764" y="1300187"/>
            <a:ext cx="809625" cy="215504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6" name="Oval 15"/>
          <p:cNvSpPr>
            <a:spLocks noChangeArrowheads="1"/>
          </p:cNvSpPr>
          <p:nvPr/>
        </p:nvSpPr>
        <p:spPr bwMode="auto">
          <a:xfrm>
            <a:off x="904875" y="1839541"/>
            <a:ext cx="648890" cy="32385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424" name="Text Box 16"/>
          <p:cNvSpPr txBox="1">
            <a:spLocks noChangeArrowheads="1"/>
          </p:cNvSpPr>
          <p:nvPr/>
        </p:nvSpPr>
        <p:spPr bwMode="auto">
          <a:xfrm>
            <a:off x="881007" y="1856210"/>
            <a:ext cx="71686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1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1</a:t>
            </a:r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>
            <a:off x="1715689" y="3406403"/>
            <a:ext cx="53579" cy="485775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9" name="Oval 18"/>
          <p:cNvSpPr>
            <a:spLocks noChangeArrowheads="1"/>
          </p:cNvSpPr>
          <p:nvPr/>
        </p:nvSpPr>
        <p:spPr bwMode="auto">
          <a:xfrm>
            <a:off x="851296" y="3838600"/>
            <a:ext cx="594122" cy="32385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427" name="Text Box 19"/>
          <p:cNvSpPr txBox="1">
            <a:spLocks noChangeArrowheads="1"/>
          </p:cNvSpPr>
          <p:nvPr/>
        </p:nvSpPr>
        <p:spPr bwMode="auto">
          <a:xfrm>
            <a:off x="778614" y="3855269"/>
            <a:ext cx="71686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1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2</a:t>
            </a:r>
          </a:p>
        </p:txBody>
      </p:sp>
      <p:sp>
        <p:nvSpPr>
          <p:cNvPr id="20501" name="Oval 20"/>
          <p:cNvSpPr>
            <a:spLocks noChangeArrowheads="1"/>
          </p:cNvSpPr>
          <p:nvPr/>
        </p:nvSpPr>
        <p:spPr bwMode="auto">
          <a:xfrm>
            <a:off x="1531143" y="3838600"/>
            <a:ext cx="616744" cy="32385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429" name="Text Box 21"/>
          <p:cNvSpPr txBox="1">
            <a:spLocks noChangeArrowheads="1"/>
          </p:cNvSpPr>
          <p:nvPr/>
        </p:nvSpPr>
        <p:spPr bwMode="auto">
          <a:xfrm>
            <a:off x="1479891" y="3855269"/>
            <a:ext cx="71686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1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1</a:t>
            </a:r>
          </a:p>
        </p:txBody>
      </p:sp>
      <p:sp>
        <p:nvSpPr>
          <p:cNvPr id="20503" name="Line 22"/>
          <p:cNvSpPr>
            <a:spLocks noChangeShapeType="1"/>
          </p:cNvSpPr>
          <p:nvPr/>
        </p:nvSpPr>
        <p:spPr bwMode="auto">
          <a:xfrm>
            <a:off x="3088481" y="3406403"/>
            <a:ext cx="53578" cy="485775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4" name="Oval 23"/>
          <p:cNvSpPr>
            <a:spLocks noChangeArrowheads="1"/>
          </p:cNvSpPr>
          <p:nvPr/>
        </p:nvSpPr>
        <p:spPr bwMode="auto">
          <a:xfrm>
            <a:off x="2201465" y="3838600"/>
            <a:ext cx="616744" cy="323850"/>
          </a:xfrm>
          <a:prstGeom prst="ellipse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432" name="Text Box 24"/>
          <p:cNvSpPr txBox="1">
            <a:spLocks noChangeArrowheads="1"/>
          </p:cNvSpPr>
          <p:nvPr/>
        </p:nvSpPr>
        <p:spPr bwMode="auto">
          <a:xfrm>
            <a:off x="2151404" y="3855269"/>
            <a:ext cx="71686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1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3</a:t>
            </a:r>
          </a:p>
        </p:txBody>
      </p:sp>
      <p:sp>
        <p:nvSpPr>
          <p:cNvPr id="20506" name="Oval 25"/>
          <p:cNvSpPr>
            <a:spLocks noChangeArrowheads="1"/>
          </p:cNvSpPr>
          <p:nvPr/>
        </p:nvSpPr>
        <p:spPr bwMode="auto">
          <a:xfrm>
            <a:off x="2903934" y="3838600"/>
            <a:ext cx="594122" cy="32385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434" name="Text Box 26"/>
          <p:cNvSpPr txBox="1">
            <a:spLocks noChangeArrowheads="1"/>
          </p:cNvSpPr>
          <p:nvPr/>
        </p:nvSpPr>
        <p:spPr bwMode="auto">
          <a:xfrm>
            <a:off x="2825298" y="3855269"/>
            <a:ext cx="71686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1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2</a:t>
            </a:r>
          </a:p>
        </p:txBody>
      </p:sp>
      <p:sp>
        <p:nvSpPr>
          <p:cNvPr id="20508" name="Line 27"/>
          <p:cNvSpPr>
            <a:spLocks noChangeShapeType="1"/>
          </p:cNvSpPr>
          <p:nvPr/>
        </p:nvSpPr>
        <p:spPr bwMode="auto">
          <a:xfrm>
            <a:off x="4362449" y="3405212"/>
            <a:ext cx="53578" cy="485775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9" name="Oval 28"/>
          <p:cNvSpPr>
            <a:spLocks noChangeArrowheads="1"/>
          </p:cNvSpPr>
          <p:nvPr/>
        </p:nvSpPr>
        <p:spPr bwMode="auto">
          <a:xfrm>
            <a:off x="3551634" y="3837409"/>
            <a:ext cx="594122" cy="32385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437" name="Text Box 29"/>
          <p:cNvSpPr txBox="1">
            <a:spLocks noChangeArrowheads="1"/>
          </p:cNvSpPr>
          <p:nvPr/>
        </p:nvSpPr>
        <p:spPr bwMode="auto">
          <a:xfrm>
            <a:off x="3472998" y="3854079"/>
            <a:ext cx="71686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1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1</a:t>
            </a:r>
          </a:p>
        </p:txBody>
      </p:sp>
      <p:sp>
        <p:nvSpPr>
          <p:cNvPr id="20511" name="Oval 30"/>
          <p:cNvSpPr>
            <a:spLocks noChangeArrowheads="1"/>
          </p:cNvSpPr>
          <p:nvPr/>
        </p:nvSpPr>
        <p:spPr bwMode="auto">
          <a:xfrm>
            <a:off x="4177902" y="3837409"/>
            <a:ext cx="615554" cy="32385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439" name="Text Box 31"/>
          <p:cNvSpPr txBox="1">
            <a:spLocks noChangeArrowheads="1"/>
          </p:cNvSpPr>
          <p:nvPr/>
        </p:nvSpPr>
        <p:spPr bwMode="auto">
          <a:xfrm>
            <a:off x="4099266" y="3854079"/>
            <a:ext cx="71686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1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5</a:t>
            </a:r>
          </a:p>
        </p:txBody>
      </p:sp>
      <p:sp>
        <p:nvSpPr>
          <p:cNvPr id="20513" name="Line 32"/>
          <p:cNvSpPr>
            <a:spLocks noChangeShapeType="1"/>
          </p:cNvSpPr>
          <p:nvPr/>
        </p:nvSpPr>
        <p:spPr bwMode="auto">
          <a:xfrm flipH="1">
            <a:off x="5195887" y="3352825"/>
            <a:ext cx="269081" cy="485775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4" name="Line 33"/>
          <p:cNvSpPr>
            <a:spLocks noChangeShapeType="1"/>
          </p:cNvSpPr>
          <p:nvPr/>
        </p:nvSpPr>
        <p:spPr bwMode="auto">
          <a:xfrm>
            <a:off x="5626893" y="3406403"/>
            <a:ext cx="53578" cy="485775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5" name="Oval 34"/>
          <p:cNvSpPr>
            <a:spLocks noChangeArrowheads="1"/>
          </p:cNvSpPr>
          <p:nvPr/>
        </p:nvSpPr>
        <p:spPr bwMode="auto">
          <a:xfrm>
            <a:off x="4816077" y="3838600"/>
            <a:ext cx="626269" cy="32385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443" name="Text Box 35"/>
          <p:cNvSpPr txBox="1">
            <a:spLocks noChangeArrowheads="1"/>
          </p:cNvSpPr>
          <p:nvPr/>
        </p:nvSpPr>
        <p:spPr bwMode="auto">
          <a:xfrm>
            <a:off x="4774351" y="3855269"/>
            <a:ext cx="71686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1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5</a:t>
            </a:r>
          </a:p>
        </p:txBody>
      </p:sp>
      <p:sp>
        <p:nvSpPr>
          <p:cNvPr id="20517" name="Oval 36"/>
          <p:cNvSpPr>
            <a:spLocks noChangeArrowheads="1"/>
          </p:cNvSpPr>
          <p:nvPr/>
        </p:nvSpPr>
        <p:spPr bwMode="auto">
          <a:xfrm>
            <a:off x="5524499" y="3838600"/>
            <a:ext cx="619125" cy="32385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445" name="Text Box 37"/>
          <p:cNvSpPr txBox="1">
            <a:spLocks noChangeArrowheads="1"/>
          </p:cNvSpPr>
          <p:nvPr/>
        </p:nvSpPr>
        <p:spPr bwMode="auto">
          <a:xfrm>
            <a:off x="5476820" y="3855269"/>
            <a:ext cx="71686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1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2</a:t>
            </a:r>
          </a:p>
        </p:txBody>
      </p:sp>
      <p:sp>
        <p:nvSpPr>
          <p:cNvPr id="20519" name="Line 38"/>
          <p:cNvSpPr>
            <a:spLocks noChangeShapeType="1"/>
          </p:cNvSpPr>
          <p:nvPr/>
        </p:nvSpPr>
        <p:spPr bwMode="auto">
          <a:xfrm>
            <a:off x="5280420" y="1677615"/>
            <a:ext cx="595313" cy="432197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0" name="Oval 39"/>
          <p:cNvSpPr>
            <a:spLocks noChangeArrowheads="1"/>
          </p:cNvSpPr>
          <p:nvPr/>
        </p:nvSpPr>
        <p:spPr bwMode="auto">
          <a:xfrm>
            <a:off x="5581649" y="2001466"/>
            <a:ext cx="670322" cy="32385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448" name="Text Box 40"/>
          <p:cNvSpPr txBox="1">
            <a:spLocks noChangeArrowheads="1"/>
          </p:cNvSpPr>
          <p:nvPr/>
        </p:nvSpPr>
        <p:spPr bwMode="auto">
          <a:xfrm>
            <a:off x="5522118" y="2018135"/>
            <a:ext cx="78343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11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5</a:t>
            </a:r>
          </a:p>
        </p:txBody>
      </p:sp>
      <p:sp>
        <p:nvSpPr>
          <p:cNvPr id="20522" name="Line 41"/>
          <p:cNvSpPr>
            <a:spLocks noChangeShapeType="1"/>
          </p:cNvSpPr>
          <p:nvPr/>
        </p:nvSpPr>
        <p:spPr bwMode="auto">
          <a:xfrm flipV="1">
            <a:off x="1337071" y="1515690"/>
            <a:ext cx="161925" cy="27027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3" name="Line 42"/>
          <p:cNvSpPr>
            <a:spLocks noChangeShapeType="1"/>
          </p:cNvSpPr>
          <p:nvPr/>
        </p:nvSpPr>
        <p:spPr bwMode="auto">
          <a:xfrm>
            <a:off x="1877615" y="1300188"/>
            <a:ext cx="432197" cy="10715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4" name="Line 43"/>
          <p:cNvSpPr>
            <a:spLocks noChangeShapeType="1"/>
          </p:cNvSpPr>
          <p:nvPr/>
        </p:nvSpPr>
        <p:spPr bwMode="auto">
          <a:xfrm>
            <a:off x="3065858" y="1570459"/>
            <a:ext cx="53935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5" name="Line 44"/>
          <p:cNvSpPr>
            <a:spLocks noChangeShapeType="1"/>
          </p:cNvSpPr>
          <p:nvPr/>
        </p:nvSpPr>
        <p:spPr bwMode="auto">
          <a:xfrm>
            <a:off x="4362449" y="1570459"/>
            <a:ext cx="53935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6" name="Line 45"/>
          <p:cNvSpPr>
            <a:spLocks noChangeShapeType="1"/>
          </p:cNvSpPr>
          <p:nvPr/>
        </p:nvSpPr>
        <p:spPr bwMode="auto">
          <a:xfrm>
            <a:off x="2903934" y="2271737"/>
            <a:ext cx="108347" cy="323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7" name="Line 46"/>
          <p:cNvSpPr>
            <a:spLocks noChangeShapeType="1"/>
          </p:cNvSpPr>
          <p:nvPr/>
        </p:nvSpPr>
        <p:spPr bwMode="auto">
          <a:xfrm flipH="1">
            <a:off x="2039540" y="2271737"/>
            <a:ext cx="270272" cy="485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8" name="Line 47"/>
          <p:cNvSpPr>
            <a:spLocks noChangeShapeType="1"/>
          </p:cNvSpPr>
          <p:nvPr/>
        </p:nvSpPr>
        <p:spPr bwMode="auto">
          <a:xfrm>
            <a:off x="4092177" y="1732384"/>
            <a:ext cx="215504" cy="485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9" name="Line 48"/>
          <p:cNvSpPr>
            <a:spLocks noChangeShapeType="1"/>
          </p:cNvSpPr>
          <p:nvPr/>
        </p:nvSpPr>
        <p:spPr bwMode="auto">
          <a:xfrm>
            <a:off x="4092177" y="2650356"/>
            <a:ext cx="108347" cy="323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0" name="Line 49"/>
          <p:cNvSpPr>
            <a:spLocks noChangeShapeType="1"/>
          </p:cNvSpPr>
          <p:nvPr/>
        </p:nvSpPr>
        <p:spPr bwMode="auto">
          <a:xfrm>
            <a:off x="4794645" y="2865859"/>
            <a:ext cx="377429" cy="161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1" name="Line 50"/>
          <p:cNvSpPr>
            <a:spLocks noChangeShapeType="1"/>
          </p:cNvSpPr>
          <p:nvPr/>
        </p:nvSpPr>
        <p:spPr bwMode="auto">
          <a:xfrm>
            <a:off x="1769268" y="3513559"/>
            <a:ext cx="54769" cy="271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2" name="Line 51"/>
          <p:cNvSpPr>
            <a:spLocks noChangeShapeType="1"/>
          </p:cNvSpPr>
          <p:nvPr/>
        </p:nvSpPr>
        <p:spPr bwMode="auto">
          <a:xfrm flipH="1">
            <a:off x="3876674" y="3513559"/>
            <a:ext cx="160734" cy="271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460" name="Text Box 52"/>
          <p:cNvSpPr txBox="1">
            <a:spLocks noChangeArrowheads="1"/>
          </p:cNvSpPr>
          <p:nvPr/>
        </p:nvSpPr>
        <p:spPr bwMode="auto">
          <a:xfrm>
            <a:off x="862312" y="2220541"/>
            <a:ext cx="88998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1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广播帧发送</a:t>
            </a:r>
          </a:p>
        </p:txBody>
      </p:sp>
      <p:sp>
        <p:nvSpPr>
          <p:cNvPr id="20534" name="Line 53"/>
          <p:cNvSpPr>
            <a:spLocks noChangeShapeType="1"/>
          </p:cNvSpPr>
          <p:nvPr/>
        </p:nvSpPr>
        <p:spPr bwMode="auto">
          <a:xfrm flipV="1">
            <a:off x="1553764" y="1462112"/>
            <a:ext cx="647700" cy="809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5" name="Line 54"/>
          <p:cNvSpPr>
            <a:spLocks noChangeShapeType="1"/>
          </p:cNvSpPr>
          <p:nvPr/>
        </p:nvSpPr>
        <p:spPr bwMode="auto">
          <a:xfrm>
            <a:off x="1498996" y="2433662"/>
            <a:ext cx="432197" cy="21669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6" name="Line 55"/>
          <p:cNvSpPr>
            <a:spLocks noChangeShapeType="1"/>
          </p:cNvSpPr>
          <p:nvPr/>
        </p:nvSpPr>
        <p:spPr bwMode="auto">
          <a:xfrm flipV="1">
            <a:off x="1391839" y="1624037"/>
            <a:ext cx="53579" cy="647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464" name="Text Box 56"/>
          <p:cNvSpPr txBox="1">
            <a:spLocks noChangeArrowheads="1"/>
          </p:cNvSpPr>
          <p:nvPr/>
        </p:nvSpPr>
        <p:spPr bwMode="auto">
          <a:xfrm>
            <a:off x="2899262" y="1910979"/>
            <a:ext cx="93326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1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Trunk Link</a:t>
            </a:r>
          </a:p>
        </p:txBody>
      </p:sp>
      <p:sp>
        <p:nvSpPr>
          <p:cNvPr id="20538" name="Line 57"/>
          <p:cNvSpPr>
            <a:spLocks noChangeShapeType="1"/>
          </p:cNvSpPr>
          <p:nvPr/>
        </p:nvSpPr>
        <p:spPr bwMode="auto">
          <a:xfrm flipH="1" flipV="1">
            <a:off x="3281362" y="1570460"/>
            <a:ext cx="161925" cy="37742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9" name="Line 58"/>
          <p:cNvSpPr>
            <a:spLocks noChangeShapeType="1"/>
          </p:cNvSpPr>
          <p:nvPr/>
        </p:nvSpPr>
        <p:spPr bwMode="auto">
          <a:xfrm flipH="1">
            <a:off x="2957511" y="2163390"/>
            <a:ext cx="432197" cy="27027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40" name="Line 59"/>
          <p:cNvSpPr>
            <a:spLocks noChangeShapeType="1"/>
          </p:cNvSpPr>
          <p:nvPr/>
        </p:nvSpPr>
        <p:spPr bwMode="auto">
          <a:xfrm>
            <a:off x="3551633" y="2163391"/>
            <a:ext cx="540544" cy="70246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41" name="Line 60"/>
          <p:cNvSpPr>
            <a:spLocks noChangeShapeType="1"/>
          </p:cNvSpPr>
          <p:nvPr/>
        </p:nvSpPr>
        <p:spPr bwMode="auto">
          <a:xfrm flipV="1">
            <a:off x="3767136" y="1894310"/>
            <a:ext cx="270272" cy="10715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42" name="Picture 61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09" y="1032297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3" name="Picture 62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43" y="1245419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4" name="Picture 63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81" y="1245419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5" name="Picture 64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21" y="1245419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6" name="Picture 65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31" y="2220541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7" name="Picture 66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34" y="2974206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8" name="Picture 67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2" y="2976587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9" name="Picture 68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31" y="2976587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0" name="Picture 69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93" y="2976587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1" name="Text Box 70"/>
          <p:cNvSpPr txBox="1">
            <a:spLocks noChangeArrowheads="1"/>
          </p:cNvSpPr>
          <p:nvPr/>
        </p:nvSpPr>
        <p:spPr bwMode="auto">
          <a:xfrm>
            <a:off x="2120501" y="4296966"/>
            <a:ext cx="3012281" cy="36933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Trunk Link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上全部转发</a:t>
            </a:r>
          </a:p>
        </p:txBody>
      </p:sp>
      <p:sp>
        <p:nvSpPr>
          <p:cNvPr id="273479" name="Text Box 71"/>
          <p:cNvSpPr txBox="1">
            <a:spLocks noChangeArrowheads="1"/>
          </p:cNvSpPr>
          <p:nvPr/>
        </p:nvSpPr>
        <p:spPr bwMode="auto">
          <a:xfrm>
            <a:off x="167300" y="3189710"/>
            <a:ext cx="98937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1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Access Link</a:t>
            </a:r>
          </a:p>
        </p:txBody>
      </p:sp>
      <p:sp>
        <p:nvSpPr>
          <p:cNvPr id="273480" name="Text Box 72"/>
          <p:cNvSpPr txBox="1">
            <a:spLocks noChangeArrowheads="1"/>
          </p:cNvSpPr>
          <p:nvPr/>
        </p:nvSpPr>
        <p:spPr bwMode="auto">
          <a:xfrm>
            <a:off x="5857884" y="1209700"/>
            <a:ext cx="98937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1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Access Link</a:t>
            </a:r>
          </a:p>
        </p:txBody>
      </p:sp>
      <p:sp>
        <p:nvSpPr>
          <p:cNvPr id="20554" name="Line 73"/>
          <p:cNvSpPr>
            <a:spLocks noChangeShapeType="1"/>
          </p:cNvSpPr>
          <p:nvPr/>
        </p:nvSpPr>
        <p:spPr bwMode="auto">
          <a:xfrm flipH="1" flipV="1">
            <a:off x="742950" y="3459981"/>
            <a:ext cx="486965" cy="21669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55" name="Line 74"/>
          <p:cNvSpPr>
            <a:spLocks noChangeShapeType="1"/>
          </p:cNvSpPr>
          <p:nvPr/>
        </p:nvSpPr>
        <p:spPr bwMode="auto">
          <a:xfrm flipV="1">
            <a:off x="5820964" y="1500180"/>
            <a:ext cx="394110" cy="33936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2"/>
          <p:cNvSpPr txBox="1">
            <a:spLocks noChangeArrowheads="1"/>
          </p:cNvSpPr>
          <p:nvPr/>
        </p:nvSpPr>
        <p:spPr>
          <a:xfrm>
            <a:off x="914400" y="191142"/>
            <a:ext cx="558642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举例：广播域的隔离（广播帧的传输）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VLAN</a:t>
            </a:r>
            <a:r>
              <a:rPr lang="zh-CN" altLang="en-US" dirty="0"/>
              <a:t>间的路由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1800" dirty="0"/>
              <a:t>使用路由的原因</a:t>
            </a:r>
          </a:p>
          <a:p>
            <a:pPr eaLnBrk="1" hangingPunct="1"/>
            <a:endParaRPr lang="zh-CN" altLang="en-US" sz="1800" dirty="0"/>
          </a:p>
          <a:p>
            <a:pPr eaLnBrk="1" hangingPunct="1"/>
            <a:r>
              <a:rPr lang="zh-CN" altLang="en-US" sz="1800" dirty="0"/>
              <a:t>用路由器来做路由</a:t>
            </a:r>
          </a:p>
          <a:p>
            <a:pPr eaLnBrk="1" hangingPunct="1"/>
            <a:endParaRPr lang="zh-CN" altLang="en-US" sz="1800" dirty="0"/>
          </a:p>
          <a:p>
            <a:pPr eaLnBrk="1" hangingPunct="1"/>
            <a:r>
              <a:rPr lang="zh-CN" altLang="en-US" sz="1800" dirty="0"/>
              <a:t>用三层交换机来做路由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3" name="Group 41"/>
          <p:cNvGrpSpPr/>
          <p:nvPr/>
        </p:nvGrpSpPr>
        <p:grpSpPr bwMode="auto">
          <a:xfrm>
            <a:off x="3948611" y="1145876"/>
            <a:ext cx="2756343" cy="1997378"/>
            <a:chOff x="2242" y="799"/>
            <a:chExt cx="3405" cy="2250"/>
          </a:xfrm>
        </p:grpSpPr>
        <p:sp>
          <p:nvSpPr>
            <p:cNvPr id="22557" name="Oval 4"/>
            <p:cNvSpPr>
              <a:spLocks noChangeArrowheads="1"/>
            </p:cNvSpPr>
            <p:nvPr/>
          </p:nvSpPr>
          <p:spPr bwMode="auto">
            <a:xfrm>
              <a:off x="4150" y="799"/>
              <a:ext cx="1497" cy="861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8" name="Oval 5"/>
            <p:cNvSpPr>
              <a:spLocks noChangeArrowheads="1"/>
            </p:cNvSpPr>
            <p:nvPr/>
          </p:nvSpPr>
          <p:spPr bwMode="auto">
            <a:xfrm>
              <a:off x="2245" y="800"/>
              <a:ext cx="1497" cy="861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9" name="Oval 6"/>
            <p:cNvSpPr>
              <a:spLocks noChangeArrowheads="1"/>
            </p:cNvSpPr>
            <p:nvPr/>
          </p:nvSpPr>
          <p:spPr bwMode="auto">
            <a:xfrm>
              <a:off x="3107" y="1888"/>
              <a:ext cx="1497" cy="861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2560" name="Object 7"/>
            <p:cNvGraphicFramePr>
              <a:graphicFrameLocks noChangeAspect="1"/>
            </p:cNvGraphicFramePr>
            <p:nvPr/>
          </p:nvGraphicFramePr>
          <p:xfrm>
            <a:off x="3565" y="1253"/>
            <a:ext cx="81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绘图" r:id="rId4" imgW="14744700" imgH="14763750" progId="">
                    <p:embed/>
                  </p:oleObj>
                </mc:Choice>
                <mc:Fallback>
                  <p:oleObj name="绘图" r:id="rId4" imgW="14744700" imgH="14763750" progId="">
                    <p:embed/>
                    <p:pic>
                      <p:nvPicPr>
                        <p:cNvPr id="0" name="图片 409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65" y="1253"/>
                          <a:ext cx="812" cy="8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1" name="Text Box 8"/>
            <p:cNvSpPr txBox="1">
              <a:spLocks noChangeArrowheads="1"/>
            </p:cNvSpPr>
            <p:nvPr/>
          </p:nvSpPr>
          <p:spPr bwMode="auto">
            <a:xfrm>
              <a:off x="2242" y="1614"/>
              <a:ext cx="1453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dirty="0">
                  <a:solidFill>
                    <a:srgbClr val="8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VLAN 100</a:t>
              </a:r>
            </a:p>
          </p:txBody>
        </p:sp>
        <p:sp>
          <p:nvSpPr>
            <p:cNvPr id="22562" name="Text Box 9"/>
            <p:cNvSpPr txBox="1">
              <a:spLocks noChangeArrowheads="1"/>
            </p:cNvSpPr>
            <p:nvPr/>
          </p:nvSpPr>
          <p:spPr bwMode="auto">
            <a:xfrm>
              <a:off x="4301" y="1614"/>
              <a:ext cx="1293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>
                  <a:solidFill>
                    <a:srgbClr val="8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VLAN 200</a:t>
              </a:r>
            </a:p>
          </p:txBody>
        </p:sp>
        <p:sp>
          <p:nvSpPr>
            <p:cNvPr id="22563" name="Text Box 10"/>
            <p:cNvSpPr txBox="1">
              <a:spLocks noChangeArrowheads="1"/>
            </p:cNvSpPr>
            <p:nvPr/>
          </p:nvSpPr>
          <p:spPr bwMode="auto">
            <a:xfrm>
              <a:off x="3213" y="2702"/>
              <a:ext cx="1293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>
                  <a:solidFill>
                    <a:srgbClr val="8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VLAN 300</a:t>
              </a:r>
            </a:p>
          </p:txBody>
        </p:sp>
        <p:pic>
          <p:nvPicPr>
            <p:cNvPr id="22564" name="Picture 11" descr="显示屏-2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207"/>
              <a:ext cx="366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5" name="Picture 12" descr="显示屏-2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" y="1207"/>
              <a:ext cx="366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6" name="Picture 13" descr="显示屏-2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" y="1207"/>
              <a:ext cx="366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7" name="Picture 14" descr="显示屏-2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" y="1207"/>
              <a:ext cx="366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8" name="Picture 15" descr="显示屏-2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2309"/>
              <a:ext cx="366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9" name="Picture 16" descr="显示屏-2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2296"/>
              <a:ext cx="366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570" name="Group 17"/>
            <p:cNvGrpSpPr/>
            <p:nvPr/>
          </p:nvGrpSpPr>
          <p:grpSpPr bwMode="auto">
            <a:xfrm>
              <a:off x="2608" y="890"/>
              <a:ext cx="726" cy="272"/>
              <a:chOff x="820" y="1552"/>
              <a:chExt cx="671" cy="422"/>
            </a:xfrm>
          </p:grpSpPr>
          <p:sp>
            <p:nvSpPr>
              <p:cNvPr id="22587" name="Freeform 18"/>
              <p:cNvSpPr/>
              <p:nvPr/>
            </p:nvSpPr>
            <p:spPr bwMode="auto">
              <a:xfrm>
                <a:off x="820" y="1552"/>
                <a:ext cx="671" cy="422"/>
              </a:xfrm>
              <a:custGeom>
                <a:avLst/>
                <a:gdLst>
                  <a:gd name="T0" fmla="*/ 495 w 671"/>
                  <a:gd name="T1" fmla="*/ 422 h 422"/>
                  <a:gd name="T2" fmla="*/ 671 w 671"/>
                  <a:gd name="T3" fmla="*/ 247 h 422"/>
                  <a:gd name="T4" fmla="*/ 671 w 671"/>
                  <a:gd name="T5" fmla="*/ 0 h 422"/>
                  <a:gd name="T6" fmla="*/ 175 w 671"/>
                  <a:gd name="T7" fmla="*/ 0 h 422"/>
                  <a:gd name="T8" fmla="*/ 0 w 671"/>
                  <a:gd name="T9" fmla="*/ 175 h 422"/>
                  <a:gd name="T10" fmla="*/ 0 w 671"/>
                  <a:gd name="T11" fmla="*/ 422 h 422"/>
                  <a:gd name="T12" fmla="*/ 495 w 671"/>
                  <a:gd name="T13" fmla="*/ 422 h 4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1" h="422">
                    <a:moveTo>
                      <a:pt x="495" y="422"/>
                    </a:moveTo>
                    <a:lnTo>
                      <a:pt x="671" y="247"/>
                    </a:lnTo>
                    <a:lnTo>
                      <a:pt x="671" y="0"/>
                    </a:lnTo>
                    <a:lnTo>
                      <a:pt x="175" y="0"/>
                    </a:lnTo>
                    <a:lnTo>
                      <a:pt x="0" y="175"/>
                    </a:lnTo>
                    <a:lnTo>
                      <a:pt x="0" y="422"/>
                    </a:lnTo>
                    <a:lnTo>
                      <a:pt x="495" y="422"/>
                    </a:lnTo>
                    <a:close/>
                  </a:path>
                </a:pathLst>
              </a:custGeom>
              <a:solidFill>
                <a:srgbClr val="6D619E"/>
              </a:solidFill>
              <a:ln w="9525">
                <a:solidFill>
                  <a:srgbClr val="23CBFF"/>
                </a:solidFill>
                <a:rou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88" name="Rectangle 19"/>
              <p:cNvSpPr>
                <a:spLocks noChangeArrowheads="1"/>
              </p:cNvSpPr>
              <p:nvPr/>
            </p:nvSpPr>
            <p:spPr bwMode="auto">
              <a:xfrm>
                <a:off x="820" y="1727"/>
                <a:ext cx="495" cy="247"/>
              </a:xfrm>
              <a:prstGeom prst="rect">
                <a:avLst/>
              </a:prstGeom>
              <a:solidFill>
                <a:srgbClr val="8E85B7"/>
              </a:solidFill>
              <a:ln w="9525">
                <a:solidFill>
                  <a:srgbClr val="23CBFF"/>
                </a:solidFill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89" name="Freeform 20"/>
              <p:cNvSpPr/>
              <p:nvPr/>
            </p:nvSpPr>
            <p:spPr bwMode="auto">
              <a:xfrm>
                <a:off x="820" y="1552"/>
                <a:ext cx="671" cy="175"/>
              </a:xfrm>
              <a:custGeom>
                <a:avLst/>
                <a:gdLst>
                  <a:gd name="T0" fmla="*/ 0 w 671"/>
                  <a:gd name="T1" fmla="*/ 175 h 175"/>
                  <a:gd name="T2" fmla="*/ 495 w 671"/>
                  <a:gd name="T3" fmla="*/ 175 h 175"/>
                  <a:gd name="T4" fmla="*/ 671 w 671"/>
                  <a:gd name="T5" fmla="*/ 0 h 175"/>
                  <a:gd name="T6" fmla="*/ 175 w 671"/>
                  <a:gd name="T7" fmla="*/ 0 h 175"/>
                  <a:gd name="T8" fmla="*/ 0 w 671"/>
                  <a:gd name="T9" fmla="*/ 175 h 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1" h="175">
                    <a:moveTo>
                      <a:pt x="0" y="175"/>
                    </a:moveTo>
                    <a:lnTo>
                      <a:pt x="495" y="175"/>
                    </a:lnTo>
                    <a:lnTo>
                      <a:pt x="671" y="0"/>
                    </a:lnTo>
                    <a:lnTo>
                      <a:pt x="175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BBB4D6"/>
              </a:solidFill>
              <a:ln w="9525">
                <a:solidFill>
                  <a:srgbClr val="23CBFF"/>
                </a:solidFill>
                <a:rou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90" name="Freeform 21"/>
              <p:cNvSpPr>
                <a:spLocks noEditPoints="1"/>
              </p:cNvSpPr>
              <p:nvPr/>
            </p:nvSpPr>
            <p:spPr bwMode="auto">
              <a:xfrm>
                <a:off x="1003" y="1584"/>
                <a:ext cx="291" cy="102"/>
              </a:xfrm>
              <a:custGeom>
                <a:avLst/>
                <a:gdLst>
                  <a:gd name="T0" fmla="*/ 146 w 291"/>
                  <a:gd name="T1" fmla="*/ 41 h 102"/>
                  <a:gd name="T2" fmla="*/ 115 w 291"/>
                  <a:gd name="T3" fmla="*/ 18 h 102"/>
                  <a:gd name="T4" fmla="*/ 203 w 291"/>
                  <a:gd name="T5" fmla="*/ 18 h 102"/>
                  <a:gd name="T6" fmla="*/ 146 w 291"/>
                  <a:gd name="T7" fmla="*/ 41 h 102"/>
                  <a:gd name="T8" fmla="*/ 144 w 291"/>
                  <a:gd name="T9" fmla="*/ 62 h 102"/>
                  <a:gd name="T10" fmla="*/ 174 w 291"/>
                  <a:gd name="T11" fmla="*/ 85 h 102"/>
                  <a:gd name="T12" fmla="*/ 86 w 291"/>
                  <a:gd name="T13" fmla="*/ 85 h 102"/>
                  <a:gd name="T14" fmla="*/ 144 w 291"/>
                  <a:gd name="T15" fmla="*/ 62 h 102"/>
                  <a:gd name="T16" fmla="*/ 0 w 291"/>
                  <a:gd name="T17" fmla="*/ 102 h 102"/>
                  <a:gd name="T18" fmla="*/ 225 w 291"/>
                  <a:gd name="T19" fmla="*/ 102 h 102"/>
                  <a:gd name="T20" fmla="*/ 162 w 291"/>
                  <a:gd name="T21" fmla="*/ 53 h 102"/>
                  <a:gd name="T22" fmla="*/ 291 w 291"/>
                  <a:gd name="T23" fmla="*/ 0 h 102"/>
                  <a:gd name="T24" fmla="*/ 64 w 291"/>
                  <a:gd name="T25" fmla="*/ 0 h 102"/>
                  <a:gd name="T26" fmla="*/ 128 w 291"/>
                  <a:gd name="T27" fmla="*/ 50 h 102"/>
                  <a:gd name="T28" fmla="*/ 0 w 291"/>
                  <a:gd name="T29" fmla="*/ 102 h 10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91" h="102">
                    <a:moveTo>
                      <a:pt x="146" y="41"/>
                    </a:moveTo>
                    <a:lnTo>
                      <a:pt x="115" y="18"/>
                    </a:lnTo>
                    <a:lnTo>
                      <a:pt x="203" y="18"/>
                    </a:lnTo>
                    <a:lnTo>
                      <a:pt x="146" y="41"/>
                    </a:lnTo>
                    <a:close/>
                    <a:moveTo>
                      <a:pt x="144" y="62"/>
                    </a:moveTo>
                    <a:lnTo>
                      <a:pt x="174" y="85"/>
                    </a:lnTo>
                    <a:lnTo>
                      <a:pt x="86" y="85"/>
                    </a:lnTo>
                    <a:lnTo>
                      <a:pt x="144" y="62"/>
                    </a:lnTo>
                    <a:close/>
                    <a:moveTo>
                      <a:pt x="0" y="102"/>
                    </a:moveTo>
                    <a:lnTo>
                      <a:pt x="225" y="102"/>
                    </a:lnTo>
                    <a:lnTo>
                      <a:pt x="162" y="53"/>
                    </a:lnTo>
                    <a:lnTo>
                      <a:pt x="291" y="0"/>
                    </a:lnTo>
                    <a:lnTo>
                      <a:pt x="64" y="0"/>
                    </a:lnTo>
                    <a:lnTo>
                      <a:pt x="128" y="5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91" name="Freeform 22"/>
              <p:cNvSpPr>
                <a:spLocks noEditPoints="1"/>
              </p:cNvSpPr>
              <p:nvPr/>
            </p:nvSpPr>
            <p:spPr bwMode="auto">
              <a:xfrm>
                <a:off x="1017" y="1593"/>
                <a:ext cx="291" cy="101"/>
              </a:xfrm>
              <a:custGeom>
                <a:avLst/>
                <a:gdLst>
                  <a:gd name="T0" fmla="*/ 147 w 291"/>
                  <a:gd name="T1" fmla="*/ 41 h 101"/>
                  <a:gd name="T2" fmla="*/ 117 w 291"/>
                  <a:gd name="T3" fmla="*/ 17 h 101"/>
                  <a:gd name="T4" fmla="*/ 205 w 291"/>
                  <a:gd name="T5" fmla="*/ 17 h 101"/>
                  <a:gd name="T6" fmla="*/ 147 w 291"/>
                  <a:gd name="T7" fmla="*/ 41 h 101"/>
                  <a:gd name="T8" fmla="*/ 144 w 291"/>
                  <a:gd name="T9" fmla="*/ 60 h 101"/>
                  <a:gd name="T10" fmla="*/ 176 w 291"/>
                  <a:gd name="T11" fmla="*/ 84 h 101"/>
                  <a:gd name="T12" fmla="*/ 87 w 291"/>
                  <a:gd name="T13" fmla="*/ 84 h 101"/>
                  <a:gd name="T14" fmla="*/ 144 w 291"/>
                  <a:gd name="T15" fmla="*/ 60 h 101"/>
                  <a:gd name="T16" fmla="*/ 0 w 291"/>
                  <a:gd name="T17" fmla="*/ 101 h 101"/>
                  <a:gd name="T18" fmla="*/ 227 w 291"/>
                  <a:gd name="T19" fmla="*/ 101 h 101"/>
                  <a:gd name="T20" fmla="*/ 163 w 291"/>
                  <a:gd name="T21" fmla="*/ 53 h 101"/>
                  <a:gd name="T22" fmla="*/ 291 w 291"/>
                  <a:gd name="T23" fmla="*/ 0 h 101"/>
                  <a:gd name="T24" fmla="*/ 66 w 291"/>
                  <a:gd name="T25" fmla="*/ 0 h 101"/>
                  <a:gd name="T26" fmla="*/ 129 w 291"/>
                  <a:gd name="T27" fmla="*/ 48 h 101"/>
                  <a:gd name="T28" fmla="*/ 0 w 291"/>
                  <a:gd name="T29" fmla="*/ 101 h 10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91" h="101">
                    <a:moveTo>
                      <a:pt x="147" y="41"/>
                    </a:moveTo>
                    <a:lnTo>
                      <a:pt x="117" y="17"/>
                    </a:lnTo>
                    <a:lnTo>
                      <a:pt x="205" y="17"/>
                    </a:lnTo>
                    <a:lnTo>
                      <a:pt x="147" y="41"/>
                    </a:lnTo>
                    <a:close/>
                    <a:moveTo>
                      <a:pt x="144" y="60"/>
                    </a:moveTo>
                    <a:lnTo>
                      <a:pt x="176" y="84"/>
                    </a:lnTo>
                    <a:lnTo>
                      <a:pt x="87" y="84"/>
                    </a:lnTo>
                    <a:lnTo>
                      <a:pt x="144" y="60"/>
                    </a:lnTo>
                    <a:close/>
                    <a:moveTo>
                      <a:pt x="0" y="101"/>
                    </a:moveTo>
                    <a:lnTo>
                      <a:pt x="227" y="101"/>
                    </a:lnTo>
                    <a:lnTo>
                      <a:pt x="163" y="53"/>
                    </a:lnTo>
                    <a:lnTo>
                      <a:pt x="291" y="0"/>
                    </a:lnTo>
                    <a:lnTo>
                      <a:pt x="66" y="0"/>
                    </a:lnTo>
                    <a:lnTo>
                      <a:pt x="129" y="48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92" name="Freeform 23"/>
              <p:cNvSpPr/>
              <p:nvPr/>
            </p:nvSpPr>
            <p:spPr bwMode="auto">
              <a:xfrm>
                <a:off x="1015" y="1803"/>
                <a:ext cx="149" cy="115"/>
              </a:xfrm>
              <a:custGeom>
                <a:avLst/>
                <a:gdLst>
                  <a:gd name="T0" fmla="*/ 106 w 149"/>
                  <a:gd name="T1" fmla="*/ 112 h 115"/>
                  <a:gd name="T2" fmla="*/ 83 w 149"/>
                  <a:gd name="T3" fmla="*/ 115 h 115"/>
                  <a:gd name="T4" fmla="*/ 58 w 149"/>
                  <a:gd name="T5" fmla="*/ 112 h 115"/>
                  <a:gd name="T6" fmla="*/ 39 w 149"/>
                  <a:gd name="T7" fmla="*/ 104 h 115"/>
                  <a:gd name="T8" fmla="*/ 1 w 149"/>
                  <a:gd name="T9" fmla="*/ 113 h 115"/>
                  <a:gd name="T10" fmla="*/ 39 w 149"/>
                  <a:gd name="T11" fmla="*/ 75 h 115"/>
                  <a:gd name="T12" fmla="*/ 46 w 149"/>
                  <a:gd name="T13" fmla="*/ 88 h 115"/>
                  <a:gd name="T14" fmla="*/ 60 w 149"/>
                  <a:gd name="T15" fmla="*/ 94 h 115"/>
                  <a:gd name="T16" fmla="*/ 86 w 149"/>
                  <a:gd name="T17" fmla="*/ 94 h 115"/>
                  <a:gd name="T18" fmla="*/ 97 w 149"/>
                  <a:gd name="T19" fmla="*/ 86 h 115"/>
                  <a:gd name="T20" fmla="*/ 94 w 149"/>
                  <a:gd name="T21" fmla="*/ 77 h 115"/>
                  <a:gd name="T22" fmla="*/ 82 w 149"/>
                  <a:gd name="T23" fmla="*/ 71 h 115"/>
                  <a:gd name="T24" fmla="*/ 65 w 149"/>
                  <a:gd name="T25" fmla="*/ 66 h 115"/>
                  <a:gd name="T26" fmla="*/ 36 w 149"/>
                  <a:gd name="T27" fmla="*/ 59 h 115"/>
                  <a:gd name="T28" fmla="*/ 17 w 149"/>
                  <a:gd name="T29" fmla="*/ 52 h 115"/>
                  <a:gd name="T30" fmla="*/ 6 w 149"/>
                  <a:gd name="T31" fmla="*/ 46 h 115"/>
                  <a:gd name="T32" fmla="*/ 0 w 149"/>
                  <a:gd name="T33" fmla="*/ 32 h 115"/>
                  <a:gd name="T34" fmla="*/ 1 w 149"/>
                  <a:gd name="T35" fmla="*/ 24 h 115"/>
                  <a:gd name="T36" fmla="*/ 11 w 149"/>
                  <a:gd name="T37" fmla="*/ 12 h 115"/>
                  <a:gd name="T38" fmla="*/ 29 w 149"/>
                  <a:gd name="T39" fmla="*/ 5 h 115"/>
                  <a:gd name="T40" fmla="*/ 53 w 149"/>
                  <a:gd name="T41" fmla="*/ 0 h 115"/>
                  <a:gd name="T42" fmla="*/ 73 w 149"/>
                  <a:gd name="T43" fmla="*/ 1 h 115"/>
                  <a:gd name="T44" fmla="*/ 94 w 149"/>
                  <a:gd name="T45" fmla="*/ 7 h 115"/>
                  <a:gd name="T46" fmla="*/ 100 w 149"/>
                  <a:gd name="T47" fmla="*/ 1 h 115"/>
                  <a:gd name="T48" fmla="*/ 137 w 149"/>
                  <a:gd name="T49" fmla="*/ 35 h 115"/>
                  <a:gd name="T50" fmla="*/ 97 w 149"/>
                  <a:gd name="T51" fmla="*/ 29 h 115"/>
                  <a:gd name="T52" fmla="*/ 89 w 149"/>
                  <a:gd name="T53" fmla="*/ 23 h 115"/>
                  <a:gd name="T54" fmla="*/ 68 w 149"/>
                  <a:gd name="T55" fmla="*/ 19 h 115"/>
                  <a:gd name="T56" fmla="*/ 52 w 149"/>
                  <a:gd name="T57" fmla="*/ 22 h 115"/>
                  <a:gd name="T58" fmla="*/ 46 w 149"/>
                  <a:gd name="T59" fmla="*/ 28 h 115"/>
                  <a:gd name="T60" fmla="*/ 51 w 149"/>
                  <a:gd name="T61" fmla="*/ 35 h 115"/>
                  <a:gd name="T62" fmla="*/ 71 w 149"/>
                  <a:gd name="T63" fmla="*/ 41 h 115"/>
                  <a:gd name="T64" fmla="*/ 97 w 149"/>
                  <a:gd name="T65" fmla="*/ 47 h 115"/>
                  <a:gd name="T66" fmla="*/ 119 w 149"/>
                  <a:gd name="T67" fmla="*/ 53 h 115"/>
                  <a:gd name="T68" fmla="*/ 131 w 149"/>
                  <a:gd name="T69" fmla="*/ 58 h 115"/>
                  <a:gd name="T70" fmla="*/ 140 w 149"/>
                  <a:gd name="T71" fmla="*/ 65 h 115"/>
                  <a:gd name="T72" fmla="*/ 148 w 149"/>
                  <a:gd name="T73" fmla="*/ 77 h 115"/>
                  <a:gd name="T74" fmla="*/ 148 w 149"/>
                  <a:gd name="T75" fmla="*/ 89 h 115"/>
                  <a:gd name="T76" fmla="*/ 138 w 149"/>
                  <a:gd name="T77" fmla="*/ 101 h 115"/>
                  <a:gd name="T78" fmla="*/ 129 w 149"/>
                  <a:gd name="T79" fmla="*/ 106 h 11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9" h="115">
                    <a:moveTo>
                      <a:pt x="119" y="110"/>
                    </a:moveTo>
                    <a:lnTo>
                      <a:pt x="106" y="112"/>
                    </a:lnTo>
                    <a:lnTo>
                      <a:pt x="93" y="115"/>
                    </a:lnTo>
                    <a:lnTo>
                      <a:pt x="83" y="115"/>
                    </a:lnTo>
                    <a:lnTo>
                      <a:pt x="70" y="113"/>
                    </a:lnTo>
                    <a:lnTo>
                      <a:pt x="58" y="112"/>
                    </a:lnTo>
                    <a:lnTo>
                      <a:pt x="47" y="109"/>
                    </a:lnTo>
                    <a:lnTo>
                      <a:pt x="39" y="104"/>
                    </a:lnTo>
                    <a:lnTo>
                      <a:pt x="39" y="113"/>
                    </a:lnTo>
                    <a:lnTo>
                      <a:pt x="1" y="113"/>
                    </a:lnTo>
                    <a:lnTo>
                      <a:pt x="1" y="75"/>
                    </a:lnTo>
                    <a:lnTo>
                      <a:pt x="39" y="75"/>
                    </a:lnTo>
                    <a:lnTo>
                      <a:pt x="41" y="82"/>
                    </a:lnTo>
                    <a:lnTo>
                      <a:pt x="46" y="88"/>
                    </a:lnTo>
                    <a:lnTo>
                      <a:pt x="49" y="90"/>
                    </a:lnTo>
                    <a:lnTo>
                      <a:pt x="60" y="94"/>
                    </a:lnTo>
                    <a:lnTo>
                      <a:pt x="73" y="95"/>
                    </a:lnTo>
                    <a:lnTo>
                      <a:pt x="86" y="94"/>
                    </a:lnTo>
                    <a:lnTo>
                      <a:pt x="91" y="92"/>
                    </a:lnTo>
                    <a:lnTo>
                      <a:pt x="97" y="86"/>
                    </a:lnTo>
                    <a:lnTo>
                      <a:pt x="97" y="83"/>
                    </a:lnTo>
                    <a:lnTo>
                      <a:pt x="94" y="77"/>
                    </a:lnTo>
                    <a:lnTo>
                      <a:pt x="91" y="75"/>
                    </a:lnTo>
                    <a:lnTo>
                      <a:pt x="82" y="71"/>
                    </a:lnTo>
                    <a:lnTo>
                      <a:pt x="69" y="68"/>
                    </a:lnTo>
                    <a:lnTo>
                      <a:pt x="65" y="66"/>
                    </a:lnTo>
                    <a:lnTo>
                      <a:pt x="49" y="63"/>
                    </a:lnTo>
                    <a:lnTo>
                      <a:pt x="36" y="59"/>
                    </a:lnTo>
                    <a:lnTo>
                      <a:pt x="25" y="55"/>
                    </a:lnTo>
                    <a:lnTo>
                      <a:pt x="17" y="52"/>
                    </a:lnTo>
                    <a:lnTo>
                      <a:pt x="13" y="51"/>
                    </a:lnTo>
                    <a:lnTo>
                      <a:pt x="6" y="46"/>
                    </a:lnTo>
                    <a:lnTo>
                      <a:pt x="1" y="40"/>
                    </a:lnTo>
                    <a:lnTo>
                      <a:pt x="0" y="32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5" y="17"/>
                    </a:lnTo>
                    <a:lnTo>
                      <a:pt x="11" y="12"/>
                    </a:lnTo>
                    <a:lnTo>
                      <a:pt x="18" y="8"/>
                    </a:lnTo>
                    <a:lnTo>
                      <a:pt x="29" y="5"/>
                    </a:lnTo>
                    <a:lnTo>
                      <a:pt x="41" y="1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73" y="1"/>
                    </a:lnTo>
                    <a:lnTo>
                      <a:pt x="85" y="3"/>
                    </a:lnTo>
                    <a:lnTo>
                      <a:pt x="94" y="7"/>
                    </a:lnTo>
                    <a:lnTo>
                      <a:pt x="100" y="11"/>
                    </a:lnTo>
                    <a:lnTo>
                      <a:pt x="100" y="1"/>
                    </a:lnTo>
                    <a:lnTo>
                      <a:pt x="137" y="1"/>
                    </a:lnTo>
                    <a:lnTo>
                      <a:pt x="137" y="35"/>
                    </a:lnTo>
                    <a:lnTo>
                      <a:pt x="100" y="35"/>
                    </a:lnTo>
                    <a:lnTo>
                      <a:pt x="97" y="29"/>
                    </a:lnTo>
                    <a:lnTo>
                      <a:pt x="89" y="23"/>
                    </a:lnTo>
                    <a:lnTo>
                      <a:pt x="77" y="19"/>
                    </a:lnTo>
                    <a:lnTo>
                      <a:pt x="68" y="19"/>
                    </a:lnTo>
                    <a:lnTo>
                      <a:pt x="56" y="20"/>
                    </a:lnTo>
                    <a:lnTo>
                      <a:pt x="52" y="22"/>
                    </a:lnTo>
                    <a:lnTo>
                      <a:pt x="46" y="26"/>
                    </a:lnTo>
                    <a:lnTo>
                      <a:pt x="46" y="28"/>
                    </a:lnTo>
                    <a:lnTo>
                      <a:pt x="51" y="34"/>
                    </a:lnTo>
                    <a:lnTo>
                      <a:pt x="51" y="35"/>
                    </a:lnTo>
                    <a:lnTo>
                      <a:pt x="58" y="37"/>
                    </a:lnTo>
                    <a:lnTo>
                      <a:pt x="71" y="41"/>
                    </a:lnTo>
                    <a:lnTo>
                      <a:pt x="82" y="43"/>
                    </a:lnTo>
                    <a:lnTo>
                      <a:pt x="97" y="47"/>
                    </a:lnTo>
                    <a:lnTo>
                      <a:pt x="109" y="49"/>
                    </a:lnTo>
                    <a:lnTo>
                      <a:pt x="119" y="53"/>
                    </a:lnTo>
                    <a:lnTo>
                      <a:pt x="120" y="53"/>
                    </a:lnTo>
                    <a:lnTo>
                      <a:pt x="131" y="58"/>
                    </a:lnTo>
                    <a:lnTo>
                      <a:pt x="138" y="63"/>
                    </a:lnTo>
                    <a:lnTo>
                      <a:pt x="140" y="65"/>
                    </a:lnTo>
                    <a:lnTo>
                      <a:pt x="145" y="71"/>
                    </a:lnTo>
                    <a:lnTo>
                      <a:pt x="148" y="77"/>
                    </a:lnTo>
                    <a:lnTo>
                      <a:pt x="149" y="81"/>
                    </a:lnTo>
                    <a:lnTo>
                      <a:pt x="148" y="89"/>
                    </a:lnTo>
                    <a:lnTo>
                      <a:pt x="144" y="95"/>
                    </a:lnTo>
                    <a:lnTo>
                      <a:pt x="138" y="101"/>
                    </a:lnTo>
                    <a:lnTo>
                      <a:pt x="131" y="106"/>
                    </a:lnTo>
                    <a:lnTo>
                      <a:pt x="129" y="106"/>
                    </a:lnTo>
                    <a:lnTo>
                      <a:pt x="119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93" name="Freeform 24"/>
              <p:cNvSpPr/>
              <p:nvPr/>
            </p:nvSpPr>
            <p:spPr bwMode="auto">
              <a:xfrm>
                <a:off x="1003" y="1796"/>
                <a:ext cx="149" cy="114"/>
              </a:xfrm>
              <a:custGeom>
                <a:avLst/>
                <a:gdLst>
                  <a:gd name="T0" fmla="*/ 108 w 149"/>
                  <a:gd name="T1" fmla="*/ 112 h 114"/>
                  <a:gd name="T2" fmla="*/ 85 w 149"/>
                  <a:gd name="T3" fmla="*/ 114 h 114"/>
                  <a:gd name="T4" fmla="*/ 58 w 149"/>
                  <a:gd name="T5" fmla="*/ 111 h 114"/>
                  <a:gd name="T6" fmla="*/ 40 w 149"/>
                  <a:gd name="T7" fmla="*/ 104 h 114"/>
                  <a:gd name="T8" fmla="*/ 2 w 149"/>
                  <a:gd name="T9" fmla="*/ 113 h 114"/>
                  <a:gd name="T10" fmla="*/ 40 w 149"/>
                  <a:gd name="T11" fmla="*/ 75 h 114"/>
                  <a:gd name="T12" fmla="*/ 47 w 149"/>
                  <a:gd name="T13" fmla="*/ 88 h 114"/>
                  <a:gd name="T14" fmla="*/ 61 w 149"/>
                  <a:gd name="T15" fmla="*/ 94 h 114"/>
                  <a:gd name="T16" fmla="*/ 86 w 149"/>
                  <a:gd name="T17" fmla="*/ 93 h 114"/>
                  <a:gd name="T18" fmla="*/ 97 w 149"/>
                  <a:gd name="T19" fmla="*/ 85 h 114"/>
                  <a:gd name="T20" fmla="*/ 94 w 149"/>
                  <a:gd name="T21" fmla="*/ 77 h 114"/>
                  <a:gd name="T22" fmla="*/ 82 w 149"/>
                  <a:gd name="T23" fmla="*/ 71 h 114"/>
                  <a:gd name="T24" fmla="*/ 66 w 149"/>
                  <a:gd name="T25" fmla="*/ 66 h 114"/>
                  <a:gd name="T26" fmla="*/ 37 w 149"/>
                  <a:gd name="T27" fmla="*/ 59 h 114"/>
                  <a:gd name="T28" fmla="*/ 18 w 149"/>
                  <a:gd name="T29" fmla="*/ 52 h 114"/>
                  <a:gd name="T30" fmla="*/ 6 w 149"/>
                  <a:gd name="T31" fmla="*/ 44 h 114"/>
                  <a:gd name="T32" fmla="*/ 0 w 149"/>
                  <a:gd name="T33" fmla="*/ 31 h 114"/>
                  <a:gd name="T34" fmla="*/ 1 w 149"/>
                  <a:gd name="T35" fmla="*/ 23 h 114"/>
                  <a:gd name="T36" fmla="*/ 11 w 149"/>
                  <a:gd name="T37" fmla="*/ 12 h 114"/>
                  <a:gd name="T38" fmla="*/ 29 w 149"/>
                  <a:gd name="T39" fmla="*/ 3 h 114"/>
                  <a:gd name="T40" fmla="*/ 54 w 149"/>
                  <a:gd name="T41" fmla="*/ 0 h 114"/>
                  <a:gd name="T42" fmla="*/ 72 w 149"/>
                  <a:gd name="T43" fmla="*/ 1 h 114"/>
                  <a:gd name="T44" fmla="*/ 94 w 149"/>
                  <a:gd name="T45" fmla="*/ 7 h 114"/>
                  <a:gd name="T46" fmla="*/ 100 w 149"/>
                  <a:gd name="T47" fmla="*/ 1 h 114"/>
                  <a:gd name="T48" fmla="*/ 138 w 149"/>
                  <a:gd name="T49" fmla="*/ 35 h 114"/>
                  <a:gd name="T50" fmla="*/ 97 w 149"/>
                  <a:gd name="T51" fmla="*/ 27 h 114"/>
                  <a:gd name="T52" fmla="*/ 89 w 149"/>
                  <a:gd name="T53" fmla="*/ 23 h 114"/>
                  <a:gd name="T54" fmla="*/ 69 w 149"/>
                  <a:gd name="T55" fmla="*/ 18 h 114"/>
                  <a:gd name="T56" fmla="*/ 53 w 149"/>
                  <a:gd name="T57" fmla="*/ 20 h 114"/>
                  <a:gd name="T58" fmla="*/ 47 w 149"/>
                  <a:gd name="T59" fmla="*/ 27 h 114"/>
                  <a:gd name="T60" fmla="*/ 52 w 149"/>
                  <a:gd name="T61" fmla="*/ 33 h 114"/>
                  <a:gd name="T62" fmla="*/ 71 w 149"/>
                  <a:gd name="T63" fmla="*/ 39 h 114"/>
                  <a:gd name="T64" fmla="*/ 97 w 149"/>
                  <a:gd name="T65" fmla="*/ 46 h 114"/>
                  <a:gd name="T66" fmla="*/ 120 w 149"/>
                  <a:gd name="T67" fmla="*/ 53 h 114"/>
                  <a:gd name="T68" fmla="*/ 131 w 149"/>
                  <a:gd name="T69" fmla="*/ 56 h 114"/>
                  <a:gd name="T70" fmla="*/ 141 w 149"/>
                  <a:gd name="T71" fmla="*/ 64 h 114"/>
                  <a:gd name="T72" fmla="*/ 149 w 149"/>
                  <a:gd name="T73" fmla="*/ 77 h 114"/>
                  <a:gd name="T74" fmla="*/ 148 w 149"/>
                  <a:gd name="T75" fmla="*/ 88 h 114"/>
                  <a:gd name="T76" fmla="*/ 139 w 149"/>
                  <a:gd name="T77" fmla="*/ 100 h 114"/>
                  <a:gd name="T78" fmla="*/ 129 w 149"/>
                  <a:gd name="T79" fmla="*/ 106 h 11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9" h="114">
                    <a:moveTo>
                      <a:pt x="118" y="110"/>
                    </a:moveTo>
                    <a:lnTo>
                      <a:pt x="108" y="112"/>
                    </a:lnTo>
                    <a:lnTo>
                      <a:pt x="94" y="113"/>
                    </a:lnTo>
                    <a:lnTo>
                      <a:pt x="85" y="114"/>
                    </a:lnTo>
                    <a:lnTo>
                      <a:pt x="70" y="113"/>
                    </a:lnTo>
                    <a:lnTo>
                      <a:pt x="58" y="111"/>
                    </a:lnTo>
                    <a:lnTo>
                      <a:pt x="48" y="107"/>
                    </a:lnTo>
                    <a:lnTo>
                      <a:pt x="40" y="104"/>
                    </a:lnTo>
                    <a:lnTo>
                      <a:pt x="40" y="113"/>
                    </a:lnTo>
                    <a:lnTo>
                      <a:pt x="2" y="113"/>
                    </a:lnTo>
                    <a:lnTo>
                      <a:pt x="2" y="75"/>
                    </a:lnTo>
                    <a:lnTo>
                      <a:pt x="40" y="75"/>
                    </a:lnTo>
                    <a:lnTo>
                      <a:pt x="41" y="82"/>
                    </a:lnTo>
                    <a:lnTo>
                      <a:pt x="47" y="88"/>
                    </a:lnTo>
                    <a:lnTo>
                      <a:pt x="51" y="90"/>
                    </a:lnTo>
                    <a:lnTo>
                      <a:pt x="61" y="94"/>
                    </a:lnTo>
                    <a:lnTo>
                      <a:pt x="74" y="95"/>
                    </a:lnTo>
                    <a:lnTo>
                      <a:pt x="86" y="93"/>
                    </a:lnTo>
                    <a:lnTo>
                      <a:pt x="91" y="91"/>
                    </a:lnTo>
                    <a:lnTo>
                      <a:pt x="97" y="85"/>
                    </a:lnTo>
                    <a:lnTo>
                      <a:pt x="98" y="83"/>
                    </a:lnTo>
                    <a:lnTo>
                      <a:pt x="94" y="77"/>
                    </a:lnTo>
                    <a:lnTo>
                      <a:pt x="91" y="75"/>
                    </a:lnTo>
                    <a:lnTo>
                      <a:pt x="82" y="71"/>
                    </a:lnTo>
                    <a:lnTo>
                      <a:pt x="69" y="67"/>
                    </a:lnTo>
                    <a:lnTo>
                      <a:pt x="66" y="66"/>
                    </a:lnTo>
                    <a:lnTo>
                      <a:pt x="51" y="62"/>
                    </a:lnTo>
                    <a:lnTo>
                      <a:pt x="37" y="59"/>
                    </a:lnTo>
                    <a:lnTo>
                      <a:pt x="26" y="55"/>
                    </a:lnTo>
                    <a:lnTo>
                      <a:pt x="18" y="52"/>
                    </a:lnTo>
                    <a:lnTo>
                      <a:pt x="14" y="49"/>
                    </a:lnTo>
                    <a:lnTo>
                      <a:pt x="6" y="44"/>
                    </a:lnTo>
                    <a:lnTo>
                      <a:pt x="2" y="38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1" y="23"/>
                    </a:lnTo>
                    <a:lnTo>
                      <a:pt x="5" y="17"/>
                    </a:lnTo>
                    <a:lnTo>
                      <a:pt x="11" y="12"/>
                    </a:lnTo>
                    <a:lnTo>
                      <a:pt x="18" y="8"/>
                    </a:lnTo>
                    <a:lnTo>
                      <a:pt x="29" y="3"/>
                    </a:lnTo>
                    <a:lnTo>
                      <a:pt x="41" y="1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72" y="1"/>
                    </a:lnTo>
                    <a:lnTo>
                      <a:pt x="85" y="3"/>
                    </a:lnTo>
                    <a:lnTo>
                      <a:pt x="94" y="7"/>
                    </a:lnTo>
                    <a:lnTo>
                      <a:pt x="100" y="10"/>
                    </a:lnTo>
                    <a:lnTo>
                      <a:pt x="100" y="1"/>
                    </a:lnTo>
                    <a:lnTo>
                      <a:pt x="138" y="1"/>
                    </a:lnTo>
                    <a:lnTo>
                      <a:pt x="138" y="35"/>
                    </a:lnTo>
                    <a:lnTo>
                      <a:pt x="100" y="35"/>
                    </a:lnTo>
                    <a:lnTo>
                      <a:pt x="97" y="27"/>
                    </a:lnTo>
                    <a:lnTo>
                      <a:pt x="89" y="23"/>
                    </a:lnTo>
                    <a:lnTo>
                      <a:pt x="78" y="19"/>
                    </a:lnTo>
                    <a:lnTo>
                      <a:pt x="69" y="18"/>
                    </a:lnTo>
                    <a:lnTo>
                      <a:pt x="55" y="20"/>
                    </a:lnTo>
                    <a:lnTo>
                      <a:pt x="53" y="20"/>
                    </a:lnTo>
                    <a:lnTo>
                      <a:pt x="47" y="26"/>
                    </a:lnTo>
                    <a:lnTo>
                      <a:pt x="47" y="27"/>
                    </a:lnTo>
                    <a:lnTo>
                      <a:pt x="51" y="33"/>
                    </a:lnTo>
                    <a:lnTo>
                      <a:pt x="52" y="33"/>
                    </a:lnTo>
                    <a:lnTo>
                      <a:pt x="59" y="37"/>
                    </a:lnTo>
                    <a:lnTo>
                      <a:pt x="71" y="39"/>
                    </a:lnTo>
                    <a:lnTo>
                      <a:pt x="82" y="43"/>
                    </a:lnTo>
                    <a:lnTo>
                      <a:pt x="97" y="46"/>
                    </a:lnTo>
                    <a:lnTo>
                      <a:pt x="110" y="49"/>
                    </a:lnTo>
                    <a:lnTo>
                      <a:pt x="120" y="53"/>
                    </a:lnTo>
                    <a:lnTo>
                      <a:pt x="121" y="53"/>
                    </a:lnTo>
                    <a:lnTo>
                      <a:pt x="131" y="56"/>
                    </a:lnTo>
                    <a:lnTo>
                      <a:pt x="139" y="62"/>
                    </a:lnTo>
                    <a:lnTo>
                      <a:pt x="141" y="64"/>
                    </a:lnTo>
                    <a:lnTo>
                      <a:pt x="146" y="70"/>
                    </a:lnTo>
                    <a:lnTo>
                      <a:pt x="149" y="77"/>
                    </a:lnTo>
                    <a:lnTo>
                      <a:pt x="149" y="81"/>
                    </a:lnTo>
                    <a:lnTo>
                      <a:pt x="148" y="88"/>
                    </a:lnTo>
                    <a:lnTo>
                      <a:pt x="144" y="95"/>
                    </a:lnTo>
                    <a:lnTo>
                      <a:pt x="139" y="100"/>
                    </a:lnTo>
                    <a:lnTo>
                      <a:pt x="131" y="105"/>
                    </a:lnTo>
                    <a:lnTo>
                      <a:pt x="129" y="106"/>
                    </a:lnTo>
                    <a:lnTo>
                      <a:pt x="118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571" name="Group 25"/>
            <p:cNvGrpSpPr/>
            <p:nvPr/>
          </p:nvGrpSpPr>
          <p:grpSpPr bwMode="auto">
            <a:xfrm>
              <a:off x="4468" y="890"/>
              <a:ext cx="726" cy="272"/>
              <a:chOff x="820" y="1552"/>
              <a:chExt cx="671" cy="422"/>
            </a:xfrm>
          </p:grpSpPr>
          <p:sp>
            <p:nvSpPr>
              <p:cNvPr id="22580" name="Freeform 26"/>
              <p:cNvSpPr/>
              <p:nvPr/>
            </p:nvSpPr>
            <p:spPr bwMode="auto">
              <a:xfrm>
                <a:off x="820" y="1552"/>
                <a:ext cx="671" cy="422"/>
              </a:xfrm>
              <a:custGeom>
                <a:avLst/>
                <a:gdLst>
                  <a:gd name="T0" fmla="*/ 495 w 671"/>
                  <a:gd name="T1" fmla="*/ 422 h 422"/>
                  <a:gd name="T2" fmla="*/ 671 w 671"/>
                  <a:gd name="T3" fmla="*/ 247 h 422"/>
                  <a:gd name="T4" fmla="*/ 671 w 671"/>
                  <a:gd name="T5" fmla="*/ 0 h 422"/>
                  <a:gd name="T6" fmla="*/ 175 w 671"/>
                  <a:gd name="T7" fmla="*/ 0 h 422"/>
                  <a:gd name="T8" fmla="*/ 0 w 671"/>
                  <a:gd name="T9" fmla="*/ 175 h 422"/>
                  <a:gd name="T10" fmla="*/ 0 w 671"/>
                  <a:gd name="T11" fmla="*/ 422 h 422"/>
                  <a:gd name="T12" fmla="*/ 495 w 671"/>
                  <a:gd name="T13" fmla="*/ 422 h 4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1" h="422">
                    <a:moveTo>
                      <a:pt x="495" y="422"/>
                    </a:moveTo>
                    <a:lnTo>
                      <a:pt x="671" y="247"/>
                    </a:lnTo>
                    <a:lnTo>
                      <a:pt x="671" y="0"/>
                    </a:lnTo>
                    <a:lnTo>
                      <a:pt x="175" y="0"/>
                    </a:lnTo>
                    <a:lnTo>
                      <a:pt x="0" y="175"/>
                    </a:lnTo>
                    <a:lnTo>
                      <a:pt x="0" y="422"/>
                    </a:lnTo>
                    <a:lnTo>
                      <a:pt x="495" y="422"/>
                    </a:lnTo>
                    <a:close/>
                  </a:path>
                </a:pathLst>
              </a:custGeom>
              <a:solidFill>
                <a:srgbClr val="6D619E"/>
              </a:solidFill>
              <a:ln w="9525">
                <a:solidFill>
                  <a:srgbClr val="23CBFF"/>
                </a:solidFill>
                <a:rou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81" name="Rectangle 27"/>
              <p:cNvSpPr>
                <a:spLocks noChangeArrowheads="1"/>
              </p:cNvSpPr>
              <p:nvPr/>
            </p:nvSpPr>
            <p:spPr bwMode="auto">
              <a:xfrm>
                <a:off x="820" y="1727"/>
                <a:ext cx="495" cy="247"/>
              </a:xfrm>
              <a:prstGeom prst="rect">
                <a:avLst/>
              </a:prstGeom>
              <a:solidFill>
                <a:srgbClr val="8E85B7"/>
              </a:solidFill>
              <a:ln w="9525">
                <a:solidFill>
                  <a:srgbClr val="23CBFF"/>
                </a:solidFill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82" name="Freeform 28"/>
              <p:cNvSpPr/>
              <p:nvPr/>
            </p:nvSpPr>
            <p:spPr bwMode="auto">
              <a:xfrm>
                <a:off x="820" y="1552"/>
                <a:ext cx="671" cy="175"/>
              </a:xfrm>
              <a:custGeom>
                <a:avLst/>
                <a:gdLst>
                  <a:gd name="T0" fmla="*/ 0 w 671"/>
                  <a:gd name="T1" fmla="*/ 175 h 175"/>
                  <a:gd name="T2" fmla="*/ 495 w 671"/>
                  <a:gd name="T3" fmla="*/ 175 h 175"/>
                  <a:gd name="T4" fmla="*/ 671 w 671"/>
                  <a:gd name="T5" fmla="*/ 0 h 175"/>
                  <a:gd name="T6" fmla="*/ 175 w 671"/>
                  <a:gd name="T7" fmla="*/ 0 h 175"/>
                  <a:gd name="T8" fmla="*/ 0 w 671"/>
                  <a:gd name="T9" fmla="*/ 175 h 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1" h="175">
                    <a:moveTo>
                      <a:pt x="0" y="175"/>
                    </a:moveTo>
                    <a:lnTo>
                      <a:pt x="495" y="175"/>
                    </a:lnTo>
                    <a:lnTo>
                      <a:pt x="671" y="0"/>
                    </a:lnTo>
                    <a:lnTo>
                      <a:pt x="175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BBB4D6"/>
              </a:solidFill>
              <a:ln w="9525">
                <a:solidFill>
                  <a:srgbClr val="23CBFF"/>
                </a:solidFill>
                <a:rou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83" name="Freeform 29"/>
              <p:cNvSpPr>
                <a:spLocks noEditPoints="1"/>
              </p:cNvSpPr>
              <p:nvPr/>
            </p:nvSpPr>
            <p:spPr bwMode="auto">
              <a:xfrm>
                <a:off x="1003" y="1584"/>
                <a:ext cx="291" cy="102"/>
              </a:xfrm>
              <a:custGeom>
                <a:avLst/>
                <a:gdLst>
                  <a:gd name="T0" fmla="*/ 146 w 291"/>
                  <a:gd name="T1" fmla="*/ 41 h 102"/>
                  <a:gd name="T2" fmla="*/ 115 w 291"/>
                  <a:gd name="T3" fmla="*/ 18 h 102"/>
                  <a:gd name="T4" fmla="*/ 203 w 291"/>
                  <a:gd name="T5" fmla="*/ 18 h 102"/>
                  <a:gd name="T6" fmla="*/ 146 w 291"/>
                  <a:gd name="T7" fmla="*/ 41 h 102"/>
                  <a:gd name="T8" fmla="*/ 144 w 291"/>
                  <a:gd name="T9" fmla="*/ 62 h 102"/>
                  <a:gd name="T10" fmla="*/ 174 w 291"/>
                  <a:gd name="T11" fmla="*/ 85 h 102"/>
                  <a:gd name="T12" fmla="*/ 86 w 291"/>
                  <a:gd name="T13" fmla="*/ 85 h 102"/>
                  <a:gd name="T14" fmla="*/ 144 w 291"/>
                  <a:gd name="T15" fmla="*/ 62 h 102"/>
                  <a:gd name="T16" fmla="*/ 0 w 291"/>
                  <a:gd name="T17" fmla="*/ 102 h 102"/>
                  <a:gd name="T18" fmla="*/ 225 w 291"/>
                  <a:gd name="T19" fmla="*/ 102 h 102"/>
                  <a:gd name="T20" fmla="*/ 162 w 291"/>
                  <a:gd name="T21" fmla="*/ 53 h 102"/>
                  <a:gd name="T22" fmla="*/ 291 w 291"/>
                  <a:gd name="T23" fmla="*/ 0 h 102"/>
                  <a:gd name="T24" fmla="*/ 64 w 291"/>
                  <a:gd name="T25" fmla="*/ 0 h 102"/>
                  <a:gd name="T26" fmla="*/ 128 w 291"/>
                  <a:gd name="T27" fmla="*/ 50 h 102"/>
                  <a:gd name="T28" fmla="*/ 0 w 291"/>
                  <a:gd name="T29" fmla="*/ 102 h 10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91" h="102">
                    <a:moveTo>
                      <a:pt x="146" y="41"/>
                    </a:moveTo>
                    <a:lnTo>
                      <a:pt x="115" y="18"/>
                    </a:lnTo>
                    <a:lnTo>
                      <a:pt x="203" y="18"/>
                    </a:lnTo>
                    <a:lnTo>
                      <a:pt x="146" y="41"/>
                    </a:lnTo>
                    <a:close/>
                    <a:moveTo>
                      <a:pt x="144" y="62"/>
                    </a:moveTo>
                    <a:lnTo>
                      <a:pt x="174" y="85"/>
                    </a:lnTo>
                    <a:lnTo>
                      <a:pt x="86" y="85"/>
                    </a:lnTo>
                    <a:lnTo>
                      <a:pt x="144" y="62"/>
                    </a:lnTo>
                    <a:close/>
                    <a:moveTo>
                      <a:pt x="0" y="102"/>
                    </a:moveTo>
                    <a:lnTo>
                      <a:pt x="225" y="102"/>
                    </a:lnTo>
                    <a:lnTo>
                      <a:pt x="162" y="53"/>
                    </a:lnTo>
                    <a:lnTo>
                      <a:pt x="291" y="0"/>
                    </a:lnTo>
                    <a:lnTo>
                      <a:pt x="64" y="0"/>
                    </a:lnTo>
                    <a:lnTo>
                      <a:pt x="128" y="5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84" name="Freeform 30"/>
              <p:cNvSpPr>
                <a:spLocks noEditPoints="1"/>
              </p:cNvSpPr>
              <p:nvPr/>
            </p:nvSpPr>
            <p:spPr bwMode="auto">
              <a:xfrm>
                <a:off x="1017" y="1593"/>
                <a:ext cx="291" cy="101"/>
              </a:xfrm>
              <a:custGeom>
                <a:avLst/>
                <a:gdLst>
                  <a:gd name="T0" fmla="*/ 147 w 291"/>
                  <a:gd name="T1" fmla="*/ 41 h 101"/>
                  <a:gd name="T2" fmla="*/ 117 w 291"/>
                  <a:gd name="T3" fmla="*/ 17 h 101"/>
                  <a:gd name="T4" fmla="*/ 205 w 291"/>
                  <a:gd name="T5" fmla="*/ 17 h 101"/>
                  <a:gd name="T6" fmla="*/ 147 w 291"/>
                  <a:gd name="T7" fmla="*/ 41 h 101"/>
                  <a:gd name="T8" fmla="*/ 144 w 291"/>
                  <a:gd name="T9" fmla="*/ 60 h 101"/>
                  <a:gd name="T10" fmla="*/ 176 w 291"/>
                  <a:gd name="T11" fmla="*/ 84 h 101"/>
                  <a:gd name="T12" fmla="*/ 87 w 291"/>
                  <a:gd name="T13" fmla="*/ 84 h 101"/>
                  <a:gd name="T14" fmla="*/ 144 w 291"/>
                  <a:gd name="T15" fmla="*/ 60 h 101"/>
                  <a:gd name="T16" fmla="*/ 0 w 291"/>
                  <a:gd name="T17" fmla="*/ 101 h 101"/>
                  <a:gd name="T18" fmla="*/ 227 w 291"/>
                  <a:gd name="T19" fmla="*/ 101 h 101"/>
                  <a:gd name="T20" fmla="*/ 163 w 291"/>
                  <a:gd name="T21" fmla="*/ 53 h 101"/>
                  <a:gd name="T22" fmla="*/ 291 w 291"/>
                  <a:gd name="T23" fmla="*/ 0 h 101"/>
                  <a:gd name="T24" fmla="*/ 66 w 291"/>
                  <a:gd name="T25" fmla="*/ 0 h 101"/>
                  <a:gd name="T26" fmla="*/ 129 w 291"/>
                  <a:gd name="T27" fmla="*/ 48 h 101"/>
                  <a:gd name="T28" fmla="*/ 0 w 291"/>
                  <a:gd name="T29" fmla="*/ 101 h 10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91" h="101">
                    <a:moveTo>
                      <a:pt x="147" y="41"/>
                    </a:moveTo>
                    <a:lnTo>
                      <a:pt x="117" y="17"/>
                    </a:lnTo>
                    <a:lnTo>
                      <a:pt x="205" y="17"/>
                    </a:lnTo>
                    <a:lnTo>
                      <a:pt x="147" y="41"/>
                    </a:lnTo>
                    <a:close/>
                    <a:moveTo>
                      <a:pt x="144" y="60"/>
                    </a:moveTo>
                    <a:lnTo>
                      <a:pt x="176" y="84"/>
                    </a:lnTo>
                    <a:lnTo>
                      <a:pt x="87" y="84"/>
                    </a:lnTo>
                    <a:lnTo>
                      <a:pt x="144" y="60"/>
                    </a:lnTo>
                    <a:close/>
                    <a:moveTo>
                      <a:pt x="0" y="101"/>
                    </a:moveTo>
                    <a:lnTo>
                      <a:pt x="227" y="101"/>
                    </a:lnTo>
                    <a:lnTo>
                      <a:pt x="163" y="53"/>
                    </a:lnTo>
                    <a:lnTo>
                      <a:pt x="291" y="0"/>
                    </a:lnTo>
                    <a:lnTo>
                      <a:pt x="66" y="0"/>
                    </a:lnTo>
                    <a:lnTo>
                      <a:pt x="129" y="48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85" name="Freeform 31"/>
              <p:cNvSpPr/>
              <p:nvPr/>
            </p:nvSpPr>
            <p:spPr bwMode="auto">
              <a:xfrm>
                <a:off x="1015" y="1803"/>
                <a:ext cx="149" cy="115"/>
              </a:xfrm>
              <a:custGeom>
                <a:avLst/>
                <a:gdLst>
                  <a:gd name="T0" fmla="*/ 106 w 149"/>
                  <a:gd name="T1" fmla="*/ 112 h 115"/>
                  <a:gd name="T2" fmla="*/ 83 w 149"/>
                  <a:gd name="T3" fmla="*/ 115 h 115"/>
                  <a:gd name="T4" fmla="*/ 58 w 149"/>
                  <a:gd name="T5" fmla="*/ 112 h 115"/>
                  <a:gd name="T6" fmla="*/ 39 w 149"/>
                  <a:gd name="T7" fmla="*/ 104 h 115"/>
                  <a:gd name="T8" fmla="*/ 1 w 149"/>
                  <a:gd name="T9" fmla="*/ 113 h 115"/>
                  <a:gd name="T10" fmla="*/ 39 w 149"/>
                  <a:gd name="T11" fmla="*/ 75 h 115"/>
                  <a:gd name="T12" fmla="*/ 46 w 149"/>
                  <a:gd name="T13" fmla="*/ 88 h 115"/>
                  <a:gd name="T14" fmla="*/ 60 w 149"/>
                  <a:gd name="T15" fmla="*/ 94 h 115"/>
                  <a:gd name="T16" fmla="*/ 86 w 149"/>
                  <a:gd name="T17" fmla="*/ 94 h 115"/>
                  <a:gd name="T18" fmla="*/ 97 w 149"/>
                  <a:gd name="T19" fmla="*/ 86 h 115"/>
                  <a:gd name="T20" fmla="*/ 94 w 149"/>
                  <a:gd name="T21" fmla="*/ 77 h 115"/>
                  <a:gd name="T22" fmla="*/ 82 w 149"/>
                  <a:gd name="T23" fmla="*/ 71 h 115"/>
                  <a:gd name="T24" fmla="*/ 65 w 149"/>
                  <a:gd name="T25" fmla="*/ 66 h 115"/>
                  <a:gd name="T26" fmla="*/ 36 w 149"/>
                  <a:gd name="T27" fmla="*/ 59 h 115"/>
                  <a:gd name="T28" fmla="*/ 17 w 149"/>
                  <a:gd name="T29" fmla="*/ 52 h 115"/>
                  <a:gd name="T30" fmla="*/ 6 w 149"/>
                  <a:gd name="T31" fmla="*/ 46 h 115"/>
                  <a:gd name="T32" fmla="*/ 0 w 149"/>
                  <a:gd name="T33" fmla="*/ 32 h 115"/>
                  <a:gd name="T34" fmla="*/ 1 w 149"/>
                  <a:gd name="T35" fmla="*/ 24 h 115"/>
                  <a:gd name="T36" fmla="*/ 11 w 149"/>
                  <a:gd name="T37" fmla="*/ 12 h 115"/>
                  <a:gd name="T38" fmla="*/ 29 w 149"/>
                  <a:gd name="T39" fmla="*/ 5 h 115"/>
                  <a:gd name="T40" fmla="*/ 53 w 149"/>
                  <a:gd name="T41" fmla="*/ 0 h 115"/>
                  <a:gd name="T42" fmla="*/ 73 w 149"/>
                  <a:gd name="T43" fmla="*/ 1 h 115"/>
                  <a:gd name="T44" fmla="*/ 94 w 149"/>
                  <a:gd name="T45" fmla="*/ 7 h 115"/>
                  <a:gd name="T46" fmla="*/ 100 w 149"/>
                  <a:gd name="T47" fmla="*/ 1 h 115"/>
                  <a:gd name="T48" fmla="*/ 137 w 149"/>
                  <a:gd name="T49" fmla="*/ 35 h 115"/>
                  <a:gd name="T50" fmla="*/ 97 w 149"/>
                  <a:gd name="T51" fmla="*/ 29 h 115"/>
                  <a:gd name="T52" fmla="*/ 89 w 149"/>
                  <a:gd name="T53" fmla="*/ 23 h 115"/>
                  <a:gd name="T54" fmla="*/ 68 w 149"/>
                  <a:gd name="T55" fmla="*/ 19 h 115"/>
                  <a:gd name="T56" fmla="*/ 52 w 149"/>
                  <a:gd name="T57" fmla="*/ 22 h 115"/>
                  <a:gd name="T58" fmla="*/ 46 w 149"/>
                  <a:gd name="T59" fmla="*/ 28 h 115"/>
                  <a:gd name="T60" fmla="*/ 51 w 149"/>
                  <a:gd name="T61" fmla="*/ 35 h 115"/>
                  <a:gd name="T62" fmla="*/ 71 w 149"/>
                  <a:gd name="T63" fmla="*/ 41 h 115"/>
                  <a:gd name="T64" fmla="*/ 97 w 149"/>
                  <a:gd name="T65" fmla="*/ 47 h 115"/>
                  <a:gd name="T66" fmla="*/ 119 w 149"/>
                  <a:gd name="T67" fmla="*/ 53 h 115"/>
                  <a:gd name="T68" fmla="*/ 131 w 149"/>
                  <a:gd name="T69" fmla="*/ 58 h 115"/>
                  <a:gd name="T70" fmla="*/ 140 w 149"/>
                  <a:gd name="T71" fmla="*/ 65 h 115"/>
                  <a:gd name="T72" fmla="*/ 148 w 149"/>
                  <a:gd name="T73" fmla="*/ 77 h 115"/>
                  <a:gd name="T74" fmla="*/ 148 w 149"/>
                  <a:gd name="T75" fmla="*/ 89 h 115"/>
                  <a:gd name="T76" fmla="*/ 138 w 149"/>
                  <a:gd name="T77" fmla="*/ 101 h 115"/>
                  <a:gd name="T78" fmla="*/ 129 w 149"/>
                  <a:gd name="T79" fmla="*/ 106 h 11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9" h="115">
                    <a:moveTo>
                      <a:pt x="119" y="110"/>
                    </a:moveTo>
                    <a:lnTo>
                      <a:pt x="106" y="112"/>
                    </a:lnTo>
                    <a:lnTo>
                      <a:pt x="93" y="115"/>
                    </a:lnTo>
                    <a:lnTo>
                      <a:pt x="83" y="115"/>
                    </a:lnTo>
                    <a:lnTo>
                      <a:pt x="70" y="113"/>
                    </a:lnTo>
                    <a:lnTo>
                      <a:pt x="58" y="112"/>
                    </a:lnTo>
                    <a:lnTo>
                      <a:pt x="47" y="109"/>
                    </a:lnTo>
                    <a:lnTo>
                      <a:pt x="39" y="104"/>
                    </a:lnTo>
                    <a:lnTo>
                      <a:pt x="39" y="113"/>
                    </a:lnTo>
                    <a:lnTo>
                      <a:pt x="1" y="113"/>
                    </a:lnTo>
                    <a:lnTo>
                      <a:pt x="1" y="75"/>
                    </a:lnTo>
                    <a:lnTo>
                      <a:pt x="39" y="75"/>
                    </a:lnTo>
                    <a:lnTo>
                      <a:pt x="41" y="82"/>
                    </a:lnTo>
                    <a:lnTo>
                      <a:pt x="46" y="88"/>
                    </a:lnTo>
                    <a:lnTo>
                      <a:pt x="49" y="90"/>
                    </a:lnTo>
                    <a:lnTo>
                      <a:pt x="60" y="94"/>
                    </a:lnTo>
                    <a:lnTo>
                      <a:pt x="73" y="95"/>
                    </a:lnTo>
                    <a:lnTo>
                      <a:pt x="86" y="94"/>
                    </a:lnTo>
                    <a:lnTo>
                      <a:pt x="91" y="92"/>
                    </a:lnTo>
                    <a:lnTo>
                      <a:pt x="97" y="86"/>
                    </a:lnTo>
                    <a:lnTo>
                      <a:pt x="97" y="83"/>
                    </a:lnTo>
                    <a:lnTo>
                      <a:pt x="94" y="77"/>
                    </a:lnTo>
                    <a:lnTo>
                      <a:pt x="91" y="75"/>
                    </a:lnTo>
                    <a:lnTo>
                      <a:pt x="82" y="71"/>
                    </a:lnTo>
                    <a:lnTo>
                      <a:pt x="69" y="68"/>
                    </a:lnTo>
                    <a:lnTo>
                      <a:pt x="65" y="66"/>
                    </a:lnTo>
                    <a:lnTo>
                      <a:pt x="49" y="63"/>
                    </a:lnTo>
                    <a:lnTo>
                      <a:pt x="36" y="59"/>
                    </a:lnTo>
                    <a:lnTo>
                      <a:pt x="25" y="55"/>
                    </a:lnTo>
                    <a:lnTo>
                      <a:pt x="17" y="52"/>
                    </a:lnTo>
                    <a:lnTo>
                      <a:pt x="13" y="51"/>
                    </a:lnTo>
                    <a:lnTo>
                      <a:pt x="6" y="46"/>
                    </a:lnTo>
                    <a:lnTo>
                      <a:pt x="1" y="40"/>
                    </a:lnTo>
                    <a:lnTo>
                      <a:pt x="0" y="32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5" y="17"/>
                    </a:lnTo>
                    <a:lnTo>
                      <a:pt x="11" y="12"/>
                    </a:lnTo>
                    <a:lnTo>
                      <a:pt x="18" y="8"/>
                    </a:lnTo>
                    <a:lnTo>
                      <a:pt x="29" y="5"/>
                    </a:lnTo>
                    <a:lnTo>
                      <a:pt x="41" y="1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73" y="1"/>
                    </a:lnTo>
                    <a:lnTo>
                      <a:pt x="85" y="3"/>
                    </a:lnTo>
                    <a:lnTo>
                      <a:pt x="94" y="7"/>
                    </a:lnTo>
                    <a:lnTo>
                      <a:pt x="100" y="11"/>
                    </a:lnTo>
                    <a:lnTo>
                      <a:pt x="100" y="1"/>
                    </a:lnTo>
                    <a:lnTo>
                      <a:pt x="137" y="1"/>
                    </a:lnTo>
                    <a:lnTo>
                      <a:pt x="137" y="35"/>
                    </a:lnTo>
                    <a:lnTo>
                      <a:pt x="100" y="35"/>
                    </a:lnTo>
                    <a:lnTo>
                      <a:pt x="97" y="29"/>
                    </a:lnTo>
                    <a:lnTo>
                      <a:pt x="89" y="23"/>
                    </a:lnTo>
                    <a:lnTo>
                      <a:pt x="77" y="19"/>
                    </a:lnTo>
                    <a:lnTo>
                      <a:pt x="68" y="19"/>
                    </a:lnTo>
                    <a:lnTo>
                      <a:pt x="56" y="20"/>
                    </a:lnTo>
                    <a:lnTo>
                      <a:pt x="52" y="22"/>
                    </a:lnTo>
                    <a:lnTo>
                      <a:pt x="46" y="26"/>
                    </a:lnTo>
                    <a:lnTo>
                      <a:pt x="46" y="28"/>
                    </a:lnTo>
                    <a:lnTo>
                      <a:pt x="51" y="34"/>
                    </a:lnTo>
                    <a:lnTo>
                      <a:pt x="51" y="35"/>
                    </a:lnTo>
                    <a:lnTo>
                      <a:pt x="58" y="37"/>
                    </a:lnTo>
                    <a:lnTo>
                      <a:pt x="71" y="41"/>
                    </a:lnTo>
                    <a:lnTo>
                      <a:pt x="82" y="43"/>
                    </a:lnTo>
                    <a:lnTo>
                      <a:pt x="97" y="47"/>
                    </a:lnTo>
                    <a:lnTo>
                      <a:pt x="109" y="49"/>
                    </a:lnTo>
                    <a:lnTo>
                      <a:pt x="119" y="53"/>
                    </a:lnTo>
                    <a:lnTo>
                      <a:pt x="120" y="53"/>
                    </a:lnTo>
                    <a:lnTo>
                      <a:pt x="131" y="58"/>
                    </a:lnTo>
                    <a:lnTo>
                      <a:pt x="138" y="63"/>
                    </a:lnTo>
                    <a:lnTo>
                      <a:pt x="140" y="65"/>
                    </a:lnTo>
                    <a:lnTo>
                      <a:pt x="145" y="71"/>
                    </a:lnTo>
                    <a:lnTo>
                      <a:pt x="148" y="77"/>
                    </a:lnTo>
                    <a:lnTo>
                      <a:pt x="149" y="81"/>
                    </a:lnTo>
                    <a:lnTo>
                      <a:pt x="148" y="89"/>
                    </a:lnTo>
                    <a:lnTo>
                      <a:pt x="144" y="95"/>
                    </a:lnTo>
                    <a:lnTo>
                      <a:pt x="138" y="101"/>
                    </a:lnTo>
                    <a:lnTo>
                      <a:pt x="131" y="106"/>
                    </a:lnTo>
                    <a:lnTo>
                      <a:pt x="129" y="106"/>
                    </a:lnTo>
                    <a:lnTo>
                      <a:pt x="119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86" name="Freeform 32"/>
              <p:cNvSpPr/>
              <p:nvPr/>
            </p:nvSpPr>
            <p:spPr bwMode="auto">
              <a:xfrm>
                <a:off x="1003" y="1796"/>
                <a:ext cx="149" cy="114"/>
              </a:xfrm>
              <a:custGeom>
                <a:avLst/>
                <a:gdLst>
                  <a:gd name="T0" fmla="*/ 108 w 149"/>
                  <a:gd name="T1" fmla="*/ 112 h 114"/>
                  <a:gd name="T2" fmla="*/ 85 w 149"/>
                  <a:gd name="T3" fmla="*/ 114 h 114"/>
                  <a:gd name="T4" fmla="*/ 58 w 149"/>
                  <a:gd name="T5" fmla="*/ 111 h 114"/>
                  <a:gd name="T6" fmla="*/ 40 w 149"/>
                  <a:gd name="T7" fmla="*/ 104 h 114"/>
                  <a:gd name="T8" fmla="*/ 2 w 149"/>
                  <a:gd name="T9" fmla="*/ 113 h 114"/>
                  <a:gd name="T10" fmla="*/ 40 w 149"/>
                  <a:gd name="T11" fmla="*/ 75 h 114"/>
                  <a:gd name="T12" fmla="*/ 47 w 149"/>
                  <a:gd name="T13" fmla="*/ 88 h 114"/>
                  <a:gd name="T14" fmla="*/ 61 w 149"/>
                  <a:gd name="T15" fmla="*/ 94 h 114"/>
                  <a:gd name="T16" fmla="*/ 86 w 149"/>
                  <a:gd name="T17" fmla="*/ 93 h 114"/>
                  <a:gd name="T18" fmla="*/ 97 w 149"/>
                  <a:gd name="T19" fmla="*/ 85 h 114"/>
                  <a:gd name="T20" fmla="*/ 94 w 149"/>
                  <a:gd name="T21" fmla="*/ 77 h 114"/>
                  <a:gd name="T22" fmla="*/ 82 w 149"/>
                  <a:gd name="T23" fmla="*/ 71 h 114"/>
                  <a:gd name="T24" fmla="*/ 66 w 149"/>
                  <a:gd name="T25" fmla="*/ 66 h 114"/>
                  <a:gd name="T26" fmla="*/ 37 w 149"/>
                  <a:gd name="T27" fmla="*/ 59 h 114"/>
                  <a:gd name="T28" fmla="*/ 18 w 149"/>
                  <a:gd name="T29" fmla="*/ 52 h 114"/>
                  <a:gd name="T30" fmla="*/ 6 w 149"/>
                  <a:gd name="T31" fmla="*/ 44 h 114"/>
                  <a:gd name="T32" fmla="*/ 0 w 149"/>
                  <a:gd name="T33" fmla="*/ 31 h 114"/>
                  <a:gd name="T34" fmla="*/ 1 w 149"/>
                  <a:gd name="T35" fmla="*/ 23 h 114"/>
                  <a:gd name="T36" fmla="*/ 11 w 149"/>
                  <a:gd name="T37" fmla="*/ 12 h 114"/>
                  <a:gd name="T38" fmla="*/ 29 w 149"/>
                  <a:gd name="T39" fmla="*/ 3 h 114"/>
                  <a:gd name="T40" fmla="*/ 54 w 149"/>
                  <a:gd name="T41" fmla="*/ 0 h 114"/>
                  <a:gd name="T42" fmla="*/ 72 w 149"/>
                  <a:gd name="T43" fmla="*/ 1 h 114"/>
                  <a:gd name="T44" fmla="*/ 94 w 149"/>
                  <a:gd name="T45" fmla="*/ 7 h 114"/>
                  <a:gd name="T46" fmla="*/ 100 w 149"/>
                  <a:gd name="T47" fmla="*/ 1 h 114"/>
                  <a:gd name="T48" fmla="*/ 138 w 149"/>
                  <a:gd name="T49" fmla="*/ 35 h 114"/>
                  <a:gd name="T50" fmla="*/ 97 w 149"/>
                  <a:gd name="T51" fmla="*/ 27 h 114"/>
                  <a:gd name="T52" fmla="*/ 89 w 149"/>
                  <a:gd name="T53" fmla="*/ 23 h 114"/>
                  <a:gd name="T54" fmla="*/ 69 w 149"/>
                  <a:gd name="T55" fmla="*/ 18 h 114"/>
                  <a:gd name="T56" fmla="*/ 53 w 149"/>
                  <a:gd name="T57" fmla="*/ 20 h 114"/>
                  <a:gd name="T58" fmla="*/ 47 w 149"/>
                  <a:gd name="T59" fmla="*/ 27 h 114"/>
                  <a:gd name="T60" fmla="*/ 52 w 149"/>
                  <a:gd name="T61" fmla="*/ 33 h 114"/>
                  <a:gd name="T62" fmla="*/ 71 w 149"/>
                  <a:gd name="T63" fmla="*/ 39 h 114"/>
                  <a:gd name="T64" fmla="*/ 97 w 149"/>
                  <a:gd name="T65" fmla="*/ 46 h 114"/>
                  <a:gd name="T66" fmla="*/ 120 w 149"/>
                  <a:gd name="T67" fmla="*/ 53 h 114"/>
                  <a:gd name="T68" fmla="*/ 131 w 149"/>
                  <a:gd name="T69" fmla="*/ 56 h 114"/>
                  <a:gd name="T70" fmla="*/ 141 w 149"/>
                  <a:gd name="T71" fmla="*/ 64 h 114"/>
                  <a:gd name="T72" fmla="*/ 149 w 149"/>
                  <a:gd name="T73" fmla="*/ 77 h 114"/>
                  <a:gd name="T74" fmla="*/ 148 w 149"/>
                  <a:gd name="T75" fmla="*/ 88 h 114"/>
                  <a:gd name="T76" fmla="*/ 139 w 149"/>
                  <a:gd name="T77" fmla="*/ 100 h 114"/>
                  <a:gd name="T78" fmla="*/ 129 w 149"/>
                  <a:gd name="T79" fmla="*/ 106 h 11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9" h="114">
                    <a:moveTo>
                      <a:pt x="118" y="110"/>
                    </a:moveTo>
                    <a:lnTo>
                      <a:pt x="108" y="112"/>
                    </a:lnTo>
                    <a:lnTo>
                      <a:pt x="94" y="113"/>
                    </a:lnTo>
                    <a:lnTo>
                      <a:pt x="85" y="114"/>
                    </a:lnTo>
                    <a:lnTo>
                      <a:pt x="70" y="113"/>
                    </a:lnTo>
                    <a:lnTo>
                      <a:pt x="58" y="111"/>
                    </a:lnTo>
                    <a:lnTo>
                      <a:pt x="48" y="107"/>
                    </a:lnTo>
                    <a:lnTo>
                      <a:pt x="40" y="104"/>
                    </a:lnTo>
                    <a:lnTo>
                      <a:pt x="40" y="113"/>
                    </a:lnTo>
                    <a:lnTo>
                      <a:pt x="2" y="113"/>
                    </a:lnTo>
                    <a:lnTo>
                      <a:pt x="2" y="75"/>
                    </a:lnTo>
                    <a:lnTo>
                      <a:pt x="40" y="75"/>
                    </a:lnTo>
                    <a:lnTo>
                      <a:pt x="41" y="82"/>
                    </a:lnTo>
                    <a:lnTo>
                      <a:pt x="47" y="88"/>
                    </a:lnTo>
                    <a:lnTo>
                      <a:pt x="51" y="90"/>
                    </a:lnTo>
                    <a:lnTo>
                      <a:pt x="61" y="94"/>
                    </a:lnTo>
                    <a:lnTo>
                      <a:pt x="74" y="95"/>
                    </a:lnTo>
                    <a:lnTo>
                      <a:pt x="86" y="93"/>
                    </a:lnTo>
                    <a:lnTo>
                      <a:pt x="91" y="91"/>
                    </a:lnTo>
                    <a:lnTo>
                      <a:pt x="97" y="85"/>
                    </a:lnTo>
                    <a:lnTo>
                      <a:pt x="98" y="83"/>
                    </a:lnTo>
                    <a:lnTo>
                      <a:pt x="94" y="77"/>
                    </a:lnTo>
                    <a:lnTo>
                      <a:pt x="91" y="75"/>
                    </a:lnTo>
                    <a:lnTo>
                      <a:pt x="82" y="71"/>
                    </a:lnTo>
                    <a:lnTo>
                      <a:pt x="69" y="67"/>
                    </a:lnTo>
                    <a:lnTo>
                      <a:pt x="66" y="66"/>
                    </a:lnTo>
                    <a:lnTo>
                      <a:pt x="51" y="62"/>
                    </a:lnTo>
                    <a:lnTo>
                      <a:pt x="37" y="59"/>
                    </a:lnTo>
                    <a:lnTo>
                      <a:pt x="26" y="55"/>
                    </a:lnTo>
                    <a:lnTo>
                      <a:pt x="18" y="52"/>
                    </a:lnTo>
                    <a:lnTo>
                      <a:pt x="14" y="49"/>
                    </a:lnTo>
                    <a:lnTo>
                      <a:pt x="6" y="44"/>
                    </a:lnTo>
                    <a:lnTo>
                      <a:pt x="2" y="38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1" y="23"/>
                    </a:lnTo>
                    <a:lnTo>
                      <a:pt x="5" y="17"/>
                    </a:lnTo>
                    <a:lnTo>
                      <a:pt x="11" y="12"/>
                    </a:lnTo>
                    <a:lnTo>
                      <a:pt x="18" y="8"/>
                    </a:lnTo>
                    <a:lnTo>
                      <a:pt x="29" y="3"/>
                    </a:lnTo>
                    <a:lnTo>
                      <a:pt x="41" y="1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72" y="1"/>
                    </a:lnTo>
                    <a:lnTo>
                      <a:pt x="85" y="3"/>
                    </a:lnTo>
                    <a:lnTo>
                      <a:pt x="94" y="7"/>
                    </a:lnTo>
                    <a:lnTo>
                      <a:pt x="100" y="10"/>
                    </a:lnTo>
                    <a:lnTo>
                      <a:pt x="100" y="1"/>
                    </a:lnTo>
                    <a:lnTo>
                      <a:pt x="138" y="1"/>
                    </a:lnTo>
                    <a:lnTo>
                      <a:pt x="138" y="35"/>
                    </a:lnTo>
                    <a:lnTo>
                      <a:pt x="100" y="35"/>
                    </a:lnTo>
                    <a:lnTo>
                      <a:pt x="97" y="27"/>
                    </a:lnTo>
                    <a:lnTo>
                      <a:pt x="89" y="23"/>
                    </a:lnTo>
                    <a:lnTo>
                      <a:pt x="78" y="19"/>
                    </a:lnTo>
                    <a:lnTo>
                      <a:pt x="69" y="18"/>
                    </a:lnTo>
                    <a:lnTo>
                      <a:pt x="55" y="20"/>
                    </a:lnTo>
                    <a:lnTo>
                      <a:pt x="53" y="20"/>
                    </a:lnTo>
                    <a:lnTo>
                      <a:pt x="47" y="26"/>
                    </a:lnTo>
                    <a:lnTo>
                      <a:pt x="47" y="27"/>
                    </a:lnTo>
                    <a:lnTo>
                      <a:pt x="51" y="33"/>
                    </a:lnTo>
                    <a:lnTo>
                      <a:pt x="52" y="33"/>
                    </a:lnTo>
                    <a:lnTo>
                      <a:pt x="59" y="37"/>
                    </a:lnTo>
                    <a:lnTo>
                      <a:pt x="71" y="39"/>
                    </a:lnTo>
                    <a:lnTo>
                      <a:pt x="82" y="43"/>
                    </a:lnTo>
                    <a:lnTo>
                      <a:pt x="97" y="46"/>
                    </a:lnTo>
                    <a:lnTo>
                      <a:pt x="110" y="49"/>
                    </a:lnTo>
                    <a:lnTo>
                      <a:pt x="120" y="53"/>
                    </a:lnTo>
                    <a:lnTo>
                      <a:pt x="121" y="53"/>
                    </a:lnTo>
                    <a:lnTo>
                      <a:pt x="131" y="56"/>
                    </a:lnTo>
                    <a:lnTo>
                      <a:pt x="139" y="62"/>
                    </a:lnTo>
                    <a:lnTo>
                      <a:pt x="141" y="64"/>
                    </a:lnTo>
                    <a:lnTo>
                      <a:pt x="146" y="70"/>
                    </a:lnTo>
                    <a:lnTo>
                      <a:pt x="149" y="77"/>
                    </a:lnTo>
                    <a:lnTo>
                      <a:pt x="149" y="81"/>
                    </a:lnTo>
                    <a:lnTo>
                      <a:pt x="148" y="88"/>
                    </a:lnTo>
                    <a:lnTo>
                      <a:pt x="144" y="95"/>
                    </a:lnTo>
                    <a:lnTo>
                      <a:pt x="139" y="100"/>
                    </a:lnTo>
                    <a:lnTo>
                      <a:pt x="131" y="105"/>
                    </a:lnTo>
                    <a:lnTo>
                      <a:pt x="129" y="106"/>
                    </a:lnTo>
                    <a:lnTo>
                      <a:pt x="118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572" name="Group 33"/>
            <p:cNvGrpSpPr/>
            <p:nvPr/>
          </p:nvGrpSpPr>
          <p:grpSpPr bwMode="auto">
            <a:xfrm>
              <a:off x="3470" y="1978"/>
              <a:ext cx="726" cy="272"/>
              <a:chOff x="820" y="1552"/>
              <a:chExt cx="671" cy="422"/>
            </a:xfrm>
          </p:grpSpPr>
          <p:sp>
            <p:nvSpPr>
              <p:cNvPr id="22573" name="Freeform 34"/>
              <p:cNvSpPr/>
              <p:nvPr/>
            </p:nvSpPr>
            <p:spPr bwMode="auto">
              <a:xfrm>
                <a:off x="820" y="1552"/>
                <a:ext cx="671" cy="422"/>
              </a:xfrm>
              <a:custGeom>
                <a:avLst/>
                <a:gdLst>
                  <a:gd name="T0" fmla="*/ 495 w 671"/>
                  <a:gd name="T1" fmla="*/ 422 h 422"/>
                  <a:gd name="T2" fmla="*/ 671 w 671"/>
                  <a:gd name="T3" fmla="*/ 247 h 422"/>
                  <a:gd name="T4" fmla="*/ 671 w 671"/>
                  <a:gd name="T5" fmla="*/ 0 h 422"/>
                  <a:gd name="T6" fmla="*/ 175 w 671"/>
                  <a:gd name="T7" fmla="*/ 0 h 422"/>
                  <a:gd name="T8" fmla="*/ 0 w 671"/>
                  <a:gd name="T9" fmla="*/ 175 h 422"/>
                  <a:gd name="T10" fmla="*/ 0 w 671"/>
                  <a:gd name="T11" fmla="*/ 422 h 422"/>
                  <a:gd name="T12" fmla="*/ 495 w 671"/>
                  <a:gd name="T13" fmla="*/ 422 h 4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1" h="422">
                    <a:moveTo>
                      <a:pt x="495" y="422"/>
                    </a:moveTo>
                    <a:lnTo>
                      <a:pt x="671" y="247"/>
                    </a:lnTo>
                    <a:lnTo>
                      <a:pt x="671" y="0"/>
                    </a:lnTo>
                    <a:lnTo>
                      <a:pt x="175" y="0"/>
                    </a:lnTo>
                    <a:lnTo>
                      <a:pt x="0" y="175"/>
                    </a:lnTo>
                    <a:lnTo>
                      <a:pt x="0" y="422"/>
                    </a:lnTo>
                    <a:lnTo>
                      <a:pt x="495" y="422"/>
                    </a:lnTo>
                    <a:close/>
                  </a:path>
                </a:pathLst>
              </a:custGeom>
              <a:solidFill>
                <a:srgbClr val="6D619E"/>
              </a:solidFill>
              <a:ln w="9525">
                <a:solidFill>
                  <a:srgbClr val="23CBFF"/>
                </a:solidFill>
                <a:rou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74" name="Rectangle 35"/>
              <p:cNvSpPr>
                <a:spLocks noChangeArrowheads="1"/>
              </p:cNvSpPr>
              <p:nvPr/>
            </p:nvSpPr>
            <p:spPr bwMode="auto">
              <a:xfrm>
                <a:off x="820" y="1727"/>
                <a:ext cx="495" cy="247"/>
              </a:xfrm>
              <a:prstGeom prst="rect">
                <a:avLst/>
              </a:prstGeom>
              <a:solidFill>
                <a:srgbClr val="8E85B7"/>
              </a:solidFill>
              <a:ln w="9525">
                <a:solidFill>
                  <a:srgbClr val="23CBFF"/>
                </a:solidFill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75" name="Freeform 36"/>
              <p:cNvSpPr/>
              <p:nvPr/>
            </p:nvSpPr>
            <p:spPr bwMode="auto">
              <a:xfrm>
                <a:off x="820" y="1552"/>
                <a:ext cx="671" cy="175"/>
              </a:xfrm>
              <a:custGeom>
                <a:avLst/>
                <a:gdLst>
                  <a:gd name="T0" fmla="*/ 0 w 671"/>
                  <a:gd name="T1" fmla="*/ 175 h 175"/>
                  <a:gd name="T2" fmla="*/ 495 w 671"/>
                  <a:gd name="T3" fmla="*/ 175 h 175"/>
                  <a:gd name="T4" fmla="*/ 671 w 671"/>
                  <a:gd name="T5" fmla="*/ 0 h 175"/>
                  <a:gd name="T6" fmla="*/ 175 w 671"/>
                  <a:gd name="T7" fmla="*/ 0 h 175"/>
                  <a:gd name="T8" fmla="*/ 0 w 671"/>
                  <a:gd name="T9" fmla="*/ 175 h 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1" h="175">
                    <a:moveTo>
                      <a:pt x="0" y="175"/>
                    </a:moveTo>
                    <a:lnTo>
                      <a:pt x="495" y="175"/>
                    </a:lnTo>
                    <a:lnTo>
                      <a:pt x="671" y="0"/>
                    </a:lnTo>
                    <a:lnTo>
                      <a:pt x="175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BBB4D6"/>
              </a:solidFill>
              <a:ln w="9525">
                <a:solidFill>
                  <a:srgbClr val="23CBFF"/>
                </a:solidFill>
                <a:rou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76" name="Freeform 37"/>
              <p:cNvSpPr>
                <a:spLocks noEditPoints="1"/>
              </p:cNvSpPr>
              <p:nvPr/>
            </p:nvSpPr>
            <p:spPr bwMode="auto">
              <a:xfrm>
                <a:off x="1003" y="1584"/>
                <a:ext cx="291" cy="102"/>
              </a:xfrm>
              <a:custGeom>
                <a:avLst/>
                <a:gdLst>
                  <a:gd name="T0" fmla="*/ 146 w 291"/>
                  <a:gd name="T1" fmla="*/ 41 h 102"/>
                  <a:gd name="T2" fmla="*/ 115 w 291"/>
                  <a:gd name="T3" fmla="*/ 18 h 102"/>
                  <a:gd name="T4" fmla="*/ 203 w 291"/>
                  <a:gd name="T5" fmla="*/ 18 h 102"/>
                  <a:gd name="T6" fmla="*/ 146 w 291"/>
                  <a:gd name="T7" fmla="*/ 41 h 102"/>
                  <a:gd name="T8" fmla="*/ 144 w 291"/>
                  <a:gd name="T9" fmla="*/ 62 h 102"/>
                  <a:gd name="T10" fmla="*/ 174 w 291"/>
                  <a:gd name="T11" fmla="*/ 85 h 102"/>
                  <a:gd name="T12" fmla="*/ 86 w 291"/>
                  <a:gd name="T13" fmla="*/ 85 h 102"/>
                  <a:gd name="T14" fmla="*/ 144 w 291"/>
                  <a:gd name="T15" fmla="*/ 62 h 102"/>
                  <a:gd name="T16" fmla="*/ 0 w 291"/>
                  <a:gd name="T17" fmla="*/ 102 h 102"/>
                  <a:gd name="T18" fmla="*/ 225 w 291"/>
                  <a:gd name="T19" fmla="*/ 102 h 102"/>
                  <a:gd name="T20" fmla="*/ 162 w 291"/>
                  <a:gd name="T21" fmla="*/ 53 h 102"/>
                  <a:gd name="T22" fmla="*/ 291 w 291"/>
                  <a:gd name="T23" fmla="*/ 0 h 102"/>
                  <a:gd name="T24" fmla="*/ 64 w 291"/>
                  <a:gd name="T25" fmla="*/ 0 h 102"/>
                  <a:gd name="T26" fmla="*/ 128 w 291"/>
                  <a:gd name="T27" fmla="*/ 50 h 102"/>
                  <a:gd name="T28" fmla="*/ 0 w 291"/>
                  <a:gd name="T29" fmla="*/ 102 h 10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91" h="102">
                    <a:moveTo>
                      <a:pt x="146" y="41"/>
                    </a:moveTo>
                    <a:lnTo>
                      <a:pt x="115" y="18"/>
                    </a:lnTo>
                    <a:lnTo>
                      <a:pt x="203" y="18"/>
                    </a:lnTo>
                    <a:lnTo>
                      <a:pt x="146" y="41"/>
                    </a:lnTo>
                    <a:close/>
                    <a:moveTo>
                      <a:pt x="144" y="62"/>
                    </a:moveTo>
                    <a:lnTo>
                      <a:pt x="174" y="85"/>
                    </a:lnTo>
                    <a:lnTo>
                      <a:pt x="86" y="85"/>
                    </a:lnTo>
                    <a:lnTo>
                      <a:pt x="144" y="62"/>
                    </a:lnTo>
                    <a:close/>
                    <a:moveTo>
                      <a:pt x="0" y="102"/>
                    </a:moveTo>
                    <a:lnTo>
                      <a:pt x="225" y="102"/>
                    </a:lnTo>
                    <a:lnTo>
                      <a:pt x="162" y="53"/>
                    </a:lnTo>
                    <a:lnTo>
                      <a:pt x="291" y="0"/>
                    </a:lnTo>
                    <a:lnTo>
                      <a:pt x="64" y="0"/>
                    </a:lnTo>
                    <a:lnTo>
                      <a:pt x="128" y="5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77" name="Freeform 38"/>
              <p:cNvSpPr>
                <a:spLocks noEditPoints="1"/>
              </p:cNvSpPr>
              <p:nvPr/>
            </p:nvSpPr>
            <p:spPr bwMode="auto">
              <a:xfrm>
                <a:off x="1017" y="1593"/>
                <a:ext cx="291" cy="101"/>
              </a:xfrm>
              <a:custGeom>
                <a:avLst/>
                <a:gdLst>
                  <a:gd name="T0" fmla="*/ 147 w 291"/>
                  <a:gd name="T1" fmla="*/ 41 h 101"/>
                  <a:gd name="T2" fmla="*/ 117 w 291"/>
                  <a:gd name="T3" fmla="*/ 17 h 101"/>
                  <a:gd name="T4" fmla="*/ 205 w 291"/>
                  <a:gd name="T5" fmla="*/ 17 h 101"/>
                  <a:gd name="T6" fmla="*/ 147 w 291"/>
                  <a:gd name="T7" fmla="*/ 41 h 101"/>
                  <a:gd name="T8" fmla="*/ 144 w 291"/>
                  <a:gd name="T9" fmla="*/ 60 h 101"/>
                  <a:gd name="T10" fmla="*/ 176 w 291"/>
                  <a:gd name="T11" fmla="*/ 84 h 101"/>
                  <a:gd name="T12" fmla="*/ 87 w 291"/>
                  <a:gd name="T13" fmla="*/ 84 h 101"/>
                  <a:gd name="T14" fmla="*/ 144 w 291"/>
                  <a:gd name="T15" fmla="*/ 60 h 101"/>
                  <a:gd name="T16" fmla="*/ 0 w 291"/>
                  <a:gd name="T17" fmla="*/ 101 h 101"/>
                  <a:gd name="T18" fmla="*/ 227 w 291"/>
                  <a:gd name="T19" fmla="*/ 101 h 101"/>
                  <a:gd name="T20" fmla="*/ 163 w 291"/>
                  <a:gd name="T21" fmla="*/ 53 h 101"/>
                  <a:gd name="T22" fmla="*/ 291 w 291"/>
                  <a:gd name="T23" fmla="*/ 0 h 101"/>
                  <a:gd name="T24" fmla="*/ 66 w 291"/>
                  <a:gd name="T25" fmla="*/ 0 h 101"/>
                  <a:gd name="T26" fmla="*/ 129 w 291"/>
                  <a:gd name="T27" fmla="*/ 48 h 101"/>
                  <a:gd name="T28" fmla="*/ 0 w 291"/>
                  <a:gd name="T29" fmla="*/ 101 h 10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91" h="101">
                    <a:moveTo>
                      <a:pt x="147" y="41"/>
                    </a:moveTo>
                    <a:lnTo>
                      <a:pt x="117" y="17"/>
                    </a:lnTo>
                    <a:lnTo>
                      <a:pt x="205" y="17"/>
                    </a:lnTo>
                    <a:lnTo>
                      <a:pt x="147" y="41"/>
                    </a:lnTo>
                    <a:close/>
                    <a:moveTo>
                      <a:pt x="144" y="60"/>
                    </a:moveTo>
                    <a:lnTo>
                      <a:pt x="176" y="84"/>
                    </a:lnTo>
                    <a:lnTo>
                      <a:pt x="87" y="84"/>
                    </a:lnTo>
                    <a:lnTo>
                      <a:pt x="144" y="60"/>
                    </a:lnTo>
                    <a:close/>
                    <a:moveTo>
                      <a:pt x="0" y="101"/>
                    </a:moveTo>
                    <a:lnTo>
                      <a:pt x="227" y="101"/>
                    </a:lnTo>
                    <a:lnTo>
                      <a:pt x="163" y="53"/>
                    </a:lnTo>
                    <a:lnTo>
                      <a:pt x="291" y="0"/>
                    </a:lnTo>
                    <a:lnTo>
                      <a:pt x="66" y="0"/>
                    </a:lnTo>
                    <a:lnTo>
                      <a:pt x="129" y="48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78" name="Freeform 39"/>
              <p:cNvSpPr/>
              <p:nvPr/>
            </p:nvSpPr>
            <p:spPr bwMode="auto">
              <a:xfrm>
                <a:off x="1015" y="1803"/>
                <a:ext cx="149" cy="115"/>
              </a:xfrm>
              <a:custGeom>
                <a:avLst/>
                <a:gdLst>
                  <a:gd name="T0" fmla="*/ 106 w 149"/>
                  <a:gd name="T1" fmla="*/ 112 h 115"/>
                  <a:gd name="T2" fmla="*/ 83 w 149"/>
                  <a:gd name="T3" fmla="*/ 115 h 115"/>
                  <a:gd name="T4" fmla="*/ 58 w 149"/>
                  <a:gd name="T5" fmla="*/ 112 h 115"/>
                  <a:gd name="T6" fmla="*/ 39 w 149"/>
                  <a:gd name="T7" fmla="*/ 104 h 115"/>
                  <a:gd name="T8" fmla="*/ 1 w 149"/>
                  <a:gd name="T9" fmla="*/ 113 h 115"/>
                  <a:gd name="T10" fmla="*/ 39 w 149"/>
                  <a:gd name="T11" fmla="*/ 75 h 115"/>
                  <a:gd name="T12" fmla="*/ 46 w 149"/>
                  <a:gd name="T13" fmla="*/ 88 h 115"/>
                  <a:gd name="T14" fmla="*/ 60 w 149"/>
                  <a:gd name="T15" fmla="*/ 94 h 115"/>
                  <a:gd name="T16" fmla="*/ 86 w 149"/>
                  <a:gd name="T17" fmla="*/ 94 h 115"/>
                  <a:gd name="T18" fmla="*/ 97 w 149"/>
                  <a:gd name="T19" fmla="*/ 86 h 115"/>
                  <a:gd name="T20" fmla="*/ 94 w 149"/>
                  <a:gd name="T21" fmla="*/ 77 h 115"/>
                  <a:gd name="T22" fmla="*/ 82 w 149"/>
                  <a:gd name="T23" fmla="*/ 71 h 115"/>
                  <a:gd name="T24" fmla="*/ 65 w 149"/>
                  <a:gd name="T25" fmla="*/ 66 h 115"/>
                  <a:gd name="T26" fmla="*/ 36 w 149"/>
                  <a:gd name="T27" fmla="*/ 59 h 115"/>
                  <a:gd name="T28" fmla="*/ 17 w 149"/>
                  <a:gd name="T29" fmla="*/ 52 h 115"/>
                  <a:gd name="T30" fmla="*/ 6 w 149"/>
                  <a:gd name="T31" fmla="*/ 46 h 115"/>
                  <a:gd name="T32" fmla="*/ 0 w 149"/>
                  <a:gd name="T33" fmla="*/ 32 h 115"/>
                  <a:gd name="T34" fmla="*/ 1 w 149"/>
                  <a:gd name="T35" fmla="*/ 24 h 115"/>
                  <a:gd name="T36" fmla="*/ 11 w 149"/>
                  <a:gd name="T37" fmla="*/ 12 h 115"/>
                  <a:gd name="T38" fmla="*/ 29 w 149"/>
                  <a:gd name="T39" fmla="*/ 5 h 115"/>
                  <a:gd name="T40" fmla="*/ 53 w 149"/>
                  <a:gd name="T41" fmla="*/ 0 h 115"/>
                  <a:gd name="T42" fmla="*/ 73 w 149"/>
                  <a:gd name="T43" fmla="*/ 1 h 115"/>
                  <a:gd name="T44" fmla="*/ 94 w 149"/>
                  <a:gd name="T45" fmla="*/ 7 h 115"/>
                  <a:gd name="T46" fmla="*/ 100 w 149"/>
                  <a:gd name="T47" fmla="*/ 1 h 115"/>
                  <a:gd name="T48" fmla="*/ 137 w 149"/>
                  <a:gd name="T49" fmla="*/ 35 h 115"/>
                  <a:gd name="T50" fmla="*/ 97 w 149"/>
                  <a:gd name="T51" fmla="*/ 29 h 115"/>
                  <a:gd name="T52" fmla="*/ 89 w 149"/>
                  <a:gd name="T53" fmla="*/ 23 h 115"/>
                  <a:gd name="T54" fmla="*/ 68 w 149"/>
                  <a:gd name="T55" fmla="*/ 19 h 115"/>
                  <a:gd name="T56" fmla="*/ 52 w 149"/>
                  <a:gd name="T57" fmla="*/ 22 h 115"/>
                  <a:gd name="T58" fmla="*/ 46 w 149"/>
                  <a:gd name="T59" fmla="*/ 28 h 115"/>
                  <a:gd name="T60" fmla="*/ 51 w 149"/>
                  <a:gd name="T61" fmla="*/ 35 h 115"/>
                  <a:gd name="T62" fmla="*/ 71 w 149"/>
                  <a:gd name="T63" fmla="*/ 41 h 115"/>
                  <a:gd name="T64" fmla="*/ 97 w 149"/>
                  <a:gd name="T65" fmla="*/ 47 h 115"/>
                  <a:gd name="T66" fmla="*/ 119 w 149"/>
                  <a:gd name="T67" fmla="*/ 53 h 115"/>
                  <a:gd name="T68" fmla="*/ 131 w 149"/>
                  <a:gd name="T69" fmla="*/ 58 h 115"/>
                  <a:gd name="T70" fmla="*/ 140 w 149"/>
                  <a:gd name="T71" fmla="*/ 65 h 115"/>
                  <a:gd name="T72" fmla="*/ 148 w 149"/>
                  <a:gd name="T73" fmla="*/ 77 h 115"/>
                  <a:gd name="T74" fmla="*/ 148 w 149"/>
                  <a:gd name="T75" fmla="*/ 89 h 115"/>
                  <a:gd name="T76" fmla="*/ 138 w 149"/>
                  <a:gd name="T77" fmla="*/ 101 h 115"/>
                  <a:gd name="T78" fmla="*/ 129 w 149"/>
                  <a:gd name="T79" fmla="*/ 106 h 11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9" h="115">
                    <a:moveTo>
                      <a:pt x="119" y="110"/>
                    </a:moveTo>
                    <a:lnTo>
                      <a:pt x="106" y="112"/>
                    </a:lnTo>
                    <a:lnTo>
                      <a:pt x="93" y="115"/>
                    </a:lnTo>
                    <a:lnTo>
                      <a:pt x="83" y="115"/>
                    </a:lnTo>
                    <a:lnTo>
                      <a:pt x="70" y="113"/>
                    </a:lnTo>
                    <a:lnTo>
                      <a:pt x="58" y="112"/>
                    </a:lnTo>
                    <a:lnTo>
                      <a:pt x="47" y="109"/>
                    </a:lnTo>
                    <a:lnTo>
                      <a:pt x="39" y="104"/>
                    </a:lnTo>
                    <a:lnTo>
                      <a:pt x="39" y="113"/>
                    </a:lnTo>
                    <a:lnTo>
                      <a:pt x="1" y="113"/>
                    </a:lnTo>
                    <a:lnTo>
                      <a:pt x="1" y="75"/>
                    </a:lnTo>
                    <a:lnTo>
                      <a:pt x="39" y="75"/>
                    </a:lnTo>
                    <a:lnTo>
                      <a:pt x="41" y="82"/>
                    </a:lnTo>
                    <a:lnTo>
                      <a:pt x="46" y="88"/>
                    </a:lnTo>
                    <a:lnTo>
                      <a:pt x="49" y="90"/>
                    </a:lnTo>
                    <a:lnTo>
                      <a:pt x="60" y="94"/>
                    </a:lnTo>
                    <a:lnTo>
                      <a:pt x="73" y="95"/>
                    </a:lnTo>
                    <a:lnTo>
                      <a:pt x="86" y="94"/>
                    </a:lnTo>
                    <a:lnTo>
                      <a:pt x="91" y="92"/>
                    </a:lnTo>
                    <a:lnTo>
                      <a:pt x="97" y="86"/>
                    </a:lnTo>
                    <a:lnTo>
                      <a:pt x="97" y="83"/>
                    </a:lnTo>
                    <a:lnTo>
                      <a:pt x="94" y="77"/>
                    </a:lnTo>
                    <a:lnTo>
                      <a:pt x="91" y="75"/>
                    </a:lnTo>
                    <a:lnTo>
                      <a:pt x="82" y="71"/>
                    </a:lnTo>
                    <a:lnTo>
                      <a:pt x="69" y="68"/>
                    </a:lnTo>
                    <a:lnTo>
                      <a:pt x="65" y="66"/>
                    </a:lnTo>
                    <a:lnTo>
                      <a:pt x="49" y="63"/>
                    </a:lnTo>
                    <a:lnTo>
                      <a:pt x="36" y="59"/>
                    </a:lnTo>
                    <a:lnTo>
                      <a:pt x="25" y="55"/>
                    </a:lnTo>
                    <a:lnTo>
                      <a:pt x="17" y="52"/>
                    </a:lnTo>
                    <a:lnTo>
                      <a:pt x="13" y="51"/>
                    </a:lnTo>
                    <a:lnTo>
                      <a:pt x="6" y="46"/>
                    </a:lnTo>
                    <a:lnTo>
                      <a:pt x="1" y="40"/>
                    </a:lnTo>
                    <a:lnTo>
                      <a:pt x="0" y="32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5" y="17"/>
                    </a:lnTo>
                    <a:lnTo>
                      <a:pt x="11" y="12"/>
                    </a:lnTo>
                    <a:lnTo>
                      <a:pt x="18" y="8"/>
                    </a:lnTo>
                    <a:lnTo>
                      <a:pt x="29" y="5"/>
                    </a:lnTo>
                    <a:lnTo>
                      <a:pt x="41" y="1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73" y="1"/>
                    </a:lnTo>
                    <a:lnTo>
                      <a:pt x="85" y="3"/>
                    </a:lnTo>
                    <a:lnTo>
                      <a:pt x="94" y="7"/>
                    </a:lnTo>
                    <a:lnTo>
                      <a:pt x="100" y="11"/>
                    </a:lnTo>
                    <a:lnTo>
                      <a:pt x="100" y="1"/>
                    </a:lnTo>
                    <a:lnTo>
                      <a:pt x="137" y="1"/>
                    </a:lnTo>
                    <a:lnTo>
                      <a:pt x="137" y="35"/>
                    </a:lnTo>
                    <a:lnTo>
                      <a:pt x="100" y="35"/>
                    </a:lnTo>
                    <a:lnTo>
                      <a:pt x="97" y="29"/>
                    </a:lnTo>
                    <a:lnTo>
                      <a:pt x="89" y="23"/>
                    </a:lnTo>
                    <a:lnTo>
                      <a:pt x="77" y="19"/>
                    </a:lnTo>
                    <a:lnTo>
                      <a:pt x="68" y="19"/>
                    </a:lnTo>
                    <a:lnTo>
                      <a:pt x="56" y="20"/>
                    </a:lnTo>
                    <a:lnTo>
                      <a:pt x="52" y="22"/>
                    </a:lnTo>
                    <a:lnTo>
                      <a:pt x="46" y="26"/>
                    </a:lnTo>
                    <a:lnTo>
                      <a:pt x="46" y="28"/>
                    </a:lnTo>
                    <a:lnTo>
                      <a:pt x="51" y="34"/>
                    </a:lnTo>
                    <a:lnTo>
                      <a:pt x="51" y="35"/>
                    </a:lnTo>
                    <a:lnTo>
                      <a:pt x="58" y="37"/>
                    </a:lnTo>
                    <a:lnTo>
                      <a:pt x="71" y="41"/>
                    </a:lnTo>
                    <a:lnTo>
                      <a:pt x="82" y="43"/>
                    </a:lnTo>
                    <a:lnTo>
                      <a:pt x="97" y="47"/>
                    </a:lnTo>
                    <a:lnTo>
                      <a:pt x="109" y="49"/>
                    </a:lnTo>
                    <a:lnTo>
                      <a:pt x="119" y="53"/>
                    </a:lnTo>
                    <a:lnTo>
                      <a:pt x="120" y="53"/>
                    </a:lnTo>
                    <a:lnTo>
                      <a:pt x="131" y="58"/>
                    </a:lnTo>
                    <a:lnTo>
                      <a:pt x="138" y="63"/>
                    </a:lnTo>
                    <a:lnTo>
                      <a:pt x="140" y="65"/>
                    </a:lnTo>
                    <a:lnTo>
                      <a:pt x="145" y="71"/>
                    </a:lnTo>
                    <a:lnTo>
                      <a:pt x="148" y="77"/>
                    </a:lnTo>
                    <a:lnTo>
                      <a:pt x="149" y="81"/>
                    </a:lnTo>
                    <a:lnTo>
                      <a:pt x="148" y="89"/>
                    </a:lnTo>
                    <a:lnTo>
                      <a:pt x="144" y="95"/>
                    </a:lnTo>
                    <a:lnTo>
                      <a:pt x="138" y="101"/>
                    </a:lnTo>
                    <a:lnTo>
                      <a:pt x="131" y="106"/>
                    </a:lnTo>
                    <a:lnTo>
                      <a:pt x="129" y="106"/>
                    </a:lnTo>
                    <a:lnTo>
                      <a:pt x="119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79" name="Freeform 40"/>
              <p:cNvSpPr/>
              <p:nvPr/>
            </p:nvSpPr>
            <p:spPr bwMode="auto">
              <a:xfrm>
                <a:off x="1003" y="1796"/>
                <a:ext cx="149" cy="114"/>
              </a:xfrm>
              <a:custGeom>
                <a:avLst/>
                <a:gdLst>
                  <a:gd name="T0" fmla="*/ 108 w 149"/>
                  <a:gd name="T1" fmla="*/ 112 h 114"/>
                  <a:gd name="T2" fmla="*/ 85 w 149"/>
                  <a:gd name="T3" fmla="*/ 114 h 114"/>
                  <a:gd name="T4" fmla="*/ 58 w 149"/>
                  <a:gd name="T5" fmla="*/ 111 h 114"/>
                  <a:gd name="T6" fmla="*/ 40 w 149"/>
                  <a:gd name="T7" fmla="*/ 104 h 114"/>
                  <a:gd name="T8" fmla="*/ 2 w 149"/>
                  <a:gd name="T9" fmla="*/ 113 h 114"/>
                  <a:gd name="T10" fmla="*/ 40 w 149"/>
                  <a:gd name="T11" fmla="*/ 75 h 114"/>
                  <a:gd name="T12" fmla="*/ 47 w 149"/>
                  <a:gd name="T13" fmla="*/ 88 h 114"/>
                  <a:gd name="T14" fmla="*/ 61 w 149"/>
                  <a:gd name="T15" fmla="*/ 94 h 114"/>
                  <a:gd name="T16" fmla="*/ 86 w 149"/>
                  <a:gd name="T17" fmla="*/ 93 h 114"/>
                  <a:gd name="T18" fmla="*/ 97 w 149"/>
                  <a:gd name="T19" fmla="*/ 85 h 114"/>
                  <a:gd name="T20" fmla="*/ 94 w 149"/>
                  <a:gd name="T21" fmla="*/ 77 h 114"/>
                  <a:gd name="T22" fmla="*/ 82 w 149"/>
                  <a:gd name="T23" fmla="*/ 71 h 114"/>
                  <a:gd name="T24" fmla="*/ 66 w 149"/>
                  <a:gd name="T25" fmla="*/ 66 h 114"/>
                  <a:gd name="T26" fmla="*/ 37 w 149"/>
                  <a:gd name="T27" fmla="*/ 59 h 114"/>
                  <a:gd name="T28" fmla="*/ 18 w 149"/>
                  <a:gd name="T29" fmla="*/ 52 h 114"/>
                  <a:gd name="T30" fmla="*/ 6 w 149"/>
                  <a:gd name="T31" fmla="*/ 44 h 114"/>
                  <a:gd name="T32" fmla="*/ 0 w 149"/>
                  <a:gd name="T33" fmla="*/ 31 h 114"/>
                  <a:gd name="T34" fmla="*/ 1 w 149"/>
                  <a:gd name="T35" fmla="*/ 23 h 114"/>
                  <a:gd name="T36" fmla="*/ 11 w 149"/>
                  <a:gd name="T37" fmla="*/ 12 h 114"/>
                  <a:gd name="T38" fmla="*/ 29 w 149"/>
                  <a:gd name="T39" fmla="*/ 3 h 114"/>
                  <a:gd name="T40" fmla="*/ 54 w 149"/>
                  <a:gd name="T41" fmla="*/ 0 h 114"/>
                  <a:gd name="T42" fmla="*/ 72 w 149"/>
                  <a:gd name="T43" fmla="*/ 1 h 114"/>
                  <a:gd name="T44" fmla="*/ 94 w 149"/>
                  <a:gd name="T45" fmla="*/ 7 h 114"/>
                  <a:gd name="T46" fmla="*/ 100 w 149"/>
                  <a:gd name="T47" fmla="*/ 1 h 114"/>
                  <a:gd name="T48" fmla="*/ 138 w 149"/>
                  <a:gd name="T49" fmla="*/ 35 h 114"/>
                  <a:gd name="T50" fmla="*/ 97 w 149"/>
                  <a:gd name="T51" fmla="*/ 27 h 114"/>
                  <a:gd name="T52" fmla="*/ 89 w 149"/>
                  <a:gd name="T53" fmla="*/ 23 h 114"/>
                  <a:gd name="T54" fmla="*/ 69 w 149"/>
                  <a:gd name="T55" fmla="*/ 18 h 114"/>
                  <a:gd name="T56" fmla="*/ 53 w 149"/>
                  <a:gd name="T57" fmla="*/ 20 h 114"/>
                  <a:gd name="T58" fmla="*/ 47 w 149"/>
                  <a:gd name="T59" fmla="*/ 27 h 114"/>
                  <a:gd name="T60" fmla="*/ 52 w 149"/>
                  <a:gd name="T61" fmla="*/ 33 h 114"/>
                  <a:gd name="T62" fmla="*/ 71 w 149"/>
                  <a:gd name="T63" fmla="*/ 39 h 114"/>
                  <a:gd name="T64" fmla="*/ 97 w 149"/>
                  <a:gd name="T65" fmla="*/ 46 h 114"/>
                  <a:gd name="T66" fmla="*/ 120 w 149"/>
                  <a:gd name="T67" fmla="*/ 53 h 114"/>
                  <a:gd name="T68" fmla="*/ 131 w 149"/>
                  <a:gd name="T69" fmla="*/ 56 h 114"/>
                  <a:gd name="T70" fmla="*/ 141 w 149"/>
                  <a:gd name="T71" fmla="*/ 64 h 114"/>
                  <a:gd name="T72" fmla="*/ 149 w 149"/>
                  <a:gd name="T73" fmla="*/ 77 h 114"/>
                  <a:gd name="T74" fmla="*/ 148 w 149"/>
                  <a:gd name="T75" fmla="*/ 88 h 114"/>
                  <a:gd name="T76" fmla="*/ 139 w 149"/>
                  <a:gd name="T77" fmla="*/ 100 h 114"/>
                  <a:gd name="T78" fmla="*/ 129 w 149"/>
                  <a:gd name="T79" fmla="*/ 106 h 11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9" h="114">
                    <a:moveTo>
                      <a:pt x="118" y="110"/>
                    </a:moveTo>
                    <a:lnTo>
                      <a:pt x="108" y="112"/>
                    </a:lnTo>
                    <a:lnTo>
                      <a:pt x="94" y="113"/>
                    </a:lnTo>
                    <a:lnTo>
                      <a:pt x="85" y="114"/>
                    </a:lnTo>
                    <a:lnTo>
                      <a:pt x="70" y="113"/>
                    </a:lnTo>
                    <a:lnTo>
                      <a:pt x="58" y="111"/>
                    </a:lnTo>
                    <a:lnTo>
                      <a:pt x="48" y="107"/>
                    </a:lnTo>
                    <a:lnTo>
                      <a:pt x="40" y="104"/>
                    </a:lnTo>
                    <a:lnTo>
                      <a:pt x="40" y="113"/>
                    </a:lnTo>
                    <a:lnTo>
                      <a:pt x="2" y="113"/>
                    </a:lnTo>
                    <a:lnTo>
                      <a:pt x="2" y="75"/>
                    </a:lnTo>
                    <a:lnTo>
                      <a:pt x="40" y="75"/>
                    </a:lnTo>
                    <a:lnTo>
                      <a:pt x="41" y="82"/>
                    </a:lnTo>
                    <a:lnTo>
                      <a:pt x="47" y="88"/>
                    </a:lnTo>
                    <a:lnTo>
                      <a:pt x="51" y="90"/>
                    </a:lnTo>
                    <a:lnTo>
                      <a:pt x="61" y="94"/>
                    </a:lnTo>
                    <a:lnTo>
                      <a:pt x="74" y="95"/>
                    </a:lnTo>
                    <a:lnTo>
                      <a:pt x="86" y="93"/>
                    </a:lnTo>
                    <a:lnTo>
                      <a:pt x="91" y="91"/>
                    </a:lnTo>
                    <a:lnTo>
                      <a:pt x="97" y="85"/>
                    </a:lnTo>
                    <a:lnTo>
                      <a:pt x="98" y="83"/>
                    </a:lnTo>
                    <a:lnTo>
                      <a:pt x="94" y="77"/>
                    </a:lnTo>
                    <a:lnTo>
                      <a:pt x="91" y="75"/>
                    </a:lnTo>
                    <a:lnTo>
                      <a:pt x="82" y="71"/>
                    </a:lnTo>
                    <a:lnTo>
                      <a:pt x="69" y="67"/>
                    </a:lnTo>
                    <a:lnTo>
                      <a:pt x="66" y="66"/>
                    </a:lnTo>
                    <a:lnTo>
                      <a:pt x="51" y="62"/>
                    </a:lnTo>
                    <a:lnTo>
                      <a:pt x="37" y="59"/>
                    </a:lnTo>
                    <a:lnTo>
                      <a:pt x="26" y="55"/>
                    </a:lnTo>
                    <a:lnTo>
                      <a:pt x="18" y="52"/>
                    </a:lnTo>
                    <a:lnTo>
                      <a:pt x="14" y="49"/>
                    </a:lnTo>
                    <a:lnTo>
                      <a:pt x="6" y="44"/>
                    </a:lnTo>
                    <a:lnTo>
                      <a:pt x="2" y="38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1" y="23"/>
                    </a:lnTo>
                    <a:lnTo>
                      <a:pt x="5" y="17"/>
                    </a:lnTo>
                    <a:lnTo>
                      <a:pt x="11" y="12"/>
                    </a:lnTo>
                    <a:lnTo>
                      <a:pt x="18" y="8"/>
                    </a:lnTo>
                    <a:lnTo>
                      <a:pt x="29" y="3"/>
                    </a:lnTo>
                    <a:lnTo>
                      <a:pt x="41" y="1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72" y="1"/>
                    </a:lnTo>
                    <a:lnTo>
                      <a:pt x="85" y="3"/>
                    </a:lnTo>
                    <a:lnTo>
                      <a:pt x="94" y="7"/>
                    </a:lnTo>
                    <a:lnTo>
                      <a:pt x="100" y="10"/>
                    </a:lnTo>
                    <a:lnTo>
                      <a:pt x="100" y="1"/>
                    </a:lnTo>
                    <a:lnTo>
                      <a:pt x="138" y="1"/>
                    </a:lnTo>
                    <a:lnTo>
                      <a:pt x="138" y="35"/>
                    </a:lnTo>
                    <a:lnTo>
                      <a:pt x="100" y="35"/>
                    </a:lnTo>
                    <a:lnTo>
                      <a:pt x="97" y="27"/>
                    </a:lnTo>
                    <a:lnTo>
                      <a:pt x="89" y="23"/>
                    </a:lnTo>
                    <a:lnTo>
                      <a:pt x="78" y="19"/>
                    </a:lnTo>
                    <a:lnTo>
                      <a:pt x="69" y="18"/>
                    </a:lnTo>
                    <a:lnTo>
                      <a:pt x="55" y="20"/>
                    </a:lnTo>
                    <a:lnTo>
                      <a:pt x="53" y="20"/>
                    </a:lnTo>
                    <a:lnTo>
                      <a:pt x="47" y="26"/>
                    </a:lnTo>
                    <a:lnTo>
                      <a:pt x="47" y="27"/>
                    </a:lnTo>
                    <a:lnTo>
                      <a:pt x="51" y="33"/>
                    </a:lnTo>
                    <a:lnTo>
                      <a:pt x="52" y="33"/>
                    </a:lnTo>
                    <a:lnTo>
                      <a:pt x="59" y="37"/>
                    </a:lnTo>
                    <a:lnTo>
                      <a:pt x="71" y="39"/>
                    </a:lnTo>
                    <a:lnTo>
                      <a:pt x="82" y="43"/>
                    </a:lnTo>
                    <a:lnTo>
                      <a:pt x="97" y="46"/>
                    </a:lnTo>
                    <a:lnTo>
                      <a:pt x="110" y="49"/>
                    </a:lnTo>
                    <a:lnTo>
                      <a:pt x="120" y="53"/>
                    </a:lnTo>
                    <a:lnTo>
                      <a:pt x="121" y="53"/>
                    </a:lnTo>
                    <a:lnTo>
                      <a:pt x="131" y="56"/>
                    </a:lnTo>
                    <a:lnTo>
                      <a:pt x="139" y="62"/>
                    </a:lnTo>
                    <a:lnTo>
                      <a:pt x="141" y="64"/>
                    </a:lnTo>
                    <a:lnTo>
                      <a:pt x="146" y="70"/>
                    </a:lnTo>
                    <a:lnTo>
                      <a:pt x="149" y="77"/>
                    </a:lnTo>
                    <a:lnTo>
                      <a:pt x="149" y="81"/>
                    </a:lnTo>
                    <a:lnTo>
                      <a:pt x="148" y="88"/>
                    </a:lnTo>
                    <a:lnTo>
                      <a:pt x="144" y="95"/>
                    </a:lnTo>
                    <a:lnTo>
                      <a:pt x="139" y="100"/>
                    </a:lnTo>
                    <a:lnTo>
                      <a:pt x="131" y="105"/>
                    </a:lnTo>
                    <a:lnTo>
                      <a:pt x="129" y="106"/>
                    </a:lnTo>
                    <a:lnTo>
                      <a:pt x="118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534" name="Group 65"/>
          <p:cNvGrpSpPr/>
          <p:nvPr/>
        </p:nvGrpSpPr>
        <p:grpSpPr bwMode="auto">
          <a:xfrm>
            <a:off x="382847" y="1200645"/>
            <a:ext cx="2711413" cy="1675209"/>
            <a:chOff x="-935" y="1025"/>
            <a:chExt cx="3917" cy="1722"/>
          </a:xfrm>
        </p:grpSpPr>
        <p:sp>
          <p:nvSpPr>
            <p:cNvPr id="22537" name="Oval 42"/>
            <p:cNvSpPr>
              <a:spLocks noChangeArrowheads="1"/>
            </p:cNvSpPr>
            <p:nvPr/>
          </p:nvSpPr>
          <p:spPr bwMode="auto">
            <a:xfrm>
              <a:off x="-930" y="1025"/>
              <a:ext cx="1497" cy="861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8" name="Oval 43"/>
            <p:cNvSpPr>
              <a:spLocks noChangeArrowheads="1"/>
            </p:cNvSpPr>
            <p:nvPr/>
          </p:nvSpPr>
          <p:spPr bwMode="auto">
            <a:xfrm>
              <a:off x="1474" y="1069"/>
              <a:ext cx="1497" cy="861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9" name="Oval 44"/>
            <p:cNvSpPr>
              <a:spLocks noChangeArrowheads="1"/>
            </p:cNvSpPr>
            <p:nvPr/>
          </p:nvSpPr>
          <p:spPr bwMode="auto">
            <a:xfrm>
              <a:off x="203" y="1886"/>
              <a:ext cx="1497" cy="861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5501" name="Text Box 45"/>
            <p:cNvSpPr txBox="1">
              <a:spLocks noChangeArrowheads="1"/>
            </p:cNvSpPr>
            <p:nvPr/>
          </p:nvSpPr>
          <p:spPr bwMode="auto">
            <a:xfrm>
              <a:off x="-935" y="1113"/>
              <a:ext cx="1512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14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VLAN 100</a:t>
              </a:r>
            </a:p>
          </p:txBody>
        </p:sp>
        <p:sp>
          <p:nvSpPr>
            <p:cNvPr id="275502" name="Text Box 46"/>
            <p:cNvSpPr txBox="1">
              <a:spLocks noChangeArrowheads="1"/>
            </p:cNvSpPr>
            <p:nvPr/>
          </p:nvSpPr>
          <p:spPr bwMode="auto">
            <a:xfrm>
              <a:off x="1470" y="1112"/>
              <a:ext cx="1512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14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VLAN 200</a:t>
              </a:r>
            </a:p>
          </p:txBody>
        </p:sp>
        <p:sp>
          <p:nvSpPr>
            <p:cNvPr id="275503" name="Text Box 47"/>
            <p:cNvSpPr txBox="1">
              <a:spLocks noChangeArrowheads="1"/>
            </p:cNvSpPr>
            <p:nvPr/>
          </p:nvSpPr>
          <p:spPr bwMode="auto">
            <a:xfrm>
              <a:off x="198" y="1931"/>
              <a:ext cx="1512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1400" dirty="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VLAN 300</a:t>
              </a:r>
            </a:p>
          </p:txBody>
        </p:sp>
        <p:pic>
          <p:nvPicPr>
            <p:cNvPr id="22543" name="Picture 51" descr="显示屏-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37" y="1388"/>
              <a:ext cx="37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4" name="Picture 52" descr="显示屏-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9" y="1388"/>
              <a:ext cx="37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5" name="Picture 53" descr="显示屏-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" y="2205"/>
              <a:ext cx="37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6" name="Picture 54" descr="显示屏-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" y="2205"/>
              <a:ext cx="37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7" name="Picture 55" descr="显示屏-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" y="1386"/>
              <a:ext cx="37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8" name="Picture 56" descr="显示屏-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" y="1386"/>
              <a:ext cx="37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549" name="Group 57"/>
            <p:cNvGrpSpPr/>
            <p:nvPr/>
          </p:nvGrpSpPr>
          <p:grpSpPr bwMode="auto">
            <a:xfrm>
              <a:off x="522" y="1434"/>
              <a:ext cx="907" cy="408"/>
              <a:chOff x="820" y="1552"/>
              <a:chExt cx="671" cy="422"/>
            </a:xfrm>
          </p:grpSpPr>
          <p:sp>
            <p:nvSpPr>
              <p:cNvPr id="22550" name="Freeform 58"/>
              <p:cNvSpPr/>
              <p:nvPr/>
            </p:nvSpPr>
            <p:spPr bwMode="auto">
              <a:xfrm>
                <a:off x="820" y="1552"/>
                <a:ext cx="671" cy="422"/>
              </a:xfrm>
              <a:custGeom>
                <a:avLst/>
                <a:gdLst>
                  <a:gd name="T0" fmla="*/ 495 w 671"/>
                  <a:gd name="T1" fmla="*/ 422 h 422"/>
                  <a:gd name="T2" fmla="*/ 671 w 671"/>
                  <a:gd name="T3" fmla="*/ 247 h 422"/>
                  <a:gd name="T4" fmla="*/ 671 w 671"/>
                  <a:gd name="T5" fmla="*/ 0 h 422"/>
                  <a:gd name="T6" fmla="*/ 175 w 671"/>
                  <a:gd name="T7" fmla="*/ 0 h 422"/>
                  <a:gd name="T8" fmla="*/ 0 w 671"/>
                  <a:gd name="T9" fmla="*/ 175 h 422"/>
                  <a:gd name="T10" fmla="*/ 0 w 671"/>
                  <a:gd name="T11" fmla="*/ 422 h 422"/>
                  <a:gd name="T12" fmla="*/ 495 w 671"/>
                  <a:gd name="T13" fmla="*/ 422 h 4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1" h="422">
                    <a:moveTo>
                      <a:pt x="495" y="422"/>
                    </a:moveTo>
                    <a:lnTo>
                      <a:pt x="671" y="247"/>
                    </a:lnTo>
                    <a:lnTo>
                      <a:pt x="671" y="0"/>
                    </a:lnTo>
                    <a:lnTo>
                      <a:pt x="175" y="0"/>
                    </a:lnTo>
                    <a:lnTo>
                      <a:pt x="0" y="175"/>
                    </a:lnTo>
                    <a:lnTo>
                      <a:pt x="0" y="422"/>
                    </a:lnTo>
                    <a:lnTo>
                      <a:pt x="495" y="422"/>
                    </a:lnTo>
                    <a:close/>
                  </a:path>
                </a:pathLst>
              </a:custGeom>
              <a:solidFill>
                <a:srgbClr val="6D619E"/>
              </a:solidFill>
              <a:ln w="9525">
                <a:solidFill>
                  <a:srgbClr val="23CBFF"/>
                </a:solidFill>
                <a:rou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51" name="Rectangle 59"/>
              <p:cNvSpPr>
                <a:spLocks noChangeArrowheads="1"/>
              </p:cNvSpPr>
              <p:nvPr/>
            </p:nvSpPr>
            <p:spPr bwMode="auto">
              <a:xfrm>
                <a:off x="820" y="1727"/>
                <a:ext cx="495" cy="247"/>
              </a:xfrm>
              <a:prstGeom prst="rect">
                <a:avLst/>
              </a:prstGeom>
              <a:solidFill>
                <a:srgbClr val="8E85B7"/>
              </a:solidFill>
              <a:ln w="9525">
                <a:solidFill>
                  <a:srgbClr val="23CBFF"/>
                </a:solidFill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52" name="Freeform 60"/>
              <p:cNvSpPr/>
              <p:nvPr/>
            </p:nvSpPr>
            <p:spPr bwMode="auto">
              <a:xfrm>
                <a:off x="820" y="1552"/>
                <a:ext cx="671" cy="175"/>
              </a:xfrm>
              <a:custGeom>
                <a:avLst/>
                <a:gdLst>
                  <a:gd name="T0" fmla="*/ 0 w 671"/>
                  <a:gd name="T1" fmla="*/ 175 h 175"/>
                  <a:gd name="T2" fmla="*/ 495 w 671"/>
                  <a:gd name="T3" fmla="*/ 175 h 175"/>
                  <a:gd name="T4" fmla="*/ 671 w 671"/>
                  <a:gd name="T5" fmla="*/ 0 h 175"/>
                  <a:gd name="T6" fmla="*/ 175 w 671"/>
                  <a:gd name="T7" fmla="*/ 0 h 175"/>
                  <a:gd name="T8" fmla="*/ 0 w 671"/>
                  <a:gd name="T9" fmla="*/ 175 h 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1" h="175">
                    <a:moveTo>
                      <a:pt x="0" y="175"/>
                    </a:moveTo>
                    <a:lnTo>
                      <a:pt x="495" y="175"/>
                    </a:lnTo>
                    <a:lnTo>
                      <a:pt x="671" y="0"/>
                    </a:lnTo>
                    <a:lnTo>
                      <a:pt x="175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BBB4D6"/>
              </a:solidFill>
              <a:ln w="9525">
                <a:solidFill>
                  <a:srgbClr val="23CBFF"/>
                </a:solidFill>
                <a:round/>
              </a:ln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53" name="Freeform 61"/>
              <p:cNvSpPr>
                <a:spLocks noEditPoints="1"/>
              </p:cNvSpPr>
              <p:nvPr/>
            </p:nvSpPr>
            <p:spPr bwMode="auto">
              <a:xfrm>
                <a:off x="1003" y="1584"/>
                <a:ext cx="291" cy="102"/>
              </a:xfrm>
              <a:custGeom>
                <a:avLst/>
                <a:gdLst>
                  <a:gd name="T0" fmla="*/ 146 w 291"/>
                  <a:gd name="T1" fmla="*/ 41 h 102"/>
                  <a:gd name="T2" fmla="*/ 115 w 291"/>
                  <a:gd name="T3" fmla="*/ 18 h 102"/>
                  <a:gd name="T4" fmla="*/ 203 w 291"/>
                  <a:gd name="T5" fmla="*/ 18 h 102"/>
                  <a:gd name="T6" fmla="*/ 146 w 291"/>
                  <a:gd name="T7" fmla="*/ 41 h 102"/>
                  <a:gd name="T8" fmla="*/ 144 w 291"/>
                  <a:gd name="T9" fmla="*/ 62 h 102"/>
                  <a:gd name="T10" fmla="*/ 174 w 291"/>
                  <a:gd name="T11" fmla="*/ 85 h 102"/>
                  <a:gd name="T12" fmla="*/ 86 w 291"/>
                  <a:gd name="T13" fmla="*/ 85 h 102"/>
                  <a:gd name="T14" fmla="*/ 144 w 291"/>
                  <a:gd name="T15" fmla="*/ 62 h 102"/>
                  <a:gd name="T16" fmla="*/ 0 w 291"/>
                  <a:gd name="T17" fmla="*/ 102 h 102"/>
                  <a:gd name="T18" fmla="*/ 225 w 291"/>
                  <a:gd name="T19" fmla="*/ 102 h 102"/>
                  <a:gd name="T20" fmla="*/ 162 w 291"/>
                  <a:gd name="T21" fmla="*/ 53 h 102"/>
                  <a:gd name="T22" fmla="*/ 291 w 291"/>
                  <a:gd name="T23" fmla="*/ 0 h 102"/>
                  <a:gd name="T24" fmla="*/ 64 w 291"/>
                  <a:gd name="T25" fmla="*/ 0 h 102"/>
                  <a:gd name="T26" fmla="*/ 128 w 291"/>
                  <a:gd name="T27" fmla="*/ 50 h 102"/>
                  <a:gd name="T28" fmla="*/ 0 w 291"/>
                  <a:gd name="T29" fmla="*/ 102 h 10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91" h="102">
                    <a:moveTo>
                      <a:pt x="146" y="41"/>
                    </a:moveTo>
                    <a:lnTo>
                      <a:pt x="115" y="18"/>
                    </a:lnTo>
                    <a:lnTo>
                      <a:pt x="203" y="18"/>
                    </a:lnTo>
                    <a:lnTo>
                      <a:pt x="146" y="41"/>
                    </a:lnTo>
                    <a:close/>
                    <a:moveTo>
                      <a:pt x="144" y="62"/>
                    </a:moveTo>
                    <a:lnTo>
                      <a:pt x="174" y="85"/>
                    </a:lnTo>
                    <a:lnTo>
                      <a:pt x="86" y="85"/>
                    </a:lnTo>
                    <a:lnTo>
                      <a:pt x="144" y="62"/>
                    </a:lnTo>
                    <a:close/>
                    <a:moveTo>
                      <a:pt x="0" y="102"/>
                    </a:moveTo>
                    <a:lnTo>
                      <a:pt x="225" y="102"/>
                    </a:lnTo>
                    <a:lnTo>
                      <a:pt x="162" y="53"/>
                    </a:lnTo>
                    <a:lnTo>
                      <a:pt x="291" y="0"/>
                    </a:lnTo>
                    <a:lnTo>
                      <a:pt x="64" y="0"/>
                    </a:lnTo>
                    <a:lnTo>
                      <a:pt x="128" y="5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54" name="Freeform 62"/>
              <p:cNvSpPr>
                <a:spLocks noEditPoints="1"/>
              </p:cNvSpPr>
              <p:nvPr/>
            </p:nvSpPr>
            <p:spPr bwMode="auto">
              <a:xfrm>
                <a:off x="1017" y="1593"/>
                <a:ext cx="291" cy="101"/>
              </a:xfrm>
              <a:custGeom>
                <a:avLst/>
                <a:gdLst>
                  <a:gd name="T0" fmla="*/ 147 w 291"/>
                  <a:gd name="T1" fmla="*/ 41 h 101"/>
                  <a:gd name="T2" fmla="*/ 117 w 291"/>
                  <a:gd name="T3" fmla="*/ 17 h 101"/>
                  <a:gd name="T4" fmla="*/ 205 w 291"/>
                  <a:gd name="T5" fmla="*/ 17 h 101"/>
                  <a:gd name="T6" fmla="*/ 147 w 291"/>
                  <a:gd name="T7" fmla="*/ 41 h 101"/>
                  <a:gd name="T8" fmla="*/ 144 w 291"/>
                  <a:gd name="T9" fmla="*/ 60 h 101"/>
                  <a:gd name="T10" fmla="*/ 176 w 291"/>
                  <a:gd name="T11" fmla="*/ 84 h 101"/>
                  <a:gd name="T12" fmla="*/ 87 w 291"/>
                  <a:gd name="T13" fmla="*/ 84 h 101"/>
                  <a:gd name="T14" fmla="*/ 144 w 291"/>
                  <a:gd name="T15" fmla="*/ 60 h 101"/>
                  <a:gd name="T16" fmla="*/ 0 w 291"/>
                  <a:gd name="T17" fmla="*/ 101 h 101"/>
                  <a:gd name="T18" fmla="*/ 227 w 291"/>
                  <a:gd name="T19" fmla="*/ 101 h 101"/>
                  <a:gd name="T20" fmla="*/ 163 w 291"/>
                  <a:gd name="T21" fmla="*/ 53 h 101"/>
                  <a:gd name="T22" fmla="*/ 291 w 291"/>
                  <a:gd name="T23" fmla="*/ 0 h 101"/>
                  <a:gd name="T24" fmla="*/ 66 w 291"/>
                  <a:gd name="T25" fmla="*/ 0 h 101"/>
                  <a:gd name="T26" fmla="*/ 129 w 291"/>
                  <a:gd name="T27" fmla="*/ 48 h 101"/>
                  <a:gd name="T28" fmla="*/ 0 w 291"/>
                  <a:gd name="T29" fmla="*/ 101 h 10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91" h="101">
                    <a:moveTo>
                      <a:pt x="147" y="41"/>
                    </a:moveTo>
                    <a:lnTo>
                      <a:pt x="117" y="17"/>
                    </a:lnTo>
                    <a:lnTo>
                      <a:pt x="205" y="17"/>
                    </a:lnTo>
                    <a:lnTo>
                      <a:pt x="147" y="41"/>
                    </a:lnTo>
                    <a:close/>
                    <a:moveTo>
                      <a:pt x="144" y="60"/>
                    </a:moveTo>
                    <a:lnTo>
                      <a:pt x="176" y="84"/>
                    </a:lnTo>
                    <a:lnTo>
                      <a:pt x="87" y="84"/>
                    </a:lnTo>
                    <a:lnTo>
                      <a:pt x="144" y="60"/>
                    </a:lnTo>
                    <a:close/>
                    <a:moveTo>
                      <a:pt x="0" y="101"/>
                    </a:moveTo>
                    <a:lnTo>
                      <a:pt x="227" y="101"/>
                    </a:lnTo>
                    <a:lnTo>
                      <a:pt x="163" y="53"/>
                    </a:lnTo>
                    <a:lnTo>
                      <a:pt x="291" y="0"/>
                    </a:lnTo>
                    <a:lnTo>
                      <a:pt x="66" y="0"/>
                    </a:lnTo>
                    <a:lnTo>
                      <a:pt x="129" y="48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55" name="Freeform 63"/>
              <p:cNvSpPr/>
              <p:nvPr/>
            </p:nvSpPr>
            <p:spPr bwMode="auto">
              <a:xfrm>
                <a:off x="1015" y="1803"/>
                <a:ext cx="149" cy="115"/>
              </a:xfrm>
              <a:custGeom>
                <a:avLst/>
                <a:gdLst>
                  <a:gd name="T0" fmla="*/ 106 w 149"/>
                  <a:gd name="T1" fmla="*/ 112 h 115"/>
                  <a:gd name="T2" fmla="*/ 83 w 149"/>
                  <a:gd name="T3" fmla="*/ 115 h 115"/>
                  <a:gd name="T4" fmla="*/ 58 w 149"/>
                  <a:gd name="T5" fmla="*/ 112 h 115"/>
                  <a:gd name="T6" fmla="*/ 39 w 149"/>
                  <a:gd name="T7" fmla="*/ 104 h 115"/>
                  <a:gd name="T8" fmla="*/ 1 w 149"/>
                  <a:gd name="T9" fmla="*/ 113 h 115"/>
                  <a:gd name="T10" fmla="*/ 39 w 149"/>
                  <a:gd name="T11" fmla="*/ 75 h 115"/>
                  <a:gd name="T12" fmla="*/ 46 w 149"/>
                  <a:gd name="T13" fmla="*/ 88 h 115"/>
                  <a:gd name="T14" fmla="*/ 60 w 149"/>
                  <a:gd name="T15" fmla="*/ 94 h 115"/>
                  <a:gd name="T16" fmla="*/ 86 w 149"/>
                  <a:gd name="T17" fmla="*/ 94 h 115"/>
                  <a:gd name="T18" fmla="*/ 97 w 149"/>
                  <a:gd name="T19" fmla="*/ 86 h 115"/>
                  <a:gd name="T20" fmla="*/ 94 w 149"/>
                  <a:gd name="T21" fmla="*/ 77 h 115"/>
                  <a:gd name="T22" fmla="*/ 82 w 149"/>
                  <a:gd name="T23" fmla="*/ 71 h 115"/>
                  <a:gd name="T24" fmla="*/ 65 w 149"/>
                  <a:gd name="T25" fmla="*/ 66 h 115"/>
                  <a:gd name="T26" fmla="*/ 36 w 149"/>
                  <a:gd name="T27" fmla="*/ 59 h 115"/>
                  <a:gd name="T28" fmla="*/ 17 w 149"/>
                  <a:gd name="T29" fmla="*/ 52 h 115"/>
                  <a:gd name="T30" fmla="*/ 6 w 149"/>
                  <a:gd name="T31" fmla="*/ 46 h 115"/>
                  <a:gd name="T32" fmla="*/ 0 w 149"/>
                  <a:gd name="T33" fmla="*/ 32 h 115"/>
                  <a:gd name="T34" fmla="*/ 1 w 149"/>
                  <a:gd name="T35" fmla="*/ 24 h 115"/>
                  <a:gd name="T36" fmla="*/ 11 w 149"/>
                  <a:gd name="T37" fmla="*/ 12 h 115"/>
                  <a:gd name="T38" fmla="*/ 29 w 149"/>
                  <a:gd name="T39" fmla="*/ 5 h 115"/>
                  <a:gd name="T40" fmla="*/ 53 w 149"/>
                  <a:gd name="T41" fmla="*/ 0 h 115"/>
                  <a:gd name="T42" fmla="*/ 73 w 149"/>
                  <a:gd name="T43" fmla="*/ 1 h 115"/>
                  <a:gd name="T44" fmla="*/ 94 w 149"/>
                  <a:gd name="T45" fmla="*/ 7 h 115"/>
                  <a:gd name="T46" fmla="*/ 100 w 149"/>
                  <a:gd name="T47" fmla="*/ 1 h 115"/>
                  <a:gd name="T48" fmla="*/ 137 w 149"/>
                  <a:gd name="T49" fmla="*/ 35 h 115"/>
                  <a:gd name="T50" fmla="*/ 97 w 149"/>
                  <a:gd name="T51" fmla="*/ 29 h 115"/>
                  <a:gd name="T52" fmla="*/ 89 w 149"/>
                  <a:gd name="T53" fmla="*/ 23 h 115"/>
                  <a:gd name="T54" fmla="*/ 68 w 149"/>
                  <a:gd name="T55" fmla="*/ 19 h 115"/>
                  <a:gd name="T56" fmla="*/ 52 w 149"/>
                  <a:gd name="T57" fmla="*/ 22 h 115"/>
                  <a:gd name="T58" fmla="*/ 46 w 149"/>
                  <a:gd name="T59" fmla="*/ 28 h 115"/>
                  <a:gd name="T60" fmla="*/ 51 w 149"/>
                  <a:gd name="T61" fmla="*/ 35 h 115"/>
                  <a:gd name="T62" fmla="*/ 71 w 149"/>
                  <a:gd name="T63" fmla="*/ 41 h 115"/>
                  <a:gd name="T64" fmla="*/ 97 w 149"/>
                  <a:gd name="T65" fmla="*/ 47 h 115"/>
                  <a:gd name="T66" fmla="*/ 119 w 149"/>
                  <a:gd name="T67" fmla="*/ 53 h 115"/>
                  <a:gd name="T68" fmla="*/ 131 w 149"/>
                  <a:gd name="T69" fmla="*/ 58 h 115"/>
                  <a:gd name="T70" fmla="*/ 140 w 149"/>
                  <a:gd name="T71" fmla="*/ 65 h 115"/>
                  <a:gd name="T72" fmla="*/ 148 w 149"/>
                  <a:gd name="T73" fmla="*/ 77 h 115"/>
                  <a:gd name="T74" fmla="*/ 148 w 149"/>
                  <a:gd name="T75" fmla="*/ 89 h 115"/>
                  <a:gd name="T76" fmla="*/ 138 w 149"/>
                  <a:gd name="T77" fmla="*/ 101 h 115"/>
                  <a:gd name="T78" fmla="*/ 129 w 149"/>
                  <a:gd name="T79" fmla="*/ 106 h 11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9" h="115">
                    <a:moveTo>
                      <a:pt x="119" y="110"/>
                    </a:moveTo>
                    <a:lnTo>
                      <a:pt x="106" y="112"/>
                    </a:lnTo>
                    <a:lnTo>
                      <a:pt x="93" y="115"/>
                    </a:lnTo>
                    <a:lnTo>
                      <a:pt x="83" y="115"/>
                    </a:lnTo>
                    <a:lnTo>
                      <a:pt x="70" y="113"/>
                    </a:lnTo>
                    <a:lnTo>
                      <a:pt x="58" y="112"/>
                    </a:lnTo>
                    <a:lnTo>
                      <a:pt x="47" y="109"/>
                    </a:lnTo>
                    <a:lnTo>
                      <a:pt x="39" y="104"/>
                    </a:lnTo>
                    <a:lnTo>
                      <a:pt x="39" y="113"/>
                    </a:lnTo>
                    <a:lnTo>
                      <a:pt x="1" y="113"/>
                    </a:lnTo>
                    <a:lnTo>
                      <a:pt x="1" y="75"/>
                    </a:lnTo>
                    <a:lnTo>
                      <a:pt x="39" y="75"/>
                    </a:lnTo>
                    <a:lnTo>
                      <a:pt x="41" y="82"/>
                    </a:lnTo>
                    <a:lnTo>
                      <a:pt x="46" y="88"/>
                    </a:lnTo>
                    <a:lnTo>
                      <a:pt x="49" y="90"/>
                    </a:lnTo>
                    <a:lnTo>
                      <a:pt x="60" y="94"/>
                    </a:lnTo>
                    <a:lnTo>
                      <a:pt x="73" y="95"/>
                    </a:lnTo>
                    <a:lnTo>
                      <a:pt x="86" y="94"/>
                    </a:lnTo>
                    <a:lnTo>
                      <a:pt x="91" y="92"/>
                    </a:lnTo>
                    <a:lnTo>
                      <a:pt x="97" y="86"/>
                    </a:lnTo>
                    <a:lnTo>
                      <a:pt x="97" y="83"/>
                    </a:lnTo>
                    <a:lnTo>
                      <a:pt x="94" y="77"/>
                    </a:lnTo>
                    <a:lnTo>
                      <a:pt x="91" y="75"/>
                    </a:lnTo>
                    <a:lnTo>
                      <a:pt x="82" y="71"/>
                    </a:lnTo>
                    <a:lnTo>
                      <a:pt x="69" y="68"/>
                    </a:lnTo>
                    <a:lnTo>
                      <a:pt x="65" y="66"/>
                    </a:lnTo>
                    <a:lnTo>
                      <a:pt x="49" y="63"/>
                    </a:lnTo>
                    <a:lnTo>
                      <a:pt x="36" y="59"/>
                    </a:lnTo>
                    <a:lnTo>
                      <a:pt x="25" y="55"/>
                    </a:lnTo>
                    <a:lnTo>
                      <a:pt x="17" y="52"/>
                    </a:lnTo>
                    <a:lnTo>
                      <a:pt x="13" y="51"/>
                    </a:lnTo>
                    <a:lnTo>
                      <a:pt x="6" y="46"/>
                    </a:lnTo>
                    <a:lnTo>
                      <a:pt x="1" y="40"/>
                    </a:lnTo>
                    <a:lnTo>
                      <a:pt x="0" y="32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5" y="17"/>
                    </a:lnTo>
                    <a:lnTo>
                      <a:pt x="11" y="12"/>
                    </a:lnTo>
                    <a:lnTo>
                      <a:pt x="18" y="8"/>
                    </a:lnTo>
                    <a:lnTo>
                      <a:pt x="29" y="5"/>
                    </a:lnTo>
                    <a:lnTo>
                      <a:pt x="41" y="1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73" y="1"/>
                    </a:lnTo>
                    <a:lnTo>
                      <a:pt x="85" y="3"/>
                    </a:lnTo>
                    <a:lnTo>
                      <a:pt x="94" y="7"/>
                    </a:lnTo>
                    <a:lnTo>
                      <a:pt x="100" y="11"/>
                    </a:lnTo>
                    <a:lnTo>
                      <a:pt x="100" y="1"/>
                    </a:lnTo>
                    <a:lnTo>
                      <a:pt x="137" y="1"/>
                    </a:lnTo>
                    <a:lnTo>
                      <a:pt x="137" y="35"/>
                    </a:lnTo>
                    <a:lnTo>
                      <a:pt x="100" y="35"/>
                    </a:lnTo>
                    <a:lnTo>
                      <a:pt x="97" y="29"/>
                    </a:lnTo>
                    <a:lnTo>
                      <a:pt x="89" y="23"/>
                    </a:lnTo>
                    <a:lnTo>
                      <a:pt x="77" y="19"/>
                    </a:lnTo>
                    <a:lnTo>
                      <a:pt x="68" y="19"/>
                    </a:lnTo>
                    <a:lnTo>
                      <a:pt x="56" y="20"/>
                    </a:lnTo>
                    <a:lnTo>
                      <a:pt x="52" y="22"/>
                    </a:lnTo>
                    <a:lnTo>
                      <a:pt x="46" y="26"/>
                    </a:lnTo>
                    <a:lnTo>
                      <a:pt x="46" y="28"/>
                    </a:lnTo>
                    <a:lnTo>
                      <a:pt x="51" y="34"/>
                    </a:lnTo>
                    <a:lnTo>
                      <a:pt x="51" y="35"/>
                    </a:lnTo>
                    <a:lnTo>
                      <a:pt x="58" y="37"/>
                    </a:lnTo>
                    <a:lnTo>
                      <a:pt x="71" y="41"/>
                    </a:lnTo>
                    <a:lnTo>
                      <a:pt x="82" y="43"/>
                    </a:lnTo>
                    <a:lnTo>
                      <a:pt x="97" y="47"/>
                    </a:lnTo>
                    <a:lnTo>
                      <a:pt x="109" y="49"/>
                    </a:lnTo>
                    <a:lnTo>
                      <a:pt x="119" y="53"/>
                    </a:lnTo>
                    <a:lnTo>
                      <a:pt x="120" y="53"/>
                    </a:lnTo>
                    <a:lnTo>
                      <a:pt x="131" y="58"/>
                    </a:lnTo>
                    <a:lnTo>
                      <a:pt x="138" y="63"/>
                    </a:lnTo>
                    <a:lnTo>
                      <a:pt x="140" y="65"/>
                    </a:lnTo>
                    <a:lnTo>
                      <a:pt x="145" y="71"/>
                    </a:lnTo>
                    <a:lnTo>
                      <a:pt x="148" y="77"/>
                    </a:lnTo>
                    <a:lnTo>
                      <a:pt x="149" y="81"/>
                    </a:lnTo>
                    <a:lnTo>
                      <a:pt x="148" y="89"/>
                    </a:lnTo>
                    <a:lnTo>
                      <a:pt x="144" y="95"/>
                    </a:lnTo>
                    <a:lnTo>
                      <a:pt x="138" y="101"/>
                    </a:lnTo>
                    <a:lnTo>
                      <a:pt x="131" y="106"/>
                    </a:lnTo>
                    <a:lnTo>
                      <a:pt x="129" y="106"/>
                    </a:lnTo>
                    <a:lnTo>
                      <a:pt x="119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56" name="Freeform 64"/>
              <p:cNvSpPr/>
              <p:nvPr/>
            </p:nvSpPr>
            <p:spPr bwMode="auto">
              <a:xfrm>
                <a:off x="1003" y="1796"/>
                <a:ext cx="149" cy="114"/>
              </a:xfrm>
              <a:custGeom>
                <a:avLst/>
                <a:gdLst>
                  <a:gd name="T0" fmla="*/ 108 w 149"/>
                  <a:gd name="T1" fmla="*/ 112 h 114"/>
                  <a:gd name="T2" fmla="*/ 85 w 149"/>
                  <a:gd name="T3" fmla="*/ 114 h 114"/>
                  <a:gd name="T4" fmla="*/ 58 w 149"/>
                  <a:gd name="T5" fmla="*/ 111 h 114"/>
                  <a:gd name="T6" fmla="*/ 40 w 149"/>
                  <a:gd name="T7" fmla="*/ 104 h 114"/>
                  <a:gd name="T8" fmla="*/ 2 w 149"/>
                  <a:gd name="T9" fmla="*/ 113 h 114"/>
                  <a:gd name="T10" fmla="*/ 40 w 149"/>
                  <a:gd name="T11" fmla="*/ 75 h 114"/>
                  <a:gd name="T12" fmla="*/ 47 w 149"/>
                  <a:gd name="T13" fmla="*/ 88 h 114"/>
                  <a:gd name="T14" fmla="*/ 61 w 149"/>
                  <a:gd name="T15" fmla="*/ 94 h 114"/>
                  <a:gd name="T16" fmla="*/ 86 w 149"/>
                  <a:gd name="T17" fmla="*/ 93 h 114"/>
                  <a:gd name="T18" fmla="*/ 97 w 149"/>
                  <a:gd name="T19" fmla="*/ 85 h 114"/>
                  <a:gd name="T20" fmla="*/ 94 w 149"/>
                  <a:gd name="T21" fmla="*/ 77 h 114"/>
                  <a:gd name="T22" fmla="*/ 82 w 149"/>
                  <a:gd name="T23" fmla="*/ 71 h 114"/>
                  <a:gd name="T24" fmla="*/ 66 w 149"/>
                  <a:gd name="T25" fmla="*/ 66 h 114"/>
                  <a:gd name="T26" fmla="*/ 37 w 149"/>
                  <a:gd name="T27" fmla="*/ 59 h 114"/>
                  <a:gd name="T28" fmla="*/ 18 w 149"/>
                  <a:gd name="T29" fmla="*/ 52 h 114"/>
                  <a:gd name="T30" fmla="*/ 6 w 149"/>
                  <a:gd name="T31" fmla="*/ 44 h 114"/>
                  <a:gd name="T32" fmla="*/ 0 w 149"/>
                  <a:gd name="T33" fmla="*/ 31 h 114"/>
                  <a:gd name="T34" fmla="*/ 1 w 149"/>
                  <a:gd name="T35" fmla="*/ 23 h 114"/>
                  <a:gd name="T36" fmla="*/ 11 w 149"/>
                  <a:gd name="T37" fmla="*/ 12 h 114"/>
                  <a:gd name="T38" fmla="*/ 29 w 149"/>
                  <a:gd name="T39" fmla="*/ 3 h 114"/>
                  <a:gd name="T40" fmla="*/ 54 w 149"/>
                  <a:gd name="T41" fmla="*/ 0 h 114"/>
                  <a:gd name="T42" fmla="*/ 72 w 149"/>
                  <a:gd name="T43" fmla="*/ 1 h 114"/>
                  <a:gd name="T44" fmla="*/ 94 w 149"/>
                  <a:gd name="T45" fmla="*/ 7 h 114"/>
                  <a:gd name="T46" fmla="*/ 100 w 149"/>
                  <a:gd name="T47" fmla="*/ 1 h 114"/>
                  <a:gd name="T48" fmla="*/ 138 w 149"/>
                  <a:gd name="T49" fmla="*/ 35 h 114"/>
                  <a:gd name="T50" fmla="*/ 97 w 149"/>
                  <a:gd name="T51" fmla="*/ 27 h 114"/>
                  <a:gd name="T52" fmla="*/ 89 w 149"/>
                  <a:gd name="T53" fmla="*/ 23 h 114"/>
                  <a:gd name="T54" fmla="*/ 69 w 149"/>
                  <a:gd name="T55" fmla="*/ 18 h 114"/>
                  <a:gd name="T56" fmla="*/ 53 w 149"/>
                  <a:gd name="T57" fmla="*/ 20 h 114"/>
                  <a:gd name="T58" fmla="*/ 47 w 149"/>
                  <a:gd name="T59" fmla="*/ 27 h 114"/>
                  <a:gd name="T60" fmla="*/ 52 w 149"/>
                  <a:gd name="T61" fmla="*/ 33 h 114"/>
                  <a:gd name="T62" fmla="*/ 71 w 149"/>
                  <a:gd name="T63" fmla="*/ 39 h 114"/>
                  <a:gd name="T64" fmla="*/ 97 w 149"/>
                  <a:gd name="T65" fmla="*/ 46 h 114"/>
                  <a:gd name="T66" fmla="*/ 120 w 149"/>
                  <a:gd name="T67" fmla="*/ 53 h 114"/>
                  <a:gd name="T68" fmla="*/ 131 w 149"/>
                  <a:gd name="T69" fmla="*/ 56 h 114"/>
                  <a:gd name="T70" fmla="*/ 141 w 149"/>
                  <a:gd name="T71" fmla="*/ 64 h 114"/>
                  <a:gd name="T72" fmla="*/ 149 w 149"/>
                  <a:gd name="T73" fmla="*/ 77 h 114"/>
                  <a:gd name="T74" fmla="*/ 148 w 149"/>
                  <a:gd name="T75" fmla="*/ 88 h 114"/>
                  <a:gd name="T76" fmla="*/ 139 w 149"/>
                  <a:gd name="T77" fmla="*/ 100 h 114"/>
                  <a:gd name="T78" fmla="*/ 129 w 149"/>
                  <a:gd name="T79" fmla="*/ 106 h 11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9" h="114">
                    <a:moveTo>
                      <a:pt x="118" y="110"/>
                    </a:moveTo>
                    <a:lnTo>
                      <a:pt x="108" y="112"/>
                    </a:lnTo>
                    <a:lnTo>
                      <a:pt x="94" y="113"/>
                    </a:lnTo>
                    <a:lnTo>
                      <a:pt x="85" y="114"/>
                    </a:lnTo>
                    <a:lnTo>
                      <a:pt x="70" y="113"/>
                    </a:lnTo>
                    <a:lnTo>
                      <a:pt x="58" y="111"/>
                    </a:lnTo>
                    <a:lnTo>
                      <a:pt x="48" y="107"/>
                    </a:lnTo>
                    <a:lnTo>
                      <a:pt x="40" y="104"/>
                    </a:lnTo>
                    <a:lnTo>
                      <a:pt x="40" y="113"/>
                    </a:lnTo>
                    <a:lnTo>
                      <a:pt x="2" y="113"/>
                    </a:lnTo>
                    <a:lnTo>
                      <a:pt x="2" y="75"/>
                    </a:lnTo>
                    <a:lnTo>
                      <a:pt x="40" y="75"/>
                    </a:lnTo>
                    <a:lnTo>
                      <a:pt x="41" y="82"/>
                    </a:lnTo>
                    <a:lnTo>
                      <a:pt x="47" y="88"/>
                    </a:lnTo>
                    <a:lnTo>
                      <a:pt x="51" y="90"/>
                    </a:lnTo>
                    <a:lnTo>
                      <a:pt x="61" y="94"/>
                    </a:lnTo>
                    <a:lnTo>
                      <a:pt x="74" y="95"/>
                    </a:lnTo>
                    <a:lnTo>
                      <a:pt x="86" y="93"/>
                    </a:lnTo>
                    <a:lnTo>
                      <a:pt x="91" y="91"/>
                    </a:lnTo>
                    <a:lnTo>
                      <a:pt x="97" y="85"/>
                    </a:lnTo>
                    <a:lnTo>
                      <a:pt x="98" y="83"/>
                    </a:lnTo>
                    <a:lnTo>
                      <a:pt x="94" y="77"/>
                    </a:lnTo>
                    <a:lnTo>
                      <a:pt x="91" y="75"/>
                    </a:lnTo>
                    <a:lnTo>
                      <a:pt x="82" y="71"/>
                    </a:lnTo>
                    <a:lnTo>
                      <a:pt x="69" y="67"/>
                    </a:lnTo>
                    <a:lnTo>
                      <a:pt x="66" y="66"/>
                    </a:lnTo>
                    <a:lnTo>
                      <a:pt x="51" y="62"/>
                    </a:lnTo>
                    <a:lnTo>
                      <a:pt x="37" y="59"/>
                    </a:lnTo>
                    <a:lnTo>
                      <a:pt x="26" y="55"/>
                    </a:lnTo>
                    <a:lnTo>
                      <a:pt x="18" y="52"/>
                    </a:lnTo>
                    <a:lnTo>
                      <a:pt x="14" y="49"/>
                    </a:lnTo>
                    <a:lnTo>
                      <a:pt x="6" y="44"/>
                    </a:lnTo>
                    <a:lnTo>
                      <a:pt x="2" y="38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1" y="23"/>
                    </a:lnTo>
                    <a:lnTo>
                      <a:pt x="5" y="17"/>
                    </a:lnTo>
                    <a:lnTo>
                      <a:pt x="11" y="12"/>
                    </a:lnTo>
                    <a:lnTo>
                      <a:pt x="18" y="8"/>
                    </a:lnTo>
                    <a:lnTo>
                      <a:pt x="29" y="3"/>
                    </a:lnTo>
                    <a:lnTo>
                      <a:pt x="41" y="1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72" y="1"/>
                    </a:lnTo>
                    <a:lnTo>
                      <a:pt x="85" y="3"/>
                    </a:lnTo>
                    <a:lnTo>
                      <a:pt x="94" y="7"/>
                    </a:lnTo>
                    <a:lnTo>
                      <a:pt x="100" y="10"/>
                    </a:lnTo>
                    <a:lnTo>
                      <a:pt x="100" y="1"/>
                    </a:lnTo>
                    <a:lnTo>
                      <a:pt x="138" y="1"/>
                    </a:lnTo>
                    <a:lnTo>
                      <a:pt x="138" y="35"/>
                    </a:lnTo>
                    <a:lnTo>
                      <a:pt x="100" y="35"/>
                    </a:lnTo>
                    <a:lnTo>
                      <a:pt x="97" y="27"/>
                    </a:lnTo>
                    <a:lnTo>
                      <a:pt x="89" y="23"/>
                    </a:lnTo>
                    <a:lnTo>
                      <a:pt x="78" y="19"/>
                    </a:lnTo>
                    <a:lnTo>
                      <a:pt x="69" y="18"/>
                    </a:lnTo>
                    <a:lnTo>
                      <a:pt x="55" y="20"/>
                    </a:lnTo>
                    <a:lnTo>
                      <a:pt x="53" y="20"/>
                    </a:lnTo>
                    <a:lnTo>
                      <a:pt x="47" y="26"/>
                    </a:lnTo>
                    <a:lnTo>
                      <a:pt x="47" y="27"/>
                    </a:lnTo>
                    <a:lnTo>
                      <a:pt x="51" y="33"/>
                    </a:lnTo>
                    <a:lnTo>
                      <a:pt x="52" y="33"/>
                    </a:lnTo>
                    <a:lnTo>
                      <a:pt x="59" y="37"/>
                    </a:lnTo>
                    <a:lnTo>
                      <a:pt x="71" y="39"/>
                    </a:lnTo>
                    <a:lnTo>
                      <a:pt x="82" y="43"/>
                    </a:lnTo>
                    <a:lnTo>
                      <a:pt x="97" y="46"/>
                    </a:lnTo>
                    <a:lnTo>
                      <a:pt x="110" y="49"/>
                    </a:lnTo>
                    <a:lnTo>
                      <a:pt x="120" y="53"/>
                    </a:lnTo>
                    <a:lnTo>
                      <a:pt x="121" y="53"/>
                    </a:lnTo>
                    <a:lnTo>
                      <a:pt x="131" y="56"/>
                    </a:lnTo>
                    <a:lnTo>
                      <a:pt x="139" y="62"/>
                    </a:lnTo>
                    <a:lnTo>
                      <a:pt x="141" y="64"/>
                    </a:lnTo>
                    <a:lnTo>
                      <a:pt x="146" y="70"/>
                    </a:lnTo>
                    <a:lnTo>
                      <a:pt x="149" y="77"/>
                    </a:lnTo>
                    <a:lnTo>
                      <a:pt x="149" y="81"/>
                    </a:lnTo>
                    <a:lnTo>
                      <a:pt x="148" y="88"/>
                    </a:lnTo>
                    <a:lnTo>
                      <a:pt x="144" y="95"/>
                    </a:lnTo>
                    <a:lnTo>
                      <a:pt x="139" y="100"/>
                    </a:lnTo>
                    <a:lnTo>
                      <a:pt x="131" y="105"/>
                    </a:lnTo>
                    <a:lnTo>
                      <a:pt x="129" y="106"/>
                    </a:lnTo>
                    <a:lnTo>
                      <a:pt x="118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2535" name="AutoShape 66"/>
          <p:cNvSpPr>
            <a:spLocks noChangeArrowheads="1"/>
          </p:cNvSpPr>
          <p:nvPr/>
        </p:nvSpPr>
        <p:spPr bwMode="auto">
          <a:xfrm>
            <a:off x="3356918" y="2010270"/>
            <a:ext cx="432197" cy="215503"/>
          </a:xfrm>
          <a:prstGeom prst="rightArrow">
            <a:avLst>
              <a:gd name="adj1" fmla="val 50000"/>
              <a:gd name="adj2" fmla="val 50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6" name="Text Box 67"/>
          <p:cNvSpPr txBox="1">
            <a:spLocks noChangeArrowheads="1"/>
          </p:cNvSpPr>
          <p:nvPr/>
        </p:nvSpPr>
        <p:spPr bwMode="auto">
          <a:xfrm>
            <a:off x="3248571" y="2280541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等效于</a:t>
            </a:r>
          </a:p>
        </p:txBody>
      </p:sp>
      <p:sp>
        <p:nvSpPr>
          <p:cNvPr id="68" name="Rectangle 2"/>
          <p:cNvSpPr txBox="1">
            <a:spLocks noChangeArrowheads="1"/>
          </p:cNvSpPr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使用路由的原因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214282" y="3214692"/>
            <a:ext cx="6643734" cy="164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隔离了广播域，也就严格地隔离了各个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之间的在第二层上的互相转发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只有借助第三层的功能（即路由），才能使各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之间互相通信。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1213255" y="1593063"/>
            <a:ext cx="1782366" cy="1025129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4075518" y="1645450"/>
            <a:ext cx="1782366" cy="1025129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2562234" y="2618192"/>
            <a:ext cx="1782365" cy="1025128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1583069" y="1699029"/>
            <a:ext cx="10463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400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100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4445331" y="1696647"/>
            <a:ext cx="10463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4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200</a:t>
            </a: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2930856" y="2671769"/>
            <a:ext cx="10463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4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300</a:t>
            </a:r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3481396" y="1270404"/>
            <a:ext cx="0" cy="917972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3536165" y="1270404"/>
            <a:ext cx="0" cy="9179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>
            <a:off x="3589743" y="1270404"/>
            <a:ext cx="0" cy="91797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65" name="Picture 12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72" y="2025260"/>
            <a:ext cx="450056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13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28" y="2025260"/>
            <a:ext cx="450056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7" name="Picture 14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41" y="2998000"/>
            <a:ext cx="450056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15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16" y="2998000"/>
            <a:ext cx="450056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Picture 16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16" y="2022879"/>
            <a:ext cx="450056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17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81" y="2022879"/>
            <a:ext cx="450056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71" name="Group 18"/>
          <p:cNvGrpSpPr/>
          <p:nvPr/>
        </p:nvGrpSpPr>
        <p:grpSpPr bwMode="auto">
          <a:xfrm>
            <a:off x="2942043" y="2080029"/>
            <a:ext cx="1079897" cy="485775"/>
            <a:chOff x="820" y="1552"/>
            <a:chExt cx="671" cy="422"/>
          </a:xfrm>
        </p:grpSpPr>
        <p:sp>
          <p:nvSpPr>
            <p:cNvPr id="23580" name="Freeform 19"/>
            <p:cNvSpPr/>
            <p:nvPr/>
          </p:nvSpPr>
          <p:spPr bwMode="auto">
            <a:xfrm>
              <a:off x="820" y="1552"/>
              <a:ext cx="671" cy="422"/>
            </a:xfrm>
            <a:custGeom>
              <a:avLst/>
              <a:gdLst>
                <a:gd name="T0" fmla="*/ 495 w 671"/>
                <a:gd name="T1" fmla="*/ 422 h 422"/>
                <a:gd name="T2" fmla="*/ 671 w 671"/>
                <a:gd name="T3" fmla="*/ 247 h 422"/>
                <a:gd name="T4" fmla="*/ 671 w 671"/>
                <a:gd name="T5" fmla="*/ 0 h 422"/>
                <a:gd name="T6" fmla="*/ 175 w 671"/>
                <a:gd name="T7" fmla="*/ 0 h 422"/>
                <a:gd name="T8" fmla="*/ 0 w 671"/>
                <a:gd name="T9" fmla="*/ 175 h 422"/>
                <a:gd name="T10" fmla="*/ 0 w 671"/>
                <a:gd name="T11" fmla="*/ 422 h 422"/>
                <a:gd name="T12" fmla="*/ 495 w 671"/>
                <a:gd name="T13" fmla="*/ 422 h 4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1" h="422">
                  <a:moveTo>
                    <a:pt x="495" y="422"/>
                  </a:moveTo>
                  <a:lnTo>
                    <a:pt x="671" y="247"/>
                  </a:lnTo>
                  <a:lnTo>
                    <a:pt x="671" y="0"/>
                  </a:lnTo>
                  <a:lnTo>
                    <a:pt x="175" y="0"/>
                  </a:lnTo>
                  <a:lnTo>
                    <a:pt x="0" y="175"/>
                  </a:lnTo>
                  <a:lnTo>
                    <a:pt x="0" y="422"/>
                  </a:lnTo>
                  <a:lnTo>
                    <a:pt x="495" y="422"/>
                  </a:lnTo>
                  <a:close/>
                </a:path>
              </a:pathLst>
            </a:custGeom>
            <a:solidFill>
              <a:srgbClr val="6D619E"/>
            </a:solidFill>
            <a:ln w="9525">
              <a:solidFill>
                <a:srgbClr val="23CBFF"/>
              </a:solidFill>
              <a:rou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1" name="Rectangle 20"/>
            <p:cNvSpPr>
              <a:spLocks noChangeArrowheads="1"/>
            </p:cNvSpPr>
            <p:nvPr/>
          </p:nvSpPr>
          <p:spPr bwMode="auto">
            <a:xfrm>
              <a:off x="820" y="1727"/>
              <a:ext cx="495" cy="247"/>
            </a:xfrm>
            <a:prstGeom prst="rect">
              <a:avLst/>
            </a:prstGeom>
            <a:solidFill>
              <a:srgbClr val="8E85B7"/>
            </a:solidFill>
            <a:ln w="9525">
              <a:solidFill>
                <a:srgbClr val="23CBFF"/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2" name="Freeform 21"/>
            <p:cNvSpPr/>
            <p:nvPr/>
          </p:nvSpPr>
          <p:spPr bwMode="auto">
            <a:xfrm>
              <a:off x="820" y="1552"/>
              <a:ext cx="671" cy="175"/>
            </a:xfrm>
            <a:custGeom>
              <a:avLst/>
              <a:gdLst>
                <a:gd name="T0" fmla="*/ 0 w 671"/>
                <a:gd name="T1" fmla="*/ 175 h 175"/>
                <a:gd name="T2" fmla="*/ 495 w 671"/>
                <a:gd name="T3" fmla="*/ 175 h 175"/>
                <a:gd name="T4" fmla="*/ 671 w 671"/>
                <a:gd name="T5" fmla="*/ 0 h 175"/>
                <a:gd name="T6" fmla="*/ 175 w 671"/>
                <a:gd name="T7" fmla="*/ 0 h 175"/>
                <a:gd name="T8" fmla="*/ 0 w 671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175">
                  <a:moveTo>
                    <a:pt x="0" y="175"/>
                  </a:moveTo>
                  <a:lnTo>
                    <a:pt x="495" y="175"/>
                  </a:lnTo>
                  <a:lnTo>
                    <a:pt x="671" y="0"/>
                  </a:lnTo>
                  <a:lnTo>
                    <a:pt x="175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BBB4D6"/>
            </a:solidFill>
            <a:ln w="9525">
              <a:solidFill>
                <a:srgbClr val="23CBFF"/>
              </a:solidFill>
              <a:rou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3" name="Freeform 22"/>
            <p:cNvSpPr>
              <a:spLocks noEditPoints="1"/>
            </p:cNvSpPr>
            <p:nvPr/>
          </p:nvSpPr>
          <p:spPr bwMode="auto">
            <a:xfrm>
              <a:off x="1003" y="1584"/>
              <a:ext cx="291" cy="102"/>
            </a:xfrm>
            <a:custGeom>
              <a:avLst/>
              <a:gdLst>
                <a:gd name="T0" fmla="*/ 146 w 291"/>
                <a:gd name="T1" fmla="*/ 41 h 102"/>
                <a:gd name="T2" fmla="*/ 115 w 291"/>
                <a:gd name="T3" fmla="*/ 18 h 102"/>
                <a:gd name="T4" fmla="*/ 203 w 291"/>
                <a:gd name="T5" fmla="*/ 18 h 102"/>
                <a:gd name="T6" fmla="*/ 146 w 291"/>
                <a:gd name="T7" fmla="*/ 41 h 102"/>
                <a:gd name="T8" fmla="*/ 144 w 291"/>
                <a:gd name="T9" fmla="*/ 62 h 102"/>
                <a:gd name="T10" fmla="*/ 174 w 291"/>
                <a:gd name="T11" fmla="*/ 85 h 102"/>
                <a:gd name="T12" fmla="*/ 86 w 291"/>
                <a:gd name="T13" fmla="*/ 85 h 102"/>
                <a:gd name="T14" fmla="*/ 144 w 291"/>
                <a:gd name="T15" fmla="*/ 62 h 102"/>
                <a:gd name="T16" fmla="*/ 0 w 291"/>
                <a:gd name="T17" fmla="*/ 102 h 102"/>
                <a:gd name="T18" fmla="*/ 225 w 291"/>
                <a:gd name="T19" fmla="*/ 102 h 102"/>
                <a:gd name="T20" fmla="*/ 162 w 291"/>
                <a:gd name="T21" fmla="*/ 53 h 102"/>
                <a:gd name="T22" fmla="*/ 291 w 291"/>
                <a:gd name="T23" fmla="*/ 0 h 102"/>
                <a:gd name="T24" fmla="*/ 64 w 291"/>
                <a:gd name="T25" fmla="*/ 0 h 102"/>
                <a:gd name="T26" fmla="*/ 128 w 291"/>
                <a:gd name="T27" fmla="*/ 50 h 102"/>
                <a:gd name="T28" fmla="*/ 0 w 291"/>
                <a:gd name="T29" fmla="*/ 102 h 10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1" h="102">
                  <a:moveTo>
                    <a:pt x="146" y="41"/>
                  </a:moveTo>
                  <a:lnTo>
                    <a:pt x="115" y="18"/>
                  </a:lnTo>
                  <a:lnTo>
                    <a:pt x="203" y="18"/>
                  </a:lnTo>
                  <a:lnTo>
                    <a:pt x="146" y="41"/>
                  </a:lnTo>
                  <a:close/>
                  <a:moveTo>
                    <a:pt x="144" y="62"/>
                  </a:moveTo>
                  <a:lnTo>
                    <a:pt x="174" y="85"/>
                  </a:lnTo>
                  <a:lnTo>
                    <a:pt x="86" y="85"/>
                  </a:lnTo>
                  <a:lnTo>
                    <a:pt x="144" y="62"/>
                  </a:lnTo>
                  <a:close/>
                  <a:moveTo>
                    <a:pt x="0" y="102"/>
                  </a:moveTo>
                  <a:lnTo>
                    <a:pt x="225" y="102"/>
                  </a:lnTo>
                  <a:lnTo>
                    <a:pt x="162" y="53"/>
                  </a:lnTo>
                  <a:lnTo>
                    <a:pt x="291" y="0"/>
                  </a:lnTo>
                  <a:lnTo>
                    <a:pt x="64" y="0"/>
                  </a:lnTo>
                  <a:lnTo>
                    <a:pt x="128" y="5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4" name="Freeform 23"/>
            <p:cNvSpPr>
              <a:spLocks noEditPoints="1"/>
            </p:cNvSpPr>
            <p:nvPr/>
          </p:nvSpPr>
          <p:spPr bwMode="auto">
            <a:xfrm>
              <a:off x="1017" y="1593"/>
              <a:ext cx="291" cy="101"/>
            </a:xfrm>
            <a:custGeom>
              <a:avLst/>
              <a:gdLst>
                <a:gd name="T0" fmla="*/ 147 w 291"/>
                <a:gd name="T1" fmla="*/ 41 h 101"/>
                <a:gd name="T2" fmla="*/ 117 w 291"/>
                <a:gd name="T3" fmla="*/ 17 h 101"/>
                <a:gd name="T4" fmla="*/ 205 w 291"/>
                <a:gd name="T5" fmla="*/ 17 h 101"/>
                <a:gd name="T6" fmla="*/ 147 w 291"/>
                <a:gd name="T7" fmla="*/ 41 h 101"/>
                <a:gd name="T8" fmla="*/ 144 w 291"/>
                <a:gd name="T9" fmla="*/ 60 h 101"/>
                <a:gd name="T10" fmla="*/ 176 w 291"/>
                <a:gd name="T11" fmla="*/ 84 h 101"/>
                <a:gd name="T12" fmla="*/ 87 w 291"/>
                <a:gd name="T13" fmla="*/ 84 h 101"/>
                <a:gd name="T14" fmla="*/ 144 w 291"/>
                <a:gd name="T15" fmla="*/ 60 h 101"/>
                <a:gd name="T16" fmla="*/ 0 w 291"/>
                <a:gd name="T17" fmla="*/ 101 h 101"/>
                <a:gd name="T18" fmla="*/ 227 w 291"/>
                <a:gd name="T19" fmla="*/ 101 h 101"/>
                <a:gd name="T20" fmla="*/ 163 w 291"/>
                <a:gd name="T21" fmla="*/ 53 h 101"/>
                <a:gd name="T22" fmla="*/ 291 w 291"/>
                <a:gd name="T23" fmla="*/ 0 h 101"/>
                <a:gd name="T24" fmla="*/ 66 w 291"/>
                <a:gd name="T25" fmla="*/ 0 h 101"/>
                <a:gd name="T26" fmla="*/ 129 w 291"/>
                <a:gd name="T27" fmla="*/ 48 h 101"/>
                <a:gd name="T28" fmla="*/ 0 w 291"/>
                <a:gd name="T29" fmla="*/ 101 h 1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1" h="101">
                  <a:moveTo>
                    <a:pt x="147" y="41"/>
                  </a:moveTo>
                  <a:lnTo>
                    <a:pt x="117" y="17"/>
                  </a:lnTo>
                  <a:lnTo>
                    <a:pt x="205" y="17"/>
                  </a:lnTo>
                  <a:lnTo>
                    <a:pt x="147" y="41"/>
                  </a:lnTo>
                  <a:close/>
                  <a:moveTo>
                    <a:pt x="144" y="60"/>
                  </a:moveTo>
                  <a:lnTo>
                    <a:pt x="176" y="84"/>
                  </a:lnTo>
                  <a:lnTo>
                    <a:pt x="87" y="84"/>
                  </a:lnTo>
                  <a:lnTo>
                    <a:pt x="144" y="60"/>
                  </a:lnTo>
                  <a:close/>
                  <a:moveTo>
                    <a:pt x="0" y="101"/>
                  </a:moveTo>
                  <a:lnTo>
                    <a:pt x="227" y="101"/>
                  </a:lnTo>
                  <a:lnTo>
                    <a:pt x="163" y="53"/>
                  </a:lnTo>
                  <a:lnTo>
                    <a:pt x="291" y="0"/>
                  </a:lnTo>
                  <a:lnTo>
                    <a:pt x="66" y="0"/>
                  </a:lnTo>
                  <a:lnTo>
                    <a:pt x="129" y="48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5" name="Freeform 24"/>
            <p:cNvSpPr/>
            <p:nvPr/>
          </p:nvSpPr>
          <p:spPr bwMode="auto">
            <a:xfrm>
              <a:off x="1015" y="1803"/>
              <a:ext cx="149" cy="115"/>
            </a:xfrm>
            <a:custGeom>
              <a:avLst/>
              <a:gdLst>
                <a:gd name="T0" fmla="*/ 106 w 149"/>
                <a:gd name="T1" fmla="*/ 112 h 115"/>
                <a:gd name="T2" fmla="*/ 83 w 149"/>
                <a:gd name="T3" fmla="*/ 115 h 115"/>
                <a:gd name="T4" fmla="*/ 58 w 149"/>
                <a:gd name="T5" fmla="*/ 112 h 115"/>
                <a:gd name="T6" fmla="*/ 39 w 149"/>
                <a:gd name="T7" fmla="*/ 104 h 115"/>
                <a:gd name="T8" fmla="*/ 1 w 149"/>
                <a:gd name="T9" fmla="*/ 113 h 115"/>
                <a:gd name="T10" fmla="*/ 39 w 149"/>
                <a:gd name="T11" fmla="*/ 75 h 115"/>
                <a:gd name="T12" fmla="*/ 46 w 149"/>
                <a:gd name="T13" fmla="*/ 88 h 115"/>
                <a:gd name="T14" fmla="*/ 60 w 149"/>
                <a:gd name="T15" fmla="*/ 94 h 115"/>
                <a:gd name="T16" fmla="*/ 86 w 149"/>
                <a:gd name="T17" fmla="*/ 94 h 115"/>
                <a:gd name="T18" fmla="*/ 97 w 149"/>
                <a:gd name="T19" fmla="*/ 86 h 115"/>
                <a:gd name="T20" fmla="*/ 94 w 149"/>
                <a:gd name="T21" fmla="*/ 77 h 115"/>
                <a:gd name="T22" fmla="*/ 82 w 149"/>
                <a:gd name="T23" fmla="*/ 71 h 115"/>
                <a:gd name="T24" fmla="*/ 65 w 149"/>
                <a:gd name="T25" fmla="*/ 66 h 115"/>
                <a:gd name="T26" fmla="*/ 36 w 149"/>
                <a:gd name="T27" fmla="*/ 59 h 115"/>
                <a:gd name="T28" fmla="*/ 17 w 149"/>
                <a:gd name="T29" fmla="*/ 52 h 115"/>
                <a:gd name="T30" fmla="*/ 6 w 149"/>
                <a:gd name="T31" fmla="*/ 46 h 115"/>
                <a:gd name="T32" fmla="*/ 0 w 149"/>
                <a:gd name="T33" fmla="*/ 32 h 115"/>
                <a:gd name="T34" fmla="*/ 1 w 149"/>
                <a:gd name="T35" fmla="*/ 24 h 115"/>
                <a:gd name="T36" fmla="*/ 11 w 149"/>
                <a:gd name="T37" fmla="*/ 12 h 115"/>
                <a:gd name="T38" fmla="*/ 29 w 149"/>
                <a:gd name="T39" fmla="*/ 5 h 115"/>
                <a:gd name="T40" fmla="*/ 53 w 149"/>
                <a:gd name="T41" fmla="*/ 0 h 115"/>
                <a:gd name="T42" fmla="*/ 73 w 149"/>
                <a:gd name="T43" fmla="*/ 1 h 115"/>
                <a:gd name="T44" fmla="*/ 94 w 149"/>
                <a:gd name="T45" fmla="*/ 7 h 115"/>
                <a:gd name="T46" fmla="*/ 100 w 149"/>
                <a:gd name="T47" fmla="*/ 1 h 115"/>
                <a:gd name="T48" fmla="*/ 137 w 149"/>
                <a:gd name="T49" fmla="*/ 35 h 115"/>
                <a:gd name="T50" fmla="*/ 97 w 149"/>
                <a:gd name="T51" fmla="*/ 29 h 115"/>
                <a:gd name="T52" fmla="*/ 89 w 149"/>
                <a:gd name="T53" fmla="*/ 23 h 115"/>
                <a:gd name="T54" fmla="*/ 68 w 149"/>
                <a:gd name="T55" fmla="*/ 19 h 115"/>
                <a:gd name="T56" fmla="*/ 52 w 149"/>
                <a:gd name="T57" fmla="*/ 22 h 115"/>
                <a:gd name="T58" fmla="*/ 46 w 149"/>
                <a:gd name="T59" fmla="*/ 28 h 115"/>
                <a:gd name="T60" fmla="*/ 51 w 149"/>
                <a:gd name="T61" fmla="*/ 35 h 115"/>
                <a:gd name="T62" fmla="*/ 71 w 149"/>
                <a:gd name="T63" fmla="*/ 41 h 115"/>
                <a:gd name="T64" fmla="*/ 97 w 149"/>
                <a:gd name="T65" fmla="*/ 47 h 115"/>
                <a:gd name="T66" fmla="*/ 119 w 149"/>
                <a:gd name="T67" fmla="*/ 53 h 115"/>
                <a:gd name="T68" fmla="*/ 131 w 149"/>
                <a:gd name="T69" fmla="*/ 58 h 115"/>
                <a:gd name="T70" fmla="*/ 140 w 149"/>
                <a:gd name="T71" fmla="*/ 65 h 115"/>
                <a:gd name="T72" fmla="*/ 148 w 149"/>
                <a:gd name="T73" fmla="*/ 77 h 115"/>
                <a:gd name="T74" fmla="*/ 148 w 149"/>
                <a:gd name="T75" fmla="*/ 89 h 115"/>
                <a:gd name="T76" fmla="*/ 138 w 149"/>
                <a:gd name="T77" fmla="*/ 101 h 115"/>
                <a:gd name="T78" fmla="*/ 129 w 149"/>
                <a:gd name="T79" fmla="*/ 106 h 11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9" h="115">
                  <a:moveTo>
                    <a:pt x="119" y="110"/>
                  </a:moveTo>
                  <a:lnTo>
                    <a:pt x="106" y="112"/>
                  </a:lnTo>
                  <a:lnTo>
                    <a:pt x="93" y="115"/>
                  </a:lnTo>
                  <a:lnTo>
                    <a:pt x="83" y="115"/>
                  </a:lnTo>
                  <a:lnTo>
                    <a:pt x="70" y="113"/>
                  </a:lnTo>
                  <a:lnTo>
                    <a:pt x="58" y="112"/>
                  </a:lnTo>
                  <a:lnTo>
                    <a:pt x="47" y="109"/>
                  </a:lnTo>
                  <a:lnTo>
                    <a:pt x="39" y="104"/>
                  </a:lnTo>
                  <a:lnTo>
                    <a:pt x="39" y="113"/>
                  </a:lnTo>
                  <a:lnTo>
                    <a:pt x="1" y="113"/>
                  </a:lnTo>
                  <a:lnTo>
                    <a:pt x="1" y="75"/>
                  </a:lnTo>
                  <a:lnTo>
                    <a:pt x="39" y="75"/>
                  </a:lnTo>
                  <a:lnTo>
                    <a:pt x="41" y="82"/>
                  </a:lnTo>
                  <a:lnTo>
                    <a:pt x="46" y="88"/>
                  </a:lnTo>
                  <a:lnTo>
                    <a:pt x="49" y="90"/>
                  </a:lnTo>
                  <a:lnTo>
                    <a:pt x="60" y="94"/>
                  </a:lnTo>
                  <a:lnTo>
                    <a:pt x="73" y="95"/>
                  </a:lnTo>
                  <a:lnTo>
                    <a:pt x="86" y="94"/>
                  </a:lnTo>
                  <a:lnTo>
                    <a:pt x="91" y="92"/>
                  </a:lnTo>
                  <a:lnTo>
                    <a:pt x="97" y="86"/>
                  </a:lnTo>
                  <a:lnTo>
                    <a:pt x="97" y="83"/>
                  </a:lnTo>
                  <a:lnTo>
                    <a:pt x="94" y="77"/>
                  </a:lnTo>
                  <a:lnTo>
                    <a:pt x="91" y="75"/>
                  </a:lnTo>
                  <a:lnTo>
                    <a:pt x="82" y="71"/>
                  </a:lnTo>
                  <a:lnTo>
                    <a:pt x="69" y="68"/>
                  </a:lnTo>
                  <a:lnTo>
                    <a:pt x="65" y="66"/>
                  </a:lnTo>
                  <a:lnTo>
                    <a:pt x="49" y="63"/>
                  </a:lnTo>
                  <a:lnTo>
                    <a:pt x="36" y="59"/>
                  </a:lnTo>
                  <a:lnTo>
                    <a:pt x="25" y="55"/>
                  </a:lnTo>
                  <a:lnTo>
                    <a:pt x="17" y="52"/>
                  </a:lnTo>
                  <a:lnTo>
                    <a:pt x="13" y="51"/>
                  </a:lnTo>
                  <a:lnTo>
                    <a:pt x="6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5" y="17"/>
                  </a:lnTo>
                  <a:lnTo>
                    <a:pt x="11" y="12"/>
                  </a:lnTo>
                  <a:lnTo>
                    <a:pt x="18" y="8"/>
                  </a:lnTo>
                  <a:lnTo>
                    <a:pt x="29" y="5"/>
                  </a:lnTo>
                  <a:lnTo>
                    <a:pt x="41" y="1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73" y="1"/>
                  </a:lnTo>
                  <a:lnTo>
                    <a:pt x="85" y="3"/>
                  </a:lnTo>
                  <a:lnTo>
                    <a:pt x="94" y="7"/>
                  </a:lnTo>
                  <a:lnTo>
                    <a:pt x="100" y="11"/>
                  </a:lnTo>
                  <a:lnTo>
                    <a:pt x="100" y="1"/>
                  </a:lnTo>
                  <a:lnTo>
                    <a:pt x="137" y="1"/>
                  </a:lnTo>
                  <a:lnTo>
                    <a:pt x="137" y="35"/>
                  </a:lnTo>
                  <a:lnTo>
                    <a:pt x="100" y="35"/>
                  </a:lnTo>
                  <a:lnTo>
                    <a:pt x="97" y="29"/>
                  </a:lnTo>
                  <a:lnTo>
                    <a:pt x="89" y="23"/>
                  </a:lnTo>
                  <a:lnTo>
                    <a:pt x="77" y="19"/>
                  </a:lnTo>
                  <a:lnTo>
                    <a:pt x="68" y="19"/>
                  </a:lnTo>
                  <a:lnTo>
                    <a:pt x="56" y="20"/>
                  </a:lnTo>
                  <a:lnTo>
                    <a:pt x="52" y="22"/>
                  </a:lnTo>
                  <a:lnTo>
                    <a:pt x="46" y="26"/>
                  </a:lnTo>
                  <a:lnTo>
                    <a:pt x="46" y="28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8" y="37"/>
                  </a:lnTo>
                  <a:lnTo>
                    <a:pt x="71" y="41"/>
                  </a:lnTo>
                  <a:lnTo>
                    <a:pt x="82" y="43"/>
                  </a:lnTo>
                  <a:lnTo>
                    <a:pt x="97" y="47"/>
                  </a:lnTo>
                  <a:lnTo>
                    <a:pt x="109" y="49"/>
                  </a:lnTo>
                  <a:lnTo>
                    <a:pt x="119" y="53"/>
                  </a:lnTo>
                  <a:lnTo>
                    <a:pt x="120" y="53"/>
                  </a:lnTo>
                  <a:lnTo>
                    <a:pt x="131" y="58"/>
                  </a:lnTo>
                  <a:lnTo>
                    <a:pt x="138" y="63"/>
                  </a:lnTo>
                  <a:lnTo>
                    <a:pt x="140" y="65"/>
                  </a:lnTo>
                  <a:lnTo>
                    <a:pt x="145" y="71"/>
                  </a:lnTo>
                  <a:lnTo>
                    <a:pt x="148" y="77"/>
                  </a:lnTo>
                  <a:lnTo>
                    <a:pt x="149" y="81"/>
                  </a:lnTo>
                  <a:lnTo>
                    <a:pt x="148" y="89"/>
                  </a:lnTo>
                  <a:lnTo>
                    <a:pt x="144" y="95"/>
                  </a:lnTo>
                  <a:lnTo>
                    <a:pt x="138" y="101"/>
                  </a:lnTo>
                  <a:lnTo>
                    <a:pt x="131" y="106"/>
                  </a:lnTo>
                  <a:lnTo>
                    <a:pt x="129" y="106"/>
                  </a:lnTo>
                  <a:lnTo>
                    <a:pt x="119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6" name="Freeform 25"/>
            <p:cNvSpPr/>
            <p:nvPr/>
          </p:nvSpPr>
          <p:spPr bwMode="auto">
            <a:xfrm>
              <a:off x="1003" y="1796"/>
              <a:ext cx="149" cy="114"/>
            </a:xfrm>
            <a:custGeom>
              <a:avLst/>
              <a:gdLst>
                <a:gd name="T0" fmla="*/ 108 w 149"/>
                <a:gd name="T1" fmla="*/ 112 h 114"/>
                <a:gd name="T2" fmla="*/ 85 w 149"/>
                <a:gd name="T3" fmla="*/ 114 h 114"/>
                <a:gd name="T4" fmla="*/ 58 w 149"/>
                <a:gd name="T5" fmla="*/ 111 h 114"/>
                <a:gd name="T6" fmla="*/ 40 w 149"/>
                <a:gd name="T7" fmla="*/ 104 h 114"/>
                <a:gd name="T8" fmla="*/ 2 w 149"/>
                <a:gd name="T9" fmla="*/ 113 h 114"/>
                <a:gd name="T10" fmla="*/ 40 w 149"/>
                <a:gd name="T11" fmla="*/ 75 h 114"/>
                <a:gd name="T12" fmla="*/ 47 w 149"/>
                <a:gd name="T13" fmla="*/ 88 h 114"/>
                <a:gd name="T14" fmla="*/ 61 w 149"/>
                <a:gd name="T15" fmla="*/ 94 h 114"/>
                <a:gd name="T16" fmla="*/ 86 w 149"/>
                <a:gd name="T17" fmla="*/ 93 h 114"/>
                <a:gd name="T18" fmla="*/ 97 w 149"/>
                <a:gd name="T19" fmla="*/ 85 h 114"/>
                <a:gd name="T20" fmla="*/ 94 w 149"/>
                <a:gd name="T21" fmla="*/ 77 h 114"/>
                <a:gd name="T22" fmla="*/ 82 w 149"/>
                <a:gd name="T23" fmla="*/ 71 h 114"/>
                <a:gd name="T24" fmla="*/ 66 w 149"/>
                <a:gd name="T25" fmla="*/ 66 h 114"/>
                <a:gd name="T26" fmla="*/ 37 w 149"/>
                <a:gd name="T27" fmla="*/ 59 h 114"/>
                <a:gd name="T28" fmla="*/ 18 w 149"/>
                <a:gd name="T29" fmla="*/ 52 h 114"/>
                <a:gd name="T30" fmla="*/ 6 w 149"/>
                <a:gd name="T31" fmla="*/ 44 h 114"/>
                <a:gd name="T32" fmla="*/ 0 w 149"/>
                <a:gd name="T33" fmla="*/ 31 h 114"/>
                <a:gd name="T34" fmla="*/ 1 w 149"/>
                <a:gd name="T35" fmla="*/ 23 h 114"/>
                <a:gd name="T36" fmla="*/ 11 w 149"/>
                <a:gd name="T37" fmla="*/ 12 h 114"/>
                <a:gd name="T38" fmla="*/ 29 w 149"/>
                <a:gd name="T39" fmla="*/ 3 h 114"/>
                <a:gd name="T40" fmla="*/ 54 w 149"/>
                <a:gd name="T41" fmla="*/ 0 h 114"/>
                <a:gd name="T42" fmla="*/ 72 w 149"/>
                <a:gd name="T43" fmla="*/ 1 h 114"/>
                <a:gd name="T44" fmla="*/ 94 w 149"/>
                <a:gd name="T45" fmla="*/ 7 h 114"/>
                <a:gd name="T46" fmla="*/ 100 w 149"/>
                <a:gd name="T47" fmla="*/ 1 h 114"/>
                <a:gd name="T48" fmla="*/ 138 w 149"/>
                <a:gd name="T49" fmla="*/ 35 h 114"/>
                <a:gd name="T50" fmla="*/ 97 w 149"/>
                <a:gd name="T51" fmla="*/ 27 h 114"/>
                <a:gd name="T52" fmla="*/ 89 w 149"/>
                <a:gd name="T53" fmla="*/ 23 h 114"/>
                <a:gd name="T54" fmla="*/ 69 w 149"/>
                <a:gd name="T55" fmla="*/ 18 h 114"/>
                <a:gd name="T56" fmla="*/ 53 w 149"/>
                <a:gd name="T57" fmla="*/ 20 h 114"/>
                <a:gd name="T58" fmla="*/ 47 w 149"/>
                <a:gd name="T59" fmla="*/ 27 h 114"/>
                <a:gd name="T60" fmla="*/ 52 w 149"/>
                <a:gd name="T61" fmla="*/ 33 h 114"/>
                <a:gd name="T62" fmla="*/ 71 w 149"/>
                <a:gd name="T63" fmla="*/ 39 h 114"/>
                <a:gd name="T64" fmla="*/ 97 w 149"/>
                <a:gd name="T65" fmla="*/ 46 h 114"/>
                <a:gd name="T66" fmla="*/ 120 w 149"/>
                <a:gd name="T67" fmla="*/ 53 h 114"/>
                <a:gd name="T68" fmla="*/ 131 w 149"/>
                <a:gd name="T69" fmla="*/ 56 h 114"/>
                <a:gd name="T70" fmla="*/ 141 w 149"/>
                <a:gd name="T71" fmla="*/ 64 h 114"/>
                <a:gd name="T72" fmla="*/ 149 w 149"/>
                <a:gd name="T73" fmla="*/ 77 h 114"/>
                <a:gd name="T74" fmla="*/ 148 w 149"/>
                <a:gd name="T75" fmla="*/ 88 h 114"/>
                <a:gd name="T76" fmla="*/ 139 w 149"/>
                <a:gd name="T77" fmla="*/ 100 h 114"/>
                <a:gd name="T78" fmla="*/ 129 w 149"/>
                <a:gd name="T79" fmla="*/ 106 h 11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9" h="114">
                  <a:moveTo>
                    <a:pt x="118" y="110"/>
                  </a:moveTo>
                  <a:lnTo>
                    <a:pt x="108" y="112"/>
                  </a:lnTo>
                  <a:lnTo>
                    <a:pt x="94" y="113"/>
                  </a:lnTo>
                  <a:lnTo>
                    <a:pt x="85" y="114"/>
                  </a:lnTo>
                  <a:lnTo>
                    <a:pt x="70" y="113"/>
                  </a:lnTo>
                  <a:lnTo>
                    <a:pt x="58" y="111"/>
                  </a:lnTo>
                  <a:lnTo>
                    <a:pt x="48" y="107"/>
                  </a:lnTo>
                  <a:lnTo>
                    <a:pt x="40" y="104"/>
                  </a:lnTo>
                  <a:lnTo>
                    <a:pt x="40" y="113"/>
                  </a:lnTo>
                  <a:lnTo>
                    <a:pt x="2" y="113"/>
                  </a:lnTo>
                  <a:lnTo>
                    <a:pt x="2" y="75"/>
                  </a:lnTo>
                  <a:lnTo>
                    <a:pt x="40" y="75"/>
                  </a:lnTo>
                  <a:lnTo>
                    <a:pt x="41" y="82"/>
                  </a:lnTo>
                  <a:lnTo>
                    <a:pt x="47" y="88"/>
                  </a:lnTo>
                  <a:lnTo>
                    <a:pt x="51" y="90"/>
                  </a:lnTo>
                  <a:lnTo>
                    <a:pt x="61" y="94"/>
                  </a:lnTo>
                  <a:lnTo>
                    <a:pt x="74" y="95"/>
                  </a:lnTo>
                  <a:lnTo>
                    <a:pt x="86" y="93"/>
                  </a:lnTo>
                  <a:lnTo>
                    <a:pt x="91" y="91"/>
                  </a:lnTo>
                  <a:lnTo>
                    <a:pt x="97" y="85"/>
                  </a:lnTo>
                  <a:lnTo>
                    <a:pt x="98" y="83"/>
                  </a:lnTo>
                  <a:lnTo>
                    <a:pt x="94" y="77"/>
                  </a:lnTo>
                  <a:lnTo>
                    <a:pt x="91" y="75"/>
                  </a:lnTo>
                  <a:lnTo>
                    <a:pt x="82" y="71"/>
                  </a:lnTo>
                  <a:lnTo>
                    <a:pt x="69" y="67"/>
                  </a:lnTo>
                  <a:lnTo>
                    <a:pt x="66" y="66"/>
                  </a:lnTo>
                  <a:lnTo>
                    <a:pt x="51" y="62"/>
                  </a:lnTo>
                  <a:lnTo>
                    <a:pt x="37" y="59"/>
                  </a:lnTo>
                  <a:lnTo>
                    <a:pt x="26" y="55"/>
                  </a:lnTo>
                  <a:lnTo>
                    <a:pt x="18" y="52"/>
                  </a:lnTo>
                  <a:lnTo>
                    <a:pt x="14" y="49"/>
                  </a:lnTo>
                  <a:lnTo>
                    <a:pt x="6" y="44"/>
                  </a:lnTo>
                  <a:lnTo>
                    <a:pt x="2" y="38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" y="23"/>
                  </a:lnTo>
                  <a:lnTo>
                    <a:pt x="5" y="17"/>
                  </a:lnTo>
                  <a:lnTo>
                    <a:pt x="11" y="12"/>
                  </a:lnTo>
                  <a:lnTo>
                    <a:pt x="18" y="8"/>
                  </a:lnTo>
                  <a:lnTo>
                    <a:pt x="29" y="3"/>
                  </a:lnTo>
                  <a:lnTo>
                    <a:pt x="41" y="1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72" y="1"/>
                  </a:lnTo>
                  <a:lnTo>
                    <a:pt x="85" y="3"/>
                  </a:lnTo>
                  <a:lnTo>
                    <a:pt x="94" y="7"/>
                  </a:lnTo>
                  <a:lnTo>
                    <a:pt x="100" y="10"/>
                  </a:lnTo>
                  <a:lnTo>
                    <a:pt x="100" y="1"/>
                  </a:lnTo>
                  <a:lnTo>
                    <a:pt x="138" y="1"/>
                  </a:lnTo>
                  <a:lnTo>
                    <a:pt x="138" y="35"/>
                  </a:lnTo>
                  <a:lnTo>
                    <a:pt x="100" y="35"/>
                  </a:lnTo>
                  <a:lnTo>
                    <a:pt x="97" y="27"/>
                  </a:lnTo>
                  <a:lnTo>
                    <a:pt x="89" y="23"/>
                  </a:lnTo>
                  <a:lnTo>
                    <a:pt x="78" y="19"/>
                  </a:lnTo>
                  <a:lnTo>
                    <a:pt x="69" y="18"/>
                  </a:lnTo>
                  <a:lnTo>
                    <a:pt x="55" y="20"/>
                  </a:lnTo>
                  <a:lnTo>
                    <a:pt x="53" y="20"/>
                  </a:lnTo>
                  <a:lnTo>
                    <a:pt x="47" y="26"/>
                  </a:lnTo>
                  <a:lnTo>
                    <a:pt x="47" y="27"/>
                  </a:lnTo>
                  <a:lnTo>
                    <a:pt x="51" y="33"/>
                  </a:lnTo>
                  <a:lnTo>
                    <a:pt x="52" y="33"/>
                  </a:lnTo>
                  <a:lnTo>
                    <a:pt x="59" y="37"/>
                  </a:lnTo>
                  <a:lnTo>
                    <a:pt x="71" y="39"/>
                  </a:lnTo>
                  <a:lnTo>
                    <a:pt x="82" y="43"/>
                  </a:lnTo>
                  <a:lnTo>
                    <a:pt x="97" y="46"/>
                  </a:lnTo>
                  <a:lnTo>
                    <a:pt x="110" y="49"/>
                  </a:lnTo>
                  <a:lnTo>
                    <a:pt x="120" y="53"/>
                  </a:lnTo>
                  <a:lnTo>
                    <a:pt x="121" y="53"/>
                  </a:lnTo>
                  <a:lnTo>
                    <a:pt x="131" y="56"/>
                  </a:lnTo>
                  <a:lnTo>
                    <a:pt x="139" y="62"/>
                  </a:lnTo>
                  <a:lnTo>
                    <a:pt x="141" y="64"/>
                  </a:lnTo>
                  <a:lnTo>
                    <a:pt x="146" y="70"/>
                  </a:lnTo>
                  <a:lnTo>
                    <a:pt x="149" y="77"/>
                  </a:lnTo>
                  <a:lnTo>
                    <a:pt x="149" y="81"/>
                  </a:lnTo>
                  <a:lnTo>
                    <a:pt x="148" y="88"/>
                  </a:lnTo>
                  <a:lnTo>
                    <a:pt x="144" y="95"/>
                  </a:lnTo>
                  <a:lnTo>
                    <a:pt x="139" y="100"/>
                  </a:lnTo>
                  <a:lnTo>
                    <a:pt x="131" y="105"/>
                  </a:lnTo>
                  <a:lnTo>
                    <a:pt x="129" y="106"/>
                  </a:lnTo>
                  <a:lnTo>
                    <a:pt x="118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572" name="Group 26"/>
          <p:cNvGrpSpPr/>
          <p:nvPr/>
        </p:nvGrpSpPr>
        <p:grpSpPr bwMode="auto">
          <a:xfrm>
            <a:off x="3157547" y="997750"/>
            <a:ext cx="702469" cy="433388"/>
            <a:chOff x="940" y="956"/>
            <a:chExt cx="464" cy="364"/>
          </a:xfrm>
        </p:grpSpPr>
        <p:sp>
          <p:nvSpPr>
            <p:cNvPr id="23574" name="Freeform 27"/>
            <p:cNvSpPr>
              <a:spLocks noEditPoints="1"/>
            </p:cNvSpPr>
            <p:nvPr/>
          </p:nvSpPr>
          <p:spPr bwMode="auto">
            <a:xfrm>
              <a:off x="940" y="956"/>
              <a:ext cx="464" cy="364"/>
            </a:xfrm>
            <a:custGeom>
              <a:avLst/>
              <a:gdLst>
                <a:gd name="T0" fmla="*/ 464 w 464"/>
                <a:gd name="T1" fmla="*/ 77 h 364"/>
                <a:gd name="T2" fmla="*/ 455 w 464"/>
                <a:gd name="T3" fmla="*/ 98 h 364"/>
                <a:gd name="T4" fmla="*/ 430 w 464"/>
                <a:gd name="T5" fmla="*/ 117 h 364"/>
                <a:gd name="T6" fmla="*/ 391 w 464"/>
                <a:gd name="T7" fmla="*/ 133 h 364"/>
                <a:gd name="T8" fmla="*/ 338 w 464"/>
                <a:gd name="T9" fmla="*/ 145 h 364"/>
                <a:gd name="T10" fmla="*/ 280 w 464"/>
                <a:gd name="T11" fmla="*/ 152 h 364"/>
                <a:gd name="T12" fmla="*/ 216 w 464"/>
                <a:gd name="T13" fmla="*/ 153 h 364"/>
                <a:gd name="T14" fmla="*/ 155 w 464"/>
                <a:gd name="T15" fmla="*/ 149 h 364"/>
                <a:gd name="T16" fmla="*/ 98 w 464"/>
                <a:gd name="T17" fmla="*/ 140 h 364"/>
                <a:gd name="T18" fmla="*/ 98 w 464"/>
                <a:gd name="T19" fmla="*/ 140 h 364"/>
                <a:gd name="T20" fmla="*/ 155 w 464"/>
                <a:gd name="T21" fmla="*/ 149 h 364"/>
                <a:gd name="T22" fmla="*/ 216 w 464"/>
                <a:gd name="T23" fmla="*/ 153 h 364"/>
                <a:gd name="T24" fmla="*/ 280 w 464"/>
                <a:gd name="T25" fmla="*/ 152 h 364"/>
                <a:gd name="T26" fmla="*/ 338 w 464"/>
                <a:gd name="T27" fmla="*/ 145 h 364"/>
                <a:gd name="T28" fmla="*/ 391 w 464"/>
                <a:gd name="T29" fmla="*/ 133 h 364"/>
                <a:gd name="T30" fmla="*/ 430 w 464"/>
                <a:gd name="T31" fmla="*/ 117 h 364"/>
                <a:gd name="T32" fmla="*/ 455 w 464"/>
                <a:gd name="T33" fmla="*/ 98 h 364"/>
                <a:gd name="T34" fmla="*/ 464 w 464"/>
                <a:gd name="T35" fmla="*/ 77 h 364"/>
                <a:gd name="T36" fmla="*/ 0 w 464"/>
                <a:gd name="T37" fmla="*/ 77 h 364"/>
                <a:gd name="T38" fmla="*/ 9 w 464"/>
                <a:gd name="T39" fmla="*/ 98 h 364"/>
                <a:gd name="T40" fmla="*/ 34 w 464"/>
                <a:gd name="T41" fmla="*/ 117 h 364"/>
                <a:gd name="T42" fmla="*/ 73 w 464"/>
                <a:gd name="T43" fmla="*/ 134 h 364"/>
                <a:gd name="T44" fmla="*/ 34 w 464"/>
                <a:gd name="T45" fmla="*/ 117 h 364"/>
                <a:gd name="T46" fmla="*/ 9 w 464"/>
                <a:gd name="T47" fmla="*/ 98 h 364"/>
                <a:gd name="T48" fmla="*/ 0 w 464"/>
                <a:gd name="T49" fmla="*/ 77 h 364"/>
                <a:gd name="T50" fmla="*/ 0 w 464"/>
                <a:gd name="T51" fmla="*/ 77 h 364"/>
                <a:gd name="T52" fmla="*/ 2 w 464"/>
                <a:gd name="T53" fmla="*/ 298 h 364"/>
                <a:gd name="T54" fmla="*/ 19 w 464"/>
                <a:gd name="T55" fmla="*/ 318 h 364"/>
                <a:gd name="T56" fmla="*/ 52 w 464"/>
                <a:gd name="T57" fmla="*/ 336 h 364"/>
                <a:gd name="T58" fmla="*/ 98 w 464"/>
                <a:gd name="T59" fmla="*/ 351 h 364"/>
                <a:gd name="T60" fmla="*/ 154 w 464"/>
                <a:gd name="T61" fmla="*/ 360 h 364"/>
                <a:gd name="T62" fmla="*/ 216 w 464"/>
                <a:gd name="T63" fmla="*/ 364 h 364"/>
                <a:gd name="T64" fmla="*/ 280 w 464"/>
                <a:gd name="T65" fmla="*/ 363 h 364"/>
                <a:gd name="T66" fmla="*/ 338 w 464"/>
                <a:gd name="T67" fmla="*/ 356 h 364"/>
                <a:gd name="T68" fmla="*/ 391 w 464"/>
                <a:gd name="T69" fmla="*/ 344 h 364"/>
                <a:gd name="T70" fmla="*/ 430 w 464"/>
                <a:gd name="T71" fmla="*/ 327 h 364"/>
                <a:gd name="T72" fmla="*/ 455 w 464"/>
                <a:gd name="T73" fmla="*/ 309 h 364"/>
                <a:gd name="T74" fmla="*/ 464 w 464"/>
                <a:gd name="T75" fmla="*/ 287 h 364"/>
                <a:gd name="T76" fmla="*/ 462 w 464"/>
                <a:gd name="T77" fmla="*/ 66 h 364"/>
                <a:gd name="T78" fmla="*/ 445 w 464"/>
                <a:gd name="T79" fmla="*/ 46 h 364"/>
                <a:gd name="T80" fmla="*/ 412 w 464"/>
                <a:gd name="T81" fmla="*/ 27 h 364"/>
                <a:gd name="T82" fmla="*/ 366 w 464"/>
                <a:gd name="T83" fmla="*/ 13 h 364"/>
                <a:gd name="T84" fmla="*/ 310 w 464"/>
                <a:gd name="T85" fmla="*/ 4 h 364"/>
                <a:gd name="T86" fmla="*/ 248 w 464"/>
                <a:gd name="T87" fmla="*/ 0 h 364"/>
                <a:gd name="T88" fmla="*/ 184 w 464"/>
                <a:gd name="T89" fmla="*/ 1 h 364"/>
                <a:gd name="T90" fmla="*/ 126 w 464"/>
                <a:gd name="T91" fmla="*/ 8 h 364"/>
                <a:gd name="T92" fmla="*/ 73 w 464"/>
                <a:gd name="T93" fmla="*/ 20 h 364"/>
                <a:gd name="T94" fmla="*/ 34 w 464"/>
                <a:gd name="T95" fmla="*/ 37 h 364"/>
                <a:gd name="T96" fmla="*/ 9 w 464"/>
                <a:gd name="T97" fmla="*/ 55 h 364"/>
                <a:gd name="T98" fmla="*/ 0 w 464"/>
                <a:gd name="T99" fmla="*/ 77 h 3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64" h="364">
                  <a:moveTo>
                    <a:pt x="464" y="77"/>
                  </a:moveTo>
                  <a:lnTo>
                    <a:pt x="464" y="77"/>
                  </a:lnTo>
                  <a:lnTo>
                    <a:pt x="462" y="87"/>
                  </a:lnTo>
                  <a:lnTo>
                    <a:pt x="455" y="98"/>
                  </a:lnTo>
                  <a:lnTo>
                    <a:pt x="445" y="107"/>
                  </a:lnTo>
                  <a:lnTo>
                    <a:pt x="430" y="117"/>
                  </a:lnTo>
                  <a:lnTo>
                    <a:pt x="412" y="125"/>
                  </a:lnTo>
                  <a:lnTo>
                    <a:pt x="391" y="133"/>
                  </a:lnTo>
                  <a:lnTo>
                    <a:pt x="366" y="140"/>
                  </a:lnTo>
                  <a:lnTo>
                    <a:pt x="338" y="145"/>
                  </a:lnTo>
                  <a:lnTo>
                    <a:pt x="310" y="149"/>
                  </a:lnTo>
                  <a:lnTo>
                    <a:pt x="280" y="152"/>
                  </a:lnTo>
                  <a:lnTo>
                    <a:pt x="248" y="153"/>
                  </a:lnTo>
                  <a:lnTo>
                    <a:pt x="216" y="153"/>
                  </a:lnTo>
                  <a:lnTo>
                    <a:pt x="186" y="152"/>
                  </a:lnTo>
                  <a:lnTo>
                    <a:pt x="155" y="149"/>
                  </a:lnTo>
                  <a:lnTo>
                    <a:pt x="126" y="145"/>
                  </a:lnTo>
                  <a:lnTo>
                    <a:pt x="98" y="140"/>
                  </a:lnTo>
                  <a:lnTo>
                    <a:pt x="73" y="134"/>
                  </a:lnTo>
                  <a:lnTo>
                    <a:pt x="98" y="140"/>
                  </a:lnTo>
                  <a:lnTo>
                    <a:pt x="126" y="145"/>
                  </a:lnTo>
                  <a:lnTo>
                    <a:pt x="155" y="149"/>
                  </a:lnTo>
                  <a:lnTo>
                    <a:pt x="186" y="152"/>
                  </a:lnTo>
                  <a:lnTo>
                    <a:pt x="216" y="153"/>
                  </a:lnTo>
                  <a:lnTo>
                    <a:pt x="248" y="153"/>
                  </a:lnTo>
                  <a:lnTo>
                    <a:pt x="280" y="152"/>
                  </a:lnTo>
                  <a:lnTo>
                    <a:pt x="310" y="149"/>
                  </a:lnTo>
                  <a:lnTo>
                    <a:pt x="338" y="145"/>
                  </a:lnTo>
                  <a:lnTo>
                    <a:pt x="366" y="140"/>
                  </a:lnTo>
                  <a:lnTo>
                    <a:pt x="391" y="133"/>
                  </a:lnTo>
                  <a:lnTo>
                    <a:pt x="412" y="125"/>
                  </a:lnTo>
                  <a:lnTo>
                    <a:pt x="430" y="117"/>
                  </a:lnTo>
                  <a:lnTo>
                    <a:pt x="445" y="107"/>
                  </a:lnTo>
                  <a:lnTo>
                    <a:pt x="455" y="98"/>
                  </a:lnTo>
                  <a:lnTo>
                    <a:pt x="462" y="87"/>
                  </a:lnTo>
                  <a:lnTo>
                    <a:pt x="464" y="77"/>
                  </a:lnTo>
                  <a:close/>
                  <a:moveTo>
                    <a:pt x="0" y="77"/>
                  </a:moveTo>
                  <a:lnTo>
                    <a:pt x="2" y="87"/>
                  </a:lnTo>
                  <a:lnTo>
                    <a:pt x="9" y="98"/>
                  </a:lnTo>
                  <a:lnTo>
                    <a:pt x="19" y="108"/>
                  </a:lnTo>
                  <a:lnTo>
                    <a:pt x="34" y="117"/>
                  </a:lnTo>
                  <a:lnTo>
                    <a:pt x="52" y="125"/>
                  </a:lnTo>
                  <a:lnTo>
                    <a:pt x="73" y="134"/>
                  </a:lnTo>
                  <a:lnTo>
                    <a:pt x="52" y="125"/>
                  </a:lnTo>
                  <a:lnTo>
                    <a:pt x="34" y="117"/>
                  </a:lnTo>
                  <a:lnTo>
                    <a:pt x="19" y="108"/>
                  </a:lnTo>
                  <a:lnTo>
                    <a:pt x="9" y="98"/>
                  </a:lnTo>
                  <a:lnTo>
                    <a:pt x="2" y="87"/>
                  </a:lnTo>
                  <a:lnTo>
                    <a:pt x="0" y="77"/>
                  </a:lnTo>
                  <a:close/>
                  <a:moveTo>
                    <a:pt x="0" y="77"/>
                  </a:moveTo>
                  <a:lnTo>
                    <a:pt x="0" y="287"/>
                  </a:lnTo>
                  <a:lnTo>
                    <a:pt x="2" y="298"/>
                  </a:lnTo>
                  <a:lnTo>
                    <a:pt x="9" y="309"/>
                  </a:lnTo>
                  <a:lnTo>
                    <a:pt x="19" y="318"/>
                  </a:lnTo>
                  <a:lnTo>
                    <a:pt x="34" y="327"/>
                  </a:lnTo>
                  <a:lnTo>
                    <a:pt x="52" y="336"/>
                  </a:lnTo>
                  <a:lnTo>
                    <a:pt x="73" y="344"/>
                  </a:lnTo>
                  <a:lnTo>
                    <a:pt x="98" y="351"/>
                  </a:lnTo>
                  <a:lnTo>
                    <a:pt x="126" y="356"/>
                  </a:lnTo>
                  <a:lnTo>
                    <a:pt x="154" y="360"/>
                  </a:lnTo>
                  <a:lnTo>
                    <a:pt x="184" y="363"/>
                  </a:lnTo>
                  <a:lnTo>
                    <a:pt x="216" y="364"/>
                  </a:lnTo>
                  <a:lnTo>
                    <a:pt x="248" y="364"/>
                  </a:lnTo>
                  <a:lnTo>
                    <a:pt x="280" y="363"/>
                  </a:lnTo>
                  <a:lnTo>
                    <a:pt x="310" y="360"/>
                  </a:lnTo>
                  <a:lnTo>
                    <a:pt x="338" y="356"/>
                  </a:lnTo>
                  <a:lnTo>
                    <a:pt x="366" y="351"/>
                  </a:lnTo>
                  <a:lnTo>
                    <a:pt x="391" y="344"/>
                  </a:lnTo>
                  <a:lnTo>
                    <a:pt x="412" y="336"/>
                  </a:lnTo>
                  <a:lnTo>
                    <a:pt x="430" y="327"/>
                  </a:lnTo>
                  <a:lnTo>
                    <a:pt x="445" y="318"/>
                  </a:lnTo>
                  <a:lnTo>
                    <a:pt x="455" y="309"/>
                  </a:lnTo>
                  <a:lnTo>
                    <a:pt x="462" y="298"/>
                  </a:lnTo>
                  <a:lnTo>
                    <a:pt x="464" y="287"/>
                  </a:lnTo>
                  <a:lnTo>
                    <a:pt x="464" y="77"/>
                  </a:lnTo>
                  <a:lnTo>
                    <a:pt x="462" y="66"/>
                  </a:lnTo>
                  <a:lnTo>
                    <a:pt x="455" y="55"/>
                  </a:lnTo>
                  <a:lnTo>
                    <a:pt x="445" y="46"/>
                  </a:lnTo>
                  <a:lnTo>
                    <a:pt x="430" y="37"/>
                  </a:lnTo>
                  <a:lnTo>
                    <a:pt x="412" y="27"/>
                  </a:lnTo>
                  <a:lnTo>
                    <a:pt x="391" y="20"/>
                  </a:lnTo>
                  <a:lnTo>
                    <a:pt x="366" y="13"/>
                  </a:lnTo>
                  <a:lnTo>
                    <a:pt x="338" y="8"/>
                  </a:lnTo>
                  <a:lnTo>
                    <a:pt x="310" y="4"/>
                  </a:lnTo>
                  <a:lnTo>
                    <a:pt x="280" y="1"/>
                  </a:lnTo>
                  <a:lnTo>
                    <a:pt x="248" y="0"/>
                  </a:lnTo>
                  <a:lnTo>
                    <a:pt x="216" y="0"/>
                  </a:lnTo>
                  <a:lnTo>
                    <a:pt x="184" y="1"/>
                  </a:lnTo>
                  <a:lnTo>
                    <a:pt x="154" y="4"/>
                  </a:lnTo>
                  <a:lnTo>
                    <a:pt x="126" y="8"/>
                  </a:lnTo>
                  <a:lnTo>
                    <a:pt x="98" y="13"/>
                  </a:lnTo>
                  <a:lnTo>
                    <a:pt x="73" y="20"/>
                  </a:lnTo>
                  <a:lnTo>
                    <a:pt x="52" y="27"/>
                  </a:lnTo>
                  <a:lnTo>
                    <a:pt x="34" y="37"/>
                  </a:lnTo>
                  <a:lnTo>
                    <a:pt x="19" y="46"/>
                  </a:lnTo>
                  <a:lnTo>
                    <a:pt x="9" y="55"/>
                  </a:lnTo>
                  <a:lnTo>
                    <a:pt x="2" y="66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8E85B7"/>
            </a:solidFill>
            <a:ln w="9525">
              <a:solidFill>
                <a:srgbClr val="23CBFF"/>
              </a:solidFill>
              <a:rou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5" name="Freeform 28"/>
            <p:cNvSpPr/>
            <p:nvPr/>
          </p:nvSpPr>
          <p:spPr bwMode="auto">
            <a:xfrm>
              <a:off x="941" y="956"/>
              <a:ext cx="463" cy="154"/>
            </a:xfrm>
            <a:custGeom>
              <a:avLst/>
              <a:gdLst>
                <a:gd name="T0" fmla="*/ 463 w 463"/>
                <a:gd name="T1" fmla="*/ 77 h 154"/>
                <a:gd name="T2" fmla="*/ 461 w 463"/>
                <a:gd name="T3" fmla="*/ 87 h 154"/>
                <a:gd name="T4" fmla="*/ 454 w 463"/>
                <a:gd name="T5" fmla="*/ 98 h 154"/>
                <a:gd name="T6" fmla="*/ 443 w 463"/>
                <a:gd name="T7" fmla="*/ 108 h 154"/>
                <a:gd name="T8" fmla="*/ 428 w 463"/>
                <a:gd name="T9" fmla="*/ 117 h 154"/>
                <a:gd name="T10" fmla="*/ 409 w 463"/>
                <a:gd name="T11" fmla="*/ 126 h 154"/>
                <a:gd name="T12" fmla="*/ 386 w 463"/>
                <a:gd name="T13" fmla="*/ 134 h 154"/>
                <a:gd name="T14" fmla="*/ 361 w 463"/>
                <a:gd name="T15" fmla="*/ 141 h 154"/>
                <a:gd name="T16" fmla="*/ 333 w 463"/>
                <a:gd name="T17" fmla="*/ 146 h 154"/>
                <a:gd name="T18" fmla="*/ 302 w 463"/>
                <a:gd name="T19" fmla="*/ 150 h 154"/>
                <a:gd name="T20" fmla="*/ 272 w 463"/>
                <a:gd name="T21" fmla="*/ 152 h 154"/>
                <a:gd name="T22" fmla="*/ 239 w 463"/>
                <a:gd name="T23" fmla="*/ 154 h 154"/>
                <a:gd name="T24" fmla="*/ 207 w 463"/>
                <a:gd name="T25" fmla="*/ 153 h 154"/>
                <a:gd name="T26" fmla="*/ 174 w 463"/>
                <a:gd name="T27" fmla="*/ 151 h 154"/>
                <a:gd name="T28" fmla="*/ 144 w 463"/>
                <a:gd name="T29" fmla="*/ 148 h 154"/>
                <a:gd name="T30" fmla="*/ 116 w 463"/>
                <a:gd name="T31" fmla="*/ 144 h 154"/>
                <a:gd name="T32" fmla="*/ 88 w 463"/>
                <a:gd name="T33" fmla="*/ 138 h 154"/>
                <a:gd name="T34" fmla="*/ 65 w 463"/>
                <a:gd name="T35" fmla="*/ 130 h 154"/>
                <a:gd name="T36" fmla="*/ 43 w 463"/>
                <a:gd name="T37" fmla="*/ 122 h 154"/>
                <a:gd name="T38" fmla="*/ 26 w 463"/>
                <a:gd name="T39" fmla="*/ 113 h 154"/>
                <a:gd name="T40" fmla="*/ 14 w 463"/>
                <a:gd name="T41" fmla="*/ 103 h 154"/>
                <a:gd name="T42" fmla="*/ 5 w 463"/>
                <a:gd name="T43" fmla="*/ 92 h 154"/>
                <a:gd name="T44" fmla="*/ 0 w 463"/>
                <a:gd name="T45" fmla="*/ 82 h 154"/>
                <a:gd name="T46" fmla="*/ 0 w 463"/>
                <a:gd name="T47" fmla="*/ 71 h 154"/>
                <a:gd name="T48" fmla="*/ 5 w 463"/>
                <a:gd name="T49" fmla="*/ 60 h 154"/>
                <a:gd name="T50" fmla="*/ 14 w 463"/>
                <a:gd name="T51" fmla="*/ 50 h 154"/>
                <a:gd name="T52" fmla="*/ 26 w 463"/>
                <a:gd name="T53" fmla="*/ 40 h 154"/>
                <a:gd name="T54" fmla="*/ 43 w 463"/>
                <a:gd name="T55" fmla="*/ 31 h 154"/>
                <a:gd name="T56" fmla="*/ 65 w 463"/>
                <a:gd name="T57" fmla="*/ 22 h 154"/>
                <a:gd name="T58" fmla="*/ 88 w 463"/>
                <a:gd name="T59" fmla="*/ 15 h 154"/>
                <a:gd name="T60" fmla="*/ 116 w 463"/>
                <a:gd name="T61" fmla="*/ 10 h 154"/>
                <a:gd name="T62" fmla="*/ 144 w 463"/>
                <a:gd name="T63" fmla="*/ 5 h 154"/>
                <a:gd name="T64" fmla="*/ 174 w 463"/>
                <a:gd name="T65" fmla="*/ 2 h 154"/>
                <a:gd name="T66" fmla="*/ 207 w 463"/>
                <a:gd name="T67" fmla="*/ 0 h 154"/>
                <a:gd name="T68" fmla="*/ 239 w 463"/>
                <a:gd name="T69" fmla="*/ 0 h 154"/>
                <a:gd name="T70" fmla="*/ 272 w 463"/>
                <a:gd name="T71" fmla="*/ 1 h 154"/>
                <a:gd name="T72" fmla="*/ 302 w 463"/>
                <a:gd name="T73" fmla="*/ 3 h 154"/>
                <a:gd name="T74" fmla="*/ 333 w 463"/>
                <a:gd name="T75" fmla="*/ 7 h 154"/>
                <a:gd name="T76" fmla="*/ 361 w 463"/>
                <a:gd name="T77" fmla="*/ 12 h 154"/>
                <a:gd name="T78" fmla="*/ 386 w 463"/>
                <a:gd name="T79" fmla="*/ 19 h 154"/>
                <a:gd name="T80" fmla="*/ 409 w 463"/>
                <a:gd name="T81" fmla="*/ 26 h 154"/>
                <a:gd name="T82" fmla="*/ 428 w 463"/>
                <a:gd name="T83" fmla="*/ 36 h 154"/>
                <a:gd name="T84" fmla="*/ 443 w 463"/>
                <a:gd name="T85" fmla="*/ 45 h 154"/>
                <a:gd name="T86" fmla="*/ 454 w 463"/>
                <a:gd name="T87" fmla="*/ 55 h 154"/>
                <a:gd name="T88" fmla="*/ 461 w 463"/>
                <a:gd name="T89" fmla="*/ 66 h 154"/>
                <a:gd name="T90" fmla="*/ 463 w 463"/>
                <a:gd name="T91" fmla="*/ 77 h 15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63" h="154">
                  <a:moveTo>
                    <a:pt x="463" y="77"/>
                  </a:moveTo>
                  <a:lnTo>
                    <a:pt x="461" y="87"/>
                  </a:lnTo>
                  <a:lnTo>
                    <a:pt x="454" y="98"/>
                  </a:lnTo>
                  <a:lnTo>
                    <a:pt x="443" y="108"/>
                  </a:lnTo>
                  <a:lnTo>
                    <a:pt x="428" y="117"/>
                  </a:lnTo>
                  <a:lnTo>
                    <a:pt x="409" y="126"/>
                  </a:lnTo>
                  <a:lnTo>
                    <a:pt x="386" y="134"/>
                  </a:lnTo>
                  <a:lnTo>
                    <a:pt x="361" y="141"/>
                  </a:lnTo>
                  <a:lnTo>
                    <a:pt x="333" y="146"/>
                  </a:lnTo>
                  <a:lnTo>
                    <a:pt x="302" y="150"/>
                  </a:lnTo>
                  <a:lnTo>
                    <a:pt x="272" y="152"/>
                  </a:lnTo>
                  <a:lnTo>
                    <a:pt x="239" y="154"/>
                  </a:lnTo>
                  <a:lnTo>
                    <a:pt x="207" y="153"/>
                  </a:lnTo>
                  <a:lnTo>
                    <a:pt x="174" y="151"/>
                  </a:lnTo>
                  <a:lnTo>
                    <a:pt x="144" y="148"/>
                  </a:lnTo>
                  <a:lnTo>
                    <a:pt x="116" y="144"/>
                  </a:lnTo>
                  <a:lnTo>
                    <a:pt x="88" y="138"/>
                  </a:lnTo>
                  <a:lnTo>
                    <a:pt x="65" y="130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4" y="103"/>
                  </a:lnTo>
                  <a:lnTo>
                    <a:pt x="5" y="92"/>
                  </a:lnTo>
                  <a:lnTo>
                    <a:pt x="0" y="82"/>
                  </a:lnTo>
                  <a:lnTo>
                    <a:pt x="0" y="71"/>
                  </a:lnTo>
                  <a:lnTo>
                    <a:pt x="5" y="60"/>
                  </a:lnTo>
                  <a:lnTo>
                    <a:pt x="14" y="50"/>
                  </a:lnTo>
                  <a:lnTo>
                    <a:pt x="26" y="40"/>
                  </a:lnTo>
                  <a:lnTo>
                    <a:pt x="43" y="31"/>
                  </a:lnTo>
                  <a:lnTo>
                    <a:pt x="65" y="22"/>
                  </a:lnTo>
                  <a:lnTo>
                    <a:pt x="88" y="15"/>
                  </a:lnTo>
                  <a:lnTo>
                    <a:pt x="116" y="10"/>
                  </a:lnTo>
                  <a:lnTo>
                    <a:pt x="144" y="5"/>
                  </a:lnTo>
                  <a:lnTo>
                    <a:pt x="174" y="2"/>
                  </a:lnTo>
                  <a:lnTo>
                    <a:pt x="207" y="0"/>
                  </a:lnTo>
                  <a:lnTo>
                    <a:pt x="239" y="0"/>
                  </a:lnTo>
                  <a:lnTo>
                    <a:pt x="272" y="1"/>
                  </a:lnTo>
                  <a:lnTo>
                    <a:pt x="302" y="3"/>
                  </a:lnTo>
                  <a:lnTo>
                    <a:pt x="333" y="7"/>
                  </a:lnTo>
                  <a:lnTo>
                    <a:pt x="361" y="12"/>
                  </a:lnTo>
                  <a:lnTo>
                    <a:pt x="386" y="19"/>
                  </a:lnTo>
                  <a:lnTo>
                    <a:pt x="409" y="26"/>
                  </a:lnTo>
                  <a:lnTo>
                    <a:pt x="428" y="36"/>
                  </a:lnTo>
                  <a:lnTo>
                    <a:pt x="443" y="45"/>
                  </a:lnTo>
                  <a:lnTo>
                    <a:pt x="454" y="55"/>
                  </a:lnTo>
                  <a:lnTo>
                    <a:pt x="461" y="66"/>
                  </a:lnTo>
                  <a:lnTo>
                    <a:pt x="463" y="77"/>
                  </a:lnTo>
                  <a:close/>
                </a:path>
              </a:pathLst>
            </a:custGeom>
            <a:solidFill>
              <a:srgbClr val="BBB4D6"/>
            </a:solidFill>
            <a:ln w="6350" cmpd="sng">
              <a:solidFill>
                <a:srgbClr val="04D6EC"/>
              </a:solidFill>
              <a:rou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6" name="Freeform 29"/>
            <p:cNvSpPr>
              <a:spLocks noEditPoints="1"/>
            </p:cNvSpPr>
            <p:nvPr/>
          </p:nvSpPr>
          <p:spPr bwMode="auto">
            <a:xfrm>
              <a:off x="1047" y="970"/>
              <a:ext cx="244" cy="121"/>
            </a:xfrm>
            <a:custGeom>
              <a:avLst/>
              <a:gdLst>
                <a:gd name="T0" fmla="*/ 45 w 244"/>
                <a:gd name="T1" fmla="*/ 68 h 121"/>
                <a:gd name="T2" fmla="*/ 187 w 244"/>
                <a:gd name="T3" fmla="*/ 68 h 121"/>
                <a:gd name="T4" fmla="*/ 97 w 244"/>
                <a:gd name="T5" fmla="*/ 103 h 121"/>
                <a:gd name="T6" fmla="*/ 45 w 244"/>
                <a:gd name="T7" fmla="*/ 68 h 121"/>
                <a:gd name="T8" fmla="*/ 200 w 244"/>
                <a:gd name="T9" fmla="*/ 53 h 121"/>
                <a:gd name="T10" fmla="*/ 57 w 244"/>
                <a:gd name="T11" fmla="*/ 53 h 121"/>
                <a:gd name="T12" fmla="*/ 148 w 244"/>
                <a:gd name="T13" fmla="*/ 18 h 121"/>
                <a:gd name="T14" fmla="*/ 200 w 244"/>
                <a:gd name="T15" fmla="*/ 53 h 121"/>
                <a:gd name="T16" fmla="*/ 93 w 244"/>
                <a:gd name="T17" fmla="*/ 121 h 121"/>
                <a:gd name="T18" fmla="*/ 244 w 244"/>
                <a:gd name="T19" fmla="*/ 62 h 121"/>
                <a:gd name="T20" fmla="*/ 151 w 244"/>
                <a:gd name="T21" fmla="*/ 0 h 121"/>
                <a:gd name="T22" fmla="*/ 0 w 244"/>
                <a:gd name="T23" fmla="*/ 59 h 121"/>
                <a:gd name="T24" fmla="*/ 93 w 244"/>
                <a:gd name="T25" fmla="*/ 121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4" h="121">
                  <a:moveTo>
                    <a:pt x="45" y="68"/>
                  </a:moveTo>
                  <a:lnTo>
                    <a:pt x="187" y="68"/>
                  </a:lnTo>
                  <a:lnTo>
                    <a:pt x="97" y="103"/>
                  </a:lnTo>
                  <a:lnTo>
                    <a:pt x="45" y="68"/>
                  </a:lnTo>
                  <a:close/>
                  <a:moveTo>
                    <a:pt x="200" y="53"/>
                  </a:moveTo>
                  <a:lnTo>
                    <a:pt x="57" y="53"/>
                  </a:lnTo>
                  <a:lnTo>
                    <a:pt x="148" y="18"/>
                  </a:lnTo>
                  <a:lnTo>
                    <a:pt x="200" y="53"/>
                  </a:lnTo>
                  <a:close/>
                  <a:moveTo>
                    <a:pt x="93" y="121"/>
                  </a:moveTo>
                  <a:lnTo>
                    <a:pt x="244" y="62"/>
                  </a:lnTo>
                  <a:lnTo>
                    <a:pt x="151" y="0"/>
                  </a:lnTo>
                  <a:lnTo>
                    <a:pt x="0" y="59"/>
                  </a:lnTo>
                  <a:lnTo>
                    <a:pt x="93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7" name="Freeform 30"/>
            <p:cNvSpPr>
              <a:spLocks noEditPoints="1"/>
            </p:cNvSpPr>
            <p:nvPr/>
          </p:nvSpPr>
          <p:spPr bwMode="auto">
            <a:xfrm>
              <a:off x="1053" y="974"/>
              <a:ext cx="244" cy="121"/>
            </a:xfrm>
            <a:custGeom>
              <a:avLst/>
              <a:gdLst>
                <a:gd name="T0" fmla="*/ 44 w 244"/>
                <a:gd name="T1" fmla="*/ 68 h 121"/>
                <a:gd name="T2" fmla="*/ 187 w 244"/>
                <a:gd name="T3" fmla="*/ 68 h 121"/>
                <a:gd name="T4" fmla="*/ 96 w 244"/>
                <a:gd name="T5" fmla="*/ 103 h 121"/>
                <a:gd name="T6" fmla="*/ 44 w 244"/>
                <a:gd name="T7" fmla="*/ 68 h 121"/>
                <a:gd name="T8" fmla="*/ 199 w 244"/>
                <a:gd name="T9" fmla="*/ 54 h 121"/>
                <a:gd name="T10" fmla="*/ 57 w 244"/>
                <a:gd name="T11" fmla="*/ 54 h 121"/>
                <a:gd name="T12" fmla="*/ 147 w 244"/>
                <a:gd name="T13" fmla="*/ 19 h 121"/>
                <a:gd name="T14" fmla="*/ 199 w 244"/>
                <a:gd name="T15" fmla="*/ 54 h 121"/>
                <a:gd name="T16" fmla="*/ 93 w 244"/>
                <a:gd name="T17" fmla="*/ 121 h 121"/>
                <a:gd name="T18" fmla="*/ 244 w 244"/>
                <a:gd name="T19" fmla="*/ 63 h 121"/>
                <a:gd name="T20" fmla="*/ 151 w 244"/>
                <a:gd name="T21" fmla="*/ 0 h 121"/>
                <a:gd name="T22" fmla="*/ 0 w 244"/>
                <a:gd name="T23" fmla="*/ 59 h 121"/>
                <a:gd name="T24" fmla="*/ 93 w 244"/>
                <a:gd name="T25" fmla="*/ 121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4" h="121">
                  <a:moveTo>
                    <a:pt x="44" y="68"/>
                  </a:moveTo>
                  <a:lnTo>
                    <a:pt x="187" y="68"/>
                  </a:lnTo>
                  <a:lnTo>
                    <a:pt x="96" y="103"/>
                  </a:lnTo>
                  <a:lnTo>
                    <a:pt x="44" y="68"/>
                  </a:lnTo>
                  <a:close/>
                  <a:moveTo>
                    <a:pt x="199" y="54"/>
                  </a:moveTo>
                  <a:lnTo>
                    <a:pt x="57" y="54"/>
                  </a:lnTo>
                  <a:lnTo>
                    <a:pt x="147" y="19"/>
                  </a:lnTo>
                  <a:lnTo>
                    <a:pt x="199" y="54"/>
                  </a:lnTo>
                  <a:close/>
                  <a:moveTo>
                    <a:pt x="93" y="121"/>
                  </a:moveTo>
                  <a:lnTo>
                    <a:pt x="244" y="63"/>
                  </a:lnTo>
                  <a:lnTo>
                    <a:pt x="151" y="0"/>
                  </a:lnTo>
                  <a:lnTo>
                    <a:pt x="0" y="59"/>
                  </a:lnTo>
                  <a:lnTo>
                    <a:pt x="9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8" name="Freeform 31"/>
            <p:cNvSpPr>
              <a:spLocks noEditPoints="1"/>
            </p:cNvSpPr>
            <p:nvPr/>
          </p:nvSpPr>
          <p:spPr bwMode="auto">
            <a:xfrm>
              <a:off x="1097" y="1170"/>
              <a:ext cx="161" cy="97"/>
            </a:xfrm>
            <a:custGeom>
              <a:avLst/>
              <a:gdLst>
                <a:gd name="T0" fmla="*/ 61 w 161"/>
                <a:gd name="T1" fmla="*/ 55 h 97"/>
                <a:gd name="T2" fmla="*/ 78 w 161"/>
                <a:gd name="T3" fmla="*/ 55 h 97"/>
                <a:gd name="T4" fmla="*/ 113 w 161"/>
                <a:gd name="T5" fmla="*/ 97 h 97"/>
                <a:gd name="T6" fmla="*/ 161 w 161"/>
                <a:gd name="T7" fmla="*/ 97 h 97"/>
                <a:gd name="T8" fmla="*/ 161 w 161"/>
                <a:gd name="T9" fmla="*/ 80 h 97"/>
                <a:gd name="T10" fmla="*/ 141 w 161"/>
                <a:gd name="T11" fmla="*/ 80 h 97"/>
                <a:gd name="T12" fmla="*/ 116 w 161"/>
                <a:gd name="T13" fmla="*/ 51 h 97"/>
                <a:gd name="T14" fmla="*/ 120 w 161"/>
                <a:gd name="T15" fmla="*/ 49 h 97"/>
                <a:gd name="T16" fmla="*/ 128 w 161"/>
                <a:gd name="T17" fmla="*/ 46 h 97"/>
                <a:gd name="T18" fmla="*/ 135 w 161"/>
                <a:gd name="T19" fmla="*/ 42 h 97"/>
                <a:gd name="T20" fmla="*/ 138 w 161"/>
                <a:gd name="T21" fmla="*/ 38 h 97"/>
                <a:gd name="T22" fmla="*/ 142 w 161"/>
                <a:gd name="T23" fmla="*/ 33 h 97"/>
                <a:gd name="T24" fmla="*/ 143 w 161"/>
                <a:gd name="T25" fmla="*/ 27 h 97"/>
                <a:gd name="T26" fmla="*/ 142 w 161"/>
                <a:gd name="T27" fmla="*/ 24 h 97"/>
                <a:gd name="T28" fmla="*/ 141 w 161"/>
                <a:gd name="T29" fmla="*/ 18 h 97"/>
                <a:gd name="T30" fmla="*/ 136 w 161"/>
                <a:gd name="T31" fmla="*/ 13 h 97"/>
                <a:gd name="T32" fmla="*/ 130 w 161"/>
                <a:gd name="T33" fmla="*/ 8 h 97"/>
                <a:gd name="T34" fmla="*/ 128 w 161"/>
                <a:gd name="T35" fmla="*/ 6 h 97"/>
                <a:gd name="T36" fmla="*/ 121 w 161"/>
                <a:gd name="T37" fmla="*/ 3 h 97"/>
                <a:gd name="T38" fmla="*/ 113 w 161"/>
                <a:gd name="T39" fmla="*/ 1 h 97"/>
                <a:gd name="T40" fmla="*/ 104 w 161"/>
                <a:gd name="T41" fmla="*/ 0 h 97"/>
                <a:gd name="T42" fmla="*/ 93 w 161"/>
                <a:gd name="T43" fmla="*/ 0 h 97"/>
                <a:gd name="T44" fmla="*/ 0 w 161"/>
                <a:gd name="T45" fmla="*/ 0 h 97"/>
                <a:gd name="T46" fmla="*/ 0 w 161"/>
                <a:gd name="T47" fmla="*/ 16 h 97"/>
                <a:gd name="T48" fmla="*/ 21 w 161"/>
                <a:gd name="T49" fmla="*/ 16 h 97"/>
                <a:gd name="T50" fmla="*/ 21 w 161"/>
                <a:gd name="T51" fmla="*/ 80 h 97"/>
                <a:gd name="T52" fmla="*/ 0 w 161"/>
                <a:gd name="T53" fmla="*/ 80 h 97"/>
                <a:gd name="T54" fmla="*/ 0 w 161"/>
                <a:gd name="T55" fmla="*/ 97 h 97"/>
                <a:gd name="T56" fmla="*/ 81 w 161"/>
                <a:gd name="T57" fmla="*/ 97 h 97"/>
                <a:gd name="T58" fmla="*/ 81 w 161"/>
                <a:gd name="T59" fmla="*/ 80 h 97"/>
                <a:gd name="T60" fmla="*/ 61 w 161"/>
                <a:gd name="T61" fmla="*/ 80 h 97"/>
                <a:gd name="T62" fmla="*/ 61 w 161"/>
                <a:gd name="T63" fmla="*/ 55 h 97"/>
                <a:gd name="T64" fmla="*/ 61 w 161"/>
                <a:gd name="T65" fmla="*/ 16 h 97"/>
                <a:gd name="T66" fmla="*/ 78 w 161"/>
                <a:gd name="T67" fmla="*/ 16 h 97"/>
                <a:gd name="T68" fmla="*/ 87 w 161"/>
                <a:gd name="T69" fmla="*/ 16 h 97"/>
                <a:gd name="T70" fmla="*/ 94 w 161"/>
                <a:gd name="T71" fmla="*/ 18 h 97"/>
                <a:gd name="T72" fmla="*/ 99 w 161"/>
                <a:gd name="T73" fmla="*/ 22 h 97"/>
                <a:gd name="T74" fmla="*/ 101 w 161"/>
                <a:gd name="T75" fmla="*/ 28 h 97"/>
                <a:gd name="T76" fmla="*/ 101 w 161"/>
                <a:gd name="T77" fmla="*/ 29 h 97"/>
                <a:gd name="T78" fmla="*/ 99 w 161"/>
                <a:gd name="T79" fmla="*/ 33 h 97"/>
                <a:gd name="T80" fmla="*/ 93 w 161"/>
                <a:gd name="T81" fmla="*/ 36 h 97"/>
                <a:gd name="T82" fmla="*/ 86 w 161"/>
                <a:gd name="T83" fmla="*/ 38 h 97"/>
                <a:gd name="T84" fmla="*/ 75 w 161"/>
                <a:gd name="T85" fmla="*/ 39 h 97"/>
                <a:gd name="T86" fmla="*/ 61 w 161"/>
                <a:gd name="T87" fmla="*/ 39 h 97"/>
                <a:gd name="T88" fmla="*/ 61 w 161"/>
                <a:gd name="T89" fmla="*/ 16 h 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61" h="97">
                  <a:moveTo>
                    <a:pt x="61" y="55"/>
                  </a:moveTo>
                  <a:lnTo>
                    <a:pt x="78" y="55"/>
                  </a:lnTo>
                  <a:lnTo>
                    <a:pt x="113" y="97"/>
                  </a:lnTo>
                  <a:lnTo>
                    <a:pt x="161" y="97"/>
                  </a:lnTo>
                  <a:lnTo>
                    <a:pt x="161" y="80"/>
                  </a:lnTo>
                  <a:lnTo>
                    <a:pt x="141" y="80"/>
                  </a:lnTo>
                  <a:lnTo>
                    <a:pt x="116" y="51"/>
                  </a:lnTo>
                  <a:lnTo>
                    <a:pt x="120" y="49"/>
                  </a:lnTo>
                  <a:lnTo>
                    <a:pt x="128" y="46"/>
                  </a:lnTo>
                  <a:lnTo>
                    <a:pt x="135" y="42"/>
                  </a:lnTo>
                  <a:lnTo>
                    <a:pt x="138" y="38"/>
                  </a:lnTo>
                  <a:lnTo>
                    <a:pt x="142" y="33"/>
                  </a:lnTo>
                  <a:lnTo>
                    <a:pt x="143" y="27"/>
                  </a:lnTo>
                  <a:lnTo>
                    <a:pt x="142" y="24"/>
                  </a:lnTo>
                  <a:lnTo>
                    <a:pt x="141" y="18"/>
                  </a:lnTo>
                  <a:lnTo>
                    <a:pt x="136" y="13"/>
                  </a:lnTo>
                  <a:lnTo>
                    <a:pt x="130" y="8"/>
                  </a:lnTo>
                  <a:lnTo>
                    <a:pt x="128" y="6"/>
                  </a:lnTo>
                  <a:lnTo>
                    <a:pt x="121" y="3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1" y="16"/>
                  </a:lnTo>
                  <a:lnTo>
                    <a:pt x="21" y="80"/>
                  </a:lnTo>
                  <a:lnTo>
                    <a:pt x="0" y="80"/>
                  </a:lnTo>
                  <a:lnTo>
                    <a:pt x="0" y="97"/>
                  </a:lnTo>
                  <a:lnTo>
                    <a:pt x="81" y="97"/>
                  </a:lnTo>
                  <a:lnTo>
                    <a:pt x="81" y="80"/>
                  </a:lnTo>
                  <a:lnTo>
                    <a:pt x="61" y="80"/>
                  </a:lnTo>
                  <a:lnTo>
                    <a:pt x="61" y="55"/>
                  </a:lnTo>
                  <a:close/>
                  <a:moveTo>
                    <a:pt x="61" y="16"/>
                  </a:moveTo>
                  <a:lnTo>
                    <a:pt x="78" y="16"/>
                  </a:lnTo>
                  <a:lnTo>
                    <a:pt x="87" y="16"/>
                  </a:lnTo>
                  <a:lnTo>
                    <a:pt x="94" y="18"/>
                  </a:lnTo>
                  <a:lnTo>
                    <a:pt x="99" y="22"/>
                  </a:lnTo>
                  <a:lnTo>
                    <a:pt x="101" y="28"/>
                  </a:lnTo>
                  <a:lnTo>
                    <a:pt x="101" y="29"/>
                  </a:lnTo>
                  <a:lnTo>
                    <a:pt x="99" y="33"/>
                  </a:lnTo>
                  <a:lnTo>
                    <a:pt x="93" y="36"/>
                  </a:lnTo>
                  <a:lnTo>
                    <a:pt x="86" y="38"/>
                  </a:lnTo>
                  <a:lnTo>
                    <a:pt x="75" y="39"/>
                  </a:lnTo>
                  <a:lnTo>
                    <a:pt x="61" y="39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9" name="Freeform 32"/>
            <p:cNvSpPr>
              <a:spLocks noEditPoints="1"/>
            </p:cNvSpPr>
            <p:nvPr/>
          </p:nvSpPr>
          <p:spPr bwMode="auto">
            <a:xfrm>
              <a:off x="1086" y="1160"/>
              <a:ext cx="161" cy="97"/>
            </a:xfrm>
            <a:custGeom>
              <a:avLst/>
              <a:gdLst>
                <a:gd name="T0" fmla="*/ 61 w 161"/>
                <a:gd name="T1" fmla="*/ 54 h 97"/>
                <a:gd name="T2" fmla="*/ 79 w 161"/>
                <a:gd name="T3" fmla="*/ 54 h 97"/>
                <a:gd name="T4" fmla="*/ 114 w 161"/>
                <a:gd name="T5" fmla="*/ 97 h 97"/>
                <a:gd name="T6" fmla="*/ 161 w 161"/>
                <a:gd name="T7" fmla="*/ 97 h 97"/>
                <a:gd name="T8" fmla="*/ 161 w 161"/>
                <a:gd name="T9" fmla="*/ 81 h 97"/>
                <a:gd name="T10" fmla="*/ 141 w 161"/>
                <a:gd name="T11" fmla="*/ 81 h 97"/>
                <a:gd name="T12" fmla="*/ 115 w 161"/>
                <a:gd name="T13" fmla="*/ 51 h 97"/>
                <a:gd name="T14" fmla="*/ 121 w 161"/>
                <a:gd name="T15" fmla="*/ 50 h 97"/>
                <a:gd name="T16" fmla="*/ 129 w 161"/>
                <a:gd name="T17" fmla="*/ 46 h 97"/>
                <a:gd name="T18" fmla="*/ 135 w 161"/>
                <a:gd name="T19" fmla="*/ 43 h 97"/>
                <a:gd name="T20" fmla="*/ 139 w 161"/>
                <a:gd name="T21" fmla="*/ 38 h 97"/>
                <a:gd name="T22" fmla="*/ 141 w 161"/>
                <a:gd name="T23" fmla="*/ 33 h 97"/>
                <a:gd name="T24" fmla="*/ 143 w 161"/>
                <a:gd name="T25" fmla="*/ 27 h 97"/>
                <a:gd name="T26" fmla="*/ 143 w 161"/>
                <a:gd name="T27" fmla="*/ 24 h 97"/>
                <a:gd name="T28" fmla="*/ 140 w 161"/>
                <a:gd name="T29" fmla="*/ 18 h 97"/>
                <a:gd name="T30" fmla="*/ 137 w 161"/>
                <a:gd name="T31" fmla="*/ 13 h 97"/>
                <a:gd name="T32" fmla="*/ 131 w 161"/>
                <a:gd name="T33" fmla="*/ 8 h 97"/>
                <a:gd name="T34" fmla="*/ 128 w 161"/>
                <a:gd name="T35" fmla="*/ 7 h 97"/>
                <a:gd name="T36" fmla="*/ 122 w 161"/>
                <a:gd name="T37" fmla="*/ 4 h 97"/>
                <a:gd name="T38" fmla="*/ 113 w 161"/>
                <a:gd name="T39" fmla="*/ 2 h 97"/>
                <a:gd name="T40" fmla="*/ 104 w 161"/>
                <a:gd name="T41" fmla="*/ 1 h 97"/>
                <a:gd name="T42" fmla="*/ 93 w 161"/>
                <a:gd name="T43" fmla="*/ 0 h 97"/>
                <a:gd name="T44" fmla="*/ 0 w 161"/>
                <a:gd name="T45" fmla="*/ 0 h 97"/>
                <a:gd name="T46" fmla="*/ 0 w 161"/>
                <a:gd name="T47" fmla="*/ 16 h 97"/>
                <a:gd name="T48" fmla="*/ 21 w 161"/>
                <a:gd name="T49" fmla="*/ 16 h 97"/>
                <a:gd name="T50" fmla="*/ 21 w 161"/>
                <a:gd name="T51" fmla="*/ 81 h 97"/>
                <a:gd name="T52" fmla="*/ 0 w 161"/>
                <a:gd name="T53" fmla="*/ 81 h 97"/>
                <a:gd name="T54" fmla="*/ 0 w 161"/>
                <a:gd name="T55" fmla="*/ 97 h 97"/>
                <a:gd name="T56" fmla="*/ 80 w 161"/>
                <a:gd name="T57" fmla="*/ 97 h 97"/>
                <a:gd name="T58" fmla="*/ 80 w 161"/>
                <a:gd name="T59" fmla="*/ 81 h 97"/>
                <a:gd name="T60" fmla="*/ 61 w 161"/>
                <a:gd name="T61" fmla="*/ 81 h 97"/>
                <a:gd name="T62" fmla="*/ 61 w 161"/>
                <a:gd name="T63" fmla="*/ 54 h 97"/>
                <a:gd name="T64" fmla="*/ 61 w 161"/>
                <a:gd name="T65" fmla="*/ 16 h 97"/>
                <a:gd name="T66" fmla="*/ 79 w 161"/>
                <a:gd name="T67" fmla="*/ 16 h 97"/>
                <a:gd name="T68" fmla="*/ 87 w 161"/>
                <a:gd name="T69" fmla="*/ 17 h 97"/>
                <a:gd name="T70" fmla="*/ 95 w 161"/>
                <a:gd name="T71" fmla="*/ 19 h 97"/>
                <a:gd name="T72" fmla="*/ 98 w 161"/>
                <a:gd name="T73" fmla="*/ 22 h 97"/>
                <a:gd name="T74" fmla="*/ 101 w 161"/>
                <a:gd name="T75" fmla="*/ 27 h 97"/>
                <a:gd name="T76" fmla="*/ 101 w 161"/>
                <a:gd name="T77" fmla="*/ 28 h 97"/>
                <a:gd name="T78" fmla="*/ 98 w 161"/>
                <a:gd name="T79" fmla="*/ 34 h 97"/>
                <a:gd name="T80" fmla="*/ 94 w 161"/>
                <a:gd name="T81" fmla="*/ 37 h 97"/>
                <a:gd name="T82" fmla="*/ 86 w 161"/>
                <a:gd name="T83" fmla="*/ 39 h 97"/>
                <a:gd name="T84" fmla="*/ 76 w 161"/>
                <a:gd name="T85" fmla="*/ 39 h 97"/>
                <a:gd name="T86" fmla="*/ 61 w 161"/>
                <a:gd name="T87" fmla="*/ 39 h 97"/>
                <a:gd name="T88" fmla="*/ 61 w 161"/>
                <a:gd name="T89" fmla="*/ 16 h 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61" h="97">
                  <a:moveTo>
                    <a:pt x="61" y="54"/>
                  </a:moveTo>
                  <a:lnTo>
                    <a:pt x="79" y="54"/>
                  </a:lnTo>
                  <a:lnTo>
                    <a:pt x="114" y="97"/>
                  </a:lnTo>
                  <a:lnTo>
                    <a:pt x="161" y="97"/>
                  </a:lnTo>
                  <a:lnTo>
                    <a:pt x="161" y="81"/>
                  </a:lnTo>
                  <a:lnTo>
                    <a:pt x="141" y="81"/>
                  </a:lnTo>
                  <a:lnTo>
                    <a:pt x="115" y="51"/>
                  </a:lnTo>
                  <a:lnTo>
                    <a:pt x="121" y="50"/>
                  </a:lnTo>
                  <a:lnTo>
                    <a:pt x="129" y="46"/>
                  </a:lnTo>
                  <a:lnTo>
                    <a:pt x="135" y="43"/>
                  </a:lnTo>
                  <a:lnTo>
                    <a:pt x="139" y="38"/>
                  </a:lnTo>
                  <a:lnTo>
                    <a:pt x="141" y="33"/>
                  </a:lnTo>
                  <a:lnTo>
                    <a:pt x="143" y="27"/>
                  </a:lnTo>
                  <a:lnTo>
                    <a:pt x="143" y="24"/>
                  </a:lnTo>
                  <a:lnTo>
                    <a:pt x="140" y="18"/>
                  </a:lnTo>
                  <a:lnTo>
                    <a:pt x="137" y="13"/>
                  </a:lnTo>
                  <a:lnTo>
                    <a:pt x="131" y="8"/>
                  </a:lnTo>
                  <a:lnTo>
                    <a:pt x="128" y="7"/>
                  </a:lnTo>
                  <a:lnTo>
                    <a:pt x="122" y="4"/>
                  </a:lnTo>
                  <a:lnTo>
                    <a:pt x="113" y="2"/>
                  </a:lnTo>
                  <a:lnTo>
                    <a:pt x="104" y="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1" y="16"/>
                  </a:lnTo>
                  <a:lnTo>
                    <a:pt x="21" y="81"/>
                  </a:lnTo>
                  <a:lnTo>
                    <a:pt x="0" y="81"/>
                  </a:lnTo>
                  <a:lnTo>
                    <a:pt x="0" y="97"/>
                  </a:lnTo>
                  <a:lnTo>
                    <a:pt x="80" y="97"/>
                  </a:lnTo>
                  <a:lnTo>
                    <a:pt x="80" y="81"/>
                  </a:lnTo>
                  <a:lnTo>
                    <a:pt x="61" y="81"/>
                  </a:lnTo>
                  <a:lnTo>
                    <a:pt x="61" y="54"/>
                  </a:lnTo>
                  <a:close/>
                  <a:moveTo>
                    <a:pt x="61" y="16"/>
                  </a:moveTo>
                  <a:lnTo>
                    <a:pt x="79" y="16"/>
                  </a:lnTo>
                  <a:lnTo>
                    <a:pt x="87" y="17"/>
                  </a:lnTo>
                  <a:lnTo>
                    <a:pt x="95" y="19"/>
                  </a:lnTo>
                  <a:lnTo>
                    <a:pt x="98" y="22"/>
                  </a:lnTo>
                  <a:lnTo>
                    <a:pt x="101" y="27"/>
                  </a:lnTo>
                  <a:lnTo>
                    <a:pt x="101" y="28"/>
                  </a:lnTo>
                  <a:lnTo>
                    <a:pt x="98" y="34"/>
                  </a:lnTo>
                  <a:lnTo>
                    <a:pt x="94" y="37"/>
                  </a:lnTo>
                  <a:lnTo>
                    <a:pt x="86" y="39"/>
                  </a:lnTo>
                  <a:lnTo>
                    <a:pt x="76" y="39"/>
                  </a:lnTo>
                  <a:lnTo>
                    <a:pt x="61" y="39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使用路由器来做路由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214282" y="3786196"/>
            <a:ext cx="664373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都连接到路由器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缺点：路由器的造价高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571472" y="2166302"/>
            <a:ext cx="1307306" cy="675085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2234776" y="2203212"/>
            <a:ext cx="1307306" cy="673894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1363238" y="2912824"/>
            <a:ext cx="1307306" cy="673894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703160" y="2198449"/>
            <a:ext cx="10463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4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100</a:t>
            </a: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2367654" y="2236549"/>
            <a:ext cx="10463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4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200</a:t>
            </a: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1497307" y="2954495"/>
            <a:ext cx="10463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4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300</a:t>
            </a:r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1997840" y="2096055"/>
            <a:ext cx="0" cy="603647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2037132" y="2096055"/>
            <a:ext cx="1190" cy="6036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2076422" y="2096055"/>
            <a:ext cx="1191" cy="60364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3271810" y="1017349"/>
            <a:ext cx="1307306" cy="70127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1" name="Oval 14"/>
          <p:cNvSpPr>
            <a:spLocks noChangeArrowheads="1"/>
          </p:cNvSpPr>
          <p:nvPr/>
        </p:nvSpPr>
        <p:spPr bwMode="auto">
          <a:xfrm>
            <a:off x="4935113" y="1054258"/>
            <a:ext cx="1307306" cy="673894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2" name="Oval 15"/>
          <p:cNvSpPr>
            <a:spLocks noChangeArrowheads="1"/>
          </p:cNvSpPr>
          <p:nvPr/>
        </p:nvSpPr>
        <p:spPr bwMode="auto">
          <a:xfrm>
            <a:off x="4063575" y="1763870"/>
            <a:ext cx="1368028" cy="710804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568" name="Text Box 16"/>
          <p:cNvSpPr txBox="1">
            <a:spLocks noChangeArrowheads="1"/>
          </p:cNvSpPr>
          <p:nvPr/>
        </p:nvSpPr>
        <p:spPr bwMode="auto">
          <a:xfrm>
            <a:off x="3403497" y="1064974"/>
            <a:ext cx="10463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4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100</a:t>
            </a:r>
          </a:p>
        </p:txBody>
      </p:sp>
      <p:sp>
        <p:nvSpPr>
          <p:cNvPr id="279569" name="Text Box 17"/>
          <p:cNvSpPr txBox="1">
            <a:spLocks noChangeArrowheads="1"/>
          </p:cNvSpPr>
          <p:nvPr/>
        </p:nvSpPr>
        <p:spPr bwMode="auto">
          <a:xfrm>
            <a:off x="5067991" y="1087595"/>
            <a:ext cx="10463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4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200</a:t>
            </a:r>
          </a:p>
        </p:txBody>
      </p:sp>
      <p:sp>
        <p:nvSpPr>
          <p:cNvPr id="279570" name="Text Box 18"/>
          <p:cNvSpPr txBox="1">
            <a:spLocks noChangeArrowheads="1"/>
          </p:cNvSpPr>
          <p:nvPr/>
        </p:nvSpPr>
        <p:spPr bwMode="auto">
          <a:xfrm>
            <a:off x="4235745" y="1821020"/>
            <a:ext cx="10463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400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300</a:t>
            </a:r>
          </a:p>
        </p:txBody>
      </p:sp>
      <p:sp>
        <p:nvSpPr>
          <p:cNvPr id="24596" name="AutoShape 19"/>
          <p:cNvSpPr>
            <a:spLocks noChangeArrowheads="1"/>
          </p:cNvSpPr>
          <p:nvPr/>
        </p:nvSpPr>
        <p:spPr bwMode="auto">
          <a:xfrm>
            <a:off x="3325388" y="1987708"/>
            <a:ext cx="540544" cy="216694"/>
          </a:xfrm>
          <a:prstGeom prst="rightArrow">
            <a:avLst>
              <a:gd name="adj1" fmla="val 50000"/>
              <a:gd name="adj2" fmla="val 62363"/>
            </a:avLst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97" name="Picture 20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44" y="2421096"/>
            <a:ext cx="351234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8" name="Picture 21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72" y="2421096"/>
            <a:ext cx="351235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9" name="Picture 22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956" y="2474674"/>
            <a:ext cx="351234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0" name="Picture 23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75" y="2474674"/>
            <a:ext cx="351234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1" name="Picture 24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9" y="3177143"/>
            <a:ext cx="351234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2" name="Picture 25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88" y="3177143"/>
            <a:ext cx="351234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3" name="Picture 26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284" y="2042477"/>
            <a:ext cx="351235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4" name="Picture 27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903" y="2042477"/>
            <a:ext cx="351235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5" name="Picture 28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275" y="1286430"/>
            <a:ext cx="351234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6" name="Picture 29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94" y="1286430"/>
            <a:ext cx="351234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7" name="Picture 30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00" y="1286430"/>
            <a:ext cx="351234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8" name="Picture 31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528" y="1286430"/>
            <a:ext cx="351235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609" name="Group 32"/>
          <p:cNvGrpSpPr/>
          <p:nvPr/>
        </p:nvGrpSpPr>
        <p:grpSpPr bwMode="auto">
          <a:xfrm>
            <a:off x="4351706" y="1449545"/>
            <a:ext cx="756047" cy="377429"/>
            <a:chOff x="820" y="1552"/>
            <a:chExt cx="671" cy="422"/>
          </a:xfrm>
        </p:grpSpPr>
        <p:sp>
          <p:nvSpPr>
            <p:cNvPr id="24625" name="Freeform 33"/>
            <p:cNvSpPr/>
            <p:nvPr/>
          </p:nvSpPr>
          <p:spPr bwMode="auto">
            <a:xfrm>
              <a:off x="820" y="1552"/>
              <a:ext cx="671" cy="422"/>
            </a:xfrm>
            <a:custGeom>
              <a:avLst/>
              <a:gdLst>
                <a:gd name="T0" fmla="*/ 495 w 671"/>
                <a:gd name="T1" fmla="*/ 422 h 422"/>
                <a:gd name="T2" fmla="*/ 671 w 671"/>
                <a:gd name="T3" fmla="*/ 247 h 422"/>
                <a:gd name="T4" fmla="*/ 671 w 671"/>
                <a:gd name="T5" fmla="*/ 0 h 422"/>
                <a:gd name="T6" fmla="*/ 175 w 671"/>
                <a:gd name="T7" fmla="*/ 0 h 422"/>
                <a:gd name="T8" fmla="*/ 0 w 671"/>
                <a:gd name="T9" fmla="*/ 175 h 422"/>
                <a:gd name="T10" fmla="*/ 0 w 671"/>
                <a:gd name="T11" fmla="*/ 422 h 422"/>
                <a:gd name="T12" fmla="*/ 495 w 671"/>
                <a:gd name="T13" fmla="*/ 422 h 4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1" h="422">
                  <a:moveTo>
                    <a:pt x="495" y="422"/>
                  </a:moveTo>
                  <a:lnTo>
                    <a:pt x="671" y="247"/>
                  </a:lnTo>
                  <a:lnTo>
                    <a:pt x="671" y="0"/>
                  </a:lnTo>
                  <a:lnTo>
                    <a:pt x="175" y="0"/>
                  </a:lnTo>
                  <a:lnTo>
                    <a:pt x="0" y="175"/>
                  </a:lnTo>
                  <a:lnTo>
                    <a:pt x="0" y="422"/>
                  </a:lnTo>
                  <a:lnTo>
                    <a:pt x="495" y="422"/>
                  </a:lnTo>
                  <a:close/>
                </a:path>
              </a:pathLst>
            </a:custGeom>
            <a:solidFill>
              <a:srgbClr val="6D619E"/>
            </a:solidFill>
            <a:ln w="9525">
              <a:solidFill>
                <a:srgbClr val="23CBFF"/>
              </a:solidFill>
              <a:rou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6" name="Rectangle 34"/>
            <p:cNvSpPr>
              <a:spLocks noChangeArrowheads="1"/>
            </p:cNvSpPr>
            <p:nvPr/>
          </p:nvSpPr>
          <p:spPr bwMode="auto">
            <a:xfrm>
              <a:off x="820" y="1727"/>
              <a:ext cx="495" cy="247"/>
            </a:xfrm>
            <a:prstGeom prst="rect">
              <a:avLst/>
            </a:prstGeom>
            <a:solidFill>
              <a:srgbClr val="8E85B7"/>
            </a:solidFill>
            <a:ln w="9525">
              <a:solidFill>
                <a:srgbClr val="23CBFF"/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7" name="Freeform 35"/>
            <p:cNvSpPr/>
            <p:nvPr/>
          </p:nvSpPr>
          <p:spPr bwMode="auto">
            <a:xfrm>
              <a:off x="820" y="1552"/>
              <a:ext cx="671" cy="175"/>
            </a:xfrm>
            <a:custGeom>
              <a:avLst/>
              <a:gdLst>
                <a:gd name="T0" fmla="*/ 0 w 671"/>
                <a:gd name="T1" fmla="*/ 175 h 175"/>
                <a:gd name="T2" fmla="*/ 495 w 671"/>
                <a:gd name="T3" fmla="*/ 175 h 175"/>
                <a:gd name="T4" fmla="*/ 671 w 671"/>
                <a:gd name="T5" fmla="*/ 0 h 175"/>
                <a:gd name="T6" fmla="*/ 175 w 671"/>
                <a:gd name="T7" fmla="*/ 0 h 175"/>
                <a:gd name="T8" fmla="*/ 0 w 671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175">
                  <a:moveTo>
                    <a:pt x="0" y="175"/>
                  </a:moveTo>
                  <a:lnTo>
                    <a:pt x="495" y="175"/>
                  </a:lnTo>
                  <a:lnTo>
                    <a:pt x="671" y="0"/>
                  </a:lnTo>
                  <a:lnTo>
                    <a:pt x="175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BBB4D6"/>
            </a:solidFill>
            <a:ln w="9525">
              <a:solidFill>
                <a:srgbClr val="23CBFF"/>
              </a:solidFill>
              <a:rou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8" name="Freeform 36"/>
            <p:cNvSpPr>
              <a:spLocks noEditPoints="1"/>
            </p:cNvSpPr>
            <p:nvPr/>
          </p:nvSpPr>
          <p:spPr bwMode="auto">
            <a:xfrm>
              <a:off x="1003" y="1584"/>
              <a:ext cx="291" cy="102"/>
            </a:xfrm>
            <a:custGeom>
              <a:avLst/>
              <a:gdLst>
                <a:gd name="T0" fmla="*/ 146 w 291"/>
                <a:gd name="T1" fmla="*/ 41 h 102"/>
                <a:gd name="T2" fmla="*/ 115 w 291"/>
                <a:gd name="T3" fmla="*/ 18 h 102"/>
                <a:gd name="T4" fmla="*/ 203 w 291"/>
                <a:gd name="T5" fmla="*/ 18 h 102"/>
                <a:gd name="T6" fmla="*/ 146 w 291"/>
                <a:gd name="T7" fmla="*/ 41 h 102"/>
                <a:gd name="T8" fmla="*/ 144 w 291"/>
                <a:gd name="T9" fmla="*/ 62 h 102"/>
                <a:gd name="T10" fmla="*/ 174 w 291"/>
                <a:gd name="T11" fmla="*/ 85 h 102"/>
                <a:gd name="T12" fmla="*/ 86 w 291"/>
                <a:gd name="T13" fmla="*/ 85 h 102"/>
                <a:gd name="T14" fmla="*/ 144 w 291"/>
                <a:gd name="T15" fmla="*/ 62 h 102"/>
                <a:gd name="T16" fmla="*/ 0 w 291"/>
                <a:gd name="T17" fmla="*/ 102 h 102"/>
                <a:gd name="T18" fmla="*/ 225 w 291"/>
                <a:gd name="T19" fmla="*/ 102 h 102"/>
                <a:gd name="T20" fmla="*/ 162 w 291"/>
                <a:gd name="T21" fmla="*/ 53 h 102"/>
                <a:gd name="T22" fmla="*/ 291 w 291"/>
                <a:gd name="T23" fmla="*/ 0 h 102"/>
                <a:gd name="T24" fmla="*/ 64 w 291"/>
                <a:gd name="T25" fmla="*/ 0 h 102"/>
                <a:gd name="T26" fmla="*/ 128 w 291"/>
                <a:gd name="T27" fmla="*/ 50 h 102"/>
                <a:gd name="T28" fmla="*/ 0 w 291"/>
                <a:gd name="T29" fmla="*/ 102 h 10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1" h="102">
                  <a:moveTo>
                    <a:pt x="146" y="41"/>
                  </a:moveTo>
                  <a:lnTo>
                    <a:pt x="115" y="18"/>
                  </a:lnTo>
                  <a:lnTo>
                    <a:pt x="203" y="18"/>
                  </a:lnTo>
                  <a:lnTo>
                    <a:pt x="146" y="41"/>
                  </a:lnTo>
                  <a:close/>
                  <a:moveTo>
                    <a:pt x="144" y="62"/>
                  </a:moveTo>
                  <a:lnTo>
                    <a:pt x="174" y="85"/>
                  </a:lnTo>
                  <a:lnTo>
                    <a:pt x="86" y="85"/>
                  </a:lnTo>
                  <a:lnTo>
                    <a:pt x="144" y="62"/>
                  </a:lnTo>
                  <a:close/>
                  <a:moveTo>
                    <a:pt x="0" y="102"/>
                  </a:moveTo>
                  <a:lnTo>
                    <a:pt x="225" y="102"/>
                  </a:lnTo>
                  <a:lnTo>
                    <a:pt x="162" y="53"/>
                  </a:lnTo>
                  <a:lnTo>
                    <a:pt x="291" y="0"/>
                  </a:lnTo>
                  <a:lnTo>
                    <a:pt x="64" y="0"/>
                  </a:lnTo>
                  <a:lnTo>
                    <a:pt x="128" y="5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9" name="Freeform 37"/>
            <p:cNvSpPr>
              <a:spLocks noEditPoints="1"/>
            </p:cNvSpPr>
            <p:nvPr/>
          </p:nvSpPr>
          <p:spPr bwMode="auto">
            <a:xfrm>
              <a:off x="1017" y="1593"/>
              <a:ext cx="291" cy="101"/>
            </a:xfrm>
            <a:custGeom>
              <a:avLst/>
              <a:gdLst>
                <a:gd name="T0" fmla="*/ 147 w 291"/>
                <a:gd name="T1" fmla="*/ 41 h 101"/>
                <a:gd name="T2" fmla="*/ 117 w 291"/>
                <a:gd name="T3" fmla="*/ 17 h 101"/>
                <a:gd name="T4" fmla="*/ 205 w 291"/>
                <a:gd name="T5" fmla="*/ 17 h 101"/>
                <a:gd name="T6" fmla="*/ 147 w 291"/>
                <a:gd name="T7" fmla="*/ 41 h 101"/>
                <a:gd name="T8" fmla="*/ 144 w 291"/>
                <a:gd name="T9" fmla="*/ 60 h 101"/>
                <a:gd name="T10" fmla="*/ 176 w 291"/>
                <a:gd name="T11" fmla="*/ 84 h 101"/>
                <a:gd name="T12" fmla="*/ 87 w 291"/>
                <a:gd name="T13" fmla="*/ 84 h 101"/>
                <a:gd name="T14" fmla="*/ 144 w 291"/>
                <a:gd name="T15" fmla="*/ 60 h 101"/>
                <a:gd name="T16" fmla="*/ 0 w 291"/>
                <a:gd name="T17" fmla="*/ 101 h 101"/>
                <a:gd name="T18" fmla="*/ 227 w 291"/>
                <a:gd name="T19" fmla="*/ 101 h 101"/>
                <a:gd name="T20" fmla="*/ 163 w 291"/>
                <a:gd name="T21" fmla="*/ 53 h 101"/>
                <a:gd name="T22" fmla="*/ 291 w 291"/>
                <a:gd name="T23" fmla="*/ 0 h 101"/>
                <a:gd name="T24" fmla="*/ 66 w 291"/>
                <a:gd name="T25" fmla="*/ 0 h 101"/>
                <a:gd name="T26" fmla="*/ 129 w 291"/>
                <a:gd name="T27" fmla="*/ 48 h 101"/>
                <a:gd name="T28" fmla="*/ 0 w 291"/>
                <a:gd name="T29" fmla="*/ 101 h 1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1" h="101">
                  <a:moveTo>
                    <a:pt x="147" y="41"/>
                  </a:moveTo>
                  <a:lnTo>
                    <a:pt x="117" y="17"/>
                  </a:lnTo>
                  <a:lnTo>
                    <a:pt x="205" y="17"/>
                  </a:lnTo>
                  <a:lnTo>
                    <a:pt x="147" y="41"/>
                  </a:lnTo>
                  <a:close/>
                  <a:moveTo>
                    <a:pt x="144" y="60"/>
                  </a:moveTo>
                  <a:lnTo>
                    <a:pt x="176" y="84"/>
                  </a:lnTo>
                  <a:lnTo>
                    <a:pt x="87" y="84"/>
                  </a:lnTo>
                  <a:lnTo>
                    <a:pt x="144" y="60"/>
                  </a:lnTo>
                  <a:close/>
                  <a:moveTo>
                    <a:pt x="0" y="101"/>
                  </a:moveTo>
                  <a:lnTo>
                    <a:pt x="227" y="101"/>
                  </a:lnTo>
                  <a:lnTo>
                    <a:pt x="163" y="53"/>
                  </a:lnTo>
                  <a:lnTo>
                    <a:pt x="291" y="0"/>
                  </a:lnTo>
                  <a:lnTo>
                    <a:pt x="66" y="0"/>
                  </a:lnTo>
                  <a:lnTo>
                    <a:pt x="129" y="48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30" name="Freeform 38"/>
            <p:cNvSpPr/>
            <p:nvPr/>
          </p:nvSpPr>
          <p:spPr bwMode="auto">
            <a:xfrm>
              <a:off x="1015" y="1803"/>
              <a:ext cx="149" cy="115"/>
            </a:xfrm>
            <a:custGeom>
              <a:avLst/>
              <a:gdLst>
                <a:gd name="T0" fmla="*/ 106 w 149"/>
                <a:gd name="T1" fmla="*/ 112 h 115"/>
                <a:gd name="T2" fmla="*/ 83 w 149"/>
                <a:gd name="T3" fmla="*/ 115 h 115"/>
                <a:gd name="T4" fmla="*/ 58 w 149"/>
                <a:gd name="T5" fmla="*/ 112 h 115"/>
                <a:gd name="T6" fmla="*/ 39 w 149"/>
                <a:gd name="T7" fmla="*/ 104 h 115"/>
                <a:gd name="T8" fmla="*/ 1 w 149"/>
                <a:gd name="T9" fmla="*/ 113 h 115"/>
                <a:gd name="T10" fmla="*/ 39 w 149"/>
                <a:gd name="T11" fmla="*/ 75 h 115"/>
                <a:gd name="T12" fmla="*/ 46 w 149"/>
                <a:gd name="T13" fmla="*/ 88 h 115"/>
                <a:gd name="T14" fmla="*/ 60 w 149"/>
                <a:gd name="T15" fmla="*/ 94 h 115"/>
                <a:gd name="T16" fmla="*/ 86 w 149"/>
                <a:gd name="T17" fmla="*/ 94 h 115"/>
                <a:gd name="T18" fmla="*/ 97 w 149"/>
                <a:gd name="T19" fmla="*/ 86 h 115"/>
                <a:gd name="T20" fmla="*/ 94 w 149"/>
                <a:gd name="T21" fmla="*/ 77 h 115"/>
                <a:gd name="T22" fmla="*/ 82 w 149"/>
                <a:gd name="T23" fmla="*/ 71 h 115"/>
                <a:gd name="T24" fmla="*/ 65 w 149"/>
                <a:gd name="T25" fmla="*/ 66 h 115"/>
                <a:gd name="T26" fmla="*/ 36 w 149"/>
                <a:gd name="T27" fmla="*/ 59 h 115"/>
                <a:gd name="T28" fmla="*/ 17 w 149"/>
                <a:gd name="T29" fmla="*/ 52 h 115"/>
                <a:gd name="T30" fmla="*/ 6 w 149"/>
                <a:gd name="T31" fmla="*/ 46 h 115"/>
                <a:gd name="T32" fmla="*/ 0 w 149"/>
                <a:gd name="T33" fmla="*/ 32 h 115"/>
                <a:gd name="T34" fmla="*/ 1 w 149"/>
                <a:gd name="T35" fmla="*/ 24 h 115"/>
                <a:gd name="T36" fmla="*/ 11 w 149"/>
                <a:gd name="T37" fmla="*/ 12 h 115"/>
                <a:gd name="T38" fmla="*/ 29 w 149"/>
                <a:gd name="T39" fmla="*/ 5 h 115"/>
                <a:gd name="T40" fmla="*/ 53 w 149"/>
                <a:gd name="T41" fmla="*/ 0 h 115"/>
                <a:gd name="T42" fmla="*/ 73 w 149"/>
                <a:gd name="T43" fmla="*/ 1 h 115"/>
                <a:gd name="T44" fmla="*/ 94 w 149"/>
                <a:gd name="T45" fmla="*/ 7 h 115"/>
                <a:gd name="T46" fmla="*/ 100 w 149"/>
                <a:gd name="T47" fmla="*/ 1 h 115"/>
                <a:gd name="T48" fmla="*/ 137 w 149"/>
                <a:gd name="T49" fmla="*/ 35 h 115"/>
                <a:gd name="T50" fmla="*/ 97 w 149"/>
                <a:gd name="T51" fmla="*/ 29 h 115"/>
                <a:gd name="T52" fmla="*/ 89 w 149"/>
                <a:gd name="T53" fmla="*/ 23 h 115"/>
                <a:gd name="T54" fmla="*/ 68 w 149"/>
                <a:gd name="T55" fmla="*/ 19 h 115"/>
                <a:gd name="T56" fmla="*/ 52 w 149"/>
                <a:gd name="T57" fmla="*/ 22 h 115"/>
                <a:gd name="T58" fmla="*/ 46 w 149"/>
                <a:gd name="T59" fmla="*/ 28 h 115"/>
                <a:gd name="T60" fmla="*/ 51 w 149"/>
                <a:gd name="T61" fmla="*/ 35 h 115"/>
                <a:gd name="T62" fmla="*/ 71 w 149"/>
                <a:gd name="T63" fmla="*/ 41 h 115"/>
                <a:gd name="T64" fmla="*/ 97 w 149"/>
                <a:gd name="T65" fmla="*/ 47 h 115"/>
                <a:gd name="T66" fmla="*/ 119 w 149"/>
                <a:gd name="T67" fmla="*/ 53 h 115"/>
                <a:gd name="T68" fmla="*/ 131 w 149"/>
                <a:gd name="T69" fmla="*/ 58 h 115"/>
                <a:gd name="T70" fmla="*/ 140 w 149"/>
                <a:gd name="T71" fmla="*/ 65 h 115"/>
                <a:gd name="T72" fmla="*/ 148 w 149"/>
                <a:gd name="T73" fmla="*/ 77 h 115"/>
                <a:gd name="T74" fmla="*/ 148 w 149"/>
                <a:gd name="T75" fmla="*/ 89 h 115"/>
                <a:gd name="T76" fmla="*/ 138 w 149"/>
                <a:gd name="T77" fmla="*/ 101 h 115"/>
                <a:gd name="T78" fmla="*/ 129 w 149"/>
                <a:gd name="T79" fmla="*/ 106 h 11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9" h="115">
                  <a:moveTo>
                    <a:pt x="119" y="110"/>
                  </a:moveTo>
                  <a:lnTo>
                    <a:pt x="106" y="112"/>
                  </a:lnTo>
                  <a:lnTo>
                    <a:pt x="93" y="115"/>
                  </a:lnTo>
                  <a:lnTo>
                    <a:pt x="83" y="115"/>
                  </a:lnTo>
                  <a:lnTo>
                    <a:pt x="70" y="113"/>
                  </a:lnTo>
                  <a:lnTo>
                    <a:pt x="58" y="112"/>
                  </a:lnTo>
                  <a:lnTo>
                    <a:pt x="47" y="109"/>
                  </a:lnTo>
                  <a:lnTo>
                    <a:pt x="39" y="104"/>
                  </a:lnTo>
                  <a:lnTo>
                    <a:pt x="39" y="113"/>
                  </a:lnTo>
                  <a:lnTo>
                    <a:pt x="1" y="113"/>
                  </a:lnTo>
                  <a:lnTo>
                    <a:pt x="1" y="75"/>
                  </a:lnTo>
                  <a:lnTo>
                    <a:pt x="39" y="75"/>
                  </a:lnTo>
                  <a:lnTo>
                    <a:pt x="41" y="82"/>
                  </a:lnTo>
                  <a:lnTo>
                    <a:pt x="46" y="88"/>
                  </a:lnTo>
                  <a:lnTo>
                    <a:pt x="49" y="90"/>
                  </a:lnTo>
                  <a:lnTo>
                    <a:pt x="60" y="94"/>
                  </a:lnTo>
                  <a:lnTo>
                    <a:pt x="73" y="95"/>
                  </a:lnTo>
                  <a:lnTo>
                    <a:pt x="86" y="94"/>
                  </a:lnTo>
                  <a:lnTo>
                    <a:pt x="91" y="92"/>
                  </a:lnTo>
                  <a:lnTo>
                    <a:pt x="97" y="86"/>
                  </a:lnTo>
                  <a:lnTo>
                    <a:pt x="97" y="83"/>
                  </a:lnTo>
                  <a:lnTo>
                    <a:pt x="94" y="77"/>
                  </a:lnTo>
                  <a:lnTo>
                    <a:pt x="91" y="75"/>
                  </a:lnTo>
                  <a:lnTo>
                    <a:pt x="82" y="71"/>
                  </a:lnTo>
                  <a:lnTo>
                    <a:pt x="69" y="68"/>
                  </a:lnTo>
                  <a:lnTo>
                    <a:pt x="65" y="66"/>
                  </a:lnTo>
                  <a:lnTo>
                    <a:pt x="49" y="63"/>
                  </a:lnTo>
                  <a:lnTo>
                    <a:pt x="36" y="59"/>
                  </a:lnTo>
                  <a:lnTo>
                    <a:pt x="25" y="55"/>
                  </a:lnTo>
                  <a:lnTo>
                    <a:pt x="17" y="52"/>
                  </a:lnTo>
                  <a:lnTo>
                    <a:pt x="13" y="51"/>
                  </a:lnTo>
                  <a:lnTo>
                    <a:pt x="6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5" y="17"/>
                  </a:lnTo>
                  <a:lnTo>
                    <a:pt x="11" y="12"/>
                  </a:lnTo>
                  <a:lnTo>
                    <a:pt x="18" y="8"/>
                  </a:lnTo>
                  <a:lnTo>
                    <a:pt x="29" y="5"/>
                  </a:lnTo>
                  <a:lnTo>
                    <a:pt x="41" y="1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73" y="1"/>
                  </a:lnTo>
                  <a:lnTo>
                    <a:pt x="85" y="3"/>
                  </a:lnTo>
                  <a:lnTo>
                    <a:pt x="94" y="7"/>
                  </a:lnTo>
                  <a:lnTo>
                    <a:pt x="100" y="11"/>
                  </a:lnTo>
                  <a:lnTo>
                    <a:pt x="100" y="1"/>
                  </a:lnTo>
                  <a:lnTo>
                    <a:pt x="137" y="1"/>
                  </a:lnTo>
                  <a:lnTo>
                    <a:pt x="137" y="35"/>
                  </a:lnTo>
                  <a:lnTo>
                    <a:pt x="100" y="35"/>
                  </a:lnTo>
                  <a:lnTo>
                    <a:pt x="97" y="29"/>
                  </a:lnTo>
                  <a:lnTo>
                    <a:pt x="89" y="23"/>
                  </a:lnTo>
                  <a:lnTo>
                    <a:pt x="77" y="19"/>
                  </a:lnTo>
                  <a:lnTo>
                    <a:pt x="68" y="19"/>
                  </a:lnTo>
                  <a:lnTo>
                    <a:pt x="56" y="20"/>
                  </a:lnTo>
                  <a:lnTo>
                    <a:pt x="52" y="22"/>
                  </a:lnTo>
                  <a:lnTo>
                    <a:pt x="46" y="26"/>
                  </a:lnTo>
                  <a:lnTo>
                    <a:pt x="46" y="28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8" y="37"/>
                  </a:lnTo>
                  <a:lnTo>
                    <a:pt x="71" y="41"/>
                  </a:lnTo>
                  <a:lnTo>
                    <a:pt x="82" y="43"/>
                  </a:lnTo>
                  <a:lnTo>
                    <a:pt x="97" y="47"/>
                  </a:lnTo>
                  <a:lnTo>
                    <a:pt x="109" y="49"/>
                  </a:lnTo>
                  <a:lnTo>
                    <a:pt x="119" y="53"/>
                  </a:lnTo>
                  <a:lnTo>
                    <a:pt x="120" y="53"/>
                  </a:lnTo>
                  <a:lnTo>
                    <a:pt x="131" y="58"/>
                  </a:lnTo>
                  <a:lnTo>
                    <a:pt x="138" y="63"/>
                  </a:lnTo>
                  <a:lnTo>
                    <a:pt x="140" y="65"/>
                  </a:lnTo>
                  <a:lnTo>
                    <a:pt x="145" y="71"/>
                  </a:lnTo>
                  <a:lnTo>
                    <a:pt x="148" y="77"/>
                  </a:lnTo>
                  <a:lnTo>
                    <a:pt x="149" y="81"/>
                  </a:lnTo>
                  <a:lnTo>
                    <a:pt x="148" y="89"/>
                  </a:lnTo>
                  <a:lnTo>
                    <a:pt x="144" y="95"/>
                  </a:lnTo>
                  <a:lnTo>
                    <a:pt x="138" y="101"/>
                  </a:lnTo>
                  <a:lnTo>
                    <a:pt x="131" y="106"/>
                  </a:lnTo>
                  <a:lnTo>
                    <a:pt x="129" y="106"/>
                  </a:lnTo>
                  <a:lnTo>
                    <a:pt x="119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31" name="Freeform 39"/>
            <p:cNvSpPr/>
            <p:nvPr/>
          </p:nvSpPr>
          <p:spPr bwMode="auto">
            <a:xfrm>
              <a:off x="1003" y="1796"/>
              <a:ext cx="149" cy="114"/>
            </a:xfrm>
            <a:custGeom>
              <a:avLst/>
              <a:gdLst>
                <a:gd name="T0" fmla="*/ 108 w 149"/>
                <a:gd name="T1" fmla="*/ 112 h 114"/>
                <a:gd name="T2" fmla="*/ 85 w 149"/>
                <a:gd name="T3" fmla="*/ 114 h 114"/>
                <a:gd name="T4" fmla="*/ 58 w 149"/>
                <a:gd name="T5" fmla="*/ 111 h 114"/>
                <a:gd name="T6" fmla="*/ 40 w 149"/>
                <a:gd name="T7" fmla="*/ 104 h 114"/>
                <a:gd name="T8" fmla="*/ 2 w 149"/>
                <a:gd name="T9" fmla="*/ 113 h 114"/>
                <a:gd name="T10" fmla="*/ 40 w 149"/>
                <a:gd name="T11" fmla="*/ 75 h 114"/>
                <a:gd name="T12" fmla="*/ 47 w 149"/>
                <a:gd name="T13" fmla="*/ 88 h 114"/>
                <a:gd name="T14" fmla="*/ 61 w 149"/>
                <a:gd name="T15" fmla="*/ 94 h 114"/>
                <a:gd name="T16" fmla="*/ 86 w 149"/>
                <a:gd name="T17" fmla="*/ 93 h 114"/>
                <a:gd name="T18" fmla="*/ 97 w 149"/>
                <a:gd name="T19" fmla="*/ 85 h 114"/>
                <a:gd name="T20" fmla="*/ 94 w 149"/>
                <a:gd name="T21" fmla="*/ 77 h 114"/>
                <a:gd name="T22" fmla="*/ 82 w 149"/>
                <a:gd name="T23" fmla="*/ 71 h 114"/>
                <a:gd name="T24" fmla="*/ 66 w 149"/>
                <a:gd name="T25" fmla="*/ 66 h 114"/>
                <a:gd name="T26" fmla="*/ 37 w 149"/>
                <a:gd name="T27" fmla="*/ 59 h 114"/>
                <a:gd name="T28" fmla="*/ 18 w 149"/>
                <a:gd name="T29" fmla="*/ 52 h 114"/>
                <a:gd name="T30" fmla="*/ 6 w 149"/>
                <a:gd name="T31" fmla="*/ 44 h 114"/>
                <a:gd name="T32" fmla="*/ 0 w 149"/>
                <a:gd name="T33" fmla="*/ 31 h 114"/>
                <a:gd name="T34" fmla="*/ 1 w 149"/>
                <a:gd name="T35" fmla="*/ 23 h 114"/>
                <a:gd name="T36" fmla="*/ 11 w 149"/>
                <a:gd name="T37" fmla="*/ 12 h 114"/>
                <a:gd name="T38" fmla="*/ 29 w 149"/>
                <a:gd name="T39" fmla="*/ 3 h 114"/>
                <a:gd name="T40" fmla="*/ 54 w 149"/>
                <a:gd name="T41" fmla="*/ 0 h 114"/>
                <a:gd name="T42" fmla="*/ 72 w 149"/>
                <a:gd name="T43" fmla="*/ 1 h 114"/>
                <a:gd name="T44" fmla="*/ 94 w 149"/>
                <a:gd name="T45" fmla="*/ 7 h 114"/>
                <a:gd name="T46" fmla="*/ 100 w 149"/>
                <a:gd name="T47" fmla="*/ 1 h 114"/>
                <a:gd name="T48" fmla="*/ 138 w 149"/>
                <a:gd name="T49" fmla="*/ 35 h 114"/>
                <a:gd name="T50" fmla="*/ 97 w 149"/>
                <a:gd name="T51" fmla="*/ 27 h 114"/>
                <a:gd name="T52" fmla="*/ 89 w 149"/>
                <a:gd name="T53" fmla="*/ 23 h 114"/>
                <a:gd name="T54" fmla="*/ 69 w 149"/>
                <a:gd name="T55" fmla="*/ 18 h 114"/>
                <a:gd name="T56" fmla="*/ 53 w 149"/>
                <a:gd name="T57" fmla="*/ 20 h 114"/>
                <a:gd name="T58" fmla="*/ 47 w 149"/>
                <a:gd name="T59" fmla="*/ 27 h 114"/>
                <a:gd name="T60" fmla="*/ 52 w 149"/>
                <a:gd name="T61" fmla="*/ 33 h 114"/>
                <a:gd name="T62" fmla="*/ 71 w 149"/>
                <a:gd name="T63" fmla="*/ 39 h 114"/>
                <a:gd name="T64" fmla="*/ 97 w 149"/>
                <a:gd name="T65" fmla="*/ 46 h 114"/>
                <a:gd name="T66" fmla="*/ 120 w 149"/>
                <a:gd name="T67" fmla="*/ 53 h 114"/>
                <a:gd name="T68" fmla="*/ 131 w 149"/>
                <a:gd name="T69" fmla="*/ 56 h 114"/>
                <a:gd name="T70" fmla="*/ 141 w 149"/>
                <a:gd name="T71" fmla="*/ 64 h 114"/>
                <a:gd name="T72" fmla="*/ 149 w 149"/>
                <a:gd name="T73" fmla="*/ 77 h 114"/>
                <a:gd name="T74" fmla="*/ 148 w 149"/>
                <a:gd name="T75" fmla="*/ 88 h 114"/>
                <a:gd name="T76" fmla="*/ 139 w 149"/>
                <a:gd name="T77" fmla="*/ 100 h 114"/>
                <a:gd name="T78" fmla="*/ 129 w 149"/>
                <a:gd name="T79" fmla="*/ 106 h 11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9" h="114">
                  <a:moveTo>
                    <a:pt x="118" y="110"/>
                  </a:moveTo>
                  <a:lnTo>
                    <a:pt x="108" y="112"/>
                  </a:lnTo>
                  <a:lnTo>
                    <a:pt x="94" y="113"/>
                  </a:lnTo>
                  <a:lnTo>
                    <a:pt x="85" y="114"/>
                  </a:lnTo>
                  <a:lnTo>
                    <a:pt x="70" y="113"/>
                  </a:lnTo>
                  <a:lnTo>
                    <a:pt x="58" y="111"/>
                  </a:lnTo>
                  <a:lnTo>
                    <a:pt x="48" y="107"/>
                  </a:lnTo>
                  <a:lnTo>
                    <a:pt x="40" y="104"/>
                  </a:lnTo>
                  <a:lnTo>
                    <a:pt x="40" y="113"/>
                  </a:lnTo>
                  <a:lnTo>
                    <a:pt x="2" y="113"/>
                  </a:lnTo>
                  <a:lnTo>
                    <a:pt x="2" y="75"/>
                  </a:lnTo>
                  <a:lnTo>
                    <a:pt x="40" y="75"/>
                  </a:lnTo>
                  <a:lnTo>
                    <a:pt x="41" y="82"/>
                  </a:lnTo>
                  <a:lnTo>
                    <a:pt x="47" y="88"/>
                  </a:lnTo>
                  <a:lnTo>
                    <a:pt x="51" y="90"/>
                  </a:lnTo>
                  <a:lnTo>
                    <a:pt x="61" y="94"/>
                  </a:lnTo>
                  <a:lnTo>
                    <a:pt x="74" y="95"/>
                  </a:lnTo>
                  <a:lnTo>
                    <a:pt x="86" y="93"/>
                  </a:lnTo>
                  <a:lnTo>
                    <a:pt x="91" y="91"/>
                  </a:lnTo>
                  <a:lnTo>
                    <a:pt x="97" y="85"/>
                  </a:lnTo>
                  <a:lnTo>
                    <a:pt x="98" y="83"/>
                  </a:lnTo>
                  <a:lnTo>
                    <a:pt x="94" y="77"/>
                  </a:lnTo>
                  <a:lnTo>
                    <a:pt x="91" y="75"/>
                  </a:lnTo>
                  <a:lnTo>
                    <a:pt x="82" y="71"/>
                  </a:lnTo>
                  <a:lnTo>
                    <a:pt x="69" y="67"/>
                  </a:lnTo>
                  <a:lnTo>
                    <a:pt x="66" y="66"/>
                  </a:lnTo>
                  <a:lnTo>
                    <a:pt x="51" y="62"/>
                  </a:lnTo>
                  <a:lnTo>
                    <a:pt x="37" y="59"/>
                  </a:lnTo>
                  <a:lnTo>
                    <a:pt x="26" y="55"/>
                  </a:lnTo>
                  <a:lnTo>
                    <a:pt x="18" y="52"/>
                  </a:lnTo>
                  <a:lnTo>
                    <a:pt x="14" y="49"/>
                  </a:lnTo>
                  <a:lnTo>
                    <a:pt x="6" y="44"/>
                  </a:lnTo>
                  <a:lnTo>
                    <a:pt x="2" y="38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" y="23"/>
                  </a:lnTo>
                  <a:lnTo>
                    <a:pt x="5" y="17"/>
                  </a:lnTo>
                  <a:lnTo>
                    <a:pt x="11" y="12"/>
                  </a:lnTo>
                  <a:lnTo>
                    <a:pt x="18" y="8"/>
                  </a:lnTo>
                  <a:lnTo>
                    <a:pt x="29" y="3"/>
                  </a:lnTo>
                  <a:lnTo>
                    <a:pt x="41" y="1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72" y="1"/>
                  </a:lnTo>
                  <a:lnTo>
                    <a:pt x="85" y="3"/>
                  </a:lnTo>
                  <a:lnTo>
                    <a:pt x="94" y="7"/>
                  </a:lnTo>
                  <a:lnTo>
                    <a:pt x="100" y="10"/>
                  </a:lnTo>
                  <a:lnTo>
                    <a:pt x="100" y="1"/>
                  </a:lnTo>
                  <a:lnTo>
                    <a:pt x="138" y="1"/>
                  </a:lnTo>
                  <a:lnTo>
                    <a:pt x="138" y="35"/>
                  </a:lnTo>
                  <a:lnTo>
                    <a:pt x="100" y="35"/>
                  </a:lnTo>
                  <a:lnTo>
                    <a:pt x="97" y="27"/>
                  </a:lnTo>
                  <a:lnTo>
                    <a:pt x="89" y="23"/>
                  </a:lnTo>
                  <a:lnTo>
                    <a:pt x="78" y="19"/>
                  </a:lnTo>
                  <a:lnTo>
                    <a:pt x="69" y="18"/>
                  </a:lnTo>
                  <a:lnTo>
                    <a:pt x="55" y="20"/>
                  </a:lnTo>
                  <a:lnTo>
                    <a:pt x="53" y="20"/>
                  </a:lnTo>
                  <a:lnTo>
                    <a:pt x="47" y="26"/>
                  </a:lnTo>
                  <a:lnTo>
                    <a:pt x="47" y="27"/>
                  </a:lnTo>
                  <a:lnTo>
                    <a:pt x="51" y="33"/>
                  </a:lnTo>
                  <a:lnTo>
                    <a:pt x="52" y="33"/>
                  </a:lnTo>
                  <a:lnTo>
                    <a:pt x="59" y="37"/>
                  </a:lnTo>
                  <a:lnTo>
                    <a:pt x="71" y="39"/>
                  </a:lnTo>
                  <a:lnTo>
                    <a:pt x="82" y="43"/>
                  </a:lnTo>
                  <a:lnTo>
                    <a:pt x="97" y="46"/>
                  </a:lnTo>
                  <a:lnTo>
                    <a:pt x="110" y="49"/>
                  </a:lnTo>
                  <a:lnTo>
                    <a:pt x="120" y="53"/>
                  </a:lnTo>
                  <a:lnTo>
                    <a:pt x="121" y="53"/>
                  </a:lnTo>
                  <a:lnTo>
                    <a:pt x="131" y="56"/>
                  </a:lnTo>
                  <a:lnTo>
                    <a:pt x="139" y="62"/>
                  </a:lnTo>
                  <a:lnTo>
                    <a:pt x="141" y="64"/>
                  </a:lnTo>
                  <a:lnTo>
                    <a:pt x="146" y="70"/>
                  </a:lnTo>
                  <a:lnTo>
                    <a:pt x="149" y="77"/>
                  </a:lnTo>
                  <a:lnTo>
                    <a:pt x="149" y="81"/>
                  </a:lnTo>
                  <a:lnTo>
                    <a:pt x="148" y="88"/>
                  </a:lnTo>
                  <a:lnTo>
                    <a:pt x="144" y="95"/>
                  </a:lnTo>
                  <a:lnTo>
                    <a:pt x="139" y="100"/>
                  </a:lnTo>
                  <a:lnTo>
                    <a:pt x="131" y="105"/>
                  </a:lnTo>
                  <a:lnTo>
                    <a:pt x="129" y="106"/>
                  </a:lnTo>
                  <a:lnTo>
                    <a:pt x="118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610" name="Group 40"/>
          <p:cNvGrpSpPr/>
          <p:nvPr/>
        </p:nvGrpSpPr>
        <p:grpSpPr bwMode="auto">
          <a:xfrm>
            <a:off x="1597791" y="2584212"/>
            <a:ext cx="756047" cy="377428"/>
            <a:chOff x="820" y="1552"/>
            <a:chExt cx="671" cy="422"/>
          </a:xfrm>
        </p:grpSpPr>
        <p:sp>
          <p:nvSpPr>
            <p:cNvPr id="24618" name="Freeform 41"/>
            <p:cNvSpPr/>
            <p:nvPr/>
          </p:nvSpPr>
          <p:spPr bwMode="auto">
            <a:xfrm>
              <a:off x="820" y="1552"/>
              <a:ext cx="671" cy="422"/>
            </a:xfrm>
            <a:custGeom>
              <a:avLst/>
              <a:gdLst>
                <a:gd name="T0" fmla="*/ 495 w 671"/>
                <a:gd name="T1" fmla="*/ 422 h 422"/>
                <a:gd name="T2" fmla="*/ 671 w 671"/>
                <a:gd name="T3" fmla="*/ 247 h 422"/>
                <a:gd name="T4" fmla="*/ 671 w 671"/>
                <a:gd name="T5" fmla="*/ 0 h 422"/>
                <a:gd name="T6" fmla="*/ 175 w 671"/>
                <a:gd name="T7" fmla="*/ 0 h 422"/>
                <a:gd name="T8" fmla="*/ 0 w 671"/>
                <a:gd name="T9" fmla="*/ 175 h 422"/>
                <a:gd name="T10" fmla="*/ 0 w 671"/>
                <a:gd name="T11" fmla="*/ 422 h 422"/>
                <a:gd name="T12" fmla="*/ 495 w 671"/>
                <a:gd name="T13" fmla="*/ 422 h 4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1" h="422">
                  <a:moveTo>
                    <a:pt x="495" y="422"/>
                  </a:moveTo>
                  <a:lnTo>
                    <a:pt x="671" y="247"/>
                  </a:lnTo>
                  <a:lnTo>
                    <a:pt x="671" y="0"/>
                  </a:lnTo>
                  <a:lnTo>
                    <a:pt x="175" y="0"/>
                  </a:lnTo>
                  <a:lnTo>
                    <a:pt x="0" y="175"/>
                  </a:lnTo>
                  <a:lnTo>
                    <a:pt x="0" y="422"/>
                  </a:lnTo>
                  <a:lnTo>
                    <a:pt x="495" y="422"/>
                  </a:lnTo>
                  <a:close/>
                </a:path>
              </a:pathLst>
            </a:custGeom>
            <a:solidFill>
              <a:srgbClr val="6D619E"/>
            </a:solidFill>
            <a:ln w="9525">
              <a:solidFill>
                <a:srgbClr val="23CBFF"/>
              </a:solidFill>
              <a:rou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9" name="Rectangle 42"/>
            <p:cNvSpPr>
              <a:spLocks noChangeArrowheads="1"/>
            </p:cNvSpPr>
            <p:nvPr/>
          </p:nvSpPr>
          <p:spPr bwMode="auto">
            <a:xfrm>
              <a:off x="820" y="1727"/>
              <a:ext cx="495" cy="247"/>
            </a:xfrm>
            <a:prstGeom prst="rect">
              <a:avLst/>
            </a:prstGeom>
            <a:solidFill>
              <a:srgbClr val="8E85B7"/>
            </a:solidFill>
            <a:ln w="9525">
              <a:solidFill>
                <a:srgbClr val="23CBFF"/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0" name="Freeform 43"/>
            <p:cNvSpPr/>
            <p:nvPr/>
          </p:nvSpPr>
          <p:spPr bwMode="auto">
            <a:xfrm>
              <a:off x="820" y="1552"/>
              <a:ext cx="671" cy="175"/>
            </a:xfrm>
            <a:custGeom>
              <a:avLst/>
              <a:gdLst>
                <a:gd name="T0" fmla="*/ 0 w 671"/>
                <a:gd name="T1" fmla="*/ 175 h 175"/>
                <a:gd name="T2" fmla="*/ 495 w 671"/>
                <a:gd name="T3" fmla="*/ 175 h 175"/>
                <a:gd name="T4" fmla="*/ 671 w 671"/>
                <a:gd name="T5" fmla="*/ 0 h 175"/>
                <a:gd name="T6" fmla="*/ 175 w 671"/>
                <a:gd name="T7" fmla="*/ 0 h 175"/>
                <a:gd name="T8" fmla="*/ 0 w 671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175">
                  <a:moveTo>
                    <a:pt x="0" y="175"/>
                  </a:moveTo>
                  <a:lnTo>
                    <a:pt x="495" y="175"/>
                  </a:lnTo>
                  <a:lnTo>
                    <a:pt x="671" y="0"/>
                  </a:lnTo>
                  <a:lnTo>
                    <a:pt x="175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BBB4D6"/>
            </a:solidFill>
            <a:ln w="9525">
              <a:solidFill>
                <a:srgbClr val="23CBFF"/>
              </a:solidFill>
              <a:rou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1" name="Freeform 44"/>
            <p:cNvSpPr>
              <a:spLocks noEditPoints="1"/>
            </p:cNvSpPr>
            <p:nvPr/>
          </p:nvSpPr>
          <p:spPr bwMode="auto">
            <a:xfrm>
              <a:off x="1003" y="1584"/>
              <a:ext cx="291" cy="102"/>
            </a:xfrm>
            <a:custGeom>
              <a:avLst/>
              <a:gdLst>
                <a:gd name="T0" fmla="*/ 146 w 291"/>
                <a:gd name="T1" fmla="*/ 41 h 102"/>
                <a:gd name="T2" fmla="*/ 115 w 291"/>
                <a:gd name="T3" fmla="*/ 18 h 102"/>
                <a:gd name="T4" fmla="*/ 203 w 291"/>
                <a:gd name="T5" fmla="*/ 18 h 102"/>
                <a:gd name="T6" fmla="*/ 146 w 291"/>
                <a:gd name="T7" fmla="*/ 41 h 102"/>
                <a:gd name="T8" fmla="*/ 144 w 291"/>
                <a:gd name="T9" fmla="*/ 62 h 102"/>
                <a:gd name="T10" fmla="*/ 174 w 291"/>
                <a:gd name="T11" fmla="*/ 85 h 102"/>
                <a:gd name="T12" fmla="*/ 86 w 291"/>
                <a:gd name="T13" fmla="*/ 85 h 102"/>
                <a:gd name="T14" fmla="*/ 144 w 291"/>
                <a:gd name="T15" fmla="*/ 62 h 102"/>
                <a:gd name="T16" fmla="*/ 0 w 291"/>
                <a:gd name="T17" fmla="*/ 102 h 102"/>
                <a:gd name="T18" fmla="*/ 225 w 291"/>
                <a:gd name="T19" fmla="*/ 102 h 102"/>
                <a:gd name="T20" fmla="*/ 162 w 291"/>
                <a:gd name="T21" fmla="*/ 53 h 102"/>
                <a:gd name="T22" fmla="*/ 291 w 291"/>
                <a:gd name="T23" fmla="*/ 0 h 102"/>
                <a:gd name="T24" fmla="*/ 64 w 291"/>
                <a:gd name="T25" fmla="*/ 0 h 102"/>
                <a:gd name="T26" fmla="*/ 128 w 291"/>
                <a:gd name="T27" fmla="*/ 50 h 102"/>
                <a:gd name="T28" fmla="*/ 0 w 291"/>
                <a:gd name="T29" fmla="*/ 102 h 10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1" h="102">
                  <a:moveTo>
                    <a:pt x="146" y="41"/>
                  </a:moveTo>
                  <a:lnTo>
                    <a:pt x="115" y="18"/>
                  </a:lnTo>
                  <a:lnTo>
                    <a:pt x="203" y="18"/>
                  </a:lnTo>
                  <a:lnTo>
                    <a:pt x="146" y="41"/>
                  </a:lnTo>
                  <a:close/>
                  <a:moveTo>
                    <a:pt x="144" y="62"/>
                  </a:moveTo>
                  <a:lnTo>
                    <a:pt x="174" y="85"/>
                  </a:lnTo>
                  <a:lnTo>
                    <a:pt x="86" y="85"/>
                  </a:lnTo>
                  <a:lnTo>
                    <a:pt x="144" y="62"/>
                  </a:lnTo>
                  <a:close/>
                  <a:moveTo>
                    <a:pt x="0" y="102"/>
                  </a:moveTo>
                  <a:lnTo>
                    <a:pt x="225" y="102"/>
                  </a:lnTo>
                  <a:lnTo>
                    <a:pt x="162" y="53"/>
                  </a:lnTo>
                  <a:lnTo>
                    <a:pt x="291" y="0"/>
                  </a:lnTo>
                  <a:lnTo>
                    <a:pt x="64" y="0"/>
                  </a:lnTo>
                  <a:lnTo>
                    <a:pt x="128" y="5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2" name="Freeform 45"/>
            <p:cNvSpPr>
              <a:spLocks noEditPoints="1"/>
            </p:cNvSpPr>
            <p:nvPr/>
          </p:nvSpPr>
          <p:spPr bwMode="auto">
            <a:xfrm>
              <a:off x="1017" y="1593"/>
              <a:ext cx="291" cy="101"/>
            </a:xfrm>
            <a:custGeom>
              <a:avLst/>
              <a:gdLst>
                <a:gd name="T0" fmla="*/ 147 w 291"/>
                <a:gd name="T1" fmla="*/ 41 h 101"/>
                <a:gd name="T2" fmla="*/ 117 w 291"/>
                <a:gd name="T3" fmla="*/ 17 h 101"/>
                <a:gd name="T4" fmla="*/ 205 w 291"/>
                <a:gd name="T5" fmla="*/ 17 h 101"/>
                <a:gd name="T6" fmla="*/ 147 w 291"/>
                <a:gd name="T7" fmla="*/ 41 h 101"/>
                <a:gd name="T8" fmla="*/ 144 w 291"/>
                <a:gd name="T9" fmla="*/ 60 h 101"/>
                <a:gd name="T10" fmla="*/ 176 w 291"/>
                <a:gd name="T11" fmla="*/ 84 h 101"/>
                <a:gd name="T12" fmla="*/ 87 w 291"/>
                <a:gd name="T13" fmla="*/ 84 h 101"/>
                <a:gd name="T14" fmla="*/ 144 w 291"/>
                <a:gd name="T15" fmla="*/ 60 h 101"/>
                <a:gd name="T16" fmla="*/ 0 w 291"/>
                <a:gd name="T17" fmla="*/ 101 h 101"/>
                <a:gd name="T18" fmla="*/ 227 w 291"/>
                <a:gd name="T19" fmla="*/ 101 h 101"/>
                <a:gd name="T20" fmla="*/ 163 w 291"/>
                <a:gd name="T21" fmla="*/ 53 h 101"/>
                <a:gd name="T22" fmla="*/ 291 w 291"/>
                <a:gd name="T23" fmla="*/ 0 h 101"/>
                <a:gd name="T24" fmla="*/ 66 w 291"/>
                <a:gd name="T25" fmla="*/ 0 h 101"/>
                <a:gd name="T26" fmla="*/ 129 w 291"/>
                <a:gd name="T27" fmla="*/ 48 h 101"/>
                <a:gd name="T28" fmla="*/ 0 w 291"/>
                <a:gd name="T29" fmla="*/ 101 h 1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1" h="101">
                  <a:moveTo>
                    <a:pt x="147" y="41"/>
                  </a:moveTo>
                  <a:lnTo>
                    <a:pt x="117" y="17"/>
                  </a:lnTo>
                  <a:lnTo>
                    <a:pt x="205" y="17"/>
                  </a:lnTo>
                  <a:lnTo>
                    <a:pt x="147" y="41"/>
                  </a:lnTo>
                  <a:close/>
                  <a:moveTo>
                    <a:pt x="144" y="60"/>
                  </a:moveTo>
                  <a:lnTo>
                    <a:pt x="176" y="84"/>
                  </a:lnTo>
                  <a:lnTo>
                    <a:pt x="87" y="84"/>
                  </a:lnTo>
                  <a:lnTo>
                    <a:pt x="144" y="60"/>
                  </a:lnTo>
                  <a:close/>
                  <a:moveTo>
                    <a:pt x="0" y="101"/>
                  </a:moveTo>
                  <a:lnTo>
                    <a:pt x="227" y="101"/>
                  </a:lnTo>
                  <a:lnTo>
                    <a:pt x="163" y="53"/>
                  </a:lnTo>
                  <a:lnTo>
                    <a:pt x="291" y="0"/>
                  </a:lnTo>
                  <a:lnTo>
                    <a:pt x="66" y="0"/>
                  </a:lnTo>
                  <a:lnTo>
                    <a:pt x="129" y="48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3" name="Freeform 46"/>
            <p:cNvSpPr/>
            <p:nvPr/>
          </p:nvSpPr>
          <p:spPr bwMode="auto">
            <a:xfrm>
              <a:off x="1015" y="1803"/>
              <a:ext cx="149" cy="115"/>
            </a:xfrm>
            <a:custGeom>
              <a:avLst/>
              <a:gdLst>
                <a:gd name="T0" fmla="*/ 106 w 149"/>
                <a:gd name="T1" fmla="*/ 112 h 115"/>
                <a:gd name="T2" fmla="*/ 83 w 149"/>
                <a:gd name="T3" fmla="*/ 115 h 115"/>
                <a:gd name="T4" fmla="*/ 58 w 149"/>
                <a:gd name="T5" fmla="*/ 112 h 115"/>
                <a:gd name="T6" fmla="*/ 39 w 149"/>
                <a:gd name="T7" fmla="*/ 104 h 115"/>
                <a:gd name="T8" fmla="*/ 1 w 149"/>
                <a:gd name="T9" fmla="*/ 113 h 115"/>
                <a:gd name="T10" fmla="*/ 39 w 149"/>
                <a:gd name="T11" fmla="*/ 75 h 115"/>
                <a:gd name="T12" fmla="*/ 46 w 149"/>
                <a:gd name="T13" fmla="*/ 88 h 115"/>
                <a:gd name="T14" fmla="*/ 60 w 149"/>
                <a:gd name="T15" fmla="*/ 94 h 115"/>
                <a:gd name="T16" fmla="*/ 86 w 149"/>
                <a:gd name="T17" fmla="*/ 94 h 115"/>
                <a:gd name="T18" fmla="*/ 97 w 149"/>
                <a:gd name="T19" fmla="*/ 86 h 115"/>
                <a:gd name="T20" fmla="*/ 94 w 149"/>
                <a:gd name="T21" fmla="*/ 77 h 115"/>
                <a:gd name="T22" fmla="*/ 82 w 149"/>
                <a:gd name="T23" fmla="*/ 71 h 115"/>
                <a:gd name="T24" fmla="*/ 65 w 149"/>
                <a:gd name="T25" fmla="*/ 66 h 115"/>
                <a:gd name="T26" fmla="*/ 36 w 149"/>
                <a:gd name="T27" fmla="*/ 59 h 115"/>
                <a:gd name="T28" fmla="*/ 17 w 149"/>
                <a:gd name="T29" fmla="*/ 52 h 115"/>
                <a:gd name="T30" fmla="*/ 6 w 149"/>
                <a:gd name="T31" fmla="*/ 46 h 115"/>
                <a:gd name="T32" fmla="*/ 0 w 149"/>
                <a:gd name="T33" fmla="*/ 32 h 115"/>
                <a:gd name="T34" fmla="*/ 1 w 149"/>
                <a:gd name="T35" fmla="*/ 24 h 115"/>
                <a:gd name="T36" fmla="*/ 11 w 149"/>
                <a:gd name="T37" fmla="*/ 12 h 115"/>
                <a:gd name="T38" fmla="*/ 29 w 149"/>
                <a:gd name="T39" fmla="*/ 5 h 115"/>
                <a:gd name="T40" fmla="*/ 53 w 149"/>
                <a:gd name="T41" fmla="*/ 0 h 115"/>
                <a:gd name="T42" fmla="*/ 73 w 149"/>
                <a:gd name="T43" fmla="*/ 1 h 115"/>
                <a:gd name="T44" fmla="*/ 94 w 149"/>
                <a:gd name="T45" fmla="*/ 7 h 115"/>
                <a:gd name="T46" fmla="*/ 100 w 149"/>
                <a:gd name="T47" fmla="*/ 1 h 115"/>
                <a:gd name="T48" fmla="*/ 137 w 149"/>
                <a:gd name="T49" fmla="*/ 35 h 115"/>
                <a:gd name="T50" fmla="*/ 97 w 149"/>
                <a:gd name="T51" fmla="*/ 29 h 115"/>
                <a:gd name="T52" fmla="*/ 89 w 149"/>
                <a:gd name="T53" fmla="*/ 23 h 115"/>
                <a:gd name="T54" fmla="*/ 68 w 149"/>
                <a:gd name="T55" fmla="*/ 19 h 115"/>
                <a:gd name="T56" fmla="*/ 52 w 149"/>
                <a:gd name="T57" fmla="*/ 22 h 115"/>
                <a:gd name="T58" fmla="*/ 46 w 149"/>
                <a:gd name="T59" fmla="*/ 28 h 115"/>
                <a:gd name="T60" fmla="*/ 51 w 149"/>
                <a:gd name="T61" fmla="*/ 35 h 115"/>
                <a:gd name="T62" fmla="*/ 71 w 149"/>
                <a:gd name="T63" fmla="*/ 41 h 115"/>
                <a:gd name="T64" fmla="*/ 97 w 149"/>
                <a:gd name="T65" fmla="*/ 47 h 115"/>
                <a:gd name="T66" fmla="*/ 119 w 149"/>
                <a:gd name="T67" fmla="*/ 53 h 115"/>
                <a:gd name="T68" fmla="*/ 131 w 149"/>
                <a:gd name="T69" fmla="*/ 58 h 115"/>
                <a:gd name="T70" fmla="*/ 140 w 149"/>
                <a:gd name="T71" fmla="*/ 65 h 115"/>
                <a:gd name="T72" fmla="*/ 148 w 149"/>
                <a:gd name="T73" fmla="*/ 77 h 115"/>
                <a:gd name="T74" fmla="*/ 148 w 149"/>
                <a:gd name="T75" fmla="*/ 89 h 115"/>
                <a:gd name="T76" fmla="*/ 138 w 149"/>
                <a:gd name="T77" fmla="*/ 101 h 115"/>
                <a:gd name="T78" fmla="*/ 129 w 149"/>
                <a:gd name="T79" fmla="*/ 106 h 11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9" h="115">
                  <a:moveTo>
                    <a:pt x="119" y="110"/>
                  </a:moveTo>
                  <a:lnTo>
                    <a:pt x="106" y="112"/>
                  </a:lnTo>
                  <a:lnTo>
                    <a:pt x="93" y="115"/>
                  </a:lnTo>
                  <a:lnTo>
                    <a:pt x="83" y="115"/>
                  </a:lnTo>
                  <a:lnTo>
                    <a:pt x="70" y="113"/>
                  </a:lnTo>
                  <a:lnTo>
                    <a:pt x="58" y="112"/>
                  </a:lnTo>
                  <a:lnTo>
                    <a:pt x="47" y="109"/>
                  </a:lnTo>
                  <a:lnTo>
                    <a:pt x="39" y="104"/>
                  </a:lnTo>
                  <a:lnTo>
                    <a:pt x="39" y="113"/>
                  </a:lnTo>
                  <a:lnTo>
                    <a:pt x="1" y="113"/>
                  </a:lnTo>
                  <a:lnTo>
                    <a:pt x="1" y="75"/>
                  </a:lnTo>
                  <a:lnTo>
                    <a:pt x="39" y="75"/>
                  </a:lnTo>
                  <a:lnTo>
                    <a:pt x="41" y="82"/>
                  </a:lnTo>
                  <a:lnTo>
                    <a:pt x="46" y="88"/>
                  </a:lnTo>
                  <a:lnTo>
                    <a:pt x="49" y="90"/>
                  </a:lnTo>
                  <a:lnTo>
                    <a:pt x="60" y="94"/>
                  </a:lnTo>
                  <a:lnTo>
                    <a:pt x="73" y="95"/>
                  </a:lnTo>
                  <a:lnTo>
                    <a:pt x="86" y="94"/>
                  </a:lnTo>
                  <a:lnTo>
                    <a:pt x="91" y="92"/>
                  </a:lnTo>
                  <a:lnTo>
                    <a:pt x="97" y="86"/>
                  </a:lnTo>
                  <a:lnTo>
                    <a:pt x="97" y="83"/>
                  </a:lnTo>
                  <a:lnTo>
                    <a:pt x="94" y="77"/>
                  </a:lnTo>
                  <a:lnTo>
                    <a:pt x="91" y="75"/>
                  </a:lnTo>
                  <a:lnTo>
                    <a:pt x="82" y="71"/>
                  </a:lnTo>
                  <a:lnTo>
                    <a:pt x="69" y="68"/>
                  </a:lnTo>
                  <a:lnTo>
                    <a:pt x="65" y="66"/>
                  </a:lnTo>
                  <a:lnTo>
                    <a:pt x="49" y="63"/>
                  </a:lnTo>
                  <a:lnTo>
                    <a:pt x="36" y="59"/>
                  </a:lnTo>
                  <a:lnTo>
                    <a:pt x="25" y="55"/>
                  </a:lnTo>
                  <a:lnTo>
                    <a:pt x="17" y="52"/>
                  </a:lnTo>
                  <a:lnTo>
                    <a:pt x="13" y="51"/>
                  </a:lnTo>
                  <a:lnTo>
                    <a:pt x="6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5" y="17"/>
                  </a:lnTo>
                  <a:lnTo>
                    <a:pt x="11" y="12"/>
                  </a:lnTo>
                  <a:lnTo>
                    <a:pt x="18" y="8"/>
                  </a:lnTo>
                  <a:lnTo>
                    <a:pt x="29" y="5"/>
                  </a:lnTo>
                  <a:lnTo>
                    <a:pt x="41" y="1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73" y="1"/>
                  </a:lnTo>
                  <a:lnTo>
                    <a:pt x="85" y="3"/>
                  </a:lnTo>
                  <a:lnTo>
                    <a:pt x="94" y="7"/>
                  </a:lnTo>
                  <a:lnTo>
                    <a:pt x="100" y="11"/>
                  </a:lnTo>
                  <a:lnTo>
                    <a:pt x="100" y="1"/>
                  </a:lnTo>
                  <a:lnTo>
                    <a:pt x="137" y="1"/>
                  </a:lnTo>
                  <a:lnTo>
                    <a:pt x="137" y="35"/>
                  </a:lnTo>
                  <a:lnTo>
                    <a:pt x="100" y="35"/>
                  </a:lnTo>
                  <a:lnTo>
                    <a:pt x="97" y="29"/>
                  </a:lnTo>
                  <a:lnTo>
                    <a:pt x="89" y="23"/>
                  </a:lnTo>
                  <a:lnTo>
                    <a:pt x="77" y="19"/>
                  </a:lnTo>
                  <a:lnTo>
                    <a:pt x="68" y="19"/>
                  </a:lnTo>
                  <a:lnTo>
                    <a:pt x="56" y="20"/>
                  </a:lnTo>
                  <a:lnTo>
                    <a:pt x="52" y="22"/>
                  </a:lnTo>
                  <a:lnTo>
                    <a:pt x="46" y="26"/>
                  </a:lnTo>
                  <a:lnTo>
                    <a:pt x="46" y="28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8" y="37"/>
                  </a:lnTo>
                  <a:lnTo>
                    <a:pt x="71" y="41"/>
                  </a:lnTo>
                  <a:lnTo>
                    <a:pt x="82" y="43"/>
                  </a:lnTo>
                  <a:lnTo>
                    <a:pt x="97" y="47"/>
                  </a:lnTo>
                  <a:lnTo>
                    <a:pt x="109" y="49"/>
                  </a:lnTo>
                  <a:lnTo>
                    <a:pt x="119" y="53"/>
                  </a:lnTo>
                  <a:lnTo>
                    <a:pt x="120" y="53"/>
                  </a:lnTo>
                  <a:lnTo>
                    <a:pt x="131" y="58"/>
                  </a:lnTo>
                  <a:lnTo>
                    <a:pt x="138" y="63"/>
                  </a:lnTo>
                  <a:lnTo>
                    <a:pt x="140" y="65"/>
                  </a:lnTo>
                  <a:lnTo>
                    <a:pt x="145" y="71"/>
                  </a:lnTo>
                  <a:lnTo>
                    <a:pt x="148" y="77"/>
                  </a:lnTo>
                  <a:lnTo>
                    <a:pt x="149" y="81"/>
                  </a:lnTo>
                  <a:lnTo>
                    <a:pt x="148" y="89"/>
                  </a:lnTo>
                  <a:lnTo>
                    <a:pt x="144" y="95"/>
                  </a:lnTo>
                  <a:lnTo>
                    <a:pt x="138" y="101"/>
                  </a:lnTo>
                  <a:lnTo>
                    <a:pt x="131" y="106"/>
                  </a:lnTo>
                  <a:lnTo>
                    <a:pt x="129" y="106"/>
                  </a:lnTo>
                  <a:lnTo>
                    <a:pt x="119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4" name="Freeform 47"/>
            <p:cNvSpPr/>
            <p:nvPr/>
          </p:nvSpPr>
          <p:spPr bwMode="auto">
            <a:xfrm>
              <a:off x="1003" y="1796"/>
              <a:ext cx="149" cy="114"/>
            </a:xfrm>
            <a:custGeom>
              <a:avLst/>
              <a:gdLst>
                <a:gd name="T0" fmla="*/ 108 w 149"/>
                <a:gd name="T1" fmla="*/ 112 h 114"/>
                <a:gd name="T2" fmla="*/ 85 w 149"/>
                <a:gd name="T3" fmla="*/ 114 h 114"/>
                <a:gd name="T4" fmla="*/ 58 w 149"/>
                <a:gd name="T5" fmla="*/ 111 h 114"/>
                <a:gd name="T6" fmla="*/ 40 w 149"/>
                <a:gd name="T7" fmla="*/ 104 h 114"/>
                <a:gd name="T8" fmla="*/ 2 w 149"/>
                <a:gd name="T9" fmla="*/ 113 h 114"/>
                <a:gd name="T10" fmla="*/ 40 w 149"/>
                <a:gd name="T11" fmla="*/ 75 h 114"/>
                <a:gd name="T12" fmla="*/ 47 w 149"/>
                <a:gd name="T13" fmla="*/ 88 h 114"/>
                <a:gd name="T14" fmla="*/ 61 w 149"/>
                <a:gd name="T15" fmla="*/ 94 h 114"/>
                <a:gd name="T16" fmla="*/ 86 w 149"/>
                <a:gd name="T17" fmla="*/ 93 h 114"/>
                <a:gd name="T18" fmla="*/ 97 w 149"/>
                <a:gd name="T19" fmla="*/ 85 h 114"/>
                <a:gd name="T20" fmla="*/ 94 w 149"/>
                <a:gd name="T21" fmla="*/ 77 h 114"/>
                <a:gd name="T22" fmla="*/ 82 w 149"/>
                <a:gd name="T23" fmla="*/ 71 h 114"/>
                <a:gd name="T24" fmla="*/ 66 w 149"/>
                <a:gd name="T25" fmla="*/ 66 h 114"/>
                <a:gd name="T26" fmla="*/ 37 w 149"/>
                <a:gd name="T27" fmla="*/ 59 h 114"/>
                <a:gd name="T28" fmla="*/ 18 w 149"/>
                <a:gd name="T29" fmla="*/ 52 h 114"/>
                <a:gd name="T30" fmla="*/ 6 w 149"/>
                <a:gd name="T31" fmla="*/ 44 h 114"/>
                <a:gd name="T32" fmla="*/ 0 w 149"/>
                <a:gd name="T33" fmla="*/ 31 h 114"/>
                <a:gd name="T34" fmla="*/ 1 w 149"/>
                <a:gd name="T35" fmla="*/ 23 h 114"/>
                <a:gd name="T36" fmla="*/ 11 w 149"/>
                <a:gd name="T37" fmla="*/ 12 h 114"/>
                <a:gd name="T38" fmla="*/ 29 w 149"/>
                <a:gd name="T39" fmla="*/ 3 h 114"/>
                <a:gd name="T40" fmla="*/ 54 w 149"/>
                <a:gd name="T41" fmla="*/ 0 h 114"/>
                <a:gd name="T42" fmla="*/ 72 w 149"/>
                <a:gd name="T43" fmla="*/ 1 h 114"/>
                <a:gd name="T44" fmla="*/ 94 w 149"/>
                <a:gd name="T45" fmla="*/ 7 h 114"/>
                <a:gd name="T46" fmla="*/ 100 w 149"/>
                <a:gd name="T47" fmla="*/ 1 h 114"/>
                <a:gd name="T48" fmla="*/ 138 w 149"/>
                <a:gd name="T49" fmla="*/ 35 h 114"/>
                <a:gd name="T50" fmla="*/ 97 w 149"/>
                <a:gd name="T51" fmla="*/ 27 h 114"/>
                <a:gd name="T52" fmla="*/ 89 w 149"/>
                <a:gd name="T53" fmla="*/ 23 h 114"/>
                <a:gd name="T54" fmla="*/ 69 w 149"/>
                <a:gd name="T55" fmla="*/ 18 h 114"/>
                <a:gd name="T56" fmla="*/ 53 w 149"/>
                <a:gd name="T57" fmla="*/ 20 h 114"/>
                <a:gd name="T58" fmla="*/ 47 w 149"/>
                <a:gd name="T59" fmla="*/ 27 h 114"/>
                <a:gd name="T60" fmla="*/ 52 w 149"/>
                <a:gd name="T61" fmla="*/ 33 h 114"/>
                <a:gd name="T62" fmla="*/ 71 w 149"/>
                <a:gd name="T63" fmla="*/ 39 h 114"/>
                <a:gd name="T64" fmla="*/ 97 w 149"/>
                <a:gd name="T65" fmla="*/ 46 h 114"/>
                <a:gd name="T66" fmla="*/ 120 w 149"/>
                <a:gd name="T67" fmla="*/ 53 h 114"/>
                <a:gd name="T68" fmla="*/ 131 w 149"/>
                <a:gd name="T69" fmla="*/ 56 h 114"/>
                <a:gd name="T70" fmla="*/ 141 w 149"/>
                <a:gd name="T71" fmla="*/ 64 h 114"/>
                <a:gd name="T72" fmla="*/ 149 w 149"/>
                <a:gd name="T73" fmla="*/ 77 h 114"/>
                <a:gd name="T74" fmla="*/ 148 w 149"/>
                <a:gd name="T75" fmla="*/ 88 h 114"/>
                <a:gd name="T76" fmla="*/ 139 w 149"/>
                <a:gd name="T77" fmla="*/ 100 h 114"/>
                <a:gd name="T78" fmla="*/ 129 w 149"/>
                <a:gd name="T79" fmla="*/ 106 h 11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9" h="114">
                  <a:moveTo>
                    <a:pt x="118" y="110"/>
                  </a:moveTo>
                  <a:lnTo>
                    <a:pt x="108" y="112"/>
                  </a:lnTo>
                  <a:lnTo>
                    <a:pt x="94" y="113"/>
                  </a:lnTo>
                  <a:lnTo>
                    <a:pt x="85" y="114"/>
                  </a:lnTo>
                  <a:lnTo>
                    <a:pt x="70" y="113"/>
                  </a:lnTo>
                  <a:lnTo>
                    <a:pt x="58" y="111"/>
                  </a:lnTo>
                  <a:lnTo>
                    <a:pt x="48" y="107"/>
                  </a:lnTo>
                  <a:lnTo>
                    <a:pt x="40" y="104"/>
                  </a:lnTo>
                  <a:lnTo>
                    <a:pt x="40" y="113"/>
                  </a:lnTo>
                  <a:lnTo>
                    <a:pt x="2" y="113"/>
                  </a:lnTo>
                  <a:lnTo>
                    <a:pt x="2" y="75"/>
                  </a:lnTo>
                  <a:lnTo>
                    <a:pt x="40" y="75"/>
                  </a:lnTo>
                  <a:lnTo>
                    <a:pt x="41" y="82"/>
                  </a:lnTo>
                  <a:lnTo>
                    <a:pt x="47" y="88"/>
                  </a:lnTo>
                  <a:lnTo>
                    <a:pt x="51" y="90"/>
                  </a:lnTo>
                  <a:lnTo>
                    <a:pt x="61" y="94"/>
                  </a:lnTo>
                  <a:lnTo>
                    <a:pt x="74" y="95"/>
                  </a:lnTo>
                  <a:lnTo>
                    <a:pt x="86" y="93"/>
                  </a:lnTo>
                  <a:lnTo>
                    <a:pt x="91" y="91"/>
                  </a:lnTo>
                  <a:lnTo>
                    <a:pt x="97" y="85"/>
                  </a:lnTo>
                  <a:lnTo>
                    <a:pt x="98" y="83"/>
                  </a:lnTo>
                  <a:lnTo>
                    <a:pt x="94" y="77"/>
                  </a:lnTo>
                  <a:lnTo>
                    <a:pt x="91" y="75"/>
                  </a:lnTo>
                  <a:lnTo>
                    <a:pt x="82" y="71"/>
                  </a:lnTo>
                  <a:lnTo>
                    <a:pt x="69" y="67"/>
                  </a:lnTo>
                  <a:lnTo>
                    <a:pt x="66" y="66"/>
                  </a:lnTo>
                  <a:lnTo>
                    <a:pt x="51" y="62"/>
                  </a:lnTo>
                  <a:lnTo>
                    <a:pt x="37" y="59"/>
                  </a:lnTo>
                  <a:lnTo>
                    <a:pt x="26" y="55"/>
                  </a:lnTo>
                  <a:lnTo>
                    <a:pt x="18" y="52"/>
                  </a:lnTo>
                  <a:lnTo>
                    <a:pt x="14" y="49"/>
                  </a:lnTo>
                  <a:lnTo>
                    <a:pt x="6" y="44"/>
                  </a:lnTo>
                  <a:lnTo>
                    <a:pt x="2" y="38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" y="23"/>
                  </a:lnTo>
                  <a:lnTo>
                    <a:pt x="5" y="17"/>
                  </a:lnTo>
                  <a:lnTo>
                    <a:pt x="11" y="12"/>
                  </a:lnTo>
                  <a:lnTo>
                    <a:pt x="18" y="8"/>
                  </a:lnTo>
                  <a:lnTo>
                    <a:pt x="29" y="3"/>
                  </a:lnTo>
                  <a:lnTo>
                    <a:pt x="41" y="1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72" y="1"/>
                  </a:lnTo>
                  <a:lnTo>
                    <a:pt x="85" y="3"/>
                  </a:lnTo>
                  <a:lnTo>
                    <a:pt x="94" y="7"/>
                  </a:lnTo>
                  <a:lnTo>
                    <a:pt x="100" y="10"/>
                  </a:lnTo>
                  <a:lnTo>
                    <a:pt x="100" y="1"/>
                  </a:lnTo>
                  <a:lnTo>
                    <a:pt x="138" y="1"/>
                  </a:lnTo>
                  <a:lnTo>
                    <a:pt x="138" y="35"/>
                  </a:lnTo>
                  <a:lnTo>
                    <a:pt x="100" y="35"/>
                  </a:lnTo>
                  <a:lnTo>
                    <a:pt x="97" y="27"/>
                  </a:lnTo>
                  <a:lnTo>
                    <a:pt x="89" y="23"/>
                  </a:lnTo>
                  <a:lnTo>
                    <a:pt x="78" y="19"/>
                  </a:lnTo>
                  <a:lnTo>
                    <a:pt x="69" y="18"/>
                  </a:lnTo>
                  <a:lnTo>
                    <a:pt x="55" y="20"/>
                  </a:lnTo>
                  <a:lnTo>
                    <a:pt x="53" y="20"/>
                  </a:lnTo>
                  <a:lnTo>
                    <a:pt x="47" y="26"/>
                  </a:lnTo>
                  <a:lnTo>
                    <a:pt x="47" y="27"/>
                  </a:lnTo>
                  <a:lnTo>
                    <a:pt x="51" y="33"/>
                  </a:lnTo>
                  <a:lnTo>
                    <a:pt x="52" y="33"/>
                  </a:lnTo>
                  <a:lnTo>
                    <a:pt x="59" y="37"/>
                  </a:lnTo>
                  <a:lnTo>
                    <a:pt x="71" y="39"/>
                  </a:lnTo>
                  <a:lnTo>
                    <a:pt x="82" y="43"/>
                  </a:lnTo>
                  <a:lnTo>
                    <a:pt x="97" y="46"/>
                  </a:lnTo>
                  <a:lnTo>
                    <a:pt x="110" y="49"/>
                  </a:lnTo>
                  <a:lnTo>
                    <a:pt x="120" y="53"/>
                  </a:lnTo>
                  <a:lnTo>
                    <a:pt x="121" y="53"/>
                  </a:lnTo>
                  <a:lnTo>
                    <a:pt x="131" y="56"/>
                  </a:lnTo>
                  <a:lnTo>
                    <a:pt x="139" y="62"/>
                  </a:lnTo>
                  <a:lnTo>
                    <a:pt x="141" y="64"/>
                  </a:lnTo>
                  <a:lnTo>
                    <a:pt x="146" y="70"/>
                  </a:lnTo>
                  <a:lnTo>
                    <a:pt x="149" y="77"/>
                  </a:lnTo>
                  <a:lnTo>
                    <a:pt x="149" y="81"/>
                  </a:lnTo>
                  <a:lnTo>
                    <a:pt x="148" y="88"/>
                  </a:lnTo>
                  <a:lnTo>
                    <a:pt x="144" y="95"/>
                  </a:lnTo>
                  <a:lnTo>
                    <a:pt x="139" y="100"/>
                  </a:lnTo>
                  <a:lnTo>
                    <a:pt x="131" y="105"/>
                  </a:lnTo>
                  <a:lnTo>
                    <a:pt x="129" y="106"/>
                  </a:lnTo>
                  <a:lnTo>
                    <a:pt x="118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611" name="Group 48"/>
          <p:cNvGrpSpPr/>
          <p:nvPr/>
        </p:nvGrpSpPr>
        <p:grpSpPr bwMode="auto">
          <a:xfrm>
            <a:off x="1759716" y="1748393"/>
            <a:ext cx="594122" cy="402431"/>
            <a:chOff x="940" y="956"/>
            <a:chExt cx="464" cy="364"/>
          </a:xfrm>
        </p:grpSpPr>
        <p:sp>
          <p:nvSpPr>
            <p:cNvPr id="24612" name="Freeform 49"/>
            <p:cNvSpPr>
              <a:spLocks noEditPoints="1"/>
            </p:cNvSpPr>
            <p:nvPr/>
          </p:nvSpPr>
          <p:spPr bwMode="auto">
            <a:xfrm>
              <a:off x="940" y="956"/>
              <a:ext cx="464" cy="364"/>
            </a:xfrm>
            <a:custGeom>
              <a:avLst/>
              <a:gdLst>
                <a:gd name="T0" fmla="*/ 464 w 464"/>
                <a:gd name="T1" fmla="*/ 77 h 364"/>
                <a:gd name="T2" fmla="*/ 455 w 464"/>
                <a:gd name="T3" fmla="*/ 98 h 364"/>
                <a:gd name="T4" fmla="*/ 430 w 464"/>
                <a:gd name="T5" fmla="*/ 117 h 364"/>
                <a:gd name="T6" fmla="*/ 391 w 464"/>
                <a:gd name="T7" fmla="*/ 133 h 364"/>
                <a:gd name="T8" fmla="*/ 338 w 464"/>
                <a:gd name="T9" fmla="*/ 145 h 364"/>
                <a:gd name="T10" fmla="*/ 280 w 464"/>
                <a:gd name="T11" fmla="*/ 152 h 364"/>
                <a:gd name="T12" fmla="*/ 216 w 464"/>
                <a:gd name="T13" fmla="*/ 153 h 364"/>
                <a:gd name="T14" fmla="*/ 155 w 464"/>
                <a:gd name="T15" fmla="*/ 149 h 364"/>
                <a:gd name="T16" fmla="*/ 98 w 464"/>
                <a:gd name="T17" fmla="*/ 140 h 364"/>
                <a:gd name="T18" fmla="*/ 98 w 464"/>
                <a:gd name="T19" fmla="*/ 140 h 364"/>
                <a:gd name="T20" fmla="*/ 155 w 464"/>
                <a:gd name="T21" fmla="*/ 149 h 364"/>
                <a:gd name="T22" fmla="*/ 216 w 464"/>
                <a:gd name="T23" fmla="*/ 153 h 364"/>
                <a:gd name="T24" fmla="*/ 280 w 464"/>
                <a:gd name="T25" fmla="*/ 152 h 364"/>
                <a:gd name="T26" fmla="*/ 338 w 464"/>
                <a:gd name="T27" fmla="*/ 145 h 364"/>
                <a:gd name="T28" fmla="*/ 391 w 464"/>
                <a:gd name="T29" fmla="*/ 133 h 364"/>
                <a:gd name="T30" fmla="*/ 430 w 464"/>
                <a:gd name="T31" fmla="*/ 117 h 364"/>
                <a:gd name="T32" fmla="*/ 455 w 464"/>
                <a:gd name="T33" fmla="*/ 98 h 364"/>
                <a:gd name="T34" fmla="*/ 464 w 464"/>
                <a:gd name="T35" fmla="*/ 77 h 364"/>
                <a:gd name="T36" fmla="*/ 0 w 464"/>
                <a:gd name="T37" fmla="*/ 77 h 364"/>
                <a:gd name="T38" fmla="*/ 9 w 464"/>
                <a:gd name="T39" fmla="*/ 98 h 364"/>
                <a:gd name="T40" fmla="*/ 34 w 464"/>
                <a:gd name="T41" fmla="*/ 117 h 364"/>
                <a:gd name="T42" fmla="*/ 73 w 464"/>
                <a:gd name="T43" fmla="*/ 134 h 364"/>
                <a:gd name="T44" fmla="*/ 34 w 464"/>
                <a:gd name="T45" fmla="*/ 117 h 364"/>
                <a:gd name="T46" fmla="*/ 9 w 464"/>
                <a:gd name="T47" fmla="*/ 98 h 364"/>
                <a:gd name="T48" fmla="*/ 0 w 464"/>
                <a:gd name="T49" fmla="*/ 77 h 364"/>
                <a:gd name="T50" fmla="*/ 0 w 464"/>
                <a:gd name="T51" fmla="*/ 77 h 364"/>
                <a:gd name="T52" fmla="*/ 2 w 464"/>
                <a:gd name="T53" fmla="*/ 298 h 364"/>
                <a:gd name="T54" fmla="*/ 19 w 464"/>
                <a:gd name="T55" fmla="*/ 318 h 364"/>
                <a:gd name="T56" fmla="*/ 52 w 464"/>
                <a:gd name="T57" fmla="*/ 336 h 364"/>
                <a:gd name="T58" fmla="*/ 98 w 464"/>
                <a:gd name="T59" fmla="*/ 351 h 364"/>
                <a:gd name="T60" fmla="*/ 154 w 464"/>
                <a:gd name="T61" fmla="*/ 360 h 364"/>
                <a:gd name="T62" fmla="*/ 216 w 464"/>
                <a:gd name="T63" fmla="*/ 364 h 364"/>
                <a:gd name="T64" fmla="*/ 280 w 464"/>
                <a:gd name="T65" fmla="*/ 363 h 364"/>
                <a:gd name="T66" fmla="*/ 338 w 464"/>
                <a:gd name="T67" fmla="*/ 356 h 364"/>
                <a:gd name="T68" fmla="*/ 391 w 464"/>
                <a:gd name="T69" fmla="*/ 344 h 364"/>
                <a:gd name="T70" fmla="*/ 430 w 464"/>
                <a:gd name="T71" fmla="*/ 327 h 364"/>
                <a:gd name="T72" fmla="*/ 455 w 464"/>
                <a:gd name="T73" fmla="*/ 309 h 364"/>
                <a:gd name="T74" fmla="*/ 464 w 464"/>
                <a:gd name="T75" fmla="*/ 287 h 364"/>
                <a:gd name="T76" fmla="*/ 462 w 464"/>
                <a:gd name="T77" fmla="*/ 66 h 364"/>
                <a:gd name="T78" fmla="*/ 445 w 464"/>
                <a:gd name="T79" fmla="*/ 46 h 364"/>
                <a:gd name="T80" fmla="*/ 412 w 464"/>
                <a:gd name="T81" fmla="*/ 27 h 364"/>
                <a:gd name="T82" fmla="*/ 366 w 464"/>
                <a:gd name="T83" fmla="*/ 13 h 364"/>
                <a:gd name="T84" fmla="*/ 310 w 464"/>
                <a:gd name="T85" fmla="*/ 4 h 364"/>
                <a:gd name="T86" fmla="*/ 248 w 464"/>
                <a:gd name="T87" fmla="*/ 0 h 364"/>
                <a:gd name="T88" fmla="*/ 184 w 464"/>
                <a:gd name="T89" fmla="*/ 1 h 364"/>
                <a:gd name="T90" fmla="*/ 126 w 464"/>
                <a:gd name="T91" fmla="*/ 8 h 364"/>
                <a:gd name="T92" fmla="*/ 73 w 464"/>
                <a:gd name="T93" fmla="*/ 20 h 364"/>
                <a:gd name="T94" fmla="*/ 34 w 464"/>
                <a:gd name="T95" fmla="*/ 37 h 364"/>
                <a:gd name="T96" fmla="*/ 9 w 464"/>
                <a:gd name="T97" fmla="*/ 55 h 364"/>
                <a:gd name="T98" fmla="*/ 0 w 464"/>
                <a:gd name="T99" fmla="*/ 77 h 3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64" h="364">
                  <a:moveTo>
                    <a:pt x="464" y="77"/>
                  </a:moveTo>
                  <a:lnTo>
                    <a:pt x="464" y="77"/>
                  </a:lnTo>
                  <a:lnTo>
                    <a:pt x="462" y="87"/>
                  </a:lnTo>
                  <a:lnTo>
                    <a:pt x="455" y="98"/>
                  </a:lnTo>
                  <a:lnTo>
                    <a:pt x="445" y="107"/>
                  </a:lnTo>
                  <a:lnTo>
                    <a:pt x="430" y="117"/>
                  </a:lnTo>
                  <a:lnTo>
                    <a:pt x="412" y="125"/>
                  </a:lnTo>
                  <a:lnTo>
                    <a:pt x="391" y="133"/>
                  </a:lnTo>
                  <a:lnTo>
                    <a:pt x="366" y="140"/>
                  </a:lnTo>
                  <a:lnTo>
                    <a:pt x="338" y="145"/>
                  </a:lnTo>
                  <a:lnTo>
                    <a:pt x="310" y="149"/>
                  </a:lnTo>
                  <a:lnTo>
                    <a:pt x="280" y="152"/>
                  </a:lnTo>
                  <a:lnTo>
                    <a:pt x="248" y="153"/>
                  </a:lnTo>
                  <a:lnTo>
                    <a:pt x="216" y="153"/>
                  </a:lnTo>
                  <a:lnTo>
                    <a:pt x="186" y="152"/>
                  </a:lnTo>
                  <a:lnTo>
                    <a:pt x="155" y="149"/>
                  </a:lnTo>
                  <a:lnTo>
                    <a:pt x="126" y="145"/>
                  </a:lnTo>
                  <a:lnTo>
                    <a:pt x="98" y="140"/>
                  </a:lnTo>
                  <a:lnTo>
                    <a:pt x="73" y="134"/>
                  </a:lnTo>
                  <a:lnTo>
                    <a:pt x="98" y="140"/>
                  </a:lnTo>
                  <a:lnTo>
                    <a:pt x="126" y="145"/>
                  </a:lnTo>
                  <a:lnTo>
                    <a:pt x="155" y="149"/>
                  </a:lnTo>
                  <a:lnTo>
                    <a:pt x="186" y="152"/>
                  </a:lnTo>
                  <a:lnTo>
                    <a:pt x="216" y="153"/>
                  </a:lnTo>
                  <a:lnTo>
                    <a:pt x="248" y="153"/>
                  </a:lnTo>
                  <a:lnTo>
                    <a:pt x="280" y="152"/>
                  </a:lnTo>
                  <a:lnTo>
                    <a:pt x="310" y="149"/>
                  </a:lnTo>
                  <a:lnTo>
                    <a:pt x="338" y="145"/>
                  </a:lnTo>
                  <a:lnTo>
                    <a:pt x="366" y="140"/>
                  </a:lnTo>
                  <a:lnTo>
                    <a:pt x="391" y="133"/>
                  </a:lnTo>
                  <a:lnTo>
                    <a:pt x="412" y="125"/>
                  </a:lnTo>
                  <a:lnTo>
                    <a:pt x="430" y="117"/>
                  </a:lnTo>
                  <a:lnTo>
                    <a:pt x="445" y="107"/>
                  </a:lnTo>
                  <a:lnTo>
                    <a:pt x="455" y="98"/>
                  </a:lnTo>
                  <a:lnTo>
                    <a:pt x="462" y="87"/>
                  </a:lnTo>
                  <a:lnTo>
                    <a:pt x="464" y="77"/>
                  </a:lnTo>
                  <a:close/>
                  <a:moveTo>
                    <a:pt x="0" y="77"/>
                  </a:moveTo>
                  <a:lnTo>
                    <a:pt x="2" y="87"/>
                  </a:lnTo>
                  <a:lnTo>
                    <a:pt x="9" y="98"/>
                  </a:lnTo>
                  <a:lnTo>
                    <a:pt x="19" y="108"/>
                  </a:lnTo>
                  <a:lnTo>
                    <a:pt x="34" y="117"/>
                  </a:lnTo>
                  <a:lnTo>
                    <a:pt x="52" y="125"/>
                  </a:lnTo>
                  <a:lnTo>
                    <a:pt x="73" y="134"/>
                  </a:lnTo>
                  <a:lnTo>
                    <a:pt x="52" y="125"/>
                  </a:lnTo>
                  <a:lnTo>
                    <a:pt x="34" y="117"/>
                  </a:lnTo>
                  <a:lnTo>
                    <a:pt x="19" y="108"/>
                  </a:lnTo>
                  <a:lnTo>
                    <a:pt x="9" y="98"/>
                  </a:lnTo>
                  <a:lnTo>
                    <a:pt x="2" y="87"/>
                  </a:lnTo>
                  <a:lnTo>
                    <a:pt x="0" y="77"/>
                  </a:lnTo>
                  <a:close/>
                  <a:moveTo>
                    <a:pt x="0" y="77"/>
                  </a:moveTo>
                  <a:lnTo>
                    <a:pt x="0" y="287"/>
                  </a:lnTo>
                  <a:lnTo>
                    <a:pt x="2" y="298"/>
                  </a:lnTo>
                  <a:lnTo>
                    <a:pt x="9" y="309"/>
                  </a:lnTo>
                  <a:lnTo>
                    <a:pt x="19" y="318"/>
                  </a:lnTo>
                  <a:lnTo>
                    <a:pt x="34" y="327"/>
                  </a:lnTo>
                  <a:lnTo>
                    <a:pt x="52" y="336"/>
                  </a:lnTo>
                  <a:lnTo>
                    <a:pt x="73" y="344"/>
                  </a:lnTo>
                  <a:lnTo>
                    <a:pt x="98" y="351"/>
                  </a:lnTo>
                  <a:lnTo>
                    <a:pt x="126" y="356"/>
                  </a:lnTo>
                  <a:lnTo>
                    <a:pt x="154" y="360"/>
                  </a:lnTo>
                  <a:lnTo>
                    <a:pt x="184" y="363"/>
                  </a:lnTo>
                  <a:lnTo>
                    <a:pt x="216" y="364"/>
                  </a:lnTo>
                  <a:lnTo>
                    <a:pt x="248" y="364"/>
                  </a:lnTo>
                  <a:lnTo>
                    <a:pt x="280" y="363"/>
                  </a:lnTo>
                  <a:lnTo>
                    <a:pt x="310" y="360"/>
                  </a:lnTo>
                  <a:lnTo>
                    <a:pt x="338" y="356"/>
                  </a:lnTo>
                  <a:lnTo>
                    <a:pt x="366" y="351"/>
                  </a:lnTo>
                  <a:lnTo>
                    <a:pt x="391" y="344"/>
                  </a:lnTo>
                  <a:lnTo>
                    <a:pt x="412" y="336"/>
                  </a:lnTo>
                  <a:lnTo>
                    <a:pt x="430" y="327"/>
                  </a:lnTo>
                  <a:lnTo>
                    <a:pt x="445" y="318"/>
                  </a:lnTo>
                  <a:lnTo>
                    <a:pt x="455" y="309"/>
                  </a:lnTo>
                  <a:lnTo>
                    <a:pt x="462" y="298"/>
                  </a:lnTo>
                  <a:lnTo>
                    <a:pt x="464" y="287"/>
                  </a:lnTo>
                  <a:lnTo>
                    <a:pt x="464" y="77"/>
                  </a:lnTo>
                  <a:lnTo>
                    <a:pt x="462" y="66"/>
                  </a:lnTo>
                  <a:lnTo>
                    <a:pt x="455" y="55"/>
                  </a:lnTo>
                  <a:lnTo>
                    <a:pt x="445" y="46"/>
                  </a:lnTo>
                  <a:lnTo>
                    <a:pt x="430" y="37"/>
                  </a:lnTo>
                  <a:lnTo>
                    <a:pt x="412" y="27"/>
                  </a:lnTo>
                  <a:lnTo>
                    <a:pt x="391" y="20"/>
                  </a:lnTo>
                  <a:lnTo>
                    <a:pt x="366" y="13"/>
                  </a:lnTo>
                  <a:lnTo>
                    <a:pt x="338" y="8"/>
                  </a:lnTo>
                  <a:lnTo>
                    <a:pt x="310" y="4"/>
                  </a:lnTo>
                  <a:lnTo>
                    <a:pt x="280" y="1"/>
                  </a:lnTo>
                  <a:lnTo>
                    <a:pt x="248" y="0"/>
                  </a:lnTo>
                  <a:lnTo>
                    <a:pt x="216" y="0"/>
                  </a:lnTo>
                  <a:lnTo>
                    <a:pt x="184" y="1"/>
                  </a:lnTo>
                  <a:lnTo>
                    <a:pt x="154" y="4"/>
                  </a:lnTo>
                  <a:lnTo>
                    <a:pt x="126" y="8"/>
                  </a:lnTo>
                  <a:lnTo>
                    <a:pt x="98" y="13"/>
                  </a:lnTo>
                  <a:lnTo>
                    <a:pt x="73" y="20"/>
                  </a:lnTo>
                  <a:lnTo>
                    <a:pt x="52" y="27"/>
                  </a:lnTo>
                  <a:lnTo>
                    <a:pt x="34" y="37"/>
                  </a:lnTo>
                  <a:lnTo>
                    <a:pt x="19" y="46"/>
                  </a:lnTo>
                  <a:lnTo>
                    <a:pt x="9" y="55"/>
                  </a:lnTo>
                  <a:lnTo>
                    <a:pt x="2" y="66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8E85B7"/>
            </a:solidFill>
            <a:ln w="9525">
              <a:solidFill>
                <a:srgbClr val="23CBFF"/>
              </a:solidFill>
              <a:rou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3" name="Freeform 50"/>
            <p:cNvSpPr/>
            <p:nvPr/>
          </p:nvSpPr>
          <p:spPr bwMode="auto">
            <a:xfrm>
              <a:off x="941" y="956"/>
              <a:ext cx="463" cy="154"/>
            </a:xfrm>
            <a:custGeom>
              <a:avLst/>
              <a:gdLst>
                <a:gd name="T0" fmla="*/ 463 w 463"/>
                <a:gd name="T1" fmla="*/ 77 h 154"/>
                <a:gd name="T2" fmla="*/ 461 w 463"/>
                <a:gd name="T3" fmla="*/ 87 h 154"/>
                <a:gd name="T4" fmla="*/ 454 w 463"/>
                <a:gd name="T5" fmla="*/ 98 h 154"/>
                <a:gd name="T6" fmla="*/ 443 w 463"/>
                <a:gd name="T7" fmla="*/ 108 h 154"/>
                <a:gd name="T8" fmla="*/ 428 w 463"/>
                <a:gd name="T9" fmla="*/ 117 h 154"/>
                <a:gd name="T10" fmla="*/ 409 w 463"/>
                <a:gd name="T11" fmla="*/ 126 h 154"/>
                <a:gd name="T12" fmla="*/ 386 w 463"/>
                <a:gd name="T13" fmla="*/ 134 h 154"/>
                <a:gd name="T14" fmla="*/ 361 w 463"/>
                <a:gd name="T15" fmla="*/ 141 h 154"/>
                <a:gd name="T16" fmla="*/ 333 w 463"/>
                <a:gd name="T17" fmla="*/ 146 h 154"/>
                <a:gd name="T18" fmla="*/ 302 w 463"/>
                <a:gd name="T19" fmla="*/ 150 h 154"/>
                <a:gd name="T20" fmla="*/ 272 w 463"/>
                <a:gd name="T21" fmla="*/ 152 h 154"/>
                <a:gd name="T22" fmla="*/ 239 w 463"/>
                <a:gd name="T23" fmla="*/ 154 h 154"/>
                <a:gd name="T24" fmla="*/ 207 w 463"/>
                <a:gd name="T25" fmla="*/ 153 h 154"/>
                <a:gd name="T26" fmla="*/ 174 w 463"/>
                <a:gd name="T27" fmla="*/ 151 h 154"/>
                <a:gd name="T28" fmla="*/ 144 w 463"/>
                <a:gd name="T29" fmla="*/ 148 h 154"/>
                <a:gd name="T30" fmla="*/ 116 w 463"/>
                <a:gd name="T31" fmla="*/ 144 h 154"/>
                <a:gd name="T32" fmla="*/ 88 w 463"/>
                <a:gd name="T33" fmla="*/ 138 h 154"/>
                <a:gd name="T34" fmla="*/ 65 w 463"/>
                <a:gd name="T35" fmla="*/ 130 h 154"/>
                <a:gd name="T36" fmla="*/ 43 w 463"/>
                <a:gd name="T37" fmla="*/ 122 h 154"/>
                <a:gd name="T38" fmla="*/ 26 w 463"/>
                <a:gd name="T39" fmla="*/ 113 h 154"/>
                <a:gd name="T40" fmla="*/ 14 w 463"/>
                <a:gd name="T41" fmla="*/ 103 h 154"/>
                <a:gd name="T42" fmla="*/ 5 w 463"/>
                <a:gd name="T43" fmla="*/ 92 h 154"/>
                <a:gd name="T44" fmla="*/ 0 w 463"/>
                <a:gd name="T45" fmla="*/ 82 h 154"/>
                <a:gd name="T46" fmla="*/ 0 w 463"/>
                <a:gd name="T47" fmla="*/ 71 h 154"/>
                <a:gd name="T48" fmla="*/ 5 w 463"/>
                <a:gd name="T49" fmla="*/ 60 h 154"/>
                <a:gd name="T50" fmla="*/ 14 w 463"/>
                <a:gd name="T51" fmla="*/ 50 h 154"/>
                <a:gd name="T52" fmla="*/ 26 w 463"/>
                <a:gd name="T53" fmla="*/ 40 h 154"/>
                <a:gd name="T54" fmla="*/ 43 w 463"/>
                <a:gd name="T55" fmla="*/ 31 h 154"/>
                <a:gd name="T56" fmla="*/ 65 w 463"/>
                <a:gd name="T57" fmla="*/ 22 h 154"/>
                <a:gd name="T58" fmla="*/ 88 w 463"/>
                <a:gd name="T59" fmla="*/ 15 h 154"/>
                <a:gd name="T60" fmla="*/ 116 w 463"/>
                <a:gd name="T61" fmla="*/ 10 h 154"/>
                <a:gd name="T62" fmla="*/ 144 w 463"/>
                <a:gd name="T63" fmla="*/ 5 h 154"/>
                <a:gd name="T64" fmla="*/ 174 w 463"/>
                <a:gd name="T65" fmla="*/ 2 h 154"/>
                <a:gd name="T66" fmla="*/ 207 w 463"/>
                <a:gd name="T67" fmla="*/ 0 h 154"/>
                <a:gd name="T68" fmla="*/ 239 w 463"/>
                <a:gd name="T69" fmla="*/ 0 h 154"/>
                <a:gd name="T70" fmla="*/ 272 w 463"/>
                <a:gd name="T71" fmla="*/ 1 h 154"/>
                <a:gd name="T72" fmla="*/ 302 w 463"/>
                <a:gd name="T73" fmla="*/ 3 h 154"/>
                <a:gd name="T74" fmla="*/ 333 w 463"/>
                <a:gd name="T75" fmla="*/ 7 h 154"/>
                <a:gd name="T76" fmla="*/ 361 w 463"/>
                <a:gd name="T77" fmla="*/ 12 h 154"/>
                <a:gd name="T78" fmla="*/ 386 w 463"/>
                <a:gd name="T79" fmla="*/ 19 h 154"/>
                <a:gd name="T80" fmla="*/ 409 w 463"/>
                <a:gd name="T81" fmla="*/ 26 h 154"/>
                <a:gd name="T82" fmla="*/ 428 w 463"/>
                <a:gd name="T83" fmla="*/ 36 h 154"/>
                <a:gd name="T84" fmla="*/ 443 w 463"/>
                <a:gd name="T85" fmla="*/ 45 h 154"/>
                <a:gd name="T86" fmla="*/ 454 w 463"/>
                <a:gd name="T87" fmla="*/ 55 h 154"/>
                <a:gd name="T88" fmla="*/ 461 w 463"/>
                <a:gd name="T89" fmla="*/ 66 h 154"/>
                <a:gd name="T90" fmla="*/ 463 w 463"/>
                <a:gd name="T91" fmla="*/ 77 h 15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63" h="154">
                  <a:moveTo>
                    <a:pt x="463" y="77"/>
                  </a:moveTo>
                  <a:lnTo>
                    <a:pt x="461" y="87"/>
                  </a:lnTo>
                  <a:lnTo>
                    <a:pt x="454" y="98"/>
                  </a:lnTo>
                  <a:lnTo>
                    <a:pt x="443" y="108"/>
                  </a:lnTo>
                  <a:lnTo>
                    <a:pt x="428" y="117"/>
                  </a:lnTo>
                  <a:lnTo>
                    <a:pt x="409" y="126"/>
                  </a:lnTo>
                  <a:lnTo>
                    <a:pt x="386" y="134"/>
                  </a:lnTo>
                  <a:lnTo>
                    <a:pt x="361" y="141"/>
                  </a:lnTo>
                  <a:lnTo>
                    <a:pt x="333" y="146"/>
                  </a:lnTo>
                  <a:lnTo>
                    <a:pt x="302" y="150"/>
                  </a:lnTo>
                  <a:lnTo>
                    <a:pt x="272" y="152"/>
                  </a:lnTo>
                  <a:lnTo>
                    <a:pt x="239" y="154"/>
                  </a:lnTo>
                  <a:lnTo>
                    <a:pt x="207" y="153"/>
                  </a:lnTo>
                  <a:lnTo>
                    <a:pt x="174" y="151"/>
                  </a:lnTo>
                  <a:lnTo>
                    <a:pt x="144" y="148"/>
                  </a:lnTo>
                  <a:lnTo>
                    <a:pt x="116" y="144"/>
                  </a:lnTo>
                  <a:lnTo>
                    <a:pt x="88" y="138"/>
                  </a:lnTo>
                  <a:lnTo>
                    <a:pt x="65" y="130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4" y="103"/>
                  </a:lnTo>
                  <a:lnTo>
                    <a:pt x="5" y="92"/>
                  </a:lnTo>
                  <a:lnTo>
                    <a:pt x="0" y="82"/>
                  </a:lnTo>
                  <a:lnTo>
                    <a:pt x="0" y="71"/>
                  </a:lnTo>
                  <a:lnTo>
                    <a:pt x="5" y="60"/>
                  </a:lnTo>
                  <a:lnTo>
                    <a:pt x="14" y="50"/>
                  </a:lnTo>
                  <a:lnTo>
                    <a:pt x="26" y="40"/>
                  </a:lnTo>
                  <a:lnTo>
                    <a:pt x="43" y="31"/>
                  </a:lnTo>
                  <a:lnTo>
                    <a:pt x="65" y="22"/>
                  </a:lnTo>
                  <a:lnTo>
                    <a:pt x="88" y="15"/>
                  </a:lnTo>
                  <a:lnTo>
                    <a:pt x="116" y="10"/>
                  </a:lnTo>
                  <a:lnTo>
                    <a:pt x="144" y="5"/>
                  </a:lnTo>
                  <a:lnTo>
                    <a:pt x="174" y="2"/>
                  </a:lnTo>
                  <a:lnTo>
                    <a:pt x="207" y="0"/>
                  </a:lnTo>
                  <a:lnTo>
                    <a:pt x="239" y="0"/>
                  </a:lnTo>
                  <a:lnTo>
                    <a:pt x="272" y="1"/>
                  </a:lnTo>
                  <a:lnTo>
                    <a:pt x="302" y="3"/>
                  </a:lnTo>
                  <a:lnTo>
                    <a:pt x="333" y="7"/>
                  </a:lnTo>
                  <a:lnTo>
                    <a:pt x="361" y="12"/>
                  </a:lnTo>
                  <a:lnTo>
                    <a:pt x="386" y="19"/>
                  </a:lnTo>
                  <a:lnTo>
                    <a:pt x="409" y="26"/>
                  </a:lnTo>
                  <a:lnTo>
                    <a:pt x="428" y="36"/>
                  </a:lnTo>
                  <a:lnTo>
                    <a:pt x="443" y="45"/>
                  </a:lnTo>
                  <a:lnTo>
                    <a:pt x="454" y="55"/>
                  </a:lnTo>
                  <a:lnTo>
                    <a:pt x="461" y="66"/>
                  </a:lnTo>
                  <a:lnTo>
                    <a:pt x="463" y="77"/>
                  </a:lnTo>
                  <a:close/>
                </a:path>
              </a:pathLst>
            </a:custGeom>
            <a:solidFill>
              <a:srgbClr val="BBB4D6"/>
            </a:solidFill>
            <a:ln w="6350" cmpd="sng">
              <a:solidFill>
                <a:srgbClr val="04D6EC"/>
              </a:solidFill>
              <a:round/>
            </a:ln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4" name="Freeform 51"/>
            <p:cNvSpPr>
              <a:spLocks noEditPoints="1"/>
            </p:cNvSpPr>
            <p:nvPr/>
          </p:nvSpPr>
          <p:spPr bwMode="auto">
            <a:xfrm>
              <a:off x="1047" y="970"/>
              <a:ext cx="244" cy="121"/>
            </a:xfrm>
            <a:custGeom>
              <a:avLst/>
              <a:gdLst>
                <a:gd name="T0" fmla="*/ 45 w 244"/>
                <a:gd name="T1" fmla="*/ 68 h 121"/>
                <a:gd name="T2" fmla="*/ 187 w 244"/>
                <a:gd name="T3" fmla="*/ 68 h 121"/>
                <a:gd name="T4" fmla="*/ 97 w 244"/>
                <a:gd name="T5" fmla="*/ 103 h 121"/>
                <a:gd name="T6" fmla="*/ 45 w 244"/>
                <a:gd name="T7" fmla="*/ 68 h 121"/>
                <a:gd name="T8" fmla="*/ 200 w 244"/>
                <a:gd name="T9" fmla="*/ 53 h 121"/>
                <a:gd name="T10" fmla="*/ 57 w 244"/>
                <a:gd name="T11" fmla="*/ 53 h 121"/>
                <a:gd name="T12" fmla="*/ 148 w 244"/>
                <a:gd name="T13" fmla="*/ 18 h 121"/>
                <a:gd name="T14" fmla="*/ 200 w 244"/>
                <a:gd name="T15" fmla="*/ 53 h 121"/>
                <a:gd name="T16" fmla="*/ 93 w 244"/>
                <a:gd name="T17" fmla="*/ 121 h 121"/>
                <a:gd name="T18" fmla="*/ 244 w 244"/>
                <a:gd name="T19" fmla="*/ 62 h 121"/>
                <a:gd name="T20" fmla="*/ 151 w 244"/>
                <a:gd name="T21" fmla="*/ 0 h 121"/>
                <a:gd name="T22" fmla="*/ 0 w 244"/>
                <a:gd name="T23" fmla="*/ 59 h 121"/>
                <a:gd name="T24" fmla="*/ 93 w 244"/>
                <a:gd name="T25" fmla="*/ 121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4" h="121">
                  <a:moveTo>
                    <a:pt x="45" y="68"/>
                  </a:moveTo>
                  <a:lnTo>
                    <a:pt x="187" y="68"/>
                  </a:lnTo>
                  <a:lnTo>
                    <a:pt x="97" y="103"/>
                  </a:lnTo>
                  <a:lnTo>
                    <a:pt x="45" y="68"/>
                  </a:lnTo>
                  <a:close/>
                  <a:moveTo>
                    <a:pt x="200" y="53"/>
                  </a:moveTo>
                  <a:lnTo>
                    <a:pt x="57" y="53"/>
                  </a:lnTo>
                  <a:lnTo>
                    <a:pt x="148" y="18"/>
                  </a:lnTo>
                  <a:lnTo>
                    <a:pt x="200" y="53"/>
                  </a:lnTo>
                  <a:close/>
                  <a:moveTo>
                    <a:pt x="93" y="121"/>
                  </a:moveTo>
                  <a:lnTo>
                    <a:pt x="244" y="62"/>
                  </a:lnTo>
                  <a:lnTo>
                    <a:pt x="151" y="0"/>
                  </a:lnTo>
                  <a:lnTo>
                    <a:pt x="0" y="59"/>
                  </a:lnTo>
                  <a:lnTo>
                    <a:pt x="93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5" name="Freeform 52"/>
            <p:cNvSpPr>
              <a:spLocks noEditPoints="1"/>
            </p:cNvSpPr>
            <p:nvPr/>
          </p:nvSpPr>
          <p:spPr bwMode="auto">
            <a:xfrm>
              <a:off x="1053" y="974"/>
              <a:ext cx="244" cy="121"/>
            </a:xfrm>
            <a:custGeom>
              <a:avLst/>
              <a:gdLst>
                <a:gd name="T0" fmla="*/ 44 w 244"/>
                <a:gd name="T1" fmla="*/ 68 h 121"/>
                <a:gd name="T2" fmla="*/ 187 w 244"/>
                <a:gd name="T3" fmla="*/ 68 h 121"/>
                <a:gd name="T4" fmla="*/ 96 w 244"/>
                <a:gd name="T5" fmla="*/ 103 h 121"/>
                <a:gd name="T6" fmla="*/ 44 w 244"/>
                <a:gd name="T7" fmla="*/ 68 h 121"/>
                <a:gd name="T8" fmla="*/ 199 w 244"/>
                <a:gd name="T9" fmla="*/ 54 h 121"/>
                <a:gd name="T10" fmla="*/ 57 w 244"/>
                <a:gd name="T11" fmla="*/ 54 h 121"/>
                <a:gd name="T12" fmla="*/ 147 w 244"/>
                <a:gd name="T13" fmla="*/ 19 h 121"/>
                <a:gd name="T14" fmla="*/ 199 w 244"/>
                <a:gd name="T15" fmla="*/ 54 h 121"/>
                <a:gd name="T16" fmla="*/ 93 w 244"/>
                <a:gd name="T17" fmla="*/ 121 h 121"/>
                <a:gd name="T18" fmla="*/ 244 w 244"/>
                <a:gd name="T19" fmla="*/ 63 h 121"/>
                <a:gd name="T20" fmla="*/ 151 w 244"/>
                <a:gd name="T21" fmla="*/ 0 h 121"/>
                <a:gd name="T22" fmla="*/ 0 w 244"/>
                <a:gd name="T23" fmla="*/ 59 h 121"/>
                <a:gd name="T24" fmla="*/ 93 w 244"/>
                <a:gd name="T25" fmla="*/ 121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4" h="121">
                  <a:moveTo>
                    <a:pt x="44" y="68"/>
                  </a:moveTo>
                  <a:lnTo>
                    <a:pt x="187" y="68"/>
                  </a:lnTo>
                  <a:lnTo>
                    <a:pt x="96" y="103"/>
                  </a:lnTo>
                  <a:lnTo>
                    <a:pt x="44" y="68"/>
                  </a:lnTo>
                  <a:close/>
                  <a:moveTo>
                    <a:pt x="199" y="54"/>
                  </a:moveTo>
                  <a:lnTo>
                    <a:pt x="57" y="54"/>
                  </a:lnTo>
                  <a:lnTo>
                    <a:pt x="147" y="19"/>
                  </a:lnTo>
                  <a:lnTo>
                    <a:pt x="199" y="54"/>
                  </a:lnTo>
                  <a:close/>
                  <a:moveTo>
                    <a:pt x="93" y="121"/>
                  </a:moveTo>
                  <a:lnTo>
                    <a:pt x="244" y="63"/>
                  </a:lnTo>
                  <a:lnTo>
                    <a:pt x="151" y="0"/>
                  </a:lnTo>
                  <a:lnTo>
                    <a:pt x="0" y="59"/>
                  </a:lnTo>
                  <a:lnTo>
                    <a:pt x="9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6" name="Freeform 53"/>
            <p:cNvSpPr>
              <a:spLocks noEditPoints="1"/>
            </p:cNvSpPr>
            <p:nvPr/>
          </p:nvSpPr>
          <p:spPr bwMode="auto">
            <a:xfrm>
              <a:off x="1097" y="1170"/>
              <a:ext cx="161" cy="97"/>
            </a:xfrm>
            <a:custGeom>
              <a:avLst/>
              <a:gdLst>
                <a:gd name="T0" fmla="*/ 61 w 161"/>
                <a:gd name="T1" fmla="*/ 55 h 97"/>
                <a:gd name="T2" fmla="*/ 78 w 161"/>
                <a:gd name="T3" fmla="*/ 55 h 97"/>
                <a:gd name="T4" fmla="*/ 113 w 161"/>
                <a:gd name="T5" fmla="*/ 97 h 97"/>
                <a:gd name="T6" fmla="*/ 161 w 161"/>
                <a:gd name="T7" fmla="*/ 97 h 97"/>
                <a:gd name="T8" fmla="*/ 161 w 161"/>
                <a:gd name="T9" fmla="*/ 80 h 97"/>
                <a:gd name="T10" fmla="*/ 141 w 161"/>
                <a:gd name="T11" fmla="*/ 80 h 97"/>
                <a:gd name="T12" fmla="*/ 116 w 161"/>
                <a:gd name="T13" fmla="*/ 51 h 97"/>
                <a:gd name="T14" fmla="*/ 120 w 161"/>
                <a:gd name="T15" fmla="*/ 49 h 97"/>
                <a:gd name="T16" fmla="*/ 128 w 161"/>
                <a:gd name="T17" fmla="*/ 46 h 97"/>
                <a:gd name="T18" fmla="*/ 135 w 161"/>
                <a:gd name="T19" fmla="*/ 42 h 97"/>
                <a:gd name="T20" fmla="*/ 138 w 161"/>
                <a:gd name="T21" fmla="*/ 38 h 97"/>
                <a:gd name="T22" fmla="*/ 142 w 161"/>
                <a:gd name="T23" fmla="*/ 33 h 97"/>
                <a:gd name="T24" fmla="*/ 143 w 161"/>
                <a:gd name="T25" fmla="*/ 27 h 97"/>
                <a:gd name="T26" fmla="*/ 142 w 161"/>
                <a:gd name="T27" fmla="*/ 24 h 97"/>
                <a:gd name="T28" fmla="*/ 141 w 161"/>
                <a:gd name="T29" fmla="*/ 18 h 97"/>
                <a:gd name="T30" fmla="*/ 136 w 161"/>
                <a:gd name="T31" fmla="*/ 13 h 97"/>
                <a:gd name="T32" fmla="*/ 130 w 161"/>
                <a:gd name="T33" fmla="*/ 8 h 97"/>
                <a:gd name="T34" fmla="*/ 128 w 161"/>
                <a:gd name="T35" fmla="*/ 6 h 97"/>
                <a:gd name="T36" fmla="*/ 121 w 161"/>
                <a:gd name="T37" fmla="*/ 3 h 97"/>
                <a:gd name="T38" fmla="*/ 113 w 161"/>
                <a:gd name="T39" fmla="*/ 1 h 97"/>
                <a:gd name="T40" fmla="*/ 104 w 161"/>
                <a:gd name="T41" fmla="*/ 0 h 97"/>
                <a:gd name="T42" fmla="*/ 93 w 161"/>
                <a:gd name="T43" fmla="*/ 0 h 97"/>
                <a:gd name="T44" fmla="*/ 0 w 161"/>
                <a:gd name="T45" fmla="*/ 0 h 97"/>
                <a:gd name="T46" fmla="*/ 0 w 161"/>
                <a:gd name="T47" fmla="*/ 16 h 97"/>
                <a:gd name="T48" fmla="*/ 21 w 161"/>
                <a:gd name="T49" fmla="*/ 16 h 97"/>
                <a:gd name="T50" fmla="*/ 21 w 161"/>
                <a:gd name="T51" fmla="*/ 80 h 97"/>
                <a:gd name="T52" fmla="*/ 0 w 161"/>
                <a:gd name="T53" fmla="*/ 80 h 97"/>
                <a:gd name="T54" fmla="*/ 0 w 161"/>
                <a:gd name="T55" fmla="*/ 97 h 97"/>
                <a:gd name="T56" fmla="*/ 81 w 161"/>
                <a:gd name="T57" fmla="*/ 97 h 97"/>
                <a:gd name="T58" fmla="*/ 81 w 161"/>
                <a:gd name="T59" fmla="*/ 80 h 97"/>
                <a:gd name="T60" fmla="*/ 61 w 161"/>
                <a:gd name="T61" fmla="*/ 80 h 97"/>
                <a:gd name="T62" fmla="*/ 61 w 161"/>
                <a:gd name="T63" fmla="*/ 55 h 97"/>
                <a:gd name="T64" fmla="*/ 61 w 161"/>
                <a:gd name="T65" fmla="*/ 16 h 97"/>
                <a:gd name="T66" fmla="*/ 78 w 161"/>
                <a:gd name="T67" fmla="*/ 16 h 97"/>
                <a:gd name="T68" fmla="*/ 87 w 161"/>
                <a:gd name="T69" fmla="*/ 16 h 97"/>
                <a:gd name="T70" fmla="*/ 94 w 161"/>
                <a:gd name="T71" fmla="*/ 18 h 97"/>
                <a:gd name="T72" fmla="*/ 99 w 161"/>
                <a:gd name="T73" fmla="*/ 22 h 97"/>
                <a:gd name="T74" fmla="*/ 101 w 161"/>
                <a:gd name="T75" fmla="*/ 28 h 97"/>
                <a:gd name="T76" fmla="*/ 101 w 161"/>
                <a:gd name="T77" fmla="*/ 29 h 97"/>
                <a:gd name="T78" fmla="*/ 99 w 161"/>
                <a:gd name="T79" fmla="*/ 33 h 97"/>
                <a:gd name="T80" fmla="*/ 93 w 161"/>
                <a:gd name="T81" fmla="*/ 36 h 97"/>
                <a:gd name="T82" fmla="*/ 86 w 161"/>
                <a:gd name="T83" fmla="*/ 38 h 97"/>
                <a:gd name="T84" fmla="*/ 75 w 161"/>
                <a:gd name="T85" fmla="*/ 39 h 97"/>
                <a:gd name="T86" fmla="*/ 61 w 161"/>
                <a:gd name="T87" fmla="*/ 39 h 97"/>
                <a:gd name="T88" fmla="*/ 61 w 161"/>
                <a:gd name="T89" fmla="*/ 16 h 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61" h="97">
                  <a:moveTo>
                    <a:pt x="61" y="55"/>
                  </a:moveTo>
                  <a:lnTo>
                    <a:pt x="78" y="55"/>
                  </a:lnTo>
                  <a:lnTo>
                    <a:pt x="113" y="97"/>
                  </a:lnTo>
                  <a:lnTo>
                    <a:pt x="161" y="97"/>
                  </a:lnTo>
                  <a:lnTo>
                    <a:pt x="161" y="80"/>
                  </a:lnTo>
                  <a:lnTo>
                    <a:pt x="141" y="80"/>
                  </a:lnTo>
                  <a:lnTo>
                    <a:pt x="116" y="51"/>
                  </a:lnTo>
                  <a:lnTo>
                    <a:pt x="120" y="49"/>
                  </a:lnTo>
                  <a:lnTo>
                    <a:pt x="128" y="46"/>
                  </a:lnTo>
                  <a:lnTo>
                    <a:pt x="135" y="42"/>
                  </a:lnTo>
                  <a:lnTo>
                    <a:pt x="138" y="38"/>
                  </a:lnTo>
                  <a:lnTo>
                    <a:pt x="142" y="33"/>
                  </a:lnTo>
                  <a:lnTo>
                    <a:pt x="143" y="27"/>
                  </a:lnTo>
                  <a:lnTo>
                    <a:pt x="142" y="24"/>
                  </a:lnTo>
                  <a:lnTo>
                    <a:pt x="141" y="18"/>
                  </a:lnTo>
                  <a:lnTo>
                    <a:pt x="136" y="13"/>
                  </a:lnTo>
                  <a:lnTo>
                    <a:pt x="130" y="8"/>
                  </a:lnTo>
                  <a:lnTo>
                    <a:pt x="128" y="6"/>
                  </a:lnTo>
                  <a:lnTo>
                    <a:pt x="121" y="3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1" y="16"/>
                  </a:lnTo>
                  <a:lnTo>
                    <a:pt x="21" y="80"/>
                  </a:lnTo>
                  <a:lnTo>
                    <a:pt x="0" y="80"/>
                  </a:lnTo>
                  <a:lnTo>
                    <a:pt x="0" y="97"/>
                  </a:lnTo>
                  <a:lnTo>
                    <a:pt x="81" y="97"/>
                  </a:lnTo>
                  <a:lnTo>
                    <a:pt x="81" y="80"/>
                  </a:lnTo>
                  <a:lnTo>
                    <a:pt x="61" y="80"/>
                  </a:lnTo>
                  <a:lnTo>
                    <a:pt x="61" y="55"/>
                  </a:lnTo>
                  <a:close/>
                  <a:moveTo>
                    <a:pt x="61" y="16"/>
                  </a:moveTo>
                  <a:lnTo>
                    <a:pt x="78" y="16"/>
                  </a:lnTo>
                  <a:lnTo>
                    <a:pt x="87" y="16"/>
                  </a:lnTo>
                  <a:lnTo>
                    <a:pt x="94" y="18"/>
                  </a:lnTo>
                  <a:lnTo>
                    <a:pt x="99" y="22"/>
                  </a:lnTo>
                  <a:lnTo>
                    <a:pt x="101" y="28"/>
                  </a:lnTo>
                  <a:lnTo>
                    <a:pt x="101" y="29"/>
                  </a:lnTo>
                  <a:lnTo>
                    <a:pt x="99" y="33"/>
                  </a:lnTo>
                  <a:lnTo>
                    <a:pt x="93" y="36"/>
                  </a:lnTo>
                  <a:lnTo>
                    <a:pt x="86" y="38"/>
                  </a:lnTo>
                  <a:lnTo>
                    <a:pt x="75" y="39"/>
                  </a:lnTo>
                  <a:lnTo>
                    <a:pt x="61" y="39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7" name="Freeform 54"/>
            <p:cNvSpPr>
              <a:spLocks noEditPoints="1"/>
            </p:cNvSpPr>
            <p:nvPr/>
          </p:nvSpPr>
          <p:spPr bwMode="auto">
            <a:xfrm>
              <a:off x="1086" y="1160"/>
              <a:ext cx="161" cy="97"/>
            </a:xfrm>
            <a:custGeom>
              <a:avLst/>
              <a:gdLst>
                <a:gd name="T0" fmla="*/ 61 w 161"/>
                <a:gd name="T1" fmla="*/ 54 h 97"/>
                <a:gd name="T2" fmla="*/ 79 w 161"/>
                <a:gd name="T3" fmla="*/ 54 h 97"/>
                <a:gd name="T4" fmla="*/ 114 w 161"/>
                <a:gd name="T5" fmla="*/ 97 h 97"/>
                <a:gd name="T6" fmla="*/ 161 w 161"/>
                <a:gd name="T7" fmla="*/ 97 h 97"/>
                <a:gd name="T8" fmla="*/ 161 w 161"/>
                <a:gd name="T9" fmla="*/ 81 h 97"/>
                <a:gd name="T10" fmla="*/ 141 w 161"/>
                <a:gd name="T11" fmla="*/ 81 h 97"/>
                <a:gd name="T12" fmla="*/ 115 w 161"/>
                <a:gd name="T13" fmla="*/ 51 h 97"/>
                <a:gd name="T14" fmla="*/ 121 w 161"/>
                <a:gd name="T15" fmla="*/ 50 h 97"/>
                <a:gd name="T16" fmla="*/ 129 w 161"/>
                <a:gd name="T17" fmla="*/ 46 h 97"/>
                <a:gd name="T18" fmla="*/ 135 w 161"/>
                <a:gd name="T19" fmla="*/ 43 h 97"/>
                <a:gd name="T20" fmla="*/ 139 w 161"/>
                <a:gd name="T21" fmla="*/ 38 h 97"/>
                <a:gd name="T22" fmla="*/ 141 w 161"/>
                <a:gd name="T23" fmla="*/ 33 h 97"/>
                <a:gd name="T24" fmla="*/ 143 w 161"/>
                <a:gd name="T25" fmla="*/ 27 h 97"/>
                <a:gd name="T26" fmla="*/ 143 w 161"/>
                <a:gd name="T27" fmla="*/ 24 h 97"/>
                <a:gd name="T28" fmla="*/ 140 w 161"/>
                <a:gd name="T29" fmla="*/ 18 h 97"/>
                <a:gd name="T30" fmla="*/ 137 w 161"/>
                <a:gd name="T31" fmla="*/ 13 h 97"/>
                <a:gd name="T32" fmla="*/ 131 w 161"/>
                <a:gd name="T33" fmla="*/ 8 h 97"/>
                <a:gd name="T34" fmla="*/ 128 w 161"/>
                <a:gd name="T35" fmla="*/ 7 h 97"/>
                <a:gd name="T36" fmla="*/ 122 w 161"/>
                <a:gd name="T37" fmla="*/ 4 h 97"/>
                <a:gd name="T38" fmla="*/ 113 w 161"/>
                <a:gd name="T39" fmla="*/ 2 h 97"/>
                <a:gd name="T40" fmla="*/ 104 w 161"/>
                <a:gd name="T41" fmla="*/ 1 h 97"/>
                <a:gd name="T42" fmla="*/ 93 w 161"/>
                <a:gd name="T43" fmla="*/ 0 h 97"/>
                <a:gd name="T44" fmla="*/ 0 w 161"/>
                <a:gd name="T45" fmla="*/ 0 h 97"/>
                <a:gd name="T46" fmla="*/ 0 w 161"/>
                <a:gd name="T47" fmla="*/ 16 h 97"/>
                <a:gd name="T48" fmla="*/ 21 w 161"/>
                <a:gd name="T49" fmla="*/ 16 h 97"/>
                <a:gd name="T50" fmla="*/ 21 w 161"/>
                <a:gd name="T51" fmla="*/ 81 h 97"/>
                <a:gd name="T52" fmla="*/ 0 w 161"/>
                <a:gd name="T53" fmla="*/ 81 h 97"/>
                <a:gd name="T54" fmla="*/ 0 w 161"/>
                <a:gd name="T55" fmla="*/ 97 h 97"/>
                <a:gd name="T56" fmla="*/ 80 w 161"/>
                <a:gd name="T57" fmla="*/ 97 h 97"/>
                <a:gd name="T58" fmla="*/ 80 w 161"/>
                <a:gd name="T59" fmla="*/ 81 h 97"/>
                <a:gd name="T60" fmla="*/ 61 w 161"/>
                <a:gd name="T61" fmla="*/ 81 h 97"/>
                <a:gd name="T62" fmla="*/ 61 w 161"/>
                <a:gd name="T63" fmla="*/ 54 h 97"/>
                <a:gd name="T64" fmla="*/ 61 w 161"/>
                <a:gd name="T65" fmla="*/ 16 h 97"/>
                <a:gd name="T66" fmla="*/ 79 w 161"/>
                <a:gd name="T67" fmla="*/ 16 h 97"/>
                <a:gd name="T68" fmla="*/ 87 w 161"/>
                <a:gd name="T69" fmla="*/ 17 h 97"/>
                <a:gd name="T70" fmla="*/ 95 w 161"/>
                <a:gd name="T71" fmla="*/ 19 h 97"/>
                <a:gd name="T72" fmla="*/ 98 w 161"/>
                <a:gd name="T73" fmla="*/ 22 h 97"/>
                <a:gd name="T74" fmla="*/ 101 w 161"/>
                <a:gd name="T75" fmla="*/ 27 h 97"/>
                <a:gd name="T76" fmla="*/ 101 w 161"/>
                <a:gd name="T77" fmla="*/ 28 h 97"/>
                <a:gd name="T78" fmla="*/ 98 w 161"/>
                <a:gd name="T79" fmla="*/ 34 h 97"/>
                <a:gd name="T80" fmla="*/ 94 w 161"/>
                <a:gd name="T81" fmla="*/ 37 h 97"/>
                <a:gd name="T82" fmla="*/ 86 w 161"/>
                <a:gd name="T83" fmla="*/ 39 h 97"/>
                <a:gd name="T84" fmla="*/ 76 w 161"/>
                <a:gd name="T85" fmla="*/ 39 h 97"/>
                <a:gd name="T86" fmla="*/ 61 w 161"/>
                <a:gd name="T87" fmla="*/ 39 h 97"/>
                <a:gd name="T88" fmla="*/ 61 w 161"/>
                <a:gd name="T89" fmla="*/ 16 h 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61" h="97">
                  <a:moveTo>
                    <a:pt x="61" y="54"/>
                  </a:moveTo>
                  <a:lnTo>
                    <a:pt x="79" y="54"/>
                  </a:lnTo>
                  <a:lnTo>
                    <a:pt x="114" y="97"/>
                  </a:lnTo>
                  <a:lnTo>
                    <a:pt x="161" y="97"/>
                  </a:lnTo>
                  <a:lnTo>
                    <a:pt x="161" y="81"/>
                  </a:lnTo>
                  <a:lnTo>
                    <a:pt x="141" y="81"/>
                  </a:lnTo>
                  <a:lnTo>
                    <a:pt x="115" y="51"/>
                  </a:lnTo>
                  <a:lnTo>
                    <a:pt x="121" y="50"/>
                  </a:lnTo>
                  <a:lnTo>
                    <a:pt x="129" y="46"/>
                  </a:lnTo>
                  <a:lnTo>
                    <a:pt x="135" y="43"/>
                  </a:lnTo>
                  <a:lnTo>
                    <a:pt x="139" y="38"/>
                  </a:lnTo>
                  <a:lnTo>
                    <a:pt x="141" y="33"/>
                  </a:lnTo>
                  <a:lnTo>
                    <a:pt x="143" y="27"/>
                  </a:lnTo>
                  <a:lnTo>
                    <a:pt x="143" y="24"/>
                  </a:lnTo>
                  <a:lnTo>
                    <a:pt x="140" y="18"/>
                  </a:lnTo>
                  <a:lnTo>
                    <a:pt x="137" y="13"/>
                  </a:lnTo>
                  <a:lnTo>
                    <a:pt x="131" y="8"/>
                  </a:lnTo>
                  <a:lnTo>
                    <a:pt x="128" y="7"/>
                  </a:lnTo>
                  <a:lnTo>
                    <a:pt x="122" y="4"/>
                  </a:lnTo>
                  <a:lnTo>
                    <a:pt x="113" y="2"/>
                  </a:lnTo>
                  <a:lnTo>
                    <a:pt x="104" y="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1" y="16"/>
                  </a:lnTo>
                  <a:lnTo>
                    <a:pt x="21" y="81"/>
                  </a:lnTo>
                  <a:lnTo>
                    <a:pt x="0" y="81"/>
                  </a:lnTo>
                  <a:lnTo>
                    <a:pt x="0" y="97"/>
                  </a:lnTo>
                  <a:lnTo>
                    <a:pt x="80" y="97"/>
                  </a:lnTo>
                  <a:lnTo>
                    <a:pt x="80" y="81"/>
                  </a:lnTo>
                  <a:lnTo>
                    <a:pt x="61" y="81"/>
                  </a:lnTo>
                  <a:lnTo>
                    <a:pt x="61" y="54"/>
                  </a:lnTo>
                  <a:close/>
                  <a:moveTo>
                    <a:pt x="61" y="16"/>
                  </a:moveTo>
                  <a:lnTo>
                    <a:pt x="79" y="16"/>
                  </a:lnTo>
                  <a:lnTo>
                    <a:pt x="87" y="17"/>
                  </a:lnTo>
                  <a:lnTo>
                    <a:pt x="95" y="19"/>
                  </a:lnTo>
                  <a:lnTo>
                    <a:pt x="98" y="22"/>
                  </a:lnTo>
                  <a:lnTo>
                    <a:pt x="101" y="27"/>
                  </a:lnTo>
                  <a:lnTo>
                    <a:pt x="101" y="28"/>
                  </a:lnTo>
                  <a:lnTo>
                    <a:pt x="98" y="34"/>
                  </a:lnTo>
                  <a:lnTo>
                    <a:pt x="94" y="37"/>
                  </a:lnTo>
                  <a:lnTo>
                    <a:pt x="86" y="39"/>
                  </a:lnTo>
                  <a:lnTo>
                    <a:pt x="76" y="39"/>
                  </a:lnTo>
                  <a:lnTo>
                    <a:pt x="61" y="39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使用三层交换机来做路由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214282" y="3786196"/>
            <a:ext cx="664373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二层交换机和路由器在功能上的集成构成了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三层交换机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三层交换机一般都实现了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的划分、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内部的二层交换和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间路由的功能。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2266" y="4429138"/>
            <a:ext cx="2699147" cy="369332"/>
          </a:xfrm>
        </p:spPr>
        <p:txBody>
          <a:bodyPr/>
          <a:lstStyle/>
          <a:p>
            <a:pPr eaLnBrk="1" hangingPunct="1"/>
            <a:r>
              <a:rPr lang="zh-CN" altLang="en-US" sz="1800" b="0" dirty="0"/>
              <a:t>三层交换机功能模型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5126284" y="2761959"/>
            <a:ext cx="1190" cy="390525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3930897" y="2761959"/>
            <a:ext cx="2381" cy="390525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3215330" y="2761959"/>
            <a:ext cx="1191" cy="390525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2021134" y="2761959"/>
            <a:ext cx="1190" cy="390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5045322" y="1289155"/>
            <a:ext cx="1190" cy="72390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3861840" y="1289155"/>
            <a:ext cx="1194197" cy="1191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3614191" y="1258199"/>
            <a:ext cx="1190" cy="7239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2100906" y="1289155"/>
            <a:ext cx="2381" cy="723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1306759" y="1926140"/>
            <a:ext cx="1513284" cy="946547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4329756" y="1926140"/>
            <a:ext cx="1513285" cy="946547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4" name="Rectangle 13"/>
          <p:cNvSpPr>
            <a:spLocks noChangeArrowheads="1"/>
          </p:cNvSpPr>
          <p:nvPr/>
        </p:nvSpPr>
        <p:spPr bwMode="auto">
          <a:xfrm>
            <a:off x="2820043" y="1926140"/>
            <a:ext cx="1510904" cy="94654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2100906" y="1289155"/>
            <a:ext cx="1194197" cy="11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16" name="Picture 15" descr="EndUser Fema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037" y="3208443"/>
            <a:ext cx="602456" cy="66794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7" name="Picture 16" descr="EndUser Fema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47" y="3207253"/>
            <a:ext cx="602456" cy="66794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8" name="Picture 17" descr="EndUserLef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581" y="3207253"/>
            <a:ext cx="684610" cy="66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9" name="Picture 18" descr="EndUserLef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615" y="3208443"/>
            <a:ext cx="684609" cy="6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1198412" y="3941868"/>
            <a:ext cx="138371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10.110.0.113/24</a:t>
            </a:r>
          </a:p>
          <a:p>
            <a:pPr>
              <a:defRPr/>
            </a:pPr>
            <a:r>
              <a:rPr kumimoji="1" lang="en-US" altLang="zh-CN" sz="11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GW:10.110.0.254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2440234" y="3941868"/>
            <a:ext cx="138371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10.110.1.69/24</a:t>
            </a:r>
          </a:p>
          <a:p>
            <a:pPr>
              <a:defRPr/>
            </a:pPr>
            <a:r>
              <a:rPr kumimoji="1" lang="en-US" altLang="zh-CN" sz="11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GW:10.110.1.254</a:t>
            </a:r>
          </a:p>
        </p:txBody>
      </p:sp>
      <p:sp>
        <p:nvSpPr>
          <p:cNvPr id="281621" name="Text Box 21"/>
          <p:cNvSpPr txBox="1">
            <a:spLocks noChangeArrowheads="1"/>
          </p:cNvSpPr>
          <p:nvPr/>
        </p:nvSpPr>
        <p:spPr bwMode="auto">
          <a:xfrm>
            <a:off x="3684437" y="3941868"/>
            <a:ext cx="138371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10.110.1.88/24</a:t>
            </a:r>
          </a:p>
          <a:p>
            <a:pPr>
              <a:defRPr/>
            </a:pPr>
            <a:r>
              <a:rPr kumimoji="1" lang="en-US" altLang="zh-CN" sz="11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GW:10.110.1.254</a:t>
            </a:r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4961978" y="3941868"/>
            <a:ext cx="138371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10.110.2.200/24</a:t>
            </a:r>
          </a:p>
          <a:p>
            <a:pPr>
              <a:defRPr/>
            </a:pPr>
            <a:r>
              <a:rPr kumimoji="1" lang="en-US" altLang="zh-CN" sz="11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GW:10.110.2.254</a:t>
            </a:r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1627037" y="1080796"/>
            <a:ext cx="180850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Vlan1: 10.110.0.254/24</a:t>
            </a:r>
          </a:p>
        </p:txBody>
      </p:sp>
      <p:sp>
        <p:nvSpPr>
          <p:cNvPr id="281624" name="Text Box 24"/>
          <p:cNvSpPr txBox="1">
            <a:spLocks noChangeArrowheads="1"/>
          </p:cNvSpPr>
          <p:nvPr/>
        </p:nvSpPr>
        <p:spPr bwMode="auto">
          <a:xfrm>
            <a:off x="2904578" y="1470130"/>
            <a:ext cx="180850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Vlan2: 10.110.1.254/24</a:t>
            </a:r>
          </a:p>
        </p:txBody>
      </p:sp>
      <p:sp>
        <p:nvSpPr>
          <p:cNvPr id="281625" name="Text Box 25"/>
          <p:cNvSpPr txBox="1">
            <a:spLocks noChangeArrowheads="1"/>
          </p:cNvSpPr>
          <p:nvPr/>
        </p:nvSpPr>
        <p:spPr bwMode="auto">
          <a:xfrm>
            <a:off x="4119015" y="1080796"/>
            <a:ext cx="180850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Vlan3: 10.110.2.254/24</a:t>
            </a:r>
          </a:p>
        </p:txBody>
      </p:sp>
      <p:grpSp>
        <p:nvGrpSpPr>
          <p:cNvPr id="25627" name="Group 26"/>
          <p:cNvGrpSpPr/>
          <p:nvPr/>
        </p:nvGrpSpPr>
        <p:grpSpPr bwMode="auto">
          <a:xfrm>
            <a:off x="2116384" y="2169028"/>
            <a:ext cx="2755106" cy="485775"/>
            <a:chOff x="820" y="1552"/>
            <a:chExt cx="671" cy="422"/>
          </a:xfrm>
        </p:grpSpPr>
        <p:sp>
          <p:nvSpPr>
            <p:cNvPr id="25636" name="Freeform 27"/>
            <p:cNvSpPr/>
            <p:nvPr/>
          </p:nvSpPr>
          <p:spPr bwMode="auto">
            <a:xfrm>
              <a:off x="820" y="1552"/>
              <a:ext cx="671" cy="422"/>
            </a:xfrm>
            <a:custGeom>
              <a:avLst/>
              <a:gdLst>
                <a:gd name="T0" fmla="*/ 495 w 671"/>
                <a:gd name="T1" fmla="*/ 422 h 422"/>
                <a:gd name="T2" fmla="*/ 671 w 671"/>
                <a:gd name="T3" fmla="*/ 247 h 422"/>
                <a:gd name="T4" fmla="*/ 671 w 671"/>
                <a:gd name="T5" fmla="*/ 0 h 422"/>
                <a:gd name="T6" fmla="*/ 175 w 671"/>
                <a:gd name="T7" fmla="*/ 0 h 422"/>
                <a:gd name="T8" fmla="*/ 0 w 671"/>
                <a:gd name="T9" fmla="*/ 175 h 422"/>
                <a:gd name="T10" fmla="*/ 0 w 671"/>
                <a:gd name="T11" fmla="*/ 422 h 422"/>
                <a:gd name="T12" fmla="*/ 495 w 671"/>
                <a:gd name="T13" fmla="*/ 422 h 4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1" h="422">
                  <a:moveTo>
                    <a:pt x="495" y="422"/>
                  </a:moveTo>
                  <a:lnTo>
                    <a:pt x="671" y="247"/>
                  </a:lnTo>
                  <a:lnTo>
                    <a:pt x="671" y="0"/>
                  </a:lnTo>
                  <a:lnTo>
                    <a:pt x="175" y="0"/>
                  </a:lnTo>
                  <a:lnTo>
                    <a:pt x="0" y="175"/>
                  </a:lnTo>
                  <a:lnTo>
                    <a:pt x="0" y="422"/>
                  </a:lnTo>
                  <a:lnTo>
                    <a:pt x="495" y="422"/>
                  </a:lnTo>
                  <a:close/>
                </a:path>
              </a:pathLst>
            </a:custGeom>
            <a:solidFill>
              <a:srgbClr val="6D619E"/>
            </a:solidFill>
            <a:ln w="9525">
              <a:solidFill>
                <a:srgbClr val="23CBFF"/>
              </a:solidFill>
              <a:round/>
            </a:ln>
          </p:spPr>
          <p:txBody>
            <a:bodyPr/>
            <a:lstStyle/>
            <a:p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37" name="Rectangle 28"/>
            <p:cNvSpPr>
              <a:spLocks noChangeArrowheads="1"/>
            </p:cNvSpPr>
            <p:nvPr/>
          </p:nvSpPr>
          <p:spPr bwMode="auto">
            <a:xfrm>
              <a:off x="820" y="1727"/>
              <a:ext cx="495" cy="247"/>
            </a:xfrm>
            <a:prstGeom prst="rect">
              <a:avLst/>
            </a:prstGeom>
            <a:solidFill>
              <a:srgbClr val="8E85B7"/>
            </a:solidFill>
            <a:ln w="9525">
              <a:solidFill>
                <a:srgbClr val="23CBFF"/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38" name="Freeform 29"/>
            <p:cNvSpPr/>
            <p:nvPr/>
          </p:nvSpPr>
          <p:spPr bwMode="auto">
            <a:xfrm>
              <a:off x="820" y="1552"/>
              <a:ext cx="671" cy="175"/>
            </a:xfrm>
            <a:custGeom>
              <a:avLst/>
              <a:gdLst>
                <a:gd name="T0" fmla="*/ 0 w 671"/>
                <a:gd name="T1" fmla="*/ 175 h 175"/>
                <a:gd name="T2" fmla="*/ 495 w 671"/>
                <a:gd name="T3" fmla="*/ 175 h 175"/>
                <a:gd name="T4" fmla="*/ 671 w 671"/>
                <a:gd name="T5" fmla="*/ 0 h 175"/>
                <a:gd name="T6" fmla="*/ 175 w 671"/>
                <a:gd name="T7" fmla="*/ 0 h 175"/>
                <a:gd name="T8" fmla="*/ 0 w 671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175">
                  <a:moveTo>
                    <a:pt x="0" y="175"/>
                  </a:moveTo>
                  <a:lnTo>
                    <a:pt x="495" y="175"/>
                  </a:lnTo>
                  <a:lnTo>
                    <a:pt x="671" y="0"/>
                  </a:lnTo>
                  <a:lnTo>
                    <a:pt x="175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BBB4D6"/>
            </a:solidFill>
            <a:ln w="9525">
              <a:solidFill>
                <a:srgbClr val="23CBFF"/>
              </a:solidFill>
              <a:round/>
            </a:ln>
          </p:spPr>
          <p:txBody>
            <a:bodyPr/>
            <a:lstStyle/>
            <a:p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39" name="Freeform 30"/>
            <p:cNvSpPr>
              <a:spLocks noEditPoints="1"/>
            </p:cNvSpPr>
            <p:nvPr/>
          </p:nvSpPr>
          <p:spPr bwMode="auto">
            <a:xfrm>
              <a:off x="1003" y="1584"/>
              <a:ext cx="291" cy="102"/>
            </a:xfrm>
            <a:custGeom>
              <a:avLst/>
              <a:gdLst>
                <a:gd name="T0" fmla="*/ 146 w 291"/>
                <a:gd name="T1" fmla="*/ 41 h 102"/>
                <a:gd name="T2" fmla="*/ 115 w 291"/>
                <a:gd name="T3" fmla="*/ 18 h 102"/>
                <a:gd name="T4" fmla="*/ 203 w 291"/>
                <a:gd name="T5" fmla="*/ 18 h 102"/>
                <a:gd name="T6" fmla="*/ 146 w 291"/>
                <a:gd name="T7" fmla="*/ 41 h 102"/>
                <a:gd name="T8" fmla="*/ 144 w 291"/>
                <a:gd name="T9" fmla="*/ 62 h 102"/>
                <a:gd name="T10" fmla="*/ 174 w 291"/>
                <a:gd name="T11" fmla="*/ 85 h 102"/>
                <a:gd name="T12" fmla="*/ 86 w 291"/>
                <a:gd name="T13" fmla="*/ 85 h 102"/>
                <a:gd name="T14" fmla="*/ 144 w 291"/>
                <a:gd name="T15" fmla="*/ 62 h 102"/>
                <a:gd name="T16" fmla="*/ 0 w 291"/>
                <a:gd name="T17" fmla="*/ 102 h 102"/>
                <a:gd name="T18" fmla="*/ 225 w 291"/>
                <a:gd name="T19" fmla="*/ 102 h 102"/>
                <a:gd name="T20" fmla="*/ 162 w 291"/>
                <a:gd name="T21" fmla="*/ 53 h 102"/>
                <a:gd name="T22" fmla="*/ 291 w 291"/>
                <a:gd name="T23" fmla="*/ 0 h 102"/>
                <a:gd name="T24" fmla="*/ 64 w 291"/>
                <a:gd name="T25" fmla="*/ 0 h 102"/>
                <a:gd name="T26" fmla="*/ 128 w 291"/>
                <a:gd name="T27" fmla="*/ 50 h 102"/>
                <a:gd name="T28" fmla="*/ 0 w 291"/>
                <a:gd name="T29" fmla="*/ 102 h 10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1" h="102">
                  <a:moveTo>
                    <a:pt x="146" y="41"/>
                  </a:moveTo>
                  <a:lnTo>
                    <a:pt x="115" y="18"/>
                  </a:lnTo>
                  <a:lnTo>
                    <a:pt x="203" y="18"/>
                  </a:lnTo>
                  <a:lnTo>
                    <a:pt x="146" y="41"/>
                  </a:lnTo>
                  <a:close/>
                  <a:moveTo>
                    <a:pt x="144" y="62"/>
                  </a:moveTo>
                  <a:lnTo>
                    <a:pt x="174" y="85"/>
                  </a:lnTo>
                  <a:lnTo>
                    <a:pt x="86" y="85"/>
                  </a:lnTo>
                  <a:lnTo>
                    <a:pt x="144" y="62"/>
                  </a:lnTo>
                  <a:close/>
                  <a:moveTo>
                    <a:pt x="0" y="102"/>
                  </a:moveTo>
                  <a:lnTo>
                    <a:pt x="225" y="102"/>
                  </a:lnTo>
                  <a:lnTo>
                    <a:pt x="162" y="53"/>
                  </a:lnTo>
                  <a:lnTo>
                    <a:pt x="291" y="0"/>
                  </a:lnTo>
                  <a:lnTo>
                    <a:pt x="64" y="0"/>
                  </a:lnTo>
                  <a:lnTo>
                    <a:pt x="128" y="5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40" name="Freeform 31"/>
            <p:cNvSpPr>
              <a:spLocks noEditPoints="1"/>
            </p:cNvSpPr>
            <p:nvPr/>
          </p:nvSpPr>
          <p:spPr bwMode="auto">
            <a:xfrm>
              <a:off x="1017" y="1593"/>
              <a:ext cx="291" cy="101"/>
            </a:xfrm>
            <a:custGeom>
              <a:avLst/>
              <a:gdLst>
                <a:gd name="T0" fmla="*/ 147 w 291"/>
                <a:gd name="T1" fmla="*/ 41 h 101"/>
                <a:gd name="T2" fmla="*/ 117 w 291"/>
                <a:gd name="T3" fmla="*/ 17 h 101"/>
                <a:gd name="T4" fmla="*/ 205 w 291"/>
                <a:gd name="T5" fmla="*/ 17 h 101"/>
                <a:gd name="T6" fmla="*/ 147 w 291"/>
                <a:gd name="T7" fmla="*/ 41 h 101"/>
                <a:gd name="T8" fmla="*/ 144 w 291"/>
                <a:gd name="T9" fmla="*/ 60 h 101"/>
                <a:gd name="T10" fmla="*/ 176 w 291"/>
                <a:gd name="T11" fmla="*/ 84 h 101"/>
                <a:gd name="T12" fmla="*/ 87 w 291"/>
                <a:gd name="T13" fmla="*/ 84 h 101"/>
                <a:gd name="T14" fmla="*/ 144 w 291"/>
                <a:gd name="T15" fmla="*/ 60 h 101"/>
                <a:gd name="T16" fmla="*/ 0 w 291"/>
                <a:gd name="T17" fmla="*/ 101 h 101"/>
                <a:gd name="T18" fmla="*/ 227 w 291"/>
                <a:gd name="T19" fmla="*/ 101 h 101"/>
                <a:gd name="T20" fmla="*/ 163 w 291"/>
                <a:gd name="T21" fmla="*/ 53 h 101"/>
                <a:gd name="T22" fmla="*/ 291 w 291"/>
                <a:gd name="T23" fmla="*/ 0 h 101"/>
                <a:gd name="T24" fmla="*/ 66 w 291"/>
                <a:gd name="T25" fmla="*/ 0 h 101"/>
                <a:gd name="T26" fmla="*/ 129 w 291"/>
                <a:gd name="T27" fmla="*/ 48 h 101"/>
                <a:gd name="T28" fmla="*/ 0 w 291"/>
                <a:gd name="T29" fmla="*/ 101 h 1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1" h="101">
                  <a:moveTo>
                    <a:pt x="147" y="41"/>
                  </a:moveTo>
                  <a:lnTo>
                    <a:pt x="117" y="17"/>
                  </a:lnTo>
                  <a:lnTo>
                    <a:pt x="205" y="17"/>
                  </a:lnTo>
                  <a:lnTo>
                    <a:pt x="147" y="41"/>
                  </a:lnTo>
                  <a:close/>
                  <a:moveTo>
                    <a:pt x="144" y="60"/>
                  </a:moveTo>
                  <a:lnTo>
                    <a:pt x="176" y="84"/>
                  </a:lnTo>
                  <a:lnTo>
                    <a:pt x="87" y="84"/>
                  </a:lnTo>
                  <a:lnTo>
                    <a:pt x="144" y="60"/>
                  </a:lnTo>
                  <a:close/>
                  <a:moveTo>
                    <a:pt x="0" y="101"/>
                  </a:moveTo>
                  <a:lnTo>
                    <a:pt x="227" y="101"/>
                  </a:lnTo>
                  <a:lnTo>
                    <a:pt x="163" y="53"/>
                  </a:lnTo>
                  <a:lnTo>
                    <a:pt x="291" y="0"/>
                  </a:lnTo>
                  <a:lnTo>
                    <a:pt x="66" y="0"/>
                  </a:lnTo>
                  <a:lnTo>
                    <a:pt x="129" y="48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41" name="Freeform 32"/>
            <p:cNvSpPr/>
            <p:nvPr/>
          </p:nvSpPr>
          <p:spPr bwMode="auto">
            <a:xfrm>
              <a:off x="1015" y="1803"/>
              <a:ext cx="149" cy="115"/>
            </a:xfrm>
            <a:custGeom>
              <a:avLst/>
              <a:gdLst>
                <a:gd name="T0" fmla="*/ 106 w 149"/>
                <a:gd name="T1" fmla="*/ 112 h 115"/>
                <a:gd name="T2" fmla="*/ 83 w 149"/>
                <a:gd name="T3" fmla="*/ 115 h 115"/>
                <a:gd name="T4" fmla="*/ 58 w 149"/>
                <a:gd name="T5" fmla="*/ 112 h 115"/>
                <a:gd name="T6" fmla="*/ 39 w 149"/>
                <a:gd name="T7" fmla="*/ 104 h 115"/>
                <a:gd name="T8" fmla="*/ 1 w 149"/>
                <a:gd name="T9" fmla="*/ 113 h 115"/>
                <a:gd name="T10" fmla="*/ 39 w 149"/>
                <a:gd name="T11" fmla="*/ 75 h 115"/>
                <a:gd name="T12" fmla="*/ 46 w 149"/>
                <a:gd name="T13" fmla="*/ 88 h 115"/>
                <a:gd name="T14" fmla="*/ 60 w 149"/>
                <a:gd name="T15" fmla="*/ 94 h 115"/>
                <a:gd name="T16" fmla="*/ 86 w 149"/>
                <a:gd name="T17" fmla="*/ 94 h 115"/>
                <a:gd name="T18" fmla="*/ 97 w 149"/>
                <a:gd name="T19" fmla="*/ 86 h 115"/>
                <a:gd name="T20" fmla="*/ 94 w 149"/>
                <a:gd name="T21" fmla="*/ 77 h 115"/>
                <a:gd name="T22" fmla="*/ 82 w 149"/>
                <a:gd name="T23" fmla="*/ 71 h 115"/>
                <a:gd name="T24" fmla="*/ 65 w 149"/>
                <a:gd name="T25" fmla="*/ 66 h 115"/>
                <a:gd name="T26" fmla="*/ 36 w 149"/>
                <a:gd name="T27" fmla="*/ 59 h 115"/>
                <a:gd name="T28" fmla="*/ 17 w 149"/>
                <a:gd name="T29" fmla="*/ 52 h 115"/>
                <a:gd name="T30" fmla="*/ 6 w 149"/>
                <a:gd name="T31" fmla="*/ 46 h 115"/>
                <a:gd name="T32" fmla="*/ 0 w 149"/>
                <a:gd name="T33" fmla="*/ 32 h 115"/>
                <a:gd name="T34" fmla="*/ 1 w 149"/>
                <a:gd name="T35" fmla="*/ 24 h 115"/>
                <a:gd name="T36" fmla="*/ 11 w 149"/>
                <a:gd name="T37" fmla="*/ 12 h 115"/>
                <a:gd name="T38" fmla="*/ 29 w 149"/>
                <a:gd name="T39" fmla="*/ 5 h 115"/>
                <a:gd name="T40" fmla="*/ 53 w 149"/>
                <a:gd name="T41" fmla="*/ 0 h 115"/>
                <a:gd name="T42" fmla="*/ 73 w 149"/>
                <a:gd name="T43" fmla="*/ 1 h 115"/>
                <a:gd name="T44" fmla="*/ 94 w 149"/>
                <a:gd name="T45" fmla="*/ 7 h 115"/>
                <a:gd name="T46" fmla="*/ 100 w 149"/>
                <a:gd name="T47" fmla="*/ 1 h 115"/>
                <a:gd name="T48" fmla="*/ 137 w 149"/>
                <a:gd name="T49" fmla="*/ 35 h 115"/>
                <a:gd name="T50" fmla="*/ 97 w 149"/>
                <a:gd name="T51" fmla="*/ 29 h 115"/>
                <a:gd name="T52" fmla="*/ 89 w 149"/>
                <a:gd name="T53" fmla="*/ 23 h 115"/>
                <a:gd name="T54" fmla="*/ 68 w 149"/>
                <a:gd name="T55" fmla="*/ 19 h 115"/>
                <a:gd name="T56" fmla="*/ 52 w 149"/>
                <a:gd name="T57" fmla="*/ 22 h 115"/>
                <a:gd name="T58" fmla="*/ 46 w 149"/>
                <a:gd name="T59" fmla="*/ 28 h 115"/>
                <a:gd name="T60" fmla="*/ 51 w 149"/>
                <a:gd name="T61" fmla="*/ 35 h 115"/>
                <a:gd name="T62" fmla="*/ 71 w 149"/>
                <a:gd name="T63" fmla="*/ 41 h 115"/>
                <a:gd name="T64" fmla="*/ 97 w 149"/>
                <a:gd name="T65" fmla="*/ 47 h 115"/>
                <a:gd name="T66" fmla="*/ 119 w 149"/>
                <a:gd name="T67" fmla="*/ 53 h 115"/>
                <a:gd name="T68" fmla="*/ 131 w 149"/>
                <a:gd name="T69" fmla="*/ 58 h 115"/>
                <a:gd name="T70" fmla="*/ 140 w 149"/>
                <a:gd name="T71" fmla="*/ 65 h 115"/>
                <a:gd name="T72" fmla="*/ 148 w 149"/>
                <a:gd name="T73" fmla="*/ 77 h 115"/>
                <a:gd name="T74" fmla="*/ 148 w 149"/>
                <a:gd name="T75" fmla="*/ 89 h 115"/>
                <a:gd name="T76" fmla="*/ 138 w 149"/>
                <a:gd name="T77" fmla="*/ 101 h 115"/>
                <a:gd name="T78" fmla="*/ 129 w 149"/>
                <a:gd name="T79" fmla="*/ 106 h 11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9" h="115">
                  <a:moveTo>
                    <a:pt x="119" y="110"/>
                  </a:moveTo>
                  <a:lnTo>
                    <a:pt x="106" y="112"/>
                  </a:lnTo>
                  <a:lnTo>
                    <a:pt x="93" y="115"/>
                  </a:lnTo>
                  <a:lnTo>
                    <a:pt x="83" y="115"/>
                  </a:lnTo>
                  <a:lnTo>
                    <a:pt x="70" y="113"/>
                  </a:lnTo>
                  <a:lnTo>
                    <a:pt x="58" y="112"/>
                  </a:lnTo>
                  <a:lnTo>
                    <a:pt x="47" y="109"/>
                  </a:lnTo>
                  <a:lnTo>
                    <a:pt x="39" y="104"/>
                  </a:lnTo>
                  <a:lnTo>
                    <a:pt x="39" y="113"/>
                  </a:lnTo>
                  <a:lnTo>
                    <a:pt x="1" y="113"/>
                  </a:lnTo>
                  <a:lnTo>
                    <a:pt x="1" y="75"/>
                  </a:lnTo>
                  <a:lnTo>
                    <a:pt x="39" y="75"/>
                  </a:lnTo>
                  <a:lnTo>
                    <a:pt x="41" y="82"/>
                  </a:lnTo>
                  <a:lnTo>
                    <a:pt x="46" y="88"/>
                  </a:lnTo>
                  <a:lnTo>
                    <a:pt x="49" y="90"/>
                  </a:lnTo>
                  <a:lnTo>
                    <a:pt x="60" y="94"/>
                  </a:lnTo>
                  <a:lnTo>
                    <a:pt x="73" y="95"/>
                  </a:lnTo>
                  <a:lnTo>
                    <a:pt x="86" y="94"/>
                  </a:lnTo>
                  <a:lnTo>
                    <a:pt x="91" y="92"/>
                  </a:lnTo>
                  <a:lnTo>
                    <a:pt x="97" y="86"/>
                  </a:lnTo>
                  <a:lnTo>
                    <a:pt x="97" y="83"/>
                  </a:lnTo>
                  <a:lnTo>
                    <a:pt x="94" y="77"/>
                  </a:lnTo>
                  <a:lnTo>
                    <a:pt x="91" y="75"/>
                  </a:lnTo>
                  <a:lnTo>
                    <a:pt x="82" y="71"/>
                  </a:lnTo>
                  <a:lnTo>
                    <a:pt x="69" y="68"/>
                  </a:lnTo>
                  <a:lnTo>
                    <a:pt x="65" y="66"/>
                  </a:lnTo>
                  <a:lnTo>
                    <a:pt x="49" y="63"/>
                  </a:lnTo>
                  <a:lnTo>
                    <a:pt x="36" y="59"/>
                  </a:lnTo>
                  <a:lnTo>
                    <a:pt x="25" y="55"/>
                  </a:lnTo>
                  <a:lnTo>
                    <a:pt x="17" y="52"/>
                  </a:lnTo>
                  <a:lnTo>
                    <a:pt x="13" y="51"/>
                  </a:lnTo>
                  <a:lnTo>
                    <a:pt x="6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5" y="17"/>
                  </a:lnTo>
                  <a:lnTo>
                    <a:pt x="11" y="12"/>
                  </a:lnTo>
                  <a:lnTo>
                    <a:pt x="18" y="8"/>
                  </a:lnTo>
                  <a:lnTo>
                    <a:pt x="29" y="5"/>
                  </a:lnTo>
                  <a:lnTo>
                    <a:pt x="41" y="1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73" y="1"/>
                  </a:lnTo>
                  <a:lnTo>
                    <a:pt x="85" y="3"/>
                  </a:lnTo>
                  <a:lnTo>
                    <a:pt x="94" y="7"/>
                  </a:lnTo>
                  <a:lnTo>
                    <a:pt x="100" y="11"/>
                  </a:lnTo>
                  <a:lnTo>
                    <a:pt x="100" y="1"/>
                  </a:lnTo>
                  <a:lnTo>
                    <a:pt x="137" y="1"/>
                  </a:lnTo>
                  <a:lnTo>
                    <a:pt x="137" y="35"/>
                  </a:lnTo>
                  <a:lnTo>
                    <a:pt x="100" y="35"/>
                  </a:lnTo>
                  <a:lnTo>
                    <a:pt x="97" y="29"/>
                  </a:lnTo>
                  <a:lnTo>
                    <a:pt x="89" y="23"/>
                  </a:lnTo>
                  <a:lnTo>
                    <a:pt x="77" y="19"/>
                  </a:lnTo>
                  <a:lnTo>
                    <a:pt x="68" y="19"/>
                  </a:lnTo>
                  <a:lnTo>
                    <a:pt x="56" y="20"/>
                  </a:lnTo>
                  <a:lnTo>
                    <a:pt x="52" y="22"/>
                  </a:lnTo>
                  <a:lnTo>
                    <a:pt x="46" y="26"/>
                  </a:lnTo>
                  <a:lnTo>
                    <a:pt x="46" y="28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8" y="37"/>
                  </a:lnTo>
                  <a:lnTo>
                    <a:pt x="71" y="41"/>
                  </a:lnTo>
                  <a:lnTo>
                    <a:pt x="82" y="43"/>
                  </a:lnTo>
                  <a:lnTo>
                    <a:pt x="97" y="47"/>
                  </a:lnTo>
                  <a:lnTo>
                    <a:pt x="109" y="49"/>
                  </a:lnTo>
                  <a:lnTo>
                    <a:pt x="119" y="53"/>
                  </a:lnTo>
                  <a:lnTo>
                    <a:pt x="120" y="53"/>
                  </a:lnTo>
                  <a:lnTo>
                    <a:pt x="131" y="58"/>
                  </a:lnTo>
                  <a:lnTo>
                    <a:pt x="138" y="63"/>
                  </a:lnTo>
                  <a:lnTo>
                    <a:pt x="140" y="65"/>
                  </a:lnTo>
                  <a:lnTo>
                    <a:pt x="145" y="71"/>
                  </a:lnTo>
                  <a:lnTo>
                    <a:pt x="148" y="77"/>
                  </a:lnTo>
                  <a:lnTo>
                    <a:pt x="149" y="81"/>
                  </a:lnTo>
                  <a:lnTo>
                    <a:pt x="148" y="89"/>
                  </a:lnTo>
                  <a:lnTo>
                    <a:pt x="144" y="95"/>
                  </a:lnTo>
                  <a:lnTo>
                    <a:pt x="138" y="101"/>
                  </a:lnTo>
                  <a:lnTo>
                    <a:pt x="131" y="106"/>
                  </a:lnTo>
                  <a:lnTo>
                    <a:pt x="129" y="106"/>
                  </a:lnTo>
                  <a:lnTo>
                    <a:pt x="119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42" name="Freeform 33"/>
            <p:cNvSpPr/>
            <p:nvPr/>
          </p:nvSpPr>
          <p:spPr bwMode="auto">
            <a:xfrm>
              <a:off x="1003" y="1796"/>
              <a:ext cx="149" cy="114"/>
            </a:xfrm>
            <a:custGeom>
              <a:avLst/>
              <a:gdLst>
                <a:gd name="T0" fmla="*/ 108 w 149"/>
                <a:gd name="T1" fmla="*/ 112 h 114"/>
                <a:gd name="T2" fmla="*/ 85 w 149"/>
                <a:gd name="T3" fmla="*/ 114 h 114"/>
                <a:gd name="T4" fmla="*/ 58 w 149"/>
                <a:gd name="T5" fmla="*/ 111 h 114"/>
                <a:gd name="T6" fmla="*/ 40 w 149"/>
                <a:gd name="T7" fmla="*/ 104 h 114"/>
                <a:gd name="T8" fmla="*/ 2 w 149"/>
                <a:gd name="T9" fmla="*/ 113 h 114"/>
                <a:gd name="T10" fmla="*/ 40 w 149"/>
                <a:gd name="T11" fmla="*/ 75 h 114"/>
                <a:gd name="T12" fmla="*/ 47 w 149"/>
                <a:gd name="T13" fmla="*/ 88 h 114"/>
                <a:gd name="T14" fmla="*/ 61 w 149"/>
                <a:gd name="T15" fmla="*/ 94 h 114"/>
                <a:gd name="T16" fmla="*/ 86 w 149"/>
                <a:gd name="T17" fmla="*/ 93 h 114"/>
                <a:gd name="T18" fmla="*/ 97 w 149"/>
                <a:gd name="T19" fmla="*/ 85 h 114"/>
                <a:gd name="T20" fmla="*/ 94 w 149"/>
                <a:gd name="T21" fmla="*/ 77 h 114"/>
                <a:gd name="T22" fmla="*/ 82 w 149"/>
                <a:gd name="T23" fmla="*/ 71 h 114"/>
                <a:gd name="T24" fmla="*/ 66 w 149"/>
                <a:gd name="T25" fmla="*/ 66 h 114"/>
                <a:gd name="T26" fmla="*/ 37 w 149"/>
                <a:gd name="T27" fmla="*/ 59 h 114"/>
                <a:gd name="T28" fmla="*/ 18 w 149"/>
                <a:gd name="T29" fmla="*/ 52 h 114"/>
                <a:gd name="T30" fmla="*/ 6 w 149"/>
                <a:gd name="T31" fmla="*/ 44 h 114"/>
                <a:gd name="T32" fmla="*/ 0 w 149"/>
                <a:gd name="T33" fmla="*/ 31 h 114"/>
                <a:gd name="T34" fmla="*/ 1 w 149"/>
                <a:gd name="T35" fmla="*/ 23 h 114"/>
                <a:gd name="T36" fmla="*/ 11 w 149"/>
                <a:gd name="T37" fmla="*/ 12 h 114"/>
                <a:gd name="T38" fmla="*/ 29 w 149"/>
                <a:gd name="T39" fmla="*/ 3 h 114"/>
                <a:gd name="T40" fmla="*/ 54 w 149"/>
                <a:gd name="T41" fmla="*/ 0 h 114"/>
                <a:gd name="T42" fmla="*/ 72 w 149"/>
                <a:gd name="T43" fmla="*/ 1 h 114"/>
                <a:gd name="T44" fmla="*/ 94 w 149"/>
                <a:gd name="T45" fmla="*/ 7 h 114"/>
                <a:gd name="T46" fmla="*/ 100 w 149"/>
                <a:gd name="T47" fmla="*/ 1 h 114"/>
                <a:gd name="T48" fmla="*/ 138 w 149"/>
                <a:gd name="T49" fmla="*/ 35 h 114"/>
                <a:gd name="T50" fmla="*/ 97 w 149"/>
                <a:gd name="T51" fmla="*/ 27 h 114"/>
                <a:gd name="T52" fmla="*/ 89 w 149"/>
                <a:gd name="T53" fmla="*/ 23 h 114"/>
                <a:gd name="T54" fmla="*/ 69 w 149"/>
                <a:gd name="T55" fmla="*/ 18 h 114"/>
                <a:gd name="T56" fmla="*/ 53 w 149"/>
                <a:gd name="T57" fmla="*/ 20 h 114"/>
                <a:gd name="T58" fmla="*/ 47 w 149"/>
                <a:gd name="T59" fmla="*/ 27 h 114"/>
                <a:gd name="T60" fmla="*/ 52 w 149"/>
                <a:gd name="T61" fmla="*/ 33 h 114"/>
                <a:gd name="T62" fmla="*/ 71 w 149"/>
                <a:gd name="T63" fmla="*/ 39 h 114"/>
                <a:gd name="T64" fmla="*/ 97 w 149"/>
                <a:gd name="T65" fmla="*/ 46 h 114"/>
                <a:gd name="T66" fmla="*/ 120 w 149"/>
                <a:gd name="T67" fmla="*/ 53 h 114"/>
                <a:gd name="T68" fmla="*/ 131 w 149"/>
                <a:gd name="T69" fmla="*/ 56 h 114"/>
                <a:gd name="T70" fmla="*/ 141 w 149"/>
                <a:gd name="T71" fmla="*/ 64 h 114"/>
                <a:gd name="T72" fmla="*/ 149 w 149"/>
                <a:gd name="T73" fmla="*/ 77 h 114"/>
                <a:gd name="T74" fmla="*/ 148 w 149"/>
                <a:gd name="T75" fmla="*/ 88 h 114"/>
                <a:gd name="T76" fmla="*/ 139 w 149"/>
                <a:gd name="T77" fmla="*/ 100 h 114"/>
                <a:gd name="T78" fmla="*/ 129 w 149"/>
                <a:gd name="T79" fmla="*/ 106 h 11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9" h="114">
                  <a:moveTo>
                    <a:pt x="118" y="110"/>
                  </a:moveTo>
                  <a:lnTo>
                    <a:pt x="108" y="112"/>
                  </a:lnTo>
                  <a:lnTo>
                    <a:pt x="94" y="113"/>
                  </a:lnTo>
                  <a:lnTo>
                    <a:pt x="85" y="114"/>
                  </a:lnTo>
                  <a:lnTo>
                    <a:pt x="70" y="113"/>
                  </a:lnTo>
                  <a:lnTo>
                    <a:pt x="58" y="111"/>
                  </a:lnTo>
                  <a:lnTo>
                    <a:pt x="48" y="107"/>
                  </a:lnTo>
                  <a:lnTo>
                    <a:pt x="40" y="104"/>
                  </a:lnTo>
                  <a:lnTo>
                    <a:pt x="40" y="113"/>
                  </a:lnTo>
                  <a:lnTo>
                    <a:pt x="2" y="113"/>
                  </a:lnTo>
                  <a:lnTo>
                    <a:pt x="2" y="75"/>
                  </a:lnTo>
                  <a:lnTo>
                    <a:pt x="40" y="75"/>
                  </a:lnTo>
                  <a:lnTo>
                    <a:pt x="41" y="82"/>
                  </a:lnTo>
                  <a:lnTo>
                    <a:pt x="47" y="88"/>
                  </a:lnTo>
                  <a:lnTo>
                    <a:pt x="51" y="90"/>
                  </a:lnTo>
                  <a:lnTo>
                    <a:pt x="61" y="94"/>
                  </a:lnTo>
                  <a:lnTo>
                    <a:pt x="74" y="95"/>
                  </a:lnTo>
                  <a:lnTo>
                    <a:pt x="86" y="93"/>
                  </a:lnTo>
                  <a:lnTo>
                    <a:pt x="91" y="91"/>
                  </a:lnTo>
                  <a:lnTo>
                    <a:pt x="97" y="85"/>
                  </a:lnTo>
                  <a:lnTo>
                    <a:pt x="98" y="83"/>
                  </a:lnTo>
                  <a:lnTo>
                    <a:pt x="94" y="77"/>
                  </a:lnTo>
                  <a:lnTo>
                    <a:pt x="91" y="75"/>
                  </a:lnTo>
                  <a:lnTo>
                    <a:pt x="82" y="71"/>
                  </a:lnTo>
                  <a:lnTo>
                    <a:pt x="69" y="67"/>
                  </a:lnTo>
                  <a:lnTo>
                    <a:pt x="66" y="66"/>
                  </a:lnTo>
                  <a:lnTo>
                    <a:pt x="51" y="62"/>
                  </a:lnTo>
                  <a:lnTo>
                    <a:pt x="37" y="59"/>
                  </a:lnTo>
                  <a:lnTo>
                    <a:pt x="26" y="55"/>
                  </a:lnTo>
                  <a:lnTo>
                    <a:pt x="18" y="52"/>
                  </a:lnTo>
                  <a:lnTo>
                    <a:pt x="14" y="49"/>
                  </a:lnTo>
                  <a:lnTo>
                    <a:pt x="6" y="44"/>
                  </a:lnTo>
                  <a:lnTo>
                    <a:pt x="2" y="38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" y="23"/>
                  </a:lnTo>
                  <a:lnTo>
                    <a:pt x="5" y="17"/>
                  </a:lnTo>
                  <a:lnTo>
                    <a:pt x="11" y="12"/>
                  </a:lnTo>
                  <a:lnTo>
                    <a:pt x="18" y="8"/>
                  </a:lnTo>
                  <a:lnTo>
                    <a:pt x="29" y="3"/>
                  </a:lnTo>
                  <a:lnTo>
                    <a:pt x="41" y="1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72" y="1"/>
                  </a:lnTo>
                  <a:lnTo>
                    <a:pt x="85" y="3"/>
                  </a:lnTo>
                  <a:lnTo>
                    <a:pt x="94" y="7"/>
                  </a:lnTo>
                  <a:lnTo>
                    <a:pt x="100" y="10"/>
                  </a:lnTo>
                  <a:lnTo>
                    <a:pt x="100" y="1"/>
                  </a:lnTo>
                  <a:lnTo>
                    <a:pt x="138" y="1"/>
                  </a:lnTo>
                  <a:lnTo>
                    <a:pt x="138" y="35"/>
                  </a:lnTo>
                  <a:lnTo>
                    <a:pt x="100" y="35"/>
                  </a:lnTo>
                  <a:lnTo>
                    <a:pt x="97" y="27"/>
                  </a:lnTo>
                  <a:lnTo>
                    <a:pt x="89" y="23"/>
                  </a:lnTo>
                  <a:lnTo>
                    <a:pt x="78" y="19"/>
                  </a:lnTo>
                  <a:lnTo>
                    <a:pt x="69" y="18"/>
                  </a:lnTo>
                  <a:lnTo>
                    <a:pt x="55" y="20"/>
                  </a:lnTo>
                  <a:lnTo>
                    <a:pt x="53" y="20"/>
                  </a:lnTo>
                  <a:lnTo>
                    <a:pt x="47" y="26"/>
                  </a:lnTo>
                  <a:lnTo>
                    <a:pt x="47" y="27"/>
                  </a:lnTo>
                  <a:lnTo>
                    <a:pt x="51" y="33"/>
                  </a:lnTo>
                  <a:lnTo>
                    <a:pt x="52" y="33"/>
                  </a:lnTo>
                  <a:lnTo>
                    <a:pt x="59" y="37"/>
                  </a:lnTo>
                  <a:lnTo>
                    <a:pt x="71" y="39"/>
                  </a:lnTo>
                  <a:lnTo>
                    <a:pt x="82" y="43"/>
                  </a:lnTo>
                  <a:lnTo>
                    <a:pt x="97" y="46"/>
                  </a:lnTo>
                  <a:lnTo>
                    <a:pt x="110" y="49"/>
                  </a:lnTo>
                  <a:lnTo>
                    <a:pt x="120" y="53"/>
                  </a:lnTo>
                  <a:lnTo>
                    <a:pt x="121" y="53"/>
                  </a:lnTo>
                  <a:lnTo>
                    <a:pt x="131" y="56"/>
                  </a:lnTo>
                  <a:lnTo>
                    <a:pt x="139" y="62"/>
                  </a:lnTo>
                  <a:lnTo>
                    <a:pt x="141" y="64"/>
                  </a:lnTo>
                  <a:lnTo>
                    <a:pt x="146" y="70"/>
                  </a:lnTo>
                  <a:lnTo>
                    <a:pt x="149" y="77"/>
                  </a:lnTo>
                  <a:lnTo>
                    <a:pt x="149" y="81"/>
                  </a:lnTo>
                  <a:lnTo>
                    <a:pt x="148" y="88"/>
                  </a:lnTo>
                  <a:lnTo>
                    <a:pt x="144" y="95"/>
                  </a:lnTo>
                  <a:lnTo>
                    <a:pt x="139" y="100"/>
                  </a:lnTo>
                  <a:lnTo>
                    <a:pt x="131" y="105"/>
                  </a:lnTo>
                  <a:lnTo>
                    <a:pt x="129" y="106"/>
                  </a:lnTo>
                  <a:lnTo>
                    <a:pt x="118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28" name="Group 34"/>
          <p:cNvGrpSpPr/>
          <p:nvPr/>
        </p:nvGrpSpPr>
        <p:grpSpPr bwMode="auto">
          <a:xfrm>
            <a:off x="3143893" y="1009359"/>
            <a:ext cx="971550" cy="457200"/>
            <a:chOff x="940" y="956"/>
            <a:chExt cx="464" cy="364"/>
          </a:xfrm>
        </p:grpSpPr>
        <p:sp>
          <p:nvSpPr>
            <p:cNvPr id="25630" name="Freeform 35"/>
            <p:cNvSpPr>
              <a:spLocks noEditPoints="1"/>
            </p:cNvSpPr>
            <p:nvPr/>
          </p:nvSpPr>
          <p:spPr bwMode="auto">
            <a:xfrm>
              <a:off x="940" y="956"/>
              <a:ext cx="464" cy="364"/>
            </a:xfrm>
            <a:custGeom>
              <a:avLst/>
              <a:gdLst>
                <a:gd name="T0" fmla="*/ 464 w 464"/>
                <a:gd name="T1" fmla="*/ 77 h 364"/>
                <a:gd name="T2" fmla="*/ 455 w 464"/>
                <a:gd name="T3" fmla="*/ 98 h 364"/>
                <a:gd name="T4" fmla="*/ 430 w 464"/>
                <a:gd name="T5" fmla="*/ 117 h 364"/>
                <a:gd name="T6" fmla="*/ 391 w 464"/>
                <a:gd name="T7" fmla="*/ 133 h 364"/>
                <a:gd name="T8" fmla="*/ 338 w 464"/>
                <a:gd name="T9" fmla="*/ 145 h 364"/>
                <a:gd name="T10" fmla="*/ 280 w 464"/>
                <a:gd name="T11" fmla="*/ 152 h 364"/>
                <a:gd name="T12" fmla="*/ 216 w 464"/>
                <a:gd name="T13" fmla="*/ 153 h 364"/>
                <a:gd name="T14" fmla="*/ 155 w 464"/>
                <a:gd name="T15" fmla="*/ 149 h 364"/>
                <a:gd name="T16" fmla="*/ 98 w 464"/>
                <a:gd name="T17" fmla="*/ 140 h 364"/>
                <a:gd name="T18" fmla="*/ 98 w 464"/>
                <a:gd name="T19" fmla="*/ 140 h 364"/>
                <a:gd name="T20" fmla="*/ 155 w 464"/>
                <a:gd name="T21" fmla="*/ 149 h 364"/>
                <a:gd name="T22" fmla="*/ 216 w 464"/>
                <a:gd name="T23" fmla="*/ 153 h 364"/>
                <a:gd name="T24" fmla="*/ 280 w 464"/>
                <a:gd name="T25" fmla="*/ 152 h 364"/>
                <a:gd name="T26" fmla="*/ 338 w 464"/>
                <a:gd name="T27" fmla="*/ 145 h 364"/>
                <a:gd name="T28" fmla="*/ 391 w 464"/>
                <a:gd name="T29" fmla="*/ 133 h 364"/>
                <a:gd name="T30" fmla="*/ 430 w 464"/>
                <a:gd name="T31" fmla="*/ 117 h 364"/>
                <a:gd name="T32" fmla="*/ 455 w 464"/>
                <a:gd name="T33" fmla="*/ 98 h 364"/>
                <a:gd name="T34" fmla="*/ 464 w 464"/>
                <a:gd name="T35" fmla="*/ 77 h 364"/>
                <a:gd name="T36" fmla="*/ 0 w 464"/>
                <a:gd name="T37" fmla="*/ 77 h 364"/>
                <a:gd name="T38" fmla="*/ 9 w 464"/>
                <a:gd name="T39" fmla="*/ 98 h 364"/>
                <a:gd name="T40" fmla="*/ 34 w 464"/>
                <a:gd name="T41" fmla="*/ 117 h 364"/>
                <a:gd name="T42" fmla="*/ 73 w 464"/>
                <a:gd name="T43" fmla="*/ 134 h 364"/>
                <a:gd name="T44" fmla="*/ 34 w 464"/>
                <a:gd name="T45" fmla="*/ 117 h 364"/>
                <a:gd name="T46" fmla="*/ 9 w 464"/>
                <a:gd name="T47" fmla="*/ 98 h 364"/>
                <a:gd name="T48" fmla="*/ 0 w 464"/>
                <a:gd name="T49" fmla="*/ 77 h 364"/>
                <a:gd name="T50" fmla="*/ 0 w 464"/>
                <a:gd name="T51" fmla="*/ 77 h 364"/>
                <a:gd name="T52" fmla="*/ 2 w 464"/>
                <a:gd name="T53" fmla="*/ 298 h 364"/>
                <a:gd name="T54" fmla="*/ 19 w 464"/>
                <a:gd name="T55" fmla="*/ 318 h 364"/>
                <a:gd name="T56" fmla="*/ 52 w 464"/>
                <a:gd name="T57" fmla="*/ 336 h 364"/>
                <a:gd name="T58" fmla="*/ 98 w 464"/>
                <a:gd name="T59" fmla="*/ 351 h 364"/>
                <a:gd name="T60" fmla="*/ 154 w 464"/>
                <a:gd name="T61" fmla="*/ 360 h 364"/>
                <a:gd name="T62" fmla="*/ 216 w 464"/>
                <a:gd name="T63" fmla="*/ 364 h 364"/>
                <a:gd name="T64" fmla="*/ 280 w 464"/>
                <a:gd name="T65" fmla="*/ 363 h 364"/>
                <a:gd name="T66" fmla="*/ 338 w 464"/>
                <a:gd name="T67" fmla="*/ 356 h 364"/>
                <a:gd name="T68" fmla="*/ 391 w 464"/>
                <a:gd name="T69" fmla="*/ 344 h 364"/>
                <a:gd name="T70" fmla="*/ 430 w 464"/>
                <a:gd name="T71" fmla="*/ 327 h 364"/>
                <a:gd name="T72" fmla="*/ 455 w 464"/>
                <a:gd name="T73" fmla="*/ 309 h 364"/>
                <a:gd name="T74" fmla="*/ 464 w 464"/>
                <a:gd name="T75" fmla="*/ 287 h 364"/>
                <a:gd name="T76" fmla="*/ 462 w 464"/>
                <a:gd name="T77" fmla="*/ 66 h 364"/>
                <a:gd name="T78" fmla="*/ 445 w 464"/>
                <a:gd name="T79" fmla="*/ 46 h 364"/>
                <a:gd name="T80" fmla="*/ 412 w 464"/>
                <a:gd name="T81" fmla="*/ 27 h 364"/>
                <a:gd name="T82" fmla="*/ 366 w 464"/>
                <a:gd name="T83" fmla="*/ 13 h 364"/>
                <a:gd name="T84" fmla="*/ 310 w 464"/>
                <a:gd name="T85" fmla="*/ 4 h 364"/>
                <a:gd name="T86" fmla="*/ 248 w 464"/>
                <a:gd name="T87" fmla="*/ 0 h 364"/>
                <a:gd name="T88" fmla="*/ 184 w 464"/>
                <a:gd name="T89" fmla="*/ 1 h 364"/>
                <a:gd name="T90" fmla="*/ 126 w 464"/>
                <a:gd name="T91" fmla="*/ 8 h 364"/>
                <a:gd name="T92" fmla="*/ 73 w 464"/>
                <a:gd name="T93" fmla="*/ 20 h 364"/>
                <a:gd name="T94" fmla="*/ 34 w 464"/>
                <a:gd name="T95" fmla="*/ 37 h 364"/>
                <a:gd name="T96" fmla="*/ 9 w 464"/>
                <a:gd name="T97" fmla="*/ 55 h 364"/>
                <a:gd name="T98" fmla="*/ 0 w 464"/>
                <a:gd name="T99" fmla="*/ 77 h 3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64" h="364">
                  <a:moveTo>
                    <a:pt x="464" y="77"/>
                  </a:moveTo>
                  <a:lnTo>
                    <a:pt x="464" y="77"/>
                  </a:lnTo>
                  <a:lnTo>
                    <a:pt x="462" y="87"/>
                  </a:lnTo>
                  <a:lnTo>
                    <a:pt x="455" y="98"/>
                  </a:lnTo>
                  <a:lnTo>
                    <a:pt x="445" y="107"/>
                  </a:lnTo>
                  <a:lnTo>
                    <a:pt x="430" y="117"/>
                  </a:lnTo>
                  <a:lnTo>
                    <a:pt x="412" y="125"/>
                  </a:lnTo>
                  <a:lnTo>
                    <a:pt x="391" y="133"/>
                  </a:lnTo>
                  <a:lnTo>
                    <a:pt x="366" y="140"/>
                  </a:lnTo>
                  <a:lnTo>
                    <a:pt x="338" y="145"/>
                  </a:lnTo>
                  <a:lnTo>
                    <a:pt x="310" y="149"/>
                  </a:lnTo>
                  <a:lnTo>
                    <a:pt x="280" y="152"/>
                  </a:lnTo>
                  <a:lnTo>
                    <a:pt x="248" y="153"/>
                  </a:lnTo>
                  <a:lnTo>
                    <a:pt x="216" y="153"/>
                  </a:lnTo>
                  <a:lnTo>
                    <a:pt x="186" y="152"/>
                  </a:lnTo>
                  <a:lnTo>
                    <a:pt x="155" y="149"/>
                  </a:lnTo>
                  <a:lnTo>
                    <a:pt x="126" y="145"/>
                  </a:lnTo>
                  <a:lnTo>
                    <a:pt x="98" y="140"/>
                  </a:lnTo>
                  <a:lnTo>
                    <a:pt x="73" y="134"/>
                  </a:lnTo>
                  <a:lnTo>
                    <a:pt x="98" y="140"/>
                  </a:lnTo>
                  <a:lnTo>
                    <a:pt x="126" y="145"/>
                  </a:lnTo>
                  <a:lnTo>
                    <a:pt x="155" y="149"/>
                  </a:lnTo>
                  <a:lnTo>
                    <a:pt x="186" y="152"/>
                  </a:lnTo>
                  <a:lnTo>
                    <a:pt x="216" y="153"/>
                  </a:lnTo>
                  <a:lnTo>
                    <a:pt x="248" y="153"/>
                  </a:lnTo>
                  <a:lnTo>
                    <a:pt x="280" y="152"/>
                  </a:lnTo>
                  <a:lnTo>
                    <a:pt x="310" y="149"/>
                  </a:lnTo>
                  <a:lnTo>
                    <a:pt x="338" y="145"/>
                  </a:lnTo>
                  <a:lnTo>
                    <a:pt x="366" y="140"/>
                  </a:lnTo>
                  <a:lnTo>
                    <a:pt x="391" y="133"/>
                  </a:lnTo>
                  <a:lnTo>
                    <a:pt x="412" y="125"/>
                  </a:lnTo>
                  <a:lnTo>
                    <a:pt x="430" y="117"/>
                  </a:lnTo>
                  <a:lnTo>
                    <a:pt x="445" y="107"/>
                  </a:lnTo>
                  <a:lnTo>
                    <a:pt x="455" y="98"/>
                  </a:lnTo>
                  <a:lnTo>
                    <a:pt x="462" y="87"/>
                  </a:lnTo>
                  <a:lnTo>
                    <a:pt x="464" y="77"/>
                  </a:lnTo>
                  <a:close/>
                  <a:moveTo>
                    <a:pt x="0" y="77"/>
                  </a:moveTo>
                  <a:lnTo>
                    <a:pt x="2" y="87"/>
                  </a:lnTo>
                  <a:lnTo>
                    <a:pt x="9" y="98"/>
                  </a:lnTo>
                  <a:lnTo>
                    <a:pt x="19" y="108"/>
                  </a:lnTo>
                  <a:lnTo>
                    <a:pt x="34" y="117"/>
                  </a:lnTo>
                  <a:lnTo>
                    <a:pt x="52" y="125"/>
                  </a:lnTo>
                  <a:lnTo>
                    <a:pt x="73" y="134"/>
                  </a:lnTo>
                  <a:lnTo>
                    <a:pt x="52" y="125"/>
                  </a:lnTo>
                  <a:lnTo>
                    <a:pt x="34" y="117"/>
                  </a:lnTo>
                  <a:lnTo>
                    <a:pt x="19" y="108"/>
                  </a:lnTo>
                  <a:lnTo>
                    <a:pt x="9" y="98"/>
                  </a:lnTo>
                  <a:lnTo>
                    <a:pt x="2" y="87"/>
                  </a:lnTo>
                  <a:lnTo>
                    <a:pt x="0" y="77"/>
                  </a:lnTo>
                  <a:close/>
                  <a:moveTo>
                    <a:pt x="0" y="77"/>
                  </a:moveTo>
                  <a:lnTo>
                    <a:pt x="0" y="287"/>
                  </a:lnTo>
                  <a:lnTo>
                    <a:pt x="2" y="298"/>
                  </a:lnTo>
                  <a:lnTo>
                    <a:pt x="9" y="309"/>
                  </a:lnTo>
                  <a:lnTo>
                    <a:pt x="19" y="318"/>
                  </a:lnTo>
                  <a:lnTo>
                    <a:pt x="34" y="327"/>
                  </a:lnTo>
                  <a:lnTo>
                    <a:pt x="52" y="336"/>
                  </a:lnTo>
                  <a:lnTo>
                    <a:pt x="73" y="344"/>
                  </a:lnTo>
                  <a:lnTo>
                    <a:pt x="98" y="351"/>
                  </a:lnTo>
                  <a:lnTo>
                    <a:pt x="126" y="356"/>
                  </a:lnTo>
                  <a:lnTo>
                    <a:pt x="154" y="360"/>
                  </a:lnTo>
                  <a:lnTo>
                    <a:pt x="184" y="363"/>
                  </a:lnTo>
                  <a:lnTo>
                    <a:pt x="216" y="364"/>
                  </a:lnTo>
                  <a:lnTo>
                    <a:pt x="248" y="364"/>
                  </a:lnTo>
                  <a:lnTo>
                    <a:pt x="280" y="363"/>
                  </a:lnTo>
                  <a:lnTo>
                    <a:pt x="310" y="360"/>
                  </a:lnTo>
                  <a:lnTo>
                    <a:pt x="338" y="356"/>
                  </a:lnTo>
                  <a:lnTo>
                    <a:pt x="366" y="351"/>
                  </a:lnTo>
                  <a:lnTo>
                    <a:pt x="391" y="344"/>
                  </a:lnTo>
                  <a:lnTo>
                    <a:pt x="412" y="336"/>
                  </a:lnTo>
                  <a:lnTo>
                    <a:pt x="430" y="327"/>
                  </a:lnTo>
                  <a:lnTo>
                    <a:pt x="445" y="318"/>
                  </a:lnTo>
                  <a:lnTo>
                    <a:pt x="455" y="309"/>
                  </a:lnTo>
                  <a:lnTo>
                    <a:pt x="462" y="298"/>
                  </a:lnTo>
                  <a:lnTo>
                    <a:pt x="464" y="287"/>
                  </a:lnTo>
                  <a:lnTo>
                    <a:pt x="464" y="77"/>
                  </a:lnTo>
                  <a:lnTo>
                    <a:pt x="462" y="66"/>
                  </a:lnTo>
                  <a:lnTo>
                    <a:pt x="455" y="55"/>
                  </a:lnTo>
                  <a:lnTo>
                    <a:pt x="445" y="46"/>
                  </a:lnTo>
                  <a:lnTo>
                    <a:pt x="430" y="37"/>
                  </a:lnTo>
                  <a:lnTo>
                    <a:pt x="412" y="27"/>
                  </a:lnTo>
                  <a:lnTo>
                    <a:pt x="391" y="20"/>
                  </a:lnTo>
                  <a:lnTo>
                    <a:pt x="366" y="13"/>
                  </a:lnTo>
                  <a:lnTo>
                    <a:pt x="338" y="8"/>
                  </a:lnTo>
                  <a:lnTo>
                    <a:pt x="310" y="4"/>
                  </a:lnTo>
                  <a:lnTo>
                    <a:pt x="280" y="1"/>
                  </a:lnTo>
                  <a:lnTo>
                    <a:pt x="248" y="0"/>
                  </a:lnTo>
                  <a:lnTo>
                    <a:pt x="216" y="0"/>
                  </a:lnTo>
                  <a:lnTo>
                    <a:pt x="184" y="1"/>
                  </a:lnTo>
                  <a:lnTo>
                    <a:pt x="154" y="4"/>
                  </a:lnTo>
                  <a:lnTo>
                    <a:pt x="126" y="8"/>
                  </a:lnTo>
                  <a:lnTo>
                    <a:pt x="98" y="13"/>
                  </a:lnTo>
                  <a:lnTo>
                    <a:pt x="73" y="20"/>
                  </a:lnTo>
                  <a:lnTo>
                    <a:pt x="52" y="27"/>
                  </a:lnTo>
                  <a:lnTo>
                    <a:pt x="34" y="37"/>
                  </a:lnTo>
                  <a:lnTo>
                    <a:pt x="19" y="46"/>
                  </a:lnTo>
                  <a:lnTo>
                    <a:pt x="9" y="55"/>
                  </a:lnTo>
                  <a:lnTo>
                    <a:pt x="2" y="66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8E85B7"/>
            </a:solidFill>
            <a:ln w="9525">
              <a:solidFill>
                <a:srgbClr val="23CBFF"/>
              </a:solidFill>
              <a:round/>
            </a:ln>
          </p:spPr>
          <p:txBody>
            <a:bodyPr/>
            <a:lstStyle/>
            <a:p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31" name="Freeform 36"/>
            <p:cNvSpPr/>
            <p:nvPr/>
          </p:nvSpPr>
          <p:spPr bwMode="auto">
            <a:xfrm>
              <a:off x="941" y="956"/>
              <a:ext cx="463" cy="154"/>
            </a:xfrm>
            <a:custGeom>
              <a:avLst/>
              <a:gdLst>
                <a:gd name="T0" fmla="*/ 463 w 463"/>
                <a:gd name="T1" fmla="*/ 77 h 154"/>
                <a:gd name="T2" fmla="*/ 461 w 463"/>
                <a:gd name="T3" fmla="*/ 87 h 154"/>
                <a:gd name="T4" fmla="*/ 454 w 463"/>
                <a:gd name="T5" fmla="*/ 98 h 154"/>
                <a:gd name="T6" fmla="*/ 443 w 463"/>
                <a:gd name="T7" fmla="*/ 108 h 154"/>
                <a:gd name="T8" fmla="*/ 428 w 463"/>
                <a:gd name="T9" fmla="*/ 117 h 154"/>
                <a:gd name="T10" fmla="*/ 409 w 463"/>
                <a:gd name="T11" fmla="*/ 126 h 154"/>
                <a:gd name="T12" fmla="*/ 386 w 463"/>
                <a:gd name="T13" fmla="*/ 134 h 154"/>
                <a:gd name="T14" fmla="*/ 361 w 463"/>
                <a:gd name="T15" fmla="*/ 141 h 154"/>
                <a:gd name="T16" fmla="*/ 333 w 463"/>
                <a:gd name="T17" fmla="*/ 146 h 154"/>
                <a:gd name="T18" fmla="*/ 302 w 463"/>
                <a:gd name="T19" fmla="*/ 150 h 154"/>
                <a:gd name="T20" fmla="*/ 272 w 463"/>
                <a:gd name="T21" fmla="*/ 152 h 154"/>
                <a:gd name="T22" fmla="*/ 239 w 463"/>
                <a:gd name="T23" fmla="*/ 154 h 154"/>
                <a:gd name="T24" fmla="*/ 207 w 463"/>
                <a:gd name="T25" fmla="*/ 153 h 154"/>
                <a:gd name="T26" fmla="*/ 174 w 463"/>
                <a:gd name="T27" fmla="*/ 151 h 154"/>
                <a:gd name="T28" fmla="*/ 144 w 463"/>
                <a:gd name="T29" fmla="*/ 148 h 154"/>
                <a:gd name="T30" fmla="*/ 116 w 463"/>
                <a:gd name="T31" fmla="*/ 144 h 154"/>
                <a:gd name="T32" fmla="*/ 88 w 463"/>
                <a:gd name="T33" fmla="*/ 138 h 154"/>
                <a:gd name="T34" fmla="*/ 65 w 463"/>
                <a:gd name="T35" fmla="*/ 130 h 154"/>
                <a:gd name="T36" fmla="*/ 43 w 463"/>
                <a:gd name="T37" fmla="*/ 122 h 154"/>
                <a:gd name="T38" fmla="*/ 26 w 463"/>
                <a:gd name="T39" fmla="*/ 113 h 154"/>
                <a:gd name="T40" fmla="*/ 14 w 463"/>
                <a:gd name="T41" fmla="*/ 103 h 154"/>
                <a:gd name="T42" fmla="*/ 5 w 463"/>
                <a:gd name="T43" fmla="*/ 92 h 154"/>
                <a:gd name="T44" fmla="*/ 0 w 463"/>
                <a:gd name="T45" fmla="*/ 82 h 154"/>
                <a:gd name="T46" fmla="*/ 0 w 463"/>
                <a:gd name="T47" fmla="*/ 71 h 154"/>
                <a:gd name="T48" fmla="*/ 5 w 463"/>
                <a:gd name="T49" fmla="*/ 60 h 154"/>
                <a:gd name="T50" fmla="*/ 14 w 463"/>
                <a:gd name="T51" fmla="*/ 50 h 154"/>
                <a:gd name="T52" fmla="*/ 26 w 463"/>
                <a:gd name="T53" fmla="*/ 40 h 154"/>
                <a:gd name="T54" fmla="*/ 43 w 463"/>
                <a:gd name="T55" fmla="*/ 31 h 154"/>
                <a:gd name="T56" fmla="*/ 65 w 463"/>
                <a:gd name="T57" fmla="*/ 22 h 154"/>
                <a:gd name="T58" fmla="*/ 88 w 463"/>
                <a:gd name="T59" fmla="*/ 15 h 154"/>
                <a:gd name="T60" fmla="*/ 116 w 463"/>
                <a:gd name="T61" fmla="*/ 10 h 154"/>
                <a:gd name="T62" fmla="*/ 144 w 463"/>
                <a:gd name="T63" fmla="*/ 5 h 154"/>
                <a:gd name="T64" fmla="*/ 174 w 463"/>
                <a:gd name="T65" fmla="*/ 2 h 154"/>
                <a:gd name="T66" fmla="*/ 207 w 463"/>
                <a:gd name="T67" fmla="*/ 0 h 154"/>
                <a:gd name="T68" fmla="*/ 239 w 463"/>
                <a:gd name="T69" fmla="*/ 0 h 154"/>
                <a:gd name="T70" fmla="*/ 272 w 463"/>
                <a:gd name="T71" fmla="*/ 1 h 154"/>
                <a:gd name="T72" fmla="*/ 302 w 463"/>
                <a:gd name="T73" fmla="*/ 3 h 154"/>
                <a:gd name="T74" fmla="*/ 333 w 463"/>
                <a:gd name="T75" fmla="*/ 7 h 154"/>
                <a:gd name="T76" fmla="*/ 361 w 463"/>
                <a:gd name="T77" fmla="*/ 12 h 154"/>
                <a:gd name="T78" fmla="*/ 386 w 463"/>
                <a:gd name="T79" fmla="*/ 19 h 154"/>
                <a:gd name="T80" fmla="*/ 409 w 463"/>
                <a:gd name="T81" fmla="*/ 26 h 154"/>
                <a:gd name="T82" fmla="*/ 428 w 463"/>
                <a:gd name="T83" fmla="*/ 36 h 154"/>
                <a:gd name="T84" fmla="*/ 443 w 463"/>
                <a:gd name="T85" fmla="*/ 45 h 154"/>
                <a:gd name="T86" fmla="*/ 454 w 463"/>
                <a:gd name="T87" fmla="*/ 55 h 154"/>
                <a:gd name="T88" fmla="*/ 461 w 463"/>
                <a:gd name="T89" fmla="*/ 66 h 154"/>
                <a:gd name="T90" fmla="*/ 463 w 463"/>
                <a:gd name="T91" fmla="*/ 77 h 15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63" h="154">
                  <a:moveTo>
                    <a:pt x="463" y="77"/>
                  </a:moveTo>
                  <a:lnTo>
                    <a:pt x="461" y="87"/>
                  </a:lnTo>
                  <a:lnTo>
                    <a:pt x="454" y="98"/>
                  </a:lnTo>
                  <a:lnTo>
                    <a:pt x="443" y="108"/>
                  </a:lnTo>
                  <a:lnTo>
                    <a:pt x="428" y="117"/>
                  </a:lnTo>
                  <a:lnTo>
                    <a:pt x="409" y="126"/>
                  </a:lnTo>
                  <a:lnTo>
                    <a:pt x="386" y="134"/>
                  </a:lnTo>
                  <a:lnTo>
                    <a:pt x="361" y="141"/>
                  </a:lnTo>
                  <a:lnTo>
                    <a:pt x="333" y="146"/>
                  </a:lnTo>
                  <a:lnTo>
                    <a:pt x="302" y="150"/>
                  </a:lnTo>
                  <a:lnTo>
                    <a:pt x="272" y="152"/>
                  </a:lnTo>
                  <a:lnTo>
                    <a:pt x="239" y="154"/>
                  </a:lnTo>
                  <a:lnTo>
                    <a:pt x="207" y="153"/>
                  </a:lnTo>
                  <a:lnTo>
                    <a:pt x="174" y="151"/>
                  </a:lnTo>
                  <a:lnTo>
                    <a:pt x="144" y="148"/>
                  </a:lnTo>
                  <a:lnTo>
                    <a:pt x="116" y="144"/>
                  </a:lnTo>
                  <a:lnTo>
                    <a:pt x="88" y="138"/>
                  </a:lnTo>
                  <a:lnTo>
                    <a:pt x="65" y="130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4" y="103"/>
                  </a:lnTo>
                  <a:lnTo>
                    <a:pt x="5" y="92"/>
                  </a:lnTo>
                  <a:lnTo>
                    <a:pt x="0" y="82"/>
                  </a:lnTo>
                  <a:lnTo>
                    <a:pt x="0" y="71"/>
                  </a:lnTo>
                  <a:lnTo>
                    <a:pt x="5" y="60"/>
                  </a:lnTo>
                  <a:lnTo>
                    <a:pt x="14" y="50"/>
                  </a:lnTo>
                  <a:lnTo>
                    <a:pt x="26" y="40"/>
                  </a:lnTo>
                  <a:lnTo>
                    <a:pt x="43" y="31"/>
                  </a:lnTo>
                  <a:lnTo>
                    <a:pt x="65" y="22"/>
                  </a:lnTo>
                  <a:lnTo>
                    <a:pt x="88" y="15"/>
                  </a:lnTo>
                  <a:lnTo>
                    <a:pt x="116" y="10"/>
                  </a:lnTo>
                  <a:lnTo>
                    <a:pt x="144" y="5"/>
                  </a:lnTo>
                  <a:lnTo>
                    <a:pt x="174" y="2"/>
                  </a:lnTo>
                  <a:lnTo>
                    <a:pt x="207" y="0"/>
                  </a:lnTo>
                  <a:lnTo>
                    <a:pt x="239" y="0"/>
                  </a:lnTo>
                  <a:lnTo>
                    <a:pt x="272" y="1"/>
                  </a:lnTo>
                  <a:lnTo>
                    <a:pt x="302" y="3"/>
                  </a:lnTo>
                  <a:lnTo>
                    <a:pt x="333" y="7"/>
                  </a:lnTo>
                  <a:lnTo>
                    <a:pt x="361" y="12"/>
                  </a:lnTo>
                  <a:lnTo>
                    <a:pt x="386" y="19"/>
                  </a:lnTo>
                  <a:lnTo>
                    <a:pt x="409" y="26"/>
                  </a:lnTo>
                  <a:lnTo>
                    <a:pt x="428" y="36"/>
                  </a:lnTo>
                  <a:lnTo>
                    <a:pt x="443" y="45"/>
                  </a:lnTo>
                  <a:lnTo>
                    <a:pt x="454" y="55"/>
                  </a:lnTo>
                  <a:lnTo>
                    <a:pt x="461" y="66"/>
                  </a:lnTo>
                  <a:lnTo>
                    <a:pt x="463" y="77"/>
                  </a:lnTo>
                  <a:close/>
                </a:path>
              </a:pathLst>
            </a:custGeom>
            <a:solidFill>
              <a:srgbClr val="BBB4D6"/>
            </a:solidFill>
            <a:ln w="6350" cmpd="sng">
              <a:solidFill>
                <a:srgbClr val="04D6EC"/>
              </a:solidFill>
              <a:round/>
            </a:ln>
          </p:spPr>
          <p:txBody>
            <a:bodyPr/>
            <a:lstStyle/>
            <a:p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32" name="Freeform 37"/>
            <p:cNvSpPr>
              <a:spLocks noEditPoints="1"/>
            </p:cNvSpPr>
            <p:nvPr/>
          </p:nvSpPr>
          <p:spPr bwMode="auto">
            <a:xfrm>
              <a:off x="1047" y="970"/>
              <a:ext cx="244" cy="121"/>
            </a:xfrm>
            <a:custGeom>
              <a:avLst/>
              <a:gdLst>
                <a:gd name="T0" fmla="*/ 45 w 244"/>
                <a:gd name="T1" fmla="*/ 68 h 121"/>
                <a:gd name="T2" fmla="*/ 187 w 244"/>
                <a:gd name="T3" fmla="*/ 68 h 121"/>
                <a:gd name="T4" fmla="*/ 97 w 244"/>
                <a:gd name="T5" fmla="*/ 103 h 121"/>
                <a:gd name="T6" fmla="*/ 45 w 244"/>
                <a:gd name="T7" fmla="*/ 68 h 121"/>
                <a:gd name="T8" fmla="*/ 200 w 244"/>
                <a:gd name="T9" fmla="*/ 53 h 121"/>
                <a:gd name="T10" fmla="*/ 57 w 244"/>
                <a:gd name="T11" fmla="*/ 53 h 121"/>
                <a:gd name="T12" fmla="*/ 148 w 244"/>
                <a:gd name="T13" fmla="*/ 18 h 121"/>
                <a:gd name="T14" fmla="*/ 200 w 244"/>
                <a:gd name="T15" fmla="*/ 53 h 121"/>
                <a:gd name="T16" fmla="*/ 93 w 244"/>
                <a:gd name="T17" fmla="*/ 121 h 121"/>
                <a:gd name="T18" fmla="*/ 244 w 244"/>
                <a:gd name="T19" fmla="*/ 62 h 121"/>
                <a:gd name="T20" fmla="*/ 151 w 244"/>
                <a:gd name="T21" fmla="*/ 0 h 121"/>
                <a:gd name="T22" fmla="*/ 0 w 244"/>
                <a:gd name="T23" fmla="*/ 59 h 121"/>
                <a:gd name="T24" fmla="*/ 93 w 244"/>
                <a:gd name="T25" fmla="*/ 121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4" h="121">
                  <a:moveTo>
                    <a:pt x="45" y="68"/>
                  </a:moveTo>
                  <a:lnTo>
                    <a:pt x="187" y="68"/>
                  </a:lnTo>
                  <a:lnTo>
                    <a:pt x="97" y="103"/>
                  </a:lnTo>
                  <a:lnTo>
                    <a:pt x="45" y="68"/>
                  </a:lnTo>
                  <a:close/>
                  <a:moveTo>
                    <a:pt x="200" y="53"/>
                  </a:moveTo>
                  <a:lnTo>
                    <a:pt x="57" y="53"/>
                  </a:lnTo>
                  <a:lnTo>
                    <a:pt x="148" y="18"/>
                  </a:lnTo>
                  <a:lnTo>
                    <a:pt x="200" y="53"/>
                  </a:lnTo>
                  <a:close/>
                  <a:moveTo>
                    <a:pt x="93" y="121"/>
                  </a:moveTo>
                  <a:lnTo>
                    <a:pt x="244" y="62"/>
                  </a:lnTo>
                  <a:lnTo>
                    <a:pt x="151" y="0"/>
                  </a:lnTo>
                  <a:lnTo>
                    <a:pt x="0" y="59"/>
                  </a:lnTo>
                  <a:lnTo>
                    <a:pt x="93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33" name="Freeform 38"/>
            <p:cNvSpPr>
              <a:spLocks noEditPoints="1"/>
            </p:cNvSpPr>
            <p:nvPr/>
          </p:nvSpPr>
          <p:spPr bwMode="auto">
            <a:xfrm>
              <a:off x="1053" y="974"/>
              <a:ext cx="244" cy="121"/>
            </a:xfrm>
            <a:custGeom>
              <a:avLst/>
              <a:gdLst>
                <a:gd name="T0" fmla="*/ 44 w 244"/>
                <a:gd name="T1" fmla="*/ 68 h 121"/>
                <a:gd name="T2" fmla="*/ 187 w 244"/>
                <a:gd name="T3" fmla="*/ 68 h 121"/>
                <a:gd name="T4" fmla="*/ 96 w 244"/>
                <a:gd name="T5" fmla="*/ 103 h 121"/>
                <a:gd name="T6" fmla="*/ 44 w 244"/>
                <a:gd name="T7" fmla="*/ 68 h 121"/>
                <a:gd name="T8" fmla="*/ 199 w 244"/>
                <a:gd name="T9" fmla="*/ 54 h 121"/>
                <a:gd name="T10" fmla="*/ 57 w 244"/>
                <a:gd name="T11" fmla="*/ 54 h 121"/>
                <a:gd name="T12" fmla="*/ 147 w 244"/>
                <a:gd name="T13" fmla="*/ 19 h 121"/>
                <a:gd name="T14" fmla="*/ 199 w 244"/>
                <a:gd name="T15" fmla="*/ 54 h 121"/>
                <a:gd name="T16" fmla="*/ 93 w 244"/>
                <a:gd name="T17" fmla="*/ 121 h 121"/>
                <a:gd name="T18" fmla="*/ 244 w 244"/>
                <a:gd name="T19" fmla="*/ 63 h 121"/>
                <a:gd name="T20" fmla="*/ 151 w 244"/>
                <a:gd name="T21" fmla="*/ 0 h 121"/>
                <a:gd name="T22" fmla="*/ 0 w 244"/>
                <a:gd name="T23" fmla="*/ 59 h 121"/>
                <a:gd name="T24" fmla="*/ 93 w 244"/>
                <a:gd name="T25" fmla="*/ 121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4" h="121">
                  <a:moveTo>
                    <a:pt x="44" y="68"/>
                  </a:moveTo>
                  <a:lnTo>
                    <a:pt x="187" y="68"/>
                  </a:lnTo>
                  <a:lnTo>
                    <a:pt x="96" y="103"/>
                  </a:lnTo>
                  <a:lnTo>
                    <a:pt x="44" y="68"/>
                  </a:lnTo>
                  <a:close/>
                  <a:moveTo>
                    <a:pt x="199" y="54"/>
                  </a:moveTo>
                  <a:lnTo>
                    <a:pt x="57" y="54"/>
                  </a:lnTo>
                  <a:lnTo>
                    <a:pt x="147" y="19"/>
                  </a:lnTo>
                  <a:lnTo>
                    <a:pt x="199" y="54"/>
                  </a:lnTo>
                  <a:close/>
                  <a:moveTo>
                    <a:pt x="93" y="121"/>
                  </a:moveTo>
                  <a:lnTo>
                    <a:pt x="244" y="63"/>
                  </a:lnTo>
                  <a:lnTo>
                    <a:pt x="151" y="0"/>
                  </a:lnTo>
                  <a:lnTo>
                    <a:pt x="0" y="59"/>
                  </a:lnTo>
                  <a:lnTo>
                    <a:pt x="9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34" name="Freeform 39"/>
            <p:cNvSpPr>
              <a:spLocks noEditPoints="1"/>
            </p:cNvSpPr>
            <p:nvPr/>
          </p:nvSpPr>
          <p:spPr bwMode="auto">
            <a:xfrm>
              <a:off x="1097" y="1170"/>
              <a:ext cx="161" cy="97"/>
            </a:xfrm>
            <a:custGeom>
              <a:avLst/>
              <a:gdLst>
                <a:gd name="T0" fmla="*/ 61 w 161"/>
                <a:gd name="T1" fmla="*/ 55 h 97"/>
                <a:gd name="T2" fmla="*/ 78 w 161"/>
                <a:gd name="T3" fmla="*/ 55 h 97"/>
                <a:gd name="T4" fmla="*/ 113 w 161"/>
                <a:gd name="T5" fmla="*/ 97 h 97"/>
                <a:gd name="T6" fmla="*/ 161 w 161"/>
                <a:gd name="T7" fmla="*/ 97 h 97"/>
                <a:gd name="T8" fmla="*/ 161 w 161"/>
                <a:gd name="T9" fmla="*/ 80 h 97"/>
                <a:gd name="T10" fmla="*/ 141 w 161"/>
                <a:gd name="T11" fmla="*/ 80 h 97"/>
                <a:gd name="T12" fmla="*/ 116 w 161"/>
                <a:gd name="T13" fmla="*/ 51 h 97"/>
                <a:gd name="T14" fmla="*/ 120 w 161"/>
                <a:gd name="T15" fmla="*/ 49 h 97"/>
                <a:gd name="T16" fmla="*/ 128 w 161"/>
                <a:gd name="T17" fmla="*/ 46 h 97"/>
                <a:gd name="T18" fmla="*/ 135 w 161"/>
                <a:gd name="T19" fmla="*/ 42 h 97"/>
                <a:gd name="T20" fmla="*/ 138 w 161"/>
                <a:gd name="T21" fmla="*/ 38 h 97"/>
                <a:gd name="T22" fmla="*/ 142 w 161"/>
                <a:gd name="T23" fmla="*/ 33 h 97"/>
                <a:gd name="T24" fmla="*/ 143 w 161"/>
                <a:gd name="T25" fmla="*/ 27 h 97"/>
                <a:gd name="T26" fmla="*/ 142 w 161"/>
                <a:gd name="T27" fmla="*/ 24 h 97"/>
                <a:gd name="T28" fmla="*/ 141 w 161"/>
                <a:gd name="T29" fmla="*/ 18 h 97"/>
                <a:gd name="T30" fmla="*/ 136 w 161"/>
                <a:gd name="T31" fmla="*/ 13 h 97"/>
                <a:gd name="T32" fmla="*/ 130 w 161"/>
                <a:gd name="T33" fmla="*/ 8 h 97"/>
                <a:gd name="T34" fmla="*/ 128 w 161"/>
                <a:gd name="T35" fmla="*/ 6 h 97"/>
                <a:gd name="T36" fmla="*/ 121 w 161"/>
                <a:gd name="T37" fmla="*/ 3 h 97"/>
                <a:gd name="T38" fmla="*/ 113 w 161"/>
                <a:gd name="T39" fmla="*/ 1 h 97"/>
                <a:gd name="T40" fmla="*/ 104 w 161"/>
                <a:gd name="T41" fmla="*/ 0 h 97"/>
                <a:gd name="T42" fmla="*/ 93 w 161"/>
                <a:gd name="T43" fmla="*/ 0 h 97"/>
                <a:gd name="T44" fmla="*/ 0 w 161"/>
                <a:gd name="T45" fmla="*/ 0 h 97"/>
                <a:gd name="T46" fmla="*/ 0 w 161"/>
                <a:gd name="T47" fmla="*/ 16 h 97"/>
                <a:gd name="T48" fmla="*/ 21 w 161"/>
                <a:gd name="T49" fmla="*/ 16 h 97"/>
                <a:gd name="T50" fmla="*/ 21 w 161"/>
                <a:gd name="T51" fmla="*/ 80 h 97"/>
                <a:gd name="T52" fmla="*/ 0 w 161"/>
                <a:gd name="T53" fmla="*/ 80 h 97"/>
                <a:gd name="T54" fmla="*/ 0 w 161"/>
                <a:gd name="T55" fmla="*/ 97 h 97"/>
                <a:gd name="T56" fmla="*/ 81 w 161"/>
                <a:gd name="T57" fmla="*/ 97 h 97"/>
                <a:gd name="T58" fmla="*/ 81 w 161"/>
                <a:gd name="T59" fmla="*/ 80 h 97"/>
                <a:gd name="T60" fmla="*/ 61 w 161"/>
                <a:gd name="T61" fmla="*/ 80 h 97"/>
                <a:gd name="T62" fmla="*/ 61 w 161"/>
                <a:gd name="T63" fmla="*/ 55 h 97"/>
                <a:gd name="T64" fmla="*/ 61 w 161"/>
                <a:gd name="T65" fmla="*/ 16 h 97"/>
                <a:gd name="T66" fmla="*/ 78 w 161"/>
                <a:gd name="T67" fmla="*/ 16 h 97"/>
                <a:gd name="T68" fmla="*/ 87 w 161"/>
                <a:gd name="T69" fmla="*/ 16 h 97"/>
                <a:gd name="T70" fmla="*/ 94 w 161"/>
                <a:gd name="T71" fmla="*/ 18 h 97"/>
                <a:gd name="T72" fmla="*/ 99 w 161"/>
                <a:gd name="T73" fmla="*/ 22 h 97"/>
                <a:gd name="T74" fmla="*/ 101 w 161"/>
                <a:gd name="T75" fmla="*/ 28 h 97"/>
                <a:gd name="T76" fmla="*/ 101 w 161"/>
                <a:gd name="T77" fmla="*/ 29 h 97"/>
                <a:gd name="T78" fmla="*/ 99 w 161"/>
                <a:gd name="T79" fmla="*/ 33 h 97"/>
                <a:gd name="T80" fmla="*/ 93 w 161"/>
                <a:gd name="T81" fmla="*/ 36 h 97"/>
                <a:gd name="T82" fmla="*/ 86 w 161"/>
                <a:gd name="T83" fmla="*/ 38 h 97"/>
                <a:gd name="T84" fmla="*/ 75 w 161"/>
                <a:gd name="T85" fmla="*/ 39 h 97"/>
                <a:gd name="T86" fmla="*/ 61 w 161"/>
                <a:gd name="T87" fmla="*/ 39 h 97"/>
                <a:gd name="T88" fmla="*/ 61 w 161"/>
                <a:gd name="T89" fmla="*/ 16 h 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61" h="97">
                  <a:moveTo>
                    <a:pt x="61" y="55"/>
                  </a:moveTo>
                  <a:lnTo>
                    <a:pt x="78" y="55"/>
                  </a:lnTo>
                  <a:lnTo>
                    <a:pt x="113" y="97"/>
                  </a:lnTo>
                  <a:lnTo>
                    <a:pt x="161" y="97"/>
                  </a:lnTo>
                  <a:lnTo>
                    <a:pt x="161" y="80"/>
                  </a:lnTo>
                  <a:lnTo>
                    <a:pt x="141" y="80"/>
                  </a:lnTo>
                  <a:lnTo>
                    <a:pt x="116" y="51"/>
                  </a:lnTo>
                  <a:lnTo>
                    <a:pt x="120" y="49"/>
                  </a:lnTo>
                  <a:lnTo>
                    <a:pt x="128" y="46"/>
                  </a:lnTo>
                  <a:lnTo>
                    <a:pt x="135" y="42"/>
                  </a:lnTo>
                  <a:lnTo>
                    <a:pt x="138" y="38"/>
                  </a:lnTo>
                  <a:lnTo>
                    <a:pt x="142" y="33"/>
                  </a:lnTo>
                  <a:lnTo>
                    <a:pt x="143" y="27"/>
                  </a:lnTo>
                  <a:lnTo>
                    <a:pt x="142" y="24"/>
                  </a:lnTo>
                  <a:lnTo>
                    <a:pt x="141" y="18"/>
                  </a:lnTo>
                  <a:lnTo>
                    <a:pt x="136" y="13"/>
                  </a:lnTo>
                  <a:lnTo>
                    <a:pt x="130" y="8"/>
                  </a:lnTo>
                  <a:lnTo>
                    <a:pt x="128" y="6"/>
                  </a:lnTo>
                  <a:lnTo>
                    <a:pt x="121" y="3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1" y="16"/>
                  </a:lnTo>
                  <a:lnTo>
                    <a:pt x="21" y="80"/>
                  </a:lnTo>
                  <a:lnTo>
                    <a:pt x="0" y="80"/>
                  </a:lnTo>
                  <a:lnTo>
                    <a:pt x="0" y="97"/>
                  </a:lnTo>
                  <a:lnTo>
                    <a:pt x="81" y="97"/>
                  </a:lnTo>
                  <a:lnTo>
                    <a:pt x="81" y="80"/>
                  </a:lnTo>
                  <a:lnTo>
                    <a:pt x="61" y="80"/>
                  </a:lnTo>
                  <a:lnTo>
                    <a:pt x="61" y="55"/>
                  </a:lnTo>
                  <a:close/>
                  <a:moveTo>
                    <a:pt x="61" y="16"/>
                  </a:moveTo>
                  <a:lnTo>
                    <a:pt x="78" y="16"/>
                  </a:lnTo>
                  <a:lnTo>
                    <a:pt x="87" y="16"/>
                  </a:lnTo>
                  <a:lnTo>
                    <a:pt x="94" y="18"/>
                  </a:lnTo>
                  <a:lnTo>
                    <a:pt x="99" y="22"/>
                  </a:lnTo>
                  <a:lnTo>
                    <a:pt x="101" y="28"/>
                  </a:lnTo>
                  <a:lnTo>
                    <a:pt x="101" y="29"/>
                  </a:lnTo>
                  <a:lnTo>
                    <a:pt x="99" y="33"/>
                  </a:lnTo>
                  <a:lnTo>
                    <a:pt x="93" y="36"/>
                  </a:lnTo>
                  <a:lnTo>
                    <a:pt x="86" y="38"/>
                  </a:lnTo>
                  <a:lnTo>
                    <a:pt x="75" y="39"/>
                  </a:lnTo>
                  <a:lnTo>
                    <a:pt x="61" y="39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35" name="Freeform 40"/>
            <p:cNvSpPr>
              <a:spLocks noEditPoints="1"/>
            </p:cNvSpPr>
            <p:nvPr/>
          </p:nvSpPr>
          <p:spPr bwMode="auto">
            <a:xfrm>
              <a:off x="1086" y="1160"/>
              <a:ext cx="161" cy="97"/>
            </a:xfrm>
            <a:custGeom>
              <a:avLst/>
              <a:gdLst>
                <a:gd name="T0" fmla="*/ 61 w 161"/>
                <a:gd name="T1" fmla="*/ 54 h 97"/>
                <a:gd name="T2" fmla="*/ 79 w 161"/>
                <a:gd name="T3" fmla="*/ 54 h 97"/>
                <a:gd name="T4" fmla="*/ 114 w 161"/>
                <a:gd name="T5" fmla="*/ 97 h 97"/>
                <a:gd name="T6" fmla="*/ 161 w 161"/>
                <a:gd name="T7" fmla="*/ 97 h 97"/>
                <a:gd name="T8" fmla="*/ 161 w 161"/>
                <a:gd name="T9" fmla="*/ 81 h 97"/>
                <a:gd name="T10" fmla="*/ 141 w 161"/>
                <a:gd name="T11" fmla="*/ 81 h 97"/>
                <a:gd name="T12" fmla="*/ 115 w 161"/>
                <a:gd name="T13" fmla="*/ 51 h 97"/>
                <a:gd name="T14" fmla="*/ 121 w 161"/>
                <a:gd name="T15" fmla="*/ 50 h 97"/>
                <a:gd name="T16" fmla="*/ 129 w 161"/>
                <a:gd name="T17" fmla="*/ 46 h 97"/>
                <a:gd name="T18" fmla="*/ 135 w 161"/>
                <a:gd name="T19" fmla="*/ 43 h 97"/>
                <a:gd name="T20" fmla="*/ 139 w 161"/>
                <a:gd name="T21" fmla="*/ 38 h 97"/>
                <a:gd name="T22" fmla="*/ 141 w 161"/>
                <a:gd name="T23" fmla="*/ 33 h 97"/>
                <a:gd name="T24" fmla="*/ 143 w 161"/>
                <a:gd name="T25" fmla="*/ 27 h 97"/>
                <a:gd name="T26" fmla="*/ 143 w 161"/>
                <a:gd name="T27" fmla="*/ 24 h 97"/>
                <a:gd name="T28" fmla="*/ 140 w 161"/>
                <a:gd name="T29" fmla="*/ 18 h 97"/>
                <a:gd name="T30" fmla="*/ 137 w 161"/>
                <a:gd name="T31" fmla="*/ 13 h 97"/>
                <a:gd name="T32" fmla="*/ 131 w 161"/>
                <a:gd name="T33" fmla="*/ 8 h 97"/>
                <a:gd name="T34" fmla="*/ 128 w 161"/>
                <a:gd name="T35" fmla="*/ 7 h 97"/>
                <a:gd name="T36" fmla="*/ 122 w 161"/>
                <a:gd name="T37" fmla="*/ 4 h 97"/>
                <a:gd name="T38" fmla="*/ 113 w 161"/>
                <a:gd name="T39" fmla="*/ 2 h 97"/>
                <a:gd name="T40" fmla="*/ 104 w 161"/>
                <a:gd name="T41" fmla="*/ 1 h 97"/>
                <a:gd name="T42" fmla="*/ 93 w 161"/>
                <a:gd name="T43" fmla="*/ 0 h 97"/>
                <a:gd name="T44" fmla="*/ 0 w 161"/>
                <a:gd name="T45" fmla="*/ 0 h 97"/>
                <a:gd name="T46" fmla="*/ 0 w 161"/>
                <a:gd name="T47" fmla="*/ 16 h 97"/>
                <a:gd name="T48" fmla="*/ 21 w 161"/>
                <a:gd name="T49" fmla="*/ 16 h 97"/>
                <a:gd name="T50" fmla="*/ 21 w 161"/>
                <a:gd name="T51" fmla="*/ 81 h 97"/>
                <a:gd name="T52" fmla="*/ 0 w 161"/>
                <a:gd name="T53" fmla="*/ 81 h 97"/>
                <a:gd name="T54" fmla="*/ 0 w 161"/>
                <a:gd name="T55" fmla="*/ 97 h 97"/>
                <a:gd name="T56" fmla="*/ 80 w 161"/>
                <a:gd name="T57" fmla="*/ 97 h 97"/>
                <a:gd name="T58" fmla="*/ 80 w 161"/>
                <a:gd name="T59" fmla="*/ 81 h 97"/>
                <a:gd name="T60" fmla="*/ 61 w 161"/>
                <a:gd name="T61" fmla="*/ 81 h 97"/>
                <a:gd name="T62" fmla="*/ 61 w 161"/>
                <a:gd name="T63" fmla="*/ 54 h 97"/>
                <a:gd name="T64" fmla="*/ 61 w 161"/>
                <a:gd name="T65" fmla="*/ 16 h 97"/>
                <a:gd name="T66" fmla="*/ 79 w 161"/>
                <a:gd name="T67" fmla="*/ 16 h 97"/>
                <a:gd name="T68" fmla="*/ 87 w 161"/>
                <a:gd name="T69" fmla="*/ 17 h 97"/>
                <a:gd name="T70" fmla="*/ 95 w 161"/>
                <a:gd name="T71" fmla="*/ 19 h 97"/>
                <a:gd name="T72" fmla="*/ 98 w 161"/>
                <a:gd name="T73" fmla="*/ 22 h 97"/>
                <a:gd name="T74" fmla="*/ 101 w 161"/>
                <a:gd name="T75" fmla="*/ 27 h 97"/>
                <a:gd name="T76" fmla="*/ 101 w 161"/>
                <a:gd name="T77" fmla="*/ 28 h 97"/>
                <a:gd name="T78" fmla="*/ 98 w 161"/>
                <a:gd name="T79" fmla="*/ 34 h 97"/>
                <a:gd name="T80" fmla="*/ 94 w 161"/>
                <a:gd name="T81" fmla="*/ 37 h 97"/>
                <a:gd name="T82" fmla="*/ 86 w 161"/>
                <a:gd name="T83" fmla="*/ 39 h 97"/>
                <a:gd name="T84" fmla="*/ 76 w 161"/>
                <a:gd name="T85" fmla="*/ 39 h 97"/>
                <a:gd name="T86" fmla="*/ 61 w 161"/>
                <a:gd name="T87" fmla="*/ 39 h 97"/>
                <a:gd name="T88" fmla="*/ 61 w 161"/>
                <a:gd name="T89" fmla="*/ 16 h 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61" h="97">
                  <a:moveTo>
                    <a:pt x="61" y="54"/>
                  </a:moveTo>
                  <a:lnTo>
                    <a:pt x="79" y="54"/>
                  </a:lnTo>
                  <a:lnTo>
                    <a:pt x="114" y="97"/>
                  </a:lnTo>
                  <a:lnTo>
                    <a:pt x="161" y="97"/>
                  </a:lnTo>
                  <a:lnTo>
                    <a:pt x="161" y="81"/>
                  </a:lnTo>
                  <a:lnTo>
                    <a:pt x="141" y="81"/>
                  </a:lnTo>
                  <a:lnTo>
                    <a:pt x="115" y="51"/>
                  </a:lnTo>
                  <a:lnTo>
                    <a:pt x="121" y="50"/>
                  </a:lnTo>
                  <a:lnTo>
                    <a:pt x="129" y="46"/>
                  </a:lnTo>
                  <a:lnTo>
                    <a:pt x="135" y="43"/>
                  </a:lnTo>
                  <a:lnTo>
                    <a:pt x="139" y="38"/>
                  </a:lnTo>
                  <a:lnTo>
                    <a:pt x="141" y="33"/>
                  </a:lnTo>
                  <a:lnTo>
                    <a:pt x="143" y="27"/>
                  </a:lnTo>
                  <a:lnTo>
                    <a:pt x="143" y="24"/>
                  </a:lnTo>
                  <a:lnTo>
                    <a:pt x="140" y="18"/>
                  </a:lnTo>
                  <a:lnTo>
                    <a:pt x="137" y="13"/>
                  </a:lnTo>
                  <a:lnTo>
                    <a:pt x="131" y="8"/>
                  </a:lnTo>
                  <a:lnTo>
                    <a:pt x="128" y="7"/>
                  </a:lnTo>
                  <a:lnTo>
                    <a:pt x="122" y="4"/>
                  </a:lnTo>
                  <a:lnTo>
                    <a:pt x="113" y="2"/>
                  </a:lnTo>
                  <a:lnTo>
                    <a:pt x="104" y="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1" y="16"/>
                  </a:lnTo>
                  <a:lnTo>
                    <a:pt x="21" y="81"/>
                  </a:lnTo>
                  <a:lnTo>
                    <a:pt x="0" y="81"/>
                  </a:lnTo>
                  <a:lnTo>
                    <a:pt x="0" y="97"/>
                  </a:lnTo>
                  <a:lnTo>
                    <a:pt x="80" y="97"/>
                  </a:lnTo>
                  <a:lnTo>
                    <a:pt x="80" y="81"/>
                  </a:lnTo>
                  <a:lnTo>
                    <a:pt x="61" y="81"/>
                  </a:lnTo>
                  <a:lnTo>
                    <a:pt x="61" y="54"/>
                  </a:lnTo>
                  <a:close/>
                  <a:moveTo>
                    <a:pt x="61" y="16"/>
                  </a:moveTo>
                  <a:lnTo>
                    <a:pt x="79" y="16"/>
                  </a:lnTo>
                  <a:lnTo>
                    <a:pt x="87" y="17"/>
                  </a:lnTo>
                  <a:lnTo>
                    <a:pt x="95" y="19"/>
                  </a:lnTo>
                  <a:lnTo>
                    <a:pt x="98" y="22"/>
                  </a:lnTo>
                  <a:lnTo>
                    <a:pt x="101" y="27"/>
                  </a:lnTo>
                  <a:lnTo>
                    <a:pt x="101" y="28"/>
                  </a:lnTo>
                  <a:lnTo>
                    <a:pt x="98" y="34"/>
                  </a:lnTo>
                  <a:lnTo>
                    <a:pt x="94" y="37"/>
                  </a:lnTo>
                  <a:lnTo>
                    <a:pt x="86" y="39"/>
                  </a:lnTo>
                  <a:lnTo>
                    <a:pt x="76" y="39"/>
                  </a:lnTo>
                  <a:lnTo>
                    <a:pt x="61" y="39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使用三层交换机来做路由（续）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使用三层交换机来做路由（续）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530" y="881380"/>
            <a:ext cx="7910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划分VLAN后，同一VLAN内的用户可以互相通信，但是属于不同VLAN间的用户不能直接互相通信。为了实现VLAN间通信，可通过下表所示的方案实现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6065" y="1584960"/>
            <a:ext cx="408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三层交换机实现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VLAN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间通信方案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E248924-13F5-43FE-A0E0-C3F77F225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48304"/>
              </p:ext>
            </p:extLst>
          </p:nvPr>
        </p:nvGraphicFramePr>
        <p:xfrm>
          <a:off x="176530" y="1971530"/>
          <a:ext cx="8270486" cy="1280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448">
                  <a:extLst>
                    <a:ext uri="{9D8B030D-6E8A-4147-A177-3AD203B41FA5}">
                      <a16:colId xmlns:a16="http://schemas.microsoft.com/office/drawing/2014/main" val="3626225695"/>
                    </a:ext>
                  </a:extLst>
                </a:gridCol>
                <a:gridCol w="2369724">
                  <a:extLst>
                    <a:ext uri="{9D8B030D-6E8A-4147-A177-3AD203B41FA5}">
                      <a16:colId xmlns:a16="http://schemas.microsoft.com/office/drawing/2014/main" val="3270289585"/>
                    </a:ext>
                  </a:extLst>
                </a:gridCol>
                <a:gridCol w="2290692">
                  <a:extLst>
                    <a:ext uri="{9D8B030D-6E8A-4147-A177-3AD203B41FA5}">
                      <a16:colId xmlns:a16="http://schemas.microsoft.com/office/drawing/2014/main" val="713458795"/>
                    </a:ext>
                  </a:extLst>
                </a:gridCol>
                <a:gridCol w="2067622">
                  <a:extLst>
                    <a:ext uri="{9D8B030D-6E8A-4147-A177-3AD203B41FA5}">
                      <a16:colId xmlns:a16="http://schemas.microsoft.com/office/drawing/2014/main" val="3851474424"/>
                    </a:ext>
                  </a:extLst>
                </a:gridCol>
              </a:tblGrid>
              <a:tr h="350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VLAN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间通信方案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应用场景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06218"/>
                  </a:ext>
                </a:extLst>
              </a:tr>
              <a:tr h="918227">
                <a:tc>
                  <a:txBody>
                    <a:bodyPr/>
                    <a:lstStyle/>
                    <a:p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VLAN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属于不同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VLAN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且位于不同网段的用户，只要在路由可达的前提下，随时可以互相通信。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如果网络中存在多个用户属于不同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VLAN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，那么需要为每一个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VLAN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创建对应的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VLAN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接口，并分配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地址，增加了配置工作量且占用大量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地址资源。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适用于规模小、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地址固定的网络，且用户属于不同网段。如果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VLAN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配置比较多，既要进行二层转发，又要进行三层转发，选择使用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VLAN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接口。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6837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2"/>
          <p:cNvSpPr>
            <a:spLocks noChangeShapeType="1"/>
          </p:cNvSpPr>
          <p:nvPr/>
        </p:nvSpPr>
        <p:spPr bwMode="auto">
          <a:xfrm flipH="1" flipV="1">
            <a:off x="4381797" y="3219450"/>
            <a:ext cx="161925" cy="702469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 flipV="1">
            <a:off x="3842444" y="3219451"/>
            <a:ext cx="377429" cy="756047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 flipH="1" flipV="1">
            <a:off x="2545854" y="3219450"/>
            <a:ext cx="161925" cy="702469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 flipV="1">
            <a:off x="2006500" y="3219451"/>
            <a:ext cx="377429" cy="756047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 flipV="1">
            <a:off x="1087338" y="3219451"/>
            <a:ext cx="323850" cy="756047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3949601" y="1383507"/>
            <a:ext cx="917972" cy="594122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 flipV="1">
            <a:off x="2599432" y="1329928"/>
            <a:ext cx="917972" cy="594122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 flipH="1" flipV="1">
            <a:off x="2382738" y="2139553"/>
            <a:ext cx="270272" cy="756047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108" name="Line 11"/>
          <p:cNvSpPr>
            <a:spLocks noChangeShapeType="1"/>
          </p:cNvSpPr>
          <p:nvPr/>
        </p:nvSpPr>
        <p:spPr bwMode="auto">
          <a:xfrm flipV="1">
            <a:off x="1519535" y="2139554"/>
            <a:ext cx="701278" cy="864394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2960131" y="3274219"/>
            <a:ext cx="8002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auto">
          <a:xfrm flipH="1" flipV="1">
            <a:off x="5731966" y="3219450"/>
            <a:ext cx="161925" cy="702469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11" name="Line 14"/>
          <p:cNvSpPr>
            <a:spLocks noChangeShapeType="1"/>
          </p:cNvSpPr>
          <p:nvPr/>
        </p:nvSpPr>
        <p:spPr bwMode="auto">
          <a:xfrm flipV="1">
            <a:off x="5192612" y="3219451"/>
            <a:ext cx="377429" cy="756047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12" name="Line 15"/>
          <p:cNvSpPr>
            <a:spLocks noChangeShapeType="1"/>
          </p:cNvSpPr>
          <p:nvPr/>
        </p:nvSpPr>
        <p:spPr bwMode="auto">
          <a:xfrm flipH="1" flipV="1">
            <a:off x="5084266" y="2139554"/>
            <a:ext cx="432197" cy="810815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113" name="Line 16"/>
          <p:cNvSpPr>
            <a:spLocks noChangeShapeType="1"/>
          </p:cNvSpPr>
          <p:nvPr/>
        </p:nvSpPr>
        <p:spPr bwMode="auto">
          <a:xfrm flipV="1">
            <a:off x="4381798" y="2139554"/>
            <a:ext cx="540544" cy="810815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114" name="Line 17"/>
          <p:cNvSpPr>
            <a:spLocks noChangeShapeType="1"/>
          </p:cNvSpPr>
          <p:nvPr/>
        </p:nvSpPr>
        <p:spPr bwMode="auto">
          <a:xfrm flipV="1">
            <a:off x="1033760" y="3327797"/>
            <a:ext cx="215503" cy="485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15" name="Line 18"/>
          <p:cNvSpPr>
            <a:spLocks noChangeShapeType="1"/>
          </p:cNvSpPr>
          <p:nvPr/>
        </p:nvSpPr>
        <p:spPr bwMode="auto">
          <a:xfrm flipV="1">
            <a:off x="1574304" y="2247900"/>
            <a:ext cx="431006" cy="54054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16" name="Line 19"/>
          <p:cNvSpPr>
            <a:spLocks noChangeShapeType="1"/>
          </p:cNvSpPr>
          <p:nvPr/>
        </p:nvSpPr>
        <p:spPr bwMode="auto">
          <a:xfrm flipV="1">
            <a:off x="2653010" y="1437085"/>
            <a:ext cx="540544" cy="32504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17" name="Line 20"/>
          <p:cNvSpPr>
            <a:spLocks noChangeShapeType="1"/>
          </p:cNvSpPr>
          <p:nvPr/>
        </p:nvSpPr>
        <p:spPr bwMode="auto">
          <a:xfrm>
            <a:off x="2491085" y="2247900"/>
            <a:ext cx="216694" cy="53935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18" name="Line 21"/>
          <p:cNvSpPr>
            <a:spLocks noChangeShapeType="1"/>
          </p:cNvSpPr>
          <p:nvPr/>
        </p:nvSpPr>
        <p:spPr bwMode="auto">
          <a:xfrm>
            <a:off x="2653010" y="3274219"/>
            <a:ext cx="163115" cy="53935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19" name="Line 22"/>
          <p:cNvSpPr>
            <a:spLocks noChangeShapeType="1"/>
          </p:cNvSpPr>
          <p:nvPr/>
        </p:nvSpPr>
        <p:spPr bwMode="auto">
          <a:xfrm flipH="1">
            <a:off x="2005310" y="3274219"/>
            <a:ext cx="270272" cy="53935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20" name="Line 23"/>
          <p:cNvSpPr>
            <a:spLocks noChangeShapeType="1"/>
          </p:cNvSpPr>
          <p:nvPr/>
        </p:nvSpPr>
        <p:spPr bwMode="auto">
          <a:xfrm>
            <a:off x="4165104" y="1383506"/>
            <a:ext cx="540544" cy="37742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21" name="Line 24"/>
          <p:cNvSpPr>
            <a:spLocks noChangeShapeType="1"/>
          </p:cNvSpPr>
          <p:nvPr/>
        </p:nvSpPr>
        <p:spPr bwMode="auto">
          <a:xfrm flipH="1">
            <a:off x="4381798" y="2247900"/>
            <a:ext cx="377428" cy="53935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22" name="Line 25"/>
          <p:cNvSpPr>
            <a:spLocks noChangeShapeType="1"/>
          </p:cNvSpPr>
          <p:nvPr/>
        </p:nvSpPr>
        <p:spPr bwMode="auto">
          <a:xfrm>
            <a:off x="5245000" y="2247900"/>
            <a:ext cx="325041" cy="53935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0906" name="Text Box 26"/>
          <p:cNvSpPr txBox="1">
            <a:spLocks noChangeArrowheads="1"/>
          </p:cNvSpPr>
          <p:nvPr/>
        </p:nvSpPr>
        <p:spPr bwMode="auto">
          <a:xfrm>
            <a:off x="738723" y="3436144"/>
            <a:ext cx="4924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广播</a:t>
            </a:r>
          </a:p>
        </p:txBody>
      </p:sp>
      <p:sp>
        <p:nvSpPr>
          <p:cNvPr id="4124" name="Line 27"/>
          <p:cNvSpPr>
            <a:spLocks noChangeShapeType="1"/>
          </p:cNvSpPr>
          <p:nvPr/>
        </p:nvSpPr>
        <p:spPr bwMode="auto">
          <a:xfrm flipH="1">
            <a:off x="3841253" y="3274219"/>
            <a:ext cx="270272" cy="54054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25" name="Line 28"/>
          <p:cNvSpPr>
            <a:spLocks noChangeShapeType="1"/>
          </p:cNvSpPr>
          <p:nvPr/>
        </p:nvSpPr>
        <p:spPr bwMode="auto">
          <a:xfrm>
            <a:off x="4490144" y="3274219"/>
            <a:ext cx="107156" cy="53935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26" name="Line 29"/>
          <p:cNvSpPr>
            <a:spLocks noChangeShapeType="1"/>
          </p:cNvSpPr>
          <p:nvPr/>
        </p:nvSpPr>
        <p:spPr bwMode="auto">
          <a:xfrm flipH="1">
            <a:off x="5246191" y="3274219"/>
            <a:ext cx="215503" cy="485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27" name="Line 30"/>
          <p:cNvSpPr>
            <a:spLocks noChangeShapeType="1"/>
          </p:cNvSpPr>
          <p:nvPr/>
        </p:nvSpPr>
        <p:spPr bwMode="auto">
          <a:xfrm>
            <a:off x="5839122" y="3274219"/>
            <a:ext cx="108347" cy="485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pic>
        <p:nvPicPr>
          <p:cNvPr id="4128" name="Picture 31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35" y="3813573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32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050" y="3814763"/>
            <a:ext cx="548879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0" name="Picture 33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506" y="3813573"/>
            <a:ext cx="548879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1" name="Picture 34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573" y="3814763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2" name="Picture 35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694" y="3813573"/>
            <a:ext cx="548879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3" name="Picture 36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41" y="3813573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4" name="Picture 37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87" y="3813573"/>
            <a:ext cx="548879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5" name="Picture 38" descr="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17" y="2842023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6" name="Picture 39" descr="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04" y="2842023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7" name="Picture 40" descr="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423" y="2842023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8" name="Picture 41" descr="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179" y="2842023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9" name="Picture 42" descr="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44" y="1815704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0" name="Picture 43" descr="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079" y="1762125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1" name="Picture 44" descr="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719" y="953691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42" name="Text Box 45"/>
          <p:cNvSpPr txBox="1">
            <a:spLocks noChangeArrowheads="1"/>
          </p:cNvSpPr>
          <p:nvPr/>
        </p:nvSpPr>
        <p:spPr bwMode="auto">
          <a:xfrm>
            <a:off x="2475462" y="4500576"/>
            <a:ext cx="2031325" cy="36933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广播域与广播风暴</a:t>
            </a:r>
          </a:p>
        </p:txBody>
      </p:sp>
      <p:sp>
        <p:nvSpPr>
          <p:cNvPr id="4143" name="Text Box 46"/>
          <p:cNvSpPr txBox="1">
            <a:spLocks noChangeArrowheads="1"/>
          </p:cNvSpPr>
          <p:nvPr/>
        </p:nvSpPr>
        <p:spPr bwMode="auto">
          <a:xfrm>
            <a:off x="357158" y="1071552"/>
            <a:ext cx="1785950" cy="64633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整个交换机网络构成一个广播域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使用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VirtualLAN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VLAN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）的原因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 Box 46"/>
          <p:cNvSpPr txBox="1">
            <a:spLocks noChangeArrowheads="1"/>
          </p:cNvSpPr>
          <p:nvPr/>
        </p:nvSpPr>
        <p:spPr bwMode="auto">
          <a:xfrm>
            <a:off x="5517168" y="1169342"/>
            <a:ext cx="1785950" cy="3683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？什么是广播域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VLAN</a:t>
            </a:r>
            <a:r>
              <a:rPr lang="zh-CN" altLang="en-US"/>
              <a:t>的基本配置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497470" cy="331406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创建</a:t>
            </a:r>
            <a:r>
              <a:rPr lang="en-US" altLang="zh-CN" sz="1800" dirty="0"/>
              <a:t>/</a:t>
            </a:r>
            <a:r>
              <a:rPr lang="zh-CN" altLang="en-US" sz="1800" dirty="0"/>
              <a:t>删除</a:t>
            </a:r>
            <a:r>
              <a:rPr lang="en-US" altLang="zh-CN" sz="1800" dirty="0"/>
              <a:t>VLAN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指定</a:t>
            </a:r>
            <a:r>
              <a:rPr lang="en-US" altLang="zh-CN" sz="1800" dirty="0"/>
              <a:t>VLAN</a:t>
            </a:r>
            <a:r>
              <a:rPr lang="zh-CN" altLang="en-US" sz="1800" dirty="0"/>
              <a:t>中的端口（</a:t>
            </a:r>
            <a:r>
              <a:rPr lang="en-US" altLang="zh-CN" sz="1800" dirty="0"/>
              <a:t>Access</a:t>
            </a:r>
            <a:r>
              <a:rPr lang="zh-CN" altLang="en-US" sz="1800" dirty="0"/>
              <a:t>端口）</a:t>
            </a:r>
          </a:p>
          <a:p>
            <a:pPr marL="684000" lvl="1" eaLnBrk="1" hangingPunct="1">
              <a:lnSpc>
                <a:spcPct val="90000"/>
              </a:lnSpc>
            </a:pPr>
            <a:r>
              <a:rPr lang="zh-CN" altLang="en-US" sz="1800" dirty="0"/>
              <a:t>给</a:t>
            </a:r>
            <a:r>
              <a:rPr lang="en-US" altLang="zh-CN" sz="1800" dirty="0"/>
              <a:t>VLAN</a:t>
            </a:r>
            <a:r>
              <a:rPr lang="zh-CN" altLang="en-US" sz="1800" dirty="0"/>
              <a:t>指定端口</a:t>
            </a:r>
            <a:endParaRPr lang="en-US" altLang="zh-CN" sz="1800" dirty="0"/>
          </a:p>
          <a:p>
            <a:pPr marL="684000" lvl="1" eaLnBrk="1" hangingPunct="1">
              <a:lnSpc>
                <a:spcPct val="90000"/>
              </a:lnSpc>
            </a:pPr>
            <a:r>
              <a:rPr lang="zh-CN" altLang="en-US" sz="1800" dirty="0"/>
              <a:t>给端口指定</a:t>
            </a:r>
            <a:r>
              <a:rPr lang="en-US" altLang="zh-CN" sz="1800" dirty="0"/>
              <a:t>VLAN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设定端口的链路类型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设置</a:t>
            </a:r>
            <a:r>
              <a:rPr lang="en-US" altLang="zh-CN" sz="1800" dirty="0"/>
              <a:t>Trunk</a:t>
            </a:r>
            <a:r>
              <a:rPr lang="zh-CN" altLang="en-US" sz="1800" dirty="0"/>
              <a:t>端口允许通过的</a:t>
            </a:r>
            <a:r>
              <a:rPr lang="en-US" altLang="zh-CN" sz="1800" dirty="0"/>
              <a:t>VLAN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设置</a:t>
            </a:r>
            <a:r>
              <a:rPr lang="en-US" altLang="zh-CN" sz="1800" dirty="0"/>
              <a:t>Trunk</a:t>
            </a:r>
            <a:r>
              <a:rPr lang="zh-CN" altLang="en-US" sz="1800" dirty="0"/>
              <a:t>端口的缺省</a:t>
            </a:r>
            <a:r>
              <a:rPr lang="en-US" altLang="zh-CN" sz="1800" dirty="0"/>
              <a:t>VLAN ID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其它常用命令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VLAN</a:t>
            </a:r>
            <a:r>
              <a:rPr lang="zh-CN" altLang="en-US" sz="1800" dirty="0"/>
              <a:t>组网配置举例</a:t>
            </a:r>
          </a:p>
        </p:txBody>
      </p:sp>
    </p:spTree>
    <p:extLst>
      <p:ext uri="{BB962C8B-B14F-4D97-AF65-F5344CB8AC3E}">
        <p14:creationId xmlns:p14="http://schemas.microsoft.com/office/powerpoint/2010/main" val="3030991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创建/</a:t>
            </a:r>
            <a:r>
              <a:rPr lang="zh-CN" altLang="en-US">
                <a:latin typeface="Arial" panose="020B0604020202020204" pitchFamily="34" charset="0"/>
              </a:rPr>
              <a:t>删</a:t>
            </a:r>
            <a:r>
              <a:rPr lang="en-US" altLang="en-US">
                <a:latin typeface="Arial" panose="020B0604020202020204" pitchFamily="34" charset="0"/>
              </a:rPr>
              <a:t>除VLAN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4282" y="1071552"/>
            <a:ext cx="6643734" cy="331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创建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并进入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视图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[H3C]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vlan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vlan_id</a:t>
            </a:r>
            <a:endParaRPr kumimoji="0" lang="en-US" altLang="zh-CN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注：执行后提示符变为“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[H3C-vlan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id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]”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；若该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已存在，则仅进入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视图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删除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VLAN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[H3C] undo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vlan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vlan_id</a:t>
            </a:r>
            <a:endParaRPr kumimoji="0" lang="en-US" altLang="zh-CN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参数说明：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vlan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接口的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，取值范围为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～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4094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举例：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[H3C]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vlan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31956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给</a:t>
            </a:r>
            <a:r>
              <a:rPr lang="en-US" altLang="en-US">
                <a:latin typeface="Arial" panose="020B0604020202020204" pitchFamily="34" charset="0"/>
              </a:rPr>
              <a:t>VLAN</a:t>
            </a:r>
            <a:r>
              <a:rPr lang="zh-CN" altLang="en-US"/>
              <a:t>指定端口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43734" cy="3637919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42875" indent="-342000">
              <a:spcBef>
                <a:spcPts val="432"/>
              </a:spcBef>
            </a:pPr>
            <a:r>
              <a:rPr lang="zh-CN" altLang="en-US" sz="1800" dirty="0"/>
              <a:t>向</a:t>
            </a:r>
            <a:r>
              <a:rPr lang="en-US" altLang="zh-CN" sz="1800" dirty="0"/>
              <a:t>VLAN</a:t>
            </a:r>
            <a:r>
              <a:rPr lang="zh-CN" altLang="en-US" sz="1800" dirty="0"/>
              <a:t>中添加交换机端口</a:t>
            </a:r>
          </a:p>
          <a:p>
            <a:pPr marL="342900" lvl="1" indent="-342000">
              <a:buNone/>
            </a:pPr>
            <a:r>
              <a:rPr lang="en-US" altLang="zh-CN" sz="1800" dirty="0"/>
              <a:t>     [H3C-vlan1] port </a:t>
            </a:r>
            <a:r>
              <a:rPr lang="en-US" altLang="zh-CN" sz="1800" dirty="0" err="1"/>
              <a:t>port_num</a:t>
            </a:r>
            <a:r>
              <a:rPr lang="en-US" altLang="zh-CN" sz="1800" dirty="0"/>
              <a:t> [ to </a:t>
            </a:r>
            <a:r>
              <a:rPr lang="en-US" altLang="zh-CN" sz="1800" dirty="0" err="1"/>
              <a:t>port_num</a:t>
            </a:r>
            <a:r>
              <a:rPr lang="en-US" altLang="zh-CN" sz="1800" dirty="0"/>
              <a:t> ] &amp; &lt; 1-10 &gt;</a:t>
            </a:r>
          </a:p>
          <a:p>
            <a:pPr marL="142875" indent="-342000"/>
            <a:r>
              <a:rPr lang="en-US" altLang="zh-CN" sz="1800" dirty="0"/>
              <a:t> </a:t>
            </a:r>
            <a:r>
              <a:rPr lang="zh-CN" altLang="en-US" sz="1800" dirty="0"/>
              <a:t>从</a:t>
            </a:r>
            <a:r>
              <a:rPr lang="en-US" altLang="zh-CN" sz="1800" dirty="0"/>
              <a:t>VLAN</a:t>
            </a:r>
            <a:r>
              <a:rPr lang="zh-CN" altLang="en-US" sz="1800" dirty="0"/>
              <a:t>中删除交换机端口</a:t>
            </a:r>
          </a:p>
          <a:p>
            <a:pPr marL="342900" lvl="1" indent="-342000">
              <a:buNone/>
            </a:pPr>
            <a:r>
              <a:rPr lang="en-US" altLang="zh-CN" sz="1800" dirty="0"/>
              <a:t>     [H3C-vlan1] undo port </a:t>
            </a:r>
            <a:r>
              <a:rPr lang="en-US" altLang="zh-CN" sz="1800" dirty="0" err="1"/>
              <a:t>port_num</a:t>
            </a:r>
            <a:r>
              <a:rPr lang="en-US" altLang="zh-CN" sz="1800" dirty="0"/>
              <a:t> [ to </a:t>
            </a:r>
            <a:r>
              <a:rPr lang="en-US" altLang="zh-CN" sz="1800" dirty="0" err="1"/>
              <a:t>port_num</a:t>
            </a:r>
            <a:r>
              <a:rPr lang="en-US" altLang="zh-CN" sz="1800" dirty="0"/>
              <a:t> ] &amp; &lt;1-10&gt;</a:t>
            </a:r>
          </a:p>
          <a:p>
            <a:pPr marL="142875" indent="-342000"/>
            <a:r>
              <a:rPr lang="zh-CN" altLang="en-US" sz="1800" dirty="0"/>
              <a:t>参数说明：</a:t>
            </a:r>
            <a:endParaRPr lang="en-US" altLang="zh-CN" sz="1800" dirty="0"/>
          </a:p>
          <a:p>
            <a:pPr marL="142875" indent="-34200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port_num</a:t>
            </a:r>
            <a:r>
              <a:rPr lang="zh-CN" altLang="en-US" sz="1800" dirty="0"/>
              <a:t>：由</a:t>
            </a:r>
            <a:r>
              <a:rPr lang="en-US" altLang="zh-CN" sz="1800" dirty="0"/>
              <a:t>Interface</a:t>
            </a:r>
            <a:r>
              <a:rPr lang="zh-CN" altLang="en-US" sz="1800" dirty="0"/>
              <a:t>类型和端口序号组成；端口序号由</a:t>
            </a:r>
            <a:endParaRPr lang="en-US" altLang="zh-CN" sz="1800" dirty="0"/>
          </a:p>
          <a:p>
            <a:pPr marL="142875" indent="-34200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槽号和端口号的二元组组成</a:t>
            </a:r>
            <a:r>
              <a:rPr lang="en-US" altLang="zh-CN" sz="1800" dirty="0"/>
              <a:t>,</a:t>
            </a:r>
            <a:r>
              <a:rPr lang="zh-CN" altLang="en-US" sz="1800" dirty="0"/>
              <a:t>或由设备单元号、槽号和端口号</a:t>
            </a:r>
            <a:endParaRPr lang="en-US" altLang="zh-CN" sz="1800" dirty="0"/>
          </a:p>
          <a:p>
            <a:pPr marL="142875" indent="-34200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的三元组组成。</a:t>
            </a:r>
          </a:p>
          <a:p>
            <a:pPr marL="142875" indent="-342000"/>
            <a:r>
              <a:rPr lang="zh-CN" altLang="en-US" sz="1800" dirty="0"/>
              <a:t>举例：</a:t>
            </a:r>
          </a:p>
          <a:p>
            <a:pPr marL="342900" lvl="1" indent="-342000">
              <a:buNone/>
            </a:pPr>
            <a:r>
              <a:rPr lang="en-US" altLang="zh-CN" sz="1800" dirty="0"/>
              <a:t>     [H3C-vlan1] port </a:t>
            </a:r>
            <a:r>
              <a:rPr lang="en-US" altLang="zh-CN" sz="1800" dirty="0">
                <a:solidFill>
                  <a:srgbClr val="FF0000"/>
                </a:solidFill>
              </a:rPr>
              <a:t>G</a:t>
            </a:r>
            <a:r>
              <a:rPr lang="en-US" altLang="zh-CN" sz="1800" dirty="0">
                <a:solidFill>
                  <a:schemeClr val="accent1"/>
                </a:solidFill>
              </a:rPr>
              <a:t>1/ 0/1 </a:t>
            </a:r>
            <a:r>
              <a:rPr lang="en-US" altLang="zh-CN" sz="1800" dirty="0"/>
              <a:t>to </a:t>
            </a:r>
            <a:r>
              <a:rPr lang="en-US" altLang="zh-CN" sz="1800" dirty="0">
                <a:solidFill>
                  <a:srgbClr val="FF0000"/>
                </a:solidFill>
              </a:rPr>
              <a:t>G</a:t>
            </a:r>
            <a:r>
              <a:rPr lang="en-US" altLang="zh-CN" sz="1800" dirty="0">
                <a:solidFill>
                  <a:schemeClr val="accent1"/>
                </a:solidFill>
              </a:rPr>
              <a:t>1/ 0/12(G</a:t>
            </a:r>
            <a:r>
              <a:rPr lang="zh-CN" altLang="en-US" sz="1800" dirty="0">
                <a:solidFill>
                  <a:schemeClr val="accent1"/>
                </a:solidFill>
              </a:rPr>
              <a:t>或</a:t>
            </a:r>
            <a:r>
              <a:rPr lang="en-US" altLang="zh-CN" sz="1800" dirty="0">
                <a:solidFill>
                  <a:schemeClr val="accent1"/>
                </a:solidFill>
              </a:rPr>
              <a:t>E</a:t>
            </a:r>
            <a:r>
              <a:rPr lang="zh-CN" altLang="en-US" sz="1800" dirty="0">
                <a:solidFill>
                  <a:schemeClr val="accent1"/>
                </a:solidFill>
              </a:rPr>
              <a:t>为简写</a:t>
            </a:r>
            <a:r>
              <a:rPr lang="en-US" altLang="zh-CN" sz="1800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164395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给端口指定</a:t>
            </a:r>
            <a:r>
              <a:rPr lang="en-US" altLang="zh-CN">
                <a:latin typeface="Arial" panose="020B0604020202020204" pitchFamily="34" charset="0"/>
              </a:rPr>
              <a:t>VLAN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572296" cy="2973122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42875" indent="-342000"/>
            <a:r>
              <a:rPr lang="zh-CN" altLang="en-US" sz="1800" dirty="0"/>
              <a:t>将端口添加到</a:t>
            </a:r>
            <a:r>
              <a:rPr lang="en-US" altLang="zh-CN" sz="1800" dirty="0"/>
              <a:t>VLAN:</a:t>
            </a:r>
          </a:p>
          <a:p>
            <a:pPr marL="142875" indent="-342000">
              <a:buNone/>
            </a:pPr>
            <a:r>
              <a:rPr lang="en-US" altLang="zh-CN" sz="1800" dirty="0"/>
              <a:t>     [H3C-</a:t>
            </a:r>
            <a:r>
              <a:rPr lang="en-US" altLang="zh-CN" sz="1800" dirty="0">
                <a:solidFill>
                  <a:srgbClr val="FF0000"/>
                </a:solidFill>
              </a:rPr>
              <a:t>Gigabit</a:t>
            </a:r>
            <a:r>
              <a:rPr lang="en-US" altLang="zh-CN" sz="1800" dirty="0"/>
              <a:t>Ethernet1/0/1] port access 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vlan</a:t>
            </a:r>
            <a:r>
              <a:rPr lang="en-US" altLang="zh-CN" sz="1800" i="1" dirty="0"/>
              <a:t>-id</a:t>
            </a:r>
          </a:p>
          <a:p>
            <a:pPr marL="142875" indent="-342000">
              <a:buNone/>
            </a:pPr>
            <a:endParaRPr lang="en-US" altLang="zh-CN" sz="1800" dirty="0"/>
          </a:p>
          <a:p>
            <a:pPr marL="142875" indent="-342000"/>
            <a:r>
              <a:rPr lang="zh-CN" altLang="en-US" sz="1800" dirty="0"/>
              <a:t>将端口从</a:t>
            </a:r>
            <a:r>
              <a:rPr lang="en-US" altLang="zh-CN" sz="1800" dirty="0"/>
              <a:t>VLAN</a:t>
            </a:r>
            <a:r>
              <a:rPr lang="zh-CN" altLang="en-US" sz="1800" dirty="0"/>
              <a:t>中删除</a:t>
            </a:r>
          </a:p>
          <a:p>
            <a:pPr marL="342900" lvl="1" indent="-342000">
              <a:buNone/>
            </a:pPr>
            <a:r>
              <a:rPr lang="en-US" altLang="zh-CN" sz="1800" dirty="0"/>
              <a:t>     [H3C-</a:t>
            </a:r>
            <a:r>
              <a:rPr lang="en-US" altLang="zh-CN" sz="1800" dirty="0">
                <a:solidFill>
                  <a:srgbClr val="FF0000"/>
                </a:solidFill>
              </a:rPr>
              <a:t>Gigabit</a:t>
            </a:r>
            <a:r>
              <a:rPr lang="en-US" altLang="zh-CN" sz="1800" dirty="0"/>
              <a:t>Ethernet1/0/1] undo port access 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vlan</a:t>
            </a:r>
            <a:r>
              <a:rPr lang="en-US" altLang="zh-CN" sz="1800" i="1" dirty="0"/>
              <a:t>-id</a:t>
            </a:r>
            <a:r>
              <a:rPr lang="en-US" altLang="zh-CN" sz="1800" dirty="0"/>
              <a:t> </a:t>
            </a:r>
          </a:p>
          <a:p>
            <a:pPr marL="342900" lvl="1" indent="-342000">
              <a:buNone/>
            </a:pPr>
            <a:endParaRPr lang="en-US" altLang="zh-CN" sz="1800" dirty="0"/>
          </a:p>
          <a:p>
            <a:pPr marL="142875" indent="-342000"/>
            <a:r>
              <a:rPr lang="zh-CN" altLang="en-US" sz="1800" dirty="0"/>
              <a:t>举例：</a:t>
            </a:r>
          </a:p>
          <a:p>
            <a:pPr marL="342900" lvl="1" indent="-342000">
              <a:buNone/>
            </a:pPr>
            <a:r>
              <a:rPr lang="en-US" altLang="zh-CN" sz="1800" dirty="0"/>
              <a:t>     [H3C-</a:t>
            </a:r>
            <a:r>
              <a:rPr lang="en-US" altLang="zh-CN" sz="1800" dirty="0">
                <a:solidFill>
                  <a:srgbClr val="FF0000"/>
                </a:solidFill>
              </a:rPr>
              <a:t>Gigabit</a:t>
            </a:r>
            <a:r>
              <a:rPr lang="en-US" altLang="zh-CN" sz="1800" dirty="0"/>
              <a:t>Ethernet1/0/1] port access 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3</a:t>
            </a:r>
            <a:endParaRPr lang="en-US" altLang="zh-CN" sz="1800" i="1" dirty="0"/>
          </a:p>
        </p:txBody>
      </p:sp>
    </p:spTree>
    <p:extLst>
      <p:ext uri="{BB962C8B-B14F-4D97-AF65-F5344CB8AC3E}">
        <p14:creationId xmlns:p14="http://schemas.microsoft.com/office/powerpoint/2010/main" val="286291345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设置端口的链路类型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43734" cy="330552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42875" indent="-342000"/>
            <a:r>
              <a:rPr lang="zh-CN" altLang="en-US" sz="1800" dirty="0"/>
              <a:t>设置命令：</a:t>
            </a:r>
          </a:p>
          <a:p>
            <a:pPr marL="342900" lvl="1" indent="-342000">
              <a:buNone/>
            </a:pPr>
            <a:r>
              <a:rPr lang="en-US" altLang="zh-CN" sz="1800" dirty="0"/>
              <a:t>     [H3C-</a:t>
            </a:r>
            <a:r>
              <a:rPr lang="en-US" altLang="zh-CN" sz="1800" dirty="0">
                <a:solidFill>
                  <a:srgbClr val="FF0000"/>
                </a:solidFill>
              </a:rPr>
              <a:t>Gigabit</a:t>
            </a:r>
            <a:r>
              <a:rPr lang="en-US" altLang="zh-CN" sz="1800" dirty="0"/>
              <a:t>Ethernet1/0/1] port link-type { access | trunk | hybrid }</a:t>
            </a:r>
          </a:p>
          <a:p>
            <a:pPr marL="342900" lvl="1" indent="-342000">
              <a:buNone/>
            </a:pPr>
            <a:endParaRPr lang="en-US" altLang="zh-CN" sz="1800" dirty="0"/>
          </a:p>
          <a:p>
            <a:pPr marL="142875" indent="-342000"/>
            <a:r>
              <a:rPr lang="zh-CN" altLang="en-US" sz="1800" dirty="0"/>
              <a:t>恢复为缺省值命令：</a:t>
            </a:r>
          </a:p>
          <a:p>
            <a:pPr marL="142875" indent="-342000"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[H3C-</a:t>
            </a:r>
            <a:r>
              <a:rPr lang="en-US" altLang="zh-CN" sz="1800" dirty="0">
                <a:solidFill>
                  <a:srgbClr val="FF0000"/>
                </a:solidFill>
              </a:rPr>
              <a:t>Gigabit</a:t>
            </a:r>
            <a:r>
              <a:rPr lang="en-US" altLang="zh-CN" sz="1800" dirty="0"/>
              <a:t>Ethernet1/0/1] undo port link-type</a:t>
            </a:r>
          </a:p>
          <a:p>
            <a:pPr marL="142875" indent="-342000">
              <a:buNone/>
            </a:pPr>
            <a:endParaRPr lang="en-US" altLang="zh-CN" sz="1800" dirty="0"/>
          </a:p>
          <a:p>
            <a:pPr marL="142875" indent="-342000"/>
            <a:r>
              <a:rPr lang="zh-CN" altLang="en-US" sz="1800" dirty="0"/>
              <a:t>举例：</a:t>
            </a:r>
          </a:p>
          <a:p>
            <a:pPr marL="142875" indent="-342000"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[H3C-</a:t>
            </a:r>
            <a:r>
              <a:rPr lang="en-US" altLang="zh-CN" sz="1800" dirty="0">
                <a:solidFill>
                  <a:srgbClr val="FF0000"/>
                </a:solidFill>
              </a:rPr>
              <a:t>Gigabit</a:t>
            </a:r>
            <a:r>
              <a:rPr lang="en-US" altLang="zh-CN" sz="1800" dirty="0"/>
              <a:t>Ethernet1/0/1]port link-type trunk</a:t>
            </a:r>
          </a:p>
          <a:p>
            <a:pPr marL="142875" indent="-142875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5610675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设置</a:t>
            </a:r>
            <a:r>
              <a:rPr lang="en-US" altLang="zh-CN">
                <a:latin typeface="Arial" panose="020B0604020202020204" pitchFamily="34" charset="0"/>
              </a:rPr>
              <a:t>Trunk</a:t>
            </a:r>
            <a:r>
              <a:rPr lang="zh-CN" altLang="en-US"/>
              <a:t>端口允许通过的</a:t>
            </a:r>
            <a:r>
              <a:rPr lang="en-US" altLang="zh-CN">
                <a:latin typeface="Arial" panose="020B0604020202020204" pitchFamily="34" charset="0"/>
              </a:rPr>
              <a:t>VLAN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43734" cy="3693319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42875" indent="-342000"/>
            <a:r>
              <a:rPr lang="zh-CN" altLang="en-US" sz="1800" dirty="0"/>
              <a:t>允许某些</a:t>
            </a:r>
            <a:r>
              <a:rPr lang="en-US" altLang="zh-CN" sz="1800" dirty="0"/>
              <a:t>VLAN</a:t>
            </a:r>
            <a:r>
              <a:rPr lang="zh-CN" altLang="en-US" sz="1800" dirty="0"/>
              <a:t>的帧通过当前</a:t>
            </a:r>
            <a:r>
              <a:rPr lang="en-US" altLang="zh-CN" sz="1800" dirty="0"/>
              <a:t>Trunk</a:t>
            </a:r>
            <a:r>
              <a:rPr lang="zh-CN" altLang="en-US" sz="1800" dirty="0"/>
              <a:t>端口：</a:t>
            </a:r>
          </a:p>
          <a:p>
            <a:pPr marL="142875" indent="-342000">
              <a:buNone/>
            </a:pPr>
            <a:r>
              <a:rPr lang="en-US" altLang="zh-CN" sz="1800" dirty="0"/>
              <a:t>     [H3C-</a:t>
            </a:r>
            <a:r>
              <a:rPr lang="en-US" altLang="zh-CN" sz="1800" dirty="0">
                <a:solidFill>
                  <a:srgbClr val="FF0000"/>
                </a:solidFill>
              </a:rPr>
              <a:t>Gigabit</a:t>
            </a:r>
            <a:r>
              <a:rPr lang="en-US" altLang="zh-CN" sz="1800" dirty="0"/>
              <a:t>Ethernet1/0/1] port trunk permit 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  </a:t>
            </a:r>
          </a:p>
          <a:p>
            <a:pPr marL="142875" indent="-342000">
              <a:buNone/>
            </a:pPr>
            <a:r>
              <a:rPr lang="en-US" altLang="zh-CN" sz="1800" dirty="0"/>
              <a:t>     { </a:t>
            </a:r>
            <a:r>
              <a:rPr lang="en-US" altLang="zh-CN" sz="1800" dirty="0" err="1"/>
              <a:t>vlan_id_list</a:t>
            </a:r>
            <a:r>
              <a:rPr lang="en-US" altLang="zh-CN" sz="1800" dirty="0"/>
              <a:t> | all }</a:t>
            </a:r>
          </a:p>
          <a:p>
            <a:pPr marL="142875" indent="-34200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vlan_id_list</a:t>
            </a:r>
            <a:r>
              <a:rPr lang="en-US" altLang="zh-CN" sz="1800" dirty="0"/>
              <a:t>: vlan_id1 [to vlan_id2] &amp; &lt;1-10&gt;</a:t>
            </a:r>
          </a:p>
          <a:p>
            <a:pPr marL="142875" indent="-342000"/>
            <a:r>
              <a:rPr lang="zh-CN" altLang="en-US" sz="1800" dirty="0"/>
              <a:t>将当前</a:t>
            </a:r>
            <a:r>
              <a:rPr lang="en-US" altLang="zh-CN" sz="1800" dirty="0"/>
              <a:t>Trunk</a:t>
            </a:r>
            <a:r>
              <a:rPr lang="zh-CN" altLang="en-US" sz="1800" dirty="0"/>
              <a:t>端口从某些</a:t>
            </a:r>
            <a:r>
              <a:rPr lang="en-US" altLang="zh-CN" sz="1800" dirty="0"/>
              <a:t>VLAN</a:t>
            </a:r>
            <a:r>
              <a:rPr lang="zh-CN" altLang="en-US" sz="1800" dirty="0"/>
              <a:t>中删除：</a:t>
            </a:r>
          </a:p>
          <a:p>
            <a:pPr marL="142875" indent="-342000">
              <a:buNone/>
            </a:pPr>
            <a:r>
              <a:rPr lang="en-US" altLang="zh-CN" sz="1800" dirty="0"/>
              <a:t>     [H3C-</a:t>
            </a:r>
            <a:r>
              <a:rPr lang="en-US" altLang="zh-CN" sz="1800" dirty="0">
                <a:solidFill>
                  <a:srgbClr val="FF0000"/>
                </a:solidFill>
              </a:rPr>
              <a:t>Gigabit</a:t>
            </a:r>
            <a:r>
              <a:rPr lang="en-US" altLang="zh-CN" sz="1800" dirty="0"/>
              <a:t>Ethernet1/0/1] [undo] port trunk permit </a:t>
            </a:r>
          </a:p>
          <a:p>
            <a:pPr marL="142875" indent="-34200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{ </a:t>
            </a:r>
            <a:r>
              <a:rPr lang="en-US" altLang="zh-CN" sz="1800" dirty="0" err="1"/>
              <a:t>vlan_id_list</a:t>
            </a:r>
            <a:r>
              <a:rPr lang="en-US" altLang="zh-CN" sz="1800" dirty="0"/>
              <a:t> | all }</a:t>
            </a:r>
          </a:p>
          <a:p>
            <a:pPr marL="142875" indent="-342000"/>
            <a:r>
              <a:rPr lang="zh-CN" altLang="en-US" sz="1800" dirty="0"/>
              <a:t>举例：</a:t>
            </a:r>
          </a:p>
          <a:p>
            <a:pPr marL="142875" indent="-342000"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[H3C-</a:t>
            </a:r>
            <a:r>
              <a:rPr lang="en-US" altLang="zh-CN" sz="1800" dirty="0">
                <a:solidFill>
                  <a:srgbClr val="FF0000"/>
                </a:solidFill>
              </a:rPr>
              <a:t>Gigabit</a:t>
            </a:r>
            <a:r>
              <a:rPr lang="en-US" altLang="zh-CN" sz="1800" dirty="0"/>
              <a:t>Ethernet1/0/1] port trunk permit 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2 6 </a:t>
            </a:r>
          </a:p>
          <a:p>
            <a:pPr marL="142875" indent="-342000">
              <a:buNone/>
            </a:pPr>
            <a:r>
              <a:rPr lang="en-US" altLang="zh-CN" sz="1800" dirty="0"/>
              <a:t>     to 10 25</a:t>
            </a:r>
          </a:p>
          <a:p>
            <a:pPr marL="142875" indent="-342000">
              <a:buNone/>
            </a:pPr>
            <a:r>
              <a:rPr lang="en-US" altLang="zh-CN" sz="1800" dirty="0"/>
              <a:t>     [H3C-</a:t>
            </a:r>
            <a:r>
              <a:rPr lang="en-US" altLang="zh-CN" sz="1800" dirty="0">
                <a:solidFill>
                  <a:srgbClr val="FF0000"/>
                </a:solidFill>
              </a:rPr>
              <a:t>Gigabit</a:t>
            </a:r>
            <a:r>
              <a:rPr lang="en-US" altLang="zh-CN" sz="1800" dirty="0"/>
              <a:t>Ethernet1/0/1] port trunk permit 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all</a:t>
            </a:r>
          </a:p>
        </p:txBody>
      </p:sp>
    </p:spTree>
    <p:extLst>
      <p:ext uri="{BB962C8B-B14F-4D97-AF65-F5344CB8AC3E}">
        <p14:creationId xmlns:p14="http://schemas.microsoft.com/office/powerpoint/2010/main" val="250287944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5">
            <a:extLst>
              <a:ext uri="{FF2B5EF4-FFF2-40B4-BE49-F238E27FC236}">
                <a16:creationId xmlns:a16="http://schemas.microsoft.com/office/drawing/2014/main" id="{48D7AC09-45F3-431B-86A7-255AD799718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57900" y="4682729"/>
            <a:ext cx="1600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28EFFEE-1597-4A32-AB53-EFD178D782EF}" type="slidenum">
              <a:rPr lang="en-US" altLang="zh-CN" sz="900">
                <a:latin typeface="Garamond" panose="02020404030301010803" pitchFamily="18" charset="0"/>
              </a:rPr>
              <a:pPr algn="r"/>
              <a:t>36</a:t>
            </a:fld>
            <a:endParaRPr lang="en-US" altLang="zh-CN" sz="900">
              <a:latin typeface="Garamond" panose="02020404030301010803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BC54CAED-77DE-4A5F-8F25-DC118B097A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汇聚情况下设置</a:t>
            </a:r>
            <a:r>
              <a:rPr lang="en-US" altLang="zh-CN" dirty="0"/>
              <a:t>trunk</a:t>
            </a:r>
            <a:r>
              <a:rPr lang="zh-CN" altLang="en-US" dirty="0"/>
              <a:t>链路（备注）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C5F2652-B29B-4C11-81D0-8305443009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00150"/>
            <a:ext cx="7355160" cy="33940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[H3C]interface bridge-aggregation 1</a:t>
            </a:r>
          </a:p>
          <a:p>
            <a:pPr eaLnBrk="1" hangingPunct="1"/>
            <a:r>
              <a:rPr lang="en-US" altLang="zh-CN" dirty="0"/>
              <a:t>[H3C-bridge-aggregation1]port link-type trunk</a:t>
            </a:r>
          </a:p>
          <a:p>
            <a:pPr eaLnBrk="1" hangingPunct="1"/>
            <a:r>
              <a:rPr lang="en-US" altLang="zh-CN" dirty="0"/>
              <a:t>[H3C-bridge-aggregation1]port trunk permit </a:t>
            </a:r>
            <a:r>
              <a:rPr lang="en-US" altLang="zh-CN" dirty="0" err="1"/>
              <a:t>vlan</a:t>
            </a:r>
            <a:r>
              <a:rPr lang="en-US" altLang="zh-CN" dirty="0"/>
              <a:t> 2 to 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zh-CN" dirty="0"/>
              <a:t>不需要在实际物理端口视图下分别设置</a:t>
            </a:r>
            <a:r>
              <a:rPr lang="en-US" altLang="zh-CN" dirty="0"/>
              <a:t>trunk</a:t>
            </a:r>
            <a:r>
              <a:rPr lang="zh-CN" altLang="en-US" dirty="0"/>
              <a:t>属性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设置</a:t>
            </a:r>
            <a:r>
              <a:rPr lang="en-US" altLang="zh-CN">
                <a:latin typeface="Arial" panose="020B0604020202020204" pitchFamily="34" charset="0"/>
              </a:rPr>
              <a:t>Trunk</a:t>
            </a:r>
            <a:r>
              <a:rPr lang="zh-CN" altLang="en-US"/>
              <a:t>端口的缺省</a:t>
            </a:r>
            <a:r>
              <a:rPr lang="en-US" altLang="zh-CN">
                <a:latin typeface="Arial" panose="020B0604020202020204" pitchFamily="34" charset="0"/>
              </a:rPr>
              <a:t>VLAN ID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61826" cy="2363724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42875" indent="-342000"/>
            <a:r>
              <a:rPr lang="zh-CN" altLang="en-US" sz="1800" dirty="0"/>
              <a:t>设置端口的缺省</a:t>
            </a:r>
            <a:r>
              <a:rPr lang="en-US" altLang="zh-CN" sz="1800" dirty="0"/>
              <a:t>VLAN ID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pvid</a:t>
            </a:r>
            <a:r>
              <a:rPr lang="en-US" altLang="zh-CN" sz="1800" dirty="0"/>
              <a:t>, Port 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ID</a:t>
            </a:r>
            <a:r>
              <a:rPr lang="zh-CN" altLang="en-US" sz="1800" dirty="0"/>
              <a:t>）：</a:t>
            </a:r>
          </a:p>
          <a:p>
            <a:pPr marL="142875" indent="-342000"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[H3C-</a:t>
            </a:r>
            <a:r>
              <a:rPr lang="en-US" altLang="zh-CN" sz="1800" dirty="0">
                <a:solidFill>
                  <a:srgbClr val="FF0000"/>
                </a:solidFill>
              </a:rPr>
              <a:t>Gigabit</a:t>
            </a:r>
            <a:r>
              <a:rPr lang="en-US" altLang="zh-CN" sz="1800" dirty="0"/>
              <a:t>Ethernet1/0/1] port trunk </a:t>
            </a:r>
            <a:r>
              <a:rPr lang="en-US" altLang="zh-CN" sz="1800" dirty="0" err="1"/>
              <a:t>pvid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vlan_id</a:t>
            </a:r>
            <a:endParaRPr lang="en-US" altLang="zh-CN" sz="1800" dirty="0"/>
          </a:p>
          <a:p>
            <a:pPr marL="142875" indent="-342000"/>
            <a:r>
              <a:rPr lang="zh-CN" altLang="en-US" sz="1800" dirty="0"/>
              <a:t>恢复端口的缺省</a:t>
            </a:r>
            <a:r>
              <a:rPr lang="en-US" altLang="zh-CN" sz="1800" dirty="0"/>
              <a:t>VLAN ID</a:t>
            </a:r>
            <a:r>
              <a:rPr lang="zh-CN" altLang="en-US" sz="1800" dirty="0"/>
              <a:t>：</a:t>
            </a:r>
          </a:p>
          <a:p>
            <a:pPr marL="142875" indent="-342000"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[H3C-</a:t>
            </a:r>
            <a:r>
              <a:rPr lang="en-US" altLang="zh-CN" sz="1800" dirty="0">
                <a:solidFill>
                  <a:srgbClr val="FF0000"/>
                </a:solidFill>
              </a:rPr>
              <a:t>Gigabit</a:t>
            </a:r>
            <a:r>
              <a:rPr lang="en-US" altLang="zh-CN" sz="1800" dirty="0"/>
              <a:t>Ethernet1/0/1] undo port trunk </a:t>
            </a:r>
            <a:r>
              <a:rPr lang="en-US" altLang="zh-CN" sz="1800" dirty="0" err="1"/>
              <a:t>pvid</a:t>
            </a:r>
            <a:endParaRPr lang="en-US" altLang="zh-CN" sz="1800" dirty="0"/>
          </a:p>
          <a:p>
            <a:pPr marL="142875" indent="-34200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注：</a:t>
            </a:r>
            <a:r>
              <a:rPr lang="en-US" altLang="zh-CN" sz="1800" dirty="0" err="1"/>
              <a:t>vlan_id</a:t>
            </a:r>
            <a:r>
              <a:rPr lang="zh-CN" altLang="en-US" sz="1800" dirty="0"/>
              <a:t>的缺省值为</a:t>
            </a:r>
            <a:r>
              <a:rPr lang="en-US" altLang="zh-CN" sz="1800" dirty="0"/>
              <a:t>1</a:t>
            </a:r>
          </a:p>
          <a:p>
            <a:pPr marL="142875" indent="-342000"/>
            <a:r>
              <a:rPr lang="zh-CN" altLang="en-US" sz="1800" dirty="0"/>
              <a:t>举例：</a:t>
            </a:r>
          </a:p>
          <a:p>
            <a:pPr marL="142875" indent="-342000"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[H3C-</a:t>
            </a:r>
            <a:r>
              <a:rPr lang="en-US" altLang="zh-CN" sz="1800" dirty="0">
                <a:solidFill>
                  <a:srgbClr val="FF0000"/>
                </a:solidFill>
              </a:rPr>
              <a:t>Gigabit</a:t>
            </a:r>
            <a:r>
              <a:rPr lang="en-US" altLang="zh-CN" sz="1800" dirty="0"/>
              <a:t>Ethernet1/0/1] port trunk </a:t>
            </a:r>
            <a:r>
              <a:rPr lang="en-US" altLang="zh-CN" sz="1800" dirty="0" err="1"/>
              <a:t>pvid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08247879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其他常用命令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769503" cy="3028521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42875" indent="-342000"/>
            <a:r>
              <a:rPr lang="zh-CN" altLang="en-US" sz="1800" dirty="0"/>
              <a:t>指定</a:t>
            </a:r>
            <a:r>
              <a:rPr lang="en-US" altLang="zh-CN" sz="1800" dirty="0"/>
              <a:t>/</a:t>
            </a:r>
            <a:r>
              <a:rPr lang="zh-CN" altLang="en-US" sz="1800" dirty="0"/>
              <a:t>删除</a:t>
            </a:r>
            <a:r>
              <a:rPr lang="en-US" altLang="zh-CN" sz="1800" dirty="0"/>
              <a:t>VLAN</a:t>
            </a:r>
            <a:r>
              <a:rPr lang="zh-CN" altLang="en-US" sz="1800" dirty="0"/>
              <a:t>描述字符：</a:t>
            </a:r>
          </a:p>
          <a:p>
            <a:pPr marL="342900" lvl="1" indent="-342000">
              <a:buNone/>
            </a:pPr>
            <a:r>
              <a:rPr lang="en-US" altLang="zh-CN" sz="1800" dirty="0"/>
              <a:t>     [H3C-vlan1] description </a:t>
            </a:r>
            <a:r>
              <a:rPr lang="en-US" altLang="zh-CN" sz="1800" i="1" dirty="0"/>
              <a:t>string</a:t>
            </a:r>
          </a:p>
          <a:p>
            <a:pPr marL="342900" lvl="1" indent="-342000">
              <a:buNone/>
            </a:pPr>
            <a:r>
              <a:rPr lang="en-US" altLang="zh-CN" sz="1800" dirty="0"/>
              <a:t>     [H3C-vlan1] undo description</a:t>
            </a:r>
          </a:p>
          <a:p>
            <a:pPr marL="342900" lvl="1" indent="-342000">
              <a:buNone/>
            </a:pPr>
            <a:r>
              <a:rPr lang="zh-CN" altLang="en-US" sz="1800" dirty="0"/>
              <a:t>     例：</a:t>
            </a:r>
            <a:r>
              <a:rPr lang="en-US" altLang="zh-CN" sz="1800" dirty="0"/>
              <a:t>[H3C-vlan1] description Floor 1 and 2</a:t>
            </a:r>
          </a:p>
          <a:p>
            <a:pPr marL="142875" indent="-342000"/>
            <a:r>
              <a:rPr lang="zh-CN" altLang="en-US" sz="1800" dirty="0"/>
              <a:t>查看</a:t>
            </a:r>
            <a:r>
              <a:rPr lang="en-US" altLang="zh-CN" sz="1800" dirty="0"/>
              <a:t>VLAN</a:t>
            </a:r>
            <a:r>
              <a:rPr lang="zh-CN" altLang="en-US" sz="1800" dirty="0"/>
              <a:t>设置：</a:t>
            </a:r>
          </a:p>
          <a:p>
            <a:pPr marL="342900" lvl="1" indent="-342000">
              <a:buNone/>
            </a:pPr>
            <a:r>
              <a:rPr lang="en-US" altLang="zh-CN" sz="1800" dirty="0"/>
              <a:t>     [</a:t>
            </a:r>
            <a:r>
              <a:rPr lang="zh-CN" altLang="en-US" sz="1800" dirty="0"/>
              <a:t>任意视图</a:t>
            </a:r>
            <a:r>
              <a:rPr lang="en-US" altLang="zh-CN" sz="1800" dirty="0"/>
              <a:t>] display 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 [</a:t>
            </a:r>
            <a:r>
              <a:rPr lang="en-US" altLang="zh-CN" sz="1800" i="1" dirty="0" err="1"/>
              <a:t>vlan_id</a:t>
            </a:r>
            <a:r>
              <a:rPr lang="en-US" altLang="zh-CN" sz="1800" dirty="0"/>
              <a:t> ]</a:t>
            </a:r>
          </a:p>
          <a:p>
            <a:pPr marL="142875" indent="-342000"/>
            <a:r>
              <a:rPr lang="zh-CN" altLang="en-US" sz="1800" dirty="0"/>
              <a:t>开启</a:t>
            </a:r>
            <a:r>
              <a:rPr lang="en-US" altLang="zh-CN" sz="1800" dirty="0"/>
              <a:t>/</a:t>
            </a:r>
            <a:r>
              <a:rPr lang="zh-CN" altLang="en-US" sz="1800" dirty="0"/>
              <a:t>关闭</a:t>
            </a:r>
            <a:r>
              <a:rPr lang="en-US" altLang="zh-CN" sz="1800" dirty="0"/>
              <a:t>VLAN</a:t>
            </a:r>
            <a:r>
              <a:rPr lang="zh-CN" altLang="en-US" sz="1800" dirty="0"/>
              <a:t>接口：</a:t>
            </a:r>
          </a:p>
          <a:p>
            <a:pPr marL="342900" lvl="1" indent="-342000">
              <a:buNone/>
            </a:pPr>
            <a:r>
              <a:rPr lang="en-US" altLang="zh-CN" sz="1800" dirty="0"/>
              <a:t>     [H3C-vlan-interface1] shutdown</a:t>
            </a:r>
          </a:p>
          <a:p>
            <a:pPr marL="342900" lvl="1" indent="-342000">
              <a:buNone/>
            </a:pPr>
            <a:r>
              <a:rPr lang="en-US" altLang="zh-CN" sz="1800" dirty="0"/>
              <a:t>     [H3C-vlan-interface1] undo shutdown</a:t>
            </a:r>
          </a:p>
        </p:txBody>
      </p:sp>
    </p:spTree>
    <p:extLst>
      <p:ext uri="{BB962C8B-B14F-4D97-AF65-F5344CB8AC3E}">
        <p14:creationId xmlns:p14="http://schemas.microsoft.com/office/powerpoint/2010/main" val="318086471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08447" y="195486"/>
            <a:ext cx="5306627" cy="461665"/>
          </a:xfrm>
        </p:spPr>
        <p:txBody>
          <a:bodyPr/>
          <a:lstStyle/>
          <a:p>
            <a:pPr eaLnBrk="1" hangingPunct="1"/>
            <a:r>
              <a:rPr lang="en-US" altLang="zh-CN" dirty="0"/>
              <a:t>VLAN</a:t>
            </a:r>
            <a:r>
              <a:rPr lang="zh-CN" altLang="en-US" dirty="0"/>
              <a:t>组网配置举例</a:t>
            </a:r>
          </a:p>
        </p:txBody>
      </p:sp>
      <p:sp>
        <p:nvSpPr>
          <p:cNvPr id="34820" name="Text Box 3"/>
          <p:cNvSpPr>
            <a:spLocks noGrp="1" noChangeArrowheads="1"/>
          </p:cNvSpPr>
          <p:nvPr>
            <p:ph type="body" sz="half" idx="1"/>
          </p:nvPr>
        </p:nvSpPr>
        <p:spPr>
          <a:xfrm>
            <a:off x="214283" y="3000378"/>
            <a:ext cx="6584916" cy="1698927"/>
          </a:xfrm>
          <a:noFill/>
        </p:spPr>
        <p:txBody>
          <a:bodyPr wrap="square">
            <a:spAutoFit/>
          </a:bodyPr>
          <a:lstStyle/>
          <a:p>
            <a:pPr marL="146685" indent="-342265" defTabSz="332105">
              <a:buNone/>
            </a:pPr>
            <a:r>
              <a:rPr lang="zh-CN" altLang="en-US" sz="1800" dirty="0"/>
              <a:t>目标：</a:t>
            </a:r>
          </a:p>
          <a:p>
            <a:pPr marL="85725" lvl="1" indent="-342265" defTabSz="332105"/>
            <a:r>
              <a:rPr lang="en-US" altLang="zh-CN" sz="1800" dirty="0"/>
              <a:t>PCA</a:t>
            </a:r>
            <a:r>
              <a:rPr lang="zh-CN" altLang="en-US" sz="1800" dirty="0"/>
              <a:t>和</a:t>
            </a:r>
            <a:r>
              <a:rPr lang="en-US" altLang="zh-CN" sz="1800" dirty="0"/>
              <a:t>PCC</a:t>
            </a:r>
            <a:r>
              <a:rPr lang="zh-CN" altLang="en-US" sz="1800" dirty="0"/>
              <a:t>同属于一个</a:t>
            </a:r>
            <a:r>
              <a:rPr lang="en-US" altLang="zh-CN" sz="1800" dirty="0"/>
              <a:t>VLAN 2</a:t>
            </a:r>
            <a:r>
              <a:rPr lang="zh-CN" altLang="en-US" sz="1800" dirty="0"/>
              <a:t>且能相互通信。</a:t>
            </a:r>
          </a:p>
          <a:p>
            <a:pPr marL="85725" lvl="1" indent="-342265" defTabSz="332105"/>
            <a:r>
              <a:rPr lang="en-US" altLang="zh-CN" sz="1800" dirty="0"/>
              <a:t>PCB</a:t>
            </a:r>
            <a:r>
              <a:rPr lang="zh-CN" altLang="en-US" sz="1800" dirty="0"/>
              <a:t>和</a:t>
            </a:r>
            <a:r>
              <a:rPr lang="en-US" altLang="zh-CN" sz="1800" dirty="0"/>
              <a:t>PCD</a:t>
            </a:r>
            <a:r>
              <a:rPr lang="zh-CN" altLang="en-US" sz="1800" dirty="0"/>
              <a:t>同属于另一个</a:t>
            </a:r>
            <a:r>
              <a:rPr lang="en-US" altLang="zh-CN" sz="1800" dirty="0"/>
              <a:t>VLAN 3</a:t>
            </a:r>
            <a:r>
              <a:rPr lang="zh-CN" altLang="en-US" sz="1800" dirty="0"/>
              <a:t>且能相互通信。</a:t>
            </a:r>
          </a:p>
          <a:p>
            <a:pPr marL="85725" lvl="1" indent="-342265" defTabSz="332105"/>
            <a:r>
              <a:rPr lang="zh-CN" altLang="en-US" sz="1800" dirty="0"/>
              <a:t>两台交换机用两根</a:t>
            </a:r>
            <a:r>
              <a:rPr lang="en-US" altLang="zh-CN" sz="1800" dirty="0"/>
              <a:t>1000M</a:t>
            </a:r>
            <a:r>
              <a:rPr lang="zh-CN" altLang="en-US" sz="1800" dirty="0"/>
              <a:t>网线通过</a:t>
            </a:r>
            <a:r>
              <a:rPr lang="en-US" altLang="zh-CN" sz="1800" dirty="0"/>
              <a:t>Trunk</a:t>
            </a:r>
            <a:r>
              <a:rPr lang="zh-CN" altLang="en-US" sz="1800" dirty="0"/>
              <a:t>链路互连，并使用</a:t>
            </a:r>
            <a:endParaRPr lang="en-US" altLang="zh-CN" sz="1800" dirty="0"/>
          </a:p>
          <a:p>
            <a:pPr marL="85725" lvl="1" indent="-342265" defTabSz="332105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端口聚合功能增加链路带宽</a:t>
            </a:r>
          </a:p>
        </p:txBody>
      </p:sp>
      <p:pic>
        <p:nvPicPr>
          <p:cNvPr id="34821" name="Picture 5" descr="整套电脑-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00" y="2118081"/>
            <a:ext cx="47863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 descr="整套电脑-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47" y="2118081"/>
            <a:ext cx="479822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7" descr="整套电脑-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938" y="2118081"/>
            <a:ext cx="47863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8" descr="整套电脑-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707" y="2118081"/>
            <a:ext cx="47863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825" name="AutoShape 9"/>
          <p:cNvCxnSpPr>
            <a:cxnSpLocks noChangeShapeType="1"/>
          </p:cNvCxnSpPr>
          <p:nvPr/>
        </p:nvCxnSpPr>
        <p:spPr bwMode="auto">
          <a:xfrm rot="-5400000">
            <a:off x="3462310" y="-5995"/>
            <a:ext cx="29766" cy="2518172"/>
          </a:xfrm>
          <a:prstGeom prst="bentConnector3">
            <a:avLst>
              <a:gd name="adj1" fmla="val 820000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6" name="AutoShape 10"/>
          <p:cNvCxnSpPr>
            <a:cxnSpLocks noChangeShapeType="1"/>
          </p:cNvCxnSpPr>
          <p:nvPr/>
        </p:nvCxnSpPr>
        <p:spPr bwMode="auto">
          <a:xfrm flipV="1">
            <a:off x="2399081" y="1238208"/>
            <a:ext cx="2274094" cy="29766"/>
          </a:xfrm>
          <a:prstGeom prst="bentConnector4">
            <a:avLst>
              <a:gd name="adj1" fmla="val -648"/>
              <a:gd name="adj2" fmla="val 495000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150753" y="1106391"/>
            <a:ext cx="90844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500" dirty="0">
                <a:solidFill>
                  <a:srgbClr val="333399"/>
                </a:solidFill>
                <a:ea typeface="黑体" panose="02010609060101010101" pitchFamily="49" charset="-122"/>
              </a:rPr>
              <a:t>trunk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71472" y="2628858"/>
            <a:ext cx="151447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35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PCA:VLAN2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5182763" y="2628858"/>
            <a:ext cx="15454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35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PCD:VLAN3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 flipH="1">
            <a:off x="1548975" y="1779943"/>
            <a:ext cx="244079" cy="4738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2400272" y="1779943"/>
            <a:ext cx="241697" cy="4738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>
            <a:off x="4281460" y="1779943"/>
            <a:ext cx="120253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4945828" y="1608493"/>
            <a:ext cx="609600" cy="645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3564703" y="2628858"/>
            <a:ext cx="157638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35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PCC:VLAN2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2127618" y="2628858"/>
            <a:ext cx="139541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35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PCB:VLAN3</a:t>
            </a:r>
          </a:p>
        </p:txBody>
      </p:sp>
      <p:pic>
        <p:nvPicPr>
          <p:cNvPr id="34836" name="Picture 20" descr="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782" y="1231065"/>
            <a:ext cx="916781" cy="60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7" name="Picture 21" descr="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907" y="1231065"/>
            <a:ext cx="916781" cy="60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986324" y="1608493"/>
            <a:ext cx="757555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G0/0/1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3564703" y="1758534"/>
            <a:ext cx="757555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G0/0/1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2521120" y="1694416"/>
            <a:ext cx="757555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G0/0/2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5141091" y="1501336"/>
            <a:ext cx="757555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G0/0/2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808026" y="1015561"/>
            <a:ext cx="130937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G0/0/23 &amp; 24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5074226" y="1015561"/>
            <a:ext cx="130937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G0/0/23 &amp; 24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Line 2"/>
          <p:cNvSpPr>
            <a:spLocks noChangeShapeType="1"/>
          </p:cNvSpPr>
          <p:nvPr/>
        </p:nvSpPr>
        <p:spPr bwMode="auto">
          <a:xfrm flipH="1" flipV="1">
            <a:off x="4298167" y="3233174"/>
            <a:ext cx="161925" cy="702469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24" name="Line 3"/>
          <p:cNvSpPr>
            <a:spLocks noChangeShapeType="1"/>
          </p:cNvSpPr>
          <p:nvPr/>
        </p:nvSpPr>
        <p:spPr bwMode="auto">
          <a:xfrm flipV="1">
            <a:off x="3758813" y="3233175"/>
            <a:ext cx="377429" cy="756047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 flipH="1" flipV="1">
            <a:off x="2462223" y="3233174"/>
            <a:ext cx="161925" cy="702469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 flipV="1">
            <a:off x="1922870" y="3233175"/>
            <a:ext cx="377429" cy="756047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 flipV="1">
            <a:off x="1003707" y="3233175"/>
            <a:ext cx="323850" cy="756047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28" name="Line 7"/>
          <p:cNvSpPr>
            <a:spLocks noChangeShapeType="1"/>
          </p:cNvSpPr>
          <p:nvPr/>
        </p:nvSpPr>
        <p:spPr bwMode="auto">
          <a:xfrm>
            <a:off x="3865970" y="1397231"/>
            <a:ext cx="917972" cy="594122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flipV="1">
            <a:off x="2515802" y="1343652"/>
            <a:ext cx="917972" cy="594122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 flipH="1" flipV="1">
            <a:off x="2299108" y="2153277"/>
            <a:ext cx="270272" cy="756047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 flipV="1">
            <a:off x="1435905" y="2153278"/>
            <a:ext cx="701278" cy="864394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2876501" y="3287943"/>
            <a:ext cx="8002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 flipH="1" flipV="1">
            <a:off x="5648336" y="3233174"/>
            <a:ext cx="161925" cy="702469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 flipV="1">
            <a:off x="5108982" y="3233175"/>
            <a:ext cx="377429" cy="756047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 flipH="1" flipV="1">
            <a:off x="5000636" y="2153278"/>
            <a:ext cx="432197" cy="810815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 flipV="1">
            <a:off x="4298167" y="2153278"/>
            <a:ext cx="540544" cy="810815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 flipV="1">
            <a:off x="950130" y="3341521"/>
            <a:ext cx="215503" cy="485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 flipV="1">
            <a:off x="1490674" y="2261624"/>
            <a:ext cx="431006" cy="54054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 flipV="1">
            <a:off x="2569380" y="1450809"/>
            <a:ext cx="540544" cy="32504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41" name="Line 20"/>
          <p:cNvSpPr>
            <a:spLocks noChangeShapeType="1"/>
          </p:cNvSpPr>
          <p:nvPr/>
        </p:nvSpPr>
        <p:spPr bwMode="auto">
          <a:xfrm>
            <a:off x="2407455" y="2261624"/>
            <a:ext cx="216694" cy="53935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42" name="Line 21"/>
          <p:cNvSpPr>
            <a:spLocks noChangeShapeType="1"/>
          </p:cNvSpPr>
          <p:nvPr/>
        </p:nvSpPr>
        <p:spPr bwMode="auto">
          <a:xfrm>
            <a:off x="2569380" y="3287943"/>
            <a:ext cx="163115" cy="53935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43" name="Line 22"/>
          <p:cNvSpPr>
            <a:spLocks noChangeShapeType="1"/>
          </p:cNvSpPr>
          <p:nvPr/>
        </p:nvSpPr>
        <p:spPr bwMode="auto">
          <a:xfrm flipH="1">
            <a:off x="1921679" y="3287943"/>
            <a:ext cx="270272" cy="53935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2951" name="Text Box 23"/>
          <p:cNvSpPr txBox="1">
            <a:spLocks noChangeArrowheads="1"/>
          </p:cNvSpPr>
          <p:nvPr/>
        </p:nvSpPr>
        <p:spPr bwMode="auto">
          <a:xfrm>
            <a:off x="552501" y="3449868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</a:p>
        </p:txBody>
      </p:sp>
      <p:pic>
        <p:nvPicPr>
          <p:cNvPr id="5145" name="Picture 24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05" y="3827297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25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420" y="3828487"/>
            <a:ext cx="548879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7" name="Picture 26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876" y="3827297"/>
            <a:ext cx="548879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8" name="Picture 27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42" y="3828487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9" name="Picture 28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063" y="3827297"/>
            <a:ext cx="548879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0" name="Picture 29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11" y="3827297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1" name="Picture 30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757" y="3827297"/>
            <a:ext cx="548879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59" name="Text Box 31"/>
          <p:cNvSpPr txBox="1">
            <a:spLocks noChangeArrowheads="1"/>
          </p:cNvSpPr>
          <p:nvPr/>
        </p:nvSpPr>
        <p:spPr bwMode="auto">
          <a:xfrm>
            <a:off x="3163888" y="814886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pic>
        <p:nvPicPr>
          <p:cNvPr id="5153" name="Picture 32" descr="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86" y="2800978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4" name="Picture 33" descr="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952" y="2800978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5" name="Picture 34" descr="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61" y="2855747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6" name="Picture 35" descr="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70" y="2855747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7" name="Picture 36" descr="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70" y="1829428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8" name="Picture 37" descr="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9" y="1775849"/>
            <a:ext cx="735806" cy="4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9" name="Picture 38" descr="1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5426" y="1126959"/>
            <a:ext cx="586979" cy="51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60" name="Text Box 39"/>
          <p:cNvSpPr txBox="1">
            <a:spLocks noChangeArrowheads="1"/>
          </p:cNvSpPr>
          <p:nvPr/>
        </p:nvSpPr>
        <p:spPr bwMode="auto">
          <a:xfrm>
            <a:off x="1742139" y="4500576"/>
            <a:ext cx="3416320" cy="36933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使用路由器来隔离广播域代价高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使用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VLAN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的原因（续）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1071552"/>
            <a:ext cx="6877998" cy="3876462"/>
          </a:xfrm>
        </p:spPr>
        <p:txBody>
          <a:bodyPr>
            <a:noAutofit/>
          </a:bodyPr>
          <a:lstStyle/>
          <a:p>
            <a:pPr indent="-342000" eaLnBrk="1" hangingPunct="1">
              <a:lnSpc>
                <a:spcPct val="90000"/>
              </a:lnSpc>
            </a:pPr>
            <a:r>
              <a:rPr lang="zh-CN" altLang="en-US" sz="1400" dirty="0"/>
              <a:t>配置</a:t>
            </a:r>
            <a:r>
              <a:rPr lang="en-US" altLang="zh-CN" sz="1400" dirty="0"/>
              <a:t>VLAN</a:t>
            </a:r>
            <a:r>
              <a:rPr lang="zh-CN" altLang="en-US" sz="1400" dirty="0"/>
              <a:t>：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US" altLang="zh-CN" sz="1400" dirty="0"/>
              <a:t>[</a:t>
            </a:r>
            <a:r>
              <a:rPr lang="en-US" altLang="zh-CN" sz="1400" dirty="0" err="1"/>
              <a:t>SwitchA</a:t>
            </a:r>
            <a:r>
              <a:rPr lang="en-US" altLang="zh-CN" sz="1400" dirty="0"/>
              <a:t>] </a:t>
            </a:r>
            <a:r>
              <a:rPr lang="en-US" altLang="zh-CN" sz="1400" dirty="0" err="1"/>
              <a:t>vlan</a:t>
            </a:r>
            <a:r>
              <a:rPr lang="en-US" altLang="zh-CN" sz="1400" dirty="0"/>
              <a:t> 2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US" altLang="zh-CN" sz="1400" dirty="0"/>
              <a:t>[SwitchA-vlan2] port  g1/ 0/1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US" altLang="zh-CN" sz="1400" dirty="0"/>
              <a:t>[SwitchA-vlan2] </a:t>
            </a:r>
            <a:r>
              <a:rPr lang="en-US" altLang="zh-CN" sz="1400" dirty="0" err="1"/>
              <a:t>vlan</a:t>
            </a:r>
            <a:r>
              <a:rPr lang="en-US" altLang="zh-CN" sz="1400" dirty="0"/>
              <a:t> 3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US" altLang="zh-CN" sz="1400" dirty="0"/>
              <a:t>[SwitchA-vlan3] port  g1/ 0/2</a:t>
            </a:r>
          </a:p>
          <a:p>
            <a:pPr indent="-342000" eaLnBrk="1" hangingPunct="1">
              <a:lnSpc>
                <a:spcPct val="90000"/>
              </a:lnSpc>
            </a:pPr>
            <a:r>
              <a:rPr lang="zh-CN" altLang="en-US" sz="1400" dirty="0"/>
              <a:t>配置端口聚合</a:t>
            </a:r>
          </a:p>
          <a:p>
            <a:pPr marL="684000" lvl="1" indent="-342000">
              <a:lnSpc>
                <a:spcPct val="90000"/>
              </a:lnSpc>
            </a:pPr>
            <a:r>
              <a:rPr lang="en-US" altLang="zh-CN" sz="1400" dirty="0"/>
              <a:t>[</a:t>
            </a:r>
            <a:r>
              <a:rPr lang="en-US" altLang="zh-CN" sz="1400" dirty="0" err="1"/>
              <a:t>SwitchA</a:t>
            </a:r>
            <a:r>
              <a:rPr lang="en-US" altLang="zh-CN" sz="1400" dirty="0"/>
              <a:t>] interface bridge-aggregation 1</a:t>
            </a:r>
          </a:p>
          <a:p>
            <a:pPr marL="684000" lvl="1" indent="-342000">
              <a:lnSpc>
                <a:spcPct val="90000"/>
              </a:lnSpc>
            </a:pPr>
            <a:r>
              <a:rPr lang="en-US" altLang="zh-CN" sz="1400" dirty="0"/>
              <a:t>[interface bridge-aggregation 1] int g1/0/23</a:t>
            </a:r>
          </a:p>
          <a:p>
            <a:pPr marL="684000" lvl="1" indent="-342000">
              <a:lnSpc>
                <a:spcPct val="90000"/>
              </a:lnSpc>
            </a:pPr>
            <a:r>
              <a:rPr lang="en-US" altLang="zh-CN" sz="1400" dirty="0"/>
              <a:t>[SWA-</a:t>
            </a:r>
            <a:r>
              <a:rPr lang="en-US" altLang="zh-CN" sz="1400" dirty="0">
                <a:solidFill>
                  <a:srgbClr val="FF0000"/>
                </a:solidFill>
              </a:rPr>
              <a:t>Gigabit</a:t>
            </a:r>
            <a:r>
              <a:rPr lang="en-US" altLang="zh-CN" sz="1400" dirty="0"/>
              <a:t>Ethernet1/0/23] port link-aggregation group 1</a:t>
            </a:r>
          </a:p>
          <a:p>
            <a:pPr marL="684000" lvl="1" indent="-342000">
              <a:lnSpc>
                <a:spcPct val="90000"/>
              </a:lnSpc>
            </a:pPr>
            <a:r>
              <a:rPr lang="en-US" altLang="zh-CN" sz="1400" dirty="0"/>
              <a:t>[SWA-</a:t>
            </a:r>
            <a:r>
              <a:rPr lang="en-US" altLang="zh-CN" sz="1400" dirty="0">
                <a:solidFill>
                  <a:srgbClr val="FF0000"/>
                </a:solidFill>
              </a:rPr>
              <a:t>Gigabit</a:t>
            </a:r>
            <a:r>
              <a:rPr lang="en-US" altLang="zh-CN" sz="1400" dirty="0"/>
              <a:t>Ethernet1/0/23] int g1/0/24</a:t>
            </a:r>
          </a:p>
          <a:p>
            <a:pPr marL="684000" lvl="1" indent="-342000">
              <a:lnSpc>
                <a:spcPct val="90000"/>
              </a:lnSpc>
            </a:pPr>
            <a:r>
              <a:rPr lang="en-US" altLang="zh-CN" sz="1400" dirty="0"/>
              <a:t>[SWA-</a:t>
            </a:r>
            <a:r>
              <a:rPr lang="en-US" altLang="zh-CN" sz="1400" dirty="0">
                <a:solidFill>
                  <a:srgbClr val="FF0000"/>
                </a:solidFill>
              </a:rPr>
              <a:t>Gigabit</a:t>
            </a:r>
            <a:r>
              <a:rPr lang="en-US" altLang="zh-CN" sz="1400" dirty="0"/>
              <a:t>Ethernet1/0/24] port link-aggregation group 1</a:t>
            </a:r>
          </a:p>
          <a:p>
            <a:pPr marL="684000" lvl="1" indent="-342000">
              <a:lnSpc>
                <a:spcPct val="90000"/>
              </a:lnSpc>
            </a:pPr>
            <a:r>
              <a:rPr lang="en-US" altLang="zh-CN" sz="1400" dirty="0"/>
              <a:t>[SWA-</a:t>
            </a:r>
            <a:r>
              <a:rPr lang="en-US" altLang="zh-CN" sz="1400" dirty="0">
                <a:solidFill>
                  <a:srgbClr val="FF0000"/>
                </a:solidFill>
              </a:rPr>
              <a:t>Gigabit</a:t>
            </a:r>
            <a:r>
              <a:rPr lang="en-US" altLang="zh-CN" sz="1400" dirty="0"/>
              <a:t>Ethernet1/0/24] interface bridge-aggregation 1</a:t>
            </a:r>
          </a:p>
          <a:p>
            <a:pPr marL="684000" lvl="1" indent="-342000">
              <a:lnSpc>
                <a:spcPct val="90000"/>
              </a:lnSpc>
            </a:pPr>
            <a:r>
              <a:rPr lang="en-US" altLang="zh-CN" sz="1400" dirty="0"/>
              <a:t>[interface bridge-aggregation 1]port  link-type trunk</a:t>
            </a:r>
          </a:p>
          <a:p>
            <a:pPr marL="684000" lvl="1" indent="-342000">
              <a:lnSpc>
                <a:spcPct val="90000"/>
              </a:lnSpc>
            </a:pPr>
            <a:r>
              <a:rPr lang="en-US" altLang="zh-CN" sz="1400" dirty="0"/>
              <a:t>[interface bridge-aggregation 1]</a:t>
            </a:r>
            <a:r>
              <a:rPr lang="en-US" altLang="zh-CN" sz="1400" dirty="0" err="1"/>
              <a:t>prot</a:t>
            </a:r>
            <a:r>
              <a:rPr lang="en-US" altLang="zh-CN" sz="1400" dirty="0"/>
              <a:t>  trunk permit </a:t>
            </a:r>
            <a:r>
              <a:rPr lang="en-US" altLang="zh-CN" sz="1400" dirty="0" err="1"/>
              <a:t>vlan</a:t>
            </a:r>
            <a:r>
              <a:rPr lang="en-US" altLang="zh-CN" sz="1400" dirty="0"/>
              <a:t> 2 to 3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4000496" y="1142990"/>
            <a:ext cx="2226892" cy="32316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注：</a:t>
            </a:r>
            <a:r>
              <a:rPr kumimoji="0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SwitchB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做类似配置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447" y="195486"/>
            <a:ext cx="5306627" cy="461665"/>
          </a:xfrm>
        </p:spPr>
        <p:txBody>
          <a:bodyPr/>
          <a:lstStyle/>
          <a:p>
            <a:pPr eaLnBrk="1" hangingPunct="1"/>
            <a:r>
              <a:rPr lang="en-US" altLang="zh-CN" dirty="0"/>
              <a:t>VLAN</a:t>
            </a:r>
            <a:r>
              <a:rPr lang="zh-CN" altLang="en-US" dirty="0"/>
              <a:t>组网配置举例</a:t>
            </a:r>
            <a:r>
              <a:rPr altLang="en-US" dirty="0"/>
              <a:t>（续）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95897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800" dirty="0"/>
              <a:t>IP</a:t>
            </a:r>
            <a:r>
              <a:rPr lang="zh-CN" altLang="en-US" sz="1800" dirty="0"/>
              <a:t>地址的配置</a:t>
            </a:r>
          </a:p>
          <a:p>
            <a:pPr eaLnBrk="1" hangingPunct="1"/>
            <a:r>
              <a:rPr lang="zh-CN" altLang="en-US" sz="1800" dirty="0"/>
              <a:t>静态路由的配置</a:t>
            </a:r>
          </a:p>
          <a:p>
            <a:pPr eaLnBrk="1" hangingPunct="1"/>
            <a:r>
              <a:rPr lang="zh-CN" altLang="en-US" sz="1800" dirty="0"/>
              <a:t>路由配置举例</a:t>
            </a:r>
          </a:p>
          <a:p>
            <a:pPr eaLnBrk="1" hangingPunct="1"/>
            <a:r>
              <a:rPr lang="zh-CN" altLang="en-US" sz="1800" dirty="0"/>
              <a:t>学院校园网剖析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08447" y="195486"/>
            <a:ext cx="5306627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VLAN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间路由的配置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</a:t>
            </a:r>
            <a:r>
              <a:rPr lang="zh-CN" altLang="en-US"/>
              <a:t>地址的配置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43734" cy="348075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1800" dirty="0"/>
              <a:t>设定</a:t>
            </a:r>
            <a:r>
              <a:rPr lang="en-US" altLang="zh-CN" sz="1800" dirty="0"/>
              <a:t>IP</a:t>
            </a:r>
            <a:r>
              <a:rPr lang="zh-CN" altLang="en-US" sz="1800" dirty="0"/>
              <a:t>地址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[H3C-vlan-inferface1] </a:t>
            </a:r>
            <a:r>
              <a:rPr lang="en-US" altLang="zh-CN" sz="1800" dirty="0" err="1"/>
              <a:t>ip</a:t>
            </a:r>
            <a:r>
              <a:rPr lang="en-US" altLang="zh-CN" sz="1800" dirty="0"/>
              <a:t>  address  </a:t>
            </a:r>
            <a:r>
              <a:rPr lang="en-US" altLang="zh-CN" sz="1800" i="1" dirty="0" err="1"/>
              <a:t>ip-addr</a:t>
            </a:r>
            <a:r>
              <a:rPr lang="en-US" altLang="zh-CN" sz="1800" i="1" dirty="0"/>
              <a:t>  </a:t>
            </a:r>
            <a:r>
              <a:rPr lang="en-US" altLang="zh-CN" sz="1800" i="1" dirty="0" err="1"/>
              <a:t>netmask</a:t>
            </a:r>
            <a:endParaRPr lang="en-US" altLang="zh-CN" sz="1800" i="1" dirty="0"/>
          </a:p>
          <a:p>
            <a:pPr eaLnBrk="1" hangingPunct="1"/>
            <a:r>
              <a:rPr lang="zh-CN" altLang="en-US" sz="1800" dirty="0"/>
              <a:t>取消</a:t>
            </a:r>
            <a:r>
              <a:rPr lang="en-US" altLang="zh-CN" sz="1800" dirty="0"/>
              <a:t>IP</a:t>
            </a:r>
            <a:r>
              <a:rPr lang="zh-CN" altLang="en-US" sz="1800" dirty="0"/>
              <a:t>地址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[H3C-vlan-inferface1] undo  </a:t>
            </a:r>
            <a:r>
              <a:rPr lang="en-US" altLang="zh-CN" sz="1800" dirty="0" err="1"/>
              <a:t>ip</a:t>
            </a:r>
            <a:r>
              <a:rPr lang="en-US" altLang="zh-CN" sz="1800" dirty="0"/>
              <a:t>  address</a:t>
            </a:r>
          </a:p>
          <a:p>
            <a:pPr eaLnBrk="1" hangingPunct="1"/>
            <a:r>
              <a:rPr lang="zh-CN" altLang="en-US" sz="1800" dirty="0"/>
              <a:t>举例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[H3C-vlan-inferface1] </a:t>
            </a:r>
            <a:r>
              <a:rPr lang="en-US" altLang="zh-CN" sz="1800" dirty="0" err="1"/>
              <a:t>ip</a:t>
            </a:r>
            <a:r>
              <a:rPr lang="en-US" altLang="zh-CN" sz="1800" dirty="0"/>
              <a:t>  address  210.30.103.254 255.255.255.0</a:t>
            </a:r>
          </a:p>
          <a:p>
            <a:pPr eaLnBrk="1" hangingPunct="1"/>
            <a:r>
              <a:rPr lang="zh-CN" altLang="en-US" sz="1800" dirty="0"/>
              <a:t>检查</a:t>
            </a:r>
            <a:r>
              <a:rPr lang="en-US" altLang="zh-CN" sz="1800" dirty="0"/>
              <a:t>IP</a:t>
            </a:r>
            <a:r>
              <a:rPr lang="zh-CN" altLang="en-US" sz="1800" dirty="0"/>
              <a:t>地址配置是否正确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[</a:t>
            </a:r>
            <a:r>
              <a:rPr lang="zh-CN" altLang="en-US" sz="1800" dirty="0"/>
              <a:t>任意视图</a:t>
            </a:r>
            <a:r>
              <a:rPr lang="en-US" altLang="zh-CN" sz="1800" dirty="0"/>
              <a:t>] display  interface  </a:t>
            </a:r>
            <a:r>
              <a:rPr lang="en-US" altLang="zh-CN" sz="1800" dirty="0" err="1"/>
              <a:t>vlan</a:t>
            </a:r>
            <a:r>
              <a:rPr lang="en-US" altLang="zh-CN" sz="1800" dirty="0"/>
              <a:t>-interface  [</a:t>
            </a:r>
            <a:r>
              <a:rPr lang="en-US" altLang="zh-CN" sz="1800" i="1" dirty="0" err="1"/>
              <a:t>vlan_id</a:t>
            </a:r>
            <a:r>
              <a:rPr lang="en-US" altLang="zh-CN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65773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95486"/>
            <a:ext cx="6172200" cy="461665"/>
          </a:xfrm>
        </p:spPr>
        <p:txBody>
          <a:bodyPr/>
          <a:lstStyle/>
          <a:p>
            <a:pPr eaLnBrk="1" hangingPunct="1"/>
            <a:r>
              <a:rPr lang="zh-CN" altLang="en-US" dirty="0"/>
              <a:t>静态路由的配置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7022014" cy="394847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1800" dirty="0"/>
              <a:t>添加一条静态路由表项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[H3C] </a:t>
            </a:r>
            <a:r>
              <a:rPr lang="en-US" altLang="zh-CN" sz="1800" dirty="0" err="1"/>
              <a:t>ip</a:t>
            </a:r>
            <a:r>
              <a:rPr lang="en-US" altLang="zh-CN" sz="1800" dirty="0"/>
              <a:t>  route-static  </a:t>
            </a:r>
            <a:r>
              <a:rPr lang="en-US" altLang="zh-CN" sz="1800" i="1" dirty="0" err="1"/>
              <a:t>ip</a:t>
            </a:r>
            <a:r>
              <a:rPr lang="en-US" altLang="zh-CN" sz="1800" i="1" dirty="0"/>
              <a:t>-address  </a:t>
            </a:r>
            <a:r>
              <a:rPr lang="en-US" altLang="zh-CN" sz="1800" dirty="0"/>
              <a:t>{ </a:t>
            </a:r>
            <a:r>
              <a:rPr lang="en-US" altLang="zh-CN" sz="1800" i="1" dirty="0"/>
              <a:t>mask </a:t>
            </a:r>
            <a:r>
              <a:rPr lang="en-US" altLang="zh-CN" sz="1800" dirty="0"/>
              <a:t>| </a:t>
            </a:r>
            <a:r>
              <a:rPr lang="en-US" altLang="zh-CN" sz="1800" i="1" dirty="0"/>
              <a:t>mask-length </a:t>
            </a:r>
            <a:r>
              <a:rPr lang="en-US" altLang="zh-CN" sz="1800" dirty="0"/>
              <a:t>}  { </a:t>
            </a:r>
            <a:r>
              <a:rPr lang="en-US" altLang="zh-CN" sz="1800" i="1" dirty="0"/>
              <a:t>interface-type interface-number </a:t>
            </a:r>
            <a:r>
              <a:rPr lang="en-US" altLang="zh-CN" sz="1800" dirty="0"/>
              <a:t>| </a:t>
            </a:r>
            <a:r>
              <a:rPr lang="en-US" altLang="zh-CN" sz="1800" i="1" dirty="0"/>
              <a:t>gateway-address </a:t>
            </a:r>
            <a:r>
              <a:rPr lang="en-US" altLang="zh-CN" sz="1800" dirty="0"/>
              <a:t>}</a:t>
            </a:r>
          </a:p>
          <a:p>
            <a:pPr eaLnBrk="1" hangingPunct="1"/>
            <a:r>
              <a:rPr lang="zh-CN" altLang="en-US" sz="1800" dirty="0"/>
              <a:t>删除一条静态路由表项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[H3C] undo  </a:t>
            </a:r>
            <a:r>
              <a:rPr lang="en-US" altLang="zh-CN" sz="1800" dirty="0" err="1"/>
              <a:t>ip</a:t>
            </a:r>
            <a:r>
              <a:rPr lang="en-US" altLang="zh-CN" sz="1800" dirty="0"/>
              <a:t>  route-static  </a:t>
            </a:r>
            <a:r>
              <a:rPr lang="en-US" altLang="zh-CN" sz="1800" i="1" dirty="0" err="1"/>
              <a:t>ip</a:t>
            </a:r>
            <a:r>
              <a:rPr lang="en-US" altLang="zh-CN" sz="1800" i="1" dirty="0"/>
              <a:t>-address  </a:t>
            </a:r>
            <a:r>
              <a:rPr lang="en-US" altLang="zh-CN" sz="1800" dirty="0"/>
              <a:t>{ </a:t>
            </a:r>
            <a:r>
              <a:rPr lang="en-US" altLang="zh-CN" sz="1800" i="1" dirty="0"/>
              <a:t>mask </a:t>
            </a:r>
            <a:r>
              <a:rPr lang="en-US" altLang="zh-CN" sz="1800" dirty="0"/>
              <a:t>| </a:t>
            </a:r>
            <a:r>
              <a:rPr lang="en-US" altLang="zh-CN" sz="1800" i="1" dirty="0"/>
              <a:t>mask-length </a:t>
            </a:r>
            <a:r>
              <a:rPr lang="en-US" altLang="zh-CN" sz="1800" dirty="0"/>
              <a:t>}</a:t>
            </a:r>
          </a:p>
          <a:p>
            <a:pPr eaLnBrk="1" hangingPunct="1"/>
            <a:r>
              <a:rPr lang="zh-CN" altLang="en-US" sz="1800" dirty="0"/>
              <a:t>举例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[H3C] </a:t>
            </a:r>
            <a:r>
              <a:rPr lang="en-US" altLang="zh-CN" sz="1800" dirty="0" err="1"/>
              <a:t>ip</a:t>
            </a:r>
            <a:r>
              <a:rPr lang="en-US" altLang="zh-CN" sz="1800" dirty="0"/>
              <a:t> route-static  210.30.104.0  24  210.30.104.254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[H3C] </a:t>
            </a:r>
            <a:r>
              <a:rPr lang="en-US" altLang="zh-CN" sz="1800" dirty="0" err="1"/>
              <a:t>ip</a:t>
            </a:r>
            <a:r>
              <a:rPr lang="en-US" altLang="zh-CN" sz="1800" dirty="0"/>
              <a:t> route-static   0.0.0.0    0   192.168.1.1  //</a:t>
            </a:r>
            <a:r>
              <a:rPr lang="zh-CN" altLang="en-US" sz="1800" dirty="0"/>
              <a:t>缺省路由</a:t>
            </a:r>
          </a:p>
          <a:p>
            <a:pPr eaLnBrk="1" hangingPunct="1"/>
            <a:r>
              <a:rPr lang="zh-CN" altLang="en-US" sz="1800" dirty="0"/>
              <a:t>检查静态路由配置是否正确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[</a:t>
            </a:r>
            <a:r>
              <a:rPr lang="zh-CN" altLang="en-US" sz="1800" dirty="0"/>
              <a:t>任意视图</a:t>
            </a:r>
            <a:r>
              <a:rPr lang="en-US" altLang="zh-CN" sz="1800" dirty="0"/>
              <a:t>] display  </a:t>
            </a:r>
            <a:r>
              <a:rPr lang="en-US" altLang="zh-CN" sz="1800" dirty="0" err="1"/>
              <a:t>ip</a:t>
            </a:r>
            <a:r>
              <a:rPr lang="en-US" altLang="zh-CN" sz="1800" dirty="0"/>
              <a:t>  routing-table</a:t>
            </a:r>
          </a:p>
        </p:txBody>
      </p:sp>
    </p:spTree>
    <p:extLst>
      <p:ext uri="{BB962C8B-B14F-4D97-AF65-F5344CB8AC3E}">
        <p14:creationId xmlns:p14="http://schemas.microsoft.com/office/powerpoint/2010/main" val="2333890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VLAN</a:t>
            </a:r>
            <a:r>
              <a:rPr lang="zh-CN" altLang="en-US"/>
              <a:t>路由配置举例</a:t>
            </a:r>
          </a:p>
        </p:txBody>
      </p:sp>
      <p:graphicFrame>
        <p:nvGraphicFramePr>
          <p:cNvPr id="39940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50950" y="1111672"/>
          <a:ext cx="6535628" cy="288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Visio" r:id="rId3" imgW="7962900" imgH="3524250" progId="Visio.Drawing.11">
                  <p:embed/>
                </p:oleObj>
              </mc:Choice>
              <mc:Fallback>
                <p:oleObj name="Visio" r:id="rId3" imgW="7962900" imgH="3524250" progId="Visio.Drawing.11">
                  <p:embed/>
                  <p:pic>
                    <p:nvPicPr>
                      <p:cNvPr id="0" name="图片 5120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950" y="1111672"/>
                        <a:ext cx="6535628" cy="2888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1857356" y="4143386"/>
            <a:ext cx="3480440" cy="36933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要求：使上述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机之间能够互通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3" y="1071552"/>
            <a:ext cx="6643734" cy="2580096"/>
          </a:xfrm>
        </p:spPr>
        <p:txBody>
          <a:bodyPr>
            <a:normAutofit lnSpcReduction="10000"/>
          </a:bodyPr>
          <a:lstStyle/>
          <a:p>
            <a:pPr marL="342000" indent="-342000">
              <a:lnSpc>
                <a:spcPct val="130000"/>
              </a:lnSpc>
            </a:pPr>
            <a:r>
              <a:rPr lang="zh-CN" altLang="en-US" sz="1400" dirty="0"/>
              <a:t>使用下面命令设置交换机</a:t>
            </a:r>
            <a:r>
              <a:rPr lang="en-US" altLang="zh-CN" sz="1400" dirty="0"/>
              <a:t>A</a:t>
            </a:r>
            <a:r>
              <a:rPr lang="zh-CN" altLang="en-US" sz="1400" dirty="0"/>
              <a:t>的三个</a:t>
            </a:r>
            <a:r>
              <a:rPr lang="en-US" altLang="zh-CN" sz="1400" dirty="0"/>
              <a:t>VLAN</a:t>
            </a:r>
            <a:r>
              <a:rPr lang="zh-CN" altLang="en-US" sz="1400" dirty="0"/>
              <a:t>接口的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地址：</a:t>
            </a:r>
            <a:endParaRPr lang="en-US" altLang="zh-CN" sz="1400" dirty="0"/>
          </a:p>
          <a:p>
            <a:pPr marL="342000" indent="-342000">
              <a:lnSpc>
                <a:spcPct val="130000"/>
              </a:lnSpc>
              <a:buNone/>
            </a:pPr>
            <a:r>
              <a:rPr lang="en-US" altLang="zh-CN" sz="1400" dirty="0"/>
              <a:t>      [SwitchA-vlan-interface1]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 address  192.168.1.10  255.255.255.0</a:t>
            </a:r>
          </a:p>
          <a:p>
            <a:pPr marL="342000" indent="-342000">
              <a:lnSpc>
                <a:spcPct val="130000"/>
              </a:lnSpc>
              <a:buNone/>
            </a:pPr>
            <a:r>
              <a:rPr lang="en-US" altLang="zh-CN" sz="1400" dirty="0"/>
              <a:t>      [SwitchA-vlan-interface2]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 address  210.30.101.254  255.255.255.0</a:t>
            </a:r>
          </a:p>
          <a:p>
            <a:pPr marL="342000" indent="-342000">
              <a:lnSpc>
                <a:spcPct val="130000"/>
              </a:lnSpc>
              <a:buNone/>
            </a:pPr>
            <a:r>
              <a:rPr lang="en-US" altLang="zh-CN" sz="1400" dirty="0"/>
              <a:t>      [SwitchA-vlan-interface3]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 address  210.30.102.254  255.255.255.0</a:t>
            </a:r>
          </a:p>
          <a:p>
            <a:pPr marL="342000" indent="-342000">
              <a:lnSpc>
                <a:spcPct val="130000"/>
              </a:lnSpc>
            </a:pPr>
            <a:r>
              <a:rPr lang="zh-CN" altLang="en-US" sz="1400" dirty="0"/>
              <a:t>使用下面命令设置交换机</a:t>
            </a:r>
            <a:r>
              <a:rPr lang="en-US" altLang="zh-CN" sz="1400" dirty="0"/>
              <a:t>A</a:t>
            </a:r>
            <a:r>
              <a:rPr lang="zh-CN" altLang="en-US" sz="1400" dirty="0"/>
              <a:t>上的静态路由表：</a:t>
            </a:r>
          </a:p>
          <a:p>
            <a:pPr marL="342000" indent="-342000">
              <a:lnSpc>
                <a:spcPct val="130000"/>
              </a:lnSpc>
              <a:buNone/>
            </a:pPr>
            <a:r>
              <a:rPr lang="zh-CN" altLang="en-US" sz="1400" dirty="0"/>
              <a:t>      </a:t>
            </a:r>
            <a:r>
              <a:rPr lang="en-US" altLang="zh-CN" sz="1400" dirty="0"/>
              <a:t>[</a:t>
            </a:r>
            <a:r>
              <a:rPr lang="en-US" altLang="zh-CN" sz="1400" dirty="0" err="1"/>
              <a:t>SwitchA</a:t>
            </a:r>
            <a:r>
              <a:rPr lang="en-US" altLang="zh-CN" sz="1400" dirty="0"/>
              <a:t>]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 route-static  210.30.103.0  255.255.255.0  192.168.1.20</a:t>
            </a:r>
          </a:p>
          <a:p>
            <a:pPr marL="342000" indent="-342000">
              <a:lnSpc>
                <a:spcPct val="130000"/>
              </a:lnSpc>
              <a:buNone/>
            </a:pPr>
            <a:r>
              <a:rPr lang="en-US" altLang="zh-CN" sz="1400" dirty="0"/>
              <a:t>      [</a:t>
            </a:r>
            <a:r>
              <a:rPr lang="en-US" altLang="zh-CN" sz="1400" dirty="0" err="1"/>
              <a:t>SwitchA</a:t>
            </a:r>
            <a:r>
              <a:rPr lang="en-US" altLang="zh-CN" sz="1400" dirty="0"/>
              <a:t>]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 route-static  210.30.104.0  255.255.255.0  192.168.1.20</a:t>
            </a:r>
          </a:p>
          <a:p>
            <a:pPr marL="342000" indent="-342000">
              <a:lnSpc>
                <a:spcPct val="130000"/>
              </a:lnSpc>
            </a:pPr>
            <a:r>
              <a:rPr lang="zh-CN" altLang="en-US" sz="1400" dirty="0"/>
              <a:t>配置四台</a:t>
            </a:r>
            <a:r>
              <a:rPr lang="en-US" altLang="zh-CN" sz="1400" dirty="0"/>
              <a:t>PC</a:t>
            </a:r>
            <a:r>
              <a:rPr lang="zh-CN" altLang="en-US" sz="1400" dirty="0"/>
              <a:t>机上的缺省网关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285721" y="3571882"/>
            <a:ext cx="6357982" cy="1231106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）同一交换机上不同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间的路由表项可以由交换机自动生成；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）因不存在跨交换机的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，故不需配置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Trunk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链路；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）交换机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上的配置类似。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91142"/>
            <a:ext cx="4872046" cy="461665"/>
          </a:xfrm>
        </p:spPr>
        <p:txBody>
          <a:bodyPr/>
          <a:lstStyle/>
          <a:p>
            <a:pPr eaLnBrk="1" hangingPunct="1"/>
            <a:r>
              <a:rPr lang="en-US" altLang="zh-CN" dirty="0"/>
              <a:t>VLAN</a:t>
            </a:r>
            <a:r>
              <a:rPr lang="zh-CN" altLang="en-US" dirty="0"/>
              <a:t>路由配置举例</a:t>
            </a:r>
            <a:r>
              <a:rPr altLang="en-US" dirty="0"/>
              <a:t>（续）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101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6" descr="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939" y="1298203"/>
            <a:ext cx="916781" cy="44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9" name="Group 7"/>
          <p:cNvGrpSpPr/>
          <p:nvPr/>
        </p:nvGrpSpPr>
        <p:grpSpPr bwMode="auto">
          <a:xfrm>
            <a:off x="1888301" y="1282725"/>
            <a:ext cx="971550" cy="457200"/>
            <a:chOff x="940" y="956"/>
            <a:chExt cx="464" cy="364"/>
          </a:xfrm>
        </p:grpSpPr>
        <p:sp>
          <p:nvSpPr>
            <p:cNvPr id="42010" name="Freeform 8"/>
            <p:cNvSpPr>
              <a:spLocks noEditPoints="1"/>
            </p:cNvSpPr>
            <p:nvPr/>
          </p:nvSpPr>
          <p:spPr bwMode="auto">
            <a:xfrm>
              <a:off x="940" y="956"/>
              <a:ext cx="464" cy="364"/>
            </a:xfrm>
            <a:custGeom>
              <a:avLst/>
              <a:gdLst>
                <a:gd name="T0" fmla="*/ 464 w 464"/>
                <a:gd name="T1" fmla="*/ 77 h 364"/>
                <a:gd name="T2" fmla="*/ 455 w 464"/>
                <a:gd name="T3" fmla="*/ 98 h 364"/>
                <a:gd name="T4" fmla="*/ 430 w 464"/>
                <a:gd name="T5" fmla="*/ 117 h 364"/>
                <a:gd name="T6" fmla="*/ 391 w 464"/>
                <a:gd name="T7" fmla="*/ 133 h 364"/>
                <a:gd name="T8" fmla="*/ 338 w 464"/>
                <a:gd name="T9" fmla="*/ 145 h 364"/>
                <a:gd name="T10" fmla="*/ 280 w 464"/>
                <a:gd name="T11" fmla="*/ 152 h 364"/>
                <a:gd name="T12" fmla="*/ 216 w 464"/>
                <a:gd name="T13" fmla="*/ 153 h 364"/>
                <a:gd name="T14" fmla="*/ 155 w 464"/>
                <a:gd name="T15" fmla="*/ 149 h 364"/>
                <a:gd name="T16" fmla="*/ 98 w 464"/>
                <a:gd name="T17" fmla="*/ 140 h 364"/>
                <a:gd name="T18" fmla="*/ 98 w 464"/>
                <a:gd name="T19" fmla="*/ 140 h 364"/>
                <a:gd name="T20" fmla="*/ 155 w 464"/>
                <a:gd name="T21" fmla="*/ 149 h 364"/>
                <a:gd name="T22" fmla="*/ 216 w 464"/>
                <a:gd name="T23" fmla="*/ 153 h 364"/>
                <a:gd name="T24" fmla="*/ 280 w 464"/>
                <a:gd name="T25" fmla="*/ 152 h 364"/>
                <a:gd name="T26" fmla="*/ 338 w 464"/>
                <a:gd name="T27" fmla="*/ 145 h 364"/>
                <a:gd name="T28" fmla="*/ 391 w 464"/>
                <a:gd name="T29" fmla="*/ 133 h 364"/>
                <a:gd name="T30" fmla="*/ 430 w 464"/>
                <a:gd name="T31" fmla="*/ 117 h 364"/>
                <a:gd name="T32" fmla="*/ 455 w 464"/>
                <a:gd name="T33" fmla="*/ 98 h 364"/>
                <a:gd name="T34" fmla="*/ 464 w 464"/>
                <a:gd name="T35" fmla="*/ 77 h 364"/>
                <a:gd name="T36" fmla="*/ 0 w 464"/>
                <a:gd name="T37" fmla="*/ 77 h 364"/>
                <a:gd name="T38" fmla="*/ 9 w 464"/>
                <a:gd name="T39" fmla="*/ 98 h 364"/>
                <a:gd name="T40" fmla="*/ 34 w 464"/>
                <a:gd name="T41" fmla="*/ 117 h 364"/>
                <a:gd name="T42" fmla="*/ 73 w 464"/>
                <a:gd name="T43" fmla="*/ 134 h 364"/>
                <a:gd name="T44" fmla="*/ 34 w 464"/>
                <a:gd name="T45" fmla="*/ 117 h 364"/>
                <a:gd name="T46" fmla="*/ 9 w 464"/>
                <a:gd name="T47" fmla="*/ 98 h 364"/>
                <a:gd name="T48" fmla="*/ 0 w 464"/>
                <a:gd name="T49" fmla="*/ 77 h 364"/>
                <a:gd name="T50" fmla="*/ 0 w 464"/>
                <a:gd name="T51" fmla="*/ 77 h 364"/>
                <a:gd name="T52" fmla="*/ 2 w 464"/>
                <a:gd name="T53" fmla="*/ 298 h 364"/>
                <a:gd name="T54" fmla="*/ 19 w 464"/>
                <a:gd name="T55" fmla="*/ 318 h 364"/>
                <a:gd name="T56" fmla="*/ 52 w 464"/>
                <a:gd name="T57" fmla="*/ 336 h 364"/>
                <a:gd name="T58" fmla="*/ 98 w 464"/>
                <a:gd name="T59" fmla="*/ 351 h 364"/>
                <a:gd name="T60" fmla="*/ 154 w 464"/>
                <a:gd name="T61" fmla="*/ 360 h 364"/>
                <a:gd name="T62" fmla="*/ 216 w 464"/>
                <a:gd name="T63" fmla="*/ 364 h 364"/>
                <a:gd name="T64" fmla="*/ 280 w 464"/>
                <a:gd name="T65" fmla="*/ 363 h 364"/>
                <a:gd name="T66" fmla="*/ 338 w 464"/>
                <a:gd name="T67" fmla="*/ 356 h 364"/>
                <a:gd name="T68" fmla="*/ 391 w 464"/>
                <a:gd name="T69" fmla="*/ 344 h 364"/>
                <a:gd name="T70" fmla="*/ 430 w 464"/>
                <a:gd name="T71" fmla="*/ 327 h 364"/>
                <a:gd name="T72" fmla="*/ 455 w 464"/>
                <a:gd name="T73" fmla="*/ 309 h 364"/>
                <a:gd name="T74" fmla="*/ 464 w 464"/>
                <a:gd name="T75" fmla="*/ 287 h 364"/>
                <a:gd name="T76" fmla="*/ 462 w 464"/>
                <a:gd name="T77" fmla="*/ 66 h 364"/>
                <a:gd name="T78" fmla="*/ 445 w 464"/>
                <a:gd name="T79" fmla="*/ 46 h 364"/>
                <a:gd name="T80" fmla="*/ 412 w 464"/>
                <a:gd name="T81" fmla="*/ 27 h 364"/>
                <a:gd name="T82" fmla="*/ 366 w 464"/>
                <a:gd name="T83" fmla="*/ 13 h 364"/>
                <a:gd name="T84" fmla="*/ 310 w 464"/>
                <a:gd name="T85" fmla="*/ 4 h 364"/>
                <a:gd name="T86" fmla="*/ 248 w 464"/>
                <a:gd name="T87" fmla="*/ 0 h 364"/>
                <a:gd name="T88" fmla="*/ 184 w 464"/>
                <a:gd name="T89" fmla="*/ 1 h 364"/>
                <a:gd name="T90" fmla="*/ 126 w 464"/>
                <a:gd name="T91" fmla="*/ 8 h 364"/>
                <a:gd name="T92" fmla="*/ 73 w 464"/>
                <a:gd name="T93" fmla="*/ 20 h 364"/>
                <a:gd name="T94" fmla="*/ 34 w 464"/>
                <a:gd name="T95" fmla="*/ 37 h 364"/>
                <a:gd name="T96" fmla="*/ 9 w 464"/>
                <a:gd name="T97" fmla="*/ 55 h 364"/>
                <a:gd name="T98" fmla="*/ 0 w 464"/>
                <a:gd name="T99" fmla="*/ 77 h 3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64" h="364">
                  <a:moveTo>
                    <a:pt x="464" y="77"/>
                  </a:moveTo>
                  <a:lnTo>
                    <a:pt x="464" y="77"/>
                  </a:lnTo>
                  <a:lnTo>
                    <a:pt x="462" y="87"/>
                  </a:lnTo>
                  <a:lnTo>
                    <a:pt x="455" y="98"/>
                  </a:lnTo>
                  <a:lnTo>
                    <a:pt x="445" y="107"/>
                  </a:lnTo>
                  <a:lnTo>
                    <a:pt x="430" y="117"/>
                  </a:lnTo>
                  <a:lnTo>
                    <a:pt x="412" y="125"/>
                  </a:lnTo>
                  <a:lnTo>
                    <a:pt x="391" y="133"/>
                  </a:lnTo>
                  <a:lnTo>
                    <a:pt x="366" y="140"/>
                  </a:lnTo>
                  <a:lnTo>
                    <a:pt x="338" y="145"/>
                  </a:lnTo>
                  <a:lnTo>
                    <a:pt x="310" y="149"/>
                  </a:lnTo>
                  <a:lnTo>
                    <a:pt x="280" y="152"/>
                  </a:lnTo>
                  <a:lnTo>
                    <a:pt x="248" y="153"/>
                  </a:lnTo>
                  <a:lnTo>
                    <a:pt x="216" y="153"/>
                  </a:lnTo>
                  <a:lnTo>
                    <a:pt x="186" y="152"/>
                  </a:lnTo>
                  <a:lnTo>
                    <a:pt x="155" y="149"/>
                  </a:lnTo>
                  <a:lnTo>
                    <a:pt x="126" y="145"/>
                  </a:lnTo>
                  <a:lnTo>
                    <a:pt x="98" y="140"/>
                  </a:lnTo>
                  <a:lnTo>
                    <a:pt x="73" y="134"/>
                  </a:lnTo>
                  <a:lnTo>
                    <a:pt x="98" y="140"/>
                  </a:lnTo>
                  <a:lnTo>
                    <a:pt x="126" y="145"/>
                  </a:lnTo>
                  <a:lnTo>
                    <a:pt x="155" y="149"/>
                  </a:lnTo>
                  <a:lnTo>
                    <a:pt x="186" y="152"/>
                  </a:lnTo>
                  <a:lnTo>
                    <a:pt x="216" y="153"/>
                  </a:lnTo>
                  <a:lnTo>
                    <a:pt x="248" y="153"/>
                  </a:lnTo>
                  <a:lnTo>
                    <a:pt x="280" y="152"/>
                  </a:lnTo>
                  <a:lnTo>
                    <a:pt x="310" y="149"/>
                  </a:lnTo>
                  <a:lnTo>
                    <a:pt x="338" y="145"/>
                  </a:lnTo>
                  <a:lnTo>
                    <a:pt x="366" y="140"/>
                  </a:lnTo>
                  <a:lnTo>
                    <a:pt x="391" y="133"/>
                  </a:lnTo>
                  <a:lnTo>
                    <a:pt x="412" y="125"/>
                  </a:lnTo>
                  <a:lnTo>
                    <a:pt x="430" y="117"/>
                  </a:lnTo>
                  <a:lnTo>
                    <a:pt x="445" y="107"/>
                  </a:lnTo>
                  <a:lnTo>
                    <a:pt x="455" y="98"/>
                  </a:lnTo>
                  <a:lnTo>
                    <a:pt x="462" y="87"/>
                  </a:lnTo>
                  <a:lnTo>
                    <a:pt x="464" y="77"/>
                  </a:lnTo>
                  <a:close/>
                  <a:moveTo>
                    <a:pt x="0" y="77"/>
                  </a:moveTo>
                  <a:lnTo>
                    <a:pt x="2" y="87"/>
                  </a:lnTo>
                  <a:lnTo>
                    <a:pt x="9" y="98"/>
                  </a:lnTo>
                  <a:lnTo>
                    <a:pt x="19" y="108"/>
                  </a:lnTo>
                  <a:lnTo>
                    <a:pt x="34" y="117"/>
                  </a:lnTo>
                  <a:lnTo>
                    <a:pt x="52" y="125"/>
                  </a:lnTo>
                  <a:lnTo>
                    <a:pt x="73" y="134"/>
                  </a:lnTo>
                  <a:lnTo>
                    <a:pt x="52" y="125"/>
                  </a:lnTo>
                  <a:lnTo>
                    <a:pt x="34" y="117"/>
                  </a:lnTo>
                  <a:lnTo>
                    <a:pt x="19" y="108"/>
                  </a:lnTo>
                  <a:lnTo>
                    <a:pt x="9" y="98"/>
                  </a:lnTo>
                  <a:lnTo>
                    <a:pt x="2" y="87"/>
                  </a:lnTo>
                  <a:lnTo>
                    <a:pt x="0" y="77"/>
                  </a:lnTo>
                  <a:close/>
                  <a:moveTo>
                    <a:pt x="0" y="77"/>
                  </a:moveTo>
                  <a:lnTo>
                    <a:pt x="0" y="287"/>
                  </a:lnTo>
                  <a:lnTo>
                    <a:pt x="2" y="298"/>
                  </a:lnTo>
                  <a:lnTo>
                    <a:pt x="9" y="309"/>
                  </a:lnTo>
                  <a:lnTo>
                    <a:pt x="19" y="318"/>
                  </a:lnTo>
                  <a:lnTo>
                    <a:pt x="34" y="327"/>
                  </a:lnTo>
                  <a:lnTo>
                    <a:pt x="52" y="336"/>
                  </a:lnTo>
                  <a:lnTo>
                    <a:pt x="73" y="344"/>
                  </a:lnTo>
                  <a:lnTo>
                    <a:pt x="98" y="351"/>
                  </a:lnTo>
                  <a:lnTo>
                    <a:pt x="126" y="356"/>
                  </a:lnTo>
                  <a:lnTo>
                    <a:pt x="154" y="360"/>
                  </a:lnTo>
                  <a:lnTo>
                    <a:pt x="184" y="363"/>
                  </a:lnTo>
                  <a:lnTo>
                    <a:pt x="216" y="364"/>
                  </a:lnTo>
                  <a:lnTo>
                    <a:pt x="248" y="364"/>
                  </a:lnTo>
                  <a:lnTo>
                    <a:pt x="280" y="363"/>
                  </a:lnTo>
                  <a:lnTo>
                    <a:pt x="310" y="360"/>
                  </a:lnTo>
                  <a:lnTo>
                    <a:pt x="338" y="356"/>
                  </a:lnTo>
                  <a:lnTo>
                    <a:pt x="366" y="351"/>
                  </a:lnTo>
                  <a:lnTo>
                    <a:pt x="391" y="344"/>
                  </a:lnTo>
                  <a:lnTo>
                    <a:pt x="412" y="336"/>
                  </a:lnTo>
                  <a:lnTo>
                    <a:pt x="430" y="327"/>
                  </a:lnTo>
                  <a:lnTo>
                    <a:pt x="445" y="318"/>
                  </a:lnTo>
                  <a:lnTo>
                    <a:pt x="455" y="309"/>
                  </a:lnTo>
                  <a:lnTo>
                    <a:pt x="462" y="298"/>
                  </a:lnTo>
                  <a:lnTo>
                    <a:pt x="464" y="287"/>
                  </a:lnTo>
                  <a:lnTo>
                    <a:pt x="464" y="77"/>
                  </a:lnTo>
                  <a:lnTo>
                    <a:pt x="462" y="66"/>
                  </a:lnTo>
                  <a:lnTo>
                    <a:pt x="455" y="55"/>
                  </a:lnTo>
                  <a:lnTo>
                    <a:pt x="445" y="46"/>
                  </a:lnTo>
                  <a:lnTo>
                    <a:pt x="430" y="37"/>
                  </a:lnTo>
                  <a:lnTo>
                    <a:pt x="412" y="27"/>
                  </a:lnTo>
                  <a:lnTo>
                    <a:pt x="391" y="20"/>
                  </a:lnTo>
                  <a:lnTo>
                    <a:pt x="366" y="13"/>
                  </a:lnTo>
                  <a:lnTo>
                    <a:pt x="338" y="8"/>
                  </a:lnTo>
                  <a:lnTo>
                    <a:pt x="310" y="4"/>
                  </a:lnTo>
                  <a:lnTo>
                    <a:pt x="280" y="1"/>
                  </a:lnTo>
                  <a:lnTo>
                    <a:pt x="248" y="0"/>
                  </a:lnTo>
                  <a:lnTo>
                    <a:pt x="216" y="0"/>
                  </a:lnTo>
                  <a:lnTo>
                    <a:pt x="184" y="1"/>
                  </a:lnTo>
                  <a:lnTo>
                    <a:pt x="154" y="4"/>
                  </a:lnTo>
                  <a:lnTo>
                    <a:pt x="126" y="8"/>
                  </a:lnTo>
                  <a:lnTo>
                    <a:pt x="98" y="13"/>
                  </a:lnTo>
                  <a:lnTo>
                    <a:pt x="73" y="20"/>
                  </a:lnTo>
                  <a:lnTo>
                    <a:pt x="52" y="27"/>
                  </a:lnTo>
                  <a:lnTo>
                    <a:pt x="34" y="37"/>
                  </a:lnTo>
                  <a:lnTo>
                    <a:pt x="19" y="46"/>
                  </a:lnTo>
                  <a:lnTo>
                    <a:pt x="9" y="55"/>
                  </a:lnTo>
                  <a:lnTo>
                    <a:pt x="2" y="66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8E85B7"/>
            </a:solidFill>
            <a:ln w="9525">
              <a:solidFill>
                <a:srgbClr val="23CBFF"/>
              </a:solidFill>
              <a:round/>
            </a:ln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11" name="Freeform 9"/>
            <p:cNvSpPr/>
            <p:nvPr/>
          </p:nvSpPr>
          <p:spPr bwMode="auto">
            <a:xfrm>
              <a:off x="941" y="956"/>
              <a:ext cx="463" cy="154"/>
            </a:xfrm>
            <a:custGeom>
              <a:avLst/>
              <a:gdLst>
                <a:gd name="T0" fmla="*/ 463 w 463"/>
                <a:gd name="T1" fmla="*/ 77 h 154"/>
                <a:gd name="T2" fmla="*/ 461 w 463"/>
                <a:gd name="T3" fmla="*/ 87 h 154"/>
                <a:gd name="T4" fmla="*/ 454 w 463"/>
                <a:gd name="T5" fmla="*/ 98 h 154"/>
                <a:gd name="T6" fmla="*/ 443 w 463"/>
                <a:gd name="T7" fmla="*/ 108 h 154"/>
                <a:gd name="T8" fmla="*/ 428 w 463"/>
                <a:gd name="T9" fmla="*/ 117 h 154"/>
                <a:gd name="T10" fmla="*/ 409 w 463"/>
                <a:gd name="T11" fmla="*/ 126 h 154"/>
                <a:gd name="T12" fmla="*/ 386 w 463"/>
                <a:gd name="T13" fmla="*/ 134 h 154"/>
                <a:gd name="T14" fmla="*/ 361 w 463"/>
                <a:gd name="T15" fmla="*/ 141 h 154"/>
                <a:gd name="T16" fmla="*/ 333 w 463"/>
                <a:gd name="T17" fmla="*/ 146 h 154"/>
                <a:gd name="T18" fmla="*/ 302 w 463"/>
                <a:gd name="T19" fmla="*/ 150 h 154"/>
                <a:gd name="T20" fmla="*/ 272 w 463"/>
                <a:gd name="T21" fmla="*/ 152 h 154"/>
                <a:gd name="T22" fmla="*/ 239 w 463"/>
                <a:gd name="T23" fmla="*/ 154 h 154"/>
                <a:gd name="T24" fmla="*/ 207 w 463"/>
                <a:gd name="T25" fmla="*/ 153 h 154"/>
                <a:gd name="T26" fmla="*/ 174 w 463"/>
                <a:gd name="T27" fmla="*/ 151 h 154"/>
                <a:gd name="T28" fmla="*/ 144 w 463"/>
                <a:gd name="T29" fmla="*/ 148 h 154"/>
                <a:gd name="T30" fmla="*/ 116 w 463"/>
                <a:gd name="T31" fmla="*/ 144 h 154"/>
                <a:gd name="T32" fmla="*/ 88 w 463"/>
                <a:gd name="T33" fmla="*/ 138 h 154"/>
                <a:gd name="T34" fmla="*/ 65 w 463"/>
                <a:gd name="T35" fmla="*/ 130 h 154"/>
                <a:gd name="T36" fmla="*/ 43 w 463"/>
                <a:gd name="T37" fmla="*/ 122 h 154"/>
                <a:gd name="T38" fmla="*/ 26 w 463"/>
                <a:gd name="T39" fmla="*/ 113 h 154"/>
                <a:gd name="T40" fmla="*/ 14 w 463"/>
                <a:gd name="T41" fmla="*/ 103 h 154"/>
                <a:gd name="T42" fmla="*/ 5 w 463"/>
                <a:gd name="T43" fmla="*/ 92 h 154"/>
                <a:gd name="T44" fmla="*/ 0 w 463"/>
                <a:gd name="T45" fmla="*/ 82 h 154"/>
                <a:gd name="T46" fmla="*/ 0 w 463"/>
                <a:gd name="T47" fmla="*/ 71 h 154"/>
                <a:gd name="T48" fmla="*/ 5 w 463"/>
                <a:gd name="T49" fmla="*/ 60 h 154"/>
                <a:gd name="T50" fmla="*/ 14 w 463"/>
                <a:gd name="T51" fmla="*/ 50 h 154"/>
                <a:gd name="T52" fmla="*/ 26 w 463"/>
                <a:gd name="T53" fmla="*/ 40 h 154"/>
                <a:gd name="T54" fmla="*/ 43 w 463"/>
                <a:gd name="T55" fmla="*/ 31 h 154"/>
                <a:gd name="T56" fmla="*/ 65 w 463"/>
                <a:gd name="T57" fmla="*/ 22 h 154"/>
                <a:gd name="T58" fmla="*/ 88 w 463"/>
                <a:gd name="T59" fmla="*/ 15 h 154"/>
                <a:gd name="T60" fmla="*/ 116 w 463"/>
                <a:gd name="T61" fmla="*/ 10 h 154"/>
                <a:gd name="T62" fmla="*/ 144 w 463"/>
                <a:gd name="T63" fmla="*/ 5 h 154"/>
                <a:gd name="T64" fmla="*/ 174 w 463"/>
                <a:gd name="T65" fmla="*/ 2 h 154"/>
                <a:gd name="T66" fmla="*/ 207 w 463"/>
                <a:gd name="T67" fmla="*/ 0 h 154"/>
                <a:gd name="T68" fmla="*/ 239 w 463"/>
                <a:gd name="T69" fmla="*/ 0 h 154"/>
                <a:gd name="T70" fmla="*/ 272 w 463"/>
                <a:gd name="T71" fmla="*/ 1 h 154"/>
                <a:gd name="T72" fmla="*/ 302 w 463"/>
                <a:gd name="T73" fmla="*/ 3 h 154"/>
                <a:gd name="T74" fmla="*/ 333 w 463"/>
                <a:gd name="T75" fmla="*/ 7 h 154"/>
                <a:gd name="T76" fmla="*/ 361 w 463"/>
                <a:gd name="T77" fmla="*/ 12 h 154"/>
                <a:gd name="T78" fmla="*/ 386 w 463"/>
                <a:gd name="T79" fmla="*/ 19 h 154"/>
                <a:gd name="T80" fmla="*/ 409 w 463"/>
                <a:gd name="T81" fmla="*/ 26 h 154"/>
                <a:gd name="T82" fmla="*/ 428 w 463"/>
                <a:gd name="T83" fmla="*/ 36 h 154"/>
                <a:gd name="T84" fmla="*/ 443 w 463"/>
                <a:gd name="T85" fmla="*/ 45 h 154"/>
                <a:gd name="T86" fmla="*/ 454 w 463"/>
                <a:gd name="T87" fmla="*/ 55 h 154"/>
                <a:gd name="T88" fmla="*/ 461 w 463"/>
                <a:gd name="T89" fmla="*/ 66 h 154"/>
                <a:gd name="T90" fmla="*/ 463 w 463"/>
                <a:gd name="T91" fmla="*/ 77 h 15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63" h="154">
                  <a:moveTo>
                    <a:pt x="463" y="77"/>
                  </a:moveTo>
                  <a:lnTo>
                    <a:pt x="461" y="87"/>
                  </a:lnTo>
                  <a:lnTo>
                    <a:pt x="454" y="98"/>
                  </a:lnTo>
                  <a:lnTo>
                    <a:pt x="443" y="108"/>
                  </a:lnTo>
                  <a:lnTo>
                    <a:pt x="428" y="117"/>
                  </a:lnTo>
                  <a:lnTo>
                    <a:pt x="409" y="126"/>
                  </a:lnTo>
                  <a:lnTo>
                    <a:pt x="386" y="134"/>
                  </a:lnTo>
                  <a:lnTo>
                    <a:pt x="361" y="141"/>
                  </a:lnTo>
                  <a:lnTo>
                    <a:pt x="333" y="146"/>
                  </a:lnTo>
                  <a:lnTo>
                    <a:pt x="302" y="150"/>
                  </a:lnTo>
                  <a:lnTo>
                    <a:pt x="272" y="152"/>
                  </a:lnTo>
                  <a:lnTo>
                    <a:pt x="239" y="154"/>
                  </a:lnTo>
                  <a:lnTo>
                    <a:pt x="207" y="153"/>
                  </a:lnTo>
                  <a:lnTo>
                    <a:pt x="174" y="151"/>
                  </a:lnTo>
                  <a:lnTo>
                    <a:pt x="144" y="148"/>
                  </a:lnTo>
                  <a:lnTo>
                    <a:pt x="116" y="144"/>
                  </a:lnTo>
                  <a:lnTo>
                    <a:pt x="88" y="138"/>
                  </a:lnTo>
                  <a:lnTo>
                    <a:pt x="65" y="130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4" y="103"/>
                  </a:lnTo>
                  <a:lnTo>
                    <a:pt x="5" y="92"/>
                  </a:lnTo>
                  <a:lnTo>
                    <a:pt x="0" y="82"/>
                  </a:lnTo>
                  <a:lnTo>
                    <a:pt x="0" y="71"/>
                  </a:lnTo>
                  <a:lnTo>
                    <a:pt x="5" y="60"/>
                  </a:lnTo>
                  <a:lnTo>
                    <a:pt x="14" y="50"/>
                  </a:lnTo>
                  <a:lnTo>
                    <a:pt x="26" y="40"/>
                  </a:lnTo>
                  <a:lnTo>
                    <a:pt x="43" y="31"/>
                  </a:lnTo>
                  <a:lnTo>
                    <a:pt x="65" y="22"/>
                  </a:lnTo>
                  <a:lnTo>
                    <a:pt x="88" y="15"/>
                  </a:lnTo>
                  <a:lnTo>
                    <a:pt x="116" y="10"/>
                  </a:lnTo>
                  <a:lnTo>
                    <a:pt x="144" y="5"/>
                  </a:lnTo>
                  <a:lnTo>
                    <a:pt x="174" y="2"/>
                  </a:lnTo>
                  <a:lnTo>
                    <a:pt x="207" y="0"/>
                  </a:lnTo>
                  <a:lnTo>
                    <a:pt x="239" y="0"/>
                  </a:lnTo>
                  <a:lnTo>
                    <a:pt x="272" y="1"/>
                  </a:lnTo>
                  <a:lnTo>
                    <a:pt x="302" y="3"/>
                  </a:lnTo>
                  <a:lnTo>
                    <a:pt x="333" y="7"/>
                  </a:lnTo>
                  <a:lnTo>
                    <a:pt x="361" y="12"/>
                  </a:lnTo>
                  <a:lnTo>
                    <a:pt x="386" y="19"/>
                  </a:lnTo>
                  <a:lnTo>
                    <a:pt x="409" y="26"/>
                  </a:lnTo>
                  <a:lnTo>
                    <a:pt x="428" y="36"/>
                  </a:lnTo>
                  <a:lnTo>
                    <a:pt x="443" y="45"/>
                  </a:lnTo>
                  <a:lnTo>
                    <a:pt x="454" y="55"/>
                  </a:lnTo>
                  <a:lnTo>
                    <a:pt x="461" y="66"/>
                  </a:lnTo>
                  <a:lnTo>
                    <a:pt x="463" y="77"/>
                  </a:lnTo>
                  <a:close/>
                </a:path>
              </a:pathLst>
            </a:custGeom>
            <a:solidFill>
              <a:srgbClr val="BBB4D6"/>
            </a:solidFill>
            <a:ln w="6350" cmpd="sng">
              <a:solidFill>
                <a:srgbClr val="04D6EC"/>
              </a:solidFill>
              <a:round/>
            </a:ln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12" name="Freeform 10"/>
            <p:cNvSpPr>
              <a:spLocks noEditPoints="1"/>
            </p:cNvSpPr>
            <p:nvPr/>
          </p:nvSpPr>
          <p:spPr bwMode="auto">
            <a:xfrm>
              <a:off x="1047" y="970"/>
              <a:ext cx="244" cy="121"/>
            </a:xfrm>
            <a:custGeom>
              <a:avLst/>
              <a:gdLst>
                <a:gd name="T0" fmla="*/ 45 w 244"/>
                <a:gd name="T1" fmla="*/ 68 h 121"/>
                <a:gd name="T2" fmla="*/ 187 w 244"/>
                <a:gd name="T3" fmla="*/ 68 h 121"/>
                <a:gd name="T4" fmla="*/ 97 w 244"/>
                <a:gd name="T5" fmla="*/ 103 h 121"/>
                <a:gd name="T6" fmla="*/ 45 w 244"/>
                <a:gd name="T7" fmla="*/ 68 h 121"/>
                <a:gd name="T8" fmla="*/ 200 w 244"/>
                <a:gd name="T9" fmla="*/ 53 h 121"/>
                <a:gd name="T10" fmla="*/ 57 w 244"/>
                <a:gd name="T11" fmla="*/ 53 h 121"/>
                <a:gd name="T12" fmla="*/ 148 w 244"/>
                <a:gd name="T13" fmla="*/ 18 h 121"/>
                <a:gd name="T14" fmla="*/ 200 w 244"/>
                <a:gd name="T15" fmla="*/ 53 h 121"/>
                <a:gd name="T16" fmla="*/ 93 w 244"/>
                <a:gd name="T17" fmla="*/ 121 h 121"/>
                <a:gd name="T18" fmla="*/ 244 w 244"/>
                <a:gd name="T19" fmla="*/ 62 h 121"/>
                <a:gd name="T20" fmla="*/ 151 w 244"/>
                <a:gd name="T21" fmla="*/ 0 h 121"/>
                <a:gd name="T22" fmla="*/ 0 w 244"/>
                <a:gd name="T23" fmla="*/ 59 h 121"/>
                <a:gd name="T24" fmla="*/ 93 w 244"/>
                <a:gd name="T25" fmla="*/ 121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4" h="121">
                  <a:moveTo>
                    <a:pt x="45" y="68"/>
                  </a:moveTo>
                  <a:lnTo>
                    <a:pt x="187" y="68"/>
                  </a:lnTo>
                  <a:lnTo>
                    <a:pt x="97" y="103"/>
                  </a:lnTo>
                  <a:lnTo>
                    <a:pt x="45" y="68"/>
                  </a:lnTo>
                  <a:close/>
                  <a:moveTo>
                    <a:pt x="200" y="53"/>
                  </a:moveTo>
                  <a:lnTo>
                    <a:pt x="57" y="53"/>
                  </a:lnTo>
                  <a:lnTo>
                    <a:pt x="148" y="18"/>
                  </a:lnTo>
                  <a:lnTo>
                    <a:pt x="200" y="53"/>
                  </a:lnTo>
                  <a:close/>
                  <a:moveTo>
                    <a:pt x="93" y="121"/>
                  </a:moveTo>
                  <a:lnTo>
                    <a:pt x="244" y="62"/>
                  </a:lnTo>
                  <a:lnTo>
                    <a:pt x="151" y="0"/>
                  </a:lnTo>
                  <a:lnTo>
                    <a:pt x="0" y="59"/>
                  </a:lnTo>
                  <a:lnTo>
                    <a:pt x="93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13" name="Freeform 11"/>
            <p:cNvSpPr>
              <a:spLocks noEditPoints="1"/>
            </p:cNvSpPr>
            <p:nvPr/>
          </p:nvSpPr>
          <p:spPr bwMode="auto">
            <a:xfrm>
              <a:off x="1053" y="974"/>
              <a:ext cx="244" cy="121"/>
            </a:xfrm>
            <a:custGeom>
              <a:avLst/>
              <a:gdLst>
                <a:gd name="T0" fmla="*/ 44 w 244"/>
                <a:gd name="T1" fmla="*/ 68 h 121"/>
                <a:gd name="T2" fmla="*/ 187 w 244"/>
                <a:gd name="T3" fmla="*/ 68 h 121"/>
                <a:gd name="T4" fmla="*/ 96 w 244"/>
                <a:gd name="T5" fmla="*/ 103 h 121"/>
                <a:gd name="T6" fmla="*/ 44 w 244"/>
                <a:gd name="T7" fmla="*/ 68 h 121"/>
                <a:gd name="T8" fmla="*/ 199 w 244"/>
                <a:gd name="T9" fmla="*/ 54 h 121"/>
                <a:gd name="T10" fmla="*/ 57 w 244"/>
                <a:gd name="T11" fmla="*/ 54 h 121"/>
                <a:gd name="T12" fmla="*/ 147 w 244"/>
                <a:gd name="T13" fmla="*/ 19 h 121"/>
                <a:gd name="T14" fmla="*/ 199 w 244"/>
                <a:gd name="T15" fmla="*/ 54 h 121"/>
                <a:gd name="T16" fmla="*/ 93 w 244"/>
                <a:gd name="T17" fmla="*/ 121 h 121"/>
                <a:gd name="T18" fmla="*/ 244 w 244"/>
                <a:gd name="T19" fmla="*/ 63 h 121"/>
                <a:gd name="T20" fmla="*/ 151 w 244"/>
                <a:gd name="T21" fmla="*/ 0 h 121"/>
                <a:gd name="T22" fmla="*/ 0 w 244"/>
                <a:gd name="T23" fmla="*/ 59 h 121"/>
                <a:gd name="T24" fmla="*/ 93 w 244"/>
                <a:gd name="T25" fmla="*/ 121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4" h="121">
                  <a:moveTo>
                    <a:pt x="44" y="68"/>
                  </a:moveTo>
                  <a:lnTo>
                    <a:pt x="187" y="68"/>
                  </a:lnTo>
                  <a:lnTo>
                    <a:pt x="96" y="103"/>
                  </a:lnTo>
                  <a:lnTo>
                    <a:pt x="44" y="68"/>
                  </a:lnTo>
                  <a:close/>
                  <a:moveTo>
                    <a:pt x="199" y="54"/>
                  </a:moveTo>
                  <a:lnTo>
                    <a:pt x="57" y="54"/>
                  </a:lnTo>
                  <a:lnTo>
                    <a:pt x="147" y="19"/>
                  </a:lnTo>
                  <a:lnTo>
                    <a:pt x="199" y="54"/>
                  </a:lnTo>
                  <a:close/>
                  <a:moveTo>
                    <a:pt x="93" y="121"/>
                  </a:moveTo>
                  <a:lnTo>
                    <a:pt x="244" y="63"/>
                  </a:lnTo>
                  <a:lnTo>
                    <a:pt x="151" y="0"/>
                  </a:lnTo>
                  <a:lnTo>
                    <a:pt x="0" y="59"/>
                  </a:lnTo>
                  <a:lnTo>
                    <a:pt x="9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14" name="Freeform 12"/>
            <p:cNvSpPr>
              <a:spLocks noEditPoints="1"/>
            </p:cNvSpPr>
            <p:nvPr/>
          </p:nvSpPr>
          <p:spPr bwMode="auto">
            <a:xfrm>
              <a:off x="1097" y="1170"/>
              <a:ext cx="161" cy="97"/>
            </a:xfrm>
            <a:custGeom>
              <a:avLst/>
              <a:gdLst>
                <a:gd name="T0" fmla="*/ 61 w 161"/>
                <a:gd name="T1" fmla="*/ 55 h 97"/>
                <a:gd name="T2" fmla="*/ 78 w 161"/>
                <a:gd name="T3" fmla="*/ 55 h 97"/>
                <a:gd name="T4" fmla="*/ 113 w 161"/>
                <a:gd name="T5" fmla="*/ 97 h 97"/>
                <a:gd name="T6" fmla="*/ 161 w 161"/>
                <a:gd name="T7" fmla="*/ 97 h 97"/>
                <a:gd name="T8" fmla="*/ 161 w 161"/>
                <a:gd name="T9" fmla="*/ 80 h 97"/>
                <a:gd name="T10" fmla="*/ 141 w 161"/>
                <a:gd name="T11" fmla="*/ 80 h 97"/>
                <a:gd name="T12" fmla="*/ 116 w 161"/>
                <a:gd name="T13" fmla="*/ 51 h 97"/>
                <a:gd name="T14" fmla="*/ 120 w 161"/>
                <a:gd name="T15" fmla="*/ 49 h 97"/>
                <a:gd name="T16" fmla="*/ 128 w 161"/>
                <a:gd name="T17" fmla="*/ 46 h 97"/>
                <a:gd name="T18" fmla="*/ 135 w 161"/>
                <a:gd name="T19" fmla="*/ 42 h 97"/>
                <a:gd name="T20" fmla="*/ 138 w 161"/>
                <a:gd name="T21" fmla="*/ 38 h 97"/>
                <a:gd name="T22" fmla="*/ 142 w 161"/>
                <a:gd name="T23" fmla="*/ 33 h 97"/>
                <a:gd name="T24" fmla="*/ 143 w 161"/>
                <a:gd name="T25" fmla="*/ 27 h 97"/>
                <a:gd name="T26" fmla="*/ 142 w 161"/>
                <a:gd name="T27" fmla="*/ 24 h 97"/>
                <a:gd name="T28" fmla="*/ 141 w 161"/>
                <a:gd name="T29" fmla="*/ 18 h 97"/>
                <a:gd name="T30" fmla="*/ 136 w 161"/>
                <a:gd name="T31" fmla="*/ 13 h 97"/>
                <a:gd name="T32" fmla="*/ 130 w 161"/>
                <a:gd name="T33" fmla="*/ 8 h 97"/>
                <a:gd name="T34" fmla="*/ 128 w 161"/>
                <a:gd name="T35" fmla="*/ 6 h 97"/>
                <a:gd name="T36" fmla="*/ 121 w 161"/>
                <a:gd name="T37" fmla="*/ 3 h 97"/>
                <a:gd name="T38" fmla="*/ 113 w 161"/>
                <a:gd name="T39" fmla="*/ 1 h 97"/>
                <a:gd name="T40" fmla="*/ 104 w 161"/>
                <a:gd name="T41" fmla="*/ 0 h 97"/>
                <a:gd name="T42" fmla="*/ 93 w 161"/>
                <a:gd name="T43" fmla="*/ 0 h 97"/>
                <a:gd name="T44" fmla="*/ 0 w 161"/>
                <a:gd name="T45" fmla="*/ 0 h 97"/>
                <a:gd name="T46" fmla="*/ 0 w 161"/>
                <a:gd name="T47" fmla="*/ 16 h 97"/>
                <a:gd name="T48" fmla="*/ 21 w 161"/>
                <a:gd name="T49" fmla="*/ 16 h 97"/>
                <a:gd name="T50" fmla="*/ 21 w 161"/>
                <a:gd name="T51" fmla="*/ 80 h 97"/>
                <a:gd name="T52" fmla="*/ 0 w 161"/>
                <a:gd name="T53" fmla="*/ 80 h 97"/>
                <a:gd name="T54" fmla="*/ 0 w 161"/>
                <a:gd name="T55" fmla="*/ 97 h 97"/>
                <a:gd name="T56" fmla="*/ 81 w 161"/>
                <a:gd name="T57" fmla="*/ 97 h 97"/>
                <a:gd name="T58" fmla="*/ 81 w 161"/>
                <a:gd name="T59" fmla="*/ 80 h 97"/>
                <a:gd name="T60" fmla="*/ 61 w 161"/>
                <a:gd name="T61" fmla="*/ 80 h 97"/>
                <a:gd name="T62" fmla="*/ 61 w 161"/>
                <a:gd name="T63" fmla="*/ 55 h 97"/>
                <a:gd name="T64" fmla="*/ 61 w 161"/>
                <a:gd name="T65" fmla="*/ 16 h 97"/>
                <a:gd name="T66" fmla="*/ 78 w 161"/>
                <a:gd name="T67" fmla="*/ 16 h 97"/>
                <a:gd name="T68" fmla="*/ 87 w 161"/>
                <a:gd name="T69" fmla="*/ 16 h 97"/>
                <a:gd name="T70" fmla="*/ 94 w 161"/>
                <a:gd name="T71" fmla="*/ 18 h 97"/>
                <a:gd name="T72" fmla="*/ 99 w 161"/>
                <a:gd name="T73" fmla="*/ 22 h 97"/>
                <a:gd name="T74" fmla="*/ 101 w 161"/>
                <a:gd name="T75" fmla="*/ 28 h 97"/>
                <a:gd name="T76" fmla="*/ 101 w 161"/>
                <a:gd name="T77" fmla="*/ 29 h 97"/>
                <a:gd name="T78" fmla="*/ 99 w 161"/>
                <a:gd name="T79" fmla="*/ 33 h 97"/>
                <a:gd name="T80" fmla="*/ 93 w 161"/>
                <a:gd name="T81" fmla="*/ 36 h 97"/>
                <a:gd name="T82" fmla="*/ 86 w 161"/>
                <a:gd name="T83" fmla="*/ 38 h 97"/>
                <a:gd name="T84" fmla="*/ 75 w 161"/>
                <a:gd name="T85" fmla="*/ 39 h 97"/>
                <a:gd name="T86" fmla="*/ 61 w 161"/>
                <a:gd name="T87" fmla="*/ 39 h 97"/>
                <a:gd name="T88" fmla="*/ 61 w 161"/>
                <a:gd name="T89" fmla="*/ 16 h 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61" h="97">
                  <a:moveTo>
                    <a:pt x="61" y="55"/>
                  </a:moveTo>
                  <a:lnTo>
                    <a:pt x="78" y="55"/>
                  </a:lnTo>
                  <a:lnTo>
                    <a:pt x="113" y="97"/>
                  </a:lnTo>
                  <a:lnTo>
                    <a:pt x="161" y="97"/>
                  </a:lnTo>
                  <a:lnTo>
                    <a:pt x="161" y="80"/>
                  </a:lnTo>
                  <a:lnTo>
                    <a:pt x="141" y="80"/>
                  </a:lnTo>
                  <a:lnTo>
                    <a:pt x="116" y="51"/>
                  </a:lnTo>
                  <a:lnTo>
                    <a:pt x="120" y="49"/>
                  </a:lnTo>
                  <a:lnTo>
                    <a:pt x="128" y="46"/>
                  </a:lnTo>
                  <a:lnTo>
                    <a:pt x="135" y="42"/>
                  </a:lnTo>
                  <a:lnTo>
                    <a:pt x="138" y="38"/>
                  </a:lnTo>
                  <a:lnTo>
                    <a:pt x="142" y="33"/>
                  </a:lnTo>
                  <a:lnTo>
                    <a:pt x="143" y="27"/>
                  </a:lnTo>
                  <a:lnTo>
                    <a:pt x="142" y="24"/>
                  </a:lnTo>
                  <a:lnTo>
                    <a:pt x="141" y="18"/>
                  </a:lnTo>
                  <a:lnTo>
                    <a:pt x="136" y="13"/>
                  </a:lnTo>
                  <a:lnTo>
                    <a:pt x="130" y="8"/>
                  </a:lnTo>
                  <a:lnTo>
                    <a:pt x="128" y="6"/>
                  </a:lnTo>
                  <a:lnTo>
                    <a:pt x="121" y="3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1" y="16"/>
                  </a:lnTo>
                  <a:lnTo>
                    <a:pt x="21" y="80"/>
                  </a:lnTo>
                  <a:lnTo>
                    <a:pt x="0" y="80"/>
                  </a:lnTo>
                  <a:lnTo>
                    <a:pt x="0" y="97"/>
                  </a:lnTo>
                  <a:lnTo>
                    <a:pt x="81" y="97"/>
                  </a:lnTo>
                  <a:lnTo>
                    <a:pt x="81" y="80"/>
                  </a:lnTo>
                  <a:lnTo>
                    <a:pt x="61" y="80"/>
                  </a:lnTo>
                  <a:lnTo>
                    <a:pt x="61" y="55"/>
                  </a:lnTo>
                  <a:close/>
                  <a:moveTo>
                    <a:pt x="61" y="16"/>
                  </a:moveTo>
                  <a:lnTo>
                    <a:pt x="78" y="16"/>
                  </a:lnTo>
                  <a:lnTo>
                    <a:pt x="87" y="16"/>
                  </a:lnTo>
                  <a:lnTo>
                    <a:pt x="94" y="18"/>
                  </a:lnTo>
                  <a:lnTo>
                    <a:pt x="99" y="22"/>
                  </a:lnTo>
                  <a:lnTo>
                    <a:pt x="101" y="28"/>
                  </a:lnTo>
                  <a:lnTo>
                    <a:pt x="101" y="29"/>
                  </a:lnTo>
                  <a:lnTo>
                    <a:pt x="99" y="33"/>
                  </a:lnTo>
                  <a:lnTo>
                    <a:pt x="93" y="36"/>
                  </a:lnTo>
                  <a:lnTo>
                    <a:pt x="86" y="38"/>
                  </a:lnTo>
                  <a:lnTo>
                    <a:pt x="75" y="39"/>
                  </a:lnTo>
                  <a:lnTo>
                    <a:pt x="61" y="39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15" name="Freeform 13"/>
            <p:cNvSpPr>
              <a:spLocks noEditPoints="1"/>
            </p:cNvSpPr>
            <p:nvPr/>
          </p:nvSpPr>
          <p:spPr bwMode="auto">
            <a:xfrm>
              <a:off x="1086" y="1160"/>
              <a:ext cx="161" cy="97"/>
            </a:xfrm>
            <a:custGeom>
              <a:avLst/>
              <a:gdLst>
                <a:gd name="T0" fmla="*/ 61 w 161"/>
                <a:gd name="T1" fmla="*/ 54 h 97"/>
                <a:gd name="T2" fmla="*/ 79 w 161"/>
                <a:gd name="T3" fmla="*/ 54 h 97"/>
                <a:gd name="T4" fmla="*/ 114 w 161"/>
                <a:gd name="T5" fmla="*/ 97 h 97"/>
                <a:gd name="T6" fmla="*/ 161 w 161"/>
                <a:gd name="T7" fmla="*/ 97 h 97"/>
                <a:gd name="T8" fmla="*/ 161 w 161"/>
                <a:gd name="T9" fmla="*/ 81 h 97"/>
                <a:gd name="T10" fmla="*/ 141 w 161"/>
                <a:gd name="T11" fmla="*/ 81 h 97"/>
                <a:gd name="T12" fmla="*/ 115 w 161"/>
                <a:gd name="T13" fmla="*/ 51 h 97"/>
                <a:gd name="T14" fmla="*/ 121 w 161"/>
                <a:gd name="T15" fmla="*/ 50 h 97"/>
                <a:gd name="T16" fmla="*/ 129 w 161"/>
                <a:gd name="T17" fmla="*/ 46 h 97"/>
                <a:gd name="T18" fmla="*/ 135 w 161"/>
                <a:gd name="T19" fmla="*/ 43 h 97"/>
                <a:gd name="T20" fmla="*/ 139 w 161"/>
                <a:gd name="T21" fmla="*/ 38 h 97"/>
                <a:gd name="T22" fmla="*/ 141 w 161"/>
                <a:gd name="T23" fmla="*/ 33 h 97"/>
                <a:gd name="T24" fmla="*/ 143 w 161"/>
                <a:gd name="T25" fmla="*/ 27 h 97"/>
                <a:gd name="T26" fmla="*/ 143 w 161"/>
                <a:gd name="T27" fmla="*/ 24 h 97"/>
                <a:gd name="T28" fmla="*/ 140 w 161"/>
                <a:gd name="T29" fmla="*/ 18 h 97"/>
                <a:gd name="T30" fmla="*/ 137 w 161"/>
                <a:gd name="T31" fmla="*/ 13 h 97"/>
                <a:gd name="T32" fmla="*/ 131 w 161"/>
                <a:gd name="T33" fmla="*/ 8 h 97"/>
                <a:gd name="T34" fmla="*/ 128 w 161"/>
                <a:gd name="T35" fmla="*/ 7 h 97"/>
                <a:gd name="T36" fmla="*/ 122 w 161"/>
                <a:gd name="T37" fmla="*/ 4 h 97"/>
                <a:gd name="T38" fmla="*/ 113 w 161"/>
                <a:gd name="T39" fmla="*/ 2 h 97"/>
                <a:gd name="T40" fmla="*/ 104 w 161"/>
                <a:gd name="T41" fmla="*/ 1 h 97"/>
                <a:gd name="T42" fmla="*/ 93 w 161"/>
                <a:gd name="T43" fmla="*/ 0 h 97"/>
                <a:gd name="T44" fmla="*/ 0 w 161"/>
                <a:gd name="T45" fmla="*/ 0 h 97"/>
                <a:gd name="T46" fmla="*/ 0 w 161"/>
                <a:gd name="T47" fmla="*/ 16 h 97"/>
                <a:gd name="T48" fmla="*/ 21 w 161"/>
                <a:gd name="T49" fmla="*/ 16 h 97"/>
                <a:gd name="T50" fmla="*/ 21 w 161"/>
                <a:gd name="T51" fmla="*/ 81 h 97"/>
                <a:gd name="T52" fmla="*/ 0 w 161"/>
                <a:gd name="T53" fmla="*/ 81 h 97"/>
                <a:gd name="T54" fmla="*/ 0 w 161"/>
                <a:gd name="T55" fmla="*/ 97 h 97"/>
                <a:gd name="T56" fmla="*/ 80 w 161"/>
                <a:gd name="T57" fmla="*/ 97 h 97"/>
                <a:gd name="T58" fmla="*/ 80 w 161"/>
                <a:gd name="T59" fmla="*/ 81 h 97"/>
                <a:gd name="T60" fmla="*/ 61 w 161"/>
                <a:gd name="T61" fmla="*/ 81 h 97"/>
                <a:gd name="T62" fmla="*/ 61 w 161"/>
                <a:gd name="T63" fmla="*/ 54 h 97"/>
                <a:gd name="T64" fmla="*/ 61 w 161"/>
                <a:gd name="T65" fmla="*/ 16 h 97"/>
                <a:gd name="T66" fmla="*/ 79 w 161"/>
                <a:gd name="T67" fmla="*/ 16 h 97"/>
                <a:gd name="T68" fmla="*/ 87 w 161"/>
                <a:gd name="T69" fmla="*/ 17 h 97"/>
                <a:gd name="T70" fmla="*/ 95 w 161"/>
                <a:gd name="T71" fmla="*/ 19 h 97"/>
                <a:gd name="T72" fmla="*/ 98 w 161"/>
                <a:gd name="T73" fmla="*/ 22 h 97"/>
                <a:gd name="T74" fmla="*/ 101 w 161"/>
                <a:gd name="T75" fmla="*/ 27 h 97"/>
                <a:gd name="T76" fmla="*/ 101 w 161"/>
                <a:gd name="T77" fmla="*/ 28 h 97"/>
                <a:gd name="T78" fmla="*/ 98 w 161"/>
                <a:gd name="T79" fmla="*/ 34 h 97"/>
                <a:gd name="T80" fmla="*/ 94 w 161"/>
                <a:gd name="T81" fmla="*/ 37 h 97"/>
                <a:gd name="T82" fmla="*/ 86 w 161"/>
                <a:gd name="T83" fmla="*/ 39 h 97"/>
                <a:gd name="T84" fmla="*/ 76 w 161"/>
                <a:gd name="T85" fmla="*/ 39 h 97"/>
                <a:gd name="T86" fmla="*/ 61 w 161"/>
                <a:gd name="T87" fmla="*/ 39 h 97"/>
                <a:gd name="T88" fmla="*/ 61 w 161"/>
                <a:gd name="T89" fmla="*/ 16 h 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61" h="97">
                  <a:moveTo>
                    <a:pt x="61" y="54"/>
                  </a:moveTo>
                  <a:lnTo>
                    <a:pt x="79" y="54"/>
                  </a:lnTo>
                  <a:lnTo>
                    <a:pt x="114" y="97"/>
                  </a:lnTo>
                  <a:lnTo>
                    <a:pt x="161" y="97"/>
                  </a:lnTo>
                  <a:lnTo>
                    <a:pt x="161" y="81"/>
                  </a:lnTo>
                  <a:lnTo>
                    <a:pt x="141" y="81"/>
                  </a:lnTo>
                  <a:lnTo>
                    <a:pt x="115" y="51"/>
                  </a:lnTo>
                  <a:lnTo>
                    <a:pt x="121" y="50"/>
                  </a:lnTo>
                  <a:lnTo>
                    <a:pt x="129" y="46"/>
                  </a:lnTo>
                  <a:lnTo>
                    <a:pt x="135" y="43"/>
                  </a:lnTo>
                  <a:lnTo>
                    <a:pt x="139" y="38"/>
                  </a:lnTo>
                  <a:lnTo>
                    <a:pt x="141" y="33"/>
                  </a:lnTo>
                  <a:lnTo>
                    <a:pt x="143" y="27"/>
                  </a:lnTo>
                  <a:lnTo>
                    <a:pt x="143" y="24"/>
                  </a:lnTo>
                  <a:lnTo>
                    <a:pt x="140" y="18"/>
                  </a:lnTo>
                  <a:lnTo>
                    <a:pt x="137" y="13"/>
                  </a:lnTo>
                  <a:lnTo>
                    <a:pt x="131" y="8"/>
                  </a:lnTo>
                  <a:lnTo>
                    <a:pt x="128" y="7"/>
                  </a:lnTo>
                  <a:lnTo>
                    <a:pt x="122" y="4"/>
                  </a:lnTo>
                  <a:lnTo>
                    <a:pt x="113" y="2"/>
                  </a:lnTo>
                  <a:lnTo>
                    <a:pt x="104" y="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1" y="16"/>
                  </a:lnTo>
                  <a:lnTo>
                    <a:pt x="21" y="81"/>
                  </a:lnTo>
                  <a:lnTo>
                    <a:pt x="0" y="81"/>
                  </a:lnTo>
                  <a:lnTo>
                    <a:pt x="0" y="97"/>
                  </a:lnTo>
                  <a:lnTo>
                    <a:pt x="80" y="97"/>
                  </a:lnTo>
                  <a:lnTo>
                    <a:pt x="80" y="81"/>
                  </a:lnTo>
                  <a:lnTo>
                    <a:pt x="61" y="81"/>
                  </a:lnTo>
                  <a:lnTo>
                    <a:pt x="61" y="54"/>
                  </a:lnTo>
                  <a:close/>
                  <a:moveTo>
                    <a:pt x="61" y="16"/>
                  </a:moveTo>
                  <a:lnTo>
                    <a:pt x="79" y="16"/>
                  </a:lnTo>
                  <a:lnTo>
                    <a:pt x="87" y="17"/>
                  </a:lnTo>
                  <a:lnTo>
                    <a:pt x="95" y="19"/>
                  </a:lnTo>
                  <a:lnTo>
                    <a:pt x="98" y="22"/>
                  </a:lnTo>
                  <a:lnTo>
                    <a:pt x="101" y="27"/>
                  </a:lnTo>
                  <a:lnTo>
                    <a:pt x="101" y="28"/>
                  </a:lnTo>
                  <a:lnTo>
                    <a:pt x="98" y="34"/>
                  </a:lnTo>
                  <a:lnTo>
                    <a:pt x="94" y="37"/>
                  </a:lnTo>
                  <a:lnTo>
                    <a:pt x="86" y="39"/>
                  </a:lnTo>
                  <a:lnTo>
                    <a:pt x="76" y="39"/>
                  </a:lnTo>
                  <a:lnTo>
                    <a:pt x="61" y="39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1990" name="Picture 14" descr="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04" y="2406674"/>
            <a:ext cx="916781" cy="44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5" descr="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579" y="2416199"/>
            <a:ext cx="916781" cy="44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Line 16"/>
          <p:cNvSpPr>
            <a:spLocks noChangeShapeType="1"/>
          </p:cNvSpPr>
          <p:nvPr/>
        </p:nvSpPr>
        <p:spPr bwMode="auto">
          <a:xfrm>
            <a:off x="4805332" y="1498227"/>
            <a:ext cx="18359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93" name="Line 17"/>
          <p:cNvSpPr>
            <a:spLocks noChangeShapeType="1"/>
          </p:cNvSpPr>
          <p:nvPr/>
        </p:nvSpPr>
        <p:spPr bwMode="auto">
          <a:xfrm flipH="1">
            <a:off x="646479" y="2821012"/>
            <a:ext cx="378619" cy="917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994" name="Line 18"/>
          <p:cNvSpPr>
            <a:spLocks noChangeShapeType="1"/>
          </p:cNvSpPr>
          <p:nvPr/>
        </p:nvSpPr>
        <p:spPr bwMode="auto">
          <a:xfrm>
            <a:off x="1187023" y="2821012"/>
            <a:ext cx="107156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995" name="Line 20"/>
          <p:cNvSpPr>
            <a:spLocks noChangeShapeType="1"/>
          </p:cNvSpPr>
          <p:nvPr/>
        </p:nvSpPr>
        <p:spPr bwMode="auto">
          <a:xfrm flipH="1">
            <a:off x="1348947" y="1714922"/>
            <a:ext cx="863204" cy="7560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96" name="Line 21"/>
          <p:cNvSpPr>
            <a:spLocks noChangeShapeType="1"/>
          </p:cNvSpPr>
          <p:nvPr/>
        </p:nvSpPr>
        <p:spPr bwMode="auto">
          <a:xfrm>
            <a:off x="2482423" y="1714922"/>
            <a:ext cx="702469" cy="7560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97" name="Line 22"/>
          <p:cNvSpPr>
            <a:spLocks noChangeShapeType="1"/>
          </p:cNvSpPr>
          <p:nvPr/>
        </p:nvSpPr>
        <p:spPr bwMode="auto">
          <a:xfrm>
            <a:off x="2861041" y="1498227"/>
            <a:ext cx="1133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98" name="Line 23"/>
          <p:cNvSpPr>
            <a:spLocks noChangeShapeType="1"/>
          </p:cNvSpPr>
          <p:nvPr/>
        </p:nvSpPr>
        <p:spPr bwMode="auto">
          <a:xfrm flipH="1">
            <a:off x="2482423" y="2830537"/>
            <a:ext cx="378619" cy="917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999" name="Line 24"/>
          <p:cNvSpPr>
            <a:spLocks noChangeShapeType="1"/>
          </p:cNvSpPr>
          <p:nvPr/>
        </p:nvSpPr>
        <p:spPr bwMode="auto">
          <a:xfrm>
            <a:off x="3022967" y="2830537"/>
            <a:ext cx="107156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2000" name="Text Box 26"/>
          <p:cNvSpPr txBox="1">
            <a:spLocks noChangeArrowheads="1"/>
          </p:cNvSpPr>
          <p:nvPr/>
        </p:nvSpPr>
        <p:spPr bwMode="auto">
          <a:xfrm>
            <a:off x="4481483" y="1822077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01" name="Text Box 27"/>
          <p:cNvSpPr txBox="1">
            <a:spLocks noChangeArrowheads="1"/>
          </p:cNvSpPr>
          <p:nvPr/>
        </p:nvSpPr>
        <p:spPr bwMode="auto">
          <a:xfrm>
            <a:off x="4556491" y="1714921"/>
            <a:ext cx="7239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VLAN1</a:t>
            </a:r>
          </a:p>
        </p:txBody>
      </p:sp>
      <p:sp>
        <p:nvSpPr>
          <p:cNvPr id="42002" name="Text Box 28"/>
          <p:cNvSpPr txBox="1">
            <a:spLocks noChangeArrowheads="1"/>
          </p:cNvSpPr>
          <p:nvPr/>
        </p:nvSpPr>
        <p:spPr bwMode="auto">
          <a:xfrm>
            <a:off x="3346816" y="2735287"/>
            <a:ext cx="7239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VLAN3</a:t>
            </a:r>
          </a:p>
        </p:txBody>
      </p:sp>
      <p:sp>
        <p:nvSpPr>
          <p:cNvPr id="42003" name="Text Box 29"/>
          <p:cNvSpPr txBox="1">
            <a:spLocks noChangeArrowheads="1"/>
          </p:cNvSpPr>
          <p:nvPr/>
        </p:nvSpPr>
        <p:spPr bwMode="auto">
          <a:xfrm>
            <a:off x="214282" y="2794818"/>
            <a:ext cx="7239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VLAN2</a:t>
            </a:r>
          </a:p>
        </p:txBody>
      </p:sp>
      <p:sp>
        <p:nvSpPr>
          <p:cNvPr id="42004" name="Text Box 30"/>
          <p:cNvSpPr txBox="1">
            <a:spLocks noChangeArrowheads="1"/>
          </p:cNvSpPr>
          <p:nvPr/>
        </p:nvSpPr>
        <p:spPr bwMode="auto">
          <a:xfrm>
            <a:off x="2752695" y="1192238"/>
            <a:ext cx="14269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192.168.1.10/24</a:t>
            </a:r>
          </a:p>
        </p:txBody>
      </p:sp>
      <p:sp>
        <p:nvSpPr>
          <p:cNvPr id="42005" name="Text Box 31"/>
          <p:cNvSpPr txBox="1">
            <a:spLocks noChangeArrowheads="1"/>
          </p:cNvSpPr>
          <p:nvPr/>
        </p:nvSpPr>
        <p:spPr bwMode="auto">
          <a:xfrm>
            <a:off x="2590770" y="1678013"/>
            <a:ext cx="16161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210.30.102.254/24</a:t>
            </a:r>
          </a:p>
        </p:txBody>
      </p:sp>
      <p:sp>
        <p:nvSpPr>
          <p:cNvPr id="42006" name="Text Box 32"/>
          <p:cNvSpPr txBox="1">
            <a:spLocks noChangeArrowheads="1"/>
          </p:cNvSpPr>
          <p:nvPr/>
        </p:nvSpPr>
        <p:spPr bwMode="auto">
          <a:xfrm>
            <a:off x="696485" y="1660153"/>
            <a:ext cx="16161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210.30.101.254/24</a:t>
            </a:r>
          </a:p>
        </p:txBody>
      </p:sp>
      <p:sp>
        <p:nvSpPr>
          <p:cNvPr id="42007" name="Text Box 33"/>
          <p:cNvSpPr txBox="1">
            <a:spLocks noChangeArrowheads="1"/>
          </p:cNvSpPr>
          <p:nvPr/>
        </p:nvSpPr>
        <p:spPr bwMode="auto">
          <a:xfrm>
            <a:off x="560596" y="4036640"/>
            <a:ext cx="5363199" cy="64633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三层交换机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的等价图：三个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把一个交换机分</a:t>
            </a: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割成了三个交换机，它们之间通过一个路由器相联</a:t>
            </a:r>
          </a:p>
        </p:txBody>
      </p:sp>
      <p:sp>
        <p:nvSpPr>
          <p:cNvPr id="42008" name="Text Box 34"/>
          <p:cNvSpPr txBox="1">
            <a:spLocks noChangeArrowheads="1"/>
          </p:cNvSpPr>
          <p:nvPr/>
        </p:nvSpPr>
        <p:spPr bwMode="auto">
          <a:xfrm>
            <a:off x="1294179" y="3010321"/>
            <a:ext cx="5261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</a:p>
        </p:txBody>
      </p:sp>
      <p:sp>
        <p:nvSpPr>
          <p:cNvPr id="42009" name="Text Box 35"/>
          <p:cNvSpPr txBox="1">
            <a:spLocks noChangeArrowheads="1"/>
          </p:cNvSpPr>
          <p:nvPr/>
        </p:nvSpPr>
        <p:spPr bwMode="auto">
          <a:xfrm>
            <a:off x="3142029" y="3010321"/>
            <a:ext cx="5261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91142"/>
            <a:ext cx="4872046" cy="461665"/>
          </a:xfrm>
        </p:spPr>
        <p:txBody>
          <a:bodyPr/>
          <a:lstStyle/>
          <a:p>
            <a:pPr eaLnBrk="1" hangingPunct="1"/>
            <a:r>
              <a:rPr lang="en-US" altLang="zh-CN"/>
              <a:t>VLAN</a:t>
            </a:r>
            <a:r>
              <a:rPr lang="zh-CN" altLang="en-US"/>
              <a:t>路由配置举例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899592" y="195486"/>
            <a:ext cx="61722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理解路由表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214282" y="1071552"/>
            <a:ext cx="692948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SwitchA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display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routing-table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Routing Tables: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Destination/Mask   Proto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Metric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Nexthop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Interface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127.0.0.0/8        Direct     0          0         127.0.0.1      LoopBack0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127.0.0.1/32       Direct     0          0         127.0.0.1      LoopBack0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192.168.1.0/24     Direct     0          1         192.0.0.2          vlan1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210.30.101.0/24   Direct     0          1         127.0.0.1      LoopBack0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210.30.102.0/24   Direct     0          1         127.0.0.1      LoopBack0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210.30.103.0/24    Static    60         2        192.168.1.20     vlan1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210.30.104.0/24    Static    60         2        192.168.1.20     vlan1</a:t>
            </a: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/>
          <p:nvPr/>
        </p:nvGraphicFramePr>
        <p:xfrm>
          <a:off x="251460" y="958215"/>
          <a:ext cx="6844030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3" imgW="6838950" imgH="4067175" progId="Paint.Picture">
                  <p:embed/>
                </p:oleObj>
              </mc:Choice>
              <mc:Fallback>
                <p:oleObj r:id="rId3" imgW="6838950" imgH="406717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" y="958215"/>
                        <a:ext cx="6844030" cy="407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19689" y="4236857"/>
            <a:ext cx="112402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50" b="1">
                <a:solidFill>
                  <a:srgbClr val="FF0000"/>
                </a:solidFill>
              </a:rPr>
              <a:t>VLAN2</a:t>
            </a:r>
          </a:p>
          <a:p>
            <a:pPr eaLnBrk="1" hangingPunct="1"/>
            <a:r>
              <a:rPr lang="en-US" altLang="zh-CN" sz="1050" b="1">
                <a:solidFill>
                  <a:srgbClr val="FF0000"/>
                </a:solidFill>
              </a:rPr>
              <a:t>210.30.103.254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399585" y="4452360"/>
            <a:ext cx="112402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50" b="1">
                <a:solidFill>
                  <a:srgbClr val="FF0000"/>
                </a:solidFill>
              </a:rPr>
              <a:t>VLAN3</a:t>
            </a:r>
          </a:p>
          <a:p>
            <a:pPr eaLnBrk="1" hangingPunct="1"/>
            <a:r>
              <a:rPr lang="en-US" altLang="zh-CN" sz="1050" b="1">
                <a:solidFill>
                  <a:srgbClr val="FF0000"/>
                </a:solidFill>
              </a:rPr>
              <a:t>210.30.104.254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996853" y="2518785"/>
            <a:ext cx="97334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0000"/>
                </a:solidFill>
              </a:rPr>
              <a:t>192.168.1.13</a:t>
            </a:r>
          </a:p>
          <a:p>
            <a:pPr algn="ctr" eaLnBrk="1" hangingPunct="1"/>
            <a:r>
              <a:rPr lang="en-US" altLang="zh-CN" sz="1050" b="1">
                <a:solidFill>
                  <a:srgbClr val="FF0000"/>
                </a:solidFill>
              </a:rPr>
              <a:t>VLAN1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421602" y="2086588"/>
            <a:ext cx="89800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0000"/>
                </a:solidFill>
              </a:rPr>
              <a:t>VLAN1</a:t>
            </a:r>
          </a:p>
          <a:p>
            <a:pPr algn="ctr" eaLnBrk="1" hangingPunct="1"/>
            <a:r>
              <a:rPr lang="en-US" altLang="zh-CN" sz="1050" b="1">
                <a:solidFill>
                  <a:srgbClr val="FF0000"/>
                </a:solidFill>
              </a:rPr>
              <a:t>192.168.1.1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762727" y="1425791"/>
            <a:ext cx="104868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50" b="1">
                <a:solidFill>
                  <a:srgbClr val="FF0000"/>
                </a:solidFill>
              </a:rPr>
              <a:t>192.168.1.254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1910063" y="2518785"/>
            <a:ext cx="97334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0000"/>
                </a:solidFill>
              </a:rPr>
              <a:t>192.168.1.15</a:t>
            </a:r>
          </a:p>
          <a:p>
            <a:pPr algn="ctr" eaLnBrk="1" hangingPunct="1"/>
            <a:r>
              <a:rPr lang="en-US" altLang="zh-CN" sz="1050" b="1">
                <a:solidFill>
                  <a:srgbClr val="FF0000"/>
                </a:solidFill>
              </a:rPr>
              <a:t>VLAN1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1886551" y="3490335"/>
            <a:ext cx="112402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50" b="1">
                <a:solidFill>
                  <a:srgbClr val="FF0000"/>
                </a:solidFill>
              </a:rPr>
              <a:t>VLAN2</a:t>
            </a:r>
          </a:p>
          <a:p>
            <a:pPr eaLnBrk="1" hangingPunct="1"/>
            <a:r>
              <a:rPr lang="en-US" altLang="zh-CN" sz="1050" b="1">
                <a:solidFill>
                  <a:srgbClr val="FF0000"/>
                </a:solidFill>
              </a:rPr>
              <a:t>210.30.101.254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2749754" y="3318885"/>
            <a:ext cx="112402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50" b="1" dirty="0">
                <a:solidFill>
                  <a:srgbClr val="FF0000"/>
                </a:solidFill>
              </a:rPr>
              <a:t>VLAN3</a:t>
            </a:r>
          </a:p>
          <a:p>
            <a:pPr eaLnBrk="1" hangingPunct="1"/>
            <a:r>
              <a:rPr lang="en-US" altLang="zh-CN" sz="1050" b="1" dirty="0">
                <a:solidFill>
                  <a:srgbClr val="FF0000"/>
                </a:solidFill>
              </a:rPr>
              <a:t>210.30.102.254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428036" y="886439"/>
            <a:ext cx="97334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50" b="1">
                <a:solidFill>
                  <a:srgbClr val="FF0000"/>
                </a:solidFill>
              </a:rPr>
              <a:t>210.30.19.45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1080499" y="1153139"/>
            <a:ext cx="97334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50" b="1">
                <a:solidFill>
                  <a:srgbClr val="FF0000"/>
                </a:solidFill>
              </a:rPr>
              <a:t>210.30.19.46</a:t>
            </a: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698308" y="3059329"/>
            <a:ext cx="701278" cy="11334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1561511" y="3059329"/>
            <a:ext cx="163116" cy="140374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>
            <a:off x="2155633" y="3059329"/>
            <a:ext cx="54769" cy="43100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2425905" y="3059329"/>
            <a:ext cx="432197" cy="26908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某校园网剖析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914400" y="191787"/>
            <a:ext cx="4872046" cy="460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使用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VLAN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的原因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-VLAN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概述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15566"/>
            <a:ext cx="6941820" cy="396811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400" dirty="0"/>
              <a:t>以太网是一种基于CSMA/CD（Carrier Sense Multiple Access/Collision Detect，载波侦听多路访问/冲突检测）的共享通讯介质的数据网络通讯技术。当主机数目较多时会导致冲突严重、广播泛滥、性能显著下降甚至使网络不可用等问题。通过交换机可实现LAN（Local Area Network）互联，由于交换机采用交换方式将来自入接口的信息转发到指定出接口上，克服了共享介质上的访问冲突问题，有效的解决了冲突严重问题。但是，当来自入接口的信息无法确定指定的出接口时，此信息会通过交换机上其他所有接口转发（除接收该信息的接口），形成了广播域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为了解决广播域问题，可将网络分段，把大的广播域划分为若干个小的广播域，从而限制广播报文的影响范围。通常采用路由器在网络层进行网络隔离，但是存在规划复杂、组网方式不灵活，且成本较高。作为替代的LAN分段方法，VLAN（Virtual Local Area Network，虚拟局域网）技术被引入，用于解决大型的二层网络所面临的广播风暴、安全等问题。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VLAN是将一个物理的LAN在逻辑上划分成多个广播域（多个VLAN）的通信技术。每一个VLAN都包含一组拥有相同需求的计算机，与物理上形成的LAN具有相同的属性。但是由于VLAN是在逻辑划分而不是在物理上划分，所有同一个VLAN内的各个工作站无需放置在同一个物理空间。即使两台计算机有着同样的网段，如果它们不属于同一个VLAN，它们各自的广播流不会互相转发，从而实现了控制流量、减少设备投资、简化网络管理、提高网络的安全性。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spect="1" noChangeArrowheads="1"/>
          </p:cNvSpPr>
          <p:nvPr/>
        </p:nvSpPr>
        <p:spPr bwMode="auto">
          <a:xfrm>
            <a:off x="2859892" y="1104900"/>
            <a:ext cx="917972" cy="566738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AutoShape 3"/>
          <p:cNvSpPr>
            <a:spLocks noChangeArrowheads="1"/>
          </p:cNvSpPr>
          <p:nvPr/>
        </p:nvSpPr>
        <p:spPr bwMode="auto">
          <a:xfrm flipV="1">
            <a:off x="2927758" y="971543"/>
            <a:ext cx="147638" cy="373874"/>
          </a:xfrm>
          <a:prstGeom prst="bevel">
            <a:avLst>
              <a:gd name="adj" fmla="val 1870"/>
            </a:avLst>
          </a:prstGeom>
          <a:gradFill rotWithShape="0">
            <a:gsLst>
              <a:gs pos="0">
                <a:srgbClr val="FFCC00"/>
              </a:gs>
              <a:gs pos="50000">
                <a:srgbClr val="FFEEA9"/>
              </a:gs>
              <a:gs pos="100000">
                <a:srgbClr val="FFCC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5F5F5F"/>
                  </a:outerShdw>
                </a:effectLst>
              </a14:hiddenEffects>
            </a:ext>
          </a:extLst>
        </p:spPr>
        <p:txBody>
          <a:bodyPr lIns="61913" tIns="30956" rIns="61913" bIns="30956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 flipV="1">
            <a:off x="2927758" y="1079889"/>
            <a:ext cx="147638" cy="373874"/>
          </a:xfrm>
          <a:prstGeom prst="bevel">
            <a:avLst>
              <a:gd name="adj" fmla="val 1870"/>
            </a:avLst>
          </a:prstGeom>
          <a:gradFill rotWithShape="0">
            <a:gsLst>
              <a:gs pos="0">
                <a:srgbClr val="FFCC00"/>
              </a:gs>
              <a:gs pos="50000">
                <a:srgbClr val="FFEEA9"/>
              </a:gs>
              <a:gs pos="100000">
                <a:srgbClr val="FFCC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5F5F5F"/>
                  </a:outerShdw>
                </a:effectLst>
              </a14:hiddenEffects>
            </a:ext>
          </a:extLst>
        </p:spPr>
        <p:txBody>
          <a:bodyPr lIns="61913" tIns="30956" rIns="61913" bIns="30956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AutoShape 5"/>
          <p:cNvSpPr>
            <a:spLocks noChangeArrowheads="1"/>
          </p:cNvSpPr>
          <p:nvPr/>
        </p:nvSpPr>
        <p:spPr bwMode="auto">
          <a:xfrm flipV="1">
            <a:off x="2927758" y="1188236"/>
            <a:ext cx="147638" cy="373874"/>
          </a:xfrm>
          <a:prstGeom prst="bevel">
            <a:avLst>
              <a:gd name="adj" fmla="val 1870"/>
            </a:avLst>
          </a:prstGeom>
          <a:gradFill rotWithShape="0">
            <a:gsLst>
              <a:gs pos="0">
                <a:srgbClr val="FFCC00"/>
              </a:gs>
              <a:gs pos="50000">
                <a:srgbClr val="FFEEA9"/>
              </a:gs>
              <a:gs pos="100000">
                <a:srgbClr val="FFCC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5F5F5F"/>
                  </a:outerShdw>
                </a:effectLst>
              </a14:hiddenEffects>
            </a:ext>
          </a:extLst>
        </p:spPr>
        <p:txBody>
          <a:bodyPr lIns="61913" tIns="30956" rIns="61913" bIns="30956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1" name="AutoShape 6"/>
          <p:cNvSpPr>
            <a:spLocks noChangeArrowheads="1"/>
          </p:cNvSpPr>
          <p:nvPr/>
        </p:nvSpPr>
        <p:spPr bwMode="auto">
          <a:xfrm flipV="1">
            <a:off x="2927758" y="1296583"/>
            <a:ext cx="147638" cy="373874"/>
          </a:xfrm>
          <a:prstGeom prst="bevel">
            <a:avLst>
              <a:gd name="adj" fmla="val 1870"/>
            </a:avLst>
          </a:prstGeom>
          <a:gradFill rotWithShape="0">
            <a:gsLst>
              <a:gs pos="0">
                <a:srgbClr val="FFCC00"/>
              </a:gs>
              <a:gs pos="50000">
                <a:srgbClr val="FFEEA9"/>
              </a:gs>
              <a:gs pos="100000">
                <a:srgbClr val="FFCC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5F5F5F"/>
                  </a:outerShdw>
                </a:effectLst>
              </a14:hiddenEffects>
            </a:ext>
          </a:extLst>
        </p:spPr>
        <p:txBody>
          <a:bodyPr lIns="61913" tIns="30956" rIns="61913" bIns="30956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AutoShape 7"/>
          <p:cNvSpPr>
            <a:spLocks noChangeArrowheads="1"/>
          </p:cNvSpPr>
          <p:nvPr/>
        </p:nvSpPr>
        <p:spPr bwMode="auto">
          <a:xfrm flipV="1">
            <a:off x="2927758" y="1403739"/>
            <a:ext cx="147638" cy="373874"/>
          </a:xfrm>
          <a:prstGeom prst="bevel">
            <a:avLst>
              <a:gd name="adj" fmla="val 1870"/>
            </a:avLst>
          </a:prstGeom>
          <a:gradFill rotWithShape="0">
            <a:gsLst>
              <a:gs pos="0">
                <a:srgbClr val="FFCC00"/>
              </a:gs>
              <a:gs pos="50000">
                <a:srgbClr val="FFEEA9"/>
              </a:gs>
              <a:gs pos="100000">
                <a:srgbClr val="FFCC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5F5F5F"/>
                  </a:outerShdw>
                </a:effectLst>
              </a14:hiddenEffects>
            </a:ext>
          </a:extLst>
        </p:spPr>
        <p:txBody>
          <a:bodyPr lIns="61913" tIns="30956" rIns="61913" bIns="30956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3" name="Group 8"/>
          <p:cNvGrpSpPr/>
          <p:nvPr/>
        </p:nvGrpSpPr>
        <p:grpSpPr bwMode="auto">
          <a:xfrm>
            <a:off x="3130164" y="1103780"/>
            <a:ext cx="163116" cy="328202"/>
            <a:chOff x="144" y="1132"/>
            <a:chExt cx="650" cy="2487"/>
          </a:xfrm>
        </p:grpSpPr>
        <p:sp>
          <p:nvSpPr>
            <p:cNvPr id="6262" name="Freeform 9"/>
            <p:cNvSpPr/>
            <p:nvPr/>
          </p:nvSpPr>
          <p:spPr bwMode="ltGray">
            <a:xfrm>
              <a:off x="144" y="1132"/>
              <a:ext cx="650" cy="2461"/>
            </a:xfrm>
            <a:custGeom>
              <a:avLst/>
              <a:gdLst>
                <a:gd name="T0" fmla="*/ 650 w 912"/>
                <a:gd name="T1" fmla="*/ 0 h 480"/>
                <a:gd name="T2" fmla="*/ 0 w 912"/>
                <a:gd name="T3" fmla="*/ 0 h 480"/>
                <a:gd name="T4" fmla="*/ 0 w 912"/>
                <a:gd name="T5" fmla="*/ 406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80">
                  <a:moveTo>
                    <a:pt x="912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CCFF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63" name="Freeform 10"/>
            <p:cNvSpPr/>
            <p:nvPr/>
          </p:nvSpPr>
          <p:spPr bwMode="ltGray">
            <a:xfrm>
              <a:off x="144" y="1158"/>
              <a:ext cx="650" cy="2461"/>
            </a:xfrm>
            <a:custGeom>
              <a:avLst/>
              <a:gdLst>
                <a:gd name="T0" fmla="*/ 650 w 912"/>
                <a:gd name="T1" fmla="*/ 0 h 480"/>
                <a:gd name="T2" fmla="*/ 650 w 912"/>
                <a:gd name="T3" fmla="*/ 355 h 480"/>
                <a:gd name="T4" fmla="*/ 0 w 912"/>
                <a:gd name="T5" fmla="*/ 355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80">
                  <a:moveTo>
                    <a:pt x="912" y="0"/>
                  </a:moveTo>
                  <a:lnTo>
                    <a:pt x="912" y="48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33CCCC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64" name="Group 11"/>
            <p:cNvGrpSpPr/>
            <p:nvPr/>
          </p:nvGrpSpPr>
          <p:grpSpPr bwMode="auto">
            <a:xfrm>
              <a:off x="144" y="1132"/>
              <a:ext cx="650" cy="2462"/>
              <a:chOff x="1680" y="217"/>
              <a:chExt cx="912" cy="2925"/>
            </a:xfrm>
          </p:grpSpPr>
          <p:sp>
            <p:nvSpPr>
              <p:cNvPr id="6265" name="Rectangle 12"/>
              <p:cNvSpPr>
                <a:spLocks noChangeArrowheads="1"/>
              </p:cNvSpPr>
              <p:nvPr/>
            </p:nvSpPr>
            <p:spPr bwMode="ltGray">
              <a:xfrm>
                <a:off x="1680" y="218"/>
                <a:ext cx="912" cy="2924"/>
              </a:xfrm>
              <a:prstGeom prst="rect">
                <a:avLst/>
              </a:prstGeom>
              <a:gradFill rotWithShape="0">
                <a:gsLst>
                  <a:gs pos="0">
                    <a:srgbClr val="008AAE"/>
                  </a:gs>
                  <a:gs pos="100000">
                    <a:srgbClr val="005368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66" name="Freeform 13"/>
              <p:cNvSpPr/>
              <p:nvPr/>
            </p:nvSpPr>
            <p:spPr bwMode="ltGray">
              <a:xfrm>
                <a:off x="1680" y="217"/>
                <a:ext cx="912" cy="2924"/>
              </a:xfrm>
              <a:custGeom>
                <a:avLst/>
                <a:gdLst>
                  <a:gd name="T0" fmla="*/ 912 w 912"/>
                  <a:gd name="T1" fmla="*/ 0 h 480"/>
                  <a:gd name="T2" fmla="*/ 0 w 912"/>
                  <a:gd name="T3" fmla="*/ 0 h 480"/>
                  <a:gd name="T4" fmla="*/ 0 w 912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480">
                    <a:moveTo>
                      <a:pt x="912" y="0"/>
                    </a:moveTo>
                    <a:lnTo>
                      <a:pt x="0" y="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 cmpd="sng">
                <a:solidFill>
                  <a:srgbClr val="66E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67" name="Freeform 14"/>
              <p:cNvSpPr/>
              <p:nvPr/>
            </p:nvSpPr>
            <p:spPr bwMode="ltGray">
              <a:xfrm>
                <a:off x="1680" y="217"/>
                <a:ext cx="912" cy="2924"/>
              </a:xfrm>
              <a:custGeom>
                <a:avLst/>
                <a:gdLst>
                  <a:gd name="T0" fmla="*/ 912 w 912"/>
                  <a:gd name="T1" fmla="*/ 0 h 480"/>
                  <a:gd name="T2" fmla="*/ 912 w 912"/>
                  <a:gd name="T3" fmla="*/ 480 h 480"/>
                  <a:gd name="T4" fmla="*/ 0 w 912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480">
                    <a:moveTo>
                      <a:pt x="912" y="0"/>
                    </a:moveTo>
                    <a:lnTo>
                      <a:pt x="912" y="48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 cmpd="sng">
                <a:solidFill>
                  <a:srgbClr val="002F3A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154" name="Group 15"/>
          <p:cNvGrpSpPr/>
          <p:nvPr/>
        </p:nvGrpSpPr>
        <p:grpSpPr bwMode="auto">
          <a:xfrm>
            <a:off x="3130164" y="1212127"/>
            <a:ext cx="163116" cy="328198"/>
            <a:chOff x="144" y="1132"/>
            <a:chExt cx="650" cy="2487"/>
          </a:xfrm>
        </p:grpSpPr>
        <p:sp>
          <p:nvSpPr>
            <p:cNvPr id="6256" name="Freeform 16"/>
            <p:cNvSpPr/>
            <p:nvPr/>
          </p:nvSpPr>
          <p:spPr bwMode="ltGray">
            <a:xfrm>
              <a:off x="144" y="1132"/>
              <a:ext cx="650" cy="2461"/>
            </a:xfrm>
            <a:custGeom>
              <a:avLst/>
              <a:gdLst>
                <a:gd name="T0" fmla="*/ 650 w 912"/>
                <a:gd name="T1" fmla="*/ 0 h 480"/>
                <a:gd name="T2" fmla="*/ 0 w 912"/>
                <a:gd name="T3" fmla="*/ 0 h 480"/>
                <a:gd name="T4" fmla="*/ 0 w 912"/>
                <a:gd name="T5" fmla="*/ 406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80">
                  <a:moveTo>
                    <a:pt x="912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CCFF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57" name="Freeform 17"/>
            <p:cNvSpPr/>
            <p:nvPr/>
          </p:nvSpPr>
          <p:spPr bwMode="ltGray">
            <a:xfrm>
              <a:off x="144" y="1158"/>
              <a:ext cx="650" cy="2461"/>
            </a:xfrm>
            <a:custGeom>
              <a:avLst/>
              <a:gdLst>
                <a:gd name="T0" fmla="*/ 650 w 912"/>
                <a:gd name="T1" fmla="*/ 0 h 480"/>
                <a:gd name="T2" fmla="*/ 650 w 912"/>
                <a:gd name="T3" fmla="*/ 355 h 480"/>
                <a:gd name="T4" fmla="*/ 0 w 912"/>
                <a:gd name="T5" fmla="*/ 355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80">
                  <a:moveTo>
                    <a:pt x="912" y="0"/>
                  </a:moveTo>
                  <a:lnTo>
                    <a:pt x="912" y="48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33CCCC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58" name="Group 18"/>
            <p:cNvGrpSpPr/>
            <p:nvPr/>
          </p:nvGrpSpPr>
          <p:grpSpPr bwMode="auto">
            <a:xfrm>
              <a:off x="144" y="1132"/>
              <a:ext cx="650" cy="2462"/>
              <a:chOff x="1680" y="217"/>
              <a:chExt cx="912" cy="2925"/>
            </a:xfrm>
          </p:grpSpPr>
          <p:sp>
            <p:nvSpPr>
              <p:cNvPr id="6259" name="Rectangle 19"/>
              <p:cNvSpPr>
                <a:spLocks noChangeArrowheads="1"/>
              </p:cNvSpPr>
              <p:nvPr/>
            </p:nvSpPr>
            <p:spPr bwMode="ltGray">
              <a:xfrm>
                <a:off x="1680" y="218"/>
                <a:ext cx="912" cy="2924"/>
              </a:xfrm>
              <a:prstGeom prst="rect">
                <a:avLst/>
              </a:prstGeom>
              <a:gradFill rotWithShape="0">
                <a:gsLst>
                  <a:gs pos="0">
                    <a:srgbClr val="008AAE"/>
                  </a:gs>
                  <a:gs pos="100000">
                    <a:srgbClr val="005368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60" name="Freeform 20"/>
              <p:cNvSpPr/>
              <p:nvPr/>
            </p:nvSpPr>
            <p:spPr bwMode="ltGray">
              <a:xfrm>
                <a:off x="1680" y="217"/>
                <a:ext cx="912" cy="2924"/>
              </a:xfrm>
              <a:custGeom>
                <a:avLst/>
                <a:gdLst>
                  <a:gd name="T0" fmla="*/ 912 w 912"/>
                  <a:gd name="T1" fmla="*/ 0 h 480"/>
                  <a:gd name="T2" fmla="*/ 0 w 912"/>
                  <a:gd name="T3" fmla="*/ 0 h 480"/>
                  <a:gd name="T4" fmla="*/ 0 w 912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480">
                    <a:moveTo>
                      <a:pt x="912" y="0"/>
                    </a:moveTo>
                    <a:lnTo>
                      <a:pt x="0" y="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 cmpd="sng">
                <a:solidFill>
                  <a:srgbClr val="66E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61" name="Freeform 21"/>
              <p:cNvSpPr/>
              <p:nvPr/>
            </p:nvSpPr>
            <p:spPr bwMode="ltGray">
              <a:xfrm>
                <a:off x="1680" y="217"/>
                <a:ext cx="912" cy="2924"/>
              </a:xfrm>
              <a:custGeom>
                <a:avLst/>
                <a:gdLst>
                  <a:gd name="T0" fmla="*/ 912 w 912"/>
                  <a:gd name="T1" fmla="*/ 0 h 480"/>
                  <a:gd name="T2" fmla="*/ 912 w 912"/>
                  <a:gd name="T3" fmla="*/ 480 h 480"/>
                  <a:gd name="T4" fmla="*/ 0 w 912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480">
                    <a:moveTo>
                      <a:pt x="912" y="0"/>
                    </a:moveTo>
                    <a:lnTo>
                      <a:pt x="912" y="48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 cmpd="sng">
                <a:solidFill>
                  <a:srgbClr val="002F3A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155" name="Group 22"/>
          <p:cNvGrpSpPr/>
          <p:nvPr/>
        </p:nvGrpSpPr>
        <p:grpSpPr bwMode="auto">
          <a:xfrm>
            <a:off x="3130164" y="1320473"/>
            <a:ext cx="163116" cy="328202"/>
            <a:chOff x="144" y="1132"/>
            <a:chExt cx="650" cy="2487"/>
          </a:xfrm>
        </p:grpSpPr>
        <p:sp>
          <p:nvSpPr>
            <p:cNvPr id="6250" name="Freeform 23"/>
            <p:cNvSpPr/>
            <p:nvPr/>
          </p:nvSpPr>
          <p:spPr bwMode="ltGray">
            <a:xfrm>
              <a:off x="144" y="1132"/>
              <a:ext cx="650" cy="2461"/>
            </a:xfrm>
            <a:custGeom>
              <a:avLst/>
              <a:gdLst>
                <a:gd name="T0" fmla="*/ 650 w 912"/>
                <a:gd name="T1" fmla="*/ 0 h 480"/>
                <a:gd name="T2" fmla="*/ 0 w 912"/>
                <a:gd name="T3" fmla="*/ 0 h 480"/>
                <a:gd name="T4" fmla="*/ 0 w 912"/>
                <a:gd name="T5" fmla="*/ 406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80">
                  <a:moveTo>
                    <a:pt x="912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CCFF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51" name="Freeform 24"/>
            <p:cNvSpPr/>
            <p:nvPr/>
          </p:nvSpPr>
          <p:spPr bwMode="ltGray">
            <a:xfrm>
              <a:off x="144" y="1158"/>
              <a:ext cx="650" cy="2461"/>
            </a:xfrm>
            <a:custGeom>
              <a:avLst/>
              <a:gdLst>
                <a:gd name="T0" fmla="*/ 650 w 912"/>
                <a:gd name="T1" fmla="*/ 0 h 480"/>
                <a:gd name="T2" fmla="*/ 650 w 912"/>
                <a:gd name="T3" fmla="*/ 355 h 480"/>
                <a:gd name="T4" fmla="*/ 0 w 912"/>
                <a:gd name="T5" fmla="*/ 355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80">
                  <a:moveTo>
                    <a:pt x="912" y="0"/>
                  </a:moveTo>
                  <a:lnTo>
                    <a:pt x="912" y="48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33CCCC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52" name="Group 25"/>
            <p:cNvGrpSpPr/>
            <p:nvPr/>
          </p:nvGrpSpPr>
          <p:grpSpPr bwMode="auto">
            <a:xfrm>
              <a:off x="144" y="1132"/>
              <a:ext cx="650" cy="2462"/>
              <a:chOff x="1680" y="217"/>
              <a:chExt cx="912" cy="2925"/>
            </a:xfrm>
          </p:grpSpPr>
          <p:sp>
            <p:nvSpPr>
              <p:cNvPr id="6253" name="Rectangle 26"/>
              <p:cNvSpPr>
                <a:spLocks noChangeArrowheads="1"/>
              </p:cNvSpPr>
              <p:nvPr/>
            </p:nvSpPr>
            <p:spPr bwMode="ltGray">
              <a:xfrm>
                <a:off x="1680" y="218"/>
                <a:ext cx="912" cy="2924"/>
              </a:xfrm>
              <a:prstGeom prst="rect">
                <a:avLst/>
              </a:prstGeom>
              <a:gradFill rotWithShape="0">
                <a:gsLst>
                  <a:gs pos="0">
                    <a:srgbClr val="008AAE"/>
                  </a:gs>
                  <a:gs pos="100000">
                    <a:srgbClr val="005368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54" name="Freeform 27"/>
              <p:cNvSpPr/>
              <p:nvPr/>
            </p:nvSpPr>
            <p:spPr bwMode="ltGray">
              <a:xfrm>
                <a:off x="1680" y="217"/>
                <a:ext cx="912" cy="2924"/>
              </a:xfrm>
              <a:custGeom>
                <a:avLst/>
                <a:gdLst>
                  <a:gd name="T0" fmla="*/ 912 w 912"/>
                  <a:gd name="T1" fmla="*/ 0 h 480"/>
                  <a:gd name="T2" fmla="*/ 0 w 912"/>
                  <a:gd name="T3" fmla="*/ 0 h 480"/>
                  <a:gd name="T4" fmla="*/ 0 w 912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480">
                    <a:moveTo>
                      <a:pt x="912" y="0"/>
                    </a:moveTo>
                    <a:lnTo>
                      <a:pt x="0" y="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 cmpd="sng">
                <a:solidFill>
                  <a:srgbClr val="66E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55" name="Freeform 28"/>
              <p:cNvSpPr/>
              <p:nvPr/>
            </p:nvSpPr>
            <p:spPr bwMode="ltGray">
              <a:xfrm>
                <a:off x="1680" y="217"/>
                <a:ext cx="912" cy="2924"/>
              </a:xfrm>
              <a:custGeom>
                <a:avLst/>
                <a:gdLst>
                  <a:gd name="T0" fmla="*/ 912 w 912"/>
                  <a:gd name="T1" fmla="*/ 0 h 480"/>
                  <a:gd name="T2" fmla="*/ 912 w 912"/>
                  <a:gd name="T3" fmla="*/ 480 h 480"/>
                  <a:gd name="T4" fmla="*/ 0 w 912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480">
                    <a:moveTo>
                      <a:pt x="912" y="0"/>
                    </a:moveTo>
                    <a:lnTo>
                      <a:pt x="912" y="48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 cmpd="sng">
                <a:solidFill>
                  <a:srgbClr val="002F3A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156" name="Group 29"/>
          <p:cNvGrpSpPr/>
          <p:nvPr/>
        </p:nvGrpSpPr>
        <p:grpSpPr bwMode="auto">
          <a:xfrm>
            <a:off x="3130164" y="1427630"/>
            <a:ext cx="163116" cy="328202"/>
            <a:chOff x="144" y="1132"/>
            <a:chExt cx="650" cy="2487"/>
          </a:xfrm>
        </p:grpSpPr>
        <p:sp>
          <p:nvSpPr>
            <p:cNvPr id="6244" name="Freeform 30"/>
            <p:cNvSpPr/>
            <p:nvPr/>
          </p:nvSpPr>
          <p:spPr bwMode="ltGray">
            <a:xfrm>
              <a:off x="144" y="1132"/>
              <a:ext cx="650" cy="2461"/>
            </a:xfrm>
            <a:custGeom>
              <a:avLst/>
              <a:gdLst>
                <a:gd name="T0" fmla="*/ 650 w 912"/>
                <a:gd name="T1" fmla="*/ 0 h 480"/>
                <a:gd name="T2" fmla="*/ 0 w 912"/>
                <a:gd name="T3" fmla="*/ 0 h 480"/>
                <a:gd name="T4" fmla="*/ 0 w 912"/>
                <a:gd name="T5" fmla="*/ 406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80">
                  <a:moveTo>
                    <a:pt x="912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CCFF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5" name="Freeform 31"/>
            <p:cNvSpPr/>
            <p:nvPr/>
          </p:nvSpPr>
          <p:spPr bwMode="ltGray">
            <a:xfrm>
              <a:off x="144" y="1158"/>
              <a:ext cx="650" cy="2461"/>
            </a:xfrm>
            <a:custGeom>
              <a:avLst/>
              <a:gdLst>
                <a:gd name="T0" fmla="*/ 650 w 912"/>
                <a:gd name="T1" fmla="*/ 0 h 480"/>
                <a:gd name="T2" fmla="*/ 650 w 912"/>
                <a:gd name="T3" fmla="*/ 355 h 480"/>
                <a:gd name="T4" fmla="*/ 0 w 912"/>
                <a:gd name="T5" fmla="*/ 355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80">
                  <a:moveTo>
                    <a:pt x="912" y="0"/>
                  </a:moveTo>
                  <a:lnTo>
                    <a:pt x="912" y="48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33CCCC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46" name="Group 32"/>
            <p:cNvGrpSpPr/>
            <p:nvPr/>
          </p:nvGrpSpPr>
          <p:grpSpPr bwMode="auto">
            <a:xfrm>
              <a:off x="144" y="1132"/>
              <a:ext cx="650" cy="2462"/>
              <a:chOff x="1680" y="217"/>
              <a:chExt cx="912" cy="2925"/>
            </a:xfrm>
          </p:grpSpPr>
          <p:sp>
            <p:nvSpPr>
              <p:cNvPr id="6247" name="Rectangle 33"/>
              <p:cNvSpPr>
                <a:spLocks noChangeArrowheads="1"/>
              </p:cNvSpPr>
              <p:nvPr/>
            </p:nvSpPr>
            <p:spPr bwMode="ltGray">
              <a:xfrm>
                <a:off x="1680" y="218"/>
                <a:ext cx="912" cy="2924"/>
              </a:xfrm>
              <a:prstGeom prst="rect">
                <a:avLst/>
              </a:prstGeom>
              <a:gradFill rotWithShape="0">
                <a:gsLst>
                  <a:gs pos="0">
                    <a:srgbClr val="008AAE"/>
                  </a:gs>
                  <a:gs pos="100000">
                    <a:srgbClr val="005368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48" name="Freeform 34"/>
              <p:cNvSpPr/>
              <p:nvPr/>
            </p:nvSpPr>
            <p:spPr bwMode="ltGray">
              <a:xfrm>
                <a:off x="1680" y="217"/>
                <a:ext cx="912" cy="2924"/>
              </a:xfrm>
              <a:custGeom>
                <a:avLst/>
                <a:gdLst>
                  <a:gd name="T0" fmla="*/ 912 w 912"/>
                  <a:gd name="T1" fmla="*/ 0 h 480"/>
                  <a:gd name="T2" fmla="*/ 0 w 912"/>
                  <a:gd name="T3" fmla="*/ 0 h 480"/>
                  <a:gd name="T4" fmla="*/ 0 w 912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480">
                    <a:moveTo>
                      <a:pt x="912" y="0"/>
                    </a:moveTo>
                    <a:lnTo>
                      <a:pt x="0" y="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 cmpd="sng">
                <a:solidFill>
                  <a:srgbClr val="66E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49" name="Freeform 35"/>
              <p:cNvSpPr/>
              <p:nvPr/>
            </p:nvSpPr>
            <p:spPr bwMode="ltGray">
              <a:xfrm>
                <a:off x="1680" y="217"/>
                <a:ext cx="912" cy="2924"/>
              </a:xfrm>
              <a:custGeom>
                <a:avLst/>
                <a:gdLst>
                  <a:gd name="T0" fmla="*/ 912 w 912"/>
                  <a:gd name="T1" fmla="*/ 0 h 480"/>
                  <a:gd name="T2" fmla="*/ 912 w 912"/>
                  <a:gd name="T3" fmla="*/ 480 h 480"/>
                  <a:gd name="T4" fmla="*/ 0 w 912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480">
                    <a:moveTo>
                      <a:pt x="912" y="0"/>
                    </a:moveTo>
                    <a:lnTo>
                      <a:pt x="912" y="48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 cmpd="sng">
                <a:solidFill>
                  <a:srgbClr val="002F3A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157" name="Group 36"/>
          <p:cNvGrpSpPr/>
          <p:nvPr/>
        </p:nvGrpSpPr>
        <p:grpSpPr bwMode="auto">
          <a:xfrm>
            <a:off x="3345668" y="1320473"/>
            <a:ext cx="163115" cy="328202"/>
            <a:chOff x="144" y="1132"/>
            <a:chExt cx="650" cy="2487"/>
          </a:xfrm>
        </p:grpSpPr>
        <p:sp>
          <p:nvSpPr>
            <p:cNvPr id="6238" name="Freeform 37"/>
            <p:cNvSpPr/>
            <p:nvPr/>
          </p:nvSpPr>
          <p:spPr bwMode="ltGray">
            <a:xfrm>
              <a:off x="144" y="1132"/>
              <a:ext cx="650" cy="2461"/>
            </a:xfrm>
            <a:custGeom>
              <a:avLst/>
              <a:gdLst>
                <a:gd name="T0" fmla="*/ 650 w 912"/>
                <a:gd name="T1" fmla="*/ 0 h 480"/>
                <a:gd name="T2" fmla="*/ 0 w 912"/>
                <a:gd name="T3" fmla="*/ 0 h 480"/>
                <a:gd name="T4" fmla="*/ 0 w 912"/>
                <a:gd name="T5" fmla="*/ 406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80">
                  <a:moveTo>
                    <a:pt x="912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CCFF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39" name="Freeform 38"/>
            <p:cNvSpPr/>
            <p:nvPr/>
          </p:nvSpPr>
          <p:spPr bwMode="ltGray">
            <a:xfrm>
              <a:off x="144" y="1158"/>
              <a:ext cx="650" cy="2461"/>
            </a:xfrm>
            <a:custGeom>
              <a:avLst/>
              <a:gdLst>
                <a:gd name="T0" fmla="*/ 650 w 912"/>
                <a:gd name="T1" fmla="*/ 0 h 480"/>
                <a:gd name="T2" fmla="*/ 650 w 912"/>
                <a:gd name="T3" fmla="*/ 355 h 480"/>
                <a:gd name="T4" fmla="*/ 0 w 912"/>
                <a:gd name="T5" fmla="*/ 355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80">
                  <a:moveTo>
                    <a:pt x="912" y="0"/>
                  </a:moveTo>
                  <a:lnTo>
                    <a:pt x="912" y="48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33CCCC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40" name="Group 39"/>
            <p:cNvGrpSpPr/>
            <p:nvPr/>
          </p:nvGrpSpPr>
          <p:grpSpPr bwMode="auto">
            <a:xfrm>
              <a:off x="144" y="1132"/>
              <a:ext cx="650" cy="2462"/>
              <a:chOff x="1680" y="217"/>
              <a:chExt cx="912" cy="2925"/>
            </a:xfrm>
          </p:grpSpPr>
          <p:sp>
            <p:nvSpPr>
              <p:cNvPr id="6241" name="Rectangle 40"/>
              <p:cNvSpPr>
                <a:spLocks noChangeArrowheads="1"/>
              </p:cNvSpPr>
              <p:nvPr/>
            </p:nvSpPr>
            <p:spPr bwMode="ltGray">
              <a:xfrm>
                <a:off x="1680" y="218"/>
                <a:ext cx="912" cy="2924"/>
              </a:xfrm>
              <a:prstGeom prst="rect">
                <a:avLst/>
              </a:prstGeom>
              <a:gradFill rotWithShape="0">
                <a:gsLst>
                  <a:gs pos="0">
                    <a:srgbClr val="008AAE"/>
                  </a:gs>
                  <a:gs pos="100000">
                    <a:srgbClr val="005368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42" name="Freeform 41"/>
              <p:cNvSpPr/>
              <p:nvPr/>
            </p:nvSpPr>
            <p:spPr bwMode="ltGray">
              <a:xfrm>
                <a:off x="1680" y="217"/>
                <a:ext cx="912" cy="2924"/>
              </a:xfrm>
              <a:custGeom>
                <a:avLst/>
                <a:gdLst>
                  <a:gd name="T0" fmla="*/ 912 w 912"/>
                  <a:gd name="T1" fmla="*/ 0 h 480"/>
                  <a:gd name="T2" fmla="*/ 0 w 912"/>
                  <a:gd name="T3" fmla="*/ 0 h 480"/>
                  <a:gd name="T4" fmla="*/ 0 w 912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480">
                    <a:moveTo>
                      <a:pt x="912" y="0"/>
                    </a:moveTo>
                    <a:lnTo>
                      <a:pt x="0" y="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 cmpd="sng">
                <a:solidFill>
                  <a:srgbClr val="66E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43" name="Freeform 42"/>
              <p:cNvSpPr/>
              <p:nvPr/>
            </p:nvSpPr>
            <p:spPr bwMode="ltGray">
              <a:xfrm>
                <a:off x="1680" y="217"/>
                <a:ext cx="912" cy="2924"/>
              </a:xfrm>
              <a:custGeom>
                <a:avLst/>
                <a:gdLst>
                  <a:gd name="T0" fmla="*/ 912 w 912"/>
                  <a:gd name="T1" fmla="*/ 0 h 480"/>
                  <a:gd name="T2" fmla="*/ 912 w 912"/>
                  <a:gd name="T3" fmla="*/ 480 h 480"/>
                  <a:gd name="T4" fmla="*/ 0 w 912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480">
                    <a:moveTo>
                      <a:pt x="912" y="0"/>
                    </a:moveTo>
                    <a:lnTo>
                      <a:pt x="912" y="48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 cmpd="sng">
                <a:solidFill>
                  <a:srgbClr val="002F3A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158" name="Group 43"/>
          <p:cNvGrpSpPr/>
          <p:nvPr/>
        </p:nvGrpSpPr>
        <p:grpSpPr bwMode="auto">
          <a:xfrm>
            <a:off x="3562362" y="1320473"/>
            <a:ext cx="163115" cy="328202"/>
            <a:chOff x="144" y="1132"/>
            <a:chExt cx="650" cy="2487"/>
          </a:xfrm>
        </p:grpSpPr>
        <p:sp>
          <p:nvSpPr>
            <p:cNvPr id="6232" name="Freeform 44"/>
            <p:cNvSpPr/>
            <p:nvPr/>
          </p:nvSpPr>
          <p:spPr bwMode="ltGray">
            <a:xfrm>
              <a:off x="144" y="1132"/>
              <a:ext cx="650" cy="2461"/>
            </a:xfrm>
            <a:custGeom>
              <a:avLst/>
              <a:gdLst>
                <a:gd name="T0" fmla="*/ 650 w 912"/>
                <a:gd name="T1" fmla="*/ 0 h 480"/>
                <a:gd name="T2" fmla="*/ 0 w 912"/>
                <a:gd name="T3" fmla="*/ 0 h 480"/>
                <a:gd name="T4" fmla="*/ 0 w 912"/>
                <a:gd name="T5" fmla="*/ 406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80">
                  <a:moveTo>
                    <a:pt x="912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CCFF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33" name="Freeform 45"/>
            <p:cNvSpPr/>
            <p:nvPr/>
          </p:nvSpPr>
          <p:spPr bwMode="ltGray">
            <a:xfrm>
              <a:off x="144" y="1158"/>
              <a:ext cx="650" cy="2461"/>
            </a:xfrm>
            <a:custGeom>
              <a:avLst/>
              <a:gdLst>
                <a:gd name="T0" fmla="*/ 650 w 912"/>
                <a:gd name="T1" fmla="*/ 0 h 480"/>
                <a:gd name="T2" fmla="*/ 650 w 912"/>
                <a:gd name="T3" fmla="*/ 355 h 480"/>
                <a:gd name="T4" fmla="*/ 0 w 912"/>
                <a:gd name="T5" fmla="*/ 355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80">
                  <a:moveTo>
                    <a:pt x="912" y="0"/>
                  </a:moveTo>
                  <a:lnTo>
                    <a:pt x="912" y="48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33CCCC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34" name="Group 46"/>
            <p:cNvGrpSpPr/>
            <p:nvPr/>
          </p:nvGrpSpPr>
          <p:grpSpPr bwMode="auto">
            <a:xfrm>
              <a:off x="144" y="1132"/>
              <a:ext cx="650" cy="2462"/>
              <a:chOff x="1680" y="217"/>
              <a:chExt cx="912" cy="2925"/>
            </a:xfrm>
          </p:grpSpPr>
          <p:sp>
            <p:nvSpPr>
              <p:cNvPr id="6235" name="Rectangle 47"/>
              <p:cNvSpPr>
                <a:spLocks noChangeArrowheads="1"/>
              </p:cNvSpPr>
              <p:nvPr/>
            </p:nvSpPr>
            <p:spPr bwMode="ltGray">
              <a:xfrm>
                <a:off x="1680" y="218"/>
                <a:ext cx="912" cy="2924"/>
              </a:xfrm>
              <a:prstGeom prst="rect">
                <a:avLst/>
              </a:prstGeom>
              <a:gradFill rotWithShape="0">
                <a:gsLst>
                  <a:gs pos="0">
                    <a:srgbClr val="008AAE"/>
                  </a:gs>
                  <a:gs pos="100000">
                    <a:srgbClr val="005368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36" name="Freeform 48"/>
              <p:cNvSpPr/>
              <p:nvPr/>
            </p:nvSpPr>
            <p:spPr bwMode="ltGray">
              <a:xfrm>
                <a:off x="1680" y="217"/>
                <a:ext cx="912" cy="2924"/>
              </a:xfrm>
              <a:custGeom>
                <a:avLst/>
                <a:gdLst>
                  <a:gd name="T0" fmla="*/ 912 w 912"/>
                  <a:gd name="T1" fmla="*/ 0 h 480"/>
                  <a:gd name="T2" fmla="*/ 0 w 912"/>
                  <a:gd name="T3" fmla="*/ 0 h 480"/>
                  <a:gd name="T4" fmla="*/ 0 w 912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480">
                    <a:moveTo>
                      <a:pt x="912" y="0"/>
                    </a:moveTo>
                    <a:lnTo>
                      <a:pt x="0" y="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 cmpd="sng">
                <a:solidFill>
                  <a:srgbClr val="66E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37" name="Freeform 49"/>
              <p:cNvSpPr/>
              <p:nvPr/>
            </p:nvSpPr>
            <p:spPr bwMode="ltGray">
              <a:xfrm>
                <a:off x="1680" y="217"/>
                <a:ext cx="912" cy="2924"/>
              </a:xfrm>
              <a:custGeom>
                <a:avLst/>
                <a:gdLst>
                  <a:gd name="T0" fmla="*/ 912 w 912"/>
                  <a:gd name="T1" fmla="*/ 0 h 480"/>
                  <a:gd name="T2" fmla="*/ 912 w 912"/>
                  <a:gd name="T3" fmla="*/ 480 h 480"/>
                  <a:gd name="T4" fmla="*/ 0 w 912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480">
                    <a:moveTo>
                      <a:pt x="912" y="0"/>
                    </a:moveTo>
                    <a:lnTo>
                      <a:pt x="912" y="48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 cmpd="sng">
                <a:solidFill>
                  <a:srgbClr val="002F3A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159" name="Group 50"/>
          <p:cNvGrpSpPr/>
          <p:nvPr/>
        </p:nvGrpSpPr>
        <p:grpSpPr bwMode="auto">
          <a:xfrm>
            <a:off x="3345668" y="1427630"/>
            <a:ext cx="163115" cy="328202"/>
            <a:chOff x="144" y="1132"/>
            <a:chExt cx="650" cy="2487"/>
          </a:xfrm>
        </p:grpSpPr>
        <p:sp>
          <p:nvSpPr>
            <p:cNvPr id="6226" name="Freeform 51"/>
            <p:cNvSpPr/>
            <p:nvPr/>
          </p:nvSpPr>
          <p:spPr bwMode="ltGray">
            <a:xfrm>
              <a:off x="144" y="1132"/>
              <a:ext cx="650" cy="2461"/>
            </a:xfrm>
            <a:custGeom>
              <a:avLst/>
              <a:gdLst>
                <a:gd name="T0" fmla="*/ 650 w 912"/>
                <a:gd name="T1" fmla="*/ 0 h 480"/>
                <a:gd name="T2" fmla="*/ 0 w 912"/>
                <a:gd name="T3" fmla="*/ 0 h 480"/>
                <a:gd name="T4" fmla="*/ 0 w 912"/>
                <a:gd name="T5" fmla="*/ 406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80">
                  <a:moveTo>
                    <a:pt x="912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CCFF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27" name="Freeform 52"/>
            <p:cNvSpPr/>
            <p:nvPr/>
          </p:nvSpPr>
          <p:spPr bwMode="ltGray">
            <a:xfrm>
              <a:off x="144" y="1158"/>
              <a:ext cx="650" cy="2461"/>
            </a:xfrm>
            <a:custGeom>
              <a:avLst/>
              <a:gdLst>
                <a:gd name="T0" fmla="*/ 650 w 912"/>
                <a:gd name="T1" fmla="*/ 0 h 480"/>
                <a:gd name="T2" fmla="*/ 650 w 912"/>
                <a:gd name="T3" fmla="*/ 355 h 480"/>
                <a:gd name="T4" fmla="*/ 0 w 912"/>
                <a:gd name="T5" fmla="*/ 355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80">
                  <a:moveTo>
                    <a:pt x="912" y="0"/>
                  </a:moveTo>
                  <a:lnTo>
                    <a:pt x="912" y="48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33CCCC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28" name="Group 53"/>
            <p:cNvGrpSpPr/>
            <p:nvPr/>
          </p:nvGrpSpPr>
          <p:grpSpPr bwMode="auto">
            <a:xfrm>
              <a:off x="144" y="1132"/>
              <a:ext cx="650" cy="2462"/>
              <a:chOff x="1680" y="217"/>
              <a:chExt cx="912" cy="2925"/>
            </a:xfrm>
          </p:grpSpPr>
          <p:sp>
            <p:nvSpPr>
              <p:cNvPr id="6229" name="Rectangle 54"/>
              <p:cNvSpPr>
                <a:spLocks noChangeArrowheads="1"/>
              </p:cNvSpPr>
              <p:nvPr/>
            </p:nvSpPr>
            <p:spPr bwMode="ltGray">
              <a:xfrm>
                <a:off x="1680" y="218"/>
                <a:ext cx="912" cy="2924"/>
              </a:xfrm>
              <a:prstGeom prst="rect">
                <a:avLst/>
              </a:prstGeom>
              <a:gradFill rotWithShape="0">
                <a:gsLst>
                  <a:gs pos="0">
                    <a:srgbClr val="008AAE"/>
                  </a:gs>
                  <a:gs pos="100000">
                    <a:srgbClr val="005368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30" name="Freeform 55"/>
              <p:cNvSpPr/>
              <p:nvPr/>
            </p:nvSpPr>
            <p:spPr bwMode="ltGray">
              <a:xfrm>
                <a:off x="1680" y="217"/>
                <a:ext cx="912" cy="2924"/>
              </a:xfrm>
              <a:custGeom>
                <a:avLst/>
                <a:gdLst>
                  <a:gd name="T0" fmla="*/ 912 w 912"/>
                  <a:gd name="T1" fmla="*/ 0 h 480"/>
                  <a:gd name="T2" fmla="*/ 0 w 912"/>
                  <a:gd name="T3" fmla="*/ 0 h 480"/>
                  <a:gd name="T4" fmla="*/ 0 w 912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480">
                    <a:moveTo>
                      <a:pt x="912" y="0"/>
                    </a:moveTo>
                    <a:lnTo>
                      <a:pt x="0" y="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 cmpd="sng">
                <a:solidFill>
                  <a:srgbClr val="66E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31" name="Freeform 56"/>
              <p:cNvSpPr/>
              <p:nvPr/>
            </p:nvSpPr>
            <p:spPr bwMode="ltGray">
              <a:xfrm>
                <a:off x="1680" y="217"/>
                <a:ext cx="912" cy="2924"/>
              </a:xfrm>
              <a:custGeom>
                <a:avLst/>
                <a:gdLst>
                  <a:gd name="T0" fmla="*/ 912 w 912"/>
                  <a:gd name="T1" fmla="*/ 0 h 480"/>
                  <a:gd name="T2" fmla="*/ 912 w 912"/>
                  <a:gd name="T3" fmla="*/ 480 h 480"/>
                  <a:gd name="T4" fmla="*/ 0 w 912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480">
                    <a:moveTo>
                      <a:pt x="912" y="0"/>
                    </a:moveTo>
                    <a:lnTo>
                      <a:pt x="912" y="48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 cmpd="sng">
                <a:solidFill>
                  <a:srgbClr val="002F3A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160" name="Group 57"/>
          <p:cNvGrpSpPr/>
          <p:nvPr/>
        </p:nvGrpSpPr>
        <p:grpSpPr bwMode="auto">
          <a:xfrm>
            <a:off x="3561170" y="1427630"/>
            <a:ext cx="163116" cy="328202"/>
            <a:chOff x="144" y="1132"/>
            <a:chExt cx="650" cy="2487"/>
          </a:xfrm>
        </p:grpSpPr>
        <p:sp>
          <p:nvSpPr>
            <p:cNvPr id="6220" name="Freeform 58"/>
            <p:cNvSpPr/>
            <p:nvPr/>
          </p:nvSpPr>
          <p:spPr bwMode="ltGray">
            <a:xfrm>
              <a:off x="144" y="1132"/>
              <a:ext cx="650" cy="2461"/>
            </a:xfrm>
            <a:custGeom>
              <a:avLst/>
              <a:gdLst>
                <a:gd name="T0" fmla="*/ 650 w 912"/>
                <a:gd name="T1" fmla="*/ 0 h 480"/>
                <a:gd name="T2" fmla="*/ 0 w 912"/>
                <a:gd name="T3" fmla="*/ 0 h 480"/>
                <a:gd name="T4" fmla="*/ 0 w 912"/>
                <a:gd name="T5" fmla="*/ 406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80">
                  <a:moveTo>
                    <a:pt x="912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CCFF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21" name="Freeform 59"/>
            <p:cNvSpPr/>
            <p:nvPr/>
          </p:nvSpPr>
          <p:spPr bwMode="ltGray">
            <a:xfrm>
              <a:off x="144" y="1158"/>
              <a:ext cx="650" cy="2461"/>
            </a:xfrm>
            <a:custGeom>
              <a:avLst/>
              <a:gdLst>
                <a:gd name="T0" fmla="*/ 650 w 912"/>
                <a:gd name="T1" fmla="*/ 0 h 480"/>
                <a:gd name="T2" fmla="*/ 650 w 912"/>
                <a:gd name="T3" fmla="*/ 355 h 480"/>
                <a:gd name="T4" fmla="*/ 0 w 912"/>
                <a:gd name="T5" fmla="*/ 355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80">
                  <a:moveTo>
                    <a:pt x="912" y="0"/>
                  </a:moveTo>
                  <a:lnTo>
                    <a:pt x="912" y="48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33CCCC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22" name="Group 60"/>
            <p:cNvGrpSpPr/>
            <p:nvPr/>
          </p:nvGrpSpPr>
          <p:grpSpPr bwMode="auto">
            <a:xfrm>
              <a:off x="144" y="1132"/>
              <a:ext cx="650" cy="2462"/>
              <a:chOff x="1680" y="217"/>
              <a:chExt cx="912" cy="2925"/>
            </a:xfrm>
          </p:grpSpPr>
          <p:sp>
            <p:nvSpPr>
              <p:cNvPr id="6223" name="Rectangle 61"/>
              <p:cNvSpPr>
                <a:spLocks noChangeArrowheads="1"/>
              </p:cNvSpPr>
              <p:nvPr/>
            </p:nvSpPr>
            <p:spPr bwMode="ltGray">
              <a:xfrm>
                <a:off x="1680" y="218"/>
                <a:ext cx="912" cy="2924"/>
              </a:xfrm>
              <a:prstGeom prst="rect">
                <a:avLst/>
              </a:prstGeom>
              <a:gradFill rotWithShape="0">
                <a:gsLst>
                  <a:gs pos="0">
                    <a:srgbClr val="008AAE"/>
                  </a:gs>
                  <a:gs pos="100000">
                    <a:srgbClr val="005368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24" name="Freeform 62"/>
              <p:cNvSpPr/>
              <p:nvPr/>
            </p:nvSpPr>
            <p:spPr bwMode="ltGray">
              <a:xfrm>
                <a:off x="1680" y="217"/>
                <a:ext cx="912" cy="2924"/>
              </a:xfrm>
              <a:custGeom>
                <a:avLst/>
                <a:gdLst>
                  <a:gd name="T0" fmla="*/ 912 w 912"/>
                  <a:gd name="T1" fmla="*/ 0 h 480"/>
                  <a:gd name="T2" fmla="*/ 0 w 912"/>
                  <a:gd name="T3" fmla="*/ 0 h 480"/>
                  <a:gd name="T4" fmla="*/ 0 w 912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480">
                    <a:moveTo>
                      <a:pt x="912" y="0"/>
                    </a:moveTo>
                    <a:lnTo>
                      <a:pt x="0" y="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 cmpd="sng">
                <a:solidFill>
                  <a:srgbClr val="66E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25" name="Freeform 63"/>
              <p:cNvSpPr/>
              <p:nvPr/>
            </p:nvSpPr>
            <p:spPr bwMode="ltGray">
              <a:xfrm>
                <a:off x="1680" y="217"/>
                <a:ext cx="912" cy="2924"/>
              </a:xfrm>
              <a:custGeom>
                <a:avLst/>
                <a:gdLst>
                  <a:gd name="T0" fmla="*/ 912 w 912"/>
                  <a:gd name="T1" fmla="*/ 0 h 480"/>
                  <a:gd name="T2" fmla="*/ 912 w 912"/>
                  <a:gd name="T3" fmla="*/ 480 h 480"/>
                  <a:gd name="T4" fmla="*/ 0 w 912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480">
                    <a:moveTo>
                      <a:pt x="912" y="0"/>
                    </a:moveTo>
                    <a:lnTo>
                      <a:pt x="912" y="48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 cmpd="sng">
                <a:solidFill>
                  <a:srgbClr val="002F3A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850" tIns="8426" rIns="16850" bIns="8426" anchor="ctr" anchorCtr="1">
                <a:spAutoFit/>
              </a:bodyPr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161" name="Group 64"/>
          <p:cNvGrpSpPr/>
          <p:nvPr/>
        </p:nvGrpSpPr>
        <p:grpSpPr bwMode="auto">
          <a:xfrm>
            <a:off x="3345668" y="996005"/>
            <a:ext cx="161925" cy="324947"/>
            <a:chOff x="2544" y="1221"/>
            <a:chExt cx="960" cy="2836"/>
          </a:xfrm>
        </p:grpSpPr>
        <p:sp>
          <p:nvSpPr>
            <p:cNvPr id="6217" name="Rectangle 65"/>
            <p:cNvSpPr>
              <a:spLocks noChangeArrowheads="1"/>
            </p:cNvSpPr>
            <p:nvPr/>
          </p:nvSpPr>
          <p:spPr bwMode="ltGray">
            <a:xfrm>
              <a:off x="2544" y="1221"/>
              <a:ext cx="959" cy="2835"/>
            </a:xfrm>
            <a:prstGeom prst="rect">
              <a:avLst/>
            </a:prstGeom>
            <a:gradFill rotWithShape="0">
              <a:gsLst>
                <a:gs pos="0">
                  <a:srgbClr val="CF0E30"/>
                </a:gs>
                <a:gs pos="100000">
                  <a:srgbClr val="84091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18" name="Freeform 66"/>
            <p:cNvSpPr/>
            <p:nvPr/>
          </p:nvSpPr>
          <p:spPr bwMode="ltGray">
            <a:xfrm>
              <a:off x="2544" y="1222"/>
              <a:ext cx="960" cy="2835"/>
            </a:xfrm>
            <a:custGeom>
              <a:avLst/>
              <a:gdLst>
                <a:gd name="T0" fmla="*/ 959 w 865"/>
                <a:gd name="T1" fmla="*/ 0 h 481"/>
                <a:gd name="T2" fmla="*/ 959 w 865"/>
                <a:gd name="T3" fmla="*/ 477 h 481"/>
                <a:gd name="T4" fmla="*/ 0 w 865"/>
                <a:gd name="T5" fmla="*/ 477 h 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5" h="481">
                  <a:moveTo>
                    <a:pt x="864" y="0"/>
                  </a:moveTo>
                  <a:lnTo>
                    <a:pt x="864" y="48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900A2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19" name="Freeform 67"/>
            <p:cNvSpPr/>
            <p:nvPr/>
          </p:nvSpPr>
          <p:spPr bwMode="ltGray">
            <a:xfrm>
              <a:off x="2544" y="1222"/>
              <a:ext cx="960" cy="2835"/>
            </a:xfrm>
            <a:custGeom>
              <a:avLst/>
              <a:gdLst>
                <a:gd name="T0" fmla="*/ 959 w 865"/>
                <a:gd name="T1" fmla="*/ 0 h 481"/>
                <a:gd name="T2" fmla="*/ 0 w 865"/>
                <a:gd name="T3" fmla="*/ 0 h 481"/>
                <a:gd name="T4" fmla="*/ 0 w 865"/>
                <a:gd name="T5" fmla="*/ 477 h 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5" h="481">
                  <a:moveTo>
                    <a:pt x="864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FCCDD5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62" name="Group 68"/>
          <p:cNvGrpSpPr/>
          <p:nvPr/>
        </p:nvGrpSpPr>
        <p:grpSpPr bwMode="auto">
          <a:xfrm>
            <a:off x="3345668" y="1103161"/>
            <a:ext cx="161925" cy="324947"/>
            <a:chOff x="2544" y="1221"/>
            <a:chExt cx="960" cy="2836"/>
          </a:xfrm>
        </p:grpSpPr>
        <p:sp>
          <p:nvSpPr>
            <p:cNvPr id="6214" name="Rectangle 69"/>
            <p:cNvSpPr>
              <a:spLocks noChangeArrowheads="1"/>
            </p:cNvSpPr>
            <p:nvPr/>
          </p:nvSpPr>
          <p:spPr bwMode="ltGray">
            <a:xfrm>
              <a:off x="2544" y="1221"/>
              <a:ext cx="959" cy="2835"/>
            </a:xfrm>
            <a:prstGeom prst="rect">
              <a:avLst/>
            </a:prstGeom>
            <a:gradFill rotWithShape="0">
              <a:gsLst>
                <a:gs pos="0">
                  <a:srgbClr val="CF0E30"/>
                </a:gs>
                <a:gs pos="100000">
                  <a:srgbClr val="84091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15" name="Freeform 70"/>
            <p:cNvSpPr/>
            <p:nvPr/>
          </p:nvSpPr>
          <p:spPr bwMode="ltGray">
            <a:xfrm>
              <a:off x="2544" y="1222"/>
              <a:ext cx="960" cy="2835"/>
            </a:xfrm>
            <a:custGeom>
              <a:avLst/>
              <a:gdLst>
                <a:gd name="T0" fmla="*/ 959 w 865"/>
                <a:gd name="T1" fmla="*/ 0 h 481"/>
                <a:gd name="T2" fmla="*/ 959 w 865"/>
                <a:gd name="T3" fmla="*/ 477 h 481"/>
                <a:gd name="T4" fmla="*/ 0 w 865"/>
                <a:gd name="T5" fmla="*/ 477 h 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5" h="481">
                  <a:moveTo>
                    <a:pt x="864" y="0"/>
                  </a:moveTo>
                  <a:lnTo>
                    <a:pt x="864" y="48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900A2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16" name="Freeform 71"/>
            <p:cNvSpPr/>
            <p:nvPr/>
          </p:nvSpPr>
          <p:spPr bwMode="ltGray">
            <a:xfrm>
              <a:off x="2544" y="1222"/>
              <a:ext cx="960" cy="2835"/>
            </a:xfrm>
            <a:custGeom>
              <a:avLst/>
              <a:gdLst>
                <a:gd name="T0" fmla="*/ 959 w 865"/>
                <a:gd name="T1" fmla="*/ 0 h 481"/>
                <a:gd name="T2" fmla="*/ 0 w 865"/>
                <a:gd name="T3" fmla="*/ 0 h 481"/>
                <a:gd name="T4" fmla="*/ 0 w 865"/>
                <a:gd name="T5" fmla="*/ 477 h 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5" h="481">
                  <a:moveTo>
                    <a:pt x="864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FCCDD5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63" name="Group 72"/>
          <p:cNvGrpSpPr/>
          <p:nvPr/>
        </p:nvGrpSpPr>
        <p:grpSpPr bwMode="auto">
          <a:xfrm>
            <a:off x="3345668" y="1212698"/>
            <a:ext cx="161925" cy="324947"/>
            <a:chOff x="2544" y="1221"/>
            <a:chExt cx="960" cy="2836"/>
          </a:xfrm>
        </p:grpSpPr>
        <p:sp>
          <p:nvSpPr>
            <p:cNvPr id="6211" name="Rectangle 73"/>
            <p:cNvSpPr>
              <a:spLocks noChangeArrowheads="1"/>
            </p:cNvSpPr>
            <p:nvPr/>
          </p:nvSpPr>
          <p:spPr bwMode="ltGray">
            <a:xfrm>
              <a:off x="2544" y="1221"/>
              <a:ext cx="959" cy="2835"/>
            </a:xfrm>
            <a:prstGeom prst="rect">
              <a:avLst/>
            </a:prstGeom>
            <a:gradFill rotWithShape="0">
              <a:gsLst>
                <a:gs pos="0">
                  <a:srgbClr val="CF0E30"/>
                </a:gs>
                <a:gs pos="100000">
                  <a:srgbClr val="84091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12" name="Freeform 74"/>
            <p:cNvSpPr/>
            <p:nvPr/>
          </p:nvSpPr>
          <p:spPr bwMode="ltGray">
            <a:xfrm>
              <a:off x="2544" y="1222"/>
              <a:ext cx="960" cy="2835"/>
            </a:xfrm>
            <a:custGeom>
              <a:avLst/>
              <a:gdLst>
                <a:gd name="T0" fmla="*/ 959 w 865"/>
                <a:gd name="T1" fmla="*/ 0 h 481"/>
                <a:gd name="T2" fmla="*/ 959 w 865"/>
                <a:gd name="T3" fmla="*/ 477 h 481"/>
                <a:gd name="T4" fmla="*/ 0 w 865"/>
                <a:gd name="T5" fmla="*/ 477 h 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5" h="481">
                  <a:moveTo>
                    <a:pt x="864" y="0"/>
                  </a:moveTo>
                  <a:lnTo>
                    <a:pt x="864" y="48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900A2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13" name="Freeform 75"/>
            <p:cNvSpPr/>
            <p:nvPr/>
          </p:nvSpPr>
          <p:spPr bwMode="ltGray">
            <a:xfrm>
              <a:off x="2544" y="1222"/>
              <a:ext cx="960" cy="2835"/>
            </a:xfrm>
            <a:custGeom>
              <a:avLst/>
              <a:gdLst>
                <a:gd name="T0" fmla="*/ 959 w 865"/>
                <a:gd name="T1" fmla="*/ 0 h 481"/>
                <a:gd name="T2" fmla="*/ 0 w 865"/>
                <a:gd name="T3" fmla="*/ 0 h 481"/>
                <a:gd name="T4" fmla="*/ 0 w 865"/>
                <a:gd name="T5" fmla="*/ 477 h 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5" h="481">
                  <a:moveTo>
                    <a:pt x="864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FCCDD5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64" name="Group 76"/>
          <p:cNvGrpSpPr/>
          <p:nvPr/>
        </p:nvGrpSpPr>
        <p:grpSpPr bwMode="auto">
          <a:xfrm>
            <a:off x="3562361" y="996005"/>
            <a:ext cx="161925" cy="324947"/>
            <a:chOff x="2544" y="1221"/>
            <a:chExt cx="960" cy="2836"/>
          </a:xfrm>
        </p:grpSpPr>
        <p:sp>
          <p:nvSpPr>
            <p:cNvPr id="6208" name="Rectangle 77"/>
            <p:cNvSpPr>
              <a:spLocks noChangeArrowheads="1"/>
            </p:cNvSpPr>
            <p:nvPr/>
          </p:nvSpPr>
          <p:spPr bwMode="ltGray">
            <a:xfrm>
              <a:off x="2544" y="1221"/>
              <a:ext cx="959" cy="2835"/>
            </a:xfrm>
            <a:prstGeom prst="rect">
              <a:avLst/>
            </a:prstGeom>
            <a:gradFill rotWithShape="0">
              <a:gsLst>
                <a:gs pos="0">
                  <a:srgbClr val="CF0E30"/>
                </a:gs>
                <a:gs pos="100000">
                  <a:srgbClr val="84091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09" name="Freeform 78"/>
            <p:cNvSpPr/>
            <p:nvPr/>
          </p:nvSpPr>
          <p:spPr bwMode="ltGray">
            <a:xfrm>
              <a:off x="2544" y="1222"/>
              <a:ext cx="960" cy="2835"/>
            </a:xfrm>
            <a:custGeom>
              <a:avLst/>
              <a:gdLst>
                <a:gd name="T0" fmla="*/ 959 w 865"/>
                <a:gd name="T1" fmla="*/ 0 h 481"/>
                <a:gd name="T2" fmla="*/ 959 w 865"/>
                <a:gd name="T3" fmla="*/ 477 h 481"/>
                <a:gd name="T4" fmla="*/ 0 w 865"/>
                <a:gd name="T5" fmla="*/ 477 h 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5" h="481">
                  <a:moveTo>
                    <a:pt x="864" y="0"/>
                  </a:moveTo>
                  <a:lnTo>
                    <a:pt x="864" y="48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900A2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10" name="Freeform 79"/>
            <p:cNvSpPr/>
            <p:nvPr/>
          </p:nvSpPr>
          <p:spPr bwMode="ltGray">
            <a:xfrm>
              <a:off x="2544" y="1222"/>
              <a:ext cx="960" cy="2835"/>
            </a:xfrm>
            <a:custGeom>
              <a:avLst/>
              <a:gdLst>
                <a:gd name="T0" fmla="*/ 959 w 865"/>
                <a:gd name="T1" fmla="*/ 0 h 481"/>
                <a:gd name="T2" fmla="*/ 0 w 865"/>
                <a:gd name="T3" fmla="*/ 0 h 481"/>
                <a:gd name="T4" fmla="*/ 0 w 865"/>
                <a:gd name="T5" fmla="*/ 477 h 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5" h="481">
                  <a:moveTo>
                    <a:pt x="864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FCCDD5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65" name="Group 80"/>
          <p:cNvGrpSpPr/>
          <p:nvPr/>
        </p:nvGrpSpPr>
        <p:grpSpPr bwMode="auto">
          <a:xfrm>
            <a:off x="3562361" y="1103161"/>
            <a:ext cx="161925" cy="324947"/>
            <a:chOff x="2544" y="1221"/>
            <a:chExt cx="960" cy="2836"/>
          </a:xfrm>
        </p:grpSpPr>
        <p:sp>
          <p:nvSpPr>
            <p:cNvPr id="6205" name="Rectangle 81"/>
            <p:cNvSpPr>
              <a:spLocks noChangeArrowheads="1"/>
            </p:cNvSpPr>
            <p:nvPr/>
          </p:nvSpPr>
          <p:spPr bwMode="ltGray">
            <a:xfrm>
              <a:off x="2544" y="1221"/>
              <a:ext cx="959" cy="2835"/>
            </a:xfrm>
            <a:prstGeom prst="rect">
              <a:avLst/>
            </a:prstGeom>
            <a:gradFill rotWithShape="0">
              <a:gsLst>
                <a:gs pos="0">
                  <a:srgbClr val="CF0E30"/>
                </a:gs>
                <a:gs pos="100000">
                  <a:srgbClr val="84091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06" name="Freeform 82"/>
            <p:cNvSpPr/>
            <p:nvPr/>
          </p:nvSpPr>
          <p:spPr bwMode="ltGray">
            <a:xfrm>
              <a:off x="2544" y="1222"/>
              <a:ext cx="960" cy="2835"/>
            </a:xfrm>
            <a:custGeom>
              <a:avLst/>
              <a:gdLst>
                <a:gd name="T0" fmla="*/ 959 w 865"/>
                <a:gd name="T1" fmla="*/ 0 h 481"/>
                <a:gd name="T2" fmla="*/ 959 w 865"/>
                <a:gd name="T3" fmla="*/ 477 h 481"/>
                <a:gd name="T4" fmla="*/ 0 w 865"/>
                <a:gd name="T5" fmla="*/ 477 h 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5" h="481">
                  <a:moveTo>
                    <a:pt x="864" y="0"/>
                  </a:moveTo>
                  <a:lnTo>
                    <a:pt x="864" y="48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900A2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07" name="Freeform 83"/>
            <p:cNvSpPr/>
            <p:nvPr/>
          </p:nvSpPr>
          <p:spPr bwMode="ltGray">
            <a:xfrm>
              <a:off x="2544" y="1222"/>
              <a:ext cx="960" cy="2835"/>
            </a:xfrm>
            <a:custGeom>
              <a:avLst/>
              <a:gdLst>
                <a:gd name="T0" fmla="*/ 959 w 865"/>
                <a:gd name="T1" fmla="*/ 0 h 481"/>
                <a:gd name="T2" fmla="*/ 0 w 865"/>
                <a:gd name="T3" fmla="*/ 0 h 481"/>
                <a:gd name="T4" fmla="*/ 0 w 865"/>
                <a:gd name="T5" fmla="*/ 477 h 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5" h="481">
                  <a:moveTo>
                    <a:pt x="864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FCCDD5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66" name="Group 84"/>
          <p:cNvGrpSpPr/>
          <p:nvPr/>
        </p:nvGrpSpPr>
        <p:grpSpPr bwMode="auto">
          <a:xfrm>
            <a:off x="3562361" y="1212698"/>
            <a:ext cx="161925" cy="324947"/>
            <a:chOff x="2544" y="1221"/>
            <a:chExt cx="960" cy="2836"/>
          </a:xfrm>
        </p:grpSpPr>
        <p:sp>
          <p:nvSpPr>
            <p:cNvPr id="6202" name="Rectangle 85"/>
            <p:cNvSpPr>
              <a:spLocks noChangeArrowheads="1"/>
            </p:cNvSpPr>
            <p:nvPr/>
          </p:nvSpPr>
          <p:spPr bwMode="ltGray">
            <a:xfrm>
              <a:off x="2544" y="1221"/>
              <a:ext cx="959" cy="2835"/>
            </a:xfrm>
            <a:prstGeom prst="rect">
              <a:avLst/>
            </a:prstGeom>
            <a:gradFill rotWithShape="0">
              <a:gsLst>
                <a:gs pos="0">
                  <a:srgbClr val="CF0E30"/>
                </a:gs>
                <a:gs pos="100000">
                  <a:srgbClr val="84091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03" name="Freeform 86"/>
            <p:cNvSpPr/>
            <p:nvPr/>
          </p:nvSpPr>
          <p:spPr bwMode="ltGray">
            <a:xfrm>
              <a:off x="2544" y="1222"/>
              <a:ext cx="960" cy="2835"/>
            </a:xfrm>
            <a:custGeom>
              <a:avLst/>
              <a:gdLst>
                <a:gd name="T0" fmla="*/ 959 w 865"/>
                <a:gd name="T1" fmla="*/ 0 h 481"/>
                <a:gd name="T2" fmla="*/ 959 w 865"/>
                <a:gd name="T3" fmla="*/ 477 h 481"/>
                <a:gd name="T4" fmla="*/ 0 w 865"/>
                <a:gd name="T5" fmla="*/ 477 h 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5" h="481">
                  <a:moveTo>
                    <a:pt x="864" y="0"/>
                  </a:moveTo>
                  <a:lnTo>
                    <a:pt x="864" y="48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900A2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04" name="Freeform 87"/>
            <p:cNvSpPr/>
            <p:nvPr/>
          </p:nvSpPr>
          <p:spPr bwMode="ltGray">
            <a:xfrm>
              <a:off x="2544" y="1222"/>
              <a:ext cx="960" cy="2835"/>
            </a:xfrm>
            <a:custGeom>
              <a:avLst/>
              <a:gdLst>
                <a:gd name="T0" fmla="*/ 959 w 865"/>
                <a:gd name="T1" fmla="*/ 0 h 481"/>
                <a:gd name="T2" fmla="*/ 0 w 865"/>
                <a:gd name="T3" fmla="*/ 0 h 481"/>
                <a:gd name="T4" fmla="*/ 0 w 865"/>
                <a:gd name="T5" fmla="*/ 477 h 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5" h="481">
                  <a:moveTo>
                    <a:pt x="864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FCCDD5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67" name="Group 88"/>
          <p:cNvGrpSpPr/>
          <p:nvPr/>
        </p:nvGrpSpPr>
        <p:grpSpPr bwMode="auto">
          <a:xfrm>
            <a:off x="3130164" y="996005"/>
            <a:ext cx="161925" cy="324947"/>
            <a:chOff x="2544" y="1221"/>
            <a:chExt cx="960" cy="2836"/>
          </a:xfrm>
        </p:grpSpPr>
        <p:sp>
          <p:nvSpPr>
            <p:cNvPr id="6199" name="Rectangle 89"/>
            <p:cNvSpPr>
              <a:spLocks noChangeArrowheads="1"/>
            </p:cNvSpPr>
            <p:nvPr/>
          </p:nvSpPr>
          <p:spPr bwMode="ltGray">
            <a:xfrm>
              <a:off x="2544" y="1221"/>
              <a:ext cx="959" cy="2835"/>
            </a:xfrm>
            <a:prstGeom prst="rect">
              <a:avLst/>
            </a:prstGeom>
            <a:gradFill rotWithShape="0">
              <a:gsLst>
                <a:gs pos="0">
                  <a:srgbClr val="CF0E30"/>
                </a:gs>
                <a:gs pos="100000">
                  <a:srgbClr val="84091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00" name="Freeform 90"/>
            <p:cNvSpPr/>
            <p:nvPr/>
          </p:nvSpPr>
          <p:spPr bwMode="ltGray">
            <a:xfrm>
              <a:off x="2544" y="1222"/>
              <a:ext cx="960" cy="2835"/>
            </a:xfrm>
            <a:custGeom>
              <a:avLst/>
              <a:gdLst>
                <a:gd name="T0" fmla="*/ 959 w 865"/>
                <a:gd name="T1" fmla="*/ 0 h 481"/>
                <a:gd name="T2" fmla="*/ 959 w 865"/>
                <a:gd name="T3" fmla="*/ 477 h 481"/>
                <a:gd name="T4" fmla="*/ 0 w 865"/>
                <a:gd name="T5" fmla="*/ 477 h 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5" h="481">
                  <a:moveTo>
                    <a:pt x="864" y="0"/>
                  </a:moveTo>
                  <a:lnTo>
                    <a:pt x="864" y="48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900A2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01" name="Freeform 91"/>
            <p:cNvSpPr/>
            <p:nvPr/>
          </p:nvSpPr>
          <p:spPr bwMode="ltGray">
            <a:xfrm>
              <a:off x="2544" y="1222"/>
              <a:ext cx="960" cy="2835"/>
            </a:xfrm>
            <a:custGeom>
              <a:avLst/>
              <a:gdLst>
                <a:gd name="T0" fmla="*/ 959 w 865"/>
                <a:gd name="T1" fmla="*/ 0 h 481"/>
                <a:gd name="T2" fmla="*/ 0 w 865"/>
                <a:gd name="T3" fmla="*/ 0 h 481"/>
                <a:gd name="T4" fmla="*/ 0 w 865"/>
                <a:gd name="T5" fmla="*/ 477 h 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5" h="481">
                  <a:moveTo>
                    <a:pt x="864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2700" cap="rnd" cmpd="sng">
              <a:solidFill>
                <a:srgbClr val="FCCDD5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50" tIns="8426" rIns="16850" bIns="8426" anchor="ctr" anchorCtr="1">
              <a:spAutoFit/>
            </a:bodyPr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168" name="Picture 92" descr="企业内部网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958" y="2319337"/>
            <a:ext cx="925116" cy="10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9" name="Picture 93" descr="企业内部网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27" y="3076575"/>
            <a:ext cx="925116" cy="10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0" name="Picture 94" descr="企业内部网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8" y="2319337"/>
            <a:ext cx="925116" cy="10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1" name="Rectangle 95"/>
          <p:cNvSpPr>
            <a:spLocks noGrp="1" noChangeArrowheads="1"/>
          </p:cNvSpPr>
          <p:nvPr>
            <p:ph type="title"/>
          </p:nvPr>
        </p:nvSpPr>
        <p:spPr>
          <a:xfrm>
            <a:off x="914400" y="191787"/>
            <a:ext cx="4872046" cy="460375"/>
          </a:xfrm>
        </p:spPr>
        <p:txBody>
          <a:bodyPr/>
          <a:lstStyle/>
          <a:p>
            <a:pPr eaLnBrk="1" hangingPunct="1"/>
            <a:r>
              <a:rPr lang="zh-CN" altLang="en-US"/>
              <a:t>使用</a:t>
            </a:r>
            <a:r>
              <a:rPr lang="en-US" altLang="zh-CN">
                <a:latin typeface="Arial" panose="020B0604020202020204" pitchFamily="34" charset="0"/>
              </a:rPr>
              <a:t>VLAN</a:t>
            </a:r>
            <a:r>
              <a:rPr lang="zh-CN" altLang="en-US">
                <a:latin typeface="Arial" panose="020B0604020202020204" pitchFamily="34" charset="0"/>
              </a:rPr>
              <a:t>的</a:t>
            </a:r>
            <a:r>
              <a:rPr lang="zh-CN" altLang="en-US"/>
              <a:t>原因实例（续）</a:t>
            </a:r>
          </a:p>
        </p:txBody>
      </p:sp>
      <p:graphicFrame>
        <p:nvGraphicFramePr>
          <p:cNvPr id="6172" name="Object 96"/>
          <p:cNvGraphicFramePr>
            <a:graphicFrameLocks noChangeAspect="1"/>
          </p:cNvGraphicFramePr>
          <p:nvPr/>
        </p:nvGraphicFramePr>
        <p:xfrm>
          <a:off x="2050268" y="1618059"/>
          <a:ext cx="239315" cy="1025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绘图" r:id="rId5" imgW="4114800" imgH="17535525" progId="">
                  <p:embed/>
                </p:oleObj>
              </mc:Choice>
              <mc:Fallback>
                <p:oleObj name="绘图" r:id="rId5" imgW="4114800" imgH="17535525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0268" y="1618059"/>
                        <a:ext cx="239315" cy="102512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73" name="Text Box 97"/>
          <p:cNvSpPr txBox="1">
            <a:spLocks noChangeArrowheads="1"/>
          </p:cNvSpPr>
          <p:nvPr/>
        </p:nvSpPr>
        <p:spPr bwMode="auto">
          <a:xfrm>
            <a:off x="1507822" y="1779985"/>
            <a:ext cx="1263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广播域</a:t>
            </a:r>
            <a:r>
              <a: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>
              <a:defRPr/>
            </a:pPr>
            <a:r>
              <a: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10</a:t>
            </a:r>
          </a:p>
        </p:txBody>
      </p:sp>
      <p:graphicFrame>
        <p:nvGraphicFramePr>
          <p:cNvPr id="6174" name="Object 98"/>
          <p:cNvGraphicFramePr>
            <a:graphicFrameLocks noChangeAspect="1"/>
          </p:cNvGraphicFramePr>
          <p:nvPr/>
        </p:nvGraphicFramePr>
        <p:xfrm>
          <a:off x="2806314" y="2265759"/>
          <a:ext cx="1187054" cy="215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绘图" r:id="rId7" imgW="33575625" imgH="4067175" progId="">
                  <p:embed/>
                </p:oleObj>
              </mc:Choice>
              <mc:Fallback>
                <p:oleObj name="绘图" r:id="rId7" imgW="33575625" imgH="4067175" progId="">
                  <p:embed/>
                  <p:pic>
                    <p:nvPicPr>
                      <p:cNvPr id="0" name="图片 110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06314" y="2265759"/>
                        <a:ext cx="1187054" cy="215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75" name="Text Box 99"/>
          <p:cNvSpPr txBox="1">
            <a:spLocks noChangeArrowheads="1"/>
          </p:cNvSpPr>
          <p:nvPr/>
        </p:nvSpPr>
        <p:spPr bwMode="auto">
          <a:xfrm>
            <a:off x="2804413" y="2049066"/>
            <a:ext cx="1263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广播域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>
              <a:defRPr/>
            </a:pP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20</a:t>
            </a:r>
          </a:p>
        </p:txBody>
      </p:sp>
      <p:graphicFrame>
        <p:nvGraphicFramePr>
          <p:cNvPr id="6176" name="Object 100"/>
          <p:cNvGraphicFramePr>
            <a:graphicFrameLocks noChangeAspect="1"/>
          </p:cNvGraphicFramePr>
          <p:nvPr/>
        </p:nvGraphicFramePr>
        <p:xfrm>
          <a:off x="4695836" y="1509713"/>
          <a:ext cx="270272" cy="1025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绘图" r:id="rId9" imgW="6143625" imgH="13554075" progId="">
                  <p:embed/>
                </p:oleObj>
              </mc:Choice>
              <mc:Fallback>
                <p:oleObj name="绘图" r:id="rId9" imgW="6143625" imgH="13554075" progId="">
                  <p:embed/>
                  <p:pic>
                    <p:nvPicPr>
                      <p:cNvPr id="0" name="图片 110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95836" y="1509713"/>
                        <a:ext cx="270272" cy="10251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77" name="Text Box 101"/>
          <p:cNvSpPr txBox="1">
            <a:spLocks noChangeArrowheads="1"/>
          </p:cNvSpPr>
          <p:nvPr/>
        </p:nvSpPr>
        <p:spPr bwMode="auto">
          <a:xfrm>
            <a:off x="4262928" y="1779985"/>
            <a:ext cx="1263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2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广播域</a:t>
            </a:r>
            <a:r>
              <a:rPr kumimoji="1" lang="en-US" altLang="zh-CN" sz="2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>
              <a:defRPr/>
            </a:pPr>
            <a:r>
              <a:rPr kumimoji="1" lang="en-US" altLang="zh-CN" sz="2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30</a:t>
            </a:r>
          </a:p>
        </p:txBody>
      </p:sp>
      <p:sp>
        <p:nvSpPr>
          <p:cNvPr id="255078" name="Text Box 102"/>
          <p:cNvSpPr txBox="1">
            <a:spLocks noChangeArrowheads="1"/>
          </p:cNvSpPr>
          <p:nvPr/>
        </p:nvSpPr>
        <p:spPr bwMode="auto">
          <a:xfrm>
            <a:off x="2915687" y="4136719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市场部</a:t>
            </a:r>
          </a:p>
        </p:txBody>
      </p:sp>
      <p:sp>
        <p:nvSpPr>
          <p:cNvPr id="255079" name="Text Box 103"/>
          <p:cNvSpPr txBox="1">
            <a:spLocks noChangeArrowheads="1"/>
          </p:cNvSpPr>
          <p:nvPr/>
        </p:nvSpPr>
        <p:spPr bwMode="auto">
          <a:xfrm>
            <a:off x="5240936" y="3237309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工程部</a:t>
            </a:r>
          </a:p>
        </p:txBody>
      </p:sp>
      <p:sp>
        <p:nvSpPr>
          <p:cNvPr id="255080" name="Text Box 104"/>
          <p:cNvSpPr txBox="1">
            <a:spLocks noChangeArrowheads="1"/>
          </p:cNvSpPr>
          <p:nvPr/>
        </p:nvSpPr>
        <p:spPr bwMode="auto">
          <a:xfrm>
            <a:off x="846338" y="3256359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财务部</a:t>
            </a:r>
          </a:p>
        </p:txBody>
      </p:sp>
      <p:sp>
        <p:nvSpPr>
          <p:cNvPr id="6181" name="Line 105"/>
          <p:cNvSpPr>
            <a:spLocks noChangeShapeType="1"/>
          </p:cNvSpPr>
          <p:nvPr/>
        </p:nvSpPr>
        <p:spPr bwMode="auto">
          <a:xfrm flipH="1">
            <a:off x="1779996" y="1131094"/>
            <a:ext cx="1188244" cy="12965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82" name="Line 106"/>
          <p:cNvSpPr>
            <a:spLocks noChangeShapeType="1"/>
          </p:cNvSpPr>
          <p:nvPr/>
        </p:nvSpPr>
        <p:spPr bwMode="auto">
          <a:xfrm flipH="1">
            <a:off x="1833574" y="1239441"/>
            <a:ext cx="1134665" cy="12418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83" name="Line 107"/>
          <p:cNvSpPr>
            <a:spLocks noChangeShapeType="1"/>
          </p:cNvSpPr>
          <p:nvPr/>
        </p:nvSpPr>
        <p:spPr bwMode="auto">
          <a:xfrm flipH="1">
            <a:off x="1833574" y="1347787"/>
            <a:ext cx="1134665" cy="12418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84" name="Line 108"/>
          <p:cNvSpPr>
            <a:spLocks noChangeShapeType="1"/>
          </p:cNvSpPr>
          <p:nvPr/>
        </p:nvSpPr>
        <p:spPr bwMode="auto">
          <a:xfrm flipH="1">
            <a:off x="1833574" y="1456135"/>
            <a:ext cx="1134665" cy="12418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85" name="Line 109"/>
          <p:cNvSpPr>
            <a:spLocks noChangeShapeType="1"/>
          </p:cNvSpPr>
          <p:nvPr/>
        </p:nvSpPr>
        <p:spPr bwMode="auto">
          <a:xfrm flipH="1">
            <a:off x="1833574" y="1563290"/>
            <a:ext cx="1134665" cy="1243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86" name="Line 110"/>
          <p:cNvSpPr>
            <a:spLocks noChangeShapeType="1"/>
          </p:cNvSpPr>
          <p:nvPr/>
        </p:nvSpPr>
        <p:spPr bwMode="auto">
          <a:xfrm flipH="1">
            <a:off x="2968239" y="1239440"/>
            <a:ext cx="215504" cy="1944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87" name="Line 111"/>
          <p:cNvSpPr>
            <a:spLocks noChangeShapeType="1"/>
          </p:cNvSpPr>
          <p:nvPr/>
        </p:nvSpPr>
        <p:spPr bwMode="auto">
          <a:xfrm flipH="1">
            <a:off x="3130164" y="1347788"/>
            <a:ext cx="53579" cy="1782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88" name="Line 112"/>
          <p:cNvSpPr>
            <a:spLocks noChangeShapeType="1"/>
          </p:cNvSpPr>
          <p:nvPr/>
        </p:nvSpPr>
        <p:spPr bwMode="auto">
          <a:xfrm>
            <a:off x="3237321" y="1456134"/>
            <a:ext cx="54769" cy="161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89" name="Line 113"/>
          <p:cNvSpPr>
            <a:spLocks noChangeShapeType="1"/>
          </p:cNvSpPr>
          <p:nvPr/>
        </p:nvSpPr>
        <p:spPr bwMode="auto">
          <a:xfrm>
            <a:off x="3400437" y="1456134"/>
            <a:ext cx="53578" cy="161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90" name="Line 114"/>
          <p:cNvSpPr>
            <a:spLocks noChangeShapeType="1"/>
          </p:cNvSpPr>
          <p:nvPr/>
        </p:nvSpPr>
        <p:spPr bwMode="auto">
          <a:xfrm>
            <a:off x="3454014" y="1563291"/>
            <a:ext cx="161925" cy="1512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91" name="Line 115"/>
          <p:cNvSpPr>
            <a:spLocks noChangeShapeType="1"/>
          </p:cNvSpPr>
          <p:nvPr/>
        </p:nvSpPr>
        <p:spPr bwMode="auto">
          <a:xfrm>
            <a:off x="3615940" y="1456134"/>
            <a:ext cx="108347" cy="16740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92" name="Line 116"/>
          <p:cNvSpPr>
            <a:spLocks noChangeShapeType="1"/>
          </p:cNvSpPr>
          <p:nvPr/>
        </p:nvSpPr>
        <p:spPr bwMode="auto">
          <a:xfrm>
            <a:off x="3669518" y="1563290"/>
            <a:ext cx="161925" cy="16204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93" name="Line 117"/>
          <p:cNvSpPr>
            <a:spLocks noChangeShapeType="1"/>
          </p:cNvSpPr>
          <p:nvPr/>
        </p:nvSpPr>
        <p:spPr bwMode="auto">
          <a:xfrm>
            <a:off x="3507593" y="1401366"/>
            <a:ext cx="1782365" cy="135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94" name="Line 118"/>
          <p:cNvSpPr>
            <a:spLocks noChangeShapeType="1"/>
          </p:cNvSpPr>
          <p:nvPr/>
        </p:nvSpPr>
        <p:spPr bwMode="auto">
          <a:xfrm>
            <a:off x="3454014" y="1239441"/>
            <a:ext cx="1835944" cy="1403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95" name="Line 119"/>
          <p:cNvSpPr>
            <a:spLocks noChangeShapeType="1"/>
          </p:cNvSpPr>
          <p:nvPr/>
        </p:nvSpPr>
        <p:spPr bwMode="auto">
          <a:xfrm>
            <a:off x="3454014" y="1185863"/>
            <a:ext cx="1835944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96" name="Line 120"/>
          <p:cNvSpPr>
            <a:spLocks noChangeShapeType="1"/>
          </p:cNvSpPr>
          <p:nvPr/>
        </p:nvSpPr>
        <p:spPr bwMode="auto">
          <a:xfrm>
            <a:off x="3669517" y="1239441"/>
            <a:ext cx="1728788" cy="1188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97" name="Line 121"/>
          <p:cNvSpPr>
            <a:spLocks noChangeShapeType="1"/>
          </p:cNvSpPr>
          <p:nvPr/>
        </p:nvSpPr>
        <p:spPr bwMode="auto">
          <a:xfrm>
            <a:off x="3669518" y="1131094"/>
            <a:ext cx="1837134" cy="1188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98" name="Text Box 122"/>
          <p:cNvSpPr txBox="1">
            <a:spLocks noChangeArrowheads="1"/>
          </p:cNvSpPr>
          <p:nvPr/>
        </p:nvSpPr>
        <p:spPr bwMode="auto">
          <a:xfrm>
            <a:off x="1717430" y="4572014"/>
            <a:ext cx="3354636" cy="36933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来隔离广播域代价低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Rectangle 95"/>
          <p:cNvSpPr>
            <a:spLocks noGrp="1" noChangeArrowheads="1"/>
          </p:cNvSpPr>
          <p:nvPr>
            <p:ph type="title"/>
          </p:nvPr>
        </p:nvSpPr>
        <p:spPr>
          <a:xfrm>
            <a:off x="914400" y="191787"/>
            <a:ext cx="4872046" cy="460375"/>
          </a:xfrm>
        </p:spPr>
        <p:txBody>
          <a:bodyPr/>
          <a:lstStyle/>
          <a:p>
            <a:pPr eaLnBrk="1" hangingPunct="1"/>
            <a:r>
              <a:rPr lang="zh-CN" altLang="en-US"/>
              <a:t>使用</a:t>
            </a:r>
            <a:r>
              <a:rPr lang="en-US" altLang="zh-CN">
                <a:latin typeface="Arial" panose="020B0604020202020204" pitchFamily="34" charset="0"/>
              </a:rPr>
              <a:t>VLAN</a:t>
            </a:r>
            <a:r>
              <a:rPr lang="zh-CN" altLang="en-US">
                <a:latin typeface="Arial" panose="020B0604020202020204" pitchFamily="34" charset="0"/>
              </a:rPr>
              <a:t>的</a:t>
            </a:r>
            <a:r>
              <a:rPr lang="zh-CN" altLang="en-US"/>
              <a:t>原因实例（续）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3685" y="970280"/>
            <a:ext cx="66744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从上页应用实例可以看出VLAN具有以下优势：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限制广播域。广播域被限制在一个VLAN内，节省了带宽，提高了网络处理能力。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增强局域网的安全性。不同VLAN内的报文在传输时是相互隔离的，即一个VLAN内的用户不能和其它VLAN内的用户直接通信。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提高了网络的健壮性。故障被限制在一个VLAN内，本VLAN内的故障不会影响其他VLAN的正常工作。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灵活构建虚拟工作组。用VLAN可以划分不同的用户到不同的工作组，同一工作组的用户也不必局限于某一固定的物理范围，网络构建和维护更方便灵活。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VLAN</a:t>
            </a:r>
            <a:r>
              <a:rPr lang="zh-CN" altLang="en-US" dirty="0"/>
              <a:t>的分类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1800" dirty="0">
                <a:solidFill>
                  <a:srgbClr val="FF0000"/>
                </a:solidFill>
              </a:rPr>
              <a:t>基于端口的</a:t>
            </a:r>
            <a:r>
              <a:rPr lang="en-US" altLang="zh-CN" sz="1800" dirty="0">
                <a:solidFill>
                  <a:srgbClr val="FF0000"/>
                </a:solidFill>
              </a:rPr>
              <a:t>VLAN</a:t>
            </a:r>
          </a:p>
          <a:p>
            <a:pPr eaLnBrk="1" hangingPunct="1"/>
            <a:r>
              <a:rPr lang="zh-CN" altLang="en-US" sz="1800" dirty="0"/>
              <a:t>基于</a:t>
            </a:r>
            <a:r>
              <a:rPr lang="en-US" altLang="zh-CN" sz="1800" dirty="0"/>
              <a:t>MAC</a:t>
            </a:r>
            <a:r>
              <a:rPr lang="zh-CN" altLang="en-US" sz="1800" dirty="0"/>
              <a:t>地址的</a:t>
            </a:r>
            <a:r>
              <a:rPr lang="en-US" altLang="zh-CN" sz="1800" dirty="0"/>
              <a:t>VLAN</a:t>
            </a:r>
          </a:p>
          <a:p>
            <a:pPr eaLnBrk="1" hangingPunct="1"/>
            <a:r>
              <a:rPr lang="zh-CN" altLang="en-US" sz="1800" dirty="0"/>
              <a:t>基于协议的</a:t>
            </a:r>
            <a:r>
              <a:rPr lang="en-US" altLang="zh-CN" sz="1800" dirty="0"/>
              <a:t>VLAN</a:t>
            </a:r>
          </a:p>
          <a:p>
            <a:pPr eaLnBrk="1" hangingPunct="1"/>
            <a:r>
              <a:rPr lang="zh-CN" altLang="en-US" sz="1800" dirty="0"/>
              <a:t>基于子网的</a:t>
            </a:r>
            <a:r>
              <a:rPr lang="en-US" altLang="zh-CN" sz="1800" dirty="0"/>
              <a:t>VLAN</a:t>
            </a:r>
          </a:p>
          <a:p>
            <a:pPr eaLnBrk="1" hangingPunct="1"/>
            <a:r>
              <a:rPr lang="zh-CN" altLang="en-US" sz="1800" dirty="0"/>
              <a:t>基于策略的</a:t>
            </a:r>
            <a:r>
              <a:rPr lang="en-US" altLang="zh-CN" sz="1800" dirty="0"/>
              <a:t>VLAN</a:t>
            </a:r>
          </a:p>
          <a:p>
            <a:pPr eaLnBrk="1" hangingPunct="1"/>
            <a:endParaRPr lang="en-US" altLang="zh-CN" sz="1800" dirty="0"/>
          </a:p>
          <a:p>
            <a:pPr eaLnBrk="1" hangingPunct="1"/>
            <a:endParaRPr lang="en-US" altLang="zh-CN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2017488" y="1815702"/>
            <a:ext cx="919163" cy="1241822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 flipH="1">
            <a:off x="1316209" y="1869281"/>
            <a:ext cx="161925" cy="1188244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1801984" y="1869281"/>
            <a:ext cx="323850" cy="1241822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 flipH="1">
            <a:off x="505394" y="1869281"/>
            <a:ext cx="756047" cy="1241822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基于端口的</a:t>
            </a:r>
            <a:r>
              <a:rPr lang="en-US" altLang="en-US">
                <a:latin typeface="Arial" panose="020B0604020202020204" pitchFamily="34" charset="0"/>
              </a:rPr>
              <a:t>VLAN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237206" y="3561159"/>
            <a:ext cx="603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1097868" y="3561159"/>
            <a:ext cx="5950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1906462" y="3561159"/>
            <a:ext cx="603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2715240" y="3561159"/>
            <a:ext cx="6142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937591" y="1301353"/>
            <a:ext cx="140731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15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以太网交换机</a:t>
            </a:r>
          </a:p>
        </p:txBody>
      </p:sp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4382583" y="1165621"/>
            <a:ext cx="85741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3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kumimoji="1" lang="zh-CN" altLang="en-US" sz="13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8206" name="Rectangle 13"/>
          <p:cNvSpPr>
            <a:spLocks noChangeAspect="1" noChangeArrowheads="1"/>
          </p:cNvSpPr>
          <p:nvPr/>
        </p:nvSpPr>
        <p:spPr bwMode="auto">
          <a:xfrm>
            <a:off x="3855813" y="149066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038" name="Text Box 14"/>
          <p:cNvSpPr txBox="1">
            <a:spLocks noChangeArrowheads="1"/>
          </p:cNvSpPr>
          <p:nvPr/>
        </p:nvSpPr>
        <p:spPr bwMode="auto">
          <a:xfrm>
            <a:off x="4070126" y="1510903"/>
            <a:ext cx="5738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</p:txBody>
      </p:sp>
      <p:sp>
        <p:nvSpPr>
          <p:cNvPr id="8208" name="Rectangle 15"/>
          <p:cNvSpPr>
            <a:spLocks noChangeAspect="1" noChangeArrowheads="1"/>
          </p:cNvSpPr>
          <p:nvPr/>
        </p:nvSpPr>
        <p:spPr bwMode="auto">
          <a:xfrm>
            <a:off x="4827363" y="149066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040" name="Text Box 16"/>
          <p:cNvSpPr txBox="1">
            <a:spLocks noChangeArrowheads="1"/>
          </p:cNvSpPr>
          <p:nvPr/>
        </p:nvSpPr>
        <p:spPr bwMode="auto">
          <a:xfrm>
            <a:off x="5857884" y="1520429"/>
            <a:ext cx="11156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1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所属</a:t>
            </a:r>
            <a:r>
              <a:rPr kumimoji="1" lang="en-US" altLang="zh-CN" sz="1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VLAN</a:t>
            </a:r>
          </a:p>
        </p:txBody>
      </p:sp>
      <p:sp>
        <p:nvSpPr>
          <p:cNvPr id="8210" name="Rectangle 17"/>
          <p:cNvSpPr>
            <a:spLocks noChangeAspect="1" noChangeArrowheads="1"/>
          </p:cNvSpPr>
          <p:nvPr/>
        </p:nvSpPr>
        <p:spPr bwMode="auto">
          <a:xfrm>
            <a:off x="3855813" y="181451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042" name="Text Box 18"/>
          <p:cNvSpPr txBox="1">
            <a:spLocks noChangeArrowheads="1"/>
          </p:cNvSpPr>
          <p:nvPr/>
        </p:nvSpPr>
        <p:spPr bwMode="auto">
          <a:xfrm>
            <a:off x="4038602" y="1843087"/>
            <a:ext cx="6571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Port 1</a:t>
            </a:r>
          </a:p>
        </p:txBody>
      </p:sp>
      <p:sp>
        <p:nvSpPr>
          <p:cNvPr id="8212" name="Rectangle 19"/>
          <p:cNvSpPr>
            <a:spLocks noChangeAspect="1" noChangeArrowheads="1"/>
          </p:cNvSpPr>
          <p:nvPr/>
        </p:nvSpPr>
        <p:spPr bwMode="auto">
          <a:xfrm>
            <a:off x="4827363" y="181451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044" name="Text Box 20"/>
          <p:cNvSpPr txBox="1">
            <a:spLocks noChangeArrowheads="1"/>
          </p:cNvSpPr>
          <p:nvPr/>
        </p:nvSpPr>
        <p:spPr bwMode="auto">
          <a:xfrm>
            <a:off x="4949366" y="1843087"/>
            <a:ext cx="7704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5</a:t>
            </a:r>
          </a:p>
        </p:txBody>
      </p:sp>
      <p:sp>
        <p:nvSpPr>
          <p:cNvPr id="8214" name="Rectangle 21"/>
          <p:cNvSpPr>
            <a:spLocks noChangeAspect="1" noChangeArrowheads="1"/>
          </p:cNvSpPr>
          <p:nvPr/>
        </p:nvSpPr>
        <p:spPr bwMode="auto">
          <a:xfrm>
            <a:off x="3854622" y="213836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046" name="Text Box 22"/>
          <p:cNvSpPr txBox="1">
            <a:spLocks noChangeArrowheads="1"/>
          </p:cNvSpPr>
          <p:nvPr/>
        </p:nvSpPr>
        <p:spPr bwMode="auto">
          <a:xfrm>
            <a:off x="4037412" y="2166937"/>
            <a:ext cx="6571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Port 2</a:t>
            </a:r>
          </a:p>
        </p:txBody>
      </p:sp>
      <p:sp>
        <p:nvSpPr>
          <p:cNvPr id="8216" name="Rectangle 23"/>
          <p:cNvSpPr>
            <a:spLocks noChangeAspect="1" noChangeArrowheads="1"/>
          </p:cNvSpPr>
          <p:nvPr/>
        </p:nvSpPr>
        <p:spPr bwMode="auto">
          <a:xfrm>
            <a:off x="4826172" y="2138362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048" name="Text Box 24"/>
          <p:cNvSpPr txBox="1">
            <a:spLocks noChangeArrowheads="1"/>
          </p:cNvSpPr>
          <p:nvPr/>
        </p:nvSpPr>
        <p:spPr bwMode="auto">
          <a:xfrm>
            <a:off x="4901484" y="2166937"/>
            <a:ext cx="8649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10</a:t>
            </a:r>
          </a:p>
        </p:txBody>
      </p:sp>
      <p:sp>
        <p:nvSpPr>
          <p:cNvPr id="8218" name="Rectangle 25"/>
          <p:cNvSpPr>
            <a:spLocks noChangeAspect="1" noChangeArrowheads="1"/>
          </p:cNvSpPr>
          <p:nvPr/>
        </p:nvSpPr>
        <p:spPr bwMode="auto">
          <a:xfrm>
            <a:off x="3854622" y="2463403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050" name="Text Box 26"/>
          <p:cNvSpPr txBox="1">
            <a:spLocks noChangeArrowheads="1"/>
          </p:cNvSpPr>
          <p:nvPr/>
        </p:nvSpPr>
        <p:spPr bwMode="auto">
          <a:xfrm>
            <a:off x="4124401" y="2493168"/>
            <a:ext cx="4796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8220" name="Rectangle 27"/>
          <p:cNvSpPr>
            <a:spLocks noChangeAspect="1" noChangeArrowheads="1"/>
          </p:cNvSpPr>
          <p:nvPr/>
        </p:nvSpPr>
        <p:spPr bwMode="auto">
          <a:xfrm>
            <a:off x="4826172" y="2463403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052" name="Text Box 28"/>
          <p:cNvSpPr txBox="1">
            <a:spLocks noChangeArrowheads="1"/>
          </p:cNvSpPr>
          <p:nvPr/>
        </p:nvSpPr>
        <p:spPr bwMode="auto">
          <a:xfrm>
            <a:off x="5093570" y="2493168"/>
            <a:ext cx="4796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8222" name="Rectangle 29"/>
          <p:cNvSpPr>
            <a:spLocks noChangeAspect="1" noChangeArrowheads="1"/>
          </p:cNvSpPr>
          <p:nvPr/>
        </p:nvSpPr>
        <p:spPr bwMode="auto">
          <a:xfrm>
            <a:off x="3854622" y="2787253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054" name="Text Box 30"/>
          <p:cNvSpPr txBox="1">
            <a:spLocks noChangeArrowheads="1"/>
          </p:cNvSpPr>
          <p:nvPr/>
        </p:nvSpPr>
        <p:spPr bwMode="auto">
          <a:xfrm>
            <a:off x="4037412" y="2815828"/>
            <a:ext cx="6571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Port 7</a:t>
            </a:r>
          </a:p>
        </p:txBody>
      </p:sp>
      <p:sp>
        <p:nvSpPr>
          <p:cNvPr id="8224" name="Rectangle 31"/>
          <p:cNvSpPr>
            <a:spLocks noChangeAspect="1" noChangeArrowheads="1"/>
          </p:cNvSpPr>
          <p:nvPr/>
        </p:nvSpPr>
        <p:spPr bwMode="auto">
          <a:xfrm>
            <a:off x="4826172" y="2787253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056" name="Text Box 32"/>
          <p:cNvSpPr txBox="1">
            <a:spLocks noChangeArrowheads="1"/>
          </p:cNvSpPr>
          <p:nvPr/>
        </p:nvSpPr>
        <p:spPr bwMode="auto">
          <a:xfrm>
            <a:off x="4948176" y="2815828"/>
            <a:ext cx="7704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5</a:t>
            </a:r>
          </a:p>
        </p:txBody>
      </p:sp>
      <p:sp>
        <p:nvSpPr>
          <p:cNvPr id="8226" name="Rectangle 33"/>
          <p:cNvSpPr>
            <a:spLocks noChangeAspect="1" noChangeArrowheads="1"/>
          </p:cNvSpPr>
          <p:nvPr/>
        </p:nvSpPr>
        <p:spPr bwMode="auto">
          <a:xfrm>
            <a:off x="3854622" y="3111103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058" name="Text Box 34"/>
          <p:cNvSpPr txBox="1">
            <a:spLocks noChangeArrowheads="1"/>
          </p:cNvSpPr>
          <p:nvPr/>
        </p:nvSpPr>
        <p:spPr bwMode="auto">
          <a:xfrm>
            <a:off x="4124401" y="3140868"/>
            <a:ext cx="4796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8228" name="Rectangle 35"/>
          <p:cNvSpPr>
            <a:spLocks noChangeAspect="1" noChangeArrowheads="1"/>
          </p:cNvSpPr>
          <p:nvPr/>
        </p:nvSpPr>
        <p:spPr bwMode="auto">
          <a:xfrm>
            <a:off x="4826172" y="3111103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060" name="Text Box 36"/>
          <p:cNvSpPr txBox="1">
            <a:spLocks noChangeArrowheads="1"/>
          </p:cNvSpPr>
          <p:nvPr/>
        </p:nvSpPr>
        <p:spPr bwMode="auto">
          <a:xfrm>
            <a:off x="5093570" y="3140868"/>
            <a:ext cx="4796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8230" name="Rectangle 37"/>
          <p:cNvSpPr>
            <a:spLocks noChangeAspect="1" noChangeArrowheads="1"/>
          </p:cNvSpPr>
          <p:nvPr/>
        </p:nvSpPr>
        <p:spPr bwMode="auto">
          <a:xfrm>
            <a:off x="3854622" y="3434953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062" name="Text Box 38"/>
          <p:cNvSpPr txBox="1">
            <a:spLocks noChangeArrowheads="1"/>
          </p:cNvSpPr>
          <p:nvPr/>
        </p:nvSpPr>
        <p:spPr bwMode="auto">
          <a:xfrm>
            <a:off x="3989529" y="3463528"/>
            <a:ext cx="7517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Port 10</a:t>
            </a:r>
          </a:p>
        </p:txBody>
      </p:sp>
      <p:sp>
        <p:nvSpPr>
          <p:cNvPr id="8232" name="Rectangle 39"/>
          <p:cNvSpPr>
            <a:spLocks noChangeAspect="1" noChangeArrowheads="1"/>
          </p:cNvSpPr>
          <p:nvPr/>
        </p:nvSpPr>
        <p:spPr bwMode="auto">
          <a:xfrm>
            <a:off x="4826172" y="3434953"/>
            <a:ext cx="971550" cy="323850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064" name="Text Box 40"/>
          <p:cNvSpPr txBox="1">
            <a:spLocks noChangeArrowheads="1"/>
          </p:cNvSpPr>
          <p:nvPr/>
        </p:nvSpPr>
        <p:spPr bwMode="auto">
          <a:xfrm>
            <a:off x="4901484" y="3463528"/>
            <a:ext cx="8649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 10</a:t>
            </a:r>
          </a:p>
        </p:txBody>
      </p:sp>
      <p:pic>
        <p:nvPicPr>
          <p:cNvPr id="8234" name="Picture 41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57" y="3003947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35" name="Picture 42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15" y="3002756"/>
            <a:ext cx="548879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36" name="Picture 43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332" y="3002756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37" name="Picture 44" descr="显示屏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201" y="3002756"/>
            <a:ext cx="548878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069" name="Text Box 45"/>
          <p:cNvSpPr txBox="1">
            <a:spLocks noChangeArrowheads="1"/>
          </p:cNvSpPr>
          <p:nvPr/>
        </p:nvSpPr>
        <p:spPr bwMode="auto">
          <a:xfrm>
            <a:off x="597394" y="2139553"/>
            <a:ext cx="59824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Port 1</a:t>
            </a:r>
          </a:p>
        </p:txBody>
      </p:sp>
      <p:sp>
        <p:nvSpPr>
          <p:cNvPr id="257070" name="Text Box 46"/>
          <p:cNvSpPr txBox="1">
            <a:spLocks noChangeArrowheads="1"/>
          </p:cNvSpPr>
          <p:nvPr/>
        </p:nvSpPr>
        <p:spPr bwMode="auto">
          <a:xfrm>
            <a:off x="1099516" y="2246709"/>
            <a:ext cx="51554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105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Port 2</a:t>
            </a:r>
          </a:p>
        </p:txBody>
      </p:sp>
      <p:sp>
        <p:nvSpPr>
          <p:cNvPr id="257071" name="Text Box 47"/>
          <p:cNvSpPr txBox="1">
            <a:spLocks noChangeArrowheads="1"/>
          </p:cNvSpPr>
          <p:nvPr/>
        </p:nvSpPr>
        <p:spPr bwMode="auto">
          <a:xfrm>
            <a:off x="1652287" y="2126455"/>
            <a:ext cx="59824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05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Port 7</a:t>
            </a:r>
          </a:p>
        </p:txBody>
      </p:sp>
      <p:sp>
        <p:nvSpPr>
          <p:cNvPr id="257072" name="Text Box 48"/>
          <p:cNvSpPr txBox="1">
            <a:spLocks noChangeArrowheads="1"/>
          </p:cNvSpPr>
          <p:nvPr/>
        </p:nvSpPr>
        <p:spPr bwMode="auto">
          <a:xfrm>
            <a:off x="2084479" y="1856184"/>
            <a:ext cx="68159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05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Port 10</a:t>
            </a:r>
          </a:p>
        </p:txBody>
      </p:sp>
      <p:pic>
        <p:nvPicPr>
          <p:cNvPr id="8242" name="Picture 49" descr="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0219" y="1635918"/>
            <a:ext cx="1062038" cy="5036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54184948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4744</Words>
  <Application>Microsoft Office PowerPoint</Application>
  <PresentationFormat>全屏显示(16:9)</PresentationFormat>
  <Paragraphs>635</Paragraphs>
  <Slides>48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黑体</vt:lpstr>
      <vt:lpstr>宋体</vt:lpstr>
      <vt:lpstr>微软雅黑</vt:lpstr>
      <vt:lpstr>Arial</vt:lpstr>
      <vt:lpstr>Calibri</vt:lpstr>
      <vt:lpstr>Garamond</vt:lpstr>
      <vt:lpstr>Times New Roman</vt:lpstr>
      <vt:lpstr>Wingdings</vt:lpstr>
      <vt:lpstr>1_自定义设计方案</vt:lpstr>
      <vt:lpstr>自定义设计方案</vt:lpstr>
      <vt:lpstr>2_自定义设计方案</vt:lpstr>
      <vt:lpstr>绘图</vt:lpstr>
      <vt:lpstr>VISIO</vt:lpstr>
      <vt:lpstr>Visio</vt:lpstr>
      <vt:lpstr>Bitmap Image</vt:lpstr>
      <vt:lpstr>第四讲   交换机上VLAN的配置 </vt:lpstr>
      <vt:lpstr>PowerPoint 演示文稿</vt:lpstr>
      <vt:lpstr>PowerPoint 演示文稿</vt:lpstr>
      <vt:lpstr>PowerPoint 演示文稿</vt:lpstr>
      <vt:lpstr>PowerPoint 演示文稿</vt:lpstr>
      <vt:lpstr>使用VLAN的原因实例（续）</vt:lpstr>
      <vt:lpstr>使用VLAN的原因实例（续）</vt:lpstr>
      <vt:lpstr>VLAN的分类</vt:lpstr>
      <vt:lpstr>基于端口的VLAN</vt:lpstr>
      <vt:lpstr>基于MAC地址的VLAN</vt:lpstr>
      <vt:lpstr>基于协议的VLAN</vt:lpstr>
      <vt:lpstr>基于子网的VLAN</vt:lpstr>
      <vt:lpstr>基于策略的VLAN</vt:lpstr>
      <vt:lpstr>不同VLAN划分方式对应的应用场景</vt:lpstr>
      <vt:lpstr>VLAN标准：IEEE 802.1Q</vt:lpstr>
      <vt:lpstr>IEEE 802.1Q 概述</vt:lpstr>
      <vt:lpstr>VLAN的帧格式</vt:lpstr>
      <vt:lpstr>PC机和交换机对帧的传输</vt:lpstr>
      <vt:lpstr>VLAN的链路类型</vt:lpstr>
      <vt:lpstr>VLAN的链路类型（续）</vt:lpstr>
      <vt:lpstr>VLAN中的帧转发算法</vt:lpstr>
      <vt:lpstr>VLAN中的帧转发算法（续）</vt:lpstr>
      <vt:lpstr>PowerPoint 演示文稿</vt:lpstr>
      <vt:lpstr>VLAN间的路由</vt:lpstr>
      <vt:lpstr>PowerPoint 演示文稿</vt:lpstr>
      <vt:lpstr>PowerPoint 演示文稿</vt:lpstr>
      <vt:lpstr>PowerPoint 演示文稿</vt:lpstr>
      <vt:lpstr>三层交换机功能模型</vt:lpstr>
      <vt:lpstr>PowerPoint 演示文稿</vt:lpstr>
      <vt:lpstr>VLAN的基本配置</vt:lpstr>
      <vt:lpstr>创建/删除VLAN</vt:lpstr>
      <vt:lpstr>给VLAN指定端口</vt:lpstr>
      <vt:lpstr>给端口指定VLAN</vt:lpstr>
      <vt:lpstr>设置端口的链路类型</vt:lpstr>
      <vt:lpstr>设置Trunk端口允许通过的VLAN</vt:lpstr>
      <vt:lpstr>汇聚情况下设置trunk链路（备注）</vt:lpstr>
      <vt:lpstr>设置Trunk端口的缺省VLAN ID</vt:lpstr>
      <vt:lpstr>其他常用命令</vt:lpstr>
      <vt:lpstr>VLAN组网配置举例</vt:lpstr>
      <vt:lpstr>VLAN组网配置举例（续）</vt:lpstr>
      <vt:lpstr>PowerPoint 演示文稿</vt:lpstr>
      <vt:lpstr>IP地址的配置</vt:lpstr>
      <vt:lpstr>静态路由的配置</vt:lpstr>
      <vt:lpstr>VLAN路由配置举例</vt:lpstr>
      <vt:lpstr>VLAN路由配置举例（续）</vt:lpstr>
      <vt:lpstr>VLAN路由配置举例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bhc</dc:creator>
  <cp:lastModifiedBy>hui</cp:lastModifiedBy>
  <cp:revision>92</cp:revision>
  <dcterms:created xsi:type="dcterms:W3CDTF">2014-11-27T01:06:00Z</dcterms:created>
  <dcterms:modified xsi:type="dcterms:W3CDTF">2020-10-02T08:31:50Z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