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</p:sldMasterIdLst>
  <p:notesMasterIdLst>
    <p:notesMasterId r:id="rId30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89" r:id="rId18"/>
    <p:sldId id="304" r:id="rId19"/>
    <p:sldId id="302" r:id="rId20"/>
    <p:sldId id="305" r:id="rId21"/>
    <p:sldId id="293" r:id="rId22"/>
    <p:sldId id="303" r:id="rId23"/>
    <p:sldId id="299" r:id="rId24"/>
    <p:sldId id="300" r:id="rId25"/>
    <p:sldId id="306" r:id="rId26"/>
    <p:sldId id="307" r:id="rId27"/>
    <p:sldId id="301" r:id="rId28"/>
    <p:sldId id="29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5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BB25-9CC7-4792-9B8E-7A80EA34C3D9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A9D8-ABD2-4898-9D96-E4F1674956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3A9D8-ABD2-4898-9D96-E4F1674956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9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392529C-6DA1-4859-8F0E-700193B531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00FD15D-2D2A-47C3-8E2B-BE27203BD8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FB78BD8-15C3-4169-A5FA-3048682CB9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531CC81-F42A-4EA8-A546-1F733D0917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E5E0-C648-4632-860A-4F53BC0CE9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pPr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9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962"/>
            <a:ext cx="82296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E5E0-C648-4632-860A-4F53BC0CE9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8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164305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40081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640081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1.png"/><Relationship Id="rId4" Type="http://schemas.openxmlformats.org/officeDocument/2006/relationships/image" Target="../media/image1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1.png"/><Relationship Id="rId4" Type="http://schemas.openxmlformats.org/officeDocument/2006/relationships/image" Target="../media/image11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jpeg"/><Relationship Id="rId3" Type="http://schemas.openxmlformats.org/officeDocument/2006/relationships/tags" Target="../tags/tag3.xml"/><Relationship Id="rId7" Type="http://schemas.openxmlformats.org/officeDocument/2006/relationships/image" Target="../media/image1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3.jpeg"/><Relationship Id="rId5" Type="http://schemas.openxmlformats.org/officeDocument/2006/relationships/image" Target="../media/image1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84" Type="http://schemas.openxmlformats.org/officeDocument/2006/relationships/image" Target="../media/image89.png"/><Relationship Id="rId89" Type="http://schemas.openxmlformats.org/officeDocument/2006/relationships/image" Target="../media/image94.png"/><Relationship Id="rId16" Type="http://schemas.openxmlformats.org/officeDocument/2006/relationships/image" Target="../media/image21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74" Type="http://schemas.openxmlformats.org/officeDocument/2006/relationships/image" Target="../media/image79.png"/><Relationship Id="rId79" Type="http://schemas.openxmlformats.org/officeDocument/2006/relationships/image" Target="../media/image84.png"/><Relationship Id="rId5" Type="http://schemas.openxmlformats.org/officeDocument/2006/relationships/image" Target="../media/image10.png"/><Relationship Id="rId90" Type="http://schemas.openxmlformats.org/officeDocument/2006/relationships/image" Target="../media/image95.png"/><Relationship Id="rId95" Type="http://schemas.openxmlformats.org/officeDocument/2006/relationships/image" Target="../media/image10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64" Type="http://schemas.openxmlformats.org/officeDocument/2006/relationships/image" Target="../media/image69.png"/><Relationship Id="rId69" Type="http://schemas.openxmlformats.org/officeDocument/2006/relationships/image" Target="../media/image74.png"/><Relationship Id="rId80" Type="http://schemas.openxmlformats.org/officeDocument/2006/relationships/image" Target="../media/image85.png"/><Relationship Id="rId85" Type="http://schemas.openxmlformats.org/officeDocument/2006/relationships/image" Target="../media/image90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0.png"/><Relationship Id="rId83" Type="http://schemas.openxmlformats.org/officeDocument/2006/relationships/image" Target="../media/image88.png"/><Relationship Id="rId88" Type="http://schemas.openxmlformats.org/officeDocument/2006/relationships/image" Target="../media/image93.png"/><Relationship Id="rId91" Type="http://schemas.openxmlformats.org/officeDocument/2006/relationships/image" Target="../media/image96.png"/><Relationship Id="rId96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73" Type="http://schemas.openxmlformats.org/officeDocument/2006/relationships/image" Target="../media/image78.png"/><Relationship Id="rId78" Type="http://schemas.openxmlformats.org/officeDocument/2006/relationships/image" Target="../media/image83.png"/><Relationship Id="rId81" Type="http://schemas.openxmlformats.org/officeDocument/2006/relationships/image" Target="../media/image86.png"/><Relationship Id="rId86" Type="http://schemas.openxmlformats.org/officeDocument/2006/relationships/image" Target="../media/image91.png"/><Relationship Id="rId94" Type="http://schemas.openxmlformats.org/officeDocument/2006/relationships/image" Target="../media/image9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6" Type="http://schemas.openxmlformats.org/officeDocument/2006/relationships/image" Target="../media/image81.png"/><Relationship Id="rId97" Type="http://schemas.openxmlformats.org/officeDocument/2006/relationships/image" Target="../media/image102.emf"/><Relationship Id="rId7" Type="http://schemas.openxmlformats.org/officeDocument/2006/relationships/image" Target="../media/image12.png"/><Relationship Id="rId71" Type="http://schemas.openxmlformats.org/officeDocument/2006/relationships/image" Target="../media/image76.png"/><Relationship Id="rId92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image" Target="../media/image34.pn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66" Type="http://schemas.openxmlformats.org/officeDocument/2006/relationships/image" Target="../media/image71.png"/><Relationship Id="rId87" Type="http://schemas.openxmlformats.org/officeDocument/2006/relationships/image" Target="../media/image92.png"/><Relationship Id="rId61" Type="http://schemas.openxmlformats.org/officeDocument/2006/relationships/image" Target="../media/image66.png"/><Relationship Id="rId82" Type="http://schemas.openxmlformats.org/officeDocument/2006/relationships/image" Target="../media/image87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56" Type="http://schemas.openxmlformats.org/officeDocument/2006/relationships/image" Target="../media/image61.png"/><Relationship Id="rId77" Type="http://schemas.openxmlformats.org/officeDocument/2006/relationships/image" Target="../media/image82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72" Type="http://schemas.openxmlformats.org/officeDocument/2006/relationships/image" Target="../media/image77.png"/><Relationship Id="rId93" Type="http://schemas.openxmlformats.org/officeDocument/2006/relationships/image" Target="../media/image98.png"/><Relationship Id="rId98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643056"/>
            <a:ext cx="8572560" cy="857250"/>
          </a:xfrm>
        </p:spPr>
        <p:txBody>
          <a:bodyPr/>
          <a:lstStyle/>
          <a:p>
            <a:r>
              <a:rPr lang="zh-CN" altLang="en-US" sz="2800" dirty="0"/>
              <a:t>第六讲  </a:t>
            </a:r>
            <a:r>
              <a:rPr lang="zh-CN" altLang="en-US" sz="2800" dirty="0">
                <a:sym typeface="+mn-ea"/>
              </a:rPr>
              <a:t>广域网协议介绍与配置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</a:t>
            </a:r>
            <a:r>
              <a:rPr lang="zh-CN" altLang="en-US"/>
              <a:t>的协商流程</a:t>
            </a:r>
          </a:p>
        </p:txBody>
      </p:sp>
      <p:graphicFrame>
        <p:nvGraphicFramePr>
          <p:cNvPr id="3174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85720" y="1465758"/>
          <a:ext cx="6696744" cy="243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Visio" r:id="rId3" imgW="5869940" imgH="2009140" progId="Visio.Drawing.11">
                  <p:embed/>
                </p:oleObj>
              </mc:Choice>
              <mc:Fallback>
                <p:oleObj name="Visio" r:id="rId3" imgW="5869940" imgH="2009140" progId="Visio.Drawing.11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465758"/>
                        <a:ext cx="6696744" cy="2438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 </a:t>
            </a:r>
            <a:r>
              <a:rPr lang="en-US" altLang="zh-CN">
                <a:latin typeface="Arial" panose="020B0604020202020204"/>
              </a:rPr>
              <a:t>—</a:t>
            </a:r>
            <a:r>
              <a:rPr lang="en-US" altLang="zh-CN"/>
              <a:t> PAP</a:t>
            </a:r>
            <a:r>
              <a:rPr lang="zh-CN" altLang="en-US"/>
              <a:t>验证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14283" y="3914022"/>
            <a:ext cx="6661974" cy="729430"/>
          </a:xfrm>
          <a:noFill/>
        </p:spPr>
        <p:txBody>
          <a:bodyPr wrap="square">
            <a:spAutoFit/>
          </a:bodyPr>
          <a:lstStyle/>
          <a:p>
            <a:pPr marL="342265" indent="-342265">
              <a:lnSpc>
                <a:spcPct val="115000"/>
              </a:lnSpc>
              <a:spcBef>
                <a:spcPts val="430"/>
              </a:spcBef>
              <a:tabLst>
                <a:tab pos="182245" algn="l"/>
                <a:tab pos="534670" algn="l"/>
                <a:tab pos="901700" algn="l"/>
              </a:tabLst>
            </a:pPr>
            <a:r>
              <a:rPr lang="en-US" altLang="zh-CN" sz="1800" dirty="0"/>
              <a:t>PAP</a:t>
            </a:r>
            <a:r>
              <a:rPr lang="zh-CN" altLang="en-US" sz="1800" dirty="0"/>
              <a:t>（</a:t>
            </a:r>
            <a:r>
              <a:rPr lang="en-US" altLang="zh-CN" sz="1800" dirty="0"/>
              <a:t>Password Authentication Protocol</a:t>
            </a:r>
            <a:r>
              <a:rPr lang="zh-CN" altLang="en-US" sz="1800" dirty="0"/>
              <a:t>）是两次握手协议，口令以明文传送，被验证方首先发起验证请求。</a:t>
            </a:r>
          </a:p>
        </p:txBody>
      </p:sp>
      <p:pic>
        <p:nvPicPr>
          <p:cNvPr id="41" name="Picture 4" descr="0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27" y="1405770"/>
            <a:ext cx="1585342" cy="25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28662" y="1059582"/>
            <a:ext cx="5027121" cy="2737470"/>
            <a:chOff x="1116013" y="1125538"/>
            <a:chExt cx="7561262" cy="3898900"/>
          </a:xfrm>
        </p:grpSpPr>
        <p:pic>
          <p:nvPicPr>
            <p:cNvPr id="33" name="Picture 5" descr="00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628775"/>
              <a:ext cx="2736850" cy="339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7" descr="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2349500"/>
              <a:ext cx="100806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" descr="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2205038"/>
              <a:ext cx="1008063" cy="57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6300788" y="39164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6300788" y="38814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6300788" y="38402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6300788" y="38052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6300788" y="37640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6300788" y="37290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20"/>
            <p:cNvSpPr>
              <a:spLocks noChangeArrowheads="1"/>
            </p:cNvSpPr>
            <p:nvPr/>
          </p:nvSpPr>
          <p:spPr bwMode="auto">
            <a:xfrm>
              <a:off x="6300788" y="36878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6300788" y="36528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>
              <a:off x="6300788" y="36116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24"/>
            <p:cNvSpPr>
              <a:spLocks noChangeArrowheads="1"/>
            </p:cNvSpPr>
            <p:nvPr/>
          </p:nvSpPr>
          <p:spPr bwMode="auto">
            <a:xfrm>
              <a:off x="6300788" y="35766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26"/>
            <p:cNvSpPr>
              <a:spLocks noChangeArrowheads="1"/>
            </p:cNvSpPr>
            <p:nvPr/>
          </p:nvSpPr>
          <p:spPr bwMode="auto">
            <a:xfrm>
              <a:off x="6300788" y="353546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6300788" y="350043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1906588" y="1125538"/>
              <a:ext cx="2520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被验证方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156325" y="1125538"/>
              <a:ext cx="2520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主验证方</a:t>
              </a:r>
            </a:p>
          </p:txBody>
        </p:sp>
        <p:sp>
          <p:nvSpPr>
            <p:cNvPr id="52" name="AutoShape 30"/>
            <p:cNvSpPr>
              <a:spLocks noChangeArrowheads="1"/>
            </p:cNvSpPr>
            <p:nvPr/>
          </p:nvSpPr>
          <p:spPr bwMode="auto">
            <a:xfrm>
              <a:off x="3276600" y="2492375"/>
              <a:ext cx="2735263" cy="142875"/>
            </a:xfrm>
            <a:prstGeom prst="rightArrow">
              <a:avLst>
                <a:gd name="adj1" fmla="val 50000"/>
                <a:gd name="adj2" fmla="val 47861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AutoShape 31"/>
            <p:cNvSpPr>
              <a:spLocks noChangeArrowheads="1"/>
            </p:cNvSpPr>
            <p:nvPr/>
          </p:nvSpPr>
          <p:spPr bwMode="auto">
            <a:xfrm rot="10800000">
              <a:off x="3132138" y="3500438"/>
              <a:ext cx="2735262" cy="142875"/>
            </a:xfrm>
            <a:prstGeom prst="rightArrow">
              <a:avLst>
                <a:gd name="adj1" fmla="val 50000"/>
                <a:gd name="adj2" fmla="val 47861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296211" y="1982788"/>
              <a:ext cx="3024188" cy="366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用户名＋口令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3498762" y="2997200"/>
              <a:ext cx="2080747" cy="526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通过或拒绝</a:t>
              </a:r>
            </a:p>
          </p:txBody>
        </p:sp>
        <p:sp>
          <p:nvSpPr>
            <p:cNvPr id="56" name="AutoShape 34"/>
            <p:cNvSpPr>
              <a:spLocks noChangeArrowheads="1"/>
            </p:cNvSpPr>
            <p:nvPr/>
          </p:nvSpPr>
          <p:spPr bwMode="auto">
            <a:xfrm rot="16200000" flipH="1">
              <a:off x="6229351" y="3284537"/>
              <a:ext cx="647700" cy="73025"/>
            </a:xfrm>
            <a:prstGeom prst="rightArrow">
              <a:avLst>
                <a:gd name="adj1" fmla="val 50000"/>
                <a:gd name="adj2" fmla="val 221739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AutoShape 35"/>
            <p:cNvSpPr>
              <a:spLocks noChangeArrowheads="1"/>
            </p:cNvSpPr>
            <p:nvPr/>
          </p:nvSpPr>
          <p:spPr bwMode="auto">
            <a:xfrm rot="16200000">
              <a:off x="6498431" y="3245645"/>
              <a:ext cx="561975" cy="93662"/>
            </a:xfrm>
            <a:prstGeom prst="rightArrow">
              <a:avLst>
                <a:gd name="adj1" fmla="val 50000"/>
                <a:gd name="adj2" fmla="val 15000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>
              <a:off x="7092950" y="3697288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6" descr="0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86" y="1350416"/>
            <a:ext cx="1617653" cy="257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422" name="Rectangle 38"/>
          <p:cNvSpPr>
            <a:spLocks noGrp="1" noChangeArrowheads="1"/>
          </p:cNvSpPr>
          <p:nvPr>
            <p:ph type="body" sz="half" idx="1"/>
          </p:nvPr>
        </p:nvSpPr>
        <p:spPr>
          <a:xfrm>
            <a:off x="196882" y="3896374"/>
            <a:ext cx="6661134" cy="1175706"/>
          </a:xfrm>
          <a:noFill/>
        </p:spPr>
        <p:txBody>
          <a:bodyPr wrap="square">
            <a:spAutoFit/>
          </a:bodyPr>
          <a:lstStyle/>
          <a:p>
            <a:pPr marL="342265" indent="-342265">
              <a:tabLst>
                <a:tab pos="182245" algn="l"/>
                <a:tab pos="534670" algn="l"/>
                <a:tab pos="901700" algn="l"/>
              </a:tabLst>
            </a:pPr>
            <a:r>
              <a:rPr lang="en-US" altLang="zh-CN" sz="1600" dirty="0"/>
              <a:t>CHAP</a:t>
            </a:r>
            <a:r>
              <a:rPr lang="zh-CN" altLang="en-US" sz="1600" dirty="0"/>
              <a:t>（</a:t>
            </a:r>
            <a:r>
              <a:rPr lang="en-US" altLang="zh-CN" sz="1600" dirty="0"/>
              <a:t>Challenge-Handshake Authentication Protocol</a:t>
            </a:r>
            <a:r>
              <a:rPr lang="zh-CN" altLang="en-US" sz="1600" dirty="0"/>
              <a:t>）是三次握手协议，不明文传送口令，主验证方首先发起验证请求</a:t>
            </a:r>
            <a:endParaRPr lang="en-US" altLang="zh-CN" sz="1600" dirty="0"/>
          </a:p>
          <a:p>
            <a:pPr marL="342265" indent="-342265">
              <a:tabLst>
                <a:tab pos="182245" algn="l"/>
                <a:tab pos="534670" algn="l"/>
                <a:tab pos="901700" algn="l"/>
              </a:tabLst>
            </a:pPr>
            <a:r>
              <a:rPr lang="zh-CN" altLang="en-US" sz="1600" dirty="0"/>
              <a:t>加密算法（即</a:t>
            </a:r>
            <a:r>
              <a:rPr lang="en-US" altLang="zh-CN" sz="1600" dirty="0"/>
              <a:t>Hash</a:t>
            </a:r>
            <a:r>
              <a:rPr lang="zh-CN" altLang="en-US" sz="1600" dirty="0"/>
              <a:t>算法）为</a:t>
            </a:r>
            <a:r>
              <a:rPr lang="en-US" altLang="zh-CN" sz="1600" dirty="0"/>
              <a:t>MD5 </a:t>
            </a:r>
          </a:p>
          <a:p>
            <a:pPr marL="342265" indent="-342265">
              <a:tabLst>
                <a:tab pos="182245" algn="l"/>
                <a:tab pos="534670" algn="l"/>
                <a:tab pos="901700" algn="l"/>
              </a:tabLst>
            </a:pPr>
            <a:r>
              <a:rPr lang="zh-CN" altLang="en-US" sz="1600" dirty="0"/>
              <a:t>安全性比</a:t>
            </a:r>
            <a:r>
              <a:rPr lang="en-US" altLang="zh-CN" sz="1600" dirty="0"/>
              <a:t>PAP</a:t>
            </a:r>
            <a:r>
              <a:rPr lang="zh-CN" altLang="en-US" sz="1600" dirty="0"/>
              <a:t>高。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6575" y="1019932"/>
            <a:ext cx="6074251" cy="2765124"/>
            <a:chOff x="195544" y="895755"/>
            <a:chExt cx="8749728" cy="3919133"/>
          </a:xfrm>
        </p:grpSpPr>
        <p:pic>
          <p:nvPicPr>
            <p:cNvPr id="7" name="Picture 37" descr="00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1419225"/>
              <a:ext cx="2736850" cy="339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9" descr="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2139950"/>
              <a:ext cx="100806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0" descr="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225" y="1995488"/>
              <a:ext cx="1008063" cy="57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43"/>
            <p:cNvSpPr>
              <a:spLocks noChangeArrowheads="1"/>
            </p:cNvSpPr>
            <p:nvPr/>
          </p:nvSpPr>
          <p:spPr bwMode="auto">
            <a:xfrm>
              <a:off x="6732588" y="37069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6732588" y="36718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6732588" y="36307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6732588" y="35956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6732588" y="35545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6732588" y="35194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52"/>
            <p:cNvSpPr>
              <a:spLocks noChangeArrowheads="1"/>
            </p:cNvSpPr>
            <p:nvPr/>
          </p:nvSpPr>
          <p:spPr bwMode="auto">
            <a:xfrm>
              <a:off x="6732588" y="34783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53"/>
            <p:cNvSpPr>
              <a:spLocks noChangeArrowheads="1"/>
            </p:cNvSpPr>
            <p:nvPr/>
          </p:nvSpPr>
          <p:spPr bwMode="auto">
            <a:xfrm>
              <a:off x="6732588" y="34432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6732588" y="34021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56"/>
            <p:cNvSpPr>
              <a:spLocks noChangeArrowheads="1"/>
            </p:cNvSpPr>
            <p:nvPr/>
          </p:nvSpPr>
          <p:spPr bwMode="auto">
            <a:xfrm>
              <a:off x="6732588" y="33670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6732588" y="33259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59"/>
            <p:cNvSpPr>
              <a:spLocks noChangeArrowheads="1"/>
            </p:cNvSpPr>
            <p:nvPr/>
          </p:nvSpPr>
          <p:spPr bwMode="auto">
            <a:xfrm>
              <a:off x="6732588" y="32908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1044574" y="911377"/>
              <a:ext cx="2520950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被验证方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6335712" y="895755"/>
              <a:ext cx="2520950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主验证方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3203575" y="3074988"/>
              <a:ext cx="2735263" cy="142875"/>
            </a:xfrm>
            <a:prstGeom prst="rightArrow">
              <a:avLst>
                <a:gd name="adj1" fmla="val 50000"/>
                <a:gd name="adj2" fmla="val 47861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 rot="10800000">
              <a:off x="3132138" y="3868738"/>
              <a:ext cx="2735262" cy="142875"/>
            </a:xfrm>
            <a:prstGeom prst="rightArrow">
              <a:avLst>
                <a:gd name="adj1" fmla="val 50000"/>
                <a:gd name="adj2" fmla="val 47861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2626832" y="2525914"/>
              <a:ext cx="3961292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方用户名</a:t>
              </a:r>
              <a:r>
                <a:rPr kumimoji="1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加密后报文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3304534" y="3281514"/>
              <a:ext cx="3024188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kumimoji="1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/ </a:t>
              </a: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</a:t>
              </a:r>
            </a:p>
          </p:txBody>
        </p:sp>
        <p:sp>
          <p:nvSpPr>
            <p:cNvPr id="28" name="Oval 68"/>
            <p:cNvSpPr>
              <a:spLocks noChangeArrowheads="1"/>
            </p:cNvSpPr>
            <p:nvPr/>
          </p:nvSpPr>
          <p:spPr bwMode="auto">
            <a:xfrm>
              <a:off x="1619250" y="34910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auto">
            <a:xfrm>
              <a:off x="1619250" y="34559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71"/>
            <p:cNvSpPr>
              <a:spLocks noChangeArrowheads="1"/>
            </p:cNvSpPr>
            <p:nvPr/>
          </p:nvSpPr>
          <p:spPr bwMode="auto">
            <a:xfrm>
              <a:off x="1619250" y="34148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Oval 72"/>
            <p:cNvSpPr>
              <a:spLocks noChangeArrowheads="1"/>
            </p:cNvSpPr>
            <p:nvPr/>
          </p:nvSpPr>
          <p:spPr bwMode="auto">
            <a:xfrm>
              <a:off x="1619250" y="33797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Oval 74"/>
            <p:cNvSpPr>
              <a:spLocks noChangeArrowheads="1"/>
            </p:cNvSpPr>
            <p:nvPr/>
          </p:nvSpPr>
          <p:spPr bwMode="auto">
            <a:xfrm>
              <a:off x="1619250" y="33386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75"/>
            <p:cNvSpPr>
              <a:spLocks noChangeArrowheads="1"/>
            </p:cNvSpPr>
            <p:nvPr/>
          </p:nvSpPr>
          <p:spPr bwMode="auto">
            <a:xfrm>
              <a:off x="1619250" y="33035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77"/>
            <p:cNvSpPr>
              <a:spLocks noChangeArrowheads="1"/>
            </p:cNvSpPr>
            <p:nvPr/>
          </p:nvSpPr>
          <p:spPr bwMode="auto">
            <a:xfrm>
              <a:off x="1619250" y="32624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78"/>
            <p:cNvSpPr>
              <a:spLocks noChangeArrowheads="1"/>
            </p:cNvSpPr>
            <p:nvPr/>
          </p:nvSpPr>
          <p:spPr bwMode="auto">
            <a:xfrm>
              <a:off x="1619250" y="32273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80"/>
            <p:cNvSpPr>
              <a:spLocks noChangeArrowheads="1"/>
            </p:cNvSpPr>
            <p:nvPr/>
          </p:nvSpPr>
          <p:spPr bwMode="auto">
            <a:xfrm>
              <a:off x="1619250" y="31862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81"/>
            <p:cNvSpPr>
              <a:spLocks noChangeArrowheads="1"/>
            </p:cNvSpPr>
            <p:nvPr/>
          </p:nvSpPr>
          <p:spPr bwMode="auto">
            <a:xfrm>
              <a:off x="1619250" y="31511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1619250" y="3110015"/>
              <a:ext cx="685800" cy="326923"/>
            </a:xfrm>
            <a:prstGeom prst="ellipse">
              <a:avLst/>
            </a:prstGeom>
            <a:solidFill>
              <a:srgbClr val="AFBF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84"/>
            <p:cNvSpPr>
              <a:spLocks noChangeArrowheads="1"/>
            </p:cNvSpPr>
            <p:nvPr/>
          </p:nvSpPr>
          <p:spPr bwMode="auto">
            <a:xfrm>
              <a:off x="1619250" y="3074988"/>
              <a:ext cx="685800" cy="326923"/>
            </a:xfrm>
            <a:prstGeom prst="ellipse">
              <a:avLst/>
            </a:prstGeom>
            <a:gradFill rotWithShape="0">
              <a:gsLst>
                <a:gs pos="0">
                  <a:srgbClr val="AFBF39"/>
                </a:gs>
                <a:gs pos="100000">
                  <a:srgbClr val="AFBF39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AutoShape 85"/>
            <p:cNvSpPr>
              <a:spLocks noChangeArrowheads="1"/>
            </p:cNvSpPr>
            <p:nvPr/>
          </p:nvSpPr>
          <p:spPr bwMode="auto">
            <a:xfrm rot="16200000">
              <a:off x="6930231" y="3036095"/>
              <a:ext cx="561975" cy="93662"/>
            </a:xfrm>
            <a:prstGeom prst="rightArrow">
              <a:avLst>
                <a:gd name="adj1" fmla="val 50000"/>
                <a:gd name="adj2" fmla="val 15000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AutoShape 86"/>
            <p:cNvSpPr>
              <a:spLocks noChangeArrowheads="1"/>
            </p:cNvSpPr>
            <p:nvPr/>
          </p:nvSpPr>
          <p:spPr bwMode="auto">
            <a:xfrm rot="16200000" flipH="1">
              <a:off x="6661151" y="3074987"/>
              <a:ext cx="647700" cy="73025"/>
            </a:xfrm>
            <a:prstGeom prst="rightArrow">
              <a:avLst>
                <a:gd name="adj1" fmla="val 50000"/>
                <a:gd name="adj2" fmla="val 221739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AutoShape 87"/>
            <p:cNvSpPr>
              <a:spLocks noChangeArrowheads="1"/>
            </p:cNvSpPr>
            <p:nvPr/>
          </p:nvSpPr>
          <p:spPr bwMode="auto">
            <a:xfrm rot="5400000">
              <a:off x="1558132" y="2920206"/>
              <a:ext cx="627062" cy="73025"/>
            </a:xfrm>
            <a:prstGeom prst="rightArrow">
              <a:avLst>
                <a:gd name="adj1" fmla="val 50065"/>
                <a:gd name="adj2" fmla="val 215469"/>
              </a:avLst>
            </a:prstGeom>
            <a:gradFill rotWithShape="0">
              <a:gsLst>
                <a:gs pos="0">
                  <a:srgbClr val="E7B705">
                    <a:gamma/>
                    <a:tint val="43922"/>
                    <a:invGamma/>
                  </a:srgbClr>
                </a:gs>
                <a:gs pos="100000">
                  <a:srgbClr val="E7B705"/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E7B705"/>
              </a:extrusionClr>
            </a:sp3d>
            <a:extLst>
              <a:ext uri="{91240B29-F687-4F45-9708-019B960494DF}">
                <a14:hiddenLine xmlns:a14="http://schemas.microsoft.com/office/drawing/2010/main" w="12700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88"/>
            <p:cNvSpPr>
              <a:spLocks noChangeArrowheads="1"/>
            </p:cNvSpPr>
            <p:nvPr/>
          </p:nvSpPr>
          <p:spPr bwMode="auto">
            <a:xfrm rot="16200000">
              <a:off x="1774032" y="2920206"/>
              <a:ext cx="627062" cy="73025"/>
            </a:xfrm>
            <a:prstGeom prst="rightArrow">
              <a:avLst>
                <a:gd name="adj1" fmla="val 50065"/>
                <a:gd name="adj2" fmla="val 215469"/>
              </a:avLst>
            </a:prstGeom>
            <a:gradFill rotWithShape="0">
              <a:gsLst>
                <a:gs pos="0">
                  <a:srgbClr val="E7B705">
                    <a:gamma/>
                    <a:tint val="43922"/>
                    <a:invGamma/>
                  </a:srgbClr>
                </a:gs>
                <a:gs pos="100000">
                  <a:srgbClr val="E7B705"/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E7B705"/>
              </a:extrusionClr>
            </a:sp3d>
            <a:extLst>
              <a:ext uri="{91240B29-F687-4F45-9708-019B960494DF}">
                <a14:hiddenLine xmlns:a14="http://schemas.microsoft.com/office/drawing/2010/main" w="12700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89"/>
            <p:cNvSpPr>
              <a:spLocks noChangeArrowheads="1"/>
            </p:cNvSpPr>
            <p:nvPr/>
          </p:nvSpPr>
          <p:spPr bwMode="auto">
            <a:xfrm rot="10800000">
              <a:off x="3132138" y="2355850"/>
              <a:ext cx="2735262" cy="142875"/>
            </a:xfrm>
            <a:prstGeom prst="rightArrow">
              <a:avLst>
                <a:gd name="adj1" fmla="val 50000"/>
                <a:gd name="adj2" fmla="val 478611"/>
              </a:avLst>
            </a:prstGeom>
            <a:gradFill rotWithShape="0">
              <a:gsLst>
                <a:gs pos="0">
                  <a:srgbClr val="00BDF0">
                    <a:gamma/>
                    <a:shade val="46275"/>
                    <a:invGamma/>
                  </a:srgbClr>
                </a:gs>
                <a:gs pos="50000">
                  <a:srgbClr val="00BDF0"/>
                </a:gs>
                <a:gs pos="100000">
                  <a:srgbClr val="00BDF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BDF0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90"/>
            <p:cNvSpPr txBox="1">
              <a:spLocks noChangeArrowheads="1"/>
            </p:cNvSpPr>
            <p:nvPr/>
          </p:nvSpPr>
          <p:spPr bwMode="auto">
            <a:xfrm>
              <a:off x="2839606" y="1760148"/>
              <a:ext cx="3501430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方用户名</a:t>
              </a:r>
              <a:r>
                <a:rPr kumimoji="1" lang="en-US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随机报文</a:t>
              </a:r>
            </a:p>
          </p:txBody>
        </p:sp>
        <p:sp>
          <p:nvSpPr>
            <p:cNvPr id="46" name="Text Box 91"/>
            <p:cNvSpPr txBox="1">
              <a:spLocks noChangeArrowheads="1"/>
            </p:cNvSpPr>
            <p:nvPr/>
          </p:nvSpPr>
          <p:spPr bwMode="auto">
            <a:xfrm>
              <a:off x="7016741" y="3868738"/>
              <a:ext cx="1928531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用户数据库</a:t>
              </a:r>
            </a:p>
          </p:txBody>
        </p:sp>
        <p:sp>
          <p:nvSpPr>
            <p:cNvPr id="47" name="Text Box 92"/>
            <p:cNvSpPr txBox="1">
              <a:spLocks noChangeArrowheads="1"/>
            </p:cNvSpPr>
            <p:nvPr/>
          </p:nvSpPr>
          <p:spPr bwMode="auto">
            <a:xfrm>
              <a:off x="195544" y="3805238"/>
              <a:ext cx="1928531" cy="523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用户数据库</a:t>
              </a:r>
            </a:p>
          </p:txBody>
        </p: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PPP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CHAP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验证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 </a:t>
            </a:r>
            <a:r>
              <a:rPr lang="en-US" altLang="zh-CN">
                <a:latin typeface="Arial" panose="020B0604020202020204"/>
              </a:rPr>
              <a:t>—</a:t>
            </a:r>
            <a:r>
              <a:rPr lang="en-US" altLang="zh-CN"/>
              <a:t> PPPoE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667608" y="4416996"/>
            <a:ext cx="5118774" cy="369332"/>
          </a:xfrm>
          <a:prstGeom prst="rect">
            <a:avLst/>
          </a:prstGeom>
          <a:solidFill>
            <a:srgbClr val="C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PPPoE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(PPP over Ethernet)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：以太网上封装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4963" y="1242021"/>
            <a:ext cx="6097301" cy="2958951"/>
            <a:chOff x="418914" y="1196975"/>
            <a:chExt cx="8310182" cy="4130675"/>
          </a:xfrm>
        </p:grpSpPr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323975" y="3527425"/>
              <a:ext cx="1033463" cy="207963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odem"/>
            <p:cNvSpPr>
              <a:spLocks noEditPoints="1" noChangeArrowheads="1"/>
            </p:cNvSpPr>
            <p:nvPr/>
          </p:nvSpPr>
          <p:spPr bwMode="auto">
            <a:xfrm>
              <a:off x="4619625" y="4097338"/>
              <a:ext cx="1033463" cy="207962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computr1"/>
            <p:cNvSpPr>
              <a:spLocks noEditPoints="1" noChangeArrowheads="1"/>
            </p:cNvSpPr>
            <p:nvPr/>
          </p:nvSpPr>
          <p:spPr bwMode="auto">
            <a:xfrm>
              <a:off x="1362075" y="1733550"/>
              <a:ext cx="977900" cy="831850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erver"/>
            <p:cNvSpPr>
              <a:spLocks noEditPoints="1" noChangeArrowheads="1"/>
            </p:cNvSpPr>
            <p:nvPr/>
          </p:nvSpPr>
          <p:spPr bwMode="auto">
            <a:xfrm>
              <a:off x="4572000" y="2513013"/>
              <a:ext cx="936625" cy="100965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18914" y="3222625"/>
              <a:ext cx="85921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ADSL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modem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735295" y="4375150"/>
              <a:ext cx="71481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ADSL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052638" y="4246563"/>
              <a:ext cx="2592387" cy="0"/>
            </a:xfrm>
            <a:prstGeom prst="line">
              <a:avLst/>
            </a:prstGeom>
            <a:noFill/>
            <a:ln w="38100">
              <a:solidFill>
                <a:srgbClr val="3B812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049414" y="4365625"/>
              <a:ext cx="6924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B812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电话线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35150" y="2565400"/>
              <a:ext cx="1588" cy="962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5076825" y="3522663"/>
              <a:ext cx="0" cy="5746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418419" y="1196975"/>
              <a:ext cx="98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家庭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机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31083" y="2025650"/>
              <a:ext cx="17264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的上网服务器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5581650" y="2778433"/>
              <a:ext cx="719138" cy="550247"/>
            </a:xfrm>
            <a:prstGeom prst="leftRightArrow">
              <a:avLst>
                <a:gd name="adj1" fmla="val 50000"/>
                <a:gd name="adj2" fmla="val 39912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Cloud"/>
            <p:cNvSpPr>
              <a:spLocks noChangeAspect="1" noEditPoints="1" noChangeArrowheads="1"/>
            </p:cNvSpPr>
            <p:nvPr/>
          </p:nvSpPr>
          <p:spPr bwMode="auto">
            <a:xfrm>
              <a:off x="6373812" y="2225675"/>
              <a:ext cx="2355284" cy="144621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763713" y="4108063"/>
              <a:ext cx="287337" cy="276999"/>
            </a:xfrm>
            <a:prstGeom prst="rightArrowCallout">
              <a:avLst>
                <a:gd name="adj1" fmla="val 37569"/>
                <a:gd name="adj2" fmla="val 19891"/>
                <a:gd name="adj3" fmla="val 22653"/>
                <a:gd name="adj4" fmla="val 45097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836738" y="4462463"/>
              <a:ext cx="0" cy="287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phone3"/>
            <p:cNvSpPr>
              <a:spLocks noEditPoints="1" noChangeArrowheads="1"/>
            </p:cNvSpPr>
            <p:nvPr/>
          </p:nvSpPr>
          <p:spPr bwMode="auto">
            <a:xfrm>
              <a:off x="1547813" y="4751388"/>
              <a:ext cx="576262" cy="57626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200 w 21600"/>
                <a:gd name="T17" fmla="*/ 23516 h 21600"/>
                <a:gd name="T18" fmla="*/ 21400 w 21600"/>
                <a:gd name="T19" fmla="*/ 4048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93589" y="4030663"/>
              <a:ext cx="6924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分接头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836738" y="3743325"/>
              <a:ext cx="0" cy="2873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908173" y="2747963"/>
              <a:ext cx="1487489" cy="850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PPP over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Ethernet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812156" y="4772025"/>
              <a:ext cx="4616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</a:t>
            </a:r>
            <a:r>
              <a:rPr lang="zh-CN" altLang="en-US"/>
              <a:t>配置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61974" cy="352664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封装</a:t>
            </a:r>
            <a:r>
              <a:rPr lang="en-US" altLang="zh-CN" sz="1800" dirty="0"/>
              <a:t>PPP</a:t>
            </a:r>
          </a:p>
          <a:p>
            <a:endParaRPr lang="en-US" altLang="zh-CN" sz="1800" dirty="0"/>
          </a:p>
          <a:p>
            <a:r>
              <a:rPr lang="en-US" altLang="zh-CN" sz="1800" dirty="0"/>
              <a:t>PAP</a:t>
            </a:r>
            <a:r>
              <a:rPr lang="zh-CN" altLang="en-US" sz="1800" dirty="0"/>
              <a:t>验证</a:t>
            </a:r>
          </a:p>
          <a:p>
            <a:endParaRPr lang="zh-CN" altLang="en-US" sz="1800" dirty="0"/>
          </a:p>
          <a:p>
            <a:r>
              <a:rPr lang="en-US" altLang="zh-CN" sz="1800" dirty="0"/>
              <a:t>CHAP</a:t>
            </a:r>
            <a:r>
              <a:rPr lang="zh-CN" altLang="en-US" sz="1800" dirty="0"/>
              <a:t>验证</a:t>
            </a:r>
          </a:p>
          <a:p>
            <a:endParaRPr lang="zh-CN" altLang="en-US" sz="1800" dirty="0"/>
          </a:p>
          <a:p>
            <a:r>
              <a:rPr lang="zh-CN" altLang="en-US" sz="1800" dirty="0"/>
              <a:t>显示与调试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</a:t>
            </a:r>
            <a:r>
              <a:rPr lang="zh-CN" altLang="en-US"/>
              <a:t>配置 </a:t>
            </a:r>
            <a:r>
              <a:rPr lang="en-US" altLang="zh-CN">
                <a:latin typeface="Arial" panose="020B0604020202020204"/>
              </a:rPr>
              <a:t>—</a:t>
            </a:r>
            <a:r>
              <a:rPr lang="en-US" altLang="zh-CN"/>
              <a:t> </a:t>
            </a:r>
            <a:r>
              <a:rPr lang="zh-CN" altLang="en-US"/>
              <a:t>封装</a:t>
            </a:r>
            <a:r>
              <a:rPr lang="en-US" altLang="zh-CN"/>
              <a:t>PPP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31009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配置接口封装的链路层协议为</a:t>
            </a:r>
            <a:r>
              <a:rPr lang="en-US" altLang="zh-CN" sz="1800" dirty="0"/>
              <a:t>PPP </a:t>
            </a:r>
          </a:p>
          <a:p>
            <a:pPr marL="683895">
              <a:buNone/>
            </a:pPr>
            <a:r>
              <a:rPr lang="en-US" altLang="zh-CN" sz="1800" dirty="0"/>
              <a:t>[H3C-Serial</a:t>
            </a:r>
            <a:r>
              <a:rPr lang="en-US" altLang="zh-CN" sz="1800" i="1" dirty="0">
                <a:solidFill>
                  <a:srgbClr val="0070C0"/>
                </a:solidFill>
              </a:rPr>
              <a:t>x/x</a:t>
            </a:r>
            <a:r>
              <a:rPr lang="en-US" altLang="zh-CN" sz="1800" dirty="0"/>
              <a:t>] </a:t>
            </a:r>
            <a:r>
              <a:rPr lang="en-US" altLang="zh-CN" sz="1800" b="1" dirty="0"/>
              <a:t>link-protocol </a:t>
            </a:r>
            <a:r>
              <a:rPr lang="en-US" altLang="zh-CN" sz="1800" b="1" dirty="0" err="1"/>
              <a:t>ppp</a:t>
            </a:r>
            <a:endParaRPr lang="en-US" altLang="zh-CN" sz="1800" b="1" dirty="0"/>
          </a:p>
          <a:p>
            <a:endParaRPr lang="en-US" altLang="zh-CN" sz="1800" dirty="0"/>
          </a:p>
          <a:p>
            <a:r>
              <a:rPr lang="zh-CN" altLang="en-US" sz="1800" dirty="0"/>
              <a:t>路由器接口缺省封装的链路层协议即为</a:t>
            </a:r>
            <a:r>
              <a:rPr lang="en-US" altLang="zh-CN" sz="1800" dirty="0"/>
              <a:t>PPP</a:t>
            </a:r>
            <a:r>
              <a:rPr lang="zh-CN" altLang="en-US" sz="1800" dirty="0"/>
              <a:t>，故在路由器启动后，它的同异步串口的链路层协议将自动是</a:t>
            </a:r>
            <a:r>
              <a:rPr lang="en-US" altLang="zh-CN" sz="1800" dirty="0"/>
              <a:t>PPP</a:t>
            </a:r>
            <a:r>
              <a:rPr lang="zh-CN" altLang="en-US" sz="1800" dirty="0"/>
              <a:t>，并不需要键入上述命令来进行显式配置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AF6C5984-4BEF-4974-BE44-73E4F330C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428D11-8625-42E2-96AC-8DAC5F175B52}" type="slidenum">
              <a:rPr lang="zh-CN" altLang="zh-CN" smtClean="0">
                <a:latin typeface="Garamond" panose="02020404030301010803" pitchFamily="18" charset="0"/>
              </a:rPr>
              <a:pPr eaLnBrk="1" hangingPunct="1"/>
              <a:t>16</a:t>
            </a:fld>
            <a:endParaRPr lang="zh-CN" altLang="zh-CN">
              <a:latin typeface="Garamond" panose="02020404030301010803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12D9039-4C7E-472A-A988-76381AC6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PPP配置 </a:t>
            </a:r>
            <a:r>
              <a:rPr lang="zh-CN" altLang="zh-CN">
                <a:latin typeface="Arial" panose="020B0604020202020204" pitchFamily="34" charset="0"/>
              </a:rPr>
              <a:t>—</a:t>
            </a:r>
            <a:r>
              <a:rPr lang="zh-CN" altLang="zh-CN"/>
              <a:t> PAP验证（</a:t>
            </a:r>
            <a:r>
              <a:rPr lang="en-US" altLang="zh-CN"/>
              <a:t>V5</a:t>
            </a:r>
            <a:r>
              <a:rPr lang="zh-CN" altLang="zh-CN"/>
              <a:t>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A34284-A358-4B08-A9AB-6D7B63D85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72728"/>
            <a:ext cx="6172200" cy="3398044"/>
          </a:xfrm>
        </p:spPr>
        <p:txBody>
          <a:bodyPr/>
          <a:lstStyle/>
          <a:p>
            <a:pPr eaLnBrk="1" hangingPunct="1"/>
            <a:r>
              <a:rPr lang="zh-CN" altLang="zh-CN" dirty="0"/>
              <a:t>验证方: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 </a:t>
            </a:r>
            <a:r>
              <a:rPr lang="zh-CN" altLang="zh-CN" sz="1800" dirty="0"/>
              <a:t>[</a:t>
            </a:r>
            <a:r>
              <a:rPr lang="en-US" altLang="zh-CN" sz="1800" dirty="0"/>
              <a:t>RTA</a:t>
            </a:r>
            <a:r>
              <a:rPr lang="zh-CN" altLang="zh-CN" sz="1800" dirty="0"/>
              <a:t>-Serial</a:t>
            </a:r>
            <a:r>
              <a:rPr lang="en-US" altLang="zh-CN" sz="1800" i="1" dirty="0">
                <a:solidFill>
                  <a:srgbClr val="0070C0"/>
                </a:solidFill>
              </a:rPr>
              <a:t>x/x</a:t>
            </a:r>
            <a:r>
              <a:rPr lang="zh-CN" altLang="zh-CN" sz="1800" dirty="0"/>
              <a:t>] ppp authentication-mode pap</a:t>
            </a:r>
            <a:endParaRPr lang="zh-CN" altLang="zh-CN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/>
              <a:t> [</a:t>
            </a:r>
            <a:r>
              <a:rPr lang="en-US" altLang="zh-CN" sz="1800" dirty="0"/>
              <a:t>RTA</a:t>
            </a:r>
            <a:r>
              <a:rPr lang="zh-CN" altLang="zh-CN" sz="1800" dirty="0"/>
              <a:t>] local-user </a:t>
            </a:r>
            <a:r>
              <a:rPr lang="zh-CN" altLang="zh-CN" sz="1800" i="1" dirty="0"/>
              <a:t>username</a:t>
            </a:r>
          </a:p>
          <a:p>
            <a:pPr>
              <a:buNone/>
            </a:pPr>
            <a:r>
              <a:rPr lang="zh-CN" altLang="zh-CN" sz="1800" i="1" dirty="0"/>
              <a:t> </a:t>
            </a:r>
            <a:r>
              <a:rPr lang="zh-CN" altLang="zh-CN" sz="1800" dirty="0"/>
              <a:t>[</a:t>
            </a:r>
            <a:r>
              <a:rPr lang="en-US" altLang="zh-CN" sz="1800" dirty="0"/>
              <a:t>RTA</a:t>
            </a:r>
            <a:r>
              <a:rPr lang="zh-CN" altLang="zh-CN" sz="1800" dirty="0"/>
              <a:t>-luser</a:t>
            </a:r>
            <a:r>
              <a:rPr lang="en-US" altLang="zh-CN" sz="1800" dirty="0"/>
              <a:t>-</a:t>
            </a:r>
            <a:r>
              <a:rPr lang="zh-CN" altLang="zh-CN" sz="1800" i="1" dirty="0"/>
              <a:t>username</a:t>
            </a:r>
            <a:r>
              <a:rPr lang="zh-CN" altLang="zh-CN" sz="1800" dirty="0"/>
              <a:t>] service-type ppp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/>
              <a:t> [</a:t>
            </a:r>
            <a:r>
              <a:rPr lang="en-US" altLang="zh-CN" sz="1800" dirty="0"/>
              <a:t>RTA</a:t>
            </a:r>
            <a:r>
              <a:rPr lang="zh-CN" altLang="zh-CN" sz="1800" dirty="0"/>
              <a:t>-luser</a:t>
            </a:r>
            <a:r>
              <a:rPr lang="en-US" altLang="zh-CN" sz="1800" dirty="0"/>
              <a:t>-</a:t>
            </a:r>
            <a:r>
              <a:rPr lang="en-US" altLang="zh-CN" sz="1800" i="1" dirty="0"/>
              <a:t>username</a:t>
            </a:r>
            <a:r>
              <a:rPr lang="zh-CN" altLang="zh-CN" sz="1800" dirty="0"/>
              <a:t>] password simple </a:t>
            </a:r>
            <a:r>
              <a:rPr lang="zh-CN" altLang="zh-CN" sz="1800" i="1" dirty="0"/>
              <a:t>password</a:t>
            </a:r>
            <a:endParaRPr lang="zh-CN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/>
              <a:t> </a:t>
            </a:r>
            <a:endParaRPr lang="zh-CN" altLang="zh-CN" dirty="0"/>
          </a:p>
          <a:p>
            <a:pPr eaLnBrk="1" hangingPunct="1"/>
            <a:r>
              <a:rPr lang="zh-CN" altLang="zh-CN" dirty="0"/>
              <a:t>被验证方: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/>
              <a:t> [</a:t>
            </a:r>
            <a:r>
              <a:rPr lang="en-US" altLang="zh-CN" sz="1800" dirty="0"/>
              <a:t>RTB</a:t>
            </a:r>
            <a:r>
              <a:rPr lang="zh-CN" altLang="zh-CN" sz="1800" dirty="0"/>
              <a:t>-Serial</a:t>
            </a:r>
            <a:r>
              <a:rPr lang="en-US" altLang="zh-CN" sz="1800" i="1" dirty="0">
                <a:solidFill>
                  <a:srgbClr val="0070C0"/>
                </a:solidFill>
              </a:rPr>
              <a:t>x/x</a:t>
            </a:r>
            <a:r>
              <a:rPr lang="zh-CN" altLang="zh-CN" sz="1800" dirty="0"/>
              <a:t>] ppp pap local-user </a:t>
            </a:r>
            <a:r>
              <a:rPr lang="zh-CN" altLang="zh-CN" sz="1800" i="1" dirty="0"/>
              <a:t>username</a:t>
            </a:r>
            <a:r>
              <a:rPr lang="zh-CN" altLang="zh-CN" sz="1800" dirty="0"/>
              <a:t> password simple </a:t>
            </a:r>
            <a:r>
              <a:rPr lang="zh-CN" altLang="zh-CN" sz="1800" i="1" dirty="0"/>
              <a:t>password</a:t>
            </a:r>
            <a:r>
              <a:rPr lang="zh-CN" altLang="zh-CN" sz="1800" dirty="0"/>
              <a:t>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27D46287-20F7-42F7-8245-9CA0F29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210630"/>
            <a:ext cx="5407186" cy="64633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注意：配置后一定要在接口视图下重启接口，</a:t>
            </a:r>
          </a:p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即执行命令“shut down”和“undo shutdown”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PPP</a:t>
            </a:r>
            <a:r>
              <a:rPr lang="zh-CN" altLang="en-US" dirty="0"/>
              <a:t>配置 </a:t>
            </a:r>
            <a:r>
              <a:rPr lang="en-US" altLang="zh-CN" dirty="0">
                <a:latin typeface="Arial"/>
              </a:rPr>
              <a:t>—</a:t>
            </a:r>
            <a:r>
              <a:rPr lang="en-US" altLang="zh-CN" dirty="0"/>
              <a:t> PAP</a:t>
            </a:r>
            <a:r>
              <a:rPr lang="zh-CN" altLang="en-US" dirty="0"/>
              <a:t>验证</a:t>
            </a:r>
            <a:r>
              <a:rPr lang="en-US" altLang="zh-CN" dirty="0"/>
              <a:t>(V7)</a:t>
            </a:r>
            <a:endParaRPr lang="zh-CN" alt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7022014" cy="3170646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验证方</a:t>
            </a:r>
            <a:r>
              <a:rPr lang="en-US" altLang="zh-CN" sz="1800" dirty="0"/>
              <a:t>: </a:t>
            </a:r>
          </a:p>
          <a:p>
            <a:pPr marL="684000">
              <a:buFont typeface="Wingdings" pitchFamily="2" charset="2"/>
              <a:buNone/>
            </a:pPr>
            <a:r>
              <a:rPr lang="en-US" altLang="zh-CN" sz="1800" dirty="0"/>
              <a:t>[H3C-Serial</a:t>
            </a:r>
            <a:r>
              <a:rPr lang="en-US" altLang="zh-CN" sz="1800" i="1" dirty="0">
                <a:solidFill>
                  <a:srgbClr val="0070C0"/>
                </a:solidFill>
              </a:rPr>
              <a:t>x/x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ppp</a:t>
            </a:r>
            <a:r>
              <a:rPr lang="en-US" altLang="zh-CN" sz="1800" dirty="0"/>
              <a:t> authentication-mode pap</a:t>
            </a:r>
            <a:endParaRPr lang="en-US" altLang="zh-CN" sz="1800" b="1" dirty="0"/>
          </a:p>
          <a:p>
            <a:pPr marL="684000">
              <a:buFont typeface="Wingdings" pitchFamily="2" charset="2"/>
              <a:buNone/>
            </a:pPr>
            <a:r>
              <a:rPr lang="en-US" altLang="zh-CN" sz="1800" dirty="0"/>
              <a:t>[H3C] local-user </a:t>
            </a:r>
            <a:r>
              <a:rPr lang="en-US" altLang="zh-CN" sz="1800" i="1" dirty="0"/>
              <a:t>username </a:t>
            </a:r>
            <a:r>
              <a:rPr lang="en-US" altLang="zh-CN" sz="1800" dirty="0"/>
              <a:t>class network 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用户类，网络和管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684000">
              <a:buFont typeface="Wingdings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理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</a:p>
          <a:p>
            <a:pPr marL="684000">
              <a:buFont typeface="Wingdings" pitchFamily="2" charset="2"/>
              <a:buNone/>
            </a:pPr>
            <a:r>
              <a:rPr lang="en-US" altLang="zh-CN" sz="1800" dirty="0"/>
              <a:t>[H3C-luser-network-</a:t>
            </a:r>
            <a:r>
              <a:rPr lang="en-US" altLang="zh-CN" sz="1800" i="1" dirty="0"/>
              <a:t>username</a:t>
            </a:r>
            <a:r>
              <a:rPr lang="en-US" altLang="zh-CN" sz="1800" dirty="0"/>
              <a:t>] service-type </a:t>
            </a:r>
            <a:r>
              <a:rPr lang="en-US" altLang="zh-CN" sz="1800" dirty="0" err="1"/>
              <a:t>ppp</a:t>
            </a:r>
            <a:r>
              <a:rPr lang="en-US" altLang="zh-CN" sz="1800" dirty="0"/>
              <a:t> </a:t>
            </a:r>
          </a:p>
          <a:p>
            <a:pPr marL="684000">
              <a:buFont typeface="Wingdings" pitchFamily="2" charset="2"/>
              <a:buNone/>
            </a:pPr>
            <a:r>
              <a:rPr lang="en-US" altLang="zh-CN" sz="1800" dirty="0"/>
              <a:t>[H3C-luser-network-</a:t>
            </a:r>
            <a:r>
              <a:rPr lang="en-US" altLang="zh-CN" sz="1800" i="1" dirty="0"/>
              <a:t>username</a:t>
            </a:r>
            <a:r>
              <a:rPr lang="en-US" altLang="zh-CN" sz="1800" dirty="0"/>
              <a:t>] password simple </a:t>
            </a:r>
            <a:r>
              <a:rPr lang="en-US" altLang="zh-CN" sz="1800" i="1" dirty="0"/>
              <a:t>password</a:t>
            </a:r>
            <a:endParaRPr lang="en-US" altLang="zh-CN" sz="1800" dirty="0"/>
          </a:p>
          <a:p>
            <a:pPr>
              <a:buFont typeface="Wingdings" pitchFamily="2" charset="2"/>
              <a:buNone/>
            </a:pPr>
            <a:r>
              <a:rPr lang="en-US" altLang="zh-CN" sz="1800" dirty="0"/>
              <a:t> </a:t>
            </a:r>
          </a:p>
          <a:p>
            <a:r>
              <a:rPr lang="zh-CN" altLang="en-US" sz="1800" dirty="0"/>
              <a:t>被验证方</a:t>
            </a:r>
            <a:r>
              <a:rPr lang="en-US" altLang="zh-CN" sz="1800" dirty="0"/>
              <a:t>:</a:t>
            </a:r>
          </a:p>
          <a:p>
            <a:pPr marL="684000">
              <a:buNone/>
            </a:pPr>
            <a:r>
              <a:rPr lang="en-US" altLang="zh-CN" sz="1800" dirty="0"/>
              <a:t>[H3C-Serial</a:t>
            </a:r>
            <a:r>
              <a:rPr lang="en-US" altLang="zh-CN" sz="1800" i="1" dirty="0">
                <a:solidFill>
                  <a:srgbClr val="0070C0"/>
                </a:solidFill>
              </a:rPr>
              <a:t>x/x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ppp</a:t>
            </a:r>
            <a:r>
              <a:rPr lang="en-US" altLang="zh-CN" sz="1800" dirty="0"/>
              <a:t> pap local-user </a:t>
            </a:r>
            <a:r>
              <a:rPr lang="en-US" altLang="zh-CN" sz="1800" i="1" dirty="0"/>
              <a:t>username</a:t>
            </a:r>
            <a:r>
              <a:rPr lang="en-US" altLang="zh-CN" sz="1800" dirty="0"/>
              <a:t> password </a:t>
            </a:r>
          </a:p>
          <a:p>
            <a:pPr marL="684000">
              <a:buNone/>
            </a:pPr>
            <a:r>
              <a:rPr lang="en-US" altLang="zh-CN" sz="1800" dirty="0"/>
              <a:t>simple </a:t>
            </a:r>
            <a:r>
              <a:rPr lang="en-US" altLang="zh-CN" sz="1800" i="1" dirty="0"/>
              <a:t>password</a:t>
            </a:r>
            <a:r>
              <a:rPr lang="en-US" altLang="zh-CN" sz="1800" dirty="0"/>
              <a:t> 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307822" y="4354311"/>
            <a:ext cx="5407186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注意：配置后一定要在接口视图下重启接口，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即执行命令“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shut down”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undo shutdown”</a:t>
            </a:r>
          </a:p>
        </p:txBody>
      </p:sp>
    </p:spTree>
    <p:extLst>
      <p:ext uri="{BB962C8B-B14F-4D97-AF65-F5344CB8AC3E}">
        <p14:creationId xmlns:p14="http://schemas.microsoft.com/office/powerpoint/2010/main" val="9687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DD38951C-571C-46AF-A028-3F0D41A6C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E1ACF1-E9D1-4F36-B951-4E9F20277D9E}" type="slidenum">
              <a:rPr lang="zh-CN" altLang="zh-CN" smtClean="0">
                <a:latin typeface="Garamond" panose="02020404030301010803" pitchFamily="18" charset="0"/>
              </a:rPr>
              <a:pPr eaLnBrk="1" hangingPunct="1"/>
              <a:t>18</a:t>
            </a:fld>
            <a:endParaRPr lang="zh-CN" altLang="zh-CN">
              <a:latin typeface="Garamond" panose="02020404030301010803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74AFF52-73AD-4F23-B1A6-8BA30B75C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82489"/>
            <a:ext cx="6380560" cy="461665"/>
          </a:xfrm>
        </p:spPr>
        <p:txBody>
          <a:bodyPr/>
          <a:lstStyle/>
          <a:p>
            <a:pPr eaLnBrk="1" hangingPunct="1"/>
            <a:r>
              <a:rPr lang="zh-CN" altLang="zh-CN" dirty="0"/>
              <a:t>PPP配置 </a:t>
            </a:r>
            <a:r>
              <a:rPr lang="zh-CN" altLang="zh-CN" dirty="0">
                <a:latin typeface="Arial" panose="020B0604020202020204" pitchFamily="34" charset="0"/>
              </a:rPr>
              <a:t>—</a:t>
            </a:r>
            <a:r>
              <a:rPr lang="zh-CN" altLang="zh-CN" dirty="0"/>
              <a:t> CHAP验证（</a:t>
            </a:r>
            <a:r>
              <a:rPr lang="en-US" altLang="zh-CN" dirty="0"/>
              <a:t>V5</a:t>
            </a:r>
            <a:r>
              <a:rPr lang="zh-CN" altLang="zh-CN" dirty="0"/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F894C2A-2E87-4303-8BDB-B3EECF425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897207"/>
            <a:ext cx="6172200" cy="3398044"/>
          </a:xfrm>
        </p:spPr>
        <p:txBody>
          <a:bodyPr/>
          <a:lstStyle/>
          <a:p>
            <a:pPr eaLnBrk="1" hangingPunct="1"/>
            <a:r>
              <a:rPr lang="zh-CN" altLang="zh-CN" sz="1950" dirty="0"/>
              <a:t>验证方: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[RA-Serial</a:t>
            </a:r>
            <a:r>
              <a:rPr lang="en-US" altLang="zh-CN" sz="1500" i="1" dirty="0">
                <a:solidFill>
                  <a:srgbClr val="0070C0"/>
                </a:solidFill>
              </a:rPr>
              <a:t>x/x</a:t>
            </a:r>
            <a:r>
              <a:rPr lang="zh-CN" altLang="zh-CN" sz="1500" dirty="0"/>
              <a:t>] ppp authentication-mode chap</a:t>
            </a:r>
            <a:endParaRPr lang="zh-CN" altLang="zh-CN" sz="15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[RA-Serial</a:t>
            </a:r>
            <a:r>
              <a:rPr lang="en-US" altLang="zh-CN" sz="1500" i="1" dirty="0">
                <a:solidFill>
                  <a:srgbClr val="0070C0"/>
                </a:solidFill>
              </a:rPr>
              <a:t>x/x</a:t>
            </a:r>
            <a:r>
              <a:rPr lang="zh-CN" altLang="zh-CN" sz="1500" dirty="0"/>
              <a:t>] ppp chap user </a:t>
            </a:r>
            <a:r>
              <a:rPr lang="zh-CN" altLang="zh-CN" sz="1500" i="1" dirty="0"/>
              <a:t>user-a</a:t>
            </a:r>
            <a:endParaRPr lang="zh-CN" altLang="zh-CN" sz="15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[RA] local-user </a:t>
            </a:r>
            <a:r>
              <a:rPr lang="zh-CN" altLang="zh-CN" sz="1500" i="1" dirty="0"/>
              <a:t>user-b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i="1" dirty="0"/>
              <a:t>  </a:t>
            </a:r>
            <a:r>
              <a:rPr lang="zh-CN" altLang="zh-CN" sz="1500" dirty="0"/>
              <a:t>[RA-</a:t>
            </a:r>
            <a:r>
              <a:rPr lang="en-US" altLang="zh-CN" sz="1500" dirty="0"/>
              <a:t>l</a:t>
            </a:r>
            <a:r>
              <a:rPr lang="zh-CN" altLang="zh-CN" sz="1500" dirty="0"/>
              <a:t>user</a:t>
            </a:r>
            <a:r>
              <a:rPr lang="en-US" altLang="zh-CN" sz="1500" dirty="0"/>
              <a:t>-user-</a:t>
            </a:r>
            <a:r>
              <a:rPr lang="zh-CN" altLang="zh-CN" sz="1500" dirty="0"/>
              <a:t>b] service-type ppp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[RA-</a:t>
            </a:r>
            <a:r>
              <a:rPr lang="en-US" altLang="zh-CN" sz="1500" dirty="0"/>
              <a:t>l</a:t>
            </a:r>
            <a:r>
              <a:rPr lang="zh-CN" altLang="zh-CN" sz="1500" dirty="0"/>
              <a:t>user</a:t>
            </a:r>
            <a:r>
              <a:rPr lang="en-US" altLang="zh-CN" sz="1500" dirty="0"/>
              <a:t>-user-</a:t>
            </a:r>
            <a:r>
              <a:rPr lang="zh-CN" altLang="zh-CN" sz="1500" dirty="0"/>
              <a:t>b] password simple </a:t>
            </a:r>
            <a:r>
              <a:rPr lang="zh-CN" altLang="zh-CN" sz="1500" i="1" dirty="0"/>
              <a:t>password</a:t>
            </a:r>
            <a:r>
              <a:rPr lang="zh-CN" altLang="zh-CN" sz="1500" dirty="0"/>
              <a:t> </a:t>
            </a:r>
            <a:endParaRPr lang="zh-CN" altLang="zh-CN" sz="1950" dirty="0"/>
          </a:p>
          <a:p>
            <a:pPr eaLnBrk="1" hangingPunct="1"/>
            <a:r>
              <a:rPr lang="zh-CN" altLang="zh-CN" sz="1950" dirty="0"/>
              <a:t>被验证方: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[RB-Serial</a:t>
            </a:r>
            <a:r>
              <a:rPr lang="en-US" altLang="zh-CN" sz="1500" i="1" dirty="0">
                <a:solidFill>
                  <a:srgbClr val="0070C0"/>
                </a:solidFill>
              </a:rPr>
              <a:t>x/x</a:t>
            </a:r>
            <a:r>
              <a:rPr lang="zh-CN" altLang="zh-CN" sz="1500" dirty="0"/>
              <a:t>] ppp chap user </a:t>
            </a:r>
            <a:r>
              <a:rPr lang="zh-CN" altLang="zh-CN" sz="1500" i="1" dirty="0"/>
              <a:t>user-b</a:t>
            </a:r>
            <a:endParaRPr lang="zh-CN" altLang="zh-CN" sz="15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[RB] local-user </a:t>
            </a:r>
            <a:r>
              <a:rPr lang="zh-CN" altLang="zh-CN" sz="1500" i="1" dirty="0"/>
              <a:t>user-a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i="1" dirty="0"/>
              <a:t>  </a:t>
            </a:r>
            <a:r>
              <a:rPr lang="zh-CN" altLang="zh-CN" sz="1500" dirty="0"/>
              <a:t>[RB-</a:t>
            </a:r>
            <a:r>
              <a:rPr lang="en-US" altLang="zh-CN" sz="1500" dirty="0"/>
              <a:t>l</a:t>
            </a:r>
            <a:r>
              <a:rPr lang="zh-CN" altLang="zh-CN" sz="1500" dirty="0"/>
              <a:t>user</a:t>
            </a:r>
            <a:r>
              <a:rPr lang="en-US" altLang="zh-CN" sz="1500" dirty="0"/>
              <a:t>-user-</a:t>
            </a:r>
            <a:r>
              <a:rPr lang="zh-CN" altLang="zh-CN" sz="1500" dirty="0"/>
              <a:t>a] service-type ppp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500" dirty="0"/>
              <a:t>  [RB-</a:t>
            </a:r>
            <a:r>
              <a:rPr lang="en-US" altLang="zh-CN" sz="1500" dirty="0"/>
              <a:t>l</a:t>
            </a:r>
            <a:r>
              <a:rPr lang="zh-CN" altLang="zh-CN" sz="1500" dirty="0"/>
              <a:t>user</a:t>
            </a:r>
            <a:r>
              <a:rPr lang="en-US" altLang="zh-CN" sz="1500" dirty="0"/>
              <a:t>-user-</a:t>
            </a:r>
            <a:r>
              <a:rPr lang="zh-CN" altLang="zh-CN" sz="1500" dirty="0"/>
              <a:t>a] password simple </a:t>
            </a:r>
            <a:r>
              <a:rPr lang="zh-CN" altLang="zh-CN" sz="1500" i="1" dirty="0"/>
              <a:t>password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E4A1F85-526F-470F-B3B9-8098C73E2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348304"/>
            <a:ext cx="5407186" cy="64633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注意：配置后一定要在接口视图下重启接口，</a:t>
            </a:r>
          </a:p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即执行命令“shut down”和“undo shutdown”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43558"/>
            <a:ext cx="7886110" cy="3170646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验证方</a:t>
            </a:r>
            <a:r>
              <a:rPr lang="en-US" altLang="zh-CN" sz="1600" dirty="0"/>
              <a:t>: </a:t>
            </a:r>
          </a:p>
          <a:p>
            <a:pPr marL="684000">
              <a:buNone/>
            </a:pPr>
            <a:r>
              <a:rPr lang="en-US" altLang="zh-CN" sz="1600" dirty="0"/>
              <a:t>[RA-</a:t>
            </a:r>
            <a:r>
              <a:rPr lang="en-US" altLang="zh-CN" sz="1600" dirty="0" err="1"/>
              <a:t>Serial</a:t>
            </a:r>
            <a:r>
              <a:rPr lang="en-US" altLang="zh-CN" sz="1600" i="1" dirty="0" err="1">
                <a:solidFill>
                  <a:srgbClr val="0070C0"/>
                </a:solidFill>
              </a:rPr>
              <a:t>x</a:t>
            </a:r>
            <a:r>
              <a:rPr lang="en-US" altLang="zh-CN" sz="1600" i="1" dirty="0">
                <a:solidFill>
                  <a:srgbClr val="0070C0"/>
                </a:solidFill>
              </a:rPr>
              <a:t>/x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ppp</a:t>
            </a:r>
            <a:r>
              <a:rPr lang="en-US" altLang="zh-CN" sz="1600" dirty="0"/>
              <a:t> authentication-mode chap</a:t>
            </a:r>
            <a:endParaRPr lang="en-US" altLang="zh-CN" sz="1600" b="1" dirty="0"/>
          </a:p>
          <a:p>
            <a:pPr marL="684000">
              <a:buNone/>
            </a:pPr>
            <a:r>
              <a:rPr lang="en-US" altLang="zh-CN" sz="1600" dirty="0"/>
              <a:t>[RA-</a:t>
            </a:r>
            <a:r>
              <a:rPr lang="en-US" altLang="zh-CN" sz="1600" dirty="0" err="1"/>
              <a:t>Serial</a:t>
            </a:r>
            <a:r>
              <a:rPr lang="en-US" altLang="zh-CN" sz="1600" i="1" dirty="0" err="1">
                <a:solidFill>
                  <a:srgbClr val="0070C0"/>
                </a:solidFill>
              </a:rPr>
              <a:t>x</a:t>
            </a:r>
            <a:r>
              <a:rPr lang="en-US" altLang="zh-CN" sz="1600" i="1" dirty="0">
                <a:solidFill>
                  <a:srgbClr val="0070C0"/>
                </a:solidFill>
              </a:rPr>
              <a:t>/x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ppp</a:t>
            </a:r>
            <a:r>
              <a:rPr lang="en-US" altLang="zh-CN" sz="1600" dirty="0"/>
              <a:t> chap user </a:t>
            </a:r>
            <a:r>
              <a:rPr lang="en-US" altLang="zh-CN" sz="1600" i="1" dirty="0"/>
              <a:t>user-a  </a:t>
            </a:r>
            <a:r>
              <a:rPr lang="en-US" altLang="zh-CN" sz="1600" i="1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在被认证方上为认证方配置的用户名必须跟此处配置的一致</a:t>
            </a:r>
            <a:endParaRPr lang="en-US" altLang="zh-CN" sz="1600" b="1" i="1" dirty="0">
              <a:solidFill>
                <a:srgbClr val="FF0000"/>
              </a:solidFill>
            </a:endParaRPr>
          </a:p>
          <a:p>
            <a:pPr marL="684000">
              <a:buNone/>
            </a:pPr>
            <a:r>
              <a:rPr lang="en-US" altLang="zh-CN" sz="1600" dirty="0"/>
              <a:t>[RA] local-user </a:t>
            </a:r>
            <a:r>
              <a:rPr lang="en-US" altLang="zh-CN" sz="1600" i="1" dirty="0"/>
              <a:t>user-b </a:t>
            </a:r>
            <a:r>
              <a:rPr lang="en-US" altLang="zh-CN" sz="1600" dirty="0"/>
              <a:t>class network</a:t>
            </a:r>
          </a:p>
          <a:p>
            <a:pPr marL="684000">
              <a:buNone/>
            </a:pPr>
            <a:r>
              <a:rPr lang="en-US" altLang="zh-CN" sz="1600" dirty="0"/>
              <a:t>[RA-</a:t>
            </a:r>
            <a:r>
              <a:rPr lang="en-US" altLang="zh-CN" sz="1600" dirty="0" err="1"/>
              <a:t>luser</a:t>
            </a:r>
            <a:r>
              <a:rPr lang="en-US" altLang="zh-CN" sz="1600" dirty="0"/>
              <a:t>-network-</a:t>
            </a:r>
            <a:r>
              <a:rPr lang="en-US" altLang="zh-CN" sz="1600" i="1" dirty="0"/>
              <a:t>user-b</a:t>
            </a:r>
            <a:r>
              <a:rPr lang="en-US" altLang="zh-CN" sz="1600" dirty="0"/>
              <a:t>] service-type </a:t>
            </a:r>
            <a:r>
              <a:rPr lang="en-US" altLang="zh-CN" sz="1600" dirty="0" err="1"/>
              <a:t>ppp</a:t>
            </a:r>
            <a:r>
              <a:rPr lang="en-US" altLang="zh-CN" sz="1600" dirty="0"/>
              <a:t> </a:t>
            </a:r>
          </a:p>
          <a:p>
            <a:pPr marL="684000">
              <a:buNone/>
            </a:pPr>
            <a:r>
              <a:rPr lang="en-US" altLang="zh-CN" sz="1600" dirty="0"/>
              <a:t>[</a:t>
            </a:r>
            <a:r>
              <a:rPr lang="en-US" altLang="zh-CN" sz="1600" dirty="0">
                <a:solidFill>
                  <a:prstClr val="black"/>
                </a:solidFill>
              </a:rPr>
              <a:t>RA-</a:t>
            </a:r>
            <a:r>
              <a:rPr lang="en-US" altLang="zh-CN" sz="1600" dirty="0" err="1">
                <a:solidFill>
                  <a:prstClr val="black"/>
                </a:solidFill>
              </a:rPr>
              <a:t>luser</a:t>
            </a:r>
            <a:r>
              <a:rPr lang="en-US" altLang="zh-CN" sz="1600" dirty="0">
                <a:solidFill>
                  <a:prstClr val="black"/>
                </a:solidFill>
              </a:rPr>
              <a:t>-network-</a:t>
            </a:r>
            <a:r>
              <a:rPr lang="en-US" altLang="zh-CN" sz="1600" i="1" dirty="0">
                <a:solidFill>
                  <a:prstClr val="black"/>
                </a:solidFill>
              </a:rPr>
              <a:t>user-b</a:t>
            </a:r>
            <a:r>
              <a:rPr lang="en-US" altLang="zh-CN" sz="1600" dirty="0"/>
              <a:t>] password simple </a:t>
            </a:r>
            <a:r>
              <a:rPr lang="en-US" altLang="zh-CN" sz="1600" i="1" dirty="0"/>
              <a:t>password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被验证方</a:t>
            </a:r>
            <a:r>
              <a:rPr lang="en-US" altLang="zh-CN" sz="1600" dirty="0"/>
              <a:t>:</a:t>
            </a:r>
          </a:p>
          <a:p>
            <a:pPr marL="684000">
              <a:buNone/>
            </a:pPr>
            <a:r>
              <a:rPr lang="en-US" altLang="zh-CN" sz="1600" dirty="0"/>
              <a:t>[RB-</a:t>
            </a:r>
            <a:r>
              <a:rPr lang="en-US" altLang="zh-CN" sz="1600" dirty="0" err="1"/>
              <a:t>Serial</a:t>
            </a:r>
            <a:r>
              <a:rPr lang="en-US" altLang="zh-CN" sz="1600" i="1" dirty="0" err="1">
                <a:solidFill>
                  <a:srgbClr val="0070C0"/>
                </a:solidFill>
              </a:rPr>
              <a:t>x</a:t>
            </a:r>
            <a:r>
              <a:rPr lang="en-US" altLang="zh-CN" sz="1600" i="1" dirty="0">
                <a:solidFill>
                  <a:srgbClr val="0070C0"/>
                </a:solidFill>
              </a:rPr>
              <a:t>/x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ppp</a:t>
            </a:r>
            <a:r>
              <a:rPr lang="en-US" altLang="zh-CN" sz="1600" dirty="0"/>
              <a:t> chap user </a:t>
            </a:r>
            <a:r>
              <a:rPr lang="en-US" altLang="zh-CN" sz="1600" i="1" dirty="0"/>
              <a:t>user-b  </a:t>
            </a:r>
            <a:r>
              <a:rPr lang="en-US" altLang="zh-CN" sz="1600" i="1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在认证方上为被认证方配置的用户名必须跟此处配置的一致</a:t>
            </a:r>
            <a:endParaRPr lang="en-US" altLang="zh-CN" sz="1600" b="1" i="1" dirty="0">
              <a:solidFill>
                <a:srgbClr val="FF0000"/>
              </a:solidFill>
            </a:endParaRPr>
          </a:p>
          <a:p>
            <a:pPr marL="684000">
              <a:buFont typeface="Wingdings" pitchFamily="2" charset="2"/>
              <a:buNone/>
            </a:pPr>
            <a:r>
              <a:rPr lang="en-US" altLang="zh-CN" sz="1600" dirty="0"/>
              <a:t>[RB] local-user </a:t>
            </a:r>
            <a:r>
              <a:rPr lang="en-US" altLang="zh-CN" sz="1600" i="1" dirty="0"/>
              <a:t>user-a </a:t>
            </a:r>
            <a:r>
              <a:rPr lang="en-US" altLang="zh-CN" sz="1600" dirty="0"/>
              <a:t>class network</a:t>
            </a:r>
          </a:p>
          <a:p>
            <a:pPr marL="684000">
              <a:buFont typeface="Wingdings" pitchFamily="2" charset="2"/>
              <a:buNone/>
            </a:pPr>
            <a:r>
              <a:rPr lang="en-US" altLang="zh-CN" sz="1600" dirty="0"/>
              <a:t>[RB-</a:t>
            </a:r>
            <a:r>
              <a:rPr lang="en-US" altLang="zh-CN" sz="1600" dirty="0" err="1"/>
              <a:t>luser</a:t>
            </a:r>
            <a:r>
              <a:rPr lang="en-US" altLang="zh-CN" sz="1600" dirty="0"/>
              <a:t>-network-</a:t>
            </a:r>
            <a:r>
              <a:rPr lang="en-US" altLang="zh-CN" sz="1600" i="1" dirty="0"/>
              <a:t>user-a</a:t>
            </a:r>
            <a:r>
              <a:rPr lang="en-US" altLang="zh-CN" sz="1600" dirty="0"/>
              <a:t>] service-type </a:t>
            </a:r>
            <a:r>
              <a:rPr lang="en-US" altLang="zh-CN" sz="1600" dirty="0" err="1"/>
              <a:t>ppp</a:t>
            </a:r>
            <a:r>
              <a:rPr lang="en-US" altLang="zh-CN" sz="1600" dirty="0"/>
              <a:t> </a:t>
            </a:r>
          </a:p>
          <a:p>
            <a:pPr marL="684000">
              <a:buFont typeface="Wingdings" pitchFamily="2" charset="2"/>
              <a:buNone/>
            </a:pPr>
            <a:r>
              <a:rPr lang="en-US" altLang="zh-CN" sz="1600" dirty="0"/>
              <a:t>[RB-</a:t>
            </a:r>
            <a:r>
              <a:rPr lang="en-US" altLang="zh-CN" sz="1600" dirty="0" err="1"/>
              <a:t>luser</a:t>
            </a:r>
            <a:r>
              <a:rPr lang="en-US" altLang="zh-CN" sz="1600" dirty="0"/>
              <a:t>-network-</a:t>
            </a:r>
            <a:r>
              <a:rPr lang="en-US" altLang="zh-CN" sz="1600" i="1" dirty="0"/>
              <a:t>user-a</a:t>
            </a:r>
            <a:r>
              <a:rPr lang="en-US" altLang="zh-CN" sz="1600" dirty="0"/>
              <a:t>] password simple </a:t>
            </a:r>
            <a:r>
              <a:rPr lang="en-US" altLang="zh-CN" sz="1600" i="1" dirty="0"/>
              <a:t>password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467544" y="4587974"/>
            <a:ext cx="6552728" cy="52322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注意：用户名不可取“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”。配置后一定要在接口视图下重启接口，即执行命令“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shut down”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undo shutdown”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配置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CHAP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验证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(V7)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4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广域网协议介绍与配置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广域网协议及</a:t>
            </a:r>
            <a:r>
              <a:rPr lang="en-US" altLang="zh-CN" sz="1800" dirty="0"/>
              <a:t>PPP</a:t>
            </a:r>
            <a:r>
              <a:rPr lang="zh-CN" altLang="en-US" sz="1800" dirty="0"/>
              <a:t>介绍</a:t>
            </a:r>
          </a:p>
          <a:p>
            <a:endParaRPr lang="zh-CN" altLang="en-US" sz="1800" dirty="0"/>
          </a:p>
          <a:p>
            <a:r>
              <a:rPr lang="en-US" altLang="zh-CN" sz="1800" dirty="0"/>
              <a:t>PPP</a:t>
            </a:r>
            <a:r>
              <a:rPr lang="zh-CN" altLang="en-US" sz="1800" dirty="0"/>
              <a:t>配置</a:t>
            </a:r>
          </a:p>
          <a:p>
            <a:endParaRPr lang="zh-CN" altLang="en-US" sz="1800" dirty="0"/>
          </a:p>
          <a:p>
            <a:r>
              <a:rPr lang="en-US" altLang="zh-CN" sz="1800" dirty="0"/>
              <a:t>HDLC</a:t>
            </a:r>
            <a:r>
              <a:rPr lang="zh-CN" altLang="en-US" sz="1800" dirty="0"/>
              <a:t>原理及配置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643733" cy="3336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/>
              <a:t>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display interface </a:t>
            </a:r>
            <a:r>
              <a:rPr lang="en-US" altLang="zh-CN" sz="1800" i="1" dirty="0"/>
              <a:t>interface-type number</a:t>
            </a:r>
          </a:p>
          <a:p>
            <a:pPr>
              <a:lnSpc>
                <a:spcPct val="90000"/>
              </a:lnSpc>
            </a:pPr>
            <a:r>
              <a:rPr lang="en-US" altLang="zh-CN" sz="1800" dirty="0"/>
              <a:t>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display current-configuration</a:t>
            </a:r>
            <a:endParaRPr lang="en-US" altLang="zh-CN" sz="1800" i="1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ping </a:t>
            </a:r>
            <a:r>
              <a:rPr lang="zh-CN" altLang="en-US" sz="1800" dirty="0"/>
              <a:t>对端</a:t>
            </a:r>
            <a:r>
              <a:rPr lang="en-US" altLang="zh-CN" sz="1800" dirty="0"/>
              <a:t>IP</a:t>
            </a:r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1800" dirty="0"/>
              <a:t>调试</a:t>
            </a:r>
            <a:r>
              <a:rPr lang="en-US" altLang="zh-CN" sz="1800" dirty="0"/>
              <a:t>:</a:t>
            </a:r>
          </a:p>
          <a:p>
            <a:pPr marL="684000">
              <a:lnSpc>
                <a:spcPct val="90000"/>
              </a:lnSpc>
              <a:buNone/>
            </a:pPr>
            <a:r>
              <a:rPr lang="en-US" altLang="zh-CN" sz="1800" dirty="0"/>
              <a:t>&lt;H3C&gt;terminal debugging</a:t>
            </a:r>
          </a:p>
          <a:p>
            <a:pPr marL="6840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&lt;H3C&gt;</a:t>
            </a:r>
            <a:r>
              <a:rPr lang="en-US" altLang="zh-CN" sz="1800" dirty="0"/>
              <a:t>terminal monitor</a:t>
            </a:r>
          </a:p>
          <a:p>
            <a:pPr marL="684000">
              <a:lnSpc>
                <a:spcPct val="90000"/>
              </a:lnSpc>
              <a:buNone/>
            </a:pPr>
            <a:r>
              <a:rPr lang="en-US" altLang="zh-CN" sz="1800" dirty="0"/>
              <a:t>[</a:t>
            </a:r>
            <a:r>
              <a:rPr lang="zh-CN" altLang="en-US" sz="1800" dirty="0"/>
              <a:t>任意视图</a:t>
            </a:r>
            <a:r>
              <a:rPr lang="en-US" altLang="zh-CN" sz="1800" dirty="0"/>
              <a:t>] debugging </a:t>
            </a:r>
            <a:r>
              <a:rPr lang="en-US" altLang="zh-CN" sz="1800" dirty="0" err="1"/>
              <a:t>ppp</a:t>
            </a:r>
            <a:r>
              <a:rPr lang="en-US" altLang="zh-CN" sz="1800" dirty="0"/>
              <a:t> { all |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 packet }</a:t>
            </a:r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PPP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配置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显示与调试</a:t>
            </a:r>
          </a:p>
        </p:txBody>
      </p:sp>
    </p:spTree>
    <p:extLst>
      <p:ext uri="{BB962C8B-B14F-4D97-AF65-F5344CB8AC3E}">
        <p14:creationId xmlns:p14="http://schemas.microsoft.com/office/powerpoint/2010/main" val="242399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643733" cy="333614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787"/>
            <a:ext cx="4872046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HDLC协议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050925" y="1198245"/>
          <a:ext cx="95123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3" imgW="1107440" imgH="785495" progId="Visio.Drawing.15">
                  <p:embed/>
                </p:oleObj>
              </mc:Choice>
              <mc:Fallback>
                <p:oleObj r:id="rId3" imgW="1107440" imgH="7854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925" y="1198245"/>
                        <a:ext cx="95123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组合 12"/>
          <p:cNvGrpSpPr/>
          <p:nvPr/>
        </p:nvGrpSpPr>
        <p:grpSpPr bwMode="auto">
          <a:xfrm>
            <a:off x="1238347" y="998220"/>
            <a:ext cx="4690618" cy="898525"/>
            <a:chOff x="2184159" y="2087389"/>
            <a:chExt cx="4690619" cy="898525"/>
          </a:xfrm>
        </p:grpSpPr>
        <p:sp>
          <p:nvSpPr>
            <p:cNvPr id="16390" name="Text Box 11"/>
            <p:cNvSpPr txBox="1">
              <a:spLocks noChangeArrowheads="1"/>
            </p:cNvSpPr>
            <p:nvPr/>
          </p:nvSpPr>
          <p:spPr bwMode="auto">
            <a:xfrm>
              <a:off x="2184159" y="2087389"/>
              <a:ext cx="5762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1" name="Text Box 12"/>
            <p:cNvSpPr txBox="1">
              <a:spLocks noChangeArrowheads="1"/>
            </p:cNvSpPr>
            <p:nvPr/>
          </p:nvSpPr>
          <p:spPr bwMode="auto">
            <a:xfrm>
              <a:off x="6365191" y="2087389"/>
              <a:ext cx="50958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3996035" y="2708102"/>
              <a:ext cx="6477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+mn-ea"/>
                  <a:ea typeface="+mn-ea"/>
                </a:rPr>
                <a:t>HDLC</a:t>
              </a:r>
            </a:p>
          </p:txBody>
        </p:sp>
        <p:pic>
          <p:nvPicPr>
            <p:cNvPr id="16393" name="Picture 3"/>
            <p:cNvPicPr>
              <a:picLocks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948" y="2492202"/>
              <a:ext cx="3228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2957809" y="2309639"/>
              <a:ext cx="6762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+mn-ea"/>
                  <a:ea typeface="+mn-ea"/>
                </a:rPr>
                <a:t>S1/0</a:t>
              </a:r>
            </a:p>
          </p:txBody>
        </p:sp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5184366" y="2349327"/>
              <a:ext cx="8357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+mn-ea"/>
                  <a:ea typeface="+mn-ea"/>
                </a:rPr>
                <a:t>S1/0</a:t>
              </a: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5198110" y="1198245"/>
          <a:ext cx="95123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6" imgW="1107440" imgH="785495" progId="Visio.Drawing.15">
                  <p:embed/>
                </p:oleObj>
              </mc:Choice>
              <mc:Fallback>
                <p:oleObj r:id="rId6" imgW="1107440" imgH="7854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8110" y="1198245"/>
                        <a:ext cx="95123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16865" y="1896745"/>
            <a:ext cx="67354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High-level Data Link Control，高级数据链路控制，简称HDLC，是一种面向比特的链路层协议。HDLC传送的信息单位为帧。作为面向比特的同步数据控制协议的典型，HDLC具有如下特点：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协议不依赖于任何一种字符编码集；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数据报文可透明传输，用于透明传输的“0比特插入法”易于硬件实现；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全双工通信，不必等待确认可连续发送数据，有较高的数据链路传输效率；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所有帧均采用CRC校验，并对信息帧进行编号，可防止漏收或重收，传输可靠性高；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传输控制功能与处理功能分离，具有较大的灵活性和较完善的控制功能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995" y="1071245"/>
            <a:ext cx="6644005" cy="29552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787"/>
            <a:ext cx="4872046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HDLC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帧格式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8437" name="Group 42"/>
          <p:cNvGrpSpPr/>
          <p:nvPr/>
        </p:nvGrpSpPr>
        <p:grpSpPr bwMode="auto">
          <a:xfrm>
            <a:off x="539552" y="1149686"/>
            <a:ext cx="7129463" cy="558801"/>
            <a:chOff x="899592" y="2204863"/>
            <a:chExt cx="7128688" cy="558001"/>
          </a:xfrm>
        </p:grpSpPr>
        <p:sp>
          <p:nvSpPr>
            <p:cNvPr id="9" name="矩形 31"/>
            <p:cNvSpPr/>
            <p:nvPr/>
          </p:nvSpPr>
          <p:spPr bwMode="auto">
            <a:xfrm>
              <a:off x="899592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32"/>
            <p:cNvSpPr/>
            <p:nvPr/>
          </p:nvSpPr>
          <p:spPr bwMode="auto">
            <a:xfrm>
              <a:off x="3754512" y="2204864"/>
              <a:ext cx="237626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34"/>
            <p:cNvSpPr/>
            <p:nvPr/>
          </p:nvSpPr>
          <p:spPr bwMode="auto">
            <a:xfrm>
              <a:off x="2805708" y="2204864"/>
              <a:ext cx="936000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</a:t>
              </a:r>
            </a:p>
          </p:txBody>
        </p:sp>
        <p:sp>
          <p:nvSpPr>
            <p:cNvPr id="12" name="矩形 31"/>
            <p:cNvSpPr/>
            <p:nvPr/>
          </p:nvSpPr>
          <p:spPr bwMode="auto">
            <a:xfrm>
              <a:off x="1863254" y="2204864"/>
              <a:ext cx="93610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</a:t>
              </a:r>
            </a:p>
          </p:txBody>
        </p:sp>
        <p:sp>
          <p:nvSpPr>
            <p:cNvPr id="13" name="矩形 34"/>
            <p:cNvSpPr/>
            <p:nvPr/>
          </p:nvSpPr>
          <p:spPr bwMode="auto">
            <a:xfrm>
              <a:off x="6149826" y="2204863"/>
              <a:ext cx="94245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31"/>
            <p:cNvSpPr/>
            <p:nvPr/>
          </p:nvSpPr>
          <p:spPr bwMode="auto">
            <a:xfrm>
              <a:off x="7092280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0707" y="1923678"/>
            <a:ext cx="7373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标志字段：值为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01111110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，标志一个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帧的开始和结束，邻近两帧之间的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字段，承前继后。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地址字段：标识接收或发送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HDLC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协议帧的地址。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控制字段：用来实现各种控制信息，并标识是否是信息帧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信息字段：有效信息或数据。任意二进制比特串，一般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1000-2000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帧校验序列字段：校验帧错误。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995" y="1071245"/>
            <a:ext cx="6644005" cy="29552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787"/>
            <a:ext cx="4872046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HDLC帧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零比特填充法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8437" name="Group 42"/>
          <p:cNvGrpSpPr/>
          <p:nvPr/>
        </p:nvGrpSpPr>
        <p:grpSpPr bwMode="auto">
          <a:xfrm>
            <a:off x="611560" y="1047732"/>
            <a:ext cx="7129463" cy="558801"/>
            <a:chOff x="899592" y="2204863"/>
            <a:chExt cx="7128688" cy="558001"/>
          </a:xfrm>
        </p:grpSpPr>
        <p:sp>
          <p:nvSpPr>
            <p:cNvPr id="9" name="矩形 31"/>
            <p:cNvSpPr/>
            <p:nvPr/>
          </p:nvSpPr>
          <p:spPr bwMode="auto">
            <a:xfrm>
              <a:off x="899592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32"/>
            <p:cNvSpPr/>
            <p:nvPr/>
          </p:nvSpPr>
          <p:spPr bwMode="auto">
            <a:xfrm>
              <a:off x="3754512" y="2204864"/>
              <a:ext cx="237626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34"/>
            <p:cNvSpPr/>
            <p:nvPr/>
          </p:nvSpPr>
          <p:spPr bwMode="auto">
            <a:xfrm>
              <a:off x="2805708" y="2204864"/>
              <a:ext cx="936000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</a:t>
              </a:r>
            </a:p>
          </p:txBody>
        </p:sp>
        <p:sp>
          <p:nvSpPr>
            <p:cNvPr id="12" name="矩形 31"/>
            <p:cNvSpPr/>
            <p:nvPr/>
          </p:nvSpPr>
          <p:spPr bwMode="auto">
            <a:xfrm>
              <a:off x="1863254" y="2204864"/>
              <a:ext cx="93610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</a:t>
              </a:r>
            </a:p>
          </p:txBody>
        </p:sp>
        <p:sp>
          <p:nvSpPr>
            <p:cNvPr id="13" name="矩形 34"/>
            <p:cNvSpPr/>
            <p:nvPr/>
          </p:nvSpPr>
          <p:spPr bwMode="auto">
            <a:xfrm>
              <a:off x="6149826" y="2204863"/>
              <a:ext cx="94245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31"/>
            <p:cNvSpPr/>
            <p:nvPr/>
          </p:nvSpPr>
          <p:spPr bwMode="auto">
            <a:xfrm>
              <a:off x="7092280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1560" y="2240152"/>
            <a:ext cx="7166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标志字段为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01111110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，为避免歧义，标志码不允许在帧的内部出现。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发送端发现有连续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出现时，便在其后填插一个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，然后继续发送后面的比特流。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接收端发现连续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出现后，若其后一个比特为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则自动删除它，以恢复原来的比特流。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A40676-AFBE-4BF1-AD02-B3A28F89AF86}"/>
              </a:ext>
            </a:extLst>
          </p:cNvPr>
          <p:cNvSpPr txBox="1"/>
          <p:nvPr/>
        </p:nvSpPr>
        <p:spPr>
          <a:xfrm>
            <a:off x="539550" y="1648111"/>
            <a:ext cx="115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01111110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7B4ABF1-015A-4BC4-A0AB-EE841647CB22}"/>
              </a:ext>
            </a:extLst>
          </p:cNvPr>
          <p:cNvSpPr txBox="1"/>
          <p:nvPr/>
        </p:nvSpPr>
        <p:spPr>
          <a:xfrm>
            <a:off x="6723447" y="1684876"/>
            <a:ext cx="115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01111110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8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995" y="1071245"/>
            <a:ext cx="6644005" cy="29552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HDLC帧结构</a:t>
            </a:r>
          </a:p>
        </p:txBody>
      </p:sp>
      <p:sp>
        <p:nvSpPr>
          <p:cNvPr id="18434" name="任意多边形 6"/>
          <p:cNvSpPr/>
          <p:nvPr/>
        </p:nvSpPr>
        <p:spPr bwMode="auto">
          <a:xfrm>
            <a:off x="1827530" y="1490028"/>
            <a:ext cx="4319588" cy="647700"/>
          </a:xfrm>
          <a:custGeom>
            <a:avLst/>
            <a:gdLst>
              <a:gd name="T0" fmla="*/ 437784 w 4651913"/>
              <a:gd name="T1" fmla="*/ 0 h 2039040"/>
              <a:gd name="T2" fmla="*/ 955165 w 4651913"/>
              <a:gd name="T3" fmla="*/ 0 h 2039040"/>
              <a:gd name="T4" fmla="*/ 2387908 w 4651913"/>
              <a:gd name="T5" fmla="*/ 67 h 2039040"/>
              <a:gd name="T6" fmla="*/ 0 w 4651913"/>
              <a:gd name="T7" fmla="*/ 67 h 2039040"/>
              <a:gd name="T8" fmla="*/ 437784 w 4651913"/>
              <a:gd name="T9" fmla="*/ 0 h 20390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1913"/>
              <a:gd name="T16" fmla="*/ 0 h 2039040"/>
              <a:gd name="T17" fmla="*/ 4651913 w 4651913"/>
              <a:gd name="T18" fmla="*/ 2039040 h 20390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1913" h="2039040">
                <a:moveTo>
                  <a:pt x="852851" y="0"/>
                </a:moveTo>
                <a:lnTo>
                  <a:pt x="1860765" y="0"/>
                </a:lnTo>
                <a:lnTo>
                  <a:pt x="4651913" y="2039040"/>
                </a:lnTo>
                <a:lnTo>
                  <a:pt x="0" y="2039040"/>
                </a:lnTo>
                <a:lnTo>
                  <a:pt x="852851" y="0"/>
                </a:ln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99CC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7" name="Group 42"/>
          <p:cNvGrpSpPr/>
          <p:nvPr/>
        </p:nvGrpSpPr>
        <p:grpSpPr bwMode="auto">
          <a:xfrm>
            <a:off x="675006" y="931227"/>
            <a:ext cx="7129463" cy="558801"/>
            <a:chOff x="899592" y="2204863"/>
            <a:chExt cx="7128688" cy="558001"/>
          </a:xfrm>
        </p:grpSpPr>
        <p:sp>
          <p:nvSpPr>
            <p:cNvPr id="9" name="矩形 31"/>
            <p:cNvSpPr/>
            <p:nvPr/>
          </p:nvSpPr>
          <p:spPr bwMode="auto">
            <a:xfrm>
              <a:off x="899592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32"/>
            <p:cNvSpPr/>
            <p:nvPr/>
          </p:nvSpPr>
          <p:spPr bwMode="auto">
            <a:xfrm>
              <a:off x="3754512" y="2204864"/>
              <a:ext cx="237626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34"/>
            <p:cNvSpPr/>
            <p:nvPr/>
          </p:nvSpPr>
          <p:spPr bwMode="auto">
            <a:xfrm>
              <a:off x="2805708" y="2204864"/>
              <a:ext cx="936000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</a:t>
              </a:r>
            </a:p>
          </p:txBody>
        </p:sp>
        <p:sp>
          <p:nvSpPr>
            <p:cNvPr id="12" name="矩形 31"/>
            <p:cNvSpPr/>
            <p:nvPr/>
          </p:nvSpPr>
          <p:spPr bwMode="auto">
            <a:xfrm>
              <a:off x="1863254" y="2204864"/>
              <a:ext cx="93610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</a:t>
              </a:r>
            </a:p>
          </p:txBody>
        </p:sp>
        <p:sp>
          <p:nvSpPr>
            <p:cNvPr id="13" name="矩形 34"/>
            <p:cNvSpPr/>
            <p:nvPr/>
          </p:nvSpPr>
          <p:spPr bwMode="auto">
            <a:xfrm>
              <a:off x="6149826" y="2204863"/>
              <a:ext cx="942454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FCS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31"/>
            <p:cNvSpPr/>
            <p:nvPr/>
          </p:nvSpPr>
          <p:spPr bwMode="auto">
            <a:xfrm>
              <a:off x="7092280" y="2204864"/>
              <a:ext cx="936000" cy="558000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Flag</a:t>
              </a:r>
            </a:p>
          </p:txBody>
        </p:sp>
      </p:grpSp>
      <p:grpSp>
        <p:nvGrpSpPr>
          <p:cNvPr id="18438" name="Group 77"/>
          <p:cNvGrpSpPr/>
          <p:nvPr/>
        </p:nvGrpSpPr>
        <p:grpSpPr bwMode="auto">
          <a:xfrm>
            <a:off x="1816101" y="3451860"/>
            <a:ext cx="4963649" cy="380206"/>
            <a:chOff x="2113880" y="4746029"/>
            <a:chExt cx="4964442" cy="380206"/>
          </a:xfrm>
        </p:grpSpPr>
        <p:grpSp>
          <p:nvGrpSpPr>
            <p:cNvPr id="18464" name="组合 31"/>
            <p:cNvGrpSpPr/>
            <p:nvPr/>
          </p:nvGrpSpPr>
          <p:grpSpPr bwMode="auto">
            <a:xfrm>
              <a:off x="2113880" y="4765873"/>
              <a:ext cx="4318000" cy="360362"/>
              <a:chOff x="1300780" y="3644529"/>
              <a:chExt cx="4318379" cy="360510"/>
            </a:xfrm>
          </p:grpSpPr>
          <p:sp>
            <p:nvSpPr>
              <p:cNvPr id="45" name="矩形 31"/>
              <p:cNvSpPr/>
              <p:nvPr/>
            </p:nvSpPr>
            <p:spPr bwMode="auto">
              <a:xfrm>
                <a:off x="1300780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6" name="矩形 31"/>
              <p:cNvSpPr/>
              <p:nvPr/>
            </p:nvSpPr>
            <p:spPr bwMode="auto">
              <a:xfrm>
                <a:off x="1818725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7" name="矩形 34"/>
              <p:cNvSpPr/>
              <p:nvPr/>
            </p:nvSpPr>
            <p:spPr bwMode="auto">
              <a:xfrm>
                <a:off x="2343369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48" name="矩形 34"/>
              <p:cNvSpPr/>
              <p:nvPr/>
            </p:nvSpPr>
            <p:spPr bwMode="auto">
              <a:xfrm>
                <a:off x="2884080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49" name="矩形 34"/>
              <p:cNvSpPr/>
              <p:nvPr/>
            </p:nvSpPr>
            <p:spPr bwMode="auto">
              <a:xfrm>
                <a:off x="3422744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P/F</a:t>
                </a:r>
              </a:p>
            </p:txBody>
          </p:sp>
          <p:sp>
            <p:nvSpPr>
              <p:cNvPr id="50" name="矩形 34"/>
              <p:cNvSpPr/>
              <p:nvPr/>
            </p:nvSpPr>
            <p:spPr bwMode="auto">
              <a:xfrm>
                <a:off x="3969168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51" name="矩形 34"/>
              <p:cNvSpPr/>
              <p:nvPr/>
            </p:nvSpPr>
            <p:spPr bwMode="auto">
              <a:xfrm>
                <a:off x="4526550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52" name="矩形 31"/>
              <p:cNvSpPr/>
              <p:nvPr/>
            </p:nvSpPr>
            <p:spPr bwMode="auto">
              <a:xfrm>
                <a:off x="5079159" y="3644529"/>
                <a:ext cx="540000" cy="36051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</p:grpSp>
        <p:sp>
          <p:nvSpPr>
            <p:cNvPr id="18465" name="TextBox 20"/>
            <p:cNvSpPr txBox="1">
              <a:spLocks noChangeArrowheads="1"/>
            </p:cNvSpPr>
            <p:nvPr/>
          </p:nvSpPr>
          <p:spPr bwMode="auto">
            <a:xfrm>
              <a:off x="6720475" y="4746029"/>
              <a:ext cx="3578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9" name="Group 78"/>
          <p:cNvGrpSpPr/>
          <p:nvPr/>
        </p:nvGrpSpPr>
        <p:grpSpPr bwMode="auto">
          <a:xfrm>
            <a:off x="1815783" y="2797175"/>
            <a:ext cx="4945923" cy="380025"/>
            <a:chOff x="2113409" y="3853636"/>
            <a:chExt cx="4944812" cy="380025"/>
          </a:xfrm>
        </p:grpSpPr>
        <p:sp>
          <p:nvSpPr>
            <p:cNvPr id="18456" name="TextBox 20"/>
            <p:cNvSpPr txBox="1">
              <a:spLocks noChangeArrowheads="1"/>
            </p:cNvSpPr>
            <p:nvPr/>
          </p:nvSpPr>
          <p:spPr bwMode="auto">
            <a:xfrm>
              <a:off x="6740576" y="3853636"/>
              <a:ext cx="31764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57" name="Group 75"/>
            <p:cNvGrpSpPr/>
            <p:nvPr/>
          </p:nvGrpSpPr>
          <p:grpSpPr bwMode="auto">
            <a:xfrm>
              <a:off x="2113409" y="3873661"/>
              <a:ext cx="4320480" cy="360000"/>
              <a:chOff x="2113409" y="3889103"/>
              <a:chExt cx="4320480" cy="360000"/>
            </a:xfrm>
          </p:grpSpPr>
          <p:sp>
            <p:nvSpPr>
              <p:cNvPr id="53" name="矩形 31"/>
              <p:cNvSpPr/>
              <p:nvPr/>
            </p:nvSpPr>
            <p:spPr bwMode="auto">
              <a:xfrm>
                <a:off x="2113409" y="3889103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54" name="矩形 31"/>
              <p:cNvSpPr/>
              <p:nvPr/>
            </p:nvSpPr>
            <p:spPr bwMode="auto">
              <a:xfrm>
                <a:off x="2652709" y="3889103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0" name="矩形 34"/>
              <p:cNvSpPr/>
              <p:nvPr/>
            </p:nvSpPr>
            <p:spPr bwMode="auto">
              <a:xfrm>
                <a:off x="3202283" y="3889103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71" name="矩形 34"/>
              <p:cNvSpPr/>
              <p:nvPr/>
            </p:nvSpPr>
            <p:spPr bwMode="auto">
              <a:xfrm>
                <a:off x="3740449" y="3889103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72" name="矩形 34"/>
              <p:cNvSpPr/>
              <p:nvPr/>
            </p:nvSpPr>
            <p:spPr bwMode="auto">
              <a:xfrm>
                <a:off x="4273649" y="3889103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P/F</a:t>
                </a:r>
              </a:p>
            </p:txBody>
          </p:sp>
          <p:sp>
            <p:nvSpPr>
              <p:cNvPr id="73" name="矩形 34"/>
              <p:cNvSpPr/>
              <p:nvPr/>
            </p:nvSpPr>
            <p:spPr bwMode="auto">
              <a:xfrm>
                <a:off x="4815805" y="3889103"/>
                <a:ext cx="1618084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P/F</a:t>
                </a:r>
              </a:p>
            </p:txBody>
          </p:sp>
        </p:grpSp>
      </p:grpSp>
      <p:grpSp>
        <p:nvGrpSpPr>
          <p:cNvPr id="18440" name="Group 81"/>
          <p:cNvGrpSpPr/>
          <p:nvPr/>
        </p:nvGrpSpPr>
        <p:grpSpPr bwMode="auto">
          <a:xfrm>
            <a:off x="1673708" y="1890081"/>
            <a:ext cx="5057378" cy="605089"/>
            <a:chOff x="1971087" y="2820392"/>
            <a:chExt cx="5055873" cy="605912"/>
          </a:xfrm>
        </p:grpSpPr>
        <p:sp>
          <p:nvSpPr>
            <p:cNvPr id="18442" name="TextBox 20"/>
            <p:cNvSpPr txBox="1">
              <a:spLocks noChangeArrowheads="1"/>
            </p:cNvSpPr>
            <p:nvPr/>
          </p:nvSpPr>
          <p:spPr bwMode="auto">
            <a:xfrm>
              <a:off x="6771838" y="3045078"/>
              <a:ext cx="255122" cy="35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000" dirty="0">
                  <a:ea typeface="宋体" panose="02010600030101010101" pitchFamily="2" charset="-122"/>
                </a:rPr>
                <a:t>I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grpSp>
          <p:nvGrpSpPr>
            <p:cNvPr id="18443" name="Group 80"/>
            <p:cNvGrpSpPr/>
            <p:nvPr/>
          </p:nvGrpSpPr>
          <p:grpSpPr bwMode="auto">
            <a:xfrm>
              <a:off x="1971087" y="2820392"/>
              <a:ext cx="4462802" cy="605912"/>
              <a:chOff x="1971087" y="2820392"/>
              <a:chExt cx="4462802" cy="605912"/>
            </a:xfrm>
          </p:grpSpPr>
          <p:sp>
            <p:nvSpPr>
              <p:cNvPr id="55" name="矩形 31"/>
              <p:cNvSpPr/>
              <p:nvPr/>
            </p:nvSpPr>
            <p:spPr bwMode="auto">
              <a:xfrm>
                <a:off x="2113409" y="3066304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6" name="矩形 31"/>
              <p:cNvSpPr/>
              <p:nvPr/>
            </p:nvSpPr>
            <p:spPr bwMode="auto">
              <a:xfrm>
                <a:off x="2660330" y="3066304"/>
                <a:ext cx="161332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N(S)</a:t>
                </a:r>
              </a:p>
            </p:txBody>
          </p:sp>
          <p:sp>
            <p:nvSpPr>
              <p:cNvPr id="57" name="矩形 34"/>
              <p:cNvSpPr/>
              <p:nvPr/>
            </p:nvSpPr>
            <p:spPr bwMode="auto">
              <a:xfrm>
                <a:off x="4273649" y="3066304"/>
                <a:ext cx="540000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P/F</a:t>
                </a:r>
              </a:p>
            </p:txBody>
          </p:sp>
          <p:sp>
            <p:nvSpPr>
              <p:cNvPr id="18447" name="TextBox 20"/>
              <p:cNvSpPr txBox="1">
                <a:spLocks noChangeArrowheads="1"/>
              </p:cNvSpPr>
              <p:nvPr/>
            </p:nvSpPr>
            <p:spPr bwMode="auto">
              <a:xfrm>
                <a:off x="1971087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0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48" name="TextBox 20"/>
              <p:cNvSpPr txBox="1">
                <a:spLocks noChangeArrowheads="1"/>
              </p:cNvSpPr>
              <p:nvPr/>
            </p:nvSpPr>
            <p:spPr bwMode="auto">
              <a:xfrm>
                <a:off x="2520051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1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49" name="TextBox 20"/>
              <p:cNvSpPr txBox="1">
                <a:spLocks noChangeArrowheads="1"/>
              </p:cNvSpPr>
              <p:nvPr/>
            </p:nvSpPr>
            <p:spPr bwMode="auto">
              <a:xfrm>
                <a:off x="3068223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2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50" name="TextBox 20"/>
              <p:cNvSpPr txBox="1">
                <a:spLocks noChangeArrowheads="1"/>
              </p:cNvSpPr>
              <p:nvPr/>
            </p:nvSpPr>
            <p:spPr bwMode="auto">
              <a:xfrm>
                <a:off x="3616392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3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51" name="TextBox 20"/>
              <p:cNvSpPr txBox="1">
                <a:spLocks noChangeArrowheads="1"/>
              </p:cNvSpPr>
              <p:nvPr/>
            </p:nvSpPr>
            <p:spPr bwMode="auto">
              <a:xfrm>
                <a:off x="4165356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4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TextBox 20"/>
              <p:cNvSpPr txBox="1">
                <a:spLocks noChangeArrowheads="1"/>
              </p:cNvSpPr>
              <p:nvPr/>
            </p:nvSpPr>
            <p:spPr bwMode="auto">
              <a:xfrm>
                <a:off x="4714320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5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TextBox 20"/>
              <p:cNvSpPr txBox="1">
                <a:spLocks noChangeArrowheads="1"/>
              </p:cNvSpPr>
              <p:nvPr/>
            </p:nvSpPr>
            <p:spPr bwMode="auto">
              <a:xfrm>
                <a:off x="5263284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6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TextBox 20"/>
              <p:cNvSpPr txBox="1">
                <a:spLocks noChangeArrowheads="1"/>
              </p:cNvSpPr>
              <p:nvPr/>
            </p:nvSpPr>
            <p:spPr bwMode="auto">
              <a:xfrm>
                <a:off x="5812251" y="2820392"/>
                <a:ext cx="269546" cy="231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200">
                    <a:ea typeface="宋体" panose="02010600030101010101" pitchFamily="2" charset="-122"/>
                  </a:rPr>
                  <a:t>7</a:t>
                </a:r>
                <a:endParaRPr lang="zh-CN" altLang="en-US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34"/>
              <p:cNvSpPr/>
              <p:nvPr/>
            </p:nvSpPr>
            <p:spPr bwMode="auto">
              <a:xfrm>
                <a:off x="4815805" y="3066304"/>
                <a:ext cx="1618084" cy="360000"/>
              </a:xfrm>
              <a:prstGeom prst="rect">
                <a:avLst/>
              </a:prstGeom>
              <a:solidFill>
                <a:srgbClr val="74C2E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chilly" dir="t"/>
              </a:scene3d>
              <a:sp3d prstMaterial="powder">
                <a:bevelT w="38100" h="38100"/>
                <a:bevelB/>
              </a:sp3d>
            </p:spPr>
            <p:txBody>
              <a:bodyPr tIns="0" anchor="ctr"/>
              <a:lstStyle/>
              <a:p>
                <a:pPr algn="ctr" defTabSz="784225">
                  <a:lnSpc>
                    <a:spcPct val="120000"/>
                  </a:lnSpc>
                  <a:buClr>
                    <a:srgbClr val="990000"/>
                  </a:buClr>
                  <a:buSzPct val="85000"/>
                  <a:defRPr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N(R)</a:t>
                </a: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85783" y="4189592"/>
            <a:ext cx="716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HDLC有三种类型的帧：信息帧、监控帧、无编号帧。信息帧用于传送用户数据。监控帧用于差错控制和流量控制。无标号帧用于提供对链路的建立、拆除以及多种功能的控制。</a:t>
            </a:r>
          </a:p>
        </p:txBody>
      </p:sp>
    </p:spTree>
    <p:extLst>
      <p:ext uri="{BB962C8B-B14F-4D97-AF65-F5344CB8AC3E}">
        <p14:creationId xmlns:p14="http://schemas.microsoft.com/office/powerpoint/2010/main" val="417738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995" y="1071245"/>
            <a:ext cx="6644005" cy="29552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191787"/>
            <a:ext cx="4872046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HDLC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72235" y="988679"/>
            <a:ext cx="4353560" cy="745553"/>
            <a:chOff x="2161" y="1572"/>
            <a:chExt cx="8029" cy="1952"/>
          </a:xfrm>
        </p:grpSpPr>
        <p:graphicFrame>
          <p:nvGraphicFramePr>
            <p:cNvPr id="2" name="对象 1"/>
            <p:cNvGraphicFramePr/>
            <p:nvPr/>
          </p:nvGraphicFramePr>
          <p:xfrm>
            <a:off x="2161" y="2140"/>
            <a:ext cx="1498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r:id="rId3" imgW="1107440" imgH="785495" progId="Visio.Drawing.15">
                    <p:embed/>
                  </p:oleObj>
                </mc:Choice>
                <mc:Fallback>
                  <p:oleObj r:id="rId3" imgW="1107440" imgH="785495" progId="Visio.Drawing.15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1" y="2140"/>
                          <a:ext cx="1498" cy="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8" name="组合 12"/>
            <p:cNvGrpSpPr/>
            <p:nvPr/>
          </p:nvGrpSpPr>
          <p:grpSpPr bwMode="auto">
            <a:xfrm>
              <a:off x="2456" y="1572"/>
              <a:ext cx="7289" cy="1952"/>
              <a:chOff x="2183826" y="1926685"/>
              <a:chExt cx="4628282" cy="1239647"/>
            </a:xfrm>
          </p:grpSpPr>
          <p:sp>
            <p:nvSpPr>
              <p:cNvPr id="16390" name="Text Box 11"/>
              <p:cNvSpPr txBox="1">
                <a:spLocks noChangeArrowheads="1"/>
              </p:cNvSpPr>
              <p:nvPr/>
            </p:nvSpPr>
            <p:spPr bwMode="auto">
              <a:xfrm>
                <a:off x="2183826" y="1926685"/>
                <a:ext cx="576263" cy="30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RTA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1" name="Text Box 12"/>
              <p:cNvSpPr txBox="1">
                <a:spLocks noChangeArrowheads="1"/>
              </p:cNvSpPr>
              <p:nvPr/>
            </p:nvSpPr>
            <p:spPr bwMode="auto">
              <a:xfrm>
                <a:off x="6302521" y="1926685"/>
                <a:ext cx="509587" cy="30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RTB</a:t>
                </a:r>
              </a:p>
            </p:txBody>
          </p:sp>
          <p:sp>
            <p:nvSpPr>
              <p:cNvPr id="16392" name="Text Box 7"/>
              <p:cNvSpPr txBox="1">
                <a:spLocks noChangeArrowheads="1"/>
              </p:cNvSpPr>
              <p:nvPr/>
            </p:nvSpPr>
            <p:spPr bwMode="auto">
              <a:xfrm>
                <a:off x="3996035" y="2708102"/>
                <a:ext cx="647700" cy="45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dirty="0">
                    <a:latin typeface="+mn-ea"/>
                    <a:ea typeface="+mn-ea"/>
                  </a:rPr>
                  <a:t>HDLC</a:t>
                </a:r>
              </a:p>
            </p:txBody>
          </p:sp>
          <p:pic>
            <p:nvPicPr>
              <p:cNvPr id="16393" name="Picture 3"/>
              <p:cNvPicPr>
                <a:picLocks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4948" y="2492202"/>
                <a:ext cx="322897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6" name="Text Box 7"/>
              <p:cNvSpPr txBox="1">
                <a:spLocks noChangeArrowheads="1"/>
              </p:cNvSpPr>
              <p:nvPr/>
            </p:nvSpPr>
            <p:spPr bwMode="auto">
              <a:xfrm>
                <a:off x="2948386" y="2233890"/>
                <a:ext cx="806561" cy="45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dirty="0">
                    <a:latin typeface="+mn-ea"/>
                    <a:ea typeface="+mn-ea"/>
                  </a:rPr>
                  <a:t>S1/0</a:t>
                </a:r>
              </a:p>
            </p:txBody>
          </p:sp>
          <p:sp>
            <p:nvSpPr>
              <p:cNvPr id="16397" name="Text Box 7"/>
              <p:cNvSpPr txBox="1">
                <a:spLocks noChangeArrowheads="1"/>
              </p:cNvSpPr>
              <p:nvPr/>
            </p:nvSpPr>
            <p:spPr bwMode="auto">
              <a:xfrm>
                <a:off x="5307591" y="2233206"/>
                <a:ext cx="835732" cy="458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algn="ctr" defTabSz="784225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7842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dirty="0">
                    <a:latin typeface="+mn-ea"/>
                    <a:ea typeface="+mn-ea"/>
                  </a:rPr>
                  <a:t>S1/0</a:t>
                </a:r>
              </a:p>
            </p:txBody>
          </p:sp>
        </p:grpSp>
        <p:graphicFrame>
          <p:nvGraphicFramePr>
            <p:cNvPr id="4" name="对象 3"/>
            <p:cNvGraphicFramePr/>
            <p:nvPr/>
          </p:nvGraphicFramePr>
          <p:xfrm>
            <a:off x="8692" y="2140"/>
            <a:ext cx="1498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r:id="rId6" imgW="1107440" imgH="785495" progId="Visio.Drawing.15">
                    <p:embed/>
                  </p:oleObj>
                </mc:Choice>
                <mc:Fallback>
                  <p:oleObj r:id="rId6" imgW="1107440" imgH="785495" progId="Visio.Drawing.15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92" y="2140"/>
                          <a:ext cx="1498" cy="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408940" y="1734185"/>
            <a:ext cx="67964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用户只需要在串行接口视图下运行link-protocol hdlc命令就可以使能接口的HDLC协议。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H3C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设备上的串行接口默认运行PPP协议。用户必须在串行链路两端的端口上配置相同的链路协议，双方才能通信。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[RTA]interface Serial 1/0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[RTA-Serial1/0]link-protocol hdlc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配置类似，此处省去接口的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地址配置步骤。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验证配置结果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在RouterA上通过命令display interface serial 1/0查看接口的配置信息，接口的物理层和链路层的状态都是Up状态，并且RouterA和RouterB可以互相Ping通对方。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2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1" r="1070"/>
          <a:stretch/>
        </p:blipFill>
        <p:spPr bwMode="auto">
          <a:xfrm>
            <a:off x="4644008" y="856157"/>
            <a:ext cx="1473042" cy="101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373" name="Picture 5" descr="cab-v35fc-fema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311" r="-2828"/>
          <a:stretch/>
        </p:blipFill>
        <p:spPr bwMode="auto">
          <a:xfrm>
            <a:off x="2375756" y="843558"/>
            <a:ext cx="1656184" cy="10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4644008" y="1881496"/>
            <a:ext cx="165725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Male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V.35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电缆接头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2339751" y="1888643"/>
            <a:ext cx="1728193" cy="501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Female</a:t>
            </a:r>
          </a:p>
          <a:p>
            <a:pPr algn="ctr">
              <a:lnSpc>
                <a:spcPct val="95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V.35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电缆接头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附录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 V.35 Cable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8194" y="2859782"/>
            <a:ext cx="1733666" cy="1560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4414DA-23C5-44C6-ABAC-FF9874492D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9" r="-13"/>
          <a:stretch/>
        </p:blipFill>
        <p:spPr>
          <a:xfrm>
            <a:off x="316402" y="843558"/>
            <a:ext cx="1657251" cy="1546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D1D82D-882F-43D5-8247-4422EFDBE99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1" r="2935" b="36589"/>
          <a:stretch/>
        </p:blipFill>
        <p:spPr>
          <a:xfrm>
            <a:off x="3203847" y="2859781"/>
            <a:ext cx="2059140" cy="15604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9B25FED-15C3-4014-BF58-2DD214644B5E}"/>
              </a:ext>
            </a:extLst>
          </p:cNvPr>
          <p:cNvSpPr txBox="1"/>
          <p:nvPr/>
        </p:nvSpPr>
        <p:spPr>
          <a:xfrm>
            <a:off x="316402" y="2427181"/>
            <a:ext cx="165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V.35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C33681-F6CC-4609-8C37-3669C7F5EC26}"/>
              </a:ext>
            </a:extLst>
          </p:cNvPr>
          <p:cNvSpPr txBox="1"/>
          <p:nvPr/>
        </p:nvSpPr>
        <p:spPr>
          <a:xfrm>
            <a:off x="278194" y="4506124"/>
            <a:ext cx="165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V.35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869E84-4FE0-43AA-B33B-D4EE16680666}"/>
              </a:ext>
            </a:extLst>
          </p:cNvPr>
          <p:cNvSpPr txBox="1"/>
          <p:nvPr/>
        </p:nvSpPr>
        <p:spPr>
          <a:xfrm>
            <a:off x="3131840" y="450612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V.35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DB28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广域网协议 </a:t>
            </a:r>
            <a:r>
              <a:rPr lang="en-US" altLang="zh-CN" dirty="0">
                <a:latin typeface="Arial" panose="020B0604020202020204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概述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928662" y="4068559"/>
            <a:ext cx="5214120" cy="646331"/>
          </a:xfrm>
          <a:prstGeom prst="rect">
            <a:avLst/>
          </a:prstGeom>
          <a:solidFill>
            <a:srgbClr val="C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广域网协议一般指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上负责路由器与路由器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之间连接的数据链路层协议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129880"/>
            <a:ext cx="6511719" cy="279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57158" y="1491630"/>
            <a:ext cx="6147963" cy="3276591"/>
            <a:chOff x="899592" y="1414463"/>
            <a:chExt cx="7827114" cy="4832945"/>
          </a:xfrm>
        </p:grpSpPr>
        <p:graphicFrame>
          <p:nvGraphicFramePr>
            <p:cNvPr id="21" name="Object 4"/>
            <p:cNvGraphicFramePr>
              <a:graphicFrameLocks noGrp="1" noChangeAspect="1"/>
            </p:cNvGraphicFramePr>
            <p:nvPr>
              <p:ph sz="half" idx="2"/>
            </p:nvPr>
          </p:nvGraphicFramePr>
          <p:xfrm>
            <a:off x="899592" y="1567313"/>
            <a:ext cx="6552133" cy="4680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Visio" r:id="rId3" imgW="5473700" imgH="4051300" progId="">
                    <p:embed/>
                  </p:oleObj>
                </mc:Choice>
                <mc:Fallback>
                  <p:oleObj name="Visio" r:id="rId3" imgW="5473700" imgH="40513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567313"/>
                          <a:ext cx="6552133" cy="46800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5651500" y="1414463"/>
              <a:ext cx="1800225" cy="9350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5651500" y="2421493"/>
              <a:ext cx="1800225" cy="9350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8080375" y="3355975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7667625" y="2205038"/>
              <a:ext cx="576263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538445" y="2914928"/>
              <a:ext cx="541650" cy="5741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14281" y="1071553"/>
            <a:ext cx="3955767" cy="4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广域网的数据传输方式：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广域网协议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概述（续）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23" name="Object 7"/>
          <p:cNvGraphicFramePr>
            <a:graphicFrameLocks noChangeAspect="1"/>
          </p:cNvGraphicFramePr>
          <p:nvPr/>
        </p:nvGraphicFramePr>
        <p:xfrm>
          <a:off x="887052" y="987574"/>
          <a:ext cx="5184031" cy="17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BMP 图象" r:id="rId3" imgW="3714750" imgH="1438275" progId="PBrush">
                  <p:embed/>
                </p:oleObj>
              </mc:Choice>
              <mc:Fallback>
                <p:oleObj name="BMP 图象" r:id="rId3" imgW="3714750" imgH="1438275" progId="PBrush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52" y="987574"/>
                        <a:ext cx="5184031" cy="1799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857224" y="3056167"/>
          <a:ext cx="5255469" cy="151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BMP 图象" r:id="rId5" imgW="4438650" imgH="1419225" progId="PBrush">
                  <p:embed/>
                </p:oleObj>
              </mc:Choice>
              <mc:Fallback>
                <p:oleObj name="BMP 图象" r:id="rId5" imgW="4438650" imgH="1419225" progId="PBrush">
                  <p:embed/>
                  <p:pic>
                    <p:nvPicPr>
                      <p:cNvPr id="0" name="Picture 1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056167"/>
                        <a:ext cx="5255469" cy="1518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2786050" y="2428874"/>
            <a:ext cx="1454150" cy="369332"/>
          </a:xfrm>
          <a:prstGeom prst="rect">
            <a:avLst/>
          </a:prstGeom>
          <a:solidFill>
            <a:srgbClr val="C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点到点方式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2788026" y="4572014"/>
            <a:ext cx="1569660" cy="369332"/>
          </a:xfrm>
          <a:prstGeom prst="rect">
            <a:avLst/>
          </a:prstGeom>
          <a:solidFill>
            <a:srgbClr val="C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分组交换方式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广域网协议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概述（续）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 (Point-to-Point Protocol)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2267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概述</a:t>
            </a:r>
          </a:p>
          <a:p>
            <a:r>
              <a:rPr lang="en-US" altLang="zh-CN" sz="1800" dirty="0"/>
              <a:t>PPP</a:t>
            </a:r>
            <a:r>
              <a:rPr lang="zh-CN" altLang="en-US" sz="1800" dirty="0"/>
              <a:t>的组件</a:t>
            </a:r>
          </a:p>
          <a:p>
            <a:r>
              <a:rPr lang="en-US" altLang="zh-CN" sz="1800" dirty="0"/>
              <a:t>PPP</a:t>
            </a:r>
            <a:r>
              <a:rPr lang="zh-CN" altLang="en-US" sz="1800" dirty="0"/>
              <a:t>的协商流程</a:t>
            </a:r>
          </a:p>
          <a:p>
            <a:r>
              <a:rPr lang="en-US" altLang="zh-CN" sz="1800" dirty="0"/>
              <a:t>PAP</a:t>
            </a:r>
            <a:r>
              <a:rPr lang="zh-CN" altLang="en-US" sz="1800" dirty="0"/>
              <a:t>验证</a:t>
            </a:r>
          </a:p>
          <a:p>
            <a:r>
              <a:rPr lang="en-US" altLang="zh-CN" sz="1800" dirty="0"/>
              <a:t>CHAP</a:t>
            </a:r>
            <a:r>
              <a:rPr lang="zh-CN" altLang="en-US" sz="1800" dirty="0"/>
              <a:t>验证</a:t>
            </a:r>
          </a:p>
          <a:p>
            <a:r>
              <a:rPr lang="en-US" altLang="zh-CN" sz="1800" dirty="0" err="1"/>
              <a:t>PPPoE</a:t>
            </a:r>
            <a:r>
              <a:rPr lang="en-US" altLang="zh-CN" sz="1800" dirty="0"/>
              <a:t> (PPP over Ethernet)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PPP </a:t>
            </a:r>
            <a:r>
              <a:rPr lang="en-US" altLang="zh-CN" dirty="0">
                <a:latin typeface="Arial" panose="020B0604020202020204"/>
              </a:rPr>
              <a:t>—</a:t>
            </a:r>
            <a:r>
              <a:rPr lang="en-US" altLang="zh-CN" dirty="0"/>
              <a:t> </a:t>
            </a:r>
            <a:r>
              <a:rPr lang="zh-CN" altLang="en-US" dirty="0"/>
              <a:t>概述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9395" y="3707645"/>
            <a:ext cx="6628621" cy="1302921"/>
          </a:xfrm>
          <a:noFill/>
        </p:spPr>
        <p:txBody>
          <a:bodyPr wrap="square">
            <a:spAutoFit/>
          </a:bodyPr>
          <a:lstStyle/>
          <a:p>
            <a:pPr marL="342265" indent="-342265">
              <a:spcBef>
                <a:spcPts val="430"/>
              </a:spcBef>
              <a:tabLst>
                <a:tab pos="182245" algn="l"/>
                <a:tab pos="534670" algn="l"/>
                <a:tab pos="901700" algn="l"/>
              </a:tabLst>
            </a:pPr>
            <a:r>
              <a:rPr lang="en-US" altLang="zh-CN" sz="1800" dirty="0"/>
              <a:t>PPP</a:t>
            </a:r>
            <a:r>
              <a:rPr lang="zh-CN" altLang="en-US" sz="1800" dirty="0"/>
              <a:t>（</a:t>
            </a:r>
            <a:r>
              <a:rPr lang="en-US" altLang="zh-CN" sz="1800" dirty="0"/>
              <a:t>RFC 1661</a:t>
            </a:r>
            <a:r>
              <a:rPr lang="zh-CN" altLang="en-US" sz="1800" dirty="0"/>
              <a:t>）的前身是</a:t>
            </a:r>
            <a:r>
              <a:rPr lang="en-US" altLang="zh-CN" sz="1800" dirty="0"/>
              <a:t>SLIP (Serial Line Internet Protocol)</a:t>
            </a:r>
          </a:p>
          <a:p>
            <a:pPr marL="342265" indent="-342265">
              <a:spcBef>
                <a:spcPts val="430"/>
              </a:spcBef>
              <a:tabLst>
                <a:tab pos="182245" algn="l"/>
                <a:tab pos="534670" algn="l"/>
                <a:tab pos="901700" algn="l"/>
              </a:tabLst>
            </a:pPr>
            <a:r>
              <a:rPr lang="en-US" altLang="zh-CN" sz="1800" dirty="0"/>
              <a:t>PPP</a:t>
            </a:r>
            <a:r>
              <a:rPr lang="zh-CN" altLang="en-US" sz="1800" dirty="0"/>
              <a:t>协议提供点到点链路传输</a:t>
            </a:r>
            <a:endParaRPr lang="en-US" altLang="zh-CN" sz="1800" dirty="0"/>
          </a:p>
          <a:p>
            <a:pPr marL="342265" indent="-342265">
              <a:spcBef>
                <a:spcPts val="430"/>
              </a:spcBef>
              <a:tabLst>
                <a:tab pos="182245" algn="l"/>
                <a:tab pos="534670" algn="l"/>
                <a:tab pos="901700" algn="l"/>
              </a:tabLst>
            </a:pPr>
            <a:r>
              <a:rPr lang="zh-CN" altLang="en-US" sz="1800" dirty="0"/>
              <a:t>物理层可以是同步链路或异步链路</a:t>
            </a:r>
          </a:p>
        </p:txBody>
      </p:sp>
      <p:sp>
        <p:nvSpPr>
          <p:cNvPr id="267270" name="AutoShape 6"/>
          <p:cNvSpPr>
            <a:spLocks noChangeAspect="1" noChangeArrowheads="1" noTextEdit="1"/>
          </p:cNvSpPr>
          <p:nvPr/>
        </p:nvSpPr>
        <p:spPr bwMode="auto">
          <a:xfrm>
            <a:off x="649289" y="878759"/>
            <a:ext cx="6335712" cy="259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857224" y="973138"/>
            <a:ext cx="5316537" cy="2670949"/>
            <a:chOff x="1331913" y="1125538"/>
            <a:chExt cx="6335712" cy="3462337"/>
          </a:xfrm>
        </p:grpSpPr>
        <p:sp>
          <p:nvSpPr>
            <p:cNvPr id="182" name="AutoShape 6"/>
            <p:cNvSpPr>
              <a:spLocks noChangeAspect="1" noChangeArrowheads="1" noTextEdit="1"/>
            </p:cNvSpPr>
            <p:nvPr/>
          </p:nvSpPr>
          <p:spPr bwMode="auto">
            <a:xfrm>
              <a:off x="1331913" y="1125538"/>
              <a:ext cx="6335712" cy="346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8"/>
            <p:cNvSpPr>
              <a:spLocks noEditPoints="1"/>
            </p:cNvSpPr>
            <p:nvPr/>
          </p:nvSpPr>
          <p:spPr bwMode="auto">
            <a:xfrm>
              <a:off x="2540000" y="3173413"/>
              <a:ext cx="779463" cy="407987"/>
            </a:xfrm>
            <a:custGeom>
              <a:avLst/>
              <a:gdLst>
                <a:gd name="T0" fmla="*/ 983 w 983"/>
                <a:gd name="T1" fmla="*/ 109 h 515"/>
                <a:gd name="T2" fmla="*/ 964 w 983"/>
                <a:gd name="T3" fmla="*/ 139 h 515"/>
                <a:gd name="T4" fmla="*/ 912 w 983"/>
                <a:gd name="T5" fmla="*/ 166 h 515"/>
                <a:gd name="T6" fmla="*/ 829 w 983"/>
                <a:gd name="T7" fmla="*/ 188 h 515"/>
                <a:gd name="T8" fmla="*/ 715 w 983"/>
                <a:gd name="T9" fmla="*/ 205 h 515"/>
                <a:gd name="T10" fmla="*/ 594 w 983"/>
                <a:gd name="T11" fmla="*/ 215 h 515"/>
                <a:gd name="T12" fmla="*/ 457 w 983"/>
                <a:gd name="T13" fmla="*/ 217 h 515"/>
                <a:gd name="T14" fmla="*/ 328 w 983"/>
                <a:gd name="T15" fmla="*/ 210 h 515"/>
                <a:gd name="T16" fmla="*/ 209 w 983"/>
                <a:gd name="T17" fmla="*/ 199 h 515"/>
                <a:gd name="T18" fmla="*/ 209 w 983"/>
                <a:gd name="T19" fmla="*/ 199 h 515"/>
                <a:gd name="T20" fmla="*/ 328 w 983"/>
                <a:gd name="T21" fmla="*/ 210 h 515"/>
                <a:gd name="T22" fmla="*/ 457 w 983"/>
                <a:gd name="T23" fmla="*/ 217 h 515"/>
                <a:gd name="T24" fmla="*/ 594 w 983"/>
                <a:gd name="T25" fmla="*/ 215 h 515"/>
                <a:gd name="T26" fmla="*/ 715 w 983"/>
                <a:gd name="T27" fmla="*/ 205 h 515"/>
                <a:gd name="T28" fmla="*/ 829 w 983"/>
                <a:gd name="T29" fmla="*/ 188 h 515"/>
                <a:gd name="T30" fmla="*/ 912 w 983"/>
                <a:gd name="T31" fmla="*/ 166 h 515"/>
                <a:gd name="T32" fmla="*/ 964 w 983"/>
                <a:gd name="T33" fmla="*/ 139 h 515"/>
                <a:gd name="T34" fmla="*/ 983 w 983"/>
                <a:gd name="T35" fmla="*/ 109 h 515"/>
                <a:gd name="T36" fmla="*/ 4 w 983"/>
                <a:gd name="T37" fmla="*/ 124 h 515"/>
                <a:gd name="T38" fmla="*/ 42 w 983"/>
                <a:gd name="T39" fmla="*/ 153 h 515"/>
                <a:gd name="T40" fmla="*/ 112 w 983"/>
                <a:gd name="T41" fmla="*/ 176 h 515"/>
                <a:gd name="T42" fmla="*/ 112 w 983"/>
                <a:gd name="T43" fmla="*/ 176 h 515"/>
                <a:gd name="T44" fmla="*/ 42 w 983"/>
                <a:gd name="T45" fmla="*/ 153 h 515"/>
                <a:gd name="T46" fmla="*/ 4 w 983"/>
                <a:gd name="T47" fmla="*/ 124 h 515"/>
                <a:gd name="T48" fmla="*/ 0 w 983"/>
                <a:gd name="T49" fmla="*/ 109 h 515"/>
                <a:gd name="T50" fmla="*/ 4 w 983"/>
                <a:gd name="T51" fmla="*/ 422 h 515"/>
                <a:gd name="T52" fmla="*/ 42 w 983"/>
                <a:gd name="T53" fmla="*/ 449 h 515"/>
                <a:gd name="T54" fmla="*/ 112 w 983"/>
                <a:gd name="T55" fmla="*/ 475 h 515"/>
                <a:gd name="T56" fmla="*/ 209 w 983"/>
                <a:gd name="T57" fmla="*/ 497 h 515"/>
                <a:gd name="T58" fmla="*/ 326 w 983"/>
                <a:gd name="T59" fmla="*/ 509 h 515"/>
                <a:gd name="T60" fmla="*/ 457 w 983"/>
                <a:gd name="T61" fmla="*/ 515 h 515"/>
                <a:gd name="T62" fmla="*/ 594 w 983"/>
                <a:gd name="T63" fmla="*/ 514 h 515"/>
                <a:gd name="T64" fmla="*/ 715 w 983"/>
                <a:gd name="T65" fmla="*/ 504 h 515"/>
                <a:gd name="T66" fmla="*/ 829 w 983"/>
                <a:gd name="T67" fmla="*/ 487 h 515"/>
                <a:gd name="T68" fmla="*/ 912 w 983"/>
                <a:gd name="T69" fmla="*/ 463 h 515"/>
                <a:gd name="T70" fmla="*/ 964 w 983"/>
                <a:gd name="T71" fmla="*/ 437 h 515"/>
                <a:gd name="T72" fmla="*/ 983 w 983"/>
                <a:gd name="T73" fmla="*/ 405 h 515"/>
                <a:gd name="T74" fmla="*/ 979 w 983"/>
                <a:gd name="T75" fmla="*/ 93 h 515"/>
                <a:gd name="T76" fmla="*/ 944 w 983"/>
                <a:gd name="T77" fmla="*/ 65 h 515"/>
                <a:gd name="T78" fmla="*/ 872 w 983"/>
                <a:gd name="T79" fmla="*/ 39 h 515"/>
                <a:gd name="T80" fmla="*/ 775 w 983"/>
                <a:gd name="T81" fmla="*/ 19 h 515"/>
                <a:gd name="T82" fmla="*/ 658 w 983"/>
                <a:gd name="T83" fmla="*/ 5 h 515"/>
                <a:gd name="T84" fmla="*/ 527 w 983"/>
                <a:gd name="T85" fmla="*/ 0 h 515"/>
                <a:gd name="T86" fmla="*/ 390 w 983"/>
                <a:gd name="T87" fmla="*/ 2 h 515"/>
                <a:gd name="T88" fmla="*/ 268 w 983"/>
                <a:gd name="T89" fmla="*/ 12 h 515"/>
                <a:gd name="T90" fmla="*/ 155 w 983"/>
                <a:gd name="T91" fmla="*/ 29 h 515"/>
                <a:gd name="T92" fmla="*/ 74 w 983"/>
                <a:gd name="T93" fmla="*/ 53 h 515"/>
                <a:gd name="T94" fmla="*/ 20 w 983"/>
                <a:gd name="T95" fmla="*/ 78 h 515"/>
                <a:gd name="T96" fmla="*/ 0 w 983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3" h="515">
                  <a:moveTo>
                    <a:pt x="983" y="109"/>
                  </a:moveTo>
                  <a:lnTo>
                    <a:pt x="983" y="109"/>
                  </a:lnTo>
                  <a:lnTo>
                    <a:pt x="979" y="124"/>
                  </a:lnTo>
                  <a:lnTo>
                    <a:pt x="964" y="139"/>
                  </a:lnTo>
                  <a:lnTo>
                    <a:pt x="944" y="151"/>
                  </a:lnTo>
                  <a:lnTo>
                    <a:pt x="912" y="166"/>
                  </a:lnTo>
                  <a:lnTo>
                    <a:pt x="872" y="176"/>
                  </a:lnTo>
                  <a:lnTo>
                    <a:pt x="829" y="188"/>
                  </a:lnTo>
                  <a:lnTo>
                    <a:pt x="775" y="199"/>
                  </a:lnTo>
                  <a:lnTo>
                    <a:pt x="715" y="205"/>
                  </a:lnTo>
                  <a:lnTo>
                    <a:pt x="658" y="210"/>
                  </a:lnTo>
                  <a:lnTo>
                    <a:pt x="594" y="215"/>
                  </a:lnTo>
                  <a:lnTo>
                    <a:pt x="527" y="217"/>
                  </a:lnTo>
                  <a:lnTo>
                    <a:pt x="457" y="217"/>
                  </a:lnTo>
                  <a:lnTo>
                    <a:pt x="396" y="215"/>
                  </a:lnTo>
                  <a:lnTo>
                    <a:pt x="328" y="210"/>
                  </a:lnTo>
                  <a:lnTo>
                    <a:pt x="268" y="205"/>
                  </a:lnTo>
                  <a:lnTo>
                    <a:pt x="209" y="199"/>
                  </a:lnTo>
                  <a:lnTo>
                    <a:pt x="155" y="190"/>
                  </a:lnTo>
                  <a:lnTo>
                    <a:pt x="209" y="199"/>
                  </a:lnTo>
                  <a:lnTo>
                    <a:pt x="268" y="205"/>
                  </a:lnTo>
                  <a:lnTo>
                    <a:pt x="328" y="210"/>
                  </a:lnTo>
                  <a:lnTo>
                    <a:pt x="396" y="215"/>
                  </a:lnTo>
                  <a:lnTo>
                    <a:pt x="457" y="217"/>
                  </a:lnTo>
                  <a:lnTo>
                    <a:pt x="527" y="217"/>
                  </a:lnTo>
                  <a:lnTo>
                    <a:pt x="594" y="215"/>
                  </a:lnTo>
                  <a:lnTo>
                    <a:pt x="658" y="210"/>
                  </a:lnTo>
                  <a:lnTo>
                    <a:pt x="715" y="205"/>
                  </a:lnTo>
                  <a:lnTo>
                    <a:pt x="775" y="199"/>
                  </a:lnTo>
                  <a:lnTo>
                    <a:pt x="829" y="188"/>
                  </a:lnTo>
                  <a:lnTo>
                    <a:pt x="872" y="176"/>
                  </a:lnTo>
                  <a:lnTo>
                    <a:pt x="912" y="166"/>
                  </a:lnTo>
                  <a:lnTo>
                    <a:pt x="944" y="151"/>
                  </a:lnTo>
                  <a:lnTo>
                    <a:pt x="964" y="139"/>
                  </a:lnTo>
                  <a:lnTo>
                    <a:pt x="979" y="124"/>
                  </a:lnTo>
                  <a:lnTo>
                    <a:pt x="983" y="109"/>
                  </a:lnTo>
                  <a:close/>
                  <a:moveTo>
                    <a:pt x="0" y="109"/>
                  </a:moveTo>
                  <a:lnTo>
                    <a:pt x="4" y="124"/>
                  </a:lnTo>
                  <a:lnTo>
                    <a:pt x="20" y="139"/>
                  </a:lnTo>
                  <a:lnTo>
                    <a:pt x="42" y="153"/>
                  </a:lnTo>
                  <a:lnTo>
                    <a:pt x="74" y="166"/>
                  </a:lnTo>
                  <a:lnTo>
                    <a:pt x="112" y="176"/>
                  </a:lnTo>
                  <a:lnTo>
                    <a:pt x="155" y="190"/>
                  </a:lnTo>
                  <a:lnTo>
                    <a:pt x="112" y="176"/>
                  </a:lnTo>
                  <a:lnTo>
                    <a:pt x="74" y="166"/>
                  </a:lnTo>
                  <a:lnTo>
                    <a:pt x="42" y="153"/>
                  </a:lnTo>
                  <a:lnTo>
                    <a:pt x="20" y="139"/>
                  </a:lnTo>
                  <a:lnTo>
                    <a:pt x="4" y="124"/>
                  </a:lnTo>
                  <a:lnTo>
                    <a:pt x="0" y="109"/>
                  </a:lnTo>
                  <a:close/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2" y="449"/>
                  </a:lnTo>
                  <a:lnTo>
                    <a:pt x="74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8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7" y="515"/>
                  </a:lnTo>
                  <a:lnTo>
                    <a:pt x="594" y="514"/>
                  </a:lnTo>
                  <a:lnTo>
                    <a:pt x="658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9" y="487"/>
                  </a:lnTo>
                  <a:lnTo>
                    <a:pt x="872" y="475"/>
                  </a:lnTo>
                  <a:lnTo>
                    <a:pt x="912" y="463"/>
                  </a:lnTo>
                  <a:lnTo>
                    <a:pt x="944" y="449"/>
                  </a:lnTo>
                  <a:lnTo>
                    <a:pt x="964" y="437"/>
                  </a:lnTo>
                  <a:lnTo>
                    <a:pt x="979" y="422"/>
                  </a:lnTo>
                  <a:lnTo>
                    <a:pt x="983" y="405"/>
                  </a:lnTo>
                  <a:lnTo>
                    <a:pt x="983" y="109"/>
                  </a:lnTo>
                  <a:lnTo>
                    <a:pt x="979" y="93"/>
                  </a:lnTo>
                  <a:lnTo>
                    <a:pt x="964" y="78"/>
                  </a:lnTo>
                  <a:lnTo>
                    <a:pt x="944" y="65"/>
                  </a:lnTo>
                  <a:lnTo>
                    <a:pt x="912" y="53"/>
                  </a:lnTo>
                  <a:lnTo>
                    <a:pt x="872" y="39"/>
                  </a:lnTo>
                  <a:lnTo>
                    <a:pt x="829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8" y="5"/>
                  </a:lnTo>
                  <a:lnTo>
                    <a:pt x="594" y="2"/>
                  </a:lnTo>
                  <a:lnTo>
                    <a:pt x="527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8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4" y="53"/>
                  </a:lnTo>
                  <a:lnTo>
                    <a:pt x="42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8E8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9"/>
            <p:cNvSpPr/>
            <p:nvPr/>
          </p:nvSpPr>
          <p:spPr bwMode="auto">
            <a:xfrm>
              <a:off x="2662238" y="3259138"/>
              <a:ext cx="657225" cy="85725"/>
            </a:xfrm>
            <a:custGeom>
              <a:avLst/>
              <a:gdLst>
                <a:gd name="T0" fmla="*/ 828 w 828"/>
                <a:gd name="T1" fmla="*/ 0 h 108"/>
                <a:gd name="T2" fmla="*/ 828 w 828"/>
                <a:gd name="T3" fmla="*/ 0 h 108"/>
                <a:gd name="T4" fmla="*/ 824 w 828"/>
                <a:gd name="T5" fmla="*/ 15 h 108"/>
                <a:gd name="T6" fmla="*/ 809 w 828"/>
                <a:gd name="T7" fmla="*/ 30 h 108"/>
                <a:gd name="T8" fmla="*/ 789 w 828"/>
                <a:gd name="T9" fmla="*/ 42 h 108"/>
                <a:gd name="T10" fmla="*/ 757 w 828"/>
                <a:gd name="T11" fmla="*/ 57 h 108"/>
                <a:gd name="T12" fmla="*/ 717 w 828"/>
                <a:gd name="T13" fmla="*/ 67 h 108"/>
                <a:gd name="T14" fmla="*/ 674 w 828"/>
                <a:gd name="T15" fmla="*/ 79 h 108"/>
                <a:gd name="T16" fmla="*/ 620 w 828"/>
                <a:gd name="T17" fmla="*/ 90 h 108"/>
                <a:gd name="T18" fmla="*/ 560 w 828"/>
                <a:gd name="T19" fmla="*/ 96 h 108"/>
                <a:gd name="T20" fmla="*/ 503 w 828"/>
                <a:gd name="T21" fmla="*/ 101 h 108"/>
                <a:gd name="T22" fmla="*/ 439 w 828"/>
                <a:gd name="T23" fmla="*/ 106 h 108"/>
                <a:gd name="T24" fmla="*/ 372 w 828"/>
                <a:gd name="T25" fmla="*/ 108 h 108"/>
                <a:gd name="T26" fmla="*/ 302 w 828"/>
                <a:gd name="T27" fmla="*/ 108 h 108"/>
                <a:gd name="T28" fmla="*/ 241 w 828"/>
                <a:gd name="T29" fmla="*/ 106 h 108"/>
                <a:gd name="T30" fmla="*/ 173 w 828"/>
                <a:gd name="T31" fmla="*/ 101 h 108"/>
                <a:gd name="T32" fmla="*/ 113 w 828"/>
                <a:gd name="T33" fmla="*/ 96 h 108"/>
                <a:gd name="T34" fmla="*/ 54 w 828"/>
                <a:gd name="T35" fmla="*/ 90 h 108"/>
                <a:gd name="T36" fmla="*/ 0 w 828"/>
                <a:gd name="T37" fmla="*/ 81 h 108"/>
                <a:gd name="T38" fmla="*/ 54 w 828"/>
                <a:gd name="T39" fmla="*/ 90 h 108"/>
                <a:gd name="T40" fmla="*/ 113 w 828"/>
                <a:gd name="T41" fmla="*/ 96 h 108"/>
                <a:gd name="T42" fmla="*/ 173 w 828"/>
                <a:gd name="T43" fmla="*/ 101 h 108"/>
                <a:gd name="T44" fmla="*/ 241 w 828"/>
                <a:gd name="T45" fmla="*/ 106 h 108"/>
                <a:gd name="T46" fmla="*/ 302 w 828"/>
                <a:gd name="T47" fmla="*/ 108 h 108"/>
                <a:gd name="T48" fmla="*/ 372 w 828"/>
                <a:gd name="T49" fmla="*/ 108 h 108"/>
                <a:gd name="T50" fmla="*/ 439 w 828"/>
                <a:gd name="T51" fmla="*/ 106 h 108"/>
                <a:gd name="T52" fmla="*/ 503 w 828"/>
                <a:gd name="T53" fmla="*/ 101 h 108"/>
                <a:gd name="T54" fmla="*/ 560 w 828"/>
                <a:gd name="T55" fmla="*/ 96 h 108"/>
                <a:gd name="T56" fmla="*/ 620 w 828"/>
                <a:gd name="T57" fmla="*/ 90 h 108"/>
                <a:gd name="T58" fmla="*/ 674 w 828"/>
                <a:gd name="T59" fmla="*/ 79 h 108"/>
                <a:gd name="T60" fmla="*/ 717 w 828"/>
                <a:gd name="T61" fmla="*/ 67 h 108"/>
                <a:gd name="T62" fmla="*/ 757 w 828"/>
                <a:gd name="T63" fmla="*/ 57 h 108"/>
                <a:gd name="T64" fmla="*/ 789 w 828"/>
                <a:gd name="T65" fmla="*/ 42 h 108"/>
                <a:gd name="T66" fmla="*/ 809 w 828"/>
                <a:gd name="T67" fmla="*/ 30 h 108"/>
                <a:gd name="T68" fmla="*/ 824 w 828"/>
                <a:gd name="T69" fmla="*/ 15 h 108"/>
                <a:gd name="T70" fmla="*/ 828 w 828"/>
                <a:gd name="T7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8" h="108">
                  <a:moveTo>
                    <a:pt x="828" y="0"/>
                  </a:moveTo>
                  <a:lnTo>
                    <a:pt x="828" y="0"/>
                  </a:lnTo>
                  <a:lnTo>
                    <a:pt x="824" y="15"/>
                  </a:lnTo>
                  <a:lnTo>
                    <a:pt x="809" y="30"/>
                  </a:lnTo>
                  <a:lnTo>
                    <a:pt x="789" y="42"/>
                  </a:lnTo>
                  <a:lnTo>
                    <a:pt x="757" y="57"/>
                  </a:lnTo>
                  <a:lnTo>
                    <a:pt x="717" y="67"/>
                  </a:lnTo>
                  <a:lnTo>
                    <a:pt x="674" y="79"/>
                  </a:lnTo>
                  <a:lnTo>
                    <a:pt x="620" y="90"/>
                  </a:lnTo>
                  <a:lnTo>
                    <a:pt x="560" y="96"/>
                  </a:lnTo>
                  <a:lnTo>
                    <a:pt x="503" y="101"/>
                  </a:lnTo>
                  <a:lnTo>
                    <a:pt x="439" y="106"/>
                  </a:lnTo>
                  <a:lnTo>
                    <a:pt x="372" y="108"/>
                  </a:lnTo>
                  <a:lnTo>
                    <a:pt x="302" y="108"/>
                  </a:lnTo>
                  <a:lnTo>
                    <a:pt x="241" y="106"/>
                  </a:lnTo>
                  <a:lnTo>
                    <a:pt x="173" y="101"/>
                  </a:lnTo>
                  <a:lnTo>
                    <a:pt x="113" y="96"/>
                  </a:lnTo>
                  <a:lnTo>
                    <a:pt x="54" y="90"/>
                  </a:lnTo>
                  <a:lnTo>
                    <a:pt x="0" y="81"/>
                  </a:lnTo>
                  <a:lnTo>
                    <a:pt x="54" y="90"/>
                  </a:lnTo>
                  <a:lnTo>
                    <a:pt x="113" y="96"/>
                  </a:lnTo>
                  <a:lnTo>
                    <a:pt x="173" y="101"/>
                  </a:lnTo>
                  <a:lnTo>
                    <a:pt x="241" y="106"/>
                  </a:lnTo>
                  <a:lnTo>
                    <a:pt x="302" y="108"/>
                  </a:lnTo>
                  <a:lnTo>
                    <a:pt x="372" y="108"/>
                  </a:lnTo>
                  <a:lnTo>
                    <a:pt x="439" y="106"/>
                  </a:lnTo>
                  <a:lnTo>
                    <a:pt x="503" y="101"/>
                  </a:lnTo>
                  <a:lnTo>
                    <a:pt x="560" y="96"/>
                  </a:lnTo>
                  <a:lnTo>
                    <a:pt x="620" y="90"/>
                  </a:lnTo>
                  <a:lnTo>
                    <a:pt x="674" y="79"/>
                  </a:lnTo>
                  <a:lnTo>
                    <a:pt x="717" y="67"/>
                  </a:lnTo>
                  <a:lnTo>
                    <a:pt x="757" y="57"/>
                  </a:lnTo>
                  <a:lnTo>
                    <a:pt x="789" y="42"/>
                  </a:lnTo>
                  <a:lnTo>
                    <a:pt x="809" y="30"/>
                  </a:lnTo>
                  <a:lnTo>
                    <a:pt x="824" y="15"/>
                  </a:lnTo>
                  <a:lnTo>
                    <a:pt x="828" y="0"/>
                  </a:lnTo>
                  <a:close/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10"/>
            <p:cNvSpPr/>
            <p:nvPr/>
          </p:nvSpPr>
          <p:spPr bwMode="auto">
            <a:xfrm>
              <a:off x="2540000" y="3259138"/>
              <a:ext cx="122238" cy="65087"/>
            </a:xfrm>
            <a:custGeom>
              <a:avLst/>
              <a:gdLst>
                <a:gd name="T0" fmla="*/ 0 w 155"/>
                <a:gd name="T1" fmla="*/ 0 h 81"/>
                <a:gd name="T2" fmla="*/ 4 w 155"/>
                <a:gd name="T3" fmla="*/ 15 h 81"/>
                <a:gd name="T4" fmla="*/ 20 w 155"/>
                <a:gd name="T5" fmla="*/ 30 h 81"/>
                <a:gd name="T6" fmla="*/ 42 w 155"/>
                <a:gd name="T7" fmla="*/ 44 h 81"/>
                <a:gd name="T8" fmla="*/ 74 w 155"/>
                <a:gd name="T9" fmla="*/ 57 h 81"/>
                <a:gd name="T10" fmla="*/ 112 w 155"/>
                <a:gd name="T11" fmla="*/ 67 h 81"/>
                <a:gd name="T12" fmla="*/ 155 w 155"/>
                <a:gd name="T13" fmla="*/ 81 h 81"/>
                <a:gd name="T14" fmla="*/ 112 w 155"/>
                <a:gd name="T15" fmla="*/ 67 h 81"/>
                <a:gd name="T16" fmla="*/ 74 w 155"/>
                <a:gd name="T17" fmla="*/ 57 h 81"/>
                <a:gd name="T18" fmla="*/ 42 w 155"/>
                <a:gd name="T19" fmla="*/ 44 h 81"/>
                <a:gd name="T20" fmla="*/ 20 w 155"/>
                <a:gd name="T21" fmla="*/ 30 h 81"/>
                <a:gd name="T22" fmla="*/ 4 w 155"/>
                <a:gd name="T23" fmla="*/ 15 h 81"/>
                <a:gd name="T24" fmla="*/ 0 w 15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81">
                  <a:moveTo>
                    <a:pt x="0" y="0"/>
                  </a:moveTo>
                  <a:lnTo>
                    <a:pt x="4" y="15"/>
                  </a:lnTo>
                  <a:lnTo>
                    <a:pt x="20" y="30"/>
                  </a:lnTo>
                  <a:lnTo>
                    <a:pt x="42" y="44"/>
                  </a:lnTo>
                  <a:lnTo>
                    <a:pt x="74" y="57"/>
                  </a:lnTo>
                  <a:lnTo>
                    <a:pt x="112" y="67"/>
                  </a:lnTo>
                  <a:lnTo>
                    <a:pt x="155" y="81"/>
                  </a:lnTo>
                  <a:lnTo>
                    <a:pt x="112" y="67"/>
                  </a:lnTo>
                  <a:lnTo>
                    <a:pt x="74" y="57"/>
                  </a:lnTo>
                  <a:lnTo>
                    <a:pt x="42" y="44"/>
                  </a:lnTo>
                  <a:lnTo>
                    <a:pt x="20" y="30"/>
                  </a:lnTo>
                  <a:lnTo>
                    <a:pt x="4" y="1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11"/>
            <p:cNvSpPr/>
            <p:nvPr/>
          </p:nvSpPr>
          <p:spPr bwMode="auto">
            <a:xfrm>
              <a:off x="2540000" y="3173413"/>
              <a:ext cx="779463" cy="407987"/>
            </a:xfrm>
            <a:custGeom>
              <a:avLst/>
              <a:gdLst>
                <a:gd name="T0" fmla="*/ 0 w 983"/>
                <a:gd name="T1" fmla="*/ 109 h 515"/>
                <a:gd name="T2" fmla="*/ 0 w 983"/>
                <a:gd name="T3" fmla="*/ 405 h 515"/>
                <a:gd name="T4" fmla="*/ 4 w 983"/>
                <a:gd name="T5" fmla="*/ 422 h 515"/>
                <a:gd name="T6" fmla="*/ 20 w 983"/>
                <a:gd name="T7" fmla="*/ 437 h 515"/>
                <a:gd name="T8" fmla="*/ 42 w 983"/>
                <a:gd name="T9" fmla="*/ 449 h 515"/>
                <a:gd name="T10" fmla="*/ 74 w 983"/>
                <a:gd name="T11" fmla="*/ 463 h 515"/>
                <a:gd name="T12" fmla="*/ 112 w 983"/>
                <a:gd name="T13" fmla="*/ 475 h 515"/>
                <a:gd name="T14" fmla="*/ 155 w 983"/>
                <a:gd name="T15" fmla="*/ 487 h 515"/>
                <a:gd name="T16" fmla="*/ 209 w 983"/>
                <a:gd name="T17" fmla="*/ 497 h 515"/>
                <a:gd name="T18" fmla="*/ 268 w 983"/>
                <a:gd name="T19" fmla="*/ 504 h 515"/>
                <a:gd name="T20" fmla="*/ 326 w 983"/>
                <a:gd name="T21" fmla="*/ 509 h 515"/>
                <a:gd name="T22" fmla="*/ 390 w 983"/>
                <a:gd name="T23" fmla="*/ 514 h 515"/>
                <a:gd name="T24" fmla="*/ 457 w 983"/>
                <a:gd name="T25" fmla="*/ 515 h 515"/>
                <a:gd name="T26" fmla="*/ 527 w 983"/>
                <a:gd name="T27" fmla="*/ 515 h 515"/>
                <a:gd name="T28" fmla="*/ 594 w 983"/>
                <a:gd name="T29" fmla="*/ 514 h 515"/>
                <a:gd name="T30" fmla="*/ 658 w 983"/>
                <a:gd name="T31" fmla="*/ 509 h 515"/>
                <a:gd name="T32" fmla="*/ 715 w 983"/>
                <a:gd name="T33" fmla="*/ 504 h 515"/>
                <a:gd name="T34" fmla="*/ 775 w 983"/>
                <a:gd name="T35" fmla="*/ 497 h 515"/>
                <a:gd name="T36" fmla="*/ 829 w 983"/>
                <a:gd name="T37" fmla="*/ 487 h 515"/>
                <a:gd name="T38" fmla="*/ 872 w 983"/>
                <a:gd name="T39" fmla="*/ 475 h 515"/>
                <a:gd name="T40" fmla="*/ 912 w 983"/>
                <a:gd name="T41" fmla="*/ 463 h 515"/>
                <a:gd name="T42" fmla="*/ 944 w 983"/>
                <a:gd name="T43" fmla="*/ 449 h 515"/>
                <a:gd name="T44" fmla="*/ 964 w 983"/>
                <a:gd name="T45" fmla="*/ 437 h 515"/>
                <a:gd name="T46" fmla="*/ 979 w 983"/>
                <a:gd name="T47" fmla="*/ 422 h 515"/>
                <a:gd name="T48" fmla="*/ 983 w 983"/>
                <a:gd name="T49" fmla="*/ 405 h 515"/>
                <a:gd name="T50" fmla="*/ 983 w 983"/>
                <a:gd name="T51" fmla="*/ 109 h 515"/>
                <a:gd name="T52" fmla="*/ 979 w 983"/>
                <a:gd name="T53" fmla="*/ 93 h 515"/>
                <a:gd name="T54" fmla="*/ 964 w 983"/>
                <a:gd name="T55" fmla="*/ 78 h 515"/>
                <a:gd name="T56" fmla="*/ 944 w 983"/>
                <a:gd name="T57" fmla="*/ 65 h 515"/>
                <a:gd name="T58" fmla="*/ 912 w 983"/>
                <a:gd name="T59" fmla="*/ 53 h 515"/>
                <a:gd name="T60" fmla="*/ 872 w 983"/>
                <a:gd name="T61" fmla="*/ 39 h 515"/>
                <a:gd name="T62" fmla="*/ 829 w 983"/>
                <a:gd name="T63" fmla="*/ 29 h 515"/>
                <a:gd name="T64" fmla="*/ 775 w 983"/>
                <a:gd name="T65" fmla="*/ 19 h 515"/>
                <a:gd name="T66" fmla="*/ 715 w 983"/>
                <a:gd name="T67" fmla="*/ 12 h 515"/>
                <a:gd name="T68" fmla="*/ 658 w 983"/>
                <a:gd name="T69" fmla="*/ 5 h 515"/>
                <a:gd name="T70" fmla="*/ 594 w 983"/>
                <a:gd name="T71" fmla="*/ 2 h 515"/>
                <a:gd name="T72" fmla="*/ 527 w 983"/>
                <a:gd name="T73" fmla="*/ 0 h 515"/>
                <a:gd name="T74" fmla="*/ 457 w 983"/>
                <a:gd name="T75" fmla="*/ 0 h 515"/>
                <a:gd name="T76" fmla="*/ 390 w 983"/>
                <a:gd name="T77" fmla="*/ 2 h 515"/>
                <a:gd name="T78" fmla="*/ 326 w 983"/>
                <a:gd name="T79" fmla="*/ 5 h 515"/>
                <a:gd name="T80" fmla="*/ 268 w 983"/>
                <a:gd name="T81" fmla="*/ 12 h 515"/>
                <a:gd name="T82" fmla="*/ 209 w 983"/>
                <a:gd name="T83" fmla="*/ 19 h 515"/>
                <a:gd name="T84" fmla="*/ 155 w 983"/>
                <a:gd name="T85" fmla="*/ 29 h 515"/>
                <a:gd name="T86" fmla="*/ 112 w 983"/>
                <a:gd name="T87" fmla="*/ 39 h 515"/>
                <a:gd name="T88" fmla="*/ 74 w 983"/>
                <a:gd name="T89" fmla="*/ 53 h 515"/>
                <a:gd name="T90" fmla="*/ 42 w 983"/>
                <a:gd name="T91" fmla="*/ 65 h 515"/>
                <a:gd name="T92" fmla="*/ 20 w 983"/>
                <a:gd name="T93" fmla="*/ 78 h 515"/>
                <a:gd name="T94" fmla="*/ 4 w 983"/>
                <a:gd name="T95" fmla="*/ 93 h 515"/>
                <a:gd name="T96" fmla="*/ 0 w 983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3" h="515"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2" y="449"/>
                  </a:lnTo>
                  <a:lnTo>
                    <a:pt x="74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8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7" y="515"/>
                  </a:lnTo>
                  <a:lnTo>
                    <a:pt x="594" y="514"/>
                  </a:lnTo>
                  <a:lnTo>
                    <a:pt x="658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9" y="487"/>
                  </a:lnTo>
                  <a:lnTo>
                    <a:pt x="872" y="475"/>
                  </a:lnTo>
                  <a:lnTo>
                    <a:pt x="912" y="463"/>
                  </a:lnTo>
                  <a:lnTo>
                    <a:pt x="944" y="449"/>
                  </a:lnTo>
                  <a:lnTo>
                    <a:pt x="964" y="437"/>
                  </a:lnTo>
                  <a:lnTo>
                    <a:pt x="979" y="422"/>
                  </a:lnTo>
                  <a:lnTo>
                    <a:pt x="983" y="405"/>
                  </a:lnTo>
                  <a:lnTo>
                    <a:pt x="983" y="109"/>
                  </a:lnTo>
                  <a:lnTo>
                    <a:pt x="979" y="93"/>
                  </a:lnTo>
                  <a:lnTo>
                    <a:pt x="964" y="78"/>
                  </a:lnTo>
                  <a:lnTo>
                    <a:pt x="944" y="65"/>
                  </a:lnTo>
                  <a:lnTo>
                    <a:pt x="912" y="53"/>
                  </a:lnTo>
                  <a:lnTo>
                    <a:pt x="872" y="39"/>
                  </a:lnTo>
                  <a:lnTo>
                    <a:pt x="829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8" y="5"/>
                  </a:lnTo>
                  <a:lnTo>
                    <a:pt x="594" y="2"/>
                  </a:lnTo>
                  <a:lnTo>
                    <a:pt x="527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8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4" y="53"/>
                  </a:lnTo>
                  <a:lnTo>
                    <a:pt x="42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12"/>
            <p:cNvSpPr/>
            <p:nvPr/>
          </p:nvSpPr>
          <p:spPr bwMode="auto">
            <a:xfrm>
              <a:off x="2541588" y="3173413"/>
              <a:ext cx="777875" cy="171450"/>
            </a:xfrm>
            <a:custGeom>
              <a:avLst/>
              <a:gdLst>
                <a:gd name="T0" fmla="*/ 981 w 981"/>
                <a:gd name="T1" fmla="*/ 109 h 217"/>
                <a:gd name="T2" fmla="*/ 977 w 981"/>
                <a:gd name="T3" fmla="*/ 124 h 217"/>
                <a:gd name="T4" fmla="*/ 962 w 981"/>
                <a:gd name="T5" fmla="*/ 139 h 217"/>
                <a:gd name="T6" fmla="*/ 938 w 981"/>
                <a:gd name="T7" fmla="*/ 153 h 217"/>
                <a:gd name="T8" fmla="*/ 906 w 981"/>
                <a:gd name="T9" fmla="*/ 166 h 217"/>
                <a:gd name="T10" fmla="*/ 866 w 981"/>
                <a:gd name="T11" fmla="*/ 178 h 217"/>
                <a:gd name="T12" fmla="*/ 819 w 981"/>
                <a:gd name="T13" fmla="*/ 190 h 217"/>
                <a:gd name="T14" fmla="*/ 765 w 981"/>
                <a:gd name="T15" fmla="*/ 200 h 217"/>
                <a:gd name="T16" fmla="*/ 705 w 981"/>
                <a:gd name="T17" fmla="*/ 207 h 217"/>
                <a:gd name="T18" fmla="*/ 640 w 981"/>
                <a:gd name="T19" fmla="*/ 212 h 217"/>
                <a:gd name="T20" fmla="*/ 576 w 981"/>
                <a:gd name="T21" fmla="*/ 215 h 217"/>
                <a:gd name="T22" fmla="*/ 507 w 981"/>
                <a:gd name="T23" fmla="*/ 217 h 217"/>
                <a:gd name="T24" fmla="*/ 439 w 981"/>
                <a:gd name="T25" fmla="*/ 217 h 217"/>
                <a:gd name="T26" fmla="*/ 370 w 981"/>
                <a:gd name="T27" fmla="*/ 214 h 217"/>
                <a:gd name="T28" fmla="*/ 306 w 981"/>
                <a:gd name="T29" fmla="*/ 209 h 217"/>
                <a:gd name="T30" fmla="*/ 247 w 981"/>
                <a:gd name="T31" fmla="*/ 204 h 217"/>
                <a:gd name="T32" fmla="*/ 187 w 981"/>
                <a:gd name="T33" fmla="*/ 195 h 217"/>
                <a:gd name="T34" fmla="*/ 137 w 981"/>
                <a:gd name="T35" fmla="*/ 183 h 217"/>
                <a:gd name="T36" fmla="*/ 92 w 981"/>
                <a:gd name="T37" fmla="*/ 173 h 217"/>
                <a:gd name="T38" fmla="*/ 56 w 981"/>
                <a:gd name="T39" fmla="*/ 160 h 217"/>
                <a:gd name="T40" fmla="*/ 30 w 981"/>
                <a:gd name="T41" fmla="*/ 146 h 217"/>
                <a:gd name="T42" fmla="*/ 10 w 981"/>
                <a:gd name="T43" fmla="*/ 131 h 217"/>
                <a:gd name="T44" fmla="*/ 0 w 981"/>
                <a:gd name="T45" fmla="*/ 115 h 217"/>
                <a:gd name="T46" fmla="*/ 0 w 981"/>
                <a:gd name="T47" fmla="*/ 100 h 217"/>
                <a:gd name="T48" fmla="*/ 10 w 981"/>
                <a:gd name="T49" fmla="*/ 85 h 217"/>
                <a:gd name="T50" fmla="*/ 30 w 981"/>
                <a:gd name="T51" fmla="*/ 71 h 217"/>
                <a:gd name="T52" fmla="*/ 56 w 981"/>
                <a:gd name="T53" fmla="*/ 56 h 217"/>
                <a:gd name="T54" fmla="*/ 92 w 981"/>
                <a:gd name="T55" fmla="*/ 44 h 217"/>
                <a:gd name="T56" fmla="*/ 137 w 981"/>
                <a:gd name="T57" fmla="*/ 31 h 217"/>
                <a:gd name="T58" fmla="*/ 187 w 981"/>
                <a:gd name="T59" fmla="*/ 22 h 217"/>
                <a:gd name="T60" fmla="*/ 247 w 981"/>
                <a:gd name="T61" fmla="*/ 14 h 217"/>
                <a:gd name="T62" fmla="*/ 306 w 981"/>
                <a:gd name="T63" fmla="*/ 7 h 217"/>
                <a:gd name="T64" fmla="*/ 370 w 981"/>
                <a:gd name="T65" fmla="*/ 4 h 217"/>
                <a:gd name="T66" fmla="*/ 439 w 981"/>
                <a:gd name="T67" fmla="*/ 0 h 217"/>
                <a:gd name="T68" fmla="*/ 507 w 981"/>
                <a:gd name="T69" fmla="*/ 0 h 217"/>
                <a:gd name="T70" fmla="*/ 576 w 981"/>
                <a:gd name="T71" fmla="*/ 2 h 217"/>
                <a:gd name="T72" fmla="*/ 640 w 981"/>
                <a:gd name="T73" fmla="*/ 5 h 217"/>
                <a:gd name="T74" fmla="*/ 705 w 981"/>
                <a:gd name="T75" fmla="*/ 10 h 217"/>
                <a:gd name="T76" fmla="*/ 765 w 981"/>
                <a:gd name="T77" fmla="*/ 17 h 217"/>
                <a:gd name="T78" fmla="*/ 819 w 981"/>
                <a:gd name="T79" fmla="*/ 27 h 217"/>
                <a:gd name="T80" fmla="*/ 866 w 981"/>
                <a:gd name="T81" fmla="*/ 38 h 217"/>
                <a:gd name="T82" fmla="*/ 906 w 981"/>
                <a:gd name="T83" fmla="*/ 51 h 217"/>
                <a:gd name="T84" fmla="*/ 938 w 981"/>
                <a:gd name="T85" fmla="*/ 65 h 217"/>
                <a:gd name="T86" fmla="*/ 962 w 981"/>
                <a:gd name="T87" fmla="*/ 78 h 217"/>
                <a:gd name="T88" fmla="*/ 977 w 981"/>
                <a:gd name="T89" fmla="*/ 93 h 217"/>
                <a:gd name="T90" fmla="*/ 981 w 981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1" h="217">
                  <a:moveTo>
                    <a:pt x="981" y="109"/>
                  </a:moveTo>
                  <a:lnTo>
                    <a:pt x="977" y="124"/>
                  </a:lnTo>
                  <a:lnTo>
                    <a:pt x="962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6" y="178"/>
                  </a:lnTo>
                  <a:lnTo>
                    <a:pt x="819" y="190"/>
                  </a:lnTo>
                  <a:lnTo>
                    <a:pt x="765" y="200"/>
                  </a:lnTo>
                  <a:lnTo>
                    <a:pt x="705" y="207"/>
                  </a:lnTo>
                  <a:lnTo>
                    <a:pt x="640" y="212"/>
                  </a:lnTo>
                  <a:lnTo>
                    <a:pt x="576" y="215"/>
                  </a:lnTo>
                  <a:lnTo>
                    <a:pt x="507" y="217"/>
                  </a:lnTo>
                  <a:lnTo>
                    <a:pt x="439" y="217"/>
                  </a:lnTo>
                  <a:lnTo>
                    <a:pt x="370" y="214"/>
                  </a:lnTo>
                  <a:lnTo>
                    <a:pt x="306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7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7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6" y="7"/>
                  </a:lnTo>
                  <a:lnTo>
                    <a:pt x="370" y="4"/>
                  </a:lnTo>
                  <a:lnTo>
                    <a:pt x="439" y="0"/>
                  </a:lnTo>
                  <a:lnTo>
                    <a:pt x="507" y="0"/>
                  </a:lnTo>
                  <a:lnTo>
                    <a:pt x="576" y="2"/>
                  </a:lnTo>
                  <a:lnTo>
                    <a:pt x="640" y="5"/>
                  </a:lnTo>
                  <a:lnTo>
                    <a:pt x="705" y="10"/>
                  </a:lnTo>
                  <a:lnTo>
                    <a:pt x="765" y="17"/>
                  </a:lnTo>
                  <a:lnTo>
                    <a:pt x="819" y="27"/>
                  </a:lnTo>
                  <a:lnTo>
                    <a:pt x="866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2" y="78"/>
                  </a:lnTo>
                  <a:lnTo>
                    <a:pt x="977" y="93"/>
                  </a:lnTo>
                  <a:lnTo>
                    <a:pt x="981" y="109"/>
                  </a:lnTo>
                  <a:close/>
                </a:path>
              </a:pathLst>
            </a:custGeom>
            <a:solidFill>
              <a:srgbClr val="BBB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13"/>
            <p:cNvSpPr/>
            <p:nvPr/>
          </p:nvSpPr>
          <p:spPr bwMode="auto">
            <a:xfrm>
              <a:off x="2541588" y="3173413"/>
              <a:ext cx="777875" cy="171450"/>
            </a:xfrm>
            <a:custGeom>
              <a:avLst/>
              <a:gdLst>
                <a:gd name="T0" fmla="*/ 981 w 981"/>
                <a:gd name="T1" fmla="*/ 109 h 217"/>
                <a:gd name="T2" fmla="*/ 977 w 981"/>
                <a:gd name="T3" fmla="*/ 124 h 217"/>
                <a:gd name="T4" fmla="*/ 962 w 981"/>
                <a:gd name="T5" fmla="*/ 139 h 217"/>
                <a:gd name="T6" fmla="*/ 938 w 981"/>
                <a:gd name="T7" fmla="*/ 153 h 217"/>
                <a:gd name="T8" fmla="*/ 906 w 981"/>
                <a:gd name="T9" fmla="*/ 166 h 217"/>
                <a:gd name="T10" fmla="*/ 866 w 981"/>
                <a:gd name="T11" fmla="*/ 178 h 217"/>
                <a:gd name="T12" fmla="*/ 819 w 981"/>
                <a:gd name="T13" fmla="*/ 190 h 217"/>
                <a:gd name="T14" fmla="*/ 765 w 981"/>
                <a:gd name="T15" fmla="*/ 200 h 217"/>
                <a:gd name="T16" fmla="*/ 705 w 981"/>
                <a:gd name="T17" fmla="*/ 207 h 217"/>
                <a:gd name="T18" fmla="*/ 640 w 981"/>
                <a:gd name="T19" fmla="*/ 212 h 217"/>
                <a:gd name="T20" fmla="*/ 576 w 981"/>
                <a:gd name="T21" fmla="*/ 215 h 217"/>
                <a:gd name="T22" fmla="*/ 507 w 981"/>
                <a:gd name="T23" fmla="*/ 217 h 217"/>
                <a:gd name="T24" fmla="*/ 439 w 981"/>
                <a:gd name="T25" fmla="*/ 217 h 217"/>
                <a:gd name="T26" fmla="*/ 370 w 981"/>
                <a:gd name="T27" fmla="*/ 214 h 217"/>
                <a:gd name="T28" fmla="*/ 306 w 981"/>
                <a:gd name="T29" fmla="*/ 209 h 217"/>
                <a:gd name="T30" fmla="*/ 247 w 981"/>
                <a:gd name="T31" fmla="*/ 204 h 217"/>
                <a:gd name="T32" fmla="*/ 187 w 981"/>
                <a:gd name="T33" fmla="*/ 195 h 217"/>
                <a:gd name="T34" fmla="*/ 137 w 981"/>
                <a:gd name="T35" fmla="*/ 183 h 217"/>
                <a:gd name="T36" fmla="*/ 92 w 981"/>
                <a:gd name="T37" fmla="*/ 173 h 217"/>
                <a:gd name="T38" fmla="*/ 56 w 981"/>
                <a:gd name="T39" fmla="*/ 160 h 217"/>
                <a:gd name="T40" fmla="*/ 30 w 981"/>
                <a:gd name="T41" fmla="*/ 146 h 217"/>
                <a:gd name="T42" fmla="*/ 10 w 981"/>
                <a:gd name="T43" fmla="*/ 131 h 217"/>
                <a:gd name="T44" fmla="*/ 0 w 981"/>
                <a:gd name="T45" fmla="*/ 115 h 217"/>
                <a:gd name="T46" fmla="*/ 0 w 981"/>
                <a:gd name="T47" fmla="*/ 100 h 217"/>
                <a:gd name="T48" fmla="*/ 10 w 981"/>
                <a:gd name="T49" fmla="*/ 85 h 217"/>
                <a:gd name="T50" fmla="*/ 30 w 981"/>
                <a:gd name="T51" fmla="*/ 71 h 217"/>
                <a:gd name="T52" fmla="*/ 56 w 981"/>
                <a:gd name="T53" fmla="*/ 56 h 217"/>
                <a:gd name="T54" fmla="*/ 92 w 981"/>
                <a:gd name="T55" fmla="*/ 44 h 217"/>
                <a:gd name="T56" fmla="*/ 137 w 981"/>
                <a:gd name="T57" fmla="*/ 31 h 217"/>
                <a:gd name="T58" fmla="*/ 187 w 981"/>
                <a:gd name="T59" fmla="*/ 22 h 217"/>
                <a:gd name="T60" fmla="*/ 247 w 981"/>
                <a:gd name="T61" fmla="*/ 14 h 217"/>
                <a:gd name="T62" fmla="*/ 306 w 981"/>
                <a:gd name="T63" fmla="*/ 7 h 217"/>
                <a:gd name="T64" fmla="*/ 370 w 981"/>
                <a:gd name="T65" fmla="*/ 4 h 217"/>
                <a:gd name="T66" fmla="*/ 439 w 981"/>
                <a:gd name="T67" fmla="*/ 0 h 217"/>
                <a:gd name="T68" fmla="*/ 507 w 981"/>
                <a:gd name="T69" fmla="*/ 0 h 217"/>
                <a:gd name="T70" fmla="*/ 576 w 981"/>
                <a:gd name="T71" fmla="*/ 2 h 217"/>
                <a:gd name="T72" fmla="*/ 640 w 981"/>
                <a:gd name="T73" fmla="*/ 5 h 217"/>
                <a:gd name="T74" fmla="*/ 705 w 981"/>
                <a:gd name="T75" fmla="*/ 10 h 217"/>
                <a:gd name="T76" fmla="*/ 765 w 981"/>
                <a:gd name="T77" fmla="*/ 17 h 217"/>
                <a:gd name="T78" fmla="*/ 819 w 981"/>
                <a:gd name="T79" fmla="*/ 27 h 217"/>
                <a:gd name="T80" fmla="*/ 866 w 981"/>
                <a:gd name="T81" fmla="*/ 38 h 217"/>
                <a:gd name="T82" fmla="*/ 906 w 981"/>
                <a:gd name="T83" fmla="*/ 51 h 217"/>
                <a:gd name="T84" fmla="*/ 938 w 981"/>
                <a:gd name="T85" fmla="*/ 65 h 217"/>
                <a:gd name="T86" fmla="*/ 962 w 981"/>
                <a:gd name="T87" fmla="*/ 78 h 217"/>
                <a:gd name="T88" fmla="*/ 977 w 981"/>
                <a:gd name="T89" fmla="*/ 93 h 217"/>
                <a:gd name="T90" fmla="*/ 981 w 981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1" h="217">
                  <a:moveTo>
                    <a:pt x="981" y="109"/>
                  </a:moveTo>
                  <a:lnTo>
                    <a:pt x="977" y="124"/>
                  </a:lnTo>
                  <a:lnTo>
                    <a:pt x="962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6" y="178"/>
                  </a:lnTo>
                  <a:lnTo>
                    <a:pt x="819" y="190"/>
                  </a:lnTo>
                  <a:lnTo>
                    <a:pt x="765" y="200"/>
                  </a:lnTo>
                  <a:lnTo>
                    <a:pt x="705" y="207"/>
                  </a:lnTo>
                  <a:lnTo>
                    <a:pt x="640" y="212"/>
                  </a:lnTo>
                  <a:lnTo>
                    <a:pt x="576" y="215"/>
                  </a:lnTo>
                  <a:lnTo>
                    <a:pt x="507" y="217"/>
                  </a:lnTo>
                  <a:lnTo>
                    <a:pt x="439" y="217"/>
                  </a:lnTo>
                  <a:lnTo>
                    <a:pt x="370" y="214"/>
                  </a:lnTo>
                  <a:lnTo>
                    <a:pt x="306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7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7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6" y="7"/>
                  </a:lnTo>
                  <a:lnTo>
                    <a:pt x="370" y="4"/>
                  </a:lnTo>
                  <a:lnTo>
                    <a:pt x="439" y="0"/>
                  </a:lnTo>
                  <a:lnTo>
                    <a:pt x="507" y="0"/>
                  </a:lnTo>
                  <a:lnTo>
                    <a:pt x="576" y="2"/>
                  </a:lnTo>
                  <a:lnTo>
                    <a:pt x="640" y="5"/>
                  </a:lnTo>
                  <a:lnTo>
                    <a:pt x="705" y="10"/>
                  </a:lnTo>
                  <a:lnTo>
                    <a:pt x="765" y="17"/>
                  </a:lnTo>
                  <a:lnTo>
                    <a:pt x="819" y="27"/>
                  </a:lnTo>
                  <a:lnTo>
                    <a:pt x="866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2" y="78"/>
                  </a:lnTo>
                  <a:lnTo>
                    <a:pt x="977" y="93"/>
                  </a:lnTo>
                  <a:lnTo>
                    <a:pt x="981" y="109"/>
                  </a:lnTo>
                  <a:close/>
                </a:path>
              </a:pathLst>
            </a:custGeom>
            <a:noFill/>
            <a:ln w="4763">
              <a:solidFill>
                <a:srgbClr val="04D6E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14"/>
            <p:cNvSpPr>
              <a:spLocks noEditPoints="1"/>
            </p:cNvSpPr>
            <p:nvPr/>
          </p:nvSpPr>
          <p:spPr bwMode="auto">
            <a:xfrm>
              <a:off x="2719388" y="3189288"/>
              <a:ext cx="409575" cy="134937"/>
            </a:xfrm>
            <a:custGeom>
              <a:avLst/>
              <a:gdLst>
                <a:gd name="T0" fmla="*/ 95 w 516"/>
                <a:gd name="T1" fmla="*/ 94 h 171"/>
                <a:gd name="T2" fmla="*/ 395 w 516"/>
                <a:gd name="T3" fmla="*/ 94 h 171"/>
                <a:gd name="T4" fmla="*/ 206 w 516"/>
                <a:gd name="T5" fmla="*/ 145 h 171"/>
                <a:gd name="T6" fmla="*/ 95 w 516"/>
                <a:gd name="T7" fmla="*/ 94 h 171"/>
                <a:gd name="T8" fmla="*/ 423 w 516"/>
                <a:gd name="T9" fmla="*/ 74 h 171"/>
                <a:gd name="T10" fmla="*/ 121 w 516"/>
                <a:gd name="T11" fmla="*/ 74 h 171"/>
                <a:gd name="T12" fmla="*/ 314 w 516"/>
                <a:gd name="T13" fmla="*/ 25 h 171"/>
                <a:gd name="T14" fmla="*/ 423 w 516"/>
                <a:gd name="T15" fmla="*/ 74 h 171"/>
                <a:gd name="T16" fmla="*/ 196 w 516"/>
                <a:gd name="T17" fmla="*/ 171 h 171"/>
                <a:gd name="T18" fmla="*/ 516 w 516"/>
                <a:gd name="T19" fmla="*/ 86 h 171"/>
                <a:gd name="T20" fmla="*/ 319 w 516"/>
                <a:gd name="T21" fmla="*/ 0 h 171"/>
                <a:gd name="T22" fmla="*/ 0 w 516"/>
                <a:gd name="T23" fmla="*/ 83 h 171"/>
                <a:gd name="T24" fmla="*/ 196 w 516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6" h="171">
                  <a:moveTo>
                    <a:pt x="95" y="94"/>
                  </a:moveTo>
                  <a:lnTo>
                    <a:pt x="395" y="94"/>
                  </a:lnTo>
                  <a:lnTo>
                    <a:pt x="206" y="145"/>
                  </a:lnTo>
                  <a:lnTo>
                    <a:pt x="95" y="94"/>
                  </a:lnTo>
                  <a:close/>
                  <a:moveTo>
                    <a:pt x="423" y="74"/>
                  </a:moveTo>
                  <a:lnTo>
                    <a:pt x="121" y="74"/>
                  </a:lnTo>
                  <a:lnTo>
                    <a:pt x="314" y="25"/>
                  </a:lnTo>
                  <a:lnTo>
                    <a:pt x="423" y="74"/>
                  </a:lnTo>
                  <a:close/>
                  <a:moveTo>
                    <a:pt x="196" y="171"/>
                  </a:moveTo>
                  <a:lnTo>
                    <a:pt x="516" y="86"/>
                  </a:lnTo>
                  <a:lnTo>
                    <a:pt x="319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15"/>
            <p:cNvSpPr>
              <a:spLocks noEditPoints="1"/>
            </p:cNvSpPr>
            <p:nvPr/>
          </p:nvSpPr>
          <p:spPr bwMode="auto">
            <a:xfrm>
              <a:off x="2730500" y="3192463"/>
              <a:ext cx="409575" cy="136525"/>
            </a:xfrm>
            <a:custGeom>
              <a:avLst/>
              <a:gdLst>
                <a:gd name="T0" fmla="*/ 93 w 516"/>
                <a:gd name="T1" fmla="*/ 96 h 171"/>
                <a:gd name="T2" fmla="*/ 395 w 516"/>
                <a:gd name="T3" fmla="*/ 96 h 171"/>
                <a:gd name="T4" fmla="*/ 202 w 516"/>
                <a:gd name="T5" fmla="*/ 145 h 171"/>
                <a:gd name="T6" fmla="*/ 93 w 516"/>
                <a:gd name="T7" fmla="*/ 96 h 171"/>
                <a:gd name="T8" fmla="*/ 421 w 516"/>
                <a:gd name="T9" fmla="*/ 76 h 171"/>
                <a:gd name="T10" fmla="*/ 121 w 516"/>
                <a:gd name="T11" fmla="*/ 76 h 171"/>
                <a:gd name="T12" fmla="*/ 309 w 516"/>
                <a:gd name="T13" fmla="*/ 27 h 171"/>
                <a:gd name="T14" fmla="*/ 421 w 516"/>
                <a:gd name="T15" fmla="*/ 76 h 171"/>
                <a:gd name="T16" fmla="*/ 196 w 516"/>
                <a:gd name="T17" fmla="*/ 171 h 171"/>
                <a:gd name="T18" fmla="*/ 516 w 516"/>
                <a:gd name="T19" fmla="*/ 89 h 171"/>
                <a:gd name="T20" fmla="*/ 319 w 516"/>
                <a:gd name="T21" fmla="*/ 0 h 171"/>
                <a:gd name="T22" fmla="*/ 0 w 516"/>
                <a:gd name="T23" fmla="*/ 83 h 171"/>
                <a:gd name="T24" fmla="*/ 196 w 516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6" h="171">
                  <a:moveTo>
                    <a:pt x="93" y="96"/>
                  </a:moveTo>
                  <a:lnTo>
                    <a:pt x="395" y="96"/>
                  </a:lnTo>
                  <a:lnTo>
                    <a:pt x="202" y="145"/>
                  </a:lnTo>
                  <a:lnTo>
                    <a:pt x="93" y="96"/>
                  </a:lnTo>
                  <a:close/>
                  <a:moveTo>
                    <a:pt x="421" y="76"/>
                  </a:moveTo>
                  <a:lnTo>
                    <a:pt x="121" y="76"/>
                  </a:lnTo>
                  <a:lnTo>
                    <a:pt x="309" y="27"/>
                  </a:lnTo>
                  <a:lnTo>
                    <a:pt x="421" y="76"/>
                  </a:lnTo>
                  <a:close/>
                  <a:moveTo>
                    <a:pt x="196" y="171"/>
                  </a:moveTo>
                  <a:lnTo>
                    <a:pt x="516" y="89"/>
                  </a:lnTo>
                  <a:lnTo>
                    <a:pt x="319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16"/>
            <p:cNvSpPr>
              <a:spLocks noEditPoints="1"/>
            </p:cNvSpPr>
            <p:nvPr/>
          </p:nvSpPr>
          <p:spPr bwMode="auto">
            <a:xfrm>
              <a:off x="2803525" y="3413125"/>
              <a:ext cx="269875" cy="107950"/>
            </a:xfrm>
            <a:custGeom>
              <a:avLst/>
              <a:gdLst>
                <a:gd name="T0" fmla="*/ 129 w 340"/>
                <a:gd name="T1" fmla="*/ 76 h 135"/>
                <a:gd name="T2" fmla="*/ 165 w 340"/>
                <a:gd name="T3" fmla="*/ 76 h 135"/>
                <a:gd name="T4" fmla="*/ 238 w 340"/>
                <a:gd name="T5" fmla="*/ 135 h 135"/>
                <a:gd name="T6" fmla="*/ 340 w 340"/>
                <a:gd name="T7" fmla="*/ 135 h 135"/>
                <a:gd name="T8" fmla="*/ 340 w 340"/>
                <a:gd name="T9" fmla="*/ 111 h 135"/>
                <a:gd name="T10" fmla="*/ 298 w 340"/>
                <a:gd name="T11" fmla="*/ 111 h 135"/>
                <a:gd name="T12" fmla="*/ 244 w 340"/>
                <a:gd name="T13" fmla="*/ 71 h 135"/>
                <a:gd name="T14" fmla="*/ 252 w 340"/>
                <a:gd name="T15" fmla="*/ 67 h 135"/>
                <a:gd name="T16" fmla="*/ 270 w 340"/>
                <a:gd name="T17" fmla="*/ 64 h 135"/>
                <a:gd name="T18" fmla="*/ 284 w 340"/>
                <a:gd name="T19" fmla="*/ 59 h 135"/>
                <a:gd name="T20" fmla="*/ 290 w 340"/>
                <a:gd name="T21" fmla="*/ 52 h 135"/>
                <a:gd name="T22" fmla="*/ 300 w 340"/>
                <a:gd name="T23" fmla="*/ 45 h 135"/>
                <a:gd name="T24" fmla="*/ 302 w 340"/>
                <a:gd name="T25" fmla="*/ 37 h 135"/>
                <a:gd name="T26" fmla="*/ 300 w 340"/>
                <a:gd name="T27" fmla="*/ 33 h 135"/>
                <a:gd name="T28" fmla="*/ 298 w 340"/>
                <a:gd name="T29" fmla="*/ 25 h 135"/>
                <a:gd name="T30" fmla="*/ 286 w 340"/>
                <a:gd name="T31" fmla="*/ 17 h 135"/>
                <a:gd name="T32" fmla="*/ 274 w 340"/>
                <a:gd name="T33" fmla="*/ 10 h 135"/>
                <a:gd name="T34" fmla="*/ 270 w 340"/>
                <a:gd name="T35" fmla="*/ 8 h 135"/>
                <a:gd name="T36" fmla="*/ 254 w 340"/>
                <a:gd name="T37" fmla="*/ 3 h 135"/>
                <a:gd name="T38" fmla="*/ 238 w 340"/>
                <a:gd name="T39" fmla="*/ 0 h 135"/>
                <a:gd name="T40" fmla="*/ 218 w 340"/>
                <a:gd name="T41" fmla="*/ 0 h 135"/>
                <a:gd name="T42" fmla="*/ 197 w 340"/>
                <a:gd name="T43" fmla="*/ 0 h 135"/>
                <a:gd name="T44" fmla="*/ 0 w 340"/>
                <a:gd name="T45" fmla="*/ 0 h 135"/>
                <a:gd name="T46" fmla="*/ 0 w 340"/>
                <a:gd name="T47" fmla="*/ 22 h 135"/>
                <a:gd name="T48" fmla="*/ 44 w 340"/>
                <a:gd name="T49" fmla="*/ 22 h 135"/>
                <a:gd name="T50" fmla="*/ 44 w 340"/>
                <a:gd name="T51" fmla="*/ 111 h 135"/>
                <a:gd name="T52" fmla="*/ 0 w 340"/>
                <a:gd name="T53" fmla="*/ 111 h 135"/>
                <a:gd name="T54" fmla="*/ 0 w 340"/>
                <a:gd name="T55" fmla="*/ 135 h 135"/>
                <a:gd name="T56" fmla="*/ 171 w 340"/>
                <a:gd name="T57" fmla="*/ 135 h 135"/>
                <a:gd name="T58" fmla="*/ 171 w 340"/>
                <a:gd name="T59" fmla="*/ 111 h 135"/>
                <a:gd name="T60" fmla="*/ 129 w 340"/>
                <a:gd name="T61" fmla="*/ 111 h 135"/>
                <a:gd name="T62" fmla="*/ 129 w 340"/>
                <a:gd name="T63" fmla="*/ 76 h 135"/>
                <a:gd name="T64" fmla="*/ 129 w 340"/>
                <a:gd name="T65" fmla="*/ 22 h 135"/>
                <a:gd name="T66" fmla="*/ 165 w 340"/>
                <a:gd name="T67" fmla="*/ 22 h 135"/>
                <a:gd name="T68" fmla="*/ 183 w 340"/>
                <a:gd name="T69" fmla="*/ 22 h 135"/>
                <a:gd name="T70" fmla="*/ 199 w 340"/>
                <a:gd name="T71" fmla="*/ 25 h 135"/>
                <a:gd name="T72" fmla="*/ 209 w 340"/>
                <a:gd name="T73" fmla="*/ 30 h 135"/>
                <a:gd name="T74" fmla="*/ 212 w 340"/>
                <a:gd name="T75" fmla="*/ 39 h 135"/>
                <a:gd name="T76" fmla="*/ 212 w 340"/>
                <a:gd name="T77" fmla="*/ 40 h 135"/>
                <a:gd name="T78" fmla="*/ 209 w 340"/>
                <a:gd name="T79" fmla="*/ 45 h 135"/>
                <a:gd name="T80" fmla="*/ 197 w 340"/>
                <a:gd name="T81" fmla="*/ 50 h 135"/>
                <a:gd name="T82" fmla="*/ 181 w 340"/>
                <a:gd name="T83" fmla="*/ 52 h 135"/>
                <a:gd name="T84" fmla="*/ 159 w 340"/>
                <a:gd name="T85" fmla="*/ 54 h 135"/>
                <a:gd name="T86" fmla="*/ 129 w 340"/>
                <a:gd name="T87" fmla="*/ 54 h 135"/>
                <a:gd name="T88" fmla="*/ 129 w 340"/>
                <a:gd name="T8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135">
                  <a:moveTo>
                    <a:pt x="129" y="76"/>
                  </a:moveTo>
                  <a:lnTo>
                    <a:pt x="165" y="76"/>
                  </a:lnTo>
                  <a:lnTo>
                    <a:pt x="238" y="135"/>
                  </a:lnTo>
                  <a:lnTo>
                    <a:pt x="340" y="135"/>
                  </a:lnTo>
                  <a:lnTo>
                    <a:pt x="340" y="111"/>
                  </a:lnTo>
                  <a:lnTo>
                    <a:pt x="298" y="111"/>
                  </a:lnTo>
                  <a:lnTo>
                    <a:pt x="244" y="71"/>
                  </a:lnTo>
                  <a:lnTo>
                    <a:pt x="252" y="67"/>
                  </a:lnTo>
                  <a:lnTo>
                    <a:pt x="270" y="64"/>
                  </a:lnTo>
                  <a:lnTo>
                    <a:pt x="284" y="59"/>
                  </a:lnTo>
                  <a:lnTo>
                    <a:pt x="290" y="52"/>
                  </a:lnTo>
                  <a:lnTo>
                    <a:pt x="300" y="45"/>
                  </a:lnTo>
                  <a:lnTo>
                    <a:pt x="302" y="37"/>
                  </a:lnTo>
                  <a:lnTo>
                    <a:pt x="300" y="33"/>
                  </a:lnTo>
                  <a:lnTo>
                    <a:pt x="298" y="25"/>
                  </a:lnTo>
                  <a:lnTo>
                    <a:pt x="286" y="17"/>
                  </a:lnTo>
                  <a:lnTo>
                    <a:pt x="274" y="10"/>
                  </a:lnTo>
                  <a:lnTo>
                    <a:pt x="270" y="8"/>
                  </a:lnTo>
                  <a:lnTo>
                    <a:pt x="254" y="3"/>
                  </a:lnTo>
                  <a:lnTo>
                    <a:pt x="238" y="0"/>
                  </a:lnTo>
                  <a:lnTo>
                    <a:pt x="218" y="0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4" y="22"/>
                  </a:lnTo>
                  <a:lnTo>
                    <a:pt x="44" y="111"/>
                  </a:lnTo>
                  <a:lnTo>
                    <a:pt x="0" y="111"/>
                  </a:lnTo>
                  <a:lnTo>
                    <a:pt x="0" y="135"/>
                  </a:lnTo>
                  <a:lnTo>
                    <a:pt x="171" y="135"/>
                  </a:lnTo>
                  <a:lnTo>
                    <a:pt x="171" y="111"/>
                  </a:lnTo>
                  <a:lnTo>
                    <a:pt x="129" y="111"/>
                  </a:lnTo>
                  <a:lnTo>
                    <a:pt x="129" y="76"/>
                  </a:lnTo>
                  <a:close/>
                  <a:moveTo>
                    <a:pt x="129" y="22"/>
                  </a:moveTo>
                  <a:lnTo>
                    <a:pt x="165" y="22"/>
                  </a:lnTo>
                  <a:lnTo>
                    <a:pt x="183" y="22"/>
                  </a:lnTo>
                  <a:lnTo>
                    <a:pt x="199" y="25"/>
                  </a:lnTo>
                  <a:lnTo>
                    <a:pt x="209" y="30"/>
                  </a:lnTo>
                  <a:lnTo>
                    <a:pt x="212" y="39"/>
                  </a:lnTo>
                  <a:lnTo>
                    <a:pt x="212" y="40"/>
                  </a:lnTo>
                  <a:lnTo>
                    <a:pt x="209" y="45"/>
                  </a:lnTo>
                  <a:lnTo>
                    <a:pt x="197" y="50"/>
                  </a:lnTo>
                  <a:lnTo>
                    <a:pt x="181" y="52"/>
                  </a:lnTo>
                  <a:lnTo>
                    <a:pt x="159" y="54"/>
                  </a:lnTo>
                  <a:lnTo>
                    <a:pt x="129" y="54"/>
                  </a:lnTo>
                  <a:lnTo>
                    <a:pt x="129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17"/>
            <p:cNvSpPr>
              <a:spLocks noEditPoints="1"/>
            </p:cNvSpPr>
            <p:nvPr/>
          </p:nvSpPr>
          <p:spPr bwMode="auto">
            <a:xfrm>
              <a:off x="2786063" y="3402013"/>
              <a:ext cx="268287" cy="107950"/>
            </a:xfrm>
            <a:custGeom>
              <a:avLst/>
              <a:gdLst>
                <a:gd name="T0" fmla="*/ 129 w 340"/>
                <a:gd name="T1" fmla="*/ 77 h 138"/>
                <a:gd name="T2" fmla="*/ 167 w 340"/>
                <a:gd name="T3" fmla="*/ 77 h 138"/>
                <a:gd name="T4" fmla="*/ 240 w 340"/>
                <a:gd name="T5" fmla="*/ 138 h 138"/>
                <a:gd name="T6" fmla="*/ 340 w 340"/>
                <a:gd name="T7" fmla="*/ 138 h 138"/>
                <a:gd name="T8" fmla="*/ 340 w 340"/>
                <a:gd name="T9" fmla="*/ 116 h 138"/>
                <a:gd name="T10" fmla="*/ 298 w 340"/>
                <a:gd name="T11" fmla="*/ 116 h 138"/>
                <a:gd name="T12" fmla="*/ 242 w 340"/>
                <a:gd name="T13" fmla="*/ 73 h 138"/>
                <a:gd name="T14" fmla="*/ 256 w 340"/>
                <a:gd name="T15" fmla="*/ 71 h 138"/>
                <a:gd name="T16" fmla="*/ 272 w 340"/>
                <a:gd name="T17" fmla="*/ 66 h 138"/>
                <a:gd name="T18" fmla="*/ 286 w 340"/>
                <a:gd name="T19" fmla="*/ 61 h 138"/>
                <a:gd name="T20" fmla="*/ 294 w 340"/>
                <a:gd name="T21" fmla="*/ 55 h 138"/>
                <a:gd name="T22" fmla="*/ 298 w 340"/>
                <a:gd name="T23" fmla="*/ 48 h 138"/>
                <a:gd name="T24" fmla="*/ 302 w 340"/>
                <a:gd name="T25" fmla="*/ 39 h 138"/>
                <a:gd name="T26" fmla="*/ 302 w 340"/>
                <a:gd name="T27" fmla="*/ 34 h 138"/>
                <a:gd name="T28" fmla="*/ 296 w 340"/>
                <a:gd name="T29" fmla="*/ 26 h 138"/>
                <a:gd name="T30" fmla="*/ 290 w 340"/>
                <a:gd name="T31" fmla="*/ 19 h 138"/>
                <a:gd name="T32" fmla="*/ 276 w 340"/>
                <a:gd name="T33" fmla="*/ 12 h 138"/>
                <a:gd name="T34" fmla="*/ 270 w 340"/>
                <a:gd name="T35" fmla="*/ 10 h 138"/>
                <a:gd name="T36" fmla="*/ 258 w 340"/>
                <a:gd name="T37" fmla="*/ 7 h 138"/>
                <a:gd name="T38" fmla="*/ 238 w 340"/>
                <a:gd name="T39" fmla="*/ 4 h 138"/>
                <a:gd name="T40" fmla="*/ 221 w 340"/>
                <a:gd name="T41" fmla="*/ 2 h 138"/>
                <a:gd name="T42" fmla="*/ 197 w 340"/>
                <a:gd name="T43" fmla="*/ 0 h 138"/>
                <a:gd name="T44" fmla="*/ 0 w 340"/>
                <a:gd name="T45" fmla="*/ 0 h 138"/>
                <a:gd name="T46" fmla="*/ 0 w 340"/>
                <a:gd name="T47" fmla="*/ 24 h 138"/>
                <a:gd name="T48" fmla="*/ 46 w 340"/>
                <a:gd name="T49" fmla="*/ 24 h 138"/>
                <a:gd name="T50" fmla="*/ 46 w 340"/>
                <a:gd name="T51" fmla="*/ 116 h 138"/>
                <a:gd name="T52" fmla="*/ 0 w 340"/>
                <a:gd name="T53" fmla="*/ 116 h 138"/>
                <a:gd name="T54" fmla="*/ 0 w 340"/>
                <a:gd name="T55" fmla="*/ 138 h 138"/>
                <a:gd name="T56" fmla="*/ 169 w 340"/>
                <a:gd name="T57" fmla="*/ 138 h 138"/>
                <a:gd name="T58" fmla="*/ 169 w 340"/>
                <a:gd name="T59" fmla="*/ 116 h 138"/>
                <a:gd name="T60" fmla="*/ 129 w 340"/>
                <a:gd name="T61" fmla="*/ 116 h 138"/>
                <a:gd name="T62" fmla="*/ 129 w 340"/>
                <a:gd name="T63" fmla="*/ 77 h 138"/>
                <a:gd name="T64" fmla="*/ 129 w 340"/>
                <a:gd name="T65" fmla="*/ 24 h 138"/>
                <a:gd name="T66" fmla="*/ 167 w 340"/>
                <a:gd name="T67" fmla="*/ 24 h 138"/>
                <a:gd name="T68" fmla="*/ 185 w 340"/>
                <a:gd name="T69" fmla="*/ 24 h 138"/>
                <a:gd name="T70" fmla="*/ 201 w 340"/>
                <a:gd name="T71" fmla="*/ 27 h 138"/>
                <a:gd name="T72" fmla="*/ 207 w 340"/>
                <a:gd name="T73" fmla="*/ 33 h 138"/>
                <a:gd name="T74" fmla="*/ 213 w 340"/>
                <a:gd name="T75" fmla="*/ 39 h 138"/>
                <a:gd name="T76" fmla="*/ 213 w 340"/>
                <a:gd name="T77" fmla="*/ 41 h 138"/>
                <a:gd name="T78" fmla="*/ 207 w 340"/>
                <a:gd name="T79" fmla="*/ 49 h 138"/>
                <a:gd name="T80" fmla="*/ 199 w 340"/>
                <a:gd name="T81" fmla="*/ 53 h 138"/>
                <a:gd name="T82" fmla="*/ 181 w 340"/>
                <a:gd name="T83" fmla="*/ 56 h 138"/>
                <a:gd name="T84" fmla="*/ 161 w 340"/>
                <a:gd name="T85" fmla="*/ 56 h 138"/>
                <a:gd name="T86" fmla="*/ 129 w 340"/>
                <a:gd name="T87" fmla="*/ 56 h 138"/>
                <a:gd name="T88" fmla="*/ 129 w 340"/>
                <a:gd name="T89" fmla="*/ 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138">
                  <a:moveTo>
                    <a:pt x="129" y="77"/>
                  </a:moveTo>
                  <a:lnTo>
                    <a:pt x="167" y="77"/>
                  </a:lnTo>
                  <a:lnTo>
                    <a:pt x="240" y="138"/>
                  </a:lnTo>
                  <a:lnTo>
                    <a:pt x="340" y="138"/>
                  </a:lnTo>
                  <a:lnTo>
                    <a:pt x="340" y="116"/>
                  </a:lnTo>
                  <a:lnTo>
                    <a:pt x="298" y="116"/>
                  </a:lnTo>
                  <a:lnTo>
                    <a:pt x="242" y="73"/>
                  </a:lnTo>
                  <a:lnTo>
                    <a:pt x="256" y="71"/>
                  </a:lnTo>
                  <a:lnTo>
                    <a:pt x="272" y="66"/>
                  </a:lnTo>
                  <a:lnTo>
                    <a:pt x="286" y="61"/>
                  </a:lnTo>
                  <a:lnTo>
                    <a:pt x="294" y="55"/>
                  </a:lnTo>
                  <a:lnTo>
                    <a:pt x="298" y="48"/>
                  </a:lnTo>
                  <a:lnTo>
                    <a:pt x="302" y="39"/>
                  </a:lnTo>
                  <a:lnTo>
                    <a:pt x="302" y="34"/>
                  </a:lnTo>
                  <a:lnTo>
                    <a:pt x="296" y="26"/>
                  </a:lnTo>
                  <a:lnTo>
                    <a:pt x="290" y="19"/>
                  </a:lnTo>
                  <a:lnTo>
                    <a:pt x="276" y="12"/>
                  </a:lnTo>
                  <a:lnTo>
                    <a:pt x="270" y="10"/>
                  </a:lnTo>
                  <a:lnTo>
                    <a:pt x="258" y="7"/>
                  </a:lnTo>
                  <a:lnTo>
                    <a:pt x="238" y="4"/>
                  </a:lnTo>
                  <a:lnTo>
                    <a:pt x="221" y="2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46" y="24"/>
                  </a:lnTo>
                  <a:lnTo>
                    <a:pt x="46" y="116"/>
                  </a:lnTo>
                  <a:lnTo>
                    <a:pt x="0" y="116"/>
                  </a:lnTo>
                  <a:lnTo>
                    <a:pt x="0" y="138"/>
                  </a:lnTo>
                  <a:lnTo>
                    <a:pt x="169" y="138"/>
                  </a:lnTo>
                  <a:lnTo>
                    <a:pt x="169" y="116"/>
                  </a:lnTo>
                  <a:lnTo>
                    <a:pt x="129" y="116"/>
                  </a:lnTo>
                  <a:lnTo>
                    <a:pt x="129" y="77"/>
                  </a:lnTo>
                  <a:close/>
                  <a:moveTo>
                    <a:pt x="129" y="24"/>
                  </a:moveTo>
                  <a:lnTo>
                    <a:pt x="167" y="24"/>
                  </a:lnTo>
                  <a:lnTo>
                    <a:pt x="185" y="24"/>
                  </a:lnTo>
                  <a:lnTo>
                    <a:pt x="201" y="27"/>
                  </a:lnTo>
                  <a:lnTo>
                    <a:pt x="207" y="33"/>
                  </a:lnTo>
                  <a:lnTo>
                    <a:pt x="213" y="39"/>
                  </a:lnTo>
                  <a:lnTo>
                    <a:pt x="213" y="41"/>
                  </a:lnTo>
                  <a:lnTo>
                    <a:pt x="207" y="49"/>
                  </a:lnTo>
                  <a:lnTo>
                    <a:pt x="199" y="53"/>
                  </a:lnTo>
                  <a:lnTo>
                    <a:pt x="181" y="56"/>
                  </a:lnTo>
                  <a:lnTo>
                    <a:pt x="161" y="56"/>
                  </a:lnTo>
                  <a:lnTo>
                    <a:pt x="129" y="56"/>
                  </a:lnTo>
                  <a:lnTo>
                    <a:pt x="12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18"/>
            <p:cNvSpPr>
              <a:spLocks noEditPoints="1"/>
            </p:cNvSpPr>
            <p:nvPr/>
          </p:nvSpPr>
          <p:spPr bwMode="auto">
            <a:xfrm>
              <a:off x="2540000" y="3173413"/>
              <a:ext cx="779463" cy="407987"/>
            </a:xfrm>
            <a:custGeom>
              <a:avLst/>
              <a:gdLst>
                <a:gd name="T0" fmla="*/ 983 w 983"/>
                <a:gd name="T1" fmla="*/ 109 h 515"/>
                <a:gd name="T2" fmla="*/ 964 w 983"/>
                <a:gd name="T3" fmla="*/ 139 h 515"/>
                <a:gd name="T4" fmla="*/ 912 w 983"/>
                <a:gd name="T5" fmla="*/ 166 h 515"/>
                <a:gd name="T6" fmla="*/ 829 w 983"/>
                <a:gd name="T7" fmla="*/ 188 h 515"/>
                <a:gd name="T8" fmla="*/ 715 w 983"/>
                <a:gd name="T9" fmla="*/ 205 h 515"/>
                <a:gd name="T10" fmla="*/ 594 w 983"/>
                <a:gd name="T11" fmla="*/ 215 h 515"/>
                <a:gd name="T12" fmla="*/ 457 w 983"/>
                <a:gd name="T13" fmla="*/ 217 h 515"/>
                <a:gd name="T14" fmla="*/ 328 w 983"/>
                <a:gd name="T15" fmla="*/ 210 h 515"/>
                <a:gd name="T16" fmla="*/ 209 w 983"/>
                <a:gd name="T17" fmla="*/ 199 h 515"/>
                <a:gd name="T18" fmla="*/ 209 w 983"/>
                <a:gd name="T19" fmla="*/ 199 h 515"/>
                <a:gd name="T20" fmla="*/ 328 w 983"/>
                <a:gd name="T21" fmla="*/ 210 h 515"/>
                <a:gd name="T22" fmla="*/ 457 w 983"/>
                <a:gd name="T23" fmla="*/ 217 h 515"/>
                <a:gd name="T24" fmla="*/ 594 w 983"/>
                <a:gd name="T25" fmla="*/ 215 h 515"/>
                <a:gd name="T26" fmla="*/ 715 w 983"/>
                <a:gd name="T27" fmla="*/ 205 h 515"/>
                <a:gd name="T28" fmla="*/ 829 w 983"/>
                <a:gd name="T29" fmla="*/ 188 h 515"/>
                <a:gd name="T30" fmla="*/ 912 w 983"/>
                <a:gd name="T31" fmla="*/ 166 h 515"/>
                <a:gd name="T32" fmla="*/ 964 w 983"/>
                <a:gd name="T33" fmla="*/ 139 h 515"/>
                <a:gd name="T34" fmla="*/ 983 w 983"/>
                <a:gd name="T35" fmla="*/ 109 h 515"/>
                <a:gd name="T36" fmla="*/ 4 w 983"/>
                <a:gd name="T37" fmla="*/ 124 h 515"/>
                <a:gd name="T38" fmla="*/ 42 w 983"/>
                <a:gd name="T39" fmla="*/ 153 h 515"/>
                <a:gd name="T40" fmla="*/ 112 w 983"/>
                <a:gd name="T41" fmla="*/ 176 h 515"/>
                <a:gd name="T42" fmla="*/ 112 w 983"/>
                <a:gd name="T43" fmla="*/ 176 h 515"/>
                <a:gd name="T44" fmla="*/ 42 w 983"/>
                <a:gd name="T45" fmla="*/ 153 h 515"/>
                <a:gd name="T46" fmla="*/ 4 w 983"/>
                <a:gd name="T47" fmla="*/ 124 h 515"/>
                <a:gd name="T48" fmla="*/ 0 w 983"/>
                <a:gd name="T49" fmla="*/ 109 h 515"/>
                <a:gd name="T50" fmla="*/ 4 w 983"/>
                <a:gd name="T51" fmla="*/ 422 h 515"/>
                <a:gd name="T52" fmla="*/ 42 w 983"/>
                <a:gd name="T53" fmla="*/ 449 h 515"/>
                <a:gd name="T54" fmla="*/ 112 w 983"/>
                <a:gd name="T55" fmla="*/ 475 h 515"/>
                <a:gd name="T56" fmla="*/ 209 w 983"/>
                <a:gd name="T57" fmla="*/ 497 h 515"/>
                <a:gd name="T58" fmla="*/ 326 w 983"/>
                <a:gd name="T59" fmla="*/ 509 h 515"/>
                <a:gd name="T60" fmla="*/ 457 w 983"/>
                <a:gd name="T61" fmla="*/ 515 h 515"/>
                <a:gd name="T62" fmla="*/ 594 w 983"/>
                <a:gd name="T63" fmla="*/ 514 h 515"/>
                <a:gd name="T64" fmla="*/ 715 w 983"/>
                <a:gd name="T65" fmla="*/ 504 h 515"/>
                <a:gd name="T66" fmla="*/ 829 w 983"/>
                <a:gd name="T67" fmla="*/ 487 h 515"/>
                <a:gd name="T68" fmla="*/ 912 w 983"/>
                <a:gd name="T69" fmla="*/ 463 h 515"/>
                <a:gd name="T70" fmla="*/ 964 w 983"/>
                <a:gd name="T71" fmla="*/ 437 h 515"/>
                <a:gd name="T72" fmla="*/ 983 w 983"/>
                <a:gd name="T73" fmla="*/ 405 h 515"/>
                <a:gd name="T74" fmla="*/ 979 w 983"/>
                <a:gd name="T75" fmla="*/ 93 h 515"/>
                <a:gd name="T76" fmla="*/ 944 w 983"/>
                <a:gd name="T77" fmla="*/ 65 h 515"/>
                <a:gd name="T78" fmla="*/ 872 w 983"/>
                <a:gd name="T79" fmla="*/ 39 h 515"/>
                <a:gd name="T80" fmla="*/ 775 w 983"/>
                <a:gd name="T81" fmla="*/ 19 h 515"/>
                <a:gd name="T82" fmla="*/ 658 w 983"/>
                <a:gd name="T83" fmla="*/ 5 h 515"/>
                <a:gd name="T84" fmla="*/ 527 w 983"/>
                <a:gd name="T85" fmla="*/ 0 h 515"/>
                <a:gd name="T86" fmla="*/ 390 w 983"/>
                <a:gd name="T87" fmla="*/ 2 h 515"/>
                <a:gd name="T88" fmla="*/ 268 w 983"/>
                <a:gd name="T89" fmla="*/ 12 h 515"/>
                <a:gd name="T90" fmla="*/ 155 w 983"/>
                <a:gd name="T91" fmla="*/ 29 h 515"/>
                <a:gd name="T92" fmla="*/ 74 w 983"/>
                <a:gd name="T93" fmla="*/ 53 h 515"/>
                <a:gd name="T94" fmla="*/ 20 w 983"/>
                <a:gd name="T95" fmla="*/ 78 h 515"/>
                <a:gd name="T96" fmla="*/ 0 w 983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3" h="515">
                  <a:moveTo>
                    <a:pt x="983" y="109"/>
                  </a:moveTo>
                  <a:lnTo>
                    <a:pt x="983" y="109"/>
                  </a:lnTo>
                  <a:lnTo>
                    <a:pt x="979" y="124"/>
                  </a:lnTo>
                  <a:lnTo>
                    <a:pt x="964" y="139"/>
                  </a:lnTo>
                  <a:lnTo>
                    <a:pt x="944" y="151"/>
                  </a:lnTo>
                  <a:lnTo>
                    <a:pt x="912" y="166"/>
                  </a:lnTo>
                  <a:lnTo>
                    <a:pt x="872" y="176"/>
                  </a:lnTo>
                  <a:lnTo>
                    <a:pt x="829" y="188"/>
                  </a:lnTo>
                  <a:lnTo>
                    <a:pt x="775" y="199"/>
                  </a:lnTo>
                  <a:lnTo>
                    <a:pt x="715" y="205"/>
                  </a:lnTo>
                  <a:lnTo>
                    <a:pt x="658" y="210"/>
                  </a:lnTo>
                  <a:lnTo>
                    <a:pt x="594" y="215"/>
                  </a:lnTo>
                  <a:lnTo>
                    <a:pt x="527" y="217"/>
                  </a:lnTo>
                  <a:lnTo>
                    <a:pt x="457" y="217"/>
                  </a:lnTo>
                  <a:lnTo>
                    <a:pt x="396" y="215"/>
                  </a:lnTo>
                  <a:lnTo>
                    <a:pt x="328" y="210"/>
                  </a:lnTo>
                  <a:lnTo>
                    <a:pt x="268" y="205"/>
                  </a:lnTo>
                  <a:lnTo>
                    <a:pt x="209" y="199"/>
                  </a:lnTo>
                  <a:lnTo>
                    <a:pt x="155" y="190"/>
                  </a:lnTo>
                  <a:lnTo>
                    <a:pt x="209" y="199"/>
                  </a:lnTo>
                  <a:lnTo>
                    <a:pt x="268" y="205"/>
                  </a:lnTo>
                  <a:lnTo>
                    <a:pt x="328" y="210"/>
                  </a:lnTo>
                  <a:lnTo>
                    <a:pt x="396" y="215"/>
                  </a:lnTo>
                  <a:lnTo>
                    <a:pt x="457" y="217"/>
                  </a:lnTo>
                  <a:lnTo>
                    <a:pt x="527" y="217"/>
                  </a:lnTo>
                  <a:lnTo>
                    <a:pt x="594" y="215"/>
                  </a:lnTo>
                  <a:lnTo>
                    <a:pt x="658" y="210"/>
                  </a:lnTo>
                  <a:lnTo>
                    <a:pt x="715" y="205"/>
                  </a:lnTo>
                  <a:lnTo>
                    <a:pt x="775" y="199"/>
                  </a:lnTo>
                  <a:lnTo>
                    <a:pt x="829" y="188"/>
                  </a:lnTo>
                  <a:lnTo>
                    <a:pt x="872" y="176"/>
                  </a:lnTo>
                  <a:lnTo>
                    <a:pt x="912" y="166"/>
                  </a:lnTo>
                  <a:lnTo>
                    <a:pt x="944" y="151"/>
                  </a:lnTo>
                  <a:lnTo>
                    <a:pt x="964" y="139"/>
                  </a:lnTo>
                  <a:lnTo>
                    <a:pt x="979" y="124"/>
                  </a:lnTo>
                  <a:lnTo>
                    <a:pt x="983" y="109"/>
                  </a:lnTo>
                  <a:close/>
                  <a:moveTo>
                    <a:pt x="0" y="109"/>
                  </a:moveTo>
                  <a:lnTo>
                    <a:pt x="4" y="124"/>
                  </a:lnTo>
                  <a:lnTo>
                    <a:pt x="20" y="139"/>
                  </a:lnTo>
                  <a:lnTo>
                    <a:pt x="42" y="153"/>
                  </a:lnTo>
                  <a:lnTo>
                    <a:pt x="74" y="166"/>
                  </a:lnTo>
                  <a:lnTo>
                    <a:pt x="112" y="176"/>
                  </a:lnTo>
                  <a:lnTo>
                    <a:pt x="155" y="190"/>
                  </a:lnTo>
                  <a:lnTo>
                    <a:pt x="112" y="176"/>
                  </a:lnTo>
                  <a:lnTo>
                    <a:pt x="74" y="166"/>
                  </a:lnTo>
                  <a:lnTo>
                    <a:pt x="42" y="153"/>
                  </a:lnTo>
                  <a:lnTo>
                    <a:pt x="20" y="139"/>
                  </a:lnTo>
                  <a:lnTo>
                    <a:pt x="4" y="124"/>
                  </a:lnTo>
                  <a:lnTo>
                    <a:pt x="0" y="109"/>
                  </a:lnTo>
                  <a:close/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2" y="449"/>
                  </a:lnTo>
                  <a:lnTo>
                    <a:pt x="74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8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7" y="515"/>
                  </a:lnTo>
                  <a:lnTo>
                    <a:pt x="594" y="514"/>
                  </a:lnTo>
                  <a:lnTo>
                    <a:pt x="658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9" y="487"/>
                  </a:lnTo>
                  <a:lnTo>
                    <a:pt x="872" y="475"/>
                  </a:lnTo>
                  <a:lnTo>
                    <a:pt x="912" y="463"/>
                  </a:lnTo>
                  <a:lnTo>
                    <a:pt x="944" y="449"/>
                  </a:lnTo>
                  <a:lnTo>
                    <a:pt x="964" y="437"/>
                  </a:lnTo>
                  <a:lnTo>
                    <a:pt x="979" y="422"/>
                  </a:lnTo>
                  <a:lnTo>
                    <a:pt x="983" y="405"/>
                  </a:lnTo>
                  <a:lnTo>
                    <a:pt x="983" y="109"/>
                  </a:lnTo>
                  <a:lnTo>
                    <a:pt x="979" y="93"/>
                  </a:lnTo>
                  <a:lnTo>
                    <a:pt x="964" y="78"/>
                  </a:lnTo>
                  <a:lnTo>
                    <a:pt x="944" y="65"/>
                  </a:lnTo>
                  <a:lnTo>
                    <a:pt x="912" y="53"/>
                  </a:lnTo>
                  <a:lnTo>
                    <a:pt x="872" y="39"/>
                  </a:lnTo>
                  <a:lnTo>
                    <a:pt x="829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8" y="5"/>
                  </a:lnTo>
                  <a:lnTo>
                    <a:pt x="594" y="2"/>
                  </a:lnTo>
                  <a:lnTo>
                    <a:pt x="527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8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4" y="53"/>
                  </a:lnTo>
                  <a:lnTo>
                    <a:pt x="42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8E8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19"/>
            <p:cNvSpPr/>
            <p:nvPr/>
          </p:nvSpPr>
          <p:spPr bwMode="auto">
            <a:xfrm>
              <a:off x="2662238" y="3259138"/>
              <a:ext cx="657225" cy="85725"/>
            </a:xfrm>
            <a:custGeom>
              <a:avLst/>
              <a:gdLst>
                <a:gd name="T0" fmla="*/ 828 w 828"/>
                <a:gd name="T1" fmla="*/ 0 h 108"/>
                <a:gd name="T2" fmla="*/ 828 w 828"/>
                <a:gd name="T3" fmla="*/ 0 h 108"/>
                <a:gd name="T4" fmla="*/ 824 w 828"/>
                <a:gd name="T5" fmla="*/ 15 h 108"/>
                <a:gd name="T6" fmla="*/ 809 w 828"/>
                <a:gd name="T7" fmla="*/ 30 h 108"/>
                <a:gd name="T8" fmla="*/ 789 w 828"/>
                <a:gd name="T9" fmla="*/ 42 h 108"/>
                <a:gd name="T10" fmla="*/ 757 w 828"/>
                <a:gd name="T11" fmla="*/ 57 h 108"/>
                <a:gd name="T12" fmla="*/ 717 w 828"/>
                <a:gd name="T13" fmla="*/ 67 h 108"/>
                <a:gd name="T14" fmla="*/ 674 w 828"/>
                <a:gd name="T15" fmla="*/ 79 h 108"/>
                <a:gd name="T16" fmla="*/ 620 w 828"/>
                <a:gd name="T17" fmla="*/ 90 h 108"/>
                <a:gd name="T18" fmla="*/ 560 w 828"/>
                <a:gd name="T19" fmla="*/ 96 h 108"/>
                <a:gd name="T20" fmla="*/ 503 w 828"/>
                <a:gd name="T21" fmla="*/ 101 h 108"/>
                <a:gd name="T22" fmla="*/ 439 w 828"/>
                <a:gd name="T23" fmla="*/ 106 h 108"/>
                <a:gd name="T24" fmla="*/ 372 w 828"/>
                <a:gd name="T25" fmla="*/ 108 h 108"/>
                <a:gd name="T26" fmla="*/ 302 w 828"/>
                <a:gd name="T27" fmla="*/ 108 h 108"/>
                <a:gd name="T28" fmla="*/ 241 w 828"/>
                <a:gd name="T29" fmla="*/ 106 h 108"/>
                <a:gd name="T30" fmla="*/ 173 w 828"/>
                <a:gd name="T31" fmla="*/ 101 h 108"/>
                <a:gd name="T32" fmla="*/ 113 w 828"/>
                <a:gd name="T33" fmla="*/ 96 h 108"/>
                <a:gd name="T34" fmla="*/ 54 w 828"/>
                <a:gd name="T35" fmla="*/ 90 h 108"/>
                <a:gd name="T36" fmla="*/ 0 w 828"/>
                <a:gd name="T37" fmla="*/ 81 h 108"/>
                <a:gd name="T38" fmla="*/ 54 w 828"/>
                <a:gd name="T39" fmla="*/ 90 h 108"/>
                <a:gd name="T40" fmla="*/ 113 w 828"/>
                <a:gd name="T41" fmla="*/ 96 h 108"/>
                <a:gd name="T42" fmla="*/ 173 w 828"/>
                <a:gd name="T43" fmla="*/ 101 h 108"/>
                <a:gd name="T44" fmla="*/ 241 w 828"/>
                <a:gd name="T45" fmla="*/ 106 h 108"/>
                <a:gd name="T46" fmla="*/ 302 w 828"/>
                <a:gd name="T47" fmla="*/ 108 h 108"/>
                <a:gd name="T48" fmla="*/ 372 w 828"/>
                <a:gd name="T49" fmla="*/ 108 h 108"/>
                <a:gd name="T50" fmla="*/ 439 w 828"/>
                <a:gd name="T51" fmla="*/ 106 h 108"/>
                <a:gd name="T52" fmla="*/ 503 w 828"/>
                <a:gd name="T53" fmla="*/ 101 h 108"/>
                <a:gd name="T54" fmla="*/ 560 w 828"/>
                <a:gd name="T55" fmla="*/ 96 h 108"/>
                <a:gd name="T56" fmla="*/ 620 w 828"/>
                <a:gd name="T57" fmla="*/ 90 h 108"/>
                <a:gd name="T58" fmla="*/ 674 w 828"/>
                <a:gd name="T59" fmla="*/ 79 h 108"/>
                <a:gd name="T60" fmla="*/ 717 w 828"/>
                <a:gd name="T61" fmla="*/ 67 h 108"/>
                <a:gd name="T62" fmla="*/ 757 w 828"/>
                <a:gd name="T63" fmla="*/ 57 h 108"/>
                <a:gd name="T64" fmla="*/ 789 w 828"/>
                <a:gd name="T65" fmla="*/ 42 h 108"/>
                <a:gd name="T66" fmla="*/ 809 w 828"/>
                <a:gd name="T67" fmla="*/ 30 h 108"/>
                <a:gd name="T68" fmla="*/ 824 w 828"/>
                <a:gd name="T69" fmla="*/ 15 h 108"/>
                <a:gd name="T70" fmla="*/ 828 w 828"/>
                <a:gd name="T7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8" h="108">
                  <a:moveTo>
                    <a:pt x="828" y="0"/>
                  </a:moveTo>
                  <a:lnTo>
                    <a:pt x="828" y="0"/>
                  </a:lnTo>
                  <a:lnTo>
                    <a:pt x="824" y="15"/>
                  </a:lnTo>
                  <a:lnTo>
                    <a:pt x="809" y="30"/>
                  </a:lnTo>
                  <a:lnTo>
                    <a:pt x="789" y="42"/>
                  </a:lnTo>
                  <a:lnTo>
                    <a:pt x="757" y="57"/>
                  </a:lnTo>
                  <a:lnTo>
                    <a:pt x="717" y="67"/>
                  </a:lnTo>
                  <a:lnTo>
                    <a:pt x="674" y="79"/>
                  </a:lnTo>
                  <a:lnTo>
                    <a:pt x="620" y="90"/>
                  </a:lnTo>
                  <a:lnTo>
                    <a:pt x="560" y="96"/>
                  </a:lnTo>
                  <a:lnTo>
                    <a:pt x="503" y="101"/>
                  </a:lnTo>
                  <a:lnTo>
                    <a:pt x="439" y="106"/>
                  </a:lnTo>
                  <a:lnTo>
                    <a:pt x="372" y="108"/>
                  </a:lnTo>
                  <a:lnTo>
                    <a:pt x="302" y="108"/>
                  </a:lnTo>
                  <a:lnTo>
                    <a:pt x="241" y="106"/>
                  </a:lnTo>
                  <a:lnTo>
                    <a:pt x="173" y="101"/>
                  </a:lnTo>
                  <a:lnTo>
                    <a:pt x="113" y="96"/>
                  </a:lnTo>
                  <a:lnTo>
                    <a:pt x="54" y="90"/>
                  </a:lnTo>
                  <a:lnTo>
                    <a:pt x="0" y="81"/>
                  </a:lnTo>
                  <a:lnTo>
                    <a:pt x="54" y="90"/>
                  </a:lnTo>
                  <a:lnTo>
                    <a:pt x="113" y="96"/>
                  </a:lnTo>
                  <a:lnTo>
                    <a:pt x="173" y="101"/>
                  </a:lnTo>
                  <a:lnTo>
                    <a:pt x="241" y="106"/>
                  </a:lnTo>
                  <a:lnTo>
                    <a:pt x="302" y="108"/>
                  </a:lnTo>
                  <a:lnTo>
                    <a:pt x="372" y="108"/>
                  </a:lnTo>
                  <a:lnTo>
                    <a:pt x="439" y="106"/>
                  </a:lnTo>
                  <a:lnTo>
                    <a:pt x="503" y="101"/>
                  </a:lnTo>
                  <a:lnTo>
                    <a:pt x="560" y="96"/>
                  </a:lnTo>
                  <a:lnTo>
                    <a:pt x="620" y="90"/>
                  </a:lnTo>
                  <a:lnTo>
                    <a:pt x="674" y="79"/>
                  </a:lnTo>
                  <a:lnTo>
                    <a:pt x="717" y="67"/>
                  </a:lnTo>
                  <a:lnTo>
                    <a:pt x="757" y="57"/>
                  </a:lnTo>
                  <a:lnTo>
                    <a:pt x="789" y="42"/>
                  </a:lnTo>
                  <a:lnTo>
                    <a:pt x="809" y="30"/>
                  </a:lnTo>
                  <a:lnTo>
                    <a:pt x="824" y="15"/>
                  </a:lnTo>
                  <a:lnTo>
                    <a:pt x="828" y="0"/>
                  </a:lnTo>
                  <a:close/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20"/>
            <p:cNvSpPr/>
            <p:nvPr/>
          </p:nvSpPr>
          <p:spPr bwMode="auto">
            <a:xfrm>
              <a:off x="2540000" y="3259138"/>
              <a:ext cx="122238" cy="65087"/>
            </a:xfrm>
            <a:custGeom>
              <a:avLst/>
              <a:gdLst>
                <a:gd name="T0" fmla="*/ 0 w 155"/>
                <a:gd name="T1" fmla="*/ 0 h 81"/>
                <a:gd name="T2" fmla="*/ 4 w 155"/>
                <a:gd name="T3" fmla="*/ 15 h 81"/>
                <a:gd name="T4" fmla="*/ 20 w 155"/>
                <a:gd name="T5" fmla="*/ 30 h 81"/>
                <a:gd name="T6" fmla="*/ 42 w 155"/>
                <a:gd name="T7" fmla="*/ 44 h 81"/>
                <a:gd name="T8" fmla="*/ 74 w 155"/>
                <a:gd name="T9" fmla="*/ 57 h 81"/>
                <a:gd name="T10" fmla="*/ 112 w 155"/>
                <a:gd name="T11" fmla="*/ 67 h 81"/>
                <a:gd name="T12" fmla="*/ 155 w 155"/>
                <a:gd name="T13" fmla="*/ 81 h 81"/>
                <a:gd name="T14" fmla="*/ 112 w 155"/>
                <a:gd name="T15" fmla="*/ 67 h 81"/>
                <a:gd name="T16" fmla="*/ 74 w 155"/>
                <a:gd name="T17" fmla="*/ 57 h 81"/>
                <a:gd name="T18" fmla="*/ 42 w 155"/>
                <a:gd name="T19" fmla="*/ 44 h 81"/>
                <a:gd name="T20" fmla="*/ 20 w 155"/>
                <a:gd name="T21" fmla="*/ 30 h 81"/>
                <a:gd name="T22" fmla="*/ 4 w 155"/>
                <a:gd name="T23" fmla="*/ 15 h 81"/>
                <a:gd name="T24" fmla="*/ 0 w 15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81">
                  <a:moveTo>
                    <a:pt x="0" y="0"/>
                  </a:moveTo>
                  <a:lnTo>
                    <a:pt x="4" y="15"/>
                  </a:lnTo>
                  <a:lnTo>
                    <a:pt x="20" y="30"/>
                  </a:lnTo>
                  <a:lnTo>
                    <a:pt x="42" y="44"/>
                  </a:lnTo>
                  <a:lnTo>
                    <a:pt x="74" y="57"/>
                  </a:lnTo>
                  <a:lnTo>
                    <a:pt x="112" y="67"/>
                  </a:lnTo>
                  <a:lnTo>
                    <a:pt x="155" y="81"/>
                  </a:lnTo>
                  <a:lnTo>
                    <a:pt x="112" y="67"/>
                  </a:lnTo>
                  <a:lnTo>
                    <a:pt x="74" y="57"/>
                  </a:lnTo>
                  <a:lnTo>
                    <a:pt x="42" y="44"/>
                  </a:lnTo>
                  <a:lnTo>
                    <a:pt x="20" y="30"/>
                  </a:lnTo>
                  <a:lnTo>
                    <a:pt x="4" y="1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21"/>
            <p:cNvSpPr/>
            <p:nvPr/>
          </p:nvSpPr>
          <p:spPr bwMode="auto">
            <a:xfrm>
              <a:off x="2540000" y="3173413"/>
              <a:ext cx="779463" cy="407987"/>
            </a:xfrm>
            <a:custGeom>
              <a:avLst/>
              <a:gdLst>
                <a:gd name="T0" fmla="*/ 0 w 983"/>
                <a:gd name="T1" fmla="*/ 109 h 515"/>
                <a:gd name="T2" fmla="*/ 0 w 983"/>
                <a:gd name="T3" fmla="*/ 405 h 515"/>
                <a:gd name="T4" fmla="*/ 4 w 983"/>
                <a:gd name="T5" fmla="*/ 422 h 515"/>
                <a:gd name="T6" fmla="*/ 20 w 983"/>
                <a:gd name="T7" fmla="*/ 437 h 515"/>
                <a:gd name="T8" fmla="*/ 42 w 983"/>
                <a:gd name="T9" fmla="*/ 449 h 515"/>
                <a:gd name="T10" fmla="*/ 74 w 983"/>
                <a:gd name="T11" fmla="*/ 463 h 515"/>
                <a:gd name="T12" fmla="*/ 112 w 983"/>
                <a:gd name="T13" fmla="*/ 475 h 515"/>
                <a:gd name="T14" fmla="*/ 155 w 983"/>
                <a:gd name="T15" fmla="*/ 487 h 515"/>
                <a:gd name="T16" fmla="*/ 209 w 983"/>
                <a:gd name="T17" fmla="*/ 497 h 515"/>
                <a:gd name="T18" fmla="*/ 268 w 983"/>
                <a:gd name="T19" fmla="*/ 504 h 515"/>
                <a:gd name="T20" fmla="*/ 326 w 983"/>
                <a:gd name="T21" fmla="*/ 509 h 515"/>
                <a:gd name="T22" fmla="*/ 390 w 983"/>
                <a:gd name="T23" fmla="*/ 514 h 515"/>
                <a:gd name="T24" fmla="*/ 457 w 983"/>
                <a:gd name="T25" fmla="*/ 515 h 515"/>
                <a:gd name="T26" fmla="*/ 527 w 983"/>
                <a:gd name="T27" fmla="*/ 515 h 515"/>
                <a:gd name="T28" fmla="*/ 594 w 983"/>
                <a:gd name="T29" fmla="*/ 514 h 515"/>
                <a:gd name="T30" fmla="*/ 658 w 983"/>
                <a:gd name="T31" fmla="*/ 509 h 515"/>
                <a:gd name="T32" fmla="*/ 715 w 983"/>
                <a:gd name="T33" fmla="*/ 504 h 515"/>
                <a:gd name="T34" fmla="*/ 775 w 983"/>
                <a:gd name="T35" fmla="*/ 497 h 515"/>
                <a:gd name="T36" fmla="*/ 829 w 983"/>
                <a:gd name="T37" fmla="*/ 487 h 515"/>
                <a:gd name="T38" fmla="*/ 872 w 983"/>
                <a:gd name="T39" fmla="*/ 475 h 515"/>
                <a:gd name="T40" fmla="*/ 912 w 983"/>
                <a:gd name="T41" fmla="*/ 463 h 515"/>
                <a:gd name="T42" fmla="*/ 944 w 983"/>
                <a:gd name="T43" fmla="*/ 449 h 515"/>
                <a:gd name="T44" fmla="*/ 964 w 983"/>
                <a:gd name="T45" fmla="*/ 437 h 515"/>
                <a:gd name="T46" fmla="*/ 979 w 983"/>
                <a:gd name="T47" fmla="*/ 422 h 515"/>
                <a:gd name="T48" fmla="*/ 983 w 983"/>
                <a:gd name="T49" fmla="*/ 405 h 515"/>
                <a:gd name="T50" fmla="*/ 983 w 983"/>
                <a:gd name="T51" fmla="*/ 109 h 515"/>
                <a:gd name="T52" fmla="*/ 979 w 983"/>
                <a:gd name="T53" fmla="*/ 93 h 515"/>
                <a:gd name="T54" fmla="*/ 964 w 983"/>
                <a:gd name="T55" fmla="*/ 78 h 515"/>
                <a:gd name="T56" fmla="*/ 944 w 983"/>
                <a:gd name="T57" fmla="*/ 65 h 515"/>
                <a:gd name="T58" fmla="*/ 912 w 983"/>
                <a:gd name="T59" fmla="*/ 53 h 515"/>
                <a:gd name="T60" fmla="*/ 872 w 983"/>
                <a:gd name="T61" fmla="*/ 39 h 515"/>
                <a:gd name="T62" fmla="*/ 829 w 983"/>
                <a:gd name="T63" fmla="*/ 29 h 515"/>
                <a:gd name="T64" fmla="*/ 775 w 983"/>
                <a:gd name="T65" fmla="*/ 19 h 515"/>
                <a:gd name="T66" fmla="*/ 715 w 983"/>
                <a:gd name="T67" fmla="*/ 12 h 515"/>
                <a:gd name="T68" fmla="*/ 658 w 983"/>
                <a:gd name="T69" fmla="*/ 5 h 515"/>
                <a:gd name="T70" fmla="*/ 594 w 983"/>
                <a:gd name="T71" fmla="*/ 2 h 515"/>
                <a:gd name="T72" fmla="*/ 527 w 983"/>
                <a:gd name="T73" fmla="*/ 0 h 515"/>
                <a:gd name="T74" fmla="*/ 457 w 983"/>
                <a:gd name="T75" fmla="*/ 0 h 515"/>
                <a:gd name="T76" fmla="*/ 390 w 983"/>
                <a:gd name="T77" fmla="*/ 2 h 515"/>
                <a:gd name="T78" fmla="*/ 326 w 983"/>
                <a:gd name="T79" fmla="*/ 5 h 515"/>
                <a:gd name="T80" fmla="*/ 268 w 983"/>
                <a:gd name="T81" fmla="*/ 12 h 515"/>
                <a:gd name="T82" fmla="*/ 209 w 983"/>
                <a:gd name="T83" fmla="*/ 19 h 515"/>
                <a:gd name="T84" fmla="*/ 155 w 983"/>
                <a:gd name="T85" fmla="*/ 29 h 515"/>
                <a:gd name="T86" fmla="*/ 112 w 983"/>
                <a:gd name="T87" fmla="*/ 39 h 515"/>
                <a:gd name="T88" fmla="*/ 74 w 983"/>
                <a:gd name="T89" fmla="*/ 53 h 515"/>
                <a:gd name="T90" fmla="*/ 42 w 983"/>
                <a:gd name="T91" fmla="*/ 65 h 515"/>
                <a:gd name="T92" fmla="*/ 20 w 983"/>
                <a:gd name="T93" fmla="*/ 78 h 515"/>
                <a:gd name="T94" fmla="*/ 4 w 983"/>
                <a:gd name="T95" fmla="*/ 93 h 515"/>
                <a:gd name="T96" fmla="*/ 0 w 983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3" h="515"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2" y="449"/>
                  </a:lnTo>
                  <a:lnTo>
                    <a:pt x="74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8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7" y="515"/>
                  </a:lnTo>
                  <a:lnTo>
                    <a:pt x="594" y="514"/>
                  </a:lnTo>
                  <a:lnTo>
                    <a:pt x="658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9" y="487"/>
                  </a:lnTo>
                  <a:lnTo>
                    <a:pt x="872" y="475"/>
                  </a:lnTo>
                  <a:lnTo>
                    <a:pt x="912" y="463"/>
                  </a:lnTo>
                  <a:lnTo>
                    <a:pt x="944" y="449"/>
                  </a:lnTo>
                  <a:lnTo>
                    <a:pt x="964" y="437"/>
                  </a:lnTo>
                  <a:lnTo>
                    <a:pt x="979" y="422"/>
                  </a:lnTo>
                  <a:lnTo>
                    <a:pt x="983" y="405"/>
                  </a:lnTo>
                  <a:lnTo>
                    <a:pt x="983" y="109"/>
                  </a:lnTo>
                  <a:lnTo>
                    <a:pt x="979" y="93"/>
                  </a:lnTo>
                  <a:lnTo>
                    <a:pt x="964" y="78"/>
                  </a:lnTo>
                  <a:lnTo>
                    <a:pt x="944" y="65"/>
                  </a:lnTo>
                  <a:lnTo>
                    <a:pt x="912" y="53"/>
                  </a:lnTo>
                  <a:lnTo>
                    <a:pt x="872" y="39"/>
                  </a:lnTo>
                  <a:lnTo>
                    <a:pt x="829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8" y="5"/>
                  </a:lnTo>
                  <a:lnTo>
                    <a:pt x="594" y="2"/>
                  </a:lnTo>
                  <a:lnTo>
                    <a:pt x="527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8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4" y="53"/>
                  </a:lnTo>
                  <a:lnTo>
                    <a:pt x="42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22"/>
            <p:cNvSpPr/>
            <p:nvPr/>
          </p:nvSpPr>
          <p:spPr bwMode="auto">
            <a:xfrm>
              <a:off x="2541588" y="3173413"/>
              <a:ext cx="777875" cy="171450"/>
            </a:xfrm>
            <a:custGeom>
              <a:avLst/>
              <a:gdLst>
                <a:gd name="T0" fmla="*/ 981 w 981"/>
                <a:gd name="T1" fmla="*/ 109 h 217"/>
                <a:gd name="T2" fmla="*/ 977 w 981"/>
                <a:gd name="T3" fmla="*/ 124 h 217"/>
                <a:gd name="T4" fmla="*/ 962 w 981"/>
                <a:gd name="T5" fmla="*/ 139 h 217"/>
                <a:gd name="T6" fmla="*/ 938 w 981"/>
                <a:gd name="T7" fmla="*/ 153 h 217"/>
                <a:gd name="T8" fmla="*/ 906 w 981"/>
                <a:gd name="T9" fmla="*/ 166 h 217"/>
                <a:gd name="T10" fmla="*/ 866 w 981"/>
                <a:gd name="T11" fmla="*/ 178 h 217"/>
                <a:gd name="T12" fmla="*/ 819 w 981"/>
                <a:gd name="T13" fmla="*/ 190 h 217"/>
                <a:gd name="T14" fmla="*/ 765 w 981"/>
                <a:gd name="T15" fmla="*/ 200 h 217"/>
                <a:gd name="T16" fmla="*/ 705 w 981"/>
                <a:gd name="T17" fmla="*/ 207 h 217"/>
                <a:gd name="T18" fmla="*/ 640 w 981"/>
                <a:gd name="T19" fmla="*/ 212 h 217"/>
                <a:gd name="T20" fmla="*/ 576 w 981"/>
                <a:gd name="T21" fmla="*/ 215 h 217"/>
                <a:gd name="T22" fmla="*/ 507 w 981"/>
                <a:gd name="T23" fmla="*/ 217 h 217"/>
                <a:gd name="T24" fmla="*/ 439 w 981"/>
                <a:gd name="T25" fmla="*/ 217 h 217"/>
                <a:gd name="T26" fmla="*/ 370 w 981"/>
                <a:gd name="T27" fmla="*/ 214 h 217"/>
                <a:gd name="T28" fmla="*/ 306 w 981"/>
                <a:gd name="T29" fmla="*/ 209 h 217"/>
                <a:gd name="T30" fmla="*/ 247 w 981"/>
                <a:gd name="T31" fmla="*/ 204 h 217"/>
                <a:gd name="T32" fmla="*/ 187 w 981"/>
                <a:gd name="T33" fmla="*/ 195 h 217"/>
                <a:gd name="T34" fmla="*/ 137 w 981"/>
                <a:gd name="T35" fmla="*/ 183 h 217"/>
                <a:gd name="T36" fmla="*/ 92 w 981"/>
                <a:gd name="T37" fmla="*/ 173 h 217"/>
                <a:gd name="T38" fmla="*/ 56 w 981"/>
                <a:gd name="T39" fmla="*/ 160 h 217"/>
                <a:gd name="T40" fmla="*/ 30 w 981"/>
                <a:gd name="T41" fmla="*/ 146 h 217"/>
                <a:gd name="T42" fmla="*/ 10 w 981"/>
                <a:gd name="T43" fmla="*/ 131 h 217"/>
                <a:gd name="T44" fmla="*/ 0 w 981"/>
                <a:gd name="T45" fmla="*/ 115 h 217"/>
                <a:gd name="T46" fmla="*/ 0 w 981"/>
                <a:gd name="T47" fmla="*/ 100 h 217"/>
                <a:gd name="T48" fmla="*/ 10 w 981"/>
                <a:gd name="T49" fmla="*/ 85 h 217"/>
                <a:gd name="T50" fmla="*/ 30 w 981"/>
                <a:gd name="T51" fmla="*/ 71 h 217"/>
                <a:gd name="T52" fmla="*/ 56 w 981"/>
                <a:gd name="T53" fmla="*/ 56 h 217"/>
                <a:gd name="T54" fmla="*/ 92 w 981"/>
                <a:gd name="T55" fmla="*/ 44 h 217"/>
                <a:gd name="T56" fmla="*/ 137 w 981"/>
                <a:gd name="T57" fmla="*/ 31 h 217"/>
                <a:gd name="T58" fmla="*/ 187 w 981"/>
                <a:gd name="T59" fmla="*/ 22 h 217"/>
                <a:gd name="T60" fmla="*/ 247 w 981"/>
                <a:gd name="T61" fmla="*/ 14 h 217"/>
                <a:gd name="T62" fmla="*/ 306 w 981"/>
                <a:gd name="T63" fmla="*/ 7 h 217"/>
                <a:gd name="T64" fmla="*/ 370 w 981"/>
                <a:gd name="T65" fmla="*/ 4 h 217"/>
                <a:gd name="T66" fmla="*/ 439 w 981"/>
                <a:gd name="T67" fmla="*/ 0 h 217"/>
                <a:gd name="T68" fmla="*/ 507 w 981"/>
                <a:gd name="T69" fmla="*/ 0 h 217"/>
                <a:gd name="T70" fmla="*/ 576 w 981"/>
                <a:gd name="T71" fmla="*/ 2 h 217"/>
                <a:gd name="T72" fmla="*/ 640 w 981"/>
                <a:gd name="T73" fmla="*/ 5 h 217"/>
                <a:gd name="T74" fmla="*/ 705 w 981"/>
                <a:gd name="T75" fmla="*/ 10 h 217"/>
                <a:gd name="T76" fmla="*/ 765 w 981"/>
                <a:gd name="T77" fmla="*/ 17 h 217"/>
                <a:gd name="T78" fmla="*/ 819 w 981"/>
                <a:gd name="T79" fmla="*/ 27 h 217"/>
                <a:gd name="T80" fmla="*/ 866 w 981"/>
                <a:gd name="T81" fmla="*/ 38 h 217"/>
                <a:gd name="T82" fmla="*/ 906 w 981"/>
                <a:gd name="T83" fmla="*/ 51 h 217"/>
                <a:gd name="T84" fmla="*/ 938 w 981"/>
                <a:gd name="T85" fmla="*/ 65 h 217"/>
                <a:gd name="T86" fmla="*/ 962 w 981"/>
                <a:gd name="T87" fmla="*/ 78 h 217"/>
                <a:gd name="T88" fmla="*/ 977 w 981"/>
                <a:gd name="T89" fmla="*/ 93 h 217"/>
                <a:gd name="T90" fmla="*/ 981 w 981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1" h="217">
                  <a:moveTo>
                    <a:pt x="981" y="109"/>
                  </a:moveTo>
                  <a:lnTo>
                    <a:pt x="977" y="124"/>
                  </a:lnTo>
                  <a:lnTo>
                    <a:pt x="962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6" y="178"/>
                  </a:lnTo>
                  <a:lnTo>
                    <a:pt x="819" y="190"/>
                  </a:lnTo>
                  <a:lnTo>
                    <a:pt x="765" y="200"/>
                  </a:lnTo>
                  <a:lnTo>
                    <a:pt x="705" y="207"/>
                  </a:lnTo>
                  <a:lnTo>
                    <a:pt x="640" y="212"/>
                  </a:lnTo>
                  <a:lnTo>
                    <a:pt x="576" y="215"/>
                  </a:lnTo>
                  <a:lnTo>
                    <a:pt x="507" y="217"/>
                  </a:lnTo>
                  <a:lnTo>
                    <a:pt x="439" y="217"/>
                  </a:lnTo>
                  <a:lnTo>
                    <a:pt x="370" y="214"/>
                  </a:lnTo>
                  <a:lnTo>
                    <a:pt x="306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7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7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6" y="7"/>
                  </a:lnTo>
                  <a:lnTo>
                    <a:pt x="370" y="4"/>
                  </a:lnTo>
                  <a:lnTo>
                    <a:pt x="439" y="0"/>
                  </a:lnTo>
                  <a:lnTo>
                    <a:pt x="507" y="0"/>
                  </a:lnTo>
                  <a:lnTo>
                    <a:pt x="576" y="2"/>
                  </a:lnTo>
                  <a:lnTo>
                    <a:pt x="640" y="5"/>
                  </a:lnTo>
                  <a:lnTo>
                    <a:pt x="705" y="10"/>
                  </a:lnTo>
                  <a:lnTo>
                    <a:pt x="765" y="17"/>
                  </a:lnTo>
                  <a:lnTo>
                    <a:pt x="819" y="27"/>
                  </a:lnTo>
                  <a:lnTo>
                    <a:pt x="866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2" y="78"/>
                  </a:lnTo>
                  <a:lnTo>
                    <a:pt x="977" y="93"/>
                  </a:lnTo>
                  <a:lnTo>
                    <a:pt x="981" y="109"/>
                  </a:lnTo>
                  <a:close/>
                </a:path>
              </a:pathLst>
            </a:custGeom>
            <a:solidFill>
              <a:srgbClr val="BBB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23"/>
            <p:cNvSpPr/>
            <p:nvPr/>
          </p:nvSpPr>
          <p:spPr bwMode="auto">
            <a:xfrm>
              <a:off x="2541588" y="3173413"/>
              <a:ext cx="777875" cy="171450"/>
            </a:xfrm>
            <a:custGeom>
              <a:avLst/>
              <a:gdLst>
                <a:gd name="T0" fmla="*/ 981 w 981"/>
                <a:gd name="T1" fmla="*/ 109 h 217"/>
                <a:gd name="T2" fmla="*/ 977 w 981"/>
                <a:gd name="T3" fmla="*/ 124 h 217"/>
                <a:gd name="T4" fmla="*/ 962 w 981"/>
                <a:gd name="T5" fmla="*/ 139 h 217"/>
                <a:gd name="T6" fmla="*/ 938 w 981"/>
                <a:gd name="T7" fmla="*/ 153 h 217"/>
                <a:gd name="T8" fmla="*/ 906 w 981"/>
                <a:gd name="T9" fmla="*/ 166 h 217"/>
                <a:gd name="T10" fmla="*/ 866 w 981"/>
                <a:gd name="T11" fmla="*/ 178 h 217"/>
                <a:gd name="T12" fmla="*/ 819 w 981"/>
                <a:gd name="T13" fmla="*/ 190 h 217"/>
                <a:gd name="T14" fmla="*/ 765 w 981"/>
                <a:gd name="T15" fmla="*/ 200 h 217"/>
                <a:gd name="T16" fmla="*/ 705 w 981"/>
                <a:gd name="T17" fmla="*/ 207 h 217"/>
                <a:gd name="T18" fmla="*/ 640 w 981"/>
                <a:gd name="T19" fmla="*/ 212 h 217"/>
                <a:gd name="T20" fmla="*/ 576 w 981"/>
                <a:gd name="T21" fmla="*/ 215 h 217"/>
                <a:gd name="T22" fmla="*/ 507 w 981"/>
                <a:gd name="T23" fmla="*/ 217 h 217"/>
                <a:gd name="T24" fmla="*/ 439 w 981"/>
                <a:gd name="T25" fmla="*/ 217 h 217"/>
                <a:gd name="T26" fmla="*/ 370 w 981"/>
                <a:gd name="T27" fmla="*/ 214 h 217"/>
                <a:gd name="T28" fmla="*/ 306 w 981"/>
                <a:gd name="T29" fmla="*/ 209 h 217"/>
                <a:gd name="T30" fmla="*/ 247 w 981"/>
                <a:gd name="T31" fmla="*/ 204 h 217"/>
                <a:gd name="T32" fmla="*/ 187 w 981"/>
                <a:gd name="T33" fmla="*/ 195 h 217"/>
                <a:gd name="T34" fmla="*/ 137 w 981"/>
                <a:gd name="T35" fmla="*/ 183 h 217"/>
                <a:gd name="T36" fmla="*/ 92 w 981"/>
                <a:gd name="T37" fmla="*/ 173 h 217"/>
                <a:gd name="T38" fmla="*/ 56 w 981"/>
                <a:gd name="T39" fmla="*/ 160 h 217"/>
                <a:gd name="T40" fmla="*/ 30 w 981"/>
                <a:gd name="T41" fmla="*/ 146 h 217"/>
                <a:gd name="T42" fmla="*/ 10 w 981"/>
                <a:gd name="T43" fmla="*/ 131 h 217"/>
                <a:gd name="T44" fmla="*/ 0 w 981"/>
                <a:gd name="T45" fmla="*/ 115 h 217"/>
                <a:gd name="T46" fmla="*/ 0 w 981"/>
                <a:gd name="T47" fmla="*/ 100 h 217"/>
                <a:gd name="T48" fmla="*/ 10 w 981"/>
                <a:gd name="T49" fmla="*/ 85 h 217"/>
                <a:gd name="T50" fmla="*/ 30 w 981"/>
                <a:gd name="T51" fmla="*/ 71 h 217"/>
                <a:gd name="T52" fmla="*/ 56 w 981"/>
                <a:gd name="T53" fmla="*/ 56 h 217"/>
                <a:gd name="T54" fmla="*/ 92 w 981"/>
                <a:gd name="T55" fmla="*/ 44 h 217"/>
                <a:gd name="T56" fmla="*/ 137 w 981"/>
                <a:gd name="T57" fmla="*/ 31 h 217"/>
                <a:gd name="T58" fmla="*/ 187 w 981"/>
                <a:gd name="T59" fmla="*/ 22 h 217"/>
                <a:gd name="T60" fmla="*/ 247 w 981"/>
                <a:gd name="T61" fmla="*/ 14 h 217"/>
                <a:gd name="T62" fmla="*/ 306 w 981"/>
                <a:gd name="T63" fmla="*/ 7 h 217"/>
                <a:gd name="T64" fmla="*/ 370 w 981"/>
                <a:gd name="T65" fmla="*/ 4 h 217"/>
                <a:gd name="T66" fmla="*/ 439 w 981"/>
                <a:gd name="T67" fmla="*/ 0 h 217"/>
                <a:gd name="T68" fmla="*/ 507 w 981"/>
                <a:gd name="T69" fmla="*/ 0 h 217"/>
                <a:gd name="T70" fmla="*/ 576 w 981"/>
                <a:gd name="T71" fmla="*/ 2 h 217"/>
                <a:gd name="T72" fmla="*/ 640 w 981"/>
                <a:gd name="T73" fmla="*/ 5 h 217"/>
                <a:gd name="T74" fmla="*/ 705 w 981"/>
                <a:gd name="T75" fmla="*/ 10 h 217"/>
                <a:gd name="T76" fmla="*/ 765 w 981"/>
                <a:gd name="T77" fmla="*/ 17 h 217"/>
                <a:gd name="T78" fmla="*/ 819 w 981"/>
                <a:gd name="T79" fmla="*/ 27 h 217"/>
                <a:gd name="T80" fmla="*/ 866 w 981"/>
                <a:gd name="T81" fmla="*/ 38 h 217"/>
                <a:gd name="T82" fmla="*/ 906 w 981"/>
                <a:gd name="T83" fmla="*/ 51 h 217"/>
                <a:gd name="T84" fmla="*/ 938 w 981"/>
                <a:gd name="T85" fmla="*/ 65 h 217"/>
                <a:gd name="T86" fmla="*/ 962 w 981"/>
                <a:gd name="T87" fmla="*/ 78 h 217"/>
                <a:gd name="T88" fmla="*/ 977 w 981"/>
                <a:gd name="T89" fmla="*/ 93 h 217"/>
                <a:gd name="T90" fmla="*/ 981 w 981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1" h="217">
                  <a:moveTo>
                    <a:pt x="981" y="109"/>
                  </a:moveTo>
                  <a:lnTo>
                    <a:pt x="977" y="124"/>
                  </a:lnTo>
                  <a:lnTo>
                    <a:pt x="962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6" y="178"/>
                  </a:lnTo>
                  <a:lnTo>
                    <a:pt x="819" y="190"/>
                  </a:lnTo>
                  <a:lnTo>
                    <a:pt x="765" y="200"/>
                  </a:lnTo>
                  <a:lnTo>
                    <a:pt x="705" y="207"/>
                  </a:lnTo>
                  <a:lnTo>
                    <a:pt x="640" y="212"/>
                  </a:lnTo>
                  <a:lnTo>
                    <a:pt x="576" y="215"/>
                  </a:lnTo>
                  <a:lnTo>
                    <a:pt x="507" y="217"/>
                  </a:lnTo>
                  <a:lnTo>
                    <a:pt x="439" y="217"/>
                  </a:lnTo>
                  <a:lnTo>
                    <a:pt x="370" y="214"/>
                  </a:lnTo>
                  <a:lnTo>
                    <a:pt x="306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7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7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6" y="7"/>
                  </a:lnTo>
                  <a:lnTo>
                    <a:pt x="370" y="4"/>
                  </a:lnTo>
                  <a:lnTo>
                    <a:pt x="439" y="0"/>
                  </a:lnTo>
                  <a:lnTo>
                    <a:pt x="507" y="0"/>
                  </a:lnTo>
                  <a:lnTo>
                    <a:pt x="576" y="2"/>
                  </a:lnTo>
                  <a:lnTo>
                    <a:pt x="640" y="5"/>
                  </a:lnTo>
                  <a:lnTo>
                    <a:pt x="705" y="10"/>
                  </a:lnTo>
                  <a:lnTo>
                    <a:pt x="765" y="17"/>
                  </a:lnTo>
                  <a:lnTo>
                    <a:pt x="819" y="27"/>
                  </a:lnTo>
                  <a:lnTo>
                    <a:pt x="866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2" y="78"/>
                  </a:lnTo>
                  <a:lnTo>
                    <a:pt x="977" y="93"/>
                  </a:lnTo>
                  <a:lnTo>
                    <a:pt x="981" y="109"/>
                  </a:lnTo>
                  <a:close/>
                </a:path>
              </a:pathLst>
            </a:custGeom>
            <a:noFill/>
            <a:ln w="4763">
              <a:solidFill>
                <a:srgbClr val="04D6E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24"/>
            <p:cNvSpPr>
              <a:spLocks noEditPoints="1"/>
            </p:cNvSpPr>
            <p:nvPr/>
          </p:nvSpPr>
          <p:spPr bwMode="auto">
            <a:xfrm>
              <a:off x="2719388" y="3189288"/>
              <a:ext cx="409575" cy="134937"/>
            </a:xfrm>
            <a:custGeom>
              <a:avLst/>
              <a:gdLst>
                <a:gd name="T0" fmla="*/ 95 w 516"/>
                <a:gd name="T1" fmla="*/ 94 h 171"/>
                <a:gd name="T2" fmla="*/ 395 w 516"/>
                <a:gd name="T3" fmla="*/ 94 h 171"/>
                <a:gd name="T4" fmla="*/ 206 w 516"/>
                <a:gd name="T5" fmla="*/ 145 h 171"/>
                <a:gd name="T6" fmla="*/ 95 w 516"/>
                <a:gd name="T7" fmla="*/ 94 h 171"/>
                <a:gd name="T8" fmla="*/ 423 w 516"/>
                <a:gd name="T9" fmla="*/ 74 h 171"/>
                <a:gd name="T10" fmla="*/ 121 w 516"/>
                <a:gd name="T11" fmla="*/ 74 h 171"/>
                <a:gd name="T12" fmla="*/ 314 w 516"/>
                <a:gd name="T13" fmla="*/ 25 h 171"/>
                <a:gd name="T14" fmla="*/ 423 w 516"/>
                <a:gd name="T15" fmla="*/ 74 h 171"/>
                <a:gd name="T16" fmla="*/ 196 w 516"/>
                <a:gd name="T17" fmla="*/ 171 h 171"/>
                <a:gd name="T18" fmla="*/ 516 w 516"/>
                <a:gd name="T19" fmla="*/ 86 h 171"/>
                <a:gd name="T20" fmla="*/ 319 w 516"/>
                <a:gd name="T21" fmla="*/ 0 h 171"/>
                <a:gd name="T22" fmla="*/ 0 w 516"/>
                <a:gd name="T23" fmla="*/ 83 h 171"/>
                <a:gd name="T24" fmla="*/ 196 w 516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6" h="171">
                  <a:moveTo>
                    <a:pt x="95" y="94"/>
                  </a:moveTo>
                  <a:lnTo>
                    <a:pt x="395" y="94"/>
                  </a:lnTo>
                  <a:lnTo>
                    <a:pt x="206" y="145"/>
                  </a:lnTo>
                  <a:lnTo>
                    <a:pt x="95" y="94"/>
                  </a:lnTo>
                  <a:close/>
                  <a:moveTo>
                    <a:pt x="423" y="74"/>
                  </a:moveTo>
                  <a:lnTo>
                    <a:pt x="121" y="74"/>
                  </a:lnTo>
                  <a:lnTo>
                    <a:pt x="314" y="25"/>
                  </a:lnTo>
                  <a:lnTo>
                    <a:pt x="423" y="74"/>
                  </a:lnTo>
                  <a:close/>
                  <a:moveTo>
                    <a:pt x="196" y="171"/>
                  </a:moveTo>
                  <a:lnTo>
                    <a:pt x="516" y="86"/>
                  </a:lnTo>
                  <a:lnTo>
                    <a:pt x="319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25"/>
            <p:cNvSpPr>
              <a:spLocks noEditPoints="1"/>
            </p:cNvSpPr>
            <p:nvPr/>
          </p:nvSpPr>
          <p:spPr bwMode="auto">
            <a:xfrm>
              <a:off x="2730500" y="3192463"/>
              <a:ext cx="409575" cy="136525"/>
            </a:xfrm>
            <a:custGeom>
              <a:avLst/>
              <a:gdLst>
                <a:gd name="T0" fmla="*/ 93 w 516"/>
                <a:gd name="T1" fmla="*/ 96 h 171"/>
                <a:gd name="T2" fmla="*/ 395 w 516"/>
                <a:gd name="T3" fmla="*/ 96 h 171"/>
                <a:gd name="T4" fmla="*/ 202 w 516"/>
                <a:gd name="T5" fmla="*/ 145 h 171"/>
                <a:gd name="T6" fmla="*/ 93 w 516"/>
                <a:gd name="T7" fmla="*/ 96 h 171"/>
                <a:gd name="T8" fmla="*/ 421 w 516"/>
                <a:gd name="T9" fmla="*/ 76 h 171"/>
                <a:gd name="T10" fmla="*/ 121 w 516"/>
                <a:gd name="T11" fmla="*/ 76 h 171"/>
                <a:gd name="T12" fmla="*/ 309 w 516"/>
                <a:gd name="T13" fmla="*/ 27 h 171"/>
                <a:gd name="T14" fmla="*/ 421 w 516"/>
                <a:gd name="T15" fmla="*/ 76 h 171"/>
                <a:gd name="T16" fmla="*/ 196 w 516"/>
                <a:gd name="T17" fmla="*/ 171 h 171"/>
                <a:gd name="T18" fmla="*/ 516 w 516"/>
                <a:gd name="T19" fmla="*/ 89 h 171"/>
                <a:gd name="T20" fmla="*/ 319 w 516"/>
                <a:gd name="T21" fmla="*/ 0 h 171"/>
                <a:gd name="T22" fmla="*/ 0 w 516"/>
                <a:gd name="T23" fmla="*/ 83 h 171"/>
                <a:gd name="T24" fmla="*/ 196 w 516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6" h="171">
                  <a:moveTo>
                    <a:pt x="93" y="96"/>
                  </a:moveTo>
                  <a:lnTo>
                    <a:pt x="395" y="96"/>
                  </a:lnTo>
                  <a:lnTo>
                    <a:pt x="202" y="145"/>
                  </a:lnTo>
                  <a:lnTo>
                    <a:pt x="93" y="96"/>
                  </a:lnTo>
                  <a:close/>
                  <a:moveTo>
                    <a:pt x="421" y="76"/>
                  </a:moveTo>
                  <a:lnTo>
                    <a:pt x="121" y="76"/>
                  </a:lnTo>
                  <a:lnTo>
                    <a:pt x="309" y="27"/>
                  </a:lnTo>
                  <a:lnTo>
                    <a:pt x="421" y="76"/>
                  </a:lnTo>
                  <a:close/>
                  <a:moveTo>
                    <a:pt x="196" y="171"/>
                  </a:moveTo>
                  <a:lnTo>
                    <a:pt x="516" y="89"/>
                  </a:lnTo>
                  <a:lnTo>
                    <a:pt x="319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26"/>
            <p:cNvSpPr>
              <a:spLocks noEditPoints="1"/>
            </p:cNvSpPr>
            <p:nvPr/>
          </p:nvSpPr>
          <p:spPr bwMode="auto">
            <a:xfrm>
              <a:off x="2803525" y="3413125"/>
              <a:ext cx="269875" cy="107950"/>
            </a:xfrm>
            <a:custGeom>
              <a:avLst/>
              <a:gdLst>
                <a:gd name="T0" fmla="*/ 129 w 340"/>
                <a:gd name="T1" fmla="*/ 76 h 135"/>
                <a:gd name="T2" fmla="*/ 165 w 340"/>
                <a:gd name="T3" fmla="*/ 76 h 135"/>
                <a:gd name="T4" fmla="*/ 238 w 340"/>
                <a:gd name="T5" fmla="*/ 135 h 135"/>
                <a:gd name="T6" fmla="*/ 340 w 340"/>
                <a:gd name="T7" fmla="*/ 135 h 135"/>
                <a:gd name="T8" fmla="*/ 340 w 340"/>
                <a:gd name="T9" fmla="*/ 111 h 135"/>
                <a:gd name="T10" fmla="*/ 298 w 340"/>
                <a:gd name="T11" fmla="*/ 111 h 135"/>
                <a:gd name="T12" fmla="*/ 244 w 340"/>
                <a:gd name="T13" fmla="*/ 71 h 135"/>
                <a:gd name="T14" fmla="*/ 252 w 340"/>
                <a:gd name="T15" fmla="*/ 67 h 135"/>
                <a:gd name="T16" fmla="*/ 270 w 340"/>
                <a:gd name="T17" fmla="*/ 64 h 135"/>
                <a:gd name="T18" fmla="*/ 284 w 340"/>
                <a:gd name="T19" fmla="*/ 59 h 135"/>
                <a:gd name="T20" fmla="*/ 290 w 340"/>
                <a:gd name="T21" fmla="*/ 52 h 135"/>
                <a:gd name="T22" fmla="*/ 300 w 340"/>
                <a:gd name="T23" fmla="*/ 45 h 135"/>
                <a:gd name="T24" fmla="*/ 302 w 340"/>
                <a:gd name="T25" fmla="*/ 37 h 135"/>
                <a:gd name="T26" fmla="*/ 300 w 340"/>
                <a:gd name="T27" fmla="*/ 33 h 135"/>
                <a:gd name="T28" fmla="*/ 298 w 340"/>
                <a:gd name="T29" fmla="*/ 25 h 135"/>
                <a:gd name="T30" fmla="*/ 286 w 340"/>
                <a:gd name="T31" fmla="*/ 17 h 135"/>
                <a:gd name="T32" fmla="*/ 274 w 340"/>
                <a:gd name="T33" fmla="*/ 10 h 135"/>
                <a:gd name="T34" fmla="*/ 270 w 340"/>
                <a:gd name="T35" fmla="*/ 8 h 135"/>
                <a:gd name="T36" fmla="*/ 254 w 340"/>
                <a:gd name="T37" fmla="*/ 3 h 135"/>
                <a:gd name="T38" fmla="*/ 238 w 340"/>
                <a:gd name="T39" fmla="*/ 0 h 135"/>
                <a:gd name="T40" fmla="*/ 218 w 340"/>
                <a:gd name="T41" fmla="*/ 0 h 135"/>
                <a:gd name="T42" fmla="*/ 197 w 340"/>
                <a:gd name="T43" fmla="*/ 0 h 135"/>
                <a:gd name="T44" fmla="*/ 0 w 340"/>
                <a:gd name="T45" fmla="*/ 0 h 135"/>
                <a:gd name="T46" fmla="*/ 0 w 340"/>
                <a:gd name="T47" fmla="*/ 22 h 135"/>
                <a:gd name="T48" fmla="*/ 44 w 340"/>
                <a:gd name="T49" fmla="*/ 22 h 135"/>
                <a:gd name="T50" fmla="*/ 44 w 340"/>
                <a:gd name="T51" fmla="*/ 111 h 135"/>
                <a:gd name="T52" fmla="*/ 0 w 340"/>
                <a:gd name="T53" fmla="*/ 111 h 135"/>
                <a:gd name="T54" fmla="*/ 0 w 340"/>
                <a:gd name="T55" fmla="*/ 135 h 135"/>
                <a:gd name="T56" fmla="*/ 171 w 340"/>
                <a:gd name="T57" fmla="*/ 135 h 135"/>
                <a:gd name="T58" fmla="*/ 171 w 340"/>
                <a:gd name="T59" fmla="*/ 111 h 135"/>
                <a:gd name="T60" fmla="*/ 129 w 340"/>
                <a:gd name="T61" fmla="*/ 111 h 135"/>
                <a:gd name="T62" fmla="*/ 129 w 340"/>
                <a:gd name="T63" fmla="*/ 76 h 135"/>
                <a:gd name="T64" fmla="*/ 129 w 340"/>
                <a:gd name="T65" fmla="*/ 22 h 135"/>
                <a:gd name="T66" fmla="*/ 165 w 340"/>
                <a:gd name="T67" fmla="*/ 22 h 135"/>
                <a:gd name="T68" fmla="*/ 183 w 340"/>
                <a:gd name="T69" fmla="*/ 22 h 135"/>
                <a:gd name="T70" fmla="*/ 199 w 340"/>
                <a:gd name="T71" fmla="*/ 25 h 135"/>
                <a:gd name="T72" fmla="*/ 209 w 340"/>
                <a:gd name="T73" fmla="*/ 30 h 135"/>
                <a:gd name="T74" fmla="*/ 212 w 340"/>
                <a:gd name="T75" fmla="*/ 39 h 135"/>
                <a:gd name="T76" fmla="*/ 212 w 340"/>
                <a:gd name="T77" fmla="*/ 40 h 135"/>
                <a:gd name="T78" fmla="*/ 209 w 340"/>
                <a:gd name="T79" fmla="*/ 45 h 135"/>
                <a:gd name="T80" fmla="*/ 197 w 340"/>
                <a:gd name="T81" fmla="*/ 50 h 135"/>
                <a:gd name="T82" fmla="*/ 181 w 340"/>
                <a:gd name="T83" fmla="*/ 52 h 135"/>
                <a:gd name="T84" fmla="*/ 159 w 340"/>
                <a:gd name="T85" fmla="*/ 54 h 135"/>
                <a:gd name="T86" fmla="*/ 129 w 340"/>
                <a:gd name="T87" fmla="*/ 54 h 135"/>
                <a:gd name="T88" fmla="*/ 129 w 340"/>
                <a:gd name="T8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135">
                  <a:moveTo>
                    <a:pt x="129" y="76"/>
                  </a:moveTo>
                  <a:lnTo>
                    <a:pt x="165" y="76"/>
                  </a:lnTo>
                  <a:lnTo>
                    <a:pt x="238" y="135"/>
                  </a:lnTo>
                  <a:lnTo>
                    <a:pt x="340" y="135"/>
                  </a:lnTo>
                  <a:lnTo>
                    <a:pt x="340" y="111"/>
                  </a:lnTo>
                  <a:lnTo>
                    <a:pt x="298" y="111"/>
                  </a:lnTo>
                  <a:lnTo>
                    <a:pt x="244" y="71"/>
                  </a:lnTo>
                  <a:lnTo>
                    <a:pt x="252" y="67"/>
                  </a:lnTo>
                  <a:lnTo>
                    <a:pt x="270" y="64"/>
                  </a:lnTo>
                  <a:lnTo>
                    <a:pt x="284" y="59"/>
                  </a:lnTo>
                  <a:lnTo>
                    <a:pt x="290" y="52"/>
                  </a:lnTo>
                  <a:lnTo>
                    <a:pt x="300" y="45"/>
                  </a:lnTo>
                  <a:lnTo>
                    <a:pt x="302" y="37"/>
                  </a:lnTo>
                  <a:lnTo>
                    <a:pt x="300" y="33"/>
                  </a:lnTo>
                  <a:lnTo>
                    <a:pt x="298" y="25"/>
                  </a:lnTo>
                  <a:lnTo>
                    <a:pt x="286" y="17"/>
                  </a:lnTo>
                  <a:lnTo>
                    <a:pt x="274" y="10"/>
                  </a:lnTo>
                  <a:lnTo>
                    <a:pt x="270" y="8"/>
                  </a:lnTo>
                  <a:lnTo>
                    <a:pt x="254" y="3"/>
                  </a:lnTo>
                  <a:lnTo>
                    <a:pt x="238" y="0"/>
                  </a:lnTo>
                  <a:lnTo>
                    <a:pt x="218" y="0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4" y="22"/>
                  </a:lnTo>
                  <a:lnTo>
                    <a:pt x="44" y="111"/>
                  </a:lnTo>
                  <a:lnTo>
                    <a:pt x="0" y="111"/>
                  </a:lnTo>
                  <a:lnTo>
                    <a:pt x="0" y="135"/>
                  </a:lnTo>
                  <a:lnTo>
                    <a:pt x="171" y="135"/>
                  </a:lnTo>
                  <a:lnTo>
                    <a:pt x="171" y="111"/>
                  </a:lnTo>
                  <a:lnTo>
                    <a:pt x="129" y="111"/>
                  </a:lnTo>
                  <a:lnTo>
                    <a:pt x="129" y="76"/>
                  </a:lnTo>
                  <a:close/>
                  <a:moveTo>
                    <a:pt x="129" y="22"/>
                  </a:moveTo>
                  <a:lnTo>
                    <a:pt x="165" y="22"/>
                  </a:lnTo>
                  <a:lnTo>
                    <a:pt x="183" y="22"/>
                  </a:lnTo>
                  <a:lnTo>
                    <a:pt x="199" y="25"/>
                  </a:lnTo>
                  <a:lnTo>
                    <a:pt x="209" y="30"/>
                  </a:lnTo>
                  <a:lnTo>
                    <a:pt x="212" y="39"/>
                  </a:lnTo>
                  <a:lnTo>
                    <a:pt x="212" y="40"/>
                  </a:lnTo>
                  <a:lnTo>
                    <a:pt x="209" y="45"/>
                  </a:lnTo>
                  <a:lnTo>
                    <a:pt x="197" y="50"/>
                  </a:lnTo>
                  <a:lnTo>
                    <a:pt x="181" y="52"/>
                  </a:lnTo>
                  <a:lnTo>
                    <a:pt x="159" y="54"/>
                  </a:lnTo>
                  <a:lnTo>
                    <a:pt x="129" y="54"/>
                  </a:lnTo>
                  <a:lnTo>
                    <a:pt x="129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27"/>
            <p:cNvSpPr>
              <a:spLocks noEditPoints="1"/>
            </p:cNvSpPr>
            <p:nvPr/>
          </p:nvSpPr>
          <p:spPr bwMode="auto">
            <a:xfrm>
              <a:off x="2786063" y="3402013"/>
              <a:ext cx="268287" cy="107950"/>
            </a:xfrm>
            <a:custGeom>
              <a:avLst/>
              <a:gdLst>
                <a:gd name="T0" fmla="*/ 129 w 340"/>
                <a:gd name="T1" fmla="*/ 77 h 138"/>
                <a:gd name="T2" fmla="*/ 167 w 340"/>
                <a:gd name="T3" fmla="*/ 77 h 138"/>
                <a:gd name="T4" fmla="*/ 240 w 340"/>
                <a:gd name="T5" fmla="*/ 138 h 138"/>
                <a:gd name="T6" fmla="*/ 340 w 340"/>
                <a:gd name="T7" fmla="*/ 138 h 138"/>
                <a:gd name="T8" fmla="*/ 340 w 340"/>
                <a:gd name="T9" fmla="*/ 116 h 138"/>
                <a:gd name="T10" fmla="*/ 298 w 340"/>
                <a:gd name="T11" fmla="*/ 116 h 138"/>
                <a:gd name="T12" fmla="*/ 242 w 340"/>
                <a:gd name="T13" fmla="*/ 73 h 138"/>
                <a:gd name="T14" fmla="*/ 256 w 340"/>
                <a:gd name="T15" fmla="*/ 71 h 138"/>
                <a:gd name="T16" fmla="*/ 272 w 340"/>
                <a:gd name="T17" fmla="*/ 66 h 138"/>
                <a:gd name="T18" fmla="*/ 286 w 340"/>
                <a:gd name="T19" fmla="*/ 61 h 138"/>
                <a:gd name="T20" fmla="*/ 294 w 340"/>
                <a:gd name="T21" fmla="*/ 55 h 138"/>
                <a:gd name="T22" fmla="*/ 298 w 340"/>
                <a:gd name="T23" fmla="*/ 48 h 138"/>
                <a:gd name="T24" fmla="*/ 302 w 340"/>
                <a:gd name="T25" fmla="*/ 39 h 138"/>
                <a:gd name="T26" fmla="*/ 302 w 340"/>
                <a:gd name="T27" fmla="*/ 34 h 138"/>
                <a:gd name="T28" fmla="*/ 296 w 340"/>
                <a:gd name="T29" fmla="*/ 26 h 138"/>
                <a:gd name="T30" fmla="*/ 290 w 340"/>
                <a:gd name="T31" fmla="*/ 19 h 138"/>
                <a:gd name="T32" fmla="*/ 276 w 340"/>
                <a:gd name="T33" fmla="*/ 12 h 138"/>
                <a:gd name="T34" fmla="*/ 270 w 340"/>
                <a:gd name="T35" fmla="*/ 10 h 138"/>
                <a:gd name="T36" fmla="*/ 258 w 340"/>
                <a:gd name="T37" fmla="*/ 7 h 138"/>
                <a:gd name="T38" fmla="*/ 238 w 340"/>
                <a:gd name="T39" fmla="*/ 4 h 138"/>
                <a:gd name="T40" fmla="*/ 221 w 340"/>
                <a:gd name="T41" fmla="*/ 2 h 138"/>
                <a:gd name="T42" fmla="*/ 197 w 340"/>
                <a:gd name="T43" fmla="*/ 0 h 138"/>
                <a:gd name="T44" fmla="*/ 0 w 340"/>
                <a:gd name="T45" fmla="*/ 0 h 138"/>
                <a:gd name="T46" fmla="*/ 0 w 340"/>
                <a:gd name="T47" fmla="*/ 24 h 138"/>
                <a:gd name="T48" fmla="*/ 46 w 340"/>
                <a:gd name="T49" fmla="*/ 24 h 138"/>
                <a:gd name="T50" fmla="*/ 46 w 340"/>
                <a:gd name="T51" fmla="*/ 116 h 138"/>
                <a:gd name="T52" fmla="*/ 0 w 340"/>
                <a:gd name="T53" fmla="*/ 116 h 138"/>
                <a:gd name="T54" fmla="*/ 0 w 340"/>
                <a:gd name="T55" fmla="*/ 138 h 138"/>
                <a:gd name="T56" fmla="*/ 169 w 340"/>
                <a:gd name="T57" fmla="*/ 138 h 138"/>
                <a:gd name="T58" fmla="*/ 169 w 340"/>
                <a:gd name="T59" fmla="*/ 116 h 138"/>
                <a:gd name="T60" fmla="*/ 129 w 340"/>
                <a:gd name="T61" fmla="*/ 116 h 138"/>
                <a:gd name="T62" fmla="*/ 129 w 340"/>
                <a:gd name="T63" fmla="*/ 77 h 138"/>
                <a:gd name="T64" fmla="*/ 129 w 340"/>
                <a:gd name="T65" fmla="*/ 24 h 138"/>
                <a:gd name="T66" fmla="*/ 167 w 340"/>
                <a:gd name="T67" fmla="*/ 24 h 138"/>
                <a:gd name="T68" fmla="*/ 185 w 340"/>
                <a:gd name="T69" fmla="*/ 24 h 138"/>
                <a:gd name="T70" fmla="*/ 201 w 340"/>
                <a:gd name="T71" fmla="*/ 27 h 138"/>
                <a:gd name="T72" fmla="*/ 207 w 340"/>
                <a:gd name="T73" fmla="*/ 33 h 138"/>
                <a:gd name="T74" fmla="*/ 213 w 340"/>
                <a:gd name="T75" fmla="*/ 39 h 138"/>
                <a:gd name="T76" fmla="*/ 213 w 340"/>
                <a:gd name="T77" fmla="*/ 41 h 138"/>
                <a:gd name="T78" fmla="*/ 207 w 340"/>
                <a:gd name="T79" fmla="*/ 49 h 138"/>
                <a:gd name="T80" fmla="*/ 199 w 340"/>
                <a:gd name="T81" fmla="*/ 53 h 138"/>
                <a:gd name="T82" fmla="*/ 181 w 340"/>
                <a:gd name="T83" fmla="*/ 56 h 138"/>
                <a:gd name="T84" fmla="*/ 161 w 340"/>
                <a:gd name="T85" fmla="*/ 56 h 138"/>
                <a:gd name="T86" fmla="*/ 129 w 340"/>
                <a:gd name="T87" fmla="*/ 56 h 138"/>
                <a:gd name="T88" fmla="*/ 129 w 340"/>
                <a:gd name="T89" fmla="*/ 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138">
                  <a:moveTo>
                    <a:pt x="129" y="77"/>
                  </a:moveTo>
                  <a:lnTo>
                    <a:pt x="167" y="77"/>
                  </a:lnTo>
                  <a:lnTo>
                    <a:pt x="240" y="138"/>
                  </a:lnTo>
                  <a:lnTo>
                    <a:pt x="340" y="138"/>
                  </a:lnTo>
                  <a:lnTo>
                    <a:pt x="340" y="116"/>
                  </a:lnTo>
                  <a:lnTo>
                    <a:pt x="298" y="116"/>
                  </a:lnTo>
                  <a:lnTo>
                    <a:pt x="242" y="73"/>
                  </a:lnTo>
                  <a:lnTo>
                    <a:pt x="256" y="71"/>
                  </a:lnTo>
                  <a:lnTo>
                    <a:pt x="272" y="66"/>
                  </a:lnTo>
                  <a:lnTo>
                    <a:pt x="286" y="61"/>
                  </a:lnTo>
                  <a:lnTo>
                    <a:pt x="294" y="55"/>
                  </a:lnTo>
                  <a:lnTo>
                    <a:pt x="298" y="48"/>
                  </a:lnTo>
                  <a:lnTo>
                    <a:pt x="302" y="39"/>
                  </a:lnTo>
                  <a:lnTo>
                    <a:pt x="302" y="34"/>
                  </a:lnTo>
                  <a:lnTo>
                    <a:pt x="296" y="26"/>
                  </a:lnTo>
                  <a:lnTo>
                    <a:pt x="290" y="19"/>
                  </a:lnTo>
                  <a:lnTo>
                    <a:pt x="276" y="12"/>
                  </a:lnTo>
                  <a:lnTo>
                    <a:pt x="270" y="10"/>
                  </a:lnTo>
                  <a:lnTo>
                    <a:pt x="258" y="7"/>
                  </a:lnTo>
                  <a:lnTo>
                    <a:pt x="238" y="4"/>
                  </a:lnTo>
                  <a:lnTo>
                    <a:pt x="221" y="2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46" y="24"/>
                  </a:lnTo>
                  <a:lnTo>
                    <a:pt x="46" y="116"/>
                  </a:lnTo>
                  <a:lnTo>
                    <a:pt x="0" y="116"/>
                  </a:lnTo>
                  <a:lnTo>
                    <a:pt x="0" y="138"/>
                  </a:lnTo>
                  <a:lnTo>
                    <a:pt x="169" y="138"/>
                  </a:lnTo>
                  <a:lnTo>
                    <a:pt x="169" y="116"/>
                  </a:lnTo>
                  <a:lnTo>
                    <a:pt x="129" y="116"/>
                  </a:lnTo>
                  <a:lnTo>
                    <a:pt x="129" y="77"/>
                  </a:lnTo>
                  <a:close/>
                  <a:moveTo>
                    <a:pt x="129" y="24"/>
                  </a:moveTo>
                  <a:lnTo>
                    <a:pt x="167" y="24"/>
                  </a:lnTo>
                  <a:lnTo>
                    <a:pt x="185" y="24"/>
                  </a:lnTo>
                  <a:lnTo>
                    <a:pt x="201" y="27"/>
                  </a:lnTo>
                  <a:lnTo>
                    <a:pt x="207" y="33"/>
                  </a:lnTo>
                  <a:lnTo>
                    <a:pt x="213" y="39"/>
                  </a:lnTo>
                  <a:lnTo>
                    <a:pt x="213" y="41"/>
                  </a:lnTo>
                  <a:lnTo>
                    <a:pt x="207" y="49"/>
                  </a:lnTo>
                  <a:lnTo>
                    <a:pt x="199" y="53"/>
                  </a:lnTo>
                  <a:lnTo>
                    <a:pt x="181" y="56"/>
                  </a:lnTo>
                  <a:lnTo>
                    <a:pt x="161" y="56"/>
                  </a:lnTo>
                  <a:lnTo>
                    <a:pt x="129" y="56"/>
                  </a:lnTo>
                  <a:lnTo>
                    <a:pt x="12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28"/>
            <p:cNvSpPr>
              <a:spLocks noEditPoints="1"/>
            </p:cNvSpPr>
            <p:nvPr/>
          </p:nvSpPr>
          <p:spPr bwMode="auto">
            <a:xfrm>
              <a:off x="6027738" y="3173413"/>
              <a:ext cx="779462" cy="407987"/>
            </a:xfrm>
            <a:custGeom>
              <a:avLst/>
              <a:gdLst>
                <a:gd name="T0" fmla="*/ 982 w 982"/>
                <a:gd name="T1" fmla="*/ 109 h 515"/>
                <a:gd name="T2" fmla="*/ 962 w 982"/>
                <a:gd name="T3" fmla="*/ 139 h 515"/>
                <a:gd name="T4" fmla="*/ 910 w 982"/>
                <a:gd name="T5" fmla="*/ 166 h 515"/>
                <a:gd name="T6" fmla="*/ 827 w 982"/>
                <a:gd name="T7" fmla="*/ 188 h 515"/>
                <a:gd name="T8" fmla="*/ 715 w 982"/>
                <a:gd name="T9" fmla="*/ 205 h 515"/>
                <a:gd name="T10" fmla="*/ 592 w 982"/>
                <a:gd name="T11" fmla="*/ 215 h 515"/>
                <a:gd name="T12" fmla="*/ 457 w 982"/>
                <a:gd name="T13" fmla="*/ 217 h 515"/>
                <a:gd name="T14" fmla="*/ 328 w 982"/>
                <a:gd name="T15" fmla="*/ 210 h 515"/>
                <a:gd name="T16" fmla="*/ 209 w 982"/>
                <a:gd name="T17" fmla="*/ 199 h 515"/>
                <a:gd name="T18" fmla="*/ 209 w 982"/>
                <a:gd name="T19" fmla="*/ 199 h 515"/>
                <a:gd name="T20" fmla="*/ 328 w 982"/>
                <a:gd name="T21" fmla="*/ 210 h 515"/>
                <a:gd name="T22" fmla="*/ 457 w 982"/>
                <a:gd name="T23" fmla="*/ 217 h 515"/>
                <a:gd name="T24" fmla="*/ 592 w 982"/>
                <a:gd name="T25" fmla="*/ 215 h 515"/>
                <a:gd name="T26" fmla="*/ 715 w 982"/>
                <a:gd name="T27" fmla="*/ 205 h 515"/>
                <a:gd name="T28" fmla="*/ 827 w 982"/>
                <a:gd name="T29" fmla="*/ 188 h 515"/>
                <a:gd name="T30" fmla="*/ 910 w 982"/>
                <a:gd name="T31" fmla="*/ 166 h 515"/>
                <a:gd name="T32" fmla="*/ 962 w 982"/>
                <a:gd name="T33" fmla="*/ 139 h 515"/>
                <a:gd name="T34" fmla="*/ 982 w 982"/>
                <a:gd name="T35" fmla="*/ 109 h 515"/>
                <a:gd name="T36" fmla="*/ 4 w 982"/>
                <a:gd name="T37" fmla="*/ 124 h 515"/>
                <a:gd name="T38" fmla="*/ 40 w 982"/>
                <a:gd name="T39" fmla="*/ 153 h 515"/>
                <a:gd name="T40" fmla="*/ 112 w 982"/>
                <a:gd name="T41" fmla="*/ 176 h 515"/>
                <a:gd name="T42" fmla="*/ 112 w 982"/>
                <a:gd name="T43" fmla="*/ 176 h 515"/>
                <a:gd name="T44" fmla="*/ 40 w 982"/>
                <a:gd name="T45" fmla="*/ 153 h 515"/>
                <a:gd name="T46" fmla="*/ 4 w 982"/>
                <a:gd name="T47" fmla="*/ 124 h 515"/>
                <a:gd name="T48" fmla="*/ 0 w 982"/>
                <a:gd name="T49" fmla="*/ 109 h 515"/>
                <a:gd name="T50" fmla="*/ 4 w 982"/>
                <a:gd name="T51" fmla="*/ 422 h 515"/>
                <a:gd name="T52" fmla="*/ 40 w 982"/>
                <a:gd name="T53" fmla="*/ 449 h 515"/>
                <a:gd name="T54" fmla="*/ 112 w 982"/>
                <a:gd name="T55" fmla="*/ 475 h 515"/>
                <a:gd name="T56" fmla="*/ 209 w 982"/>
                <a:gd name="T57" fmla="*/ 497 h 515"/>
                <a:gd name="T58" fmla="*/ 326 w 982"/>
                <a:gd name="T59" fmla="*/ 509 h 515"/>
                <a:gd name="T60" fmla="*/ 457 w 982"/>
                <a:gd name="T61" fmla="*/ 515 h 515"/>
                <a:gd name="T62" fmla="*/ 592 w 982"/>
                <a:gd name="T63" fmla="*/ 514 h 515"/>
                <a:gd name="T64" fmla="*/ 715 w 982"/>
                <a:gd name="T65" fmla="*/ 504 h 515"/>
                <a:gd name="T66" fmla="*/ 827 w 982"/>
                <a:gd name="T67" fmla="*/ 487 h 515"/>
                <a:gd name="T68" fmla="*/ 910 w 982"/>
                <a:gd name="T69" fmla="*/ 463 h 515"/>
                <a:gd name="T70" fmla="*/ 962 w 982"/>
                <a:gd name="T71" fmla="*/ 437 h 515"/>
                <a:gd name="T72" fmla="*/ 982 w 982"/>
                <a:gd name="T73" fmla="*/ 405 h 515"/>
                <a:gd name="T74" fmla="*/ 978 w 982"/>
                <a:gd name="T75" fmla="*/ 93 h 515"/>
                <a:gd name="T76" fmla="*/ 942 w 982"/>
                <a:gd name="T77" fmla="*/ 65 h 515"/>
                <a:gd name="T78" fmla="*/ 870 w 982"/>
                <a:gd name="T79" fmla="*/ 39 h 515"/>
                <a:gd name="T80" fmla="*/ 775 w 982"/>
                <a:gd name="T81" fmla="*/ 19 h 515"/>
                <a:gd name="T82" fmla="*/ 656 w 982"/>
                <a:gd name="T83" fmla="*/ 5 h 515"/>
                <a:gd name="T84" fmla="*/ 525 w 982"/>
                <a:gd name="T85" fmla="*/ 0 h 515"/>
                <a:gd name="T86" fmla="*/ 390 w 982"/>
                <a:gd name="T87" fmla="*/ 2 h 515"/>
                <a:gd name="T88" fmla="*/ 267 w 982"/>
                <a:gd name="T89" fmla="*/ 12 h 515"/>
                <a:gd name="T90" fmla="*/ 155 w 982"/>
                <a:gd name="T91" fmla="*/ 29 h 515"/>
                <a:gd name="T92" fmla="*/ 72 w 982"/>
                <a:gd name="T93" fmla="*/ 53 h 515"/>
                <a:gd name="T94" fmla="*/ 20 w 982"/>
                <a:gd name="T95" fmla="*/ 78 h 515"/>
                <a:gd name="T96" fmla="*/ 0 w 982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2" h="515">
                  <a:moveTo>
                    <a:pt x="982" y="109"/>
                  </a:moveTo>
                  <a:lnTo>
                    <a:pt x="982" y="109"/>
                  </a:lnTo>
                  <a:lnTo>
                    <a:pt x="978" y="124"/>
                  </a:lnTo>
                  <a:lnTo>
                    <a:pt x="962" y="139"/>
                  </a:lnTo>
                  <a:lnTo>
                    <a:pt x="942" y="151"/>
                  </a:lnTo>
                  <a:lnTo>
                    <a:pt x="910" y="166"/>
                  </a:lnTo>
                  <a:lnTo>
                    <a:pt x="870" y="176"/>
                  </a:lnTo>
                  <a:lnTo>
                    <a:pt x="827" y="188"/>
                  </a:lnTo>
                  <a:lnTo>
                    <a:pt x="775" y="199"/>
                  </a:lnTo>
                  <a:lnTo>
                    <a:pt x="715" y="205"/>
                  </a:lnTo>
                  <a:lnTo>
                    <a:pt x="656" y="210"/>
                  </a:lnTo>
                  <a:lnTo>
                    <a:pt x="592" y="215"/>
                  </a:lnTo>
                  <a:lnTo>
                    <a:pt x="525" y="217"/>
                  </a:lnTo>
                  <a:lnTo>
                    <a:pt x="457" y="217"/>
                  </a:lnTo>
                  <a:lnTo>
                    <a:pt x="394" y="215"/>
                  </a:lnTo>
                  <a:lnTo>
                    <a:pt x="328" y="210"/>
                  </a:lnTo>
                  <a:lnTo>
                    <a:pt x="267" y="205"/>
                  </a:lnTo>
                  <a:lnTo>
                    <a:pt x="209" y="199"/>
                  </a:lnTo>
                  <a:lnTo>
                    <a:pt x="155" y="190"/>
                  </a:lnTo>
                  <a:lnTo>
                    <a:pt x="209" y="199"/>
                  </a:lnTo>
                  <a:lnTo>
                    <a:pt x="267" y="205"/>
                  </a:lnTo>
                  <a:lnTo>
                    <a:pt x="328" y="210"/>
                  </a:lnTo>
                  <a:lnTo>
                    <a:pt x="394" y="215"/>
                  </a:lnTo>
                  <a:lnTo>
                    <a:pt x="457" y="217"/>
                  </a:lnTo>
                  <a:lnTo>
                    <a:pt x="525" y="217"/>
                  </a:lnTo>
                  <a:lnTo>
                    <a:pt x="592" y="215"/>
                  </a:lnTo>
                  <a:lnTo>
                    <a:pt x="656" y="210"/>
                  </a:lnTo>
                  <a:lnTo>
                    <a:pt x="715" y="205"/>
                  </a:lnTo>
                  <a:lnTo>
                    <a:pt x="775" y="199"/>
                  </a:lnTo>
                  <a:lnTo>
                    <a:pt x="827" y="188"/>
                  </a:lnTo>
                  <a:lnTo>
                    <a:pt x="870" y="176"/>
                  </a:lnTo>
                  <a:lnTo>
                    <a:pt x="910" y="166"/>
                  </a:lnTo>
                  <a:lnTo>
                    <a:pt x="942" y="151"/>
                  </a:lnTo>
                  <a:lnTo>
                    <a:pt x="962" y="139"/>
                  </a:lnTo>
                  <a:lnTo>
                    <a:pt x="978" y="124"/>
                  </a:lnTo>
                  <a:lnTo>
                    <a:pt x="982" y="109"/>
                  </a:lnTo>
                  <a:close/>
                  <a:moveTo>
                    <a:pt x="0" y="109"/>
                  </a:moveTo>
                  <a:lnTo>
                    <a:pt x="4" y="124"/>
                  </a:lnTo>
                  <a:lnTo>
                    <a:pt x="20" y="139"/>
                  </a:lnTo>
                  <a:lnTo>
                    <a:pt x="40" y="153"/>
                  </a:lnTo>
                  <a:lnTo>
                    <a:pt x="72" y="166"/>
                  </a:lnTo>
                  <a:lnTo>
                    <a:pt x="112" y="176"/>
                  </a:lnTo>
                  <a:lnTo>
                    <a:pt x="155" y="190"/>
                  </a:lnTo>
                  <a:lnTo>
                    <a:pt x="112" y="176"/>
                  </a:lnTo>
                  <a:lnTo>
                    <a:pt x="72" y="166"/>
                  </a:lnTo>
                  <a:lnTo>
                    <a:pt x="40" y="153"/>
                  </a:lnTo>
                  <a:lnTo>
                    <a:pt x="20" y="139"/>
                  </a:lnTo>
                  <a:lnTo>
                    <a:pt x="4" y="124"/>
                  </a:lnTo>
                  <a:lnTo>
                    <a:pt x="0" y="109"/>
                  </a:lnTo>
                  <a:close/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0" y="449"/>
                  </a:lnTo>
                  <a:lnTo>
                    <a:pt x="72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7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5" y="515"/>
                  </a:lnTo>
                  <a:lnTo>
                    <a:pt x="592" y="514"/>
                  </a:lnTo>
                  <a:lnTo>
                    <a:pt x="656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7" y="487"/>
                  </a:lnTo>
                  <a:lnTo>
                    <a:pt x="870" y="475"/>
                  </a:lnTo>
                  <a:lnTo>
                    <a:pt x="910" y="463"/>
                  </a:lnTo>
                  <a:lnTo>
                    <a:pt x="942" y="449"/>
                  </a:lnTo>
                  <a:lnTo>
                    <a:pt x="962" y="437"/>
                  </a:lnTo>
                  <a:lnTo>
                    <a:pt x="978" y="422"/>
                  </a:lnTo>
                  <a:lnTo>
                    <a:pt x="982" y="405"/>
                  </a:lnTo>
                  <a:lnTo>
                    <a:pt x="982" y="109"/>
                  </a:lnTo>
                  <a:lnTo>
                    <a:pt x="978" y="93"/>
                  </a:lnTo>
                  <a:lnTo>
                    <a:pt x="962" y="78"/>
                  </a:lnTo>
                  <a:lnTo>
                    <a:pt x="942" y="65"/>
                  </a:lnTo>
                  <a:lnTo>
                    <a:pt x="910" y="53"/>
                  </a:lnTo>
                  <a:lnTo>
                    <a:pt x="870" y="39"/>
                  </a:lnTo>
                  <a:lnTo>
                    <a:pt x="827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6" y="5"/>
                  </a:lnTo>
                  <a:lnTo>
                    <a:pt x="592" y="2"/>
                  </a:lnTo>
                  <a:lnTo>
                    <a:pt x="525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7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2" y="53"/>
                  </a:lnTo>
                  <a:lnTo>
                    <a:pt x="40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8E8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29"/>
            <p:cNvSpPr/>
            <p:nvPr/>
          </p:nvSpPr>
          <p:spPr bwMode="auto">
            <a:xfrm>
              <a:off x="6151563" y="3259138"/>
              <a:ext cx="655637" cy="85725"/>
            </a:xfrm>
            <a:custGeom>
              <a:avLst/>
              <a:gdLst>
                <a:gd name="T0" fmla="*/ 827 w 827"/>
                <a:gd name="T1" fmla="*/ 0 h 108"/>
                <a:gd name="T2" fmla="*/ 827 w 827"/>
                <a:gd name="T3" fmla="*/ 0 h 108"/>
                <a:gd name="T4" fmla="*/ 823 w 827"/>
                <a:gd name="T5" fmla="*/ 15 h 108"/>
                <a:gd name="T6" fmla="*/ 807 w 827"/>
                <a:gd name="T7" fmla="*/ 30 h 108"/>
                <a:gd name="T8" fmla="*/ 787 w 827"/>
                <a:gd name="T9" fmla="*/ 42 h 108"/>
                <a:gd name="T10" fmla="*/ 755 w 827"/>
                <a:gd name="T11" fmla="*/ 57 h 108"/>
                <a:gd name="T12" fmla="*/ 715 w 827"/>
                <a:gd name="T13" fmla="*/ 67 h 108"/>
                <a:gd name="T14" fmla="*/ 672 w 827"/>
                <a:gd name="T15" fmla="*/ 79 h 108"/>
                <a:gd name="T16" fmla="*/ 620 w 827"/>
                <a:gd name="T17" fmla="*/ 90 h 108"/>
                <a:gd name="T18" fmla="*/ 560 w 827"/>
                <a:gd name="T19" fmla="*/ 96 h 108"/>
                <a:gd name="T20" fmla="*/ 501 w 827"/>
                <a:gd name="T21" fmla="*/ 101 h 108"/>
                <a:gd name="T22" fmla="*/ 437 w 827"/>
                <a:gd name="T23" fmla="*/ 106 h 108"/>
                <a:gd name="T24" fmla="*/ 370 w 827"/>
                <a:gd name="T25" fmla="*/ 108 h 108"/>
                <a:gd name="T26" fmla="*/ 302 w 827"/>
                <a:gd name="T27" fmla="*/ 108 h 108"/>
                <a:gd name="T28" fmla="*/ 239 w 827"/>
                <a:gd name="T29" fmla="*/ 106 h 108"/>
                <a:gd name="T30" fmla="*/ 173 w 827"/>
                <a:gd name="T31" fmla="*/ 101 h 108"/>
                <a:gd name="T32" fmla="*/ 112 w 827"/>
                <a:gd name="T33" fmla="*/ 96 h 108"/>
                <a:gd name="T34" fmla="*/ 54 w 827"/>
                <a:gd name="T35" fmla="*/ 90 h 108"/>
                <a:gd name="T36" fmla="*/ 0 w 827"/>
                <a:gd name="T37" fmla="*/ 81 h 108"/>
                <a:gd name="T38" fmla="*/ 54 w 827"/>
                <a:gd name="T39" fmla="*/ 90 h 108"/>
                <a:gd name="T40" fmla="*/ 112 w 827"/>
                <a:gd name="T41" fmla="*/ 96 h 108"/>
                <a:gd name="T42" fmla="*/ 173 w 827"/>
                <a:gd name="T43" fmla="*/ 101 h 108"/>
                <a:gd name="T44" fmla="*/ 239 w 827"/>
                <a:gd name="T45" fmla="*/ 106 h 108"/>
                <a:gd name="T46" fmla="*/ 302 w 827"/>
                <a:gd name="T47" fmla="*/ 108 h 108"/>
                <a:gd name="T48" fmla="*/ 370 w 827"/>
                <a:gd name="T49" fmla="*/ 108 h 108"/>
                <a:gd name="T50" fmla="*/ 437 w 827"/>
                <a:gd name="T51" fmla="*/ 106 h 108"/>
                <a:gd name="T52" fmla="*/ 501 w 827"/>
                <a:gd name="T53" fmla="*/ 101 h 108"/>
                <a:gd name="T54" fmla="*/ 560 w 827"/>
                <a:gd name="T55" fmla="*/ 96 h 108"/>
                <a:gd name="T56" fmla="*/ 620 w 827"/>
                <a:gd name="T57" fmla="*/ 90 h 108"/>
                <a:gd name="T58" fmla="*/ 672 w 827"/>
                <a:gd name="T59" fmla="*/ 79 h 108"/>
                <a:gd name="T60" fmla="*/ 715 w 827"/>
                <a:gd name="T61" fmla="*/ 67 h 108"/>
                <a:gd name="T62" fmla="*/ 755 w 827"/>
                <a:gd name="T63" fmla="*/ 57 h 108"/>
                <a:gd name="T64" fmla="*/ 787 w 827"/>
                <a:gd name="T65" fmla="*/ 42 h 108"/>
                <a:gd name="T66" fmla="*/ 807 w 827"/>
                <a:gd name="T67" fmla="*/ 30 h 108"/>
                <a:gd name="T68" fmla="*/ 823 w 827"/>
                <a:gd name="T69" fmla="*/ 15 h 108"/>
                <a:gd name="T70" fmla="*/ 827 w 827"/>
                <a:gd name="T7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7" h="108">
                  <a:moveTo>
                    <a:pt x="827" y="0"/>
                  </a:moveTo>
                  <a:lnTo>
                    <a:pt x="827" y="0"/>
                  </a:lnTo>
                  <a:lnTo>
                    <a:pt x="823" y="15"/>
                  </a:lnTo>
                  <a:lnTo>
                    <a:pt x="807" y="30"/>
                  </a:lnTo>
                  <a:lnTo>
                    <a:pt x="787" y="42"/>
                  </a:lnTo>
                  <a:lnTo>
                    <a:pt x="755" y="57"/>
                  </a:lnTo>
                  <a:lnTo>
                    <a:pt x="715" y="67"/>
                  </a:lnTo>
                  <a:lnTo>
                    <a:pt x="672" y="79"/>
                  </a:lnTo>
                  <a:lnTo>
                    <a:pt x="620" y="90"/>
                  </a:lnTo>
                  <a:lnTo>
                    <a:pt x="560" y="96"/>
                  </a:lnTo>
                  <a:lnTo>
                    <a:pt x="501" y="101"/>
                  </a:lnTo>
                  <a:lnTo>
                    <a:pt x="437" y="106"/>
                  </a:lnTo>
                  <a:lnTo>
                    <a:pt x="370" y="108"/>
                  </a:lnTo>
                  <a:lnTo>
                    <a:pt x="302" y="108"/>
                  </a:lnTo>
                  <a:lnTo>
                    <a:pt x="239" y="106"/>
                  </a:lnTo>
                  <a:lnTo>
                    <a:pt x="173" y="101"/>
                  </a:lnTo>
                  <a:lnTo>
                    <a:pt x="112" y="96"/>
                  </a:lnTo>
                  <a:lnTo>
                    <a:pt x="54" y="90"/>
                  </a:lnTo>
                  <a:lnTo>
                    <a:pt x="0" y="81"/>
                  </a:lnTo>
                  <a:lnTo>
                    <a:pt x="54" y="90"/>
                  </a:lnTo>
                  <a:lnTo>
                    <a:pt x="112" y="96"/>
                  </a:lnTo>
                  <a:lnTo>
                    <a:pt x="173" y="101"/>
                  </a:lnTo>
                  <a:lnTo>
                    <a:pt x="239" y="106"/>
                  </a:lnTo>
                  <a:lnTo>
                    <a:pt x="302" y="108"/>
                  </a:lnTo>
                  <a:lnTo>
                    <a:pt x="370" y="108"/>
                  </a:lnTo>
                  <a:lnTo>
                    <a:pt x="437" y="106"/>
                  </a:lnTo>
                  <a:lnTo>
                    <a:pt x="501" y="101"/>
                  </a:lnTo>
                  <a:lnTo>
                    <a:pt x="560" y="96"/>
                  </a:lnTo>
                  <a:lnTo>
                    <a:pt x="620" y="90"/>
                  </a:lnTo>
                  <a:lnTo>
                    <a:pt x="672" y="79"/>
                  </a:lnTo>
                  <a:lnTo>
                    <a:pt x="715" y="67"/>
                  </a:lnTo>
                  <a:lnTo>
                    <a:pt x="755" y="57"/>
                  </a:lnTo>
                  <a:lnTo>
                    <a:pt x="787" y="42"/>
                  </a:lnTo>
                  <a:lnTo>
                    <a:pt x="807" y="30"/>
                  </a:lnTo>
                  <a:lnTo>
                    <a:pt x="823" y="15"/>
                  </a:lnTo>
                  <a:lnTo>
                    <a:pt x="827" y="0"/>
                  </a:lnTo>
                  <a:close/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30"/>
            <p:cNvSpPr/>
            <p:nvPr/>
          </p:nvSpPr>
          <p:spPr bwMode="auto">
            <a:xfrm>
              <a:off x="6027738" y="3259138"/>
              <a:ext cx="123825" cy="65087"/>
            </a:xfrm>
            <a:custGeom>
              <a:avLst/>
              <a:gdLst>
                <a:gd name="T0" fmla="*/ 0 w 155"/>
                <a:gd name="T1" fmla="*/ 0 h 81"/>
                <a:gd name="T2" fmla="*/ 4 w 155"/>
                <a:gd name="T3" fmla="*/ 15 h 81"/>
                <a:gd name="T4" fmla="*/ 20 w 155"/>
                <a:gd name="T5" fmla="*/ 30 h 81"/>
                <a:gd name="T6" fmla="*/ 40 w 155"/>
                <a:gd name="T7" fmla="*/ 44 h 81"/>
                <a:gd name="T8" fmla="*/ 72 w 155"/>
                <a:gd name="T9" fmla="*/ 57 h 81"/>
                <a:gd name="T10" fmla="*/ 112 w 155"/>
                <a:gd name="T11" fmla="*/ 67 h 81"/>
                <a:gd name="T12" fmla="*/ 155 w 155"/>
                <a:gd name="T13" fmla="*/ 81 h 81"/>
                <a:gd name="T14" fmla="*/ 112 w 155"/>
                <a:gd name="T15" fmla="*/ 67 h 81"/>
                <a:gd name="T16" fmla="*/ 72 w 155"/>
                <a:gd name="T17" fmla="*/ 57 h 81"/>
                <a:gd name="T18" fmla="*/ 40 w 155"/>
                <a:gd name="T19" fmla="*/ 44 h 81"/>
                <a:gd name="T20" fmla="*/ 20 w 155"/>
                <a:gd name="T21" fmla="*/ 30 h 81"/>
                <a:gd name="T22" fmla="*/ 4 w 155"/>
                <a:gd name="T23" fmla="*/ 15 h 81"/>
                <a:gd name="T24" fmla="*/ 0 w 15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81">
                  <a:moveTo>
                    <a:pt x="0" y="0"/>
                  </a:moveTo>
                  <a:lnTo>
                    <a:pt x="4" y="15"/>
                  </a:lnTo>
                  <a:lnTo>
                    <a:pt x="20" y="30"/>
                  </a:lnTo>
                  <a:lnTo>
                    <a:pt x="40" y="44"/>
                  </a:lnTo>
                  <a:lnTo>
                    <a:pt x="72" y="57"/>
                  </a:lnTo>
                  <a:lnTo>
                    <a:pt x="112" y="67"/>
                  </a:lnTo>
                  <a:lnTo>
                    <a:pt x="155" y="81"/>
                  </a:lnTo>
                  <a:lnTo>
                    <a:pt x="112" y="67"/>
                  </a:lnTo>
                  <a:lnTo>
                    <a:pt x="72" y="57"/>
                  </a:lnTo>
                  <a:lnTo>
                    <a:pt x="40" y="44"/>
                  </a:lnTo>
                  <a:lnTo>
                    <a:pt x="20" y="30"/>
                  </a:lnTo>
                  <a:lnTo>
                    <a:pt x="4" y="1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31"/>
            <p:cNvSpPr/>
            <p:nvPr/>
          </p:nvSpPr>
          <p:spPr bwMode="auto">
            <a:xfrm>
              <a:off x="6027738" y="3173413"/>
              <a:ext cx="779462" cy="407987"/>
            </a:xfrm>
            <a:custGeom>
              <a:avLst/>
              <a:gdLst>
                <a:gd name="T0" fmla="*/ 0 w 982"/>
                <a:gd name="T1" fmla="*/ 109 h 515"/>
                <a:gd name="T2" fmla="*/ 0 w 982"/>
                <a:gd name="T3" fmla="*/ 405 h 515"/>
                <a:gd name="T4" fmla="*/ 4 w 982"/>
                <a:gd name="T5" fmla="*/ 422 h 515"/>
                <a:gd name="T6" fmla="*/ 20 w 982"/>
                <a:gd name="T7" fmla="*/ 437 h 515"/>
                <a:gd name="T8" fmla="*/ 40 w 982"/>
                <a:gd name="T9" fmla="*/ 449 h 515"/>
                <a:gd name="T10" fmla="*/ 72 w 982"/>
                <a:gd name="T11" fmla="*/ 463 h 515"/>
                <a:gd name="T12" fmla="*/ 112 w 982"/>
                <a:gd name="T13" fmla="*/ 475 h 515"/>
                <a:gd name="T14" fmla="*/ 155 w 982"/>
                <a:gd name="T15" fmla="*/ 487 h 515"/>
                <a:gd name="T16" fmla="*/ 209 w 982"/>
                <a:gd name="T17" fmla="*/ 497 h 515"/>
                <a:gd name="T18" fmla="*/ 267 w 982"/>
                <a:gd name="T19" fmla="*/ 504 h 515"/>
                <a:gd name="T20" fmla="*/ 326 w 982"/>
                <a:gd name="T21" fmla="*/ 509 h 515"/>
                <a:gd name="T22" fmla="*/ 390 w 982"/>
                <a:gd name="T23" fmla="*/ 514 h 515"/>
                <a:gd name="T24" fmla="*/ 457 w 982"/>
                <a:gd name="T25" fmla="*/ 515 h 515"/>
                <a:gd name="T26" fmla="*/ 525 w 982"/>
                <a:gd name="T27" fmla="*/ 515 h 515"/>
                <a:gd name="T28" fmla="*/ 592 w 982"/>
                <a:gd name="T29" fmla="*/ 514 h 515"/>
                <a:gd name="T30" fmla="*/ 656 w 982"/>
                <a:gd name="T31" fmla="*/ 509 h 515"/>
                <a:gd name="T32" fmla="*/ 715 w 982"/>
                <a:gd name="T33" fmla="*/ 504 h 515"/>
                <a:gd name="T34" fmla="*/ 775 w 982"/>
                <a:gd name="T35" fmla="*/ 497 h 515"/>
                <a:gd name="T36" fmla="*/ 827 w 982"/>
                <a:gd name="T37" fmla="*/ 487 h 515"/>
                <a:gd name="T38" fmla="*/ 870 w 982"/>
                <a:gd name="T39" fmla="*/ 475 h 515"/>
                <a:gd name="T40" fmla="*/ 910 w 982"/>
                <a:gd name="T41" fmla="*/ 463 h 515"/>
                <a:gd name="T42" fmla="*/ 942 w 982"/>
                <a:gd name="T43" fmla="*/ 449 h 515"/>
                <a:gd name="T44" fmla="*/ 962 w 982"/>
                <a:gd name="T45" fmla="*/ 437 h 515"/>
                <a:gd name="T46" fmla="*/ 978 w 982"/>
                <a:gd name="T47" fmla="*/ 422 h 515"/>
                <a:gd name="T48" fmla="*/ 982 w 982"/>
                <a:gd name="T49" fmla="*/ 405 h 515"/>
                <a:gd name="T50" fmla="*/ 982 w 982"/>
                <a:gd name="T51" fmla="*/ 109 h 515"/>
                <a:gd name="T52" fmla="*/ 978 w 982"/>
                <a:gd name="T53" fmla="*/ 93 h 515"/>
                <a:gd name="T54" fmla="*/ 962 w 982"/>
                <a:gd name="T55" fmla="*/ 78 h 515"/>
                <a:gd name="T56" fmla="*/ 942 w 982"/>
                <a:gd name="T57" fmla="*/ 65 h 515"/>
                <a:gd name="T58" fmla="*/ 910 w 982"/>
                <a:gd name="T59" fmla="*/ 53 h 515"/>
                <a:gd name="T60" fmla="*/ 870 w 982"/>
                <a:gd name="T61" fmla="*/ 39 h 515"/>
                <a:gd name="T62" fmla="*/ 827 w 982"/>
                <a:gd name="T63" fmla="*/ 29 h 515"/>
                <a:gd name="T64" fmla="*/ 775 w 982"/>
                <a:gd name="T65" fmla="*/ 19 h 515"/>
                <a:gd name="T66" fmla="*/ 715 w 982"/>
                <a:gd name="T67" fmla="*/ 12 h 515"/>
                <a:gd name="T68" fmla="*/ 656 w 982"/>
                <a:gd name="T69" fmla="*/ 5 h 515"/>
                <a:gd name="T70" fmla="*/ 592 w 982"/>
                <a:gd name="T71" fmla="*/ 2 h 515"/>
                <a:gd name="T72" fmla="*/ 525 w 982"/>
                <a:gd name="T73" fmla="*/ 0 h 515"/>
                <a:gd name="T74" fmla="*/ 457 w 982"/>
                <a:gd name="T75" fmla="*/ 0 h 515"/>
                <a:gd name="T76" fmla="*/ 390 w 982"/>
                <a:gd name="T77" fmla="*/ 2 h 515"/>
                <a:gd name="T78" fmla="*/ 326 w 982"/>
                <a:gd name="T79" fmla="*/ 5 h 515"/>
                <a:gd name="T80" fmla="*/ 267 w 982"/>
                <a:gd name="T81" fmla="*/ 12 h 515"/>
                <a:gd name="T82" fmla="*/ 209 w 982"/>
                <a:gd name="T83" fmla="*/ 19 h 515"/>
                <a:gd name="T84" fmla="*/ 155 w 982"/>
                <a:gd name="T85" fmla="*/ 29 h 515"/>
                <a:gd name="T86" fmla="*/ 112 w 982"/>
                <a:gd name="T87" fmla="*/ 39 h 515"/>
                <a:gd name="T88" fmla="*/ 72 w 982"/>
                <a:gd name="T89" fmla="*/ 53 h 515"/>
                <a:gd name="T90" fmla="*/ 40 w 982"/>
                <a:gd name="T91" fmla="*/ 65 h 515"/>
                <a:gd name="T92" fmla="*/ 20 w 982"/>
                <a:gd name="T93" fmla="*/ 78 h 515"/>
                <a:gd name="T94" fmla="*/ 4 w 982"/>
                <a:gd name="T95" fmla="*/ 93 h 515"/>
                <a:gd name="T96" fmla="*/ 0 w 982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2" h="515"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0" y="449"/>
                  </a:lnTo>
                  <a:lnTo>
                    <a:pt x="72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7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5" y="515"/>
                  </a:lnTo>
                  <a:lnTo>
                    <a:pt x="592" y="514"/>
                  </a:lnTo>
                  <a:lnTo>
                    <a:pt x="656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7" y="487"/>
                  </a:lnTo>
                  <a:lnTo>
                    <a:pt x="870" y="475"/>
                  </a:lnTo>
                  <a:lnTo>
                    <a:pt x="910" y="463"/>
                  </a:lnTo>
                  <a:lnTo>
                    <a:pt x="942" y="449"/>
                  </a:lnTo>
                  <a:lnTo>
                    <a:pt x="962" y="437"/>
                  </a:lnTo>
                  <a:lnTo>
                    <a:pt x="978" y="422"/>
                  </a:lnTo>
                  <a:lnTo>
                    <a:pt x="982" y="405"/>
                  </a:lnTo>
                  <a:lnTo>
                    <a:pt x="982" y="109"/>
                  </a:lnTo>
                  <a:lnTo>
                    <a:pt x="978" y="93"/>
                  </a:lnTo>
                  <a:lnTo>
                    <a:pt x="962" y="78"/>
                  </a:lnTo>
                  <a:lnTo>
                    <a:pt x="942" y="65"/>
                  </a:lnTo>
                  <a:lnTo>
                    <a:pt x="910" y="53"/>
                  </a:lnTo>
                  <a:lnTo>
                    <a:pt x="870" y="39"/>
                  </a:lnTo>
                  <a:lnTo>
                    <a:pt x="827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6" y="5"/>
                  </a:lnTo>
                  <a:lnTo>
                    <a:pt x="592" y="2"/>
                  </a:lnTo>
                  <a:lnTo>
                    <a:pt x="525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7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2" y="53"/>
                  </a:lnTo>
                  <a:lnTo>
                    <a:pt x="40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32"/>
            <p:cNvSpPr/>
            <p:nvPr/>
          </p:nvSpPr>
          <p:spPr bwMode="auto">
            <a:xfrm>
              <a:off x="6029325" y="3173413"/>
              <a:ext cx="777875" cy="171450"/>
            </a:xfrm>
            <a:custGeom>
              <a:avLst/>
              <a:gdLst>
                <a:gd name="T0" fmla="*/ 980 w 980"/>
                <a:gd name="T1" fmla="*/ 109 h 217"/>
                <a:gd name="T2" fmla="*/ 976 w 980"/>
                <a:gd name="T3" fmla="*/ 124 h 217"/>
                <a:gd name="T4" fmla="*/ 960 w 980"/>
                <a:gd name="T5" fmla="*/ 139 h 217"/>
                <a:gd name="T6" fmla="*/ 938 w 980"/>
                <a:gd name="T7" fmla="*/ 153 h 217"/>
                <a:gd name="T8" fmla="*/ 906 w 980"/>
                <a:gd name="T9" fmla="*/ 166 h 217"/>
                <a:gd name="T10" fmla="*/ 864 w 980"/>
                <a:gd name="T11" fmla="*/ 178 h 217"/>
                <a:gd name="T12" fmla="*/ 817 w 980"/>
                <a:gd name="T13" fmla="*/ 190 h 217"/>
                <a:gd name="T14" fmla="*/ 763 w 980"/>
                <a:gd name="T15" fmla="*/ 200 h 217"/>
                <a:gd name="T16" fmla="*/ 704 w 980"/>
                <a:gd name="T17" fmla="*/ 207 h 217"/>
                <a:gd name="T18" fmla="*/ 638 w 980"/>
                <a:gd name="T19" fmla="*/ 212 h 217"/>
                <a:gd name="T20" fmla="*/ 576 w 980"/>
                <a:gd name="T21" fmla="*/ 215 h 217"/>
                <a:gd name="T22" fmla="*/ 505 w 980"/>
                <a:gd name="T23" fmla="*/ 217 h 217"/>
                <a:gd name="T24" fmla="*/ 437 w 980"/>
                <a:gd name="T25" fmla="*/ 217 h 217"/>
                <a:gd name="T26" fmla="*/ 368 w 980"/>
                <a:gd name="T27" fmla="*/ 214 h 217"/>
                <a:gd name="T28" fmla="*/ 304 w 980"/>
                <a:gd name="T29" fmla="*/ 209 h 217"/>
                <a:gd name="T30" fmla="*/ 247 w 980"/>
                <a:gd name="T31" fmla="*/ 204 h 217"/>
                <a:gd name="T32" fmla="*/ 187 w 980"/>
                <a:gd name="T33" fmla="*/ 195 h 217"/>
                <a:gd name="T34" fmla="*/ 138 w 980"/>
                <a:gd name="T35" fmla="*/ 183 h 217"/>
                <a:gd name="T36" fmla="*/ 92 w 980"/>
                <a:gd name="T37" fmla="*/ 173 h 217"/>
                <a:gd name="T38" fmla="*/ 56 w 980"/>
                <a:gd name="T39" fmla="*/ 160 h 217"/>
                <a:gd name="T40" fmla="*/ 30 w 980"/>
                <a:gd name="T41" fmla="*/ 146 h 217"/>
                <a:gd name="T42" fmla="*/ 10 w 980"/>
                <a:gd name="T43" fmla="*/ 131 h 217"/>
                <a:gd name="T44" fmla="*/ 0 w 980"/>
                <a:gd name="T45" fmla="*/ 115 h 217"/>
                <a:gd name="T46" fmla="*/ 0 w 980"/>
                <a:gd name="T47" fmla="*/ 100 h 217"/>
                <a:gd name="T48" fmla="*/ 10 w 980"/>
                <a:gd name="T49" fmla="*/ 85 h 217"/>
                <a:gd name="T50" fmla="*/ 30 w 980"/>
                <a:gd name="T51" fmla="*/ 71 h 217"/>
                <a:gd name="T52" fmla="*/ 56 w 980"/>
                <a:gd name="T53" fmla="*/ 56 h 217"/>
                <a:gd name="T54" fmla="*/ 92 w 980"/>
                <a:gd name="T55" fmla="*/ 44 h 217"/>
                <a:gd name="T56" fmla="*/ 138 w 980"/>
                <a:gd name="T57" fmla="*/ 31 h 217"/>
                <a:gd name="T58" fmla="*/ 187 w 980"/>
                <a:gd name="T59" fmla="*/ 22 h 217"/>
                <a:gd name="T60" fmla="*/ 247 w 980"/>
                <a:gd name="T61" fmla="*/ 14 h 217"/>
                <a:gd name="T62" fmla="*/ 304 w 980"/>
                <a:gd name="T63" fmla="*/ 7 h 217"/>
                <a:gd name="T64" fmla="*/ 368 w 980"/>
                <a:gd name="T65" fmla="*/ 4 h 217"/>
                <a:gd name="T66" fmla="*/ 437 w 980"/>
                <a:gd name="T67" fmla="*/ 0 h 217"/>
                <a:gd name="T68" fmla="*/ 505 w 980"/>
                <a:gd name="T69" fmla="*/ 0 h 217"/>
                <a:gd name="T70" fmla="*/ 576 w 980"/>
                <a:gd name="T71" fmla="*/ 2 h 217"/>
                <a:gd name="T72" fmla="*/ 638 w 980"/>
                <a:gd name="T73" fmla="*/ 5 h 217"/>
                <a:gd name="T74" fmla="*/ 704 w 980"/>
                <a:gd name="T75" fmla="*/ 10 h 217"/>
                <a:gd name="T76" fmla="*/ 763 w 980"/>
                <a:gd name="T77" fmla="*/ 17 h 217"/>
                <a:gd name="T78" fmla="*/ 817 w 980"/>
                <a:gd name="T79" fmla="*/ 27 h 217"/>
                <a:gd name="T80" fmla="*/ 864 w 980"/>
                <a:gd name="T81" fmla="*/ 38 h 217"/>
                <a:gd name="T82" fmla="*/ 906 w 980"/>
                <a:gd name="T83" fmla="*/ 51 h 217"/>
                <a:gd name="T84" fmla="*/ 938 w 980"/>
                <a:gd name="T85" fmla="*/ 65 h 217"/>
                <a:gd name="T86" fmla="*/ 960 w 980"/>
                <a:gd name="T87" fmla="*/ 78 h 217"/>
                <a:gd name="T88" fmla="*/ 976 w 980"/>
                <a:gd name="T89" fmla="*/ 93 h 217"/>
                <a:gd name="T90" fmla="*/ 980 w 980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0" h="217">
                  <a:moveTo>
                    <a:pt x="980" y="109"/>
                  </a:moveTo>
                  <a:lnTo>
                    <a:pt x="976" y="124"/>
                  </a:lnTo>
                  <a:lnTo>
                    <a:pt x="960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4" y="178"/>
                  </a:lnTo>
                  <a:lnTo>
                    <a:pt x="817" y="190"/>
                  </a:lnTo>
                  <a:lnTo>
                    <a:pt x="763" y="200"/>
                  </a:lnTo>
                  <a:lnTo>
                    <a:pt x="704" y="207"/>
                  </a:lnTo>
                  <a:lnTo>
                    <a:pt x="638" y="212"/>
                  </a:lnTo>
                  <a:lnTo>
                    <a:pt x="576" y="215"/>
                  </a:lnTo>
                  <a:lnTo>
                    <a:pt x="505" y="217"/>
                  </a:lnTo>
                  <a:lnTo>
                    <a:pt x="437" y="217"/>
                  </a:lnTo>
                  <a:lnTo>
                    <a:pt x="368" y="214"/>
                  </a:lnTo>
                  <a:lnTo>
                    <a:pt x="304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8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8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4" y="7"/>
                  </a:lnTo>
                  <a:lnTo>
                    <a:pt x="368" y="4"/>
                  </a:lnTo>
                  <a:lnTo>
                    <a:pt x="437" y="0"/>
                  </a:lnTo>
                  <a:lnTo>
                    <a:pt x="505" y="0"/>
                  </a:lnTo>
                  <a:lnTo>
                    <a:pt x="576" y="2"/>
                  </a:lnTo>
                  <a:lnTo>
                    <a:pt x="638" y="5"/>
                  </a:lnTo>
                  <a:lnTo>
                    <a:pt x="704" y="10"/>
                  </a:lnTo>
                  <a:lnTo>
                    <a:pt x="763" y="17"/>
                  </a:lnTo>
                  <a:lnTo>
                    <a:pt x="817" y="27"/>
                  </a:lnTo>
                  <a:lnTo>
                    <a:pt x="864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0" y="78"/>
                  </a:lnTo>
                  <a:lnTo>
                    <a:pt x="976" y="93"/>
                  </a:lnTo>
                  <a:lnTo>
                    <a:pt x="980" y="109"/>
                  </a:lnTo>
                  <a:close/>
                </a:path>
              </a:pathLst>
            </a:custGeom>
            <a:solidFill>
              <a:srgbClr val="BBB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33"/>
            <p:cNvSpPr/>
            <p:nvPr/>
          </p:nvSpPr>
          <p:spPr bwMode="auto">
            <a:xfrm>
              <a:off x="6029325" y="3173413"/>
              <a:ext cx="777875" cy="171450"/>
            </a:xfrm>
            <a:custGeom>
              <a:avLst/>
              <a:gdLst>
                <a:gd name="T0" fmla="*/ 980 w 980"/>
                <a:gd name="T1" fmla="*/ 109 h 217"/>
                <a:gd name="T2" fmla="*/ 976 w 980"/>
                <a:gd name="T3" fmla="*/ 124 h 217"/>
                <a:gd name="T4" fmla="*/ 960 w 980"/>
                <a:gd name="T5" fmla="*/ 139 h 217"/>
                <a:gd name="T6" fmla="*/ 938 w 980"/>
                <a:gd name="T7" fmla="*/ 153 h 217"/>
                <a:gd name="T8" fmla="*/ 906 w 980"/>
                <a:gd name="T9" fmla="*/ 166 h 217"/>
                <a:gd name="T10" fmla="*/ 864 w 980"/>
                <a:gd name="T11" fmla="*/ 178 h 217"/>
                <a:gd name="T12" fmla="*/ 817 w 980"/>
                <a:gd name="T13" fmla="*/ 190 h 217"/>
                <a:gd name="T14" fmla="*/ 763 w 980"/>
                <a:gd name="T15" fmla="*/ 200 h 217"/>
                <a:gd name="T16" fmla="*/ 704 w 980"/>
                <a:gd name="T17" fmla="*/ 207 h 217"/>
                <a:gd name="T18" fmla="*/ 638 w 980"/>
                <a:gd name="T19" fmla="*/ 212 h 217"/>
                <a:gd name="T20" fmla="*/ 576 w 980"/>
                <a:gd name="T21" fmla="*/ 215 h 217"/>
                <a:gd name="T22" fmla="*/ 505 w 980"/>
                <a:gd name="T23" fmla="*/ 217 h 217"/>
                <a:gd name="T24" fmla="*/ 437 w 980"/>
                <a:gd name="T25" fmla="*/ 217 h 217"/>
                <a:gd name="T26" fmla="*/ 368 w 980"/>
                <a:gd name="T27" fmla="*/ 214 h 217"/>
                <a:gd name="T28" fmla="*/ 304 w 980"/>
                <a:gd name="T29" fmla="*/ 209 h 217"/>
                <a:gd name="T30" fmla="*/ 247 w 980"/>
                <a:gd name="T31" fmla="*/ 204 h 217"/>
                <a:gd name="T32" fmla="*/ 187 w 980"/>
                <a:gd name="T33" fmla="*/ 195 h 217"/>
                <a:gd name="T34" fmla="*/ 138 w 980"/>
                <a:gd name="T35" fmla="*/ 183 h 217"/>
                <a:gd name="T36" fmla="*/ 92 w 980"/>
                <a:gd name="T37" fmla="*/ 173 h 217"/>
                <a:gd name="T38" fmla="*/ 56 w 980"/>
                <a:gd name="T39" fmla="*/ 160 h 217"/>
                <a:gd name="T40" fmla="*/ 30 w 980"/>
                <a:gd name="T41" fmla="*/ 146 h 217"/>
                <a:gd name="T42" fmla="*/ 10 w 980"/>
                <a:gd name="T43" fmla="*/ 131 h 217"/>
                <a:gd name="T44" fmla="*/ 0 w 980"/>
                <a:gd name="T45" fmla="*/ 115 h 217"/>
                <a:gd name="T46" fmla="*/ 0 w 980"/>
                <a:gd name="T47" fmla="*/ 100 h 217"/>
                <a:gd name="T48" fmla="*/ 10 w 980"/>
                <a:gd name="T49" fmla="*/ 85 h 217"/>
                <a:gd name="T50" fmla="*/ 30 w 980"/>
                <a:gd name="T51" fmla="*/ 71 h 217"/>
                <a:gd name="T52" fmla="*/ 56 w 980"/>
                <a:gd name="T53" fmla="*/ 56 h 217"/>
                <a:gd name="T54" fmla="*/ 92 w 980"/>
                <a:gd name="T55" fmla="*/ 44 h 217"/>
                <a:gd name="T56" fmla="*/ 138 w 980"/>
                <a:gd name="T57" fmla="*/ 31 h 217"/>
                <a:gd name="T58" fmla="*/ 187 w 980"/>
                <a:gd name="T59" fmla="*/ 22 h 217"/>
                <a:gd name="T60" fmla="*/ 247 w 980"/>
                <a:gd name="T61" fmla="*/ 14 h 217"/>
                <a:gd name="T62" fmla="*/ 304 w 980"/>
                <a:gd name="T63" fmla="*/ 7 h 217"/>
                <a:gd name="T64" fmla="*/ 368 w 980"/>
                <a:gd name="T65" fmla="*/ 4 h 217"/>
                <a:gd name="T66" fmla="*/ 437 w 980"/>
                <a:gd name="T67" fmla="*/ 0 h 217"/>
                <a:gd name="T68" fmla="*/ 505 w 980"/>
                <a:gd name="T69" fmla="*/ 0 h 217"/>
                <a:gd name="T70" fmla="*/ 576 w 980"/>
                <a:gd name="T71" fmla="*/ 2 h 217"/>
                <a:gd name="T72" fmla="*/ 638 w 980"/>
                <a:gd name="T73" fmla="*/ 5 h 217"/>
                <a:gd name="T74" fmla="*/ 704 w 980"/>
                <a:gd name="T75" fmla="*/ 10 h 217"/>
                <a:gd name="T76" fmla="*/ 763 w 980"/>
                <a:gd name="T77" fmla="*/ 17 h 217"/>
                <a:gd name="T78" fmla="*/ 817 w 980"/>
                <a:gd name="T79" fmla="*/ 27 h 217"/>
                <a:gd name="T80" fmla="*/ 864 w 980"/>
                <a:gd name="T81" fmla="*/ 38 h 217"/>
                <a:gd name="T82" fmla="*/ 906 w 980"/>
                <a:gd name="T83" fmla="*/ 51 h 217"/>
                <a:gd name="T84" fmla="*/ 938 w 980"/>
                <a:gd name="T85" fmla="*/ 65 h 217"/>
                <a:gd name="T86" fmla="*/ 960 w 980"/>
                <a:gd name="T87" fmla="*/ 78 h 217"/>
                <a:gd name="T88" fmla="*/ 976 w 980"/>
                <a:gd name="T89" fmla="*/ 93 h 217"/>
                <a:gd name="T90" fmla="*/ 980 w 980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0" h="217">
                  <a:moveTo>
                    <a:pt x="980" y="109"/>
                  </a:moveTo>
                  <a:lnTo>
                    <a:pt x="976" y="124"/>
                  </a:lnTo>
                  <a:lnTo>
                    <a:pt x="960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4" y="178"/>
                  </a:lnTo>
                  <a:lnTo>
                    <a:pt x="817" y="190"/>
                  </a:lnTo>
                  <a:lnTo>
                    <a:pt x="763" y="200"/>
                  </a:lnTo>
                  <a:lnTo>
                    <a:pt x="704" y="207"/>
                  </a:lnTo>
                  <a:lnTo>
                    <a:pt x="638" y="212"/>
                  </a:lnTo>
                  <a:lnTo>
                    <a:pt x="576" y="215"/>
                  </a:lnTo>
                  <a:lnTo>
                    <a:pt x="505" y="217"/>
                  </a:lnTo>
                  <a:lnTo>
                    <a:pt x="437" y="217"/>
                  </a:lnTo>
                  <a:lnTo>
                    <a:pt x="368" y="214"/>
                  </a:lnTo>
                  <a:lnTo>
                    <a:pt x="304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8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8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4" y="7"/>
                  </a:lnTo>
                  <a:lnTo>
                    <a:pt x="368" y="4"/>
                  </a:lnTo>
                  <a:lnTo>
                    <a:pt x="437" y="0"/>
                  </a:lnTo>
                  <a:lnTo>
                    <a:pt x="505" y="0"/>
                  </a:lnTo>
                  <a:lnTo>
                    <a:pt x="576" y="2"/>
                  </a:lnTo>
                  <a:lnTo>
                    <a:pt x="638" y="5"/>
                  </a:lnTo>
                  <a:lnTo>
                    <a:pt x="704" y="10"/>
                  </a:lnTo>
                  <a:lnTo>
                    <a:pt x="763" y="17"/>
                  </a:lnTo>
                  <a:lnTo>
                    <a:pt x="817" y="27"/>
                  </a:lnTo>
                  <a:lnTo>
                    <a:pt x="864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0" y="78"/>
                  </a:lnTo>
                  <a:lnTo>
                    <a:pt x="976" y="93"/>
                  </a:lnTo>
                  <a:lnTo>
                    <a:pt x="980" y="109"/>
                  </a:lnTo>
                  <a:close/>
                </a:path>
              </a:pathLst>
            </a:custGeom>
            <a:noFill/>
            <a:ln w="4763">
              <a:solidFill>
                <a:srgbClr val="04D6E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34"/>
            <p:cNvSpPr>
              <a:spLocks noEditPoints="1"/>
            </p:cNvSpPr>
            <p:nvPr/>
          </p:nvSpPr>
          <p:spPr bwMode="auto">
            <a:xfrm>
              <a:off x="6207125" y="3189288"/>
              <a:ext cx="409575" cy="134937"/>
            </a:xfrm>
            <a:custGeom>
              <a:avLst/>
              <a:gdLst>
                <a:gd name="T0" fmla="*/ 95 w 514"/>
                <a:gd name="T1" fmla="*/ 94 h 171"/>
                <a:gd name="T2" fmla="*/ 395 w 514"/>
                <a:gd name="T3" fmla="*/ 94 h 171"/>
                <a:gd name="T4" fmla="*/ 204 w 514"/>
                <a:gd name="T5" fmla="*/ 145 h 171"/>
                <a:gd name="T6" fmla="*/ 95 w 514"/>
                <a:gd name="T7" fmla="*/ 94 h 171"/>
                <a:gd name="T8" fmla="*/ 423 w 514"/>
                <a:gd name="T9" fmla="*/ 74 h 171"/>
                <a:gd name="T10" fmla="*/ 121 w 514"/>
                <a:gd name="T11" fmla="*/ 74 h 171"/>
                <a:gd name="T12" fmla="*/ 312 w 514"/>
                <a:gd name="T13" fmla="*/ 25 h 171"/>
                <a:gd name="T14" fmla="*/ 423 w 514"/>
                <a:gd name="T15" fmla="*/ 74 h 171"/>
                <a:gd name="T16" fmla="*/ 197 w 514"/>
                <a:gd name="T17" fmla="*/ 171 h 171"/>
                <a:gd name="T18" fmla="*/ 514 w 514"/>
                <a:gd name="T19" fmla="*/ 86 h 171"/>
                <a:gd name="T20" fmla="*/ 320 w 514"/>
                <a:gd name="T21" fmla="*/ 0 h 171"/>
                <a:gd name="T22" fmla="*/ 0 w 514"/>
                <a:gd name="T23" fmla="*/ 83 h 171"/>
                <a:gd name="T24" fmla="*/ 197 w 514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4" h="171">
                  <a:moveTo>
                    <a:pt x="95" y="94"/>
                  </a:moveTo>
                  <a:lnTo>
                    <a:pt x="395" y="94"/>
                  </a:lnTo>
                  <a:lnTo>
                    <a:pt x="204" y="145"/>
                  </a:lnTo>
                  <a:lnTo>
                    <a:pt x="95" y="94"/>
                  </a:lnTo>
                  <a:close/>
                  <a:moveTo>
                    <a:pt x="423" y="74"/>
                  </a:moveTo>
                  <a:lnTo>
                    <a:pt x="121" y="74"/>
                  </a:lnTo>
                  <a:lnTo>
                    <a:pt x="312" y="25"/>
                  </a:lnTo>
                  <a:lnTo>
                    <a:pt x="423" y="74"/>
                  </a:lnTo>
                  <a:close/>
                  <a:moveTo>
                    <a:pt x="197" y="171"/>
                  </a:moveTo>
                  <a:lnTo>
                    <a:pt x="514" y="86"/>
                  </a:lnTo>
                  <a:lnTo>
                    <a:pt x="320" y="0"/>
                  </a:lnTo>
                  <a:lnTo>
                    <a:pt x="0" y="83"/>
                  </a:lnTo>
                  <a:lnTo>
                    <a:pt x="197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35"/>
            <p:cNvSpPr>
              <a:spLocks noEditPoints="1"/>
            </p:cNvSpPr>
            <p:nvPr/>
          </p:nvSpPr>
          <p:spPr bwMode="auto">
            <a:xfrm>
              <a:off x="6218238" y="3192463"/>
              <a:ext cx="409575" cy="136525"/>
            </a:xfrm>
            <a:custGeom>
              <a:avLst/>
              <a:gdLst>
                <a:gd name="T0" fmla="*/ 91 w 514"/>
                <a:gd name="T1" fmla="*/ 96 h 171"/>
                <a:gd name="T2" fmla="*/ 393 w 514"/>
                <a:gd name="T3" fmla="*/ 96 h 171"/>
                <a:gd name="T4" fmla="*/ 202 w 514"/>
                <a:gd name="T5" fmla="*/ 145 h 171"/>
                <a:gd name="T6" fmla="*/ 91 w 514"/>
                <a:gd name="T7" fmla="*/ 96 h 171"/>
                <a:gd name="T8" fmla="*/ 419 w 514"/>
                <a:gd name="T9" fmla="*/ 76 h 171"/>
                <a:gd name="T10" fmla="*/ 119 w 514"/>
                <a:gd name="T11" fmla="*/ 76 h 171"/>
                <a:gd name="T12" fmla="*/ 310 w 514"/>
                <a:gd name="T13" fmla="*/ 27 h 171"/>
                <a:gd name="T14" fmla="*/ 419 w 514"/>
                <a:gd name="T15" fmla="*/ 76 h 171"/>
                <a:gd name="T16" fmla="*/ 196 w 514"/>
                <a:gd name="T17" fmla="*/ 171 h 171"/>
                <a:gd name="T18" fmla="*/ 514 w 514"/>
                <a:gd name="T19" fmla="*/ 89 h 171"/>
                <a:gd name="T20" fmla="*/ 318 w 514"/>
                <a:gd name="T21" fmla="*/ 0 h 171"/>
                <a:gd name="T22" fmla="*/ 0 w 514"/>
                <a:gd name="T23" fmla="*/ 83 h 171"/>
                <a:gd name="T24" fmla="*/ 196 w 514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4" h="171">
                  <a:moveTo>
                    <a:pt x="91" y="96"/>
                  </a:moveTo>
                  <a:lnTo>
                    <a:pt x="393" y="96"/>
                  </a:lnTo>
                  <a:lnTo>
                    <a:pt x="202" y="145"/>
                  </a:lnTo>
                  <a:lnTo>
                    <a:pt x="91" y="96"/>
                  </a:lnTo>
                  <a:close/>
                  <a:moveTo>
                    <a:pt x="419" y="76"/>
                  </a:moveTo>
                  <a:lnTo>
                    <a:pt x="119" y="76"/>
                  </a:lnTo>
                  <a:lnTo>
                    <a:pt x="310" y="27"/>
                  </a:lnTo>
                  <a:lnTo>
                    <a:pt x="419" y="76"/>
                  </a:lnTo>
                  <a:close/>
                  <a:moveTo>
                    <a:pt x="196" y="171"/>
                  </a:moveTo>
                  <a:lnTo>
                    <a:pt x="514" y="89"/>
                  </a:lnTo>
                  <a:lnTo>
                    <a:pt x="318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36"/>
            <p:cNvSpPr>
              <a:spLocks noEditPoints="1"/>
            </p:cNvSpPr>
            <p:nvPr/>
          </p:nvSpPr>
          <p:spPr bwMode="auto">
            <a:xfrm>
              <a:off x="6292850" y="3413125"/>
              <a:ext cx="268288" cy="107950"/>
            </a:xfrm>
            <a:custGeom>
              <a:avLst/>
              <a:gdLst>
                <a:gd name="T0" fmla="*/ 127 w 338"/>
                <a:gd name="T1" fmla="*/ 76 h 135"/>
                <a:gd name="T2" fmla="*/ 163 w 338"/>
                <a:gd name="T3" fmla="*/ 76 h 135"/>
                <a:gd name="T4" fmla="*/ 236 w 338"/>
                <a:gd name="T5" fmla="*/ 135 h 135"/>
                <a:gd name="T6" fmla="*/ 338 w 338"/>
                <a:gd name="T7" fmla="*/ 135 h 135"/>
                <a:gd name="T8" fmla="*/ 338 w 338"/>
                <a:gd name="T9" fmla="*/ 111 h 135"/>
                <a:gd name="T10" fmla="*/ 296 w 338"/>
                <a:gd name="T11" fmla="*/ 111 h 135"/>
                <a:gd name="T12" fmla="*/ 242 w 338"/>
                <a:gd name="T13" fmla="*/ 71 h 135"/>
                <a:gd name="T14" fmla="*/ 252 w 338"/>
                <a:gd name="T15" fmla="*/ 67 h 135"/>
                <a:gd name="T16" fmla="*/ 268 w 338"/>
                <a:gd name="T17" fmla="*/ 64 h 135"/>
                <a:gd name="T18" fmla="*/ 284 w 338"/>
                <a:gd name="T19" fmla="*/ 59 h 135"/>
                <a:gd name="T20" fmla="*/ 290 w 338"/>
                <a:gd name="T21" fmla="*/ 52 h 135"/>
                <a:gd name="T22" fmla="*/ 298 w 338"/>
                <a:gd name="T23" fmla="*/ 45 h 135"/>
                <a:gd name="T24" fmla="*/ 300 w 338"/>
                <a:gd name="T25" fmla="*/ 37 h 135"/>
                <a:gd name="T26" fmla="*/ 298 w 338"/>
                <a:gd name="T27" fmla="*/ 33 h 135"/>
                <a:gd name="T28" fmla="*/ 296 w 338"/>
                <a:gd name="T29" fmla="*/ 25 h 135"/>
                <a:gd name="T30" fmla="*/ 286 w 338"/>
                <a:gd name="T31" fmla="*/ 17 h 135"/>
                <a:gd name="T32" fmla="*/ 272 w 338"/>
                <a:gd name="T33" fmla="*/ 10 h 135"/>
                <a:gd name="T34" fmla="*/ 268 w 338"/>
                <a:gd name="T35" fmla="*/ 8 h 135"/>
                <a:gd name="T36" fmla="*/ 254 w 338"/>
                <a:gd name="T37" fmla="*/ 3 h 135"/>
                <a:gd name="T38" fmla="*/ 236 w 338"/>
                <a:gd name="T39" fmla="*/ 0 h 135"/>
                <a:gd name="T40" fmla="*/ 219 w 338"/>
                <a:gd name="T41" fmla="*/ 0 h 135"/>
                <a:gd name="T42" fmla="*/ 195 w 338"/>
                <a:gd name="T43" fmla="*/ 0 h 135"/>
                <a:gd name="T44" fmla="*/ 0 w 338"/>
                <a:gd name="T45" fmla="*/ 0 h 135"/>
                <a:gd name="T46" fmla="*/ 0 w 338"/>
                <a:gd name="T47" fmla="*/ 22 h 135"/>
                <a:gd name="T48" fmla="*/ 44 w 338"/>
                <a:gd name="T49" fmla="*/ 22 h 135"/>
                <a:gd name="T50" fmla="*/ 44 w 338"/>
                <a:gd name="T51" fmla="*/ 111 h 135"/>
                <a:gd name="T52" fmla="*/ 0 w 338"/>
                <a:gd name="T53" fmla="*/ 111 h 135"/>
                <a:gd name="T54" fmla="*/ 0 w 338"/>
                <a:gd name="T55" fmla="*/ 135 h 135"/>
                <a:gd name="T56" fmla="*/ 169 w 338"/>
                <a:gd name="T57" fmla="*/ 135 h 135"/>
                <a:gd name="T58" fmla="*/ 169 w 338"/>
                <a:gd name="T59" fmla="*/ 111 h 135"/>
                <a:gd name="T60" fmla="*/ 127 w 338"/>
                <a:gd name="T61" fmla="*/ 111 h 135"/>
                <a:gd name="T62" fmla="*/ 127 w 338"/>
                <a:gd name="T63" fmla="*/ 76 h 135"/>
                <a:gd name="T64" fmla="*/ 127 w 338"/>
                <a:gd name="T65" fmla="*/ 22 h 135"/>
                <a:gd name="T66" fmla="*/ 163 w 338"/>
                <a:gd name="T67" fmla="*/ 22 h 135"/>
                <a:gd name="T68" fmla="*/ 183 w 338"/>
                <a:gd name="T69" fmla="*/ 22 h 135"/>
                <a:gd name="T70" fmla="*/ 197 w 338"/>
                <a:gd name="T71" fmla="*/ 25 h 135"/>
                <a:gd name="T72" fmla="*/ 209 w 338"/>
                <a:gd name="T73" fmla="*/ 30 h 135"/>
                <a:gd name="T74" fmla="*/ 213 w 338"/>
                <a:gd name="T75" fmla="*/ 39 h 135"/>
                <a:gd name="T76" fmla="*/ 213 w 338"/>
                <a:gd name="T77" fmla="*/ 40 h 135"/>
                <a:gd name="T78" fmla="*/ 209 w 338"/>
                <a:gd name="T79" fmla="*/ 45 h 135"/>
                <a:gd name="T80" fmla="*/ 195 w 338"/>
                <a:gd name="T81" fmla="*/ 50 h 135"/>
                <a:gd name="T82" fmla="*/ 181 w 338"/>
                <a:gd name="T83" fmla="*/ 52 h 135"/>
                <a:gd name="T84" fmla="*/ 157 w 338"/>
                <a:gd name="T85" fmla="*/ 54 h 135"/>
                <a:gd name="T86" fmla="*/ 127 w 338"/>
                <a:gd name="T87" fmla="*/ 54 h 135"/>
                <a:gd name="T88" fmla="*/ 127 w 338"/>
                <a:gd name="T8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" h="135">
                  <a:moveTo>
                    <a:pt x="127" y="76"/>
                  </a:moveTo>
                  <a:lnTo>
                    <a:pt x="163" y="76"/>
                  </a:lnTo>
                  <a:lnTo>
                    <a:pt x="236" y="135"/>
                  </a:lnTo>
                  <a:lnTo>
                    <a:pt x="338" y="135"/>
                  </a:lnTo>
                  <a:lnTo>
                    <a:pt x="338" y="111"/>
                  </a:lnTo>
                  <a:lnTo>
                    <a:pt x="296" y="111"/>
                  </a:lnTo>
                  <a:lnTo>
                    <a:pt x="242" y="71"/>
                  </a:lnTo>
                  <a:lnTo>
                    <a:pt x="252" y="67"/>
                  </a:lnTo>
                  <a:lnTo>
                    <a:pt x="268" y="64"/>
                  </a:lnTo>
                  <a:lnTo>
                    <a:pt x="284" y="59"/>
                  </a:lnTo>
                  <a:lnTo>
                    <a:pt x="290" y="52"/>
                  </a:lnTo>
                  <a:lnTo>
                    <a:pt x="298" y="45"/>
                  </a:lnTo>
                  <a:lnTo>
                    <a:pt x="300" y="37"/>
                  </a:lnTo>
                  <a:lnTo>
                    <a:pt x="298" y="33"/>
                  </a:lnTo>
                  <a:lnTo>
                    <a:pt x="296" y="25"/>
                  </a:lnTo>
                  <a:lnTo>
                    <a:pt x="286" y="17"/>
                  </a:lnTo>
                  <a:lnTo>
                    <a:pt x="272" y="10"/>
                  </a:lnTo>
                  <a:lnTo>
                    <a:pt x="268" y="8"/>
                  </a:lnTo>
                  <a:lnTo>
                    <a:pt x="254" y="3"/>
                  </a:lnTo>
                  <a:lnTo>
                    <a:pt x="236" y="0"/>
                  </a:lnTo>
                  <a:lnTo>
                    <a:pt x="219" y="0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4" y="22"/>
                  </a:lnTo>
                  <a:lnTo>
                    <a:pt x="44" y="111"/>
                  </a:lnTo>
                  <a:lnTo>
                    <a:pt x="0" y="111"/>
                  </a:lnTo>
                  <a:lnTo>
                    <a:pt x="0" y="135"/>
                  </a:lnTo>
                  <a:lnTo>
                    <a:pt x="169" y="135"/>
                  </a:lnTo>
                  <a:lnTo>
                    <a:pt x="169" y="111"/>
                  </a:lnTo>
                  <a:lnTo>
                    <a:pt x="127" y="111"/>
                  </a:lnTo>
                  <a:lnTo>
                    <a:pt x="127" y="76"/>
                  </a:lnTo>
                  <a:close/>
                  <a:moveTo>
                    <a:pt x="127" y="22"/>
                  </a:moveTo>
                  <a:lnTo>
                    <a:pt x="163" y="22"/>
                  </a:lnTo>
                  <a:lnTo>
                    <a:pt x="183" y="22"/>
                  </a:lnTo>
                  <a:lnTo>
                    <a:pt x="197" y="25"/>
                  </a:lnTo>
                  <a:lnTo>
                    <a:pt x="209" y="30"/>
                  </a:lnTo>
                  <a:lnTo>
                    <a:pt x="213" y="39"/>
                  </a:lnTo>
                  <a:lnTo>
                    <a:pt x="213" y="40"/>
                  </a:lnTo>
                  <a:lnTo>
                    <a:pt x="209" y="45"/>
                  </a:lnTo>
                  <a:lnTo>
                    <a:pt x="195" y="50"/>
                  </a:lnTo>
                  <a:lnTo>
                    <a:pt x="181" y="52"/>
                  </a:lnTo>
                  <a:lnTo>
                    <a:pt x="157" y="54"/>
                  </a:lnTo>
                  <a:lnTo>
                    <a:pt x="127" y="54"/>
                  </a:lnTo>
                  <a:lnTo>
                    <a:pt x="12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37"/>
            <p:cNvSpPr>
              <a:spLocks noEditPoints="1"/>
            </p:cNvSpPr>
            <p:nvPr/>
          </p:nvSpPr>
          <p:spPr bwMode="auto">
            <a:xfrm>
              <a:off x="6273800" y="3402013"/>
              <a:ext cx="268288" cy="107950"/>
            </a:xfrm>
            <a:custGeom>
              <a:avLst/>
              <a:gdLst>
                <a:gd name="T0" fmla="*/ 127 w 338"/>
                <a:gd name="T1" fmla="*/ 77 h 138"/>
                <a:gd name="T2" fmla="*/ 167 w 338"/>
                <a:gd name="T3" fmla="*/ 77 h 138"/>
                <a:gd name="T4" fmla="*/ 241 w 338"/>
                <a:gd name="T5" fmla="*/ 138 h 138"/>
                <a:gd name="T6" fmla="*/ 338 w 338"/>
                <a:gd name="T7" fmla="*/ 138 h 138"/>
                <a:gd name="T8" fmla="*/ 338 w 338"/>
                <a:gd name="T9" fmla="*/ 116 h 138"/>
                <a:gd name="T10" fmla="*/ 296 w 338"/>
                <a:gd name="T11" fmla="*/ 116 h 138"/>
                <a:gd name="T12" fmla="*/ 243 w 338"/>
                <a:gd name="T13" fmla="*/ 73 h 138"/>
                <a:gd name="T14" fmla="*/ 255 w 338"/>
                <a:gd name="T15" fmla="*/ 71 h 138"/>
                <a:gd name="T16" fmla="*/ 272 w 338"/>
                <a:gd name="T17" fmla="*/ 66 h 138"/>
                <a:gd name="T18" fmla="*/ 284 w 338"/>
                <a:gd name="T19" fmla="*/ 61 h 138"/>
                <a:gd name="T20" fmla="*/ 292 w 338"/>
                <a:gd name="T21" fmla="*/ 55 h 138"/>
                <a:gd name="T22" fmla="*/ 296 w 338"/>
                <a:gd name="T23" fmla="*/ 48 h 138"/>
                <a:gd name="T24" fmla="*/ 300 w 338"/>
                <a:gd name="T25" fmla="*/ 39 h 138"/>
                <a:gd name="T26" fmla="*/ 300 w 338"/>
                <a:gd name="T27" fmla="*/ 34 h 138"/>
                <a:gd name="T28" fmla="*/ 294 w 338"/>
                <a:gd name="T29" fmla="*/ 26 h 138"/>
                <a:gd name="T30" fmla="*/ 288 w 338"/>
                <a:gd name="T31" fmla="*/ 19 h 138"/>
                <a:gd name="T32" fmla="*/ 276 w 338"/>
                <a:gd name="T33" fmla="*/ 12 h 138"/>
                <a:gd name="T34" fmla="*/ 270 w 338"/>
                <a:gd name="T35" fmla="*/ 10 h 138"/>
                <a:gd name="T36" fmla="*/ 257 w 338"/>
                <a:gd name="T37" fmla="*/ 7 h 138"/>
                <a:gd name="T38" fmla="*/ 239 w 338"/>
                <a:gd name="T39" fmla="*/ 4 h 138"/>
                <a:gd name="T40" fmla="*/ 219 w 338"/>
                <a:gd name="T41" fmla="*/ 2 h 138"/>
                <a:gd name="T42" fmla="*/ 195 w 338"/>
                <a:gd name="T43" fmla="*/ 0 h 138"/>
                <a:gd name="T44" fmla="*/ 0 w 338"/>
                <a:gd name="T45" fmla="*/ 0 h 138"/>
                <a:gd name="T46" fmla="*/ 0 w 338"/>
                <a:gd name="T47" fmla="*/ 24 h 138"/>
                <a:gd name="T48" fmla="*/ 44 w 338"/>
                <a:gd name="T49" fmla="*/ 24 h 138"/>
                <a:gd name="T50" fmla="*/ 44 w 338"/>
                <a:gd name="T51" fmla="*/ 116 h 138"/>
                <a:gd name="T52" fmla="*/ 0 w 338"/>
                <a:gd name="T53" fmla="*/ 116 h 138"/>
                <a:gd name="T54" fmla="*/ 0 w 338"/>
                <a:gd name="T55" fmla="*/ 138 h 138"/>
                <a:gd name="T56" fmla="*/ 169 w 338"/>
                <a:gd name="T57" fmla="*/ 138 h 138"/>
                <a:gd name="T58" fmla="*/ 169 w 338"/>
                <a:gd name="T59" fmla="*/ 116 h 138"/>
                <a:gd name="T60" fmla="*/ 127 w 338"/>
                <a:gd name="T61" fmla="*/ 116 h 138"/>
                <a:gd name="T62" fmla="*/ 127 w 338"/>
                <a:gd name="T63" fmla="*/ 77 h 138"/>
                <a:gd name="T64" fmla="*/ 127 w 338"/>
                <a:gd name="T65" fmla="*/ 24 h 138"/>
                <a:gd name="T66" fmla="*/ 167 w 338"/>
                <a:gd name="T67" fmla="*/ 24 h 138"/>
                <a:gd name="T68" fmla="*/ 183 w 338"/>
                <a:gd name="T69" fmla="*/ 24 h 138"/>
                <a:gd name="T70" fmla="*/ 201 w 338"/>
                <a:gd name="T71" fmla="*/ 27 h 138"/>
                <a:gd name="T72" fmla="*/ 207 w 338"/>
                <a:gd name="T73" fmla="*/ 33 h 138"/>
                <a:gd name="T74" fmla="*/ 213 w 338"/>
                <a:gd name="T75" fmla="*/ 39 h 138"/>
                <a:gd name="T76" fmla="*/ 213 w 338"/>
                <a:gd name="T77" fmla="*/ 41 h 138"/>
                <a:gd name="T78" fmla="*/ 207 w 338"/>
                <a:gd name="T79" fmla="*/ 49 h 138"/>
                <a:gd name="T80" fmla="*/ 199 w 338"/>
                <a:gd name="T81" fmla="*/ 53 h 138"/>
                <a:gd name="T82" fmla="*/ 181 w 338"/>
                <a:gd name="T83" fmla="*/ 56 h 138"/>
                <a:gd name="T84" fmla="*/ 159 w 338"/>
                <a:gd name="T85" fmla="*/ 56 h 138"/>
                <a:gd name="T86" fmla="*/ 127 w 338"/>
                <a:gd name="T87" fmla="*/ 56 h 138"/>
                <a:gd name="T88" fmla="*/ 127 w 338"/>
                <a:gd name="T89" fmla="*/ 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" h="138">
                  <a:moveTo>
                    <a:pt x="127" y="77"/>
                  </a:moveTo>
                  <a:lnTo>
                    <a:pt x="167" y="77"/>
                  </a:lnTo>
                  <a:lnTo>
                    <a:pt x="241" y="138"/>
                  </a:lnTo>
                  <a:lnTo>
                    <a:pt x="338" y="138"/>
                  </a:lnTo>
                  <a:lnTo>
                    <a:pt x="338" y="116"/>
                  </a:lnTo>
                  <a:lnTo>
                    <a:pt x="296" y="116"/>
                  </a:lnTo>
                  <a:lnTo>
                    <a:pt x="243" y="73"/>
                  </a:lnTo>
                  <a:lnTo>
                    <a:pt x="255" y="71"/>
                  </a:lnTo>
                  <a:lnTo>
                    <a:pt x="272" y="66"/>
                  </a:lnTo>
                  <a:lnTo>
                    <a:pt x="284" y="61"/>
                  </a:lnTo>
                  <a:lnTo>
                    <a:pt x="292" y="55"/>
                  </a:lnTo>
                  <a:lnTo>
                    <a:pt x="296" y="48"/>
                  </a:lnTo>
                  <a:lnTo>
                    <a:pt x="300" y="39"/>
                  </a:lnTo>
                  <a:lnTo>
                    <a:pt x="300" y="34"/>
                  </a:lnTo>
                  <a:lnTo>
                    <a:pt x="294" y="26"/>
                  </a:lnTo>
                  <a:lnTo>
                    <a:pt x="288" y="19"/>
                  </a:lnTo>
                  <a:lnTo>
                    <a:pt x="276" y="12"/>
                  </a:lnTo>
                  <a:lnTo>
                    <a:pt x="270" y="10"/>
                  </a:lnTo>
                  <a:lnTo>
                    <a:pt x="257" y="7"/>
                  </a:lnTo>
                  <a:lnTo>
                    <a:pt x="239" y="4"/>
                  </a:lnTo>
                  <a:lnTo>
                    <a:pt x="219" y="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44" y="24"/>
                  </a:lnTo>
                  <a:lnTo>
                    <a:pt x="44" y="116"/>
                  </a:lnTo>
                  <a:lnTo>
                    <a:pt x="0" y="116"/>
                  </a:lnTo>
                  <a:lnTo>
                    <a:pt x="0" y="138"/>
                  </a:lnTo>
                  <a:lnTo>
                    <a:pt x="169" y="138"/>
                  </a:lnTo>
                  <a:lnTo>
                    <a:pt x="169" y="116"/>
                  </a:lnTo>
                  <a:lnTo>
                    <a:pt x="127" y="116"/>
                  </a:lnTo>
                  <a:lnTo>
                    <a:pt x="127" y="77"/>
                  </a:lnTo>
                  <a:close/>
                  <a:moveTo>
                    <a:pt x="127" y="24"/>
                  </a:moveTo>
                  <a:lnTo>
                    <a:pt x="167" y="24"/>
                  </a:lnTo>
                  <a:lnTo>
                    <a:pt x="183" y="24"/>
                  </a:lnTo>
                  <a:lnTo>
                    <a:pt x="201" y="27"/>
                  </a:lnTo>
                  <a:lnTo>
                    <a:pt x="207" y="33"/>
                  </a:lnTo>
                  <a:lnTo>
                    <a:pt x="213" y="39"/>
                  </a:lnTo>
                  <a:lnTo>
                    <a:pt x="213" y="41"/>
                  </a:lnTo>
                  <a:lnTo>
                    <a:pt x="207" y="49"/>
                  </a:lnTo>
                  <a:lnTo>
                    <a:pt x="199" y="53"/>
                  </a:lnTo>
                  <a:lnTo>
                    <a:pt x="181" y="56"/>
                  </a:lnTo>
                  <a:lnTo>
                    <a:pt x="159" y="56"/>
                  </a:lnTo>
                  <a:lnTo>
                    <a:pt x="127" y="56"/>
                  </a:lnTo>
                  <a:lnTo>
                    <a:pt x="12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38"/>
            <p:cNvSpPr>
              <a:spLocks noEditPoints="1"/>
            </p:cNvSpPr>
            <p:nvPr/>
          </p:nvSpPr>
          <p:spPr bwMode="auto">
            <a:xfrm>
              <a:off x="6027738" y="3173413"/>
              <a:ext cx="779462" cy="407987"/>
            </a:xfrm>
            <a:custGeom>
              <a:avLst/>
              <a:gdLst>
                <a:gd name="T0" fmla="*/ 982 w 982"/>
                <a:gd name="T1" fmla="*/ 109 h 515"/>
                <a:gd name="T2" fmla="*/ 962 w 982"/>
                <a:gd name="T3" fmla="*/ 139 h 515"/>
                <a:gd name="T4" fmla="*/ 910 w 982"/>
                <a:gd name="T5" fmla="*/ 166 h 515"/>
                <a:gd name="T6" fmla="*/ 827 w 982"/>
                <a:gd name="T7" fmla="*/ 188 h 515"/>
                <a:gd name="T8" fmla="*/ 715 w 982"/>
                <a:gd name="T9" fmla="*/ 205 h 515"/>
                <a:gd name="T10" fmla="*/ 592 w 982"/>
                <a:gd name="T11" fmla="*/ 215 h 515"/>
                <a:gd name="T12" fmla="*/ 457 w 982"/>
                <a:gd name="T13" fmla="*/ 217 h 515"/>
                <a:gd name="T14" fmla="*/ 328 w 982"/>
                <a:gd name="T15" fmla="*/ 210 h 515"/>
                <a:gd name="T16" fmla="*/ 209 w 982"/>
                <a:gd name="T17" fmla="*/ 199 h 515"/>
                <a:gd name="T18" fmla="*/ 209 w 982"/>
                <a:gd name="T19" fmla="*/ 199 h 515"/>
                <a:gd name="T20" fmla="*/ 328 w 982"/>
                <a:gd name="T21" fmla="*/ 210 h 515"/>
                <a:gd name="T22" fmla="*/ 457 w 982"/>
                <a:gd name="T23" fmla="*/ 217 h 515"/>
                <a:gd name="T24" fmla="*/ 592 w 982"/>
                <a:gd name="T25" fmla="*/ 215 h 515"/>
                <a:gd name="T26" fmla="*/ 715 w 982"/>
                <a:gd name="T27" fmla="*/ 205 h 515"/>
                <a:gd name="T28" fmla="*/ 827 w 982"/>
                <a:gd name="T29" fmla="*/ 188 h 515"/>
                <a:gd name="T30" fmla="*/ 910 w 982"/>
                <a:gd name="T31" fmla="*/ 166 h 515"/>
                <a:gd name="T32" fmla="*/ 962 w 982"/>
                <a:gd name="T33" fmla="*/ 139 h 515"/>
                <a:gd name="T34" fmla="*/ 982 w 982"/>
                <a:gd name="T35" fmla="*/ 109 h 515"/>
                <a:gd name="T36" fmla="*/ 4 w 982"/>
                <a:gd name="T37" fmla="*/ 124 h 515"/>
                <a:gd name="T38" fmla="*/ 40 w 982"/>
                <a:gd name="T39" fmla="*/ 153 h 515"/>
                <a:gd name="T40" fmla="*/ 112 w 982"/>
                <a:gd name="T41" fmla="*/ 176 h 515"/>
                <a:gd name="T42" fmla="*/ 112 w 982"/>
                <a:gd name="T43" fmla="*/ 176 h 515"/>
                <a:gd name="T44" fmla="*/ 40 w 982"/>
                <a:gd name="T45" fmla="*/ 153 h 515"/>
                <a:gd name="T46" fmla="*/ 4 w 982"/>
                <a:gd name="T47" fmla="*/ 124 h 515"/>
                <a:gd name="T48" fmla="*/ 0 w 982"/>
                <a:gd name="T49" fmla="*/ 109 h 515"/>
                <a:gd name="T50" fmla="*/ 4 w 982"/>
                <a:gd name="T51" fmla="*/ 422 h 515"/>
                <a:gd name="T52" fmla="*/ 40 w 982"/>
                <a:gd name="T53" fmla="*/ 449 h 515"/>
                <a:gd name="T54" fmla="*/ 112 w 982"/>
                <a:gd name="T55" fmla="*/ 475 h 515"/>
                <a:gd name="T56" fmla="*/ 209 w 982"/>
                <a:gd name="T57" fmla="*/ 497 h 515"/>
                <a:gd name="T58" fmla="*/ 326 w 982"/>
                <a:gd name="T59" fmla="*/ 509 h 515"/>
                <a:gd name="T60" fmla="*/ 457 w 982"/>
                <a:gd name="T61" fmla="*/ 515 h 515"/>
                <a:gd name="T62" fmla="*/ 592 w 982"/>
                <a:gd name="T63" fmla="*/ 514 h 515"/>
                <a:gd name="T64" fmla="*/ 715 w 982"/>
                <a:gd name="T65" fmla="*/ 504 h 515"/>
                <a:gd name="T66" fmla="*/ 827 w 982"/>
                <a:gd name="T67" fmla="*/ 487 h 515"/>
                <a:gd name="T68" fmla="*/ 910 w 982"/>
                <a:gd name="T69" fmla="*/ 463 h 515"/>
                <a:gd name="T70" fmla="*/ 962 w 982"/>
                <a:gd name="T71" fmla="*/ 437 h 515"/>
                <a:gd name="T72" fmla="*/ 982 w 982"/>
                <a:gd name="T73" fmla="*/ 405 h 515"/>
                <a:gd name="T74" fmla="*/ 978 w 982"/>
                <a:gd name="T75" fmla="*/ 93 h 515"/>
                <a:gd name="T76" fmla="*/ 942 w 982"/>
                <a:gd name="T77" fmla="*/ 65 h 515"/>
                <a:gd name="T78" fmla="*/ 870 w 982"/>
                <a:gd name="T79" fmla="*/ 39 h 515"/>
                <a:gd name="T80" fmla="*/ 775 w 982"/>
                <a:gd name="T81" fmla="*/ 19 h 515"/>
                <a:gd name="T82" fmla="*/ 656 w 982"/>
                <a:gd name="T83" fmla="*/ 5 h 515"/>
                <a:gd name="T84" fmla="*/ 525 w 982"/>
                <a:gd name="T85" fmla="*/ 0 h 515"/>
                <a:gd name="T86" fmla="*/ 390 w 982"/>
                <a:gd name="T87" fmla="*/ 2 h 515"/>
                <a:gd name="T88" fmla="*/ 267 w 982"/>
                <a:gd name="T89" fmla="*/ 12 h 515"/>
                <a:gd name="T90" fmla="*/ 155 w 982"/>
                <a:gd name="T91" fmla="*/ 29 h 515"/>
                <a:gd name="T92" fmla="*/ 72 w 982"/>
                <a:gd name="T93" fmla="*/ 53 h 515"/>
                <a:gd name="T94" fmla="*/ 20 w 982"/>
                <a:gd name="T95" fmla="*/ 78 h 515"/>
                <a:gd name="T96" fmla="*/ 0 w 982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2" h="515">
                  <a:moveTo>
                    <a:pt x="982" y="109"/>
                  </a:moveTo>
                  <a:lnTo>
                    <a:pt x="982" y="109"/>
                  </a:lnTo>
                  <a:lnTo>
                    <a:pt x="978" y="124"/>
                  </a:lnTo>
                  <a:lnTo>
                    <a:pt x="962" y="139"/>
                  </a:lnTo>
                  <a:lnTo>
                    <a:pt x="942" y="151"/>
                  </a:lnTo>
                  <a:lnTo>
                    <a:pt x="910" y="166"/>
                  </a:lnTo>
                  <a:lnTo>
                    <a:pt x="870" y="176"/>
                  </a:lnTo>
                  <a:lnTo>
                    <a:pt x="827" y="188"/>
                  </a:lnTo>
                  <a:lnTo>
                    <a:pt x="775" y="199"/>
                  </a:lnTo>
                  <a:lnTo>
                    <a:pt x="715" y="205"/>
                  </a:lnTo>
                  <a:lnTo>
                    <a:pt x="656" y="210"/>
                  </a:lnTo>
                  <a:lnTo>
                    <a:pt x="592" y="215"/>
                  </a:lnTo>
                  <a:lnTo>
                    <a:pt x="525" y="217"/>
                  </a:lnTo>
                  <a:lnTo>
                    <a:pt x="457" y="217"/>
                  </a:lnTo>
                  <a:lnTo>
                    <a:pt x="394" y="215"/>
                  </a:lnTo>
                  <a:lnTo>
                    <a:pt x="328" y="210"/>
                  </a:lnTo>
                  <a:lnTo>
                    <a:pt x="267" y="205"/>
                  </a:lnTo>
                  <a:lnTo>
                    <a:pt x="209" y="199"/>
                  </a:lnTo>
                  <a:lnTo>
                    <a:pt x="155" y="190"/>
                  </a:lnTo>
                  <a:lnTo>
                    <a:pt x="209" y="199"/>
                  </a:lnTo>
                  <a:lnTo>
                    <a:pt x="267" y="205"/>
                  </a:lnTo>
                  <a:lnTo>
                    <a:pt x="328" y="210"/>
                  </a:lnTo>
                  <a:lnTo>
                    <a:pt x="394" y="215"/>
                  </a:lnTo>
                  <a:lnTo>
                    <a:pt x="457" y="217"/>
                  </a:lnTo>
                  <a:lnTo>
                    <a:pt x="525" y="217"/>
                  </a:lnTo>
                  <a:lnTo>
                    <a:pt x="592" y="215"/>
                  </a:lnTo>
                  <a:lnTo>
                    <a:pt x="656" y="210"/>
                  </a:lnTo>
                  <a:lnTo>
                    <a:pt x="715" y="205"/>
                  </a:lnTo>
                  <a:lnTo>
                    <a:pt x="775" y="199"/>
                  </a:lnTo>
                  <a:lnTo>
                    <a:pt x="827" y="188"/>
                  </a:lnTo>
                  <a:lnTo>
                    <a:pt x="870" y="176"/>
                  </a:lnTo>
                  <a:lnTo>
                    <a:pt x="910" y="166"/>
                  </a:lnTo>
                  <a:lnTo>
                    <a:pt x="942" y="151"/>
                  </a:lnTo>
                  <a:lnTo>
                    <a:pt x="962" y="139"/>
                  </a:lnTo>
                  <a:lnTo>
                    <a:pt x="978" y="124"/>
                  </a:lnTo>
                  <a:lnTo>
                    <a:pt x="982" y="109"/>
                  </a:lnTo>
                  <a:close/>
                  <a:moveTo>
                    <a:pt x="0" y="109"/>
                  </a:moveTo>
                  <a:lnTo>
                    <a:pt x="4" y="124"/>
                  </a:lnTo>
                  <a:lnTo>
                    <a:pt x="20" y="139"/>
                  </a:lnTo>
                  <a:lnTo>
                    <a:pt x="40" y="153"/>
                  </a:lnTo>
                  <a:lnTo>
                    <a:pt x="72" y="166"/>
                  </a:lnTo>
                  <a:lnTo>
                    <a:pt x="112" y="176"/>
                  </a:lnTo>
                  <a:lnTo>
                    <a:pt x="155" y="190"/>
                  </a:lnTo>
                  <a:lnTo>
                    <a:pt x="112" y="176"/>
                  </a:lnTo>
                  <a:lnTo>
                    <a:pt x="72" y="166"/>
                  </a:lnTo>
                  <a:lnTo>
                    <a:pt x="40" y="153"/>
                  </a:lnTo>
                  <a:lnTo>
                    <a:pt x="20" y="139"/>
                  </a:lnTo>
                  <a:lnTo>
                    <a:pt x="4" y="124"/>
                  </a:lnTo>
                  <a:lnTo>
                    <a:pt x="0" y="109"/>
                  </a:lnTo>
                  <a:close/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0" y="449"/>
                  </a:lnTo>
                  <a:lnTo>
                    <a:pt x="72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7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5" y="515"/>
                  </a:lnTo>
                  <a:lnTo>
                    <a:pt x="592" y="514"/>
                  </a:lnTo>
                  <a:lnTo>
                    <a:pt x="656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7" y="487"/>
                  </a:lnTo>
                  <a:lnTo>
                    <a:pt x="870" y="475"/>
                  </a:lnTo>
                  <a:lnTo>
                    <a:pt x="910" y="463"/>
                  </a:lnTo>
                  <a:lnTo>
                    <a:pt x="942" y="449"/>
                  </a:lnTo>
                  <a:lnTo>
                    <a:pt x="962" y="437"/>
                  </a:lnTo>
                  <a:lnTo>
                    <a:pt x="978" y="422"/>
                  </a:lnTo>
                  <a:lnTo>
                    <a:pt x="982" y="405"/>
                  </a:lnTo>
                  <a:lnTo>
                    <a:pt x="982" y="109"/>
                  </a:lnTo>
                  <a:lnTo>
                    <a:pt x="978" y="93"/>
                  </a:lnTo>
                  <a:lnTo>
                    <a:pt x="962" y="78"/>
                  </a:lnTo>
                  <a:lnTo>
                    <a:pt x="942" y="65"/>
                  </a:lnTo>
                  <a:lnTo>
                    <a:pt x="910" y="53"/>
                  </a:lnTo>
                  <a:lnTo>
                    <a:pt x="870" y="39"/>
                  </a:lnTo>
                  <a:lnTo>
                    <a:pt x="827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6" y="5"/>
                  </a:lnTo>
                  <a:lnTo>
                    <a:pt x="592" y="2"/>
                  </a:lnTo>
                  <a:lnTo>
                    <a:pt x="525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7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2" y="53"/>
                  </a:lnTo>
                  <a:lnTo>
                    <a:pt x="40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8E8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39"/>
            <p:cNvSpPr/>
            <p:nvPr/>
          </p:nvSpPr>
          <p:spPr bwMode="auto">
            <a:xfrm>
              <a:off x="6151563" y="3259138"/>
              <a:ext cx="655637" cy="85725"/>
            </a:xfrm>
            <a:custGeom>
              <a:avLst/>
              <a:gdLst>
                <a:gd name="T0" fmla="*/ 827 w 827"/>
                <a:gd name="T1" fmla="*/ 0 h 108"/>
                <a:gd name="T2" fmla="*/ 827 w 827"/>
                <a:gd name="T3" fmla="*/ 0 h 108"/>
                <a:gd name="T4" fmla="*/ 823 w 827"/>
                <a:gd name="T5" fmla="*/ 15 h 108"/>
                <a:gd name="T6" fmla="*/ 807 w 827"/>
                <a:gd name="T7" fmla="*/ 30 h 108"/>
                <a:gd name="T8" fmla="*/ 787 w 827"/>
                <a:gd name="T9" fmla="*/ 42 h 108"/>
                <a:gd name="T10" fmla="*/ 755 w 827"/>
                <a:gd name="T11" fmla="*/ 57 h 108"/>
                <a:gd name="T12" fmla="*/ 715 w 827"/>
                <a:gd name="T13" fmla="*/ 67 h 108"/>
                <a:gd name="T14" fmla="*/ 672 w 827"/>
                <a:gd name="T15" fmla="*/ 79 h 108"/>
                <a:gd name="T16" fmla="*/ 620 w 827"/>
                <a:gd name="T17" fmla="*/ 90 h 108"/>
                <a:gd name="T18" fmla="*/ 560 w 827"/>
                <a:gd name="T19" fmla="*/ 96 h 108"/>
                <a:gd name="T20" fmla="*/ 501 w 827"/>
                <a:gd name="T21" fmla="*/ 101 h 108"/>
                <a:gd name="T22" fmla="*/ 437 w 827"/>
                <a:gd name="T23" fmla="*/ 106 h 108"/>
                <a:gd name="T24" fmla="*/ 370 w 827"/>
                <a:gd name="T25" fmla="*/ 108 h 108"/>
                <a:gd name="T26" fmla="*/ 302 w 827"/>
                <a:gd name="T27" fmla="*/ 108 h 108"/>
                <a:gd name="T28" fmla="*/ 239 w 827"/>
                <a:gd name="T29" fmla="*/ 106 h 108"/>
                <a:gd name="T30" fmla="*/ 173 w 827"/>
                <a:gd name="T31" fmla="*/ 101 h 108"/>
                <a:gd name="T32" fmla="*/ 112 w 827"/>
                <a:gd name="T33" fmla="*/ 96 h 108"/>
                <a:gd name="T34" fmla="*/ 54 w 827"/>
                <a:gd name="T35" fmla="*/ 90 h 108"/>
                <a:gd name="T36" fmla="*/ 0 w 827"/>
                <a:gd name="T37" fmla="*/ 81 h 108"/>
                <a:gd name="T38" fmla="*/ 54 w 827"/>
                <a:gd name="T39" fmla="*/ 90 h 108"/>
                <a:gd name="T40" fmla="*/ 112 w 827"/>
                <a:gd name="T41" fmla="*/ 96 h 108"/>
                <a:gd name="T42" fmla="*/ 173 w 827"/>
                <a:gd name="T43" fmla="*/ 101 h 108"/>
                <a:gd name="T44" fmla="*/ 239 w 827"/>
                <a:gd name="T45" fmla="*/ 106 h 108"/>
                <a:gd name="T46" fmla="*/ 302 w 827"/>
                <a:gd name="T47" fmla="*/ 108 h 108"/>
                <a:gd name="T48" fmla="*/ 370 w 827"/>
                <a:gd name="T49" fmla="*/ 108 h 108"/>
                <a:gd name="T50" fmla="*/ 437 w 827"/>
                <a:gd name="T51" fmla="*/ 106 h 108"/>
                <a:gd name="T52" fmla="*/ 501 w 827"/>
                <a:gd name="T53" fmla="*/ 101 h 108"/>
                <a:gd name="T54" fmla="*/ 560 w 827"/>
                <a:gd name="T55" fmla="*/ 96 h 108"/>
                <a:gd name="T56" fmla="*/ 620 w 827"/>
                <a:gd name="T57" fmla="*/ 90 h 108"/>
                <a:gd name="T58" fmla="*/ 672 w 827"/>
                <a:gd name="T59" fmla="*/ 79 h 108"/>
                <a:gd name="T60" fmla="*/ 715 w 827"/>
                <a:gd name="T61" fmla="*/ 67 h 108"/>
                <a:gd name="T62" fmla="*/ 755 w 827"/>
                <a:gd name="T63" fmla="*/ 57 h 108"/>
                <a:gd name="T64" fmla="*/ 787 w 827"/>
                <a:gd name="T65" fmla="*/ 42 h 108"/>
                <a:gd name="T66" fmla="*/ 807 w 827"/>
                <a:gd name="T67" fmla="*/ 30 h 108"/>
                <a:gd name="T68" fmla="*/ 823 w 827"/>
                <a:gd name="T69" fmla="*/ 15 h 108"/>
                <a:gd name="T70" fmla="*/ 827 w 827"/>
                <a:gd name="T7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7" h="108">
                  <a:moveTo>
                    <a:pt x="827" y="0"/>
                  </a:moveTo>
                  <a:lnTo>
                    <a:pt x="827" y="0"/>
                  </a:lnTo>
                  <a:lnTo>
                    <a:pt x="823" y="15"/>
                  </a:lnTo>
                  <a:lnTo>
                    <a:pt x="807" y="30"/>
                  </a:lnTo>
                  <a:lnTo>
                    <a:pt x="787" y="42"/>
                  </a:lnTo>
                  <a:lnTo>
                    <a:pt x="755" y="57"/>
                  </a:lnTo>
                  <a:lnTo>
                    <a:pt x="715" y="67"/>
                  </a:lnTo>
                  <a:lnTo>
                    <a:pt x="672" y="79"/>
                  </a:lnTo>
                  <a:lnTo>
                    <a:pt x="620" y="90"/>
                  </a:lnTo>
                  <a:lnTo>
                    <a:pt x="560" y="96"/>
                  </a:lnTo>
                  <a:lnTo>
                    <a:pt x="501" y="101"/>
                  </a:lnTo>
                  <a:lnTo>
                    <a:pt x="437" y="106"/>
                  </a:lnTo>
                  <a:lnTo>
                    <a:pt x="370" y="108"/>
                  </a:lnTo>
                  <a:lnTo>
                    <a:pt x="302" y="108"/>
                  </a:lnTo>
                  <a:lnTo>
                    <a:pt x="239" y="106"/>
                  </a:lnTo>
                  <a:lnTo>
                    <a:pt x="173" y="101"/>
                  </a:lnTo>
                  <a:lnTo>
                    <a:pt x="112" y="96"/>
                  </a:lnTo>
                  <a:lnTo>
                    <a:pt x="54" y="90"/>
                  </a:lnTo>
                  <a:lnTo>
                    <a:pt x="0" y="81"/>
                  </a:lnTo>
                  <a:lnTo>
                    <a:pt x="54" y="90"/>
                  </a:lnTo>
                  <a:lnTo>
                    <a:pt x="112" y="96"/>
                  </a:lnTo>
                  <a:lnTo>
                    <a:pt x="173" y="101"/>
                  </a:lnTo>
                  <a:lnTo>
                    <a:pt x="239" y="106"/>
                  </a:lnTo>
                  <a:lnTo>
                    <a:pt x="302" y="108"/>
                  </a:lnTo>
                  <a:lnTo>
                    <a:pt x="370" y="108"/>
                  </a:lnTo>
                  <a:lnTo>
                    <a:pt x="437" y="106"/>
                  </a:lnTo>
                  <a:lnTo>
                    <a:pt x="501" y="101"/>
                  </a:lnTo>
                  <a:lnTo>
                    <a:pt x="560" y="96"/>
                  </a:lnTo>
                  <a:lnTo>
                    <a:pt x="620" y="90"/>
                  </a:lnTo>
                  <a:lnTo>
                    <a:pt x="672" y="79"/>
                  </a:lnTo>
                  <a:lnTo>
                    <a:pt x="715" y="67"/>
                  </a:lnTo>
                  <a:lnTo>
                    <a:pt x="755" y="57"/>
                  </a:lnTo>
                  <a:lnTo>
                    <a:pt x="787" y="42"/>
                  </a:lnTo>
                  <a:lnTo>
                    <a:pt x="807" y="30"/>
                  </a:lnTo>
                  <a:lnTo>
                    <a:pt x="823" y="15"/>
                  </a:lnTo>
                  <a:lnTo>
                    <a:pt x="827" y="0"/>
                  </a:lnTo>
                  <a:close/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40"/>
            <p:cNvSpPr/>
            <p:nvPr/>
          </p:nvSpPr>
          <p:spPr bwMode="auto">
            <a:xfrm>
              <a:off x="6027738" y="3259138"/>
              <a:ext cx="123825" cy="65087"/>
            </a:xfrm>
            <a:custGeom>
              <a:avLst/>
              <a:gdLst>
                <a:gd name="T0" fmla="*/ 0 w 155"/>
                <a:gd name="T1" fmla="*/ 0 h 81"/>
                <a:gd name="T2" fmla="*/ 4 w 155"/>
                <a:gd name="T3" fmla="*/ 15 h 81"/>
                <a:gd name="T4" fmla="*/ 20 w 155"/>
                <a:gd name="T5" fmla="*/ 30 h 81"/>
                <a:gd name="T6" fmla="*/ 40 w 155"/>
                <a:gd name="T7" fmla="*/ 44 h 81"/>
                <a:gd name="T8" fmla="*/ 72 w 155"/>
                <a:gd name="T9" fmla="*/ 57 h 81"/>
                <a:gd name="T10" fmla="*/ 112 w 155"/>
                <a:gd name="T11" fmla="*/ 67 h 81"/>
                <a:gd name="T12" fmla="*/ 155 w 155"/>
                <a:gd name="T13" fmla="*/ 81 h 81"/>
                <a:gd name="T14" fmla="*/ 112 w 155"/>
                <a:gd name="T15" fmla="*/ 67 h 81"/>
                <a:gd name="T16" fmla="*/ 72 w 155"/>
                <a:gd name="T17" fmla="*/ 57 h 81"/>
                <a:gd name="T18" fmla="*/ 40 w 155"/>
                <a:gd name="T19" fmla="*/ 44 h 81"/>
                <a:gd name="T20" fmla="*/ 20 w 155"/>
                <a:gd name="T21" fmla="*/ 30 h 81"/>
                <a:gd name="T22" fmla="*/ 4 w 155"/>
                <a:gd name="T23" fmla="*/ 15 h 81"/>
                <a:gd name="T24" fmla="*/ 0 w 155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81">
                  <a:moveTo>
                    <a:pt x="0" y="0"/>
                  </a:moveTo>
                  <a:lnTo>
                    <a:pt x="4" y="15"/>
                  </a:lnTo>
                  <a:lnTo>
                    <a:pt x="20" y="30"/>
                  </a:lnTo>
                  <a:lnTo>
                    <a:pt x="40" y="44"/>
                  </a:lnTo>
                  <a:lnTo>
                    <a:pt x="72" y="57"/>
                  </a:lnTo>
                  <a:lnTo>
                    <a:pt x="112" y="67"/>
                  </a:lnTo>
                  <a:lnTo>
                    <a:pt x="155" y="81"/>
                  </a:lnTo>
                  <a:lnTo>
                    <a:pt x="112" y="67"/>
                  </a:lnTo>
                  <a:lnTo>
                    <a:pt x="72" y="57"/>
                  </a:lnTo>
                  <a:lnTo>
                    <a:pt x="40" y="44"/>
                  </a:lnTo>
                  <a:lnTo>
                    <a:pt x="20" y="30"/>
                  </a:lnTo>
                  <a:lnTo>
                    <a:pt x="4" y="1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Freeform 41"/>
            <p:cNvSpPr/>
            <p:nvPr/>
          </p:nvSpPr>
          <p:spPr bwMode="auto">
            <a:xfrm>
              <a:off x="6027738" y="3173413"/>
              <a:ext cx="779462" cy="407987"/>
            </a:xfrm>
            <a:custGeom>
              <a:avLst/>
              <a:gdLst>
                <a:gd name="T0" fmla="*/ 0 w 982"/>
                <a:gd name="T1" fmla="*/ 109 h 515"/>
                <a:gd name="T2" fmla="*/ 0 w 982"/>
                <a:gd name="T3" fmla="*/ 405 h 515"/>
                <a:gd name="T4" fmla="*/ 4 w 982"/>
                <a:gd name="T5" fmla="*/ 422 h 515"/>
                <a:gd name="T6" fmla="*/ 20 w 982"/>
                <a:gd name="T7" fmla="*/ 437 h 515"/>
                <a:gd name="T8" fmla="*/ 40 w 982"/>
                <a:gd name="T9" fmla="*/ 449 h 515"/>
                <a:gd name="T10" fmla="*/ 72 w 982"/>
                <a:gd name="T11" fmla="*/ 463 h 515"/>
                <a:gd name="T12" fmla="*/ 112 w 982"/>
                <a:gd name="T13" fmla="*/ 475 h 515"/>
                <a:gd name="T14" fmla="*/ 155 w 982"/>
                <a:gd name="T15" fmla="*/ 487 h 515"/>
                <a:gd name="T16" fmla="*/ 209 w 982"/>
                <a:gd name="T17" fmla="*/ 497 h 515"/>
                <a:gd name="T18" fmla="*/ 267 w 982"/>
                <a:gd name="T19" fmla="*/ 504 h 515"/>
                <a:gd name="T20" fmla="*/ 326 w 982"/>
                <a:gd name="T21" fmla="*/ 509 h 515"/>
                <a:gd name="T22" fmla="*/ 390 w 982"/>
                <a:gd name="T23" fmla="*/ 514 h 515"/>
                <a:gd name="T24" fmla="*/ 457 w 982"/>
                <a:gd name="T25" fmla="*/ 515 h 515"/>
                <a:gd name="T26" fmla="*/ 525 w 982"/>
                <a:gd name="T27" fmla="*/ 515 h 515"/>
                <a:gd name="T28" fmla="*/ 592 w 982"/>
                <a:gd name="T29" fmla="*/ 514 h 515"/>
                <a:gd name="T30" fmla="*/ 656 w 982"/>
                <a:gd name="T31" fmla="*/ 509 h 515"/>
                <a:gd name="T32" fmla="*/ 715 w 982"/>
                <a:gd name="T33" fmla="*/ 504 h 515"/>
                <a:gd name="T34" fmla="*/ 775 w 982"/>
                <a:gd name="T35" fmla="*/ 497 h 515"/>
                <a:gd name="T36" fmla="*/ 827 w 982"/>
                <a:gd name="T37" fmla="*/ 487 h 515"/>
                <a:gd name="T38" fmla="*/ 870 w 982"/>
                <a:gd name="T39" fmla="*/ 475 h 515"/>
                <a:gd name="T40" fmla="*/ 910 w 982"/>
                <a:gd name="T41" fmla="*/ 463 h 515"/>
                <a:gd name="T42" fmla="*/ 942 w 982"/>
                <a:gd name="T43" fmla="*/ 449 h 515"/>
                <a:gd name="T44" fmla="*/ 962 w 982"/>
                <a:gd name="T45" fmla="*/ 437 h 515"/>
                <a:gd name="T46" fmla="*/ 978 w 982"/>
                <a:gd name="T47" fmla="*/ 422 h 515"/>
                <a:gd name="T48" fmla="*/ 982 w 982"/>
                <a:gd name="T49" fmla="*/ 405 h 515"/>
                <a:gd name="T50" fmla="*/ 982 w 982"/>
                <a:gd name="T51" fmla="*/ 109 h 515"/>
                <a:gd name="T52" fmla="*/ 978 w 982"/>
                <a:gd name="T53" fmla="*/ 93 h 515"/>
                <a:gd name="T54" fmla="*/ 962 w 982"/>
                <a:gd name="T55" fmla="*/ 78 h 515"/>
                <a:gd name="T56" fmla="*/ 942 w 982"/>
                <a:gd name="T57" fmla="*/ 65 h 515"/>
                <a:gd name="T58" fmla="*/ 910 w 982"/>
                <a:gd name="T59" fmla="*/ 53 h 515"/>
                <a:gd name="T60" fmla="*/ 870 w 982"/>
                <a:gd name="T61" fmla="*/ 39 h 515"/>
                <a:gd name="T62" fmla="*/ 827 w 982"/>
                <a:gd name="T63" fmla="*/ 29 h 515"/>
                <a:gd name="T64" fmla="*/ 775 w 982"/>
                <a:gd name="T65" fmla="*/ 19 h 515"/>
                <a:gd name="T66" fmla="*/ 715 w 982"/>
                <a:gd name="T67" fmla="*/ 12 h 515"/>
                <a:gd name="T68" fmla="*/ 656 w 982"/>
                <a:gd name="T69" fmla="*/ 5 h 515"/>
                <a:gd name="T70" fmla="*/ 592 w 982"/>
                <a:gd name="T71" fmla="*/ 2 h 515"/>
                <a:gd name="T72" fmla="*/ 525 w 982"/>
                <a:gd name="T73" fmla="*/ 0 h 515"/>
                <a:gd name="T74" fmla="*/ 457 w 982"/>
                <a:gd name="T75" fmla="*/ 0 h 515"/>
                <a:gd name="T76" fmla="*/ 390 w 982"/>
                <a:gd name="T77" fmla="*/ 2 h 515"/>
                <a:gd name="T78" fmla="*/ 326 w 982"/>
                <a:gd name="T79" fmla="*/ 5 h 515"/>
                <a:gd name="T80" fmla="*/ 267 w 982"/>
                <a:gd name="T81" fmla="*/ 12 h 515"/>
                <a:gd name="T82" fmla="*/ 209 w 982"/>
                <a:gd name="T83" fmla="*/ 19 h 515"/>
                <a:gd name="T84" fmla="*/ 155 w 982"/>
                <a:gd name="T85" fmla="*/ 29 h 515"/>
                <a:gd name="T86" fmla="*/ 112 w 982"/>
                <a:gd name="T87" fmla="*/ 39 h 515"/>
                <a:gd name="T88" fmla="*/ 72 w 982"/>
                <a:gd name="T89" fmla="*/ 53 h 515"/>
                <a:gd name="T90" fmla="*/ 40 w 982"/>
                <a:gd name="T91" fmla="*/ 65 h 515"/>
                <a:gd name="T92" fmla="*/ 20 w 982"/>
                <a:gd name="T93" fmla="*/ 78 h 515"/>
                <a:gd name="T94" fmla="*/ 4 w 982"/>
                <a:gd name="T95" fmla="*/ 93 h 515"/>
                <a:gd name="T96" fmla="*/ 0 w 982"/>
                <a:gd name="T97" fmla="*/ 10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2" h="515">
                  <a:moveTo>
                    <a:pt x="0" y="109"/>
                  </a:moveTo>
                  <a:lnTo>
                    <a:pt x="0" y="405"/>
                  </a:lnTo>
                  <a:lnTo>
                    <a:pt x="4" y="422"/>
                  </a:lnTo>
                  <a:lnTo>
                    <a:pt x="20" y="437"/>
                  </a:lnTo>
                  <a:lnTo>
                    <a:pt x="40" y="449"/>
                  </a:lnTo>
                  <a:lnTo>
                    <a:pt x="72" y="463"/>
                  </a:lnTo>
                  <a:lnTo>
                    <a:pt x="112" y="475"/>
                  </a:lnTo>
                  <a:lnTo>
                    <a:pt x="155" y="487"/>
                  </a:lnTo>
                  <a:lnTo>
                    <a:pt x="209" y="497"/>
                  </a:lnTo>
                  <a:lnTo>
                    <a:pt x="267" y="504"/>
                  </a:lnTo>
                  <a:lnTo>
                    <a:pt x="326" y="509"/>
                  </a:lnTo>
                  <a:lnTo>
                    <a:pt x="390" y="514"/>
                  </a:lnTo>
                  <a:lnTo>
                    <a:pt x="457" y="515"/>
                  </a:lnTo>
                  <a:lnTo>
                    <a:pt x="525" y="515"/>
                  </a:lnTo>
                  <a:lnTo>
                    <a:pt x="592" y="514"/>
                  </a:lnTo>
                  <a:lnTo>
                    <a:pt x="656" y="509"/>
                  </a:lnTo>
                  <a:lnTo>
                    <a:pt x="715" y="504"/>
                  </a:lnTo>
                  <a:lnTo>
                    <a:pt x="775" y="497"/>
                  </a:lnTo>
                  <a:lnTo>
                    <a:pt x="827" y="487"/>
                  </a:lnTo>
                  <a:lnTo>
                    <a:pt x="870" y="475"/>
                  </a:lnTo>
                  <a:lnTo>
                    <a:pt x="910" y="463"/>
                  </a:lnTo>
                  <a:lnTo>
                    <a:pt x="942" y="449"/>
                  </a:lnTo>
                  <a:lnTo>
                    <a:pt x="962" y="437"/>
                  </a:lnTo>
                  <a:lnTo>
                    <a:pt x="978" y="422"/>
                  </a:lnTo>
                  <a:lnTo>
                    <a:pt x="982" y="405"/>
                  </a:lnTo>
                  <a:lnTo>
                    <a:pt x="982" y="109"/>
                  </a:lnTo>
                  <a:lnTo>
                    <a:pt x="978" y="93"/>
                  </a:lnTo>
                  <a:lnTo>
                    <a:pt x="962" y="78"/>
                  </a:lnTo>
                  <a:lnTo>
                    <a:pt x="942" y="65"/>
                  </a:lnTo>
                  <a:lnTo>
                    <a:pt x="910" y="53"/>
                  </a:lnTo>
                  <a:lnTo>
                    <a:pt x="870" y="39"/>
                  </a:lnTo>
                  <a:lnTo>
                    <a:pt x="827" y="29"/>
                  </a:lnTo>
                  <a:lnTo>
                    <a:pt x="775" y="19"/>
                  </a:lnTo>
                  <a:lnTo>
                    <a:pt x="715" y="12"/>
                  </a:lnTo>
                  <a:lnTo>
                    <a:pt x="656" y="5"/>
                  </a:lnTo>
                  <a:lnTo>
                    <a:pt x="592" y="2"/>
                  </a:lnTo>
                  <a:lnTo>
                    <a:pt x="525" y="0"/>
                  </a:lnTo>
                  <a:lnTo>
                    <a:pt x="457" y="0"/>
                  </a:lnTo>
                  <a:lnTo>
                    <a:pt x="390" y="2"/>
                  </a:lnTo>
                  <a:lnTo>
                    <a:pt x="326" y="5"/>
                  </a:lnTo>
                  <a:lnTo>
                    <a:pt x="267" y="12"/>
                  </a:lnTo>
                  <a:lnTo>
                    <a:pt x="209" y="19"/>
                  </a:lnTo>
                  <a:lnTo>
                    <a:pt x="155" y="29"/>
                  </a:lnTo>
                  <a:lnTo>
                    <a:pt x="112" y="39"/>
                  </a:lnTo>
                  <a:lnTo>
                    <a:pt x="72" y="53"/>
                  </a:lnTo>
                  <a:lnTo>
                    <a:pt x="40" y="65"/>
                  </a:lnTo>
                  <a:lnTo>
                    <a:pt x="20" y="78"/>
                  </a:lnTo>
                  <a:lnTo>
                    <a:pt x="4" y="93"/>
                  </a:lnTo>
                  <a:lnTo>
                    <a:pt x="0" y="109"/>
                  </a:lnTo>
                </a:path>
              </a:pathLst>
            </a:custGeom>
            <a:noFill/>
            <a:ln w="7938">
              <a:solidFill>
                <a:srgbClr val="23CB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Freeform 42"/>
            <p:cNvSpPr/>
            <p:nvPr/>
          </p:nvSpPr>
          <p:spPr bwMode="auto">
            <a:xfrm>
              <a:off x="6029325" y="3173413"/>
              <a:ext cx="777875" cy="171450"/>
            </a:xfrm>
            <a:custGeom>
              <a:avLst/>
              <a:gdLst>
                <a:gd name="T0" fmla="*/ 980 w 980"/>
                <a:gd name="T1" fmla="*/ 109 h 217"/>
                <a:gd name="T2" fmla="*/ 976 w 980"/>
                <a:gd name="T3" fmla="*/ 124 h 217"/>
                <a:gd name="T4" fmla="*/ 960 w 980"/>
                <a:gd name="T5" fmla="*/ 139 h 217"/>
                <a:gd name="T6" fmla="*/ 938 w 980"/>
                <a:gd name="T7" fmla="*/ 153 h 217"/>
                <a:gd name="T8" fmla="*/ 906 w 980"/>
                <a:gd name="T9" fmla="*/ 166 h 217"/>
                <a:gd name="T10" fmla="*/ 864 w 980"/>
                <a:gd name="T11" fmla="*/ 178 h 217"/>
                <a:gd name="T12" fmla="*/ 817 w 980"/>
                <a:gd name="T13" fmla="*/ 190 h 217"/>
                <a:gd name="T14" fmla="*/ 763 w 980"/>
                <a:gd name="T15" fmla="*/ 200 h 217"/>
                <a:gd name="T16" fmla="*/ 704 w 980"/>
                <a:gd name="T17" fmla="*/ 207 h 217"/>
                <a:gd name="T18" fmla="*/ 638 w 980"/>
                <a:gd name="T19" fmla="*/ 212 h 217"/>
                <a:gd name="T20" fmla="*/ 576 w 980"/>
                <a:gd name="T21" fmla="*/ 215 h 217"/>
                <a:gd name="T22" fmla="*/ 505 w 980"/>
                <a:gd name="T23" fmla="*/ 217 h 217"/>
                <a:gd name="T24" fmla="*/ 437 w 980"/>
                <a:gd name="T25" fmla="*/ 217 h 217"/>
                <a:gd name="T26" fmla="*/ 368 w 980"/>
                <a:gd name="T27" fmla="*/ 214 h 217"/>
                <a:gd name="T28" fmla="*/ 304 w 980"/>
                <a:gd name="T29" fmla="*/ 209 h 217"/>
                <a:gd name="T30" fmla="*/ 247 w 980"/>
                <a:gd name="T31" fmla="*/ 204 h 217"/>
                <a:gd name="T32" fmla="*/ 187 w 980"/>
                <a:gd name="T33" fmla="*/ 195 h 217"/>
                <a:gd name="T34" fmla="*/ 138 w 980"/>
                <a:gd name="T35" fmla="*/ 183 h 217"/>
                <a:gd name="T36" fmla="*/ 92 w 980"/>
                <a:gd name="T37" fmla="*/ 173 h 217"/>
                <a:gd name="T38" fmla="*/ 56 w 980"/>
                <a:gd name="T39" fmla="*/ 160 h 217"/>
                <a:gd name="T40" fmla="*/ 30 w 980"/>
                <a:gd name="T41" fmla="*/ 146 h 217"/>
                <a:gd name="T42" fmla="*/ 10 w 980"/>
                <a:gd name="T43" fmla="*/ 131 h 217"/>
                <a:gd name="T44" fmla="*/ 0 w 980"/>
                <a:gd name="T45" fmla="*/ 115 h 217"/>
                <a:gd name="T46" fmla="*/ 0 w 980"/>
                <a:gd name="T47" fmla="*/ 100 h 217"/>
                <a:gd name="T48" fmla="*/ 10 w 980"/>
                <a:gd name="T49" fmla="*/ 85 h 217"/>
                <a:gd name="T50" fmla="*/ 30 w 980"/>
                <a:gd name="T51" fmla="*/ 71 h 217"/>
                <a:gd name="T52" fmla="*/ 56 w 980"/>
                <a:gd name="T53" fmla="*/ 56 h 217"/>
                <a:gd name="T54" fmla="*/ 92 w 980"/>
                <a:gd name="T55" fmla="*/ 44 h 217"/>
                <a:gd name="T56" fmla="*/ 138 w 980"/>
                <a:gd name="T57" fmla="*/ 31 h 217"/>
                <a:gd name="T58" fmla="*/ 187 w 980"/>
                <a:gd name="T59" fmla="*/ 22 h 217"/>
                <a:gd name="T60" fmla="*/ 247 w 980"/>
                <a:gd name="T61" fmla="*/ 14 h 217"/>
                <a:gd name="T62" fmla="*/ 304 w 980"/>
                <a:gd name="T63" fmla="*/ 7 h 217"/>
                <a:gd name="T64" fmla="*/ 368 w 980"/>
                <a:gd name="T65" fmla="*/ 4 h 217"/>
                <a:gd name="T66" fmla="*/ 437 w 980"/>
                <a:gd name="T67" fmla="*/ 0 h 217"/>
                <a:gd name="T68" fmla="*/ 505 w 980"/>
                <a:gd name="T69" fmla="*/ 0 h 217"/>
                <a:gd name="T70" fmla="*/ 576 w 980"/>
                <a:gd name="T71" fmla="*/ 2 h 217"/>
                <a:gd name="T72" fmla="*/ 638 w 980"/>
                <a:gd name="T73" fmla="*/ 5 h 217"/>
                <a:gd name="T74" fmla="*/ 704 w 980"/>
                <a:gd name="T75" fmla="*/ 10 h 217"/>
                <a:gd name="T76" fmla="*/ 763 w 980"/>
                <a:gd name="T77" fmla="*/ 17 h 217"/>
                <a:gd name="T78" fmla="*/ 817 w 980"/>
                <a:gd name="T79" fmla="*/ 27 h 217"/>
                <a:gd name="T80" fmla="*/ 864 w 980"/>
                <a:gd name="T81" fmla="*/ 38 h 217"/>
                <a:gd name="T82" fmla="*/ 906 w 980"/>
                <a:gd name="T83" fmla="*/ 51 h 217"/>
                <a:gd name="T84" fmla="*/ 938 w 980"/>
                <a:gd name="T85" fmla="*/ 65 h 217"/>
                <a:gd name="T86" fmla="*/ 960 w 980"/>
                <a:gd name="T87" fmla="*/ 78 h 217"/>
                <a:gd name="T88" fmla="*/ 976 w 980"/>
                <a:gd name="T89" fmla="*/ 93 h 217"/>
                <a:gd name="T90" fmla="*/ 980 w 980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0" h="217">
                  <a:moveTo>
                    <a:pt x="980" y="109"/>
                  </a:moveTo>
                  <a:lnTo>
                    <a:pt x="976" y="124"/>
                  </a:lnTo>
                  <a:lnTo>
                    <a:pt x="960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4" y="178"/>
                  </a:lnTo>
                  <a:lnTo>
                    <a:pt x="817" y="190"/>
                  </a:lnTo>
                  <a:lnTo>
                    <a:pt x="763" y="200"/>
                  </a:lnTo>
                  <a:lnTo>
                    <a:pt x="704" y="207"/>
                  </a:lnTo>
                  <a:lnTo>
                    <a:pt x="638" y="212"/>
                  </a:lnTo>
                  <a:lnTo>
                    <a:pt x="576" y="215"/>
                  </a:lnTo>
                  <a:lnTo>
                    <a:pt x="505" y="217"/>
                  </a:lnTo>
                  <a:lnTo>
                    <a:pt x="437" y="217"/>
                  </a:lnTo>
                  <a:lnTo>
                    <a:pt x="368" y="214"/>
                  </a:lnTo>
                  <a:lnTo>
                    <a:pt x="304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8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8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4" y="7"/>
                  </a:lnTo>
                  <a:lnTo>
                    <a:pt x="368" y="4"/>
                  </a:lnTo>
                  <a:lnTo>
                    <a:pt x="437" y="0"/>
                  </a:lnTo>
                  <a:lnTo>
                    <a:pt x="505" y="0"/>
                  </a:lnTo>
                  <a:lnTo>
                    <a:pt x="576" y="2"/>
                  </a:lnTo>
                  <a:lnTo>
                    <a:pt x="638" y="5"/>
                  </a:lnTo>
                  <a:lnTo>
                    <a:pt x="704" y="10"/>
                  </a:lnTo>
                  <a:lnTo>
                    <a:pt x="763" y="17"/>
                  </a:lnTo>
                  <a:lnTo>
                    <a:pt x="817" y="27"/>
                  </a:lnTo>
                  <a:lnTo>
                    <a:pt x="864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0" y="78"/>
                  </a:lnTo>
                  <a:lnTo>
                    <a:pt x="976" y="93"/>
                  </a:lnTo>
                  <a:lnTo>
                    <a:pt x="980" y="109"/>
                  </a:lnTo>
                  <a:close/>
                </a:path>
              </a:pathLst>
            </a:custGeom>
            <a:solidFill>
              <a:srgbClr val="BBB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43"/>
            <p:cNvSpPr/>
            <p:nvPr/>
          </p:nvSpPr>
          <p:spPr bwMode="auto">
            <a:xfrm>
              <a:off x="6029325" y="3173413"/>
              <a:ext cx="777875" cy="171450"/>
            </a:xfrm>
            <a:custGeom>
              <a:avLst/>
              <a:gdLst>
                <a:gd name="T0" fmla="*/ 980 w 980"/>
                <a:gd name="T1" fmla="*/ 109 h 217"/>
                <a:gd name="T2" fmla="*/ 976 w 980"/>
                <a:gd name="T3" fmla="*/ 124 h 217"/>
                <a:gd name="T4" fmla="*/ 960 w 980"/>
                <a:gd name="T5" fmla="*/ 139 h 217"/>
                <a:gd name="T6" fmla="*/ 938 w 980"/>
                <a:gd name="T7" fmla="*/ 153 h 217"/>
                <a:gd name="T8" fmla="*/ 906 w 980"/>
                <a:gd name="T9" fmla="*/ 166 h 217"/>
                <a:gd name="T10" fmla="*/ 864 w 980"/>
                <a:gd name="T11" fmla="*/ 178 h 217"/>
                <a:gd name="T12" fmla="*/ 817 w 980"/>
                <a:gd name="T13" fmla="*/ 190 h 217"/>
                <a:gd name="T14" fmla="*/ 763 w 980"/>
                <a:gd name="T15" fmla="*/ 200 h 217"/>
                <a:gd name="T16" fmla="*/ 704 w 980"/>
                <a:gd name="T17" fmla="*/ 207 h 217"/>
                <a:gd name="T18" fmla="*/ 638 w 980"/>
                <a:gd name="T19" fmla="*/ 212 h 217"/>
                <a:gd name="T20" fmla="*/ 576 w 980"/>
                <a:gd name="T21" fmla="*/ 215 h 217"/>
                <a:gd name="T22" fmla="*/ 505 w 980"/>
                <a:gd name="T23" fmla="*/ 217 h 217"/>
                <a:gd name="T24" fmla="*/ 437 w 980"/>
                <a:gd name="T25" fmla="*/ 217 h 217"/>
                <a:gd name="T26" fmla="*/ 368 w 980"/>
                <a:gd name="T27" fmla="*/ 214 h 217"/>
                <a:gd name="T28" fmla="*/ 304 w 980"/>
                <a:gd name="T29" fmla="*/ 209 h 217"/>
                <a:gd name="T30" fmla="*/ 247 w 980"/>
                <a:gd name="T31" fmla="*/ 204 h 217"/>
                <a:gd name="T32" fmla="*/ 187 w 980"/>
                <a:gd name="T33" fmla="*/ 195 h 217"/>
                <a:gd name="T34" fmla="*/ 138 w 980"/>
                <a:gd name="T35" fmla="*/ 183 h 217"/>
                <a:gd name="T36" fmla="*/ 92 w 980"/>
                <a:gd name="T37" fmla="*/ 173 h 217"/>
                <a:gd name="T38" fmla="*/ 56 w 980"/>
                <a:gd name="T39" fmla="*/ 160 h 217"/>
                <a:gd name="T40" fmla="*/ 30 w 980"/>
                <a:gd name="T41" fmla="*/ 146 h 217"/>
                <a:gd name="T42" fmla="*/ 10 w 980"/>
                <a:gd name="T43" fmla="*/ 131 h 217"/>
                <a:gd name="T44" fmla="*/ 0 w 980"/>
                <a:gd name="T45" fmla="*/ 115 h 217"/>
                <a:gd name="T46" fmla="*/ 0 w 980"/>
                <a:gd name="T47" fmla="*/ 100 h 217"/>
                <a:gd name="T48" fmla="*/ 10 w 980"/>
                <a:gd name="T49" fmla="*/ 85 h 217"/>
                <a:gd name="T50" fmla="*/ 30 w 980"/>
                <a:gd name="T51" fmla="*/ 71 h 217"/>
                <a:gd name="T52" fmla="*/ 56 w 980"/>
                <a:gd name="T53" fmla="*/ 56 h 217"/>
                <a:gd name="T54" fmla="*/ 92 w 980"/>
                <a:gd name="T55" fmla="*/ 44 h 217"/>
                <a:gd name="T56" fmla="*/ 138 w 980"/>
                <a:gd name="T57" fmla="*/ 31 h 217"/>
                <a:gd name="T58" fmla="*/ 187 w 980"/>
                <a:gd name="T59" fmla="*/ 22 h 217"/>
                <a:gd name="T60" fmla="*/ 247 w 980"/>
                <a:gd name="T61" fmla="*/ 14 h 217"/>
                <a:gd name="T62" fmla="*/ 304 w 980"/>
                <a:gd name="T63" fmla="*/ 7 h 217"/>
                <a:gd name="T64" fmla="*/ 368 w 980"/>
                <a:gd name="T65" fmla="*/ 4 h 217"/>
                <a:gd name="T66" fmla="*/ 437 w 980"/>
                <a:gd name="T67" fmla="*/ 0 h 217"/>
                <a:gd name="T68" fmla="*/ 505 w 980"/>
                <a:gd name="T69" fmla="*/ 0 h 217"/>
                <a:gd name="T70" fmla="*/ 576 w 980"/>
                <a:gd name="T71" fmla="*/ 2 h 217"/>
                <a:gd name="T72" fmla="*/ 638 w 980"/>
                <a:gd name="T73" fmla="*/ 5 h 217"/>
                <a:gd name="T74" fmla="*/ 704 w 980"/>
                <a:gd name="T75" fmla="*/ 10 h 217"/>
                <a:gd name="T76" fmla="*/ 763 w 980"/>
                <a:gd name="T77" fmla="*/ 17 h 217"/>
                <a:gd name="T78" fmla="*/ 817 w 980"/>
                <a:gd name="T79" fmla="*/ 27 h 217"/>
                <a:gd name="T80" fmla="*/ 864 w 980"/>
                <a:gd name="T81" fmla="*/ 38 h 217"/>
                <a:gd name="T82" fmla="*/ 906 w 980"/>
                <a:gd name="T83" fmla="*/ 51 h 217"/>
                <a:gd name="T84" fmla="*/ 938 w 980"/>
                <a:gd name="T85" fmla="*/ 65 h 217"/>
                <a:gd name="T86" fmla="*/ 960 w 980"/>
                <a:gd name="T87" fmla="*/ 78 h 217"/>
                <a:gd name="T88" fmla="*/ 976 w 980"/>
                <a:gd name="T89" fmla="*/ 93 h 217"/>
                <a:gd name="T90" fmla="*/ 980 w 980"/>
                <a:gd name="T9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0" h="217">
                  <a:moveTo>
                    <a:pt x="980" y="109"/>
                  </a:moveTo>
                  <a:lnTo>
                    <a:pt x="976" y="124"/>
                  </a:lnTo>
                  <a:lnTo>
                    <a:pt x="960" y="139"/>
                  </a:lnTo>
                  <a:lnTo>
                    <a:pt x="938" y="153"/>
                  </a:lnTo>
                  <a:lnTo>
                    <a:pt x="906" y="166"/>
                  </a:lnTo>
                  <a:lnTo>
                    <a:pt x="864" y="178"/>
                  </a:lnTo>
                  <a:lnTo>
                    <a:pt x="817" y="190"/>
                  </a:lnTo>
                  <a:lnTo>
                    <a:pt x="763" y="200"/>
                  </a:lnTo>
                  <a:lnTo>
                    <a:pt x="704" y="207"/>
                  </a:lnTo>
                  <a:lnTo>
                    <a:pt x="638" y="212"/>
                  </a:lnTo>
                  <a:lnTo>
                    <a:pt x="576" y="215"/>
                  </a:lnTo>
                  <a:lnTo>
                    <a:pt x="505" y="217"/>
                  </a:lnTo>
                  <a:lnTo>
                    <a:pt x="437" y="217"/>
                  </a:lnTo>
                  <a:lnTo>
                    <a:pt x="368" y="214"/>
                  </a:lnTo>
                  <a:lnTo>
                    <a:pt x="304" y="209"/>
                  </a:lnTo>
                  <a:lnTo>
                    <a:pt x="247" y="204"/>
                  </a:lnTo>
                  <a:lnTo>
                    <a:pt x="187" y="195"/>
                  </a:lnTo>
                  <a:lnTo>
                    <a:pt x="138" y="183"/>
                  </a:lnTo>
                  <a:lnTo>
                    <a:pt x="92" y="173"/>
                  </a:lnTo>
                  <a:lnTo>
                    <a:pt x="56" y="160"/>
                  </a:lnTo>
                  <a:lnTo>
                    <a:pt x="30" y="146"/>
                  </a:lnTo>
                  <a:lnTo>
                    <a:pt x="10" y="131"/>
                  </a:lnTo>
                  <a:lnTo>
                    <a:pt x="0" y="115"/>
                  </a:lnTo>
                  <a:lnTo>
                    <a:pt x="0" y="100"/>
                  </a:lnTo>
                  <a:lnTo>
                    <a:pt x="10" y="85"/>
                  </a:lnTo>
                  <a:lnTo>
                    <a:pt x="30" y="71"/>
                  </a:lnTo>
                  <a:lnTo>
                    <a:pt x="56" y="56"/>
                  </a:lnTo>
                  <a:lnTo>
                    <a:pt x="92" y="44"/>
                  </a:lnTo>
                  <a:lnTo>
                    <a:pt x="138" y="31"/>
                  </a:lnTo>
                  <a:lnTo>
                    <a:pt x="187" y="22"/>
                  </a:lnTo>
                  <a:lnTo>
                    <a:pt x="247" y="14"/>
                  </a:lnTo>
                  <a:lnTo>
                    <a:pt x="304" y="7"/>
                  </a:lnTo>
                  <a:lnTo>
                    <a:pt x="368" y="4"/>
                  </a:lnTo>
                  <a:lnTo>
                    <a:pt x="437" y="0"/>
                  </a:lnTo>
                  <a:lnTo>
                    <a:pt x="505" y="0"/>
                  </a:lnTo>
                  <a:lnTo>
                    <a:pt x="576" y="2"/>
                  </a:lnTo>
                  <a:lnTo>
                    <a:pt x="638" y="5"/>
                  </a:lnTo>
                  <a:lnTo>
                    <a:pt x="704" y="10"/>
                  </a:lnTo>
                  <a:lnTo>
                    <a:pt x="763" y="17"/>
                  </a:lnTo>
                  <a:lnTo>
                    <a:pt x="817" y="27"/>
                  </a:lnTo>
                  <a:lnTo>
                    <a:pt x="864" y="38"/>
                  </a:lnTo>
                  <a:lnTo>
                    <a:pt x="906" y="51"/>
                  </a:lnTo>
                  <a:lnTo>
                    <a:pt x="938" y="65"/>
                  </a:lnTo>
                  <a:lnTo>
                    <a:pt x="960" y="78"/>
                  </a:lnTo>
                  <a:lnTo>
                    <a:pt x="976" y="93"/>
                  </a:lnTo>
                  <a:lnTo>
                    <a:pt x="980" y="109"/>
                  </a:lnTo>
                  <a:close/>
                </a:path>
              </a:pathLst>
            </a:custGeom>
            <a:noFill/>
            <a:ln w="4763">
              <a:solidFill>
                <a:srgbClr val="04D6E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Freeform 44"/>
            <p:cNvSpPr>
              <a:spLocks noEditPoints="1"/>
            </p:cNvSpPr>
            <p:nvPr/>
          </p:nvSpPr>
          <p:spPr bwMode="auto">
            <a:xfrm>
              <a:off x="6207125" y="3189288"/>
              <a:ext cx="409575" cy="134937"/>
            </a:xfrm>
            <a:custGeom>
              <a:avLst/>
              <a:gdLst>
                <a:gd name="T0" fmla="*/ 95 w 514"/>
                <a:gd name="T1" fmla="*/ 94 h 171"/>
                <a:gd name="T2" fmla="*/ 395 w 514"/>
                <a:gd name="T3" fmla="*/ 94 h 171"/>
                <a:gd name="T4" fmla="*/ 204 w 514"/>
                <a:gd name="T5" fmla="*/ 145 h 171"/>
                <a:gd name="T6" fmla="*/ 95 w 514"/>
                <a:gd name="T7" fmla="*/ 94 h 171"/>
                <a:gd name="T8" fmla="*/ 423 w 514"/>
                <a:gd name="T9" fmla="*/ 74 h 171"/>
                <a:gd name="T10" fmla="*/ 121 w 514"/>
                <a:gd name="T11" fmla="*/ 74 h 171"/>
                <a:gd name="T12" fmla="*/ 312 w 514"/>
                <a:gd name="T13" fmla="*/ 25 h 171"/>
                <a:gd name="T14" fmla="*/ 423 w 514"/>
                <a:gd name="T15" fmla="*/ 74 h 171"/>
                <a:gd name="T16" fmla="*/ 197 w 514"/>
                <a:gd name="T17" fmla="*/ 171 h 171"/>
                <a:gd name="T18" fmla="*/ 514 w 514"/>
                <a:gd name="T19" fmla="*/ 86 h 171"/>
                <a:gd name="T20" fmla="*/ 320 w 514"/>
                <a:gd name="T21" fmla="*/ 0 h 171"/>
                <a:gd name="T22" fmla="*/ 0 w 514"/>
                <a:gd name="T23" fmla="*/ 83 h 171"/>
                <a:gd name="T24" fmla="*/ 197 w 514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4" h="171">
                  <a:moveTo>
                    <a:pt x="95" y="94"/>
                  </a:moveTo>
                  <a:lnTo>
                    <a:pt x="395" y="94"/>
                  </a:lnTo>
                  <a:lnTo>
                    <a:pt x="204" y="145"/>
                  </a:lnTo>
                  <a:lnTo>
                    <a:pt x="95" y="94"/>
                  </a:lnTo>
                  <a:close/>
                  <a:moveTo>
                    <a:pt x="423" y="74"/>
                  </a:moveTo>
                  <a:lnTo>
                    <a:pt x="121" y="74"/>
                  </a:lnTo>
                  <a:lnTo>
                    <a:pt x="312" y="25"/>
                  </a:lnTo>
                  <a:lnTo>
                    <a:pt x="423" y="74"/>
                  </a:lnTo>
                  <a:close/>
                  <a:moveTo>
                    <a:pt x="197" y="171"/>
                  </a:moveTo>
                  <a:lnTo>
                    <a:pt x="514" y="86"/>
                  </a:lnTo>
                  <a:lnTo>
                    <a:pt x="320" y="0"/>
                  </a:lnTo>
                  <a:lnTo>
                    <a:pt x="0" y="83"/>
                  </a:lnTo>
                  <a:lnTo>
                    <a:pt x="197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Freeform 45"/>
            <p:cNvSpPr>
              <a:spLocks noEditPoints="1"/>
            </p:cNvSpPr>
            <p:nvPr/>
          </p:nvSpPr>
          <p:spPr bwMode="auto">
            <a:xfrm>
              <a:off x="6218238" y="3192463"/>
              <a:ext cx="409575" cy="136525"/>
            </a:xfrm>
            <a:custGeom>
              <a:avLst/>
              <a:gdLst>
                <a:gd name="T0" fmla="*/ 91 w 514"/>
                <a:gd name="T1" fmla="*/ 96 h 171"/>
                <a:gd name="T2" fmla="*/ 393 w 514"/>
                <a:gd name="T3" fmla="*/ 96 h 171"/>
                <a:gd name="T4" fmla="*/ 202 w 514"/>
                <a:gd name="T5" fmla="*/ 145 h 171"/>
                <a:gd name="T6" fmla="*/ 91 w 514"/>
                <a:gd name="T7" fmla="*/ 96 h 171"/>
                <a:gd name="T8" fmla="*/ 419 w 514"/>
                <a:gd name="T9" fmla="*/ 76 h 171"/>
                <a:gd name="T10" fmla="*/ 119 w 514"/>
                <a:gd name="T11" fmla="*/ 76 h 171"/>
                <a:gd name="T12" fmla="*/ 310 w 514"/>
                <a:gd name="T13" fmla="*/ 27 h 171"/>
                <a:gd name="T14" fmla="*/ 419 w 514"/>
                <a:gd name="T15" fmla="*/ 76 h 171"/>
                <a:gd name="T16" fmla="*/ 196 w 514"/>
                <a:gd name="T17" fmla="*/ 171 h 171"/>
                <a:gd name="T18" fmla="*/ 514 w 514"/>
                <a:gd name="T19" fmla="*/ 89 h 171"/>
                <a:gd name="T20" fmla="*/ 318 w 514"/>
                <a:gd name="T21" fmla="*/ 0 h 171"/>
                <a:gd name="T22" fmla="*/ 0 w 514"/>
                <a:gd name="T23" fmla="*/ 83 h 171"/>
                <a:gd name="T24" fmla="*/ 196 w 514"/>
                <a:gd name="T2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4" h="171">
                  <a:moveTo>
                    <a:pt x="91" y="96"/>
                  </a:moveTo>
                  <a:lnTo>
                    <a:pt x="393" y="96"/>
                  </a:lnTo>
                  <a:lnTo>
                    <a:pt x="202" y="145"/>
                  </a:lnTo>
                  <a:lnTo>
                    <a:pt x="91" y="96"/>
                  </a:lnTo>
                  <a:close/>
                  <a:moveTo>
                    <a:pt x="419" y="76"/>
                  </a:moveTo>
                  <a:lnTo>
                    <a:pt x="119" y="76"/>
                  </a:lnTo>
                  <a:lnTo>
                    <a:pt x="310" y="27"/>
                  </a:lnTo>
                  <a:lnTo>
                    <a:pt x="419" y="76"/>
                  </a:lnTo>
                  <a:close/>
                  <a:moveTo>
                    <a:pt x="196" y="171"/>
                  </a:moveTo>
                  <a:lnTo>
                    <a:pt x="514" y="89"/>
                  </a:lnTo>
                  <a:lnTo>
                    <a:pt x="318" y="0"/>
                  </a:lnTo>
                  <a:lnTo>
                    <a:pt x="0" y="83"/>
                  </a:lnTo>
                  <a:lnTo>
                    <a:pt x="196" y="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46"/>
            <p:cNvSpPr>
              <a:spLocks noEditPoints="1"/>
            </p:cNvSpPr>
            <p:nvPr/>
          </p:nvSpPr>
          <p:spPr bwMode="auto">
            <a:xfrm>
              <a:off x="6292850" y="3413125"/>
              <a:ext cx="268288" cy="107950"/>
            </a:xfrm>
            <a:custGeom>
              <a:avLst/>
              <a:gdLst>
                <a:gd name="T0" fmla="*/ 127 w 338"/>
                <a:gd name="T1" fmla="*/ 76 h 135"/>
                <a:gd name="T2" fmla="*/ 163 w 338"/>
                <a:gd name="T3" fmla="*/ 76 h 135"/>
                <a:gd name="T4" fmla="*/ 236 w 338"/>
                <a:gd name="T5" fmla="*/ 135 h 135"/>
                <a:gd name="T6" fmla="*/ 338 w 338"/>
                <a:gd name="T7" fmla="*/ 135 h 135"/>
                <a:gd name="T8" fmla="*/ 338 w 338"/>
                <a:gd name="T9" fmla="*/ 111 h 135"/>
                <a:gd name="T10" fmla="*/ 296 w 338"/>
                <a:gd name="T11" fmla="*/ 111 h 135"/>
                <a:gd name="T12" fmla="*/ 242 w 338"/>
                <a:gd name="T13" fmla="*/ 71 h 135"/>
                <a:gd name="T14" fmla="*/ 252 w 338"/>
                <a:gd name="T15" fmla="*/ 67 h 135"/>
                <a:gd name="T16" fmla="*/ 268 w 338"/>
                <a:gd name="T17" fmla="*/ 64 h 135"/>
                <a:gd name="T18" fmla="*/ 284 w 338"/>
                <a:gd name="T19" fmla="*/ 59 h 135"/>
                <a:gd name="T20" fmla="*/ 290 w 338"/>
                <a:gd name="T21" fmla="*/ 52 h 135"/>
                <a:gd name="T22" fmla="*/ 298 w 338"/>
                <a:gd name="T23" fmla="*/ 45 h 135"/>
                <a:gd name="T24" fmla="*/ 300 w 338"/>
                <a:gd name="T25" fmla="*/ 37 h 135"/>
                <a:gd name="T26" fmla="*/ 298 w 338"/>
                <a:gd name="T27" fmla="*/ 33 h 135"/>
                <a:gd name="T28" fmla="*/ 296 w 338"/>
                <a:gd name="T29" fmla="*/ 25 h 135"/>
                <a:gd name="T30" fmla="*/ 286 w 338"/>
                <a:gd name="T31" fmla="*/ 17 h 135"/>
                <a:gd name="T32" fmla="*/ 272 w 338"/>
                <a:gd name="T33" fmla="*/ 10 h 135"/>
                <a:gd name="T34" fmla="*/ 268 w 338"/>
                <a:gd name="T35" fmla="*/ 8 h 135"/>
                <a:gd name="T36" fmla="*/ 254 w 338"/>
                <a:gd name="T37" fmla="*/ 3 h 135"/>
                <a:gd name="T38" fmla="*/ 236 w 338"/>
                <a:gd name="T39" fmla="*/ 0 h 135"/>
                <a:gd name="T40" fmla="*/ 219 w 338"/>
                <a:gd name="T41" fmla="*/ 0 h 135"/>
                <a:gd name="T42" fmla="*/ 195 w 338"/>
                <a:gd name="T43" fmla="*/ 0 h 135"/>
                <a:gd name="T44" fmla="*/ 0 w 338"/>
                <a:gd name="T45" fmla="*/ 0 h 135"/>
                <a:gd name="T46" fmla="*/ 0 w 338"/>
                <a:gd name="T47" fmla="*/ 22 h 135"/>
                <a:gd name="T48" fmla="*/ 44 w 338"/>
                <a:gd name="T49" fmla="*/ 22 h 135"/>
                <a:gd name="T50" fmla="*/ 44 w 338"/>
                <a:gd name="T51" fmla="*/ 111 h 135"/>
                <a:gd name="T52" fmla="*/ 0 w 338"/>
                <a:gd name="T53" fmla="*/ 111 h 135"/>
                <a:gd name="T54" fmla="*/ 0 w 338"/>
                <a:gd name="T55" fmla="*/ 135 h 135"/>
                <a:gd name="T56" fmla="*/ 169 w 338"/>
                <a:gd name="T57" fmla="*/ 135 h 135"/>
                <a:gd name="T58" fmla="*/ 169 w 338"/>
                <a:gd name="T59" fmla="*/ 111 h 135"/>
                <a:gd name="T60" fmla="*/ 127 w 338"/>
                <a:gd name="T61" fmla="*/ 111 h 135"/>
                <a:gd name="T62" fmla="*/ 127 w 338"/>
                <a:gd name="T63" fmla="*/ 76 h 135"/>
                <a:gd name="T64" fmla="*/ 127 w 338"/>
                <a:gd name="T65" fmla="*/ 22 h 135"/>
                <a:gd name="T66" fmla="*/ 163 w 338"/>
                <a:gd name="T67" fmla="*/ 22 h 135"/>
                <a:gd name="T68" fmla="*/ 183 w 338"/>
                <a:gd name="T69" fmla="*/ 22 h 135"/>
                <a:gd name="T70" fmla="*/ 197 w 338"/>
                <a:gd name="T71" fmla="*/ 25 h 135"/>
                <a:gd name="T72" fmla="*/ 209 w 338"/>
                <a:gd name="T73" fmla="*/ 30 h 135"/>
                <a:gd name="T74" fmla="*/ 213 w 338"/>
                <a:gd name="T75" fmla="*/ 39 h 135"/>
                <a:gd name="T76" fmla="*/ 213 w 338"/>
                <a:gd name="T77" fmla="*/ 40 h 135"/>
                <a:gd name="T78" fmla="*/ 209 w 338"/>
                <a:gd name="T79" fmla="*/ 45 h 135"/>
                <a:gd name="T80" fmla="*/ 195 w 338"/>
                <a:gd name="T81" fmla="*/ 50 h 135"/>
                <a:gd name="T82" fmla="*/ 181 w 338"/>
                <a:gd name="T83" fmla="*/ 52 h 135"/>
                <a:gd name="T84" fmla="*/ 157 w 338"/>
                <a:gd name="T85" fmla="*/ 54 h 135"/>
                <a:gd name="T86" fmla="*/ 127 w 338"/>
                <a:gd name="T87" fmla="*/ 54 h 135"/>
                <a:gd name="T88" fmla="*/ 127 w 338"/>
                <a:gd name="T8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" h="135">
                  <a:moveTo>
                    <a:pt x="127" y="76"/>
                  </a:moveTo>
                  <a:lnTo>
                    <a:pt x="163" y="76"/>
                  </a:lnTo>
                  <a:lnTo>
                    <a:pt x="236" y="135"/>
                  </a:lnTo>
                  <a:lnTo>
                    <a:pt x="338" y="135"/>
                  </a:lnTo>
                  <a:lnTo>
                    <a:pt x="338" y="111"/>
                  </a:lnTo>
                  <a:lnTo>
                    <a:pt x="296" y="111"/>
                  </a:lnTo>
                  <a:lnTo>
                    <a:pt x="242" y="71"/>
                  </a:lnTo>
                  <a:lnTo>
                    <a:pt x="252" y="67"/>
                  </a:lnTo>
                  <a:lnTo>
                    <a:pt x="268" y="64"/>
                  </a:lnTo>
                  <a:lnTo>
                    <a:pt x="284" y="59"/>
                  </a:lnTo>
                  <a:lnTo>
                    <a:pt x="290" y="52"/>
                  </a:lnTo>
                  <a:lnTo>
                    <a:pt x="298" y="45"/>
                  </a:lnTo>
                  <a:lnTo>
                    <a:pt x="300" y="37"/>
                  </a:lnTo>
                  <a:lnTo>
                    <a:pt x="298" y="33"/>
                  </a:lnTo>
                  <a:lnTo>
                    <a:pt x="296" y="25"/>
                  </a:lnTo>
                  <a:lnTo>
                    <a:pt x="286" y="17"/>
                  </a:lnTo>
                  <a:lnTo>
                    <a:pt x="272" y="10"/>
                  </a:lnTo>
                  <a:lnTo>
                    <a:pt x="268" y="8"/>
                  </a:lnTo>
                  <a:lnTo>
                    <a:pt x="254" y="3"/>
                  </a:lnTo>
                  <a:lnTo>
                    <a:pt x="236" y="0"/>
                  </a:lnTo>
                  <a:lnTo>
                    <a:pt x="219" y="0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4" y="22"/>
                  </a:lnTo>
                  <a:lnTo>
                    <a:pt x="44" y="111"/>
                  </a:lnTo>
                  <a:lnTo>
                    <a:pt x="0" y="111"/>
                  </a:lnTo>
                  <a:lnTo>
                    <a:pt x="0" y="135"/>
                  </a:lnTo>
                  <a:lnTo>
                    <a:pt x="169" y="135"/>
                  </a:lnTo>
                  <a:lnTo>
                    <a:pt x="169" y="111"/>
                  </a:lnTo>
                  <a:lnTo>
                    <a:pt x="127" y="111"/>
                  </a:lnTo>
                  <a:lnTo>
                    <a:pt x="127" y="76"/>
                  </a:lnTo>
                  <a:close/>
                  <a:moveTo>
                    <a:pt x="127" y="22"/>
                  </a:moveTo>
                  <a:lnTo>
                    <a:pt x="163" y="22"/>
                  </a:lnTo>
                  <a:lnTo>
                    <a:pt x="183" y="22"/>
                  </a:lnTo>
                  <a:lnTo>
                    <a:pt x="197" y="25"/>
                  </a:lnTo>
                  <a:lnTo>
                    <a:pt x="209" y="30"/>
                  </a:lnTo>
                  <a:lnTo>
                    <a:pt x="213" y="39"/>
                  </a:lnTo>
                  <a:lnTo>
                    <a:pt x="213" y="40"/>
                  </a:lnTo>
                  <a:lnTo>
                    <a:pt x="209" y="45"/>
                  </a:lnTo>
                  <a:lnTo>
                    <a:pt x="195" y="50"/>
                  </a:lnTo>
                  <a:lnTo>
                    <a:pt x="181" y="52"/>
                  </a:lnTo>
                  <a:lnTo>
                    <a:pt x="157" y="54"/>
                  </a:lnTo>
                  <a:lnTo>
                    <a:pt x="127" y="54"/>
                  </a:lnTo>
                  <a:lnTo>
                    <a:pt x="12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47"/>
            <p:cNvSpPr>
              <a:spLocks noEditPoints="1"/>
            </p:cNvSpPr>
            <p:nvPr/>
          </p:nvSpPr>
          <p:spPr bwMode="auto">
            <a:xfrm>
              <a:off x="6273800" y="3402013"/>
              <a:ext cx="268288" cy="107950"/>
            </a:xfrm>
            <a:custGeom>
              <a:avLst/>
              <a:gdLst>
                <a:gd name="T0" fmla="*/ 127 w 338"/>
                <a:gd name="T1" fmla="*/ 77 h 138"/>
                <a:gd name="T2" fmla="*/ 167 w 338"/>
                <a:gd name="T3" fmla="*/ 77 h 138"/>
                <a:gd name="T4" fmla="*/ 241 w 338"/>
                <a:gd name="T5" fmla="*/ 138 h 138"/>
                <a:gd name="T6" fmla="*/ 338 w 338"/>
                <a:gd name="T7" fmla="*/ 138 h 138"/>
                <a:gd name="T8" fmla="*/ 338 w 338"/>
                <a:gd name="T9" fmla="*/ 116 h 138"/>
                <a:gd name="T10" fmla="*/ 296 w 338"/>
                <a:gd name="T11" fmla="*/ 116 h 138"/>
                <a:gd name="T12" fmla="*/ 243 w 338"/>
                <a:gd name="T13" fmla="*/ 73 h 138"/>
                <a:gd name="T14" fmla="*/ 255 w 338"/>
                <a:gd name="T15" fmla="*/ 71 h 138"/>
                <a:gd name="T16" fmla="*/ 272 w 338"/>
                <a:gd name="T17" fmla="*/ 66 h 138"/>
                <a:gd name="T18" fmla="*/ 284 w 338"/>
                <a:gd name="T19" fmla="*/ 61 h 138"/>
                <a:gd name="T20" fmla="*/ 292 w 338"/>
                <a:gd name="T21" fmla="*/ 55 h 138"/>
                <a:gd name="T22" fmla="*/ 296 w 338"/>
                <a:gd name="T23" fmla="*/ 48 h 138"/>
                <a:gd name="T24" fmla="*/ 300 w 338"/>
                <a:gd name="T25" fmla="*/ 39 h 138"/>
                <a:gd name="T26" fmla="*/ 300 w 338"/>
                <a:gd name="T27" fmla="*/ 34 h 138"/>
                <a:gd name="T28" fmla="*/ 294 w 338"/>
                <a:gd name="T29" fmla="*/ 26 h 138"/>
                <a:gd name="T30" fmla="*/ 288 w 338"/>
                <a:gd name="T31" fmla="*/ 19 h 138"/>
                <a:gd name="T32" fmla="*/ 276 w 338"/>
                <a:gd name="T33" fmla="*/ 12 h 138"/>
                <a:gd name="T34" fmla="*/ 270 w 338"/>
                <a:gd name="T35" fmla="*/ 10 h 138"/>
                <a:gd name="T36" fmla="*/ 257 w 338"/>
                <a:gd name="T37" fmla="*/ 7 h 138"/>
                <a:gd name="T38" fmla="*/ 239 w 338"/>
                <a:gd name="T39" fmla="*/ 4 h 138"/>
                <a:gd name="T40" fmla="*/ 219 w 338"/>
                <a:gd name="T41" fmla="*/ 2 h 138"/>
                <a:gd name="T42" fmla="*/ 195 w 338"/>
                <a:gd name="T43" fmla="*/ 0 h 138"/>
                <a:gd name="T44" fmla="*/ 0 w 338"/>
                <a:gd name="T45" fmla="*/ 0 h 138"/>
                <a:gd name="T46" fmla="*/ 0 w 338"/>
                <a:gd name="T47" fmla="*/ 24 h 138"/>
                <a:gd name="T48" fmla="*/ 44 w 338"/>
                <a:gd name="T49" fmla="*/ 24 h 138"/>
                <a:gd name="T50" fmla="*/ 44 w 338"/>
                <a:gd name="T51" fmla="*/ 116 h 138"/>
                <a:gd name="T52" fmla="*/ 0 w 338"/>
                <a:gd name="T53" fmla="*/ 116 h 138"/>
                <a:gd name="T54" fmla="*/ 0 w 338"/>
                <a:gd name="T55" fmla="*/ 138 h 138"/>
                <a:gd name="T56" fmla="*/ 169 w 338"/>
                <a:gd name="T57" fmla="*/ 138 h 138"/>
                <a:gd name="T58" fmla="*/ 169 w 338"/>
                <a:gd name="T59" fmla="*/ 116 h 138"/>
                <a:gd name="T60" fmla="*/ 127 w 338"/>
                <a:gd name="T61" fmla="*/ 116 h 138"/>
                <a:gd name="T62" fmla="*/ 127 w 338"/>
                <a:gd name="T63" fmla="*/ 77 h 138"/>
                <a:gd name="T64" fmla="*/ 127 w 338"/>
                <a:gd name="T65" fmla="*/ 24 h 138"/>
                <a:gd name="T66" fmla="*/ 167 w 338"/>
                <a:gd name="T67" fmla="*/ 24 h 138"/>
                <a:gd name="T68" fmla="*/ 183 w 338"/>
                <a:gd name="T69" fmla="*/ 24 h 138"/>
                <a:gd name="T70" fmla="*/ 201 w 338"/>
                <a:gd name="T71" fmla="*/ 27 h 138"/>
                <a:gd name="T72" fmla="*/ 207 w 338"/>
                <a:gd name="T73" fmla="*/ 33 h 138"/>
                <a:gd name="T74" fmla="*/ 213 w 338"/>
                <a:gd name="T75" fmla="*/ 39 h 138"/>
                <a:gd name="T76" fmla="*/ 213 w 338"/>
                <a:gd name="T77" fmla="*/ 41 h 138"/>
                <a:gd name="T78" fmla="*/ 207 w 338"/>
                <a:gd name="T79" fmla="*/ 49 h 138"/>
                <a:gd name="T80" fmla="*/ 199 w 338"/>
                <a:gd name="T81" fmla="*/ 53 h 138"/>
                <a:gd name="T82" fmla="*/ 181 w 338"/>
                <a:gd name="T83" fmla="*/ 56 h 138"/>
                <a:gd name="T84" fmla="*/ 159 w 338"/>
                <a:gd name="T85" fmla="*/ 56 h 138"/>
                <a:gd name="T86" fmla="*/ 127 w 338"/>
                <a:gd name="T87" fmla="*/ 56 h 138"/>
                <a:gd name="T88" fmla="*/ 127 w 338"/>
                <a:gd name="T89" fmla="*/ 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" h="138">
                  <a:moveTo>
                    <a:pt x="127" y="77"/>
                  </a:moveTo>
                  <a:lnTo>
                    <a:pt x="167" y="77"/>
                  </a:lnTo>
                  <a:lnTo>
                    <a:pt x="241" y="138"/>
                  </a:lnTo>
                  <a:lnTo>
                    <a:pt x="338" y="138"/>
                  </a:lnTo>
                  <a:lnTo>
                    <a:pt x="338" y="116"/>
                  </a:lnTo>
                  <a:lnTo>
                    <a:pt x="296" y="116"/>
                  </a:lnTo>
                  <a:lnTo>
                    <a:pt x="243" y="73"/>
                  </a:lnTo>
                  <a:lnTo>
                    <a:pt x="255" y="71"/>
                  </a:lnTo>
                  <a:lnTo>
                    <a:pt x="272" y="66"/>
                  </a:lnTo>
                  <a:lnTo>
                    <a:pt x="284" y="61"/>
                  </a:lnTo>
                  <a:lnTo>
                    <a:pt x="292" y="55"/>
                  </a:lnTo>
                  <a:lnTo>
                    <a:pt x="296" y="48"/>
                  </a:lnTo>
                  <a:lnTo>
                    <a:pt x="300" y="39"/>
                  </a:lnTo>
                  <a:lnTo>
                    <a:pt x="300" y="34"/>
                  </a:lnTo>
                  <a:lnTo>
                    <a:pt x="294" y="26"/>
                  </a:lnTo>
                  <a:lnTo>
                    <a:pt x="288" y="19"/>
                  </a:lnTo>
                  <a:lnTo>
                    <a:pt x="276" y="12"/>
                  </a:lnTo>
                  <a:lnTo>
                    <a:pt x="270" y="10"/>
                  </a:lnTo>
                  <a:lnTo>
                    <a:pt x="257" y="7"/>
                  </a:lnTo>
                  <a:lnTo>
                    <a:pt x="239" y="4"/>
                  </a:lnTo>
                  <a:lnTo>
                    <a:pt x="219" y="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44" y="24"/>
                  </a:lnTo>
                  <a:lnTo>
                    <a:pt x="44" y="116"/>
                  </a:lnTo>
                  <a:lnTo>
                    <a:pt x="0" y="116"/>
                  </a:lnTo>
                  <a:lnTo>
                    <a:pt x="0" y="138"/>
                  </a:lnTo>
                  <a:lnTo>
                    <a:pt x="169" y="138"/>
                  </a:lnTo>
                  <a:lnTo>
                    <a:pt x="169" y="116"/>
                  </a:lnTo>
                  <a:lnTo>
                    <a:pt x="127" y="116"/>
                  </a:lnTo>
                  <a:lnTo>
                    <a:pt x="127" y="77"/>
                  </a:lnTo>
                  <a:close/>
                  <a:moveTo>
                    <a:pt x="127" y="24"/>
                  </a:moveTo>
                  <a:lnTo>
                    <a:pt x="167" y="24"/>
                  </a:lnTo>
                  <a:lnTo>
                    <a:pt x="183" y="24"/>
                  </a:lnTo>
                  <a:lnTo>
                    <a:pt x="201" y="27"/>
                  </a:lnTo>
                  <a:lnTo>
                    <a:pt x="207" y="33"/>
                  </a:lnTo>
                  <a:lnTo>
                    <a:pt x="213" y="39"/>
                  </a:lnTo>
                  <a:lnTo>
                    <a:pt x="213" y="41"/>
                  </a:lnTo>
                  <a:lnTo>
                    <a:pt x="207" y="49"/>
                  </a:lnTo>
                  <a:lnTo>
                    <a:pt x="199" y="53"/>
                  </a:lnTo>
                  <a:lnTo>
                    <a:pt x="181" y="56"/>
                  </a:lnTo>
                  <a:lnTo>
                    <a:pt x="159" y="56"/>
                  </a:lnTo>
                  <a:lnTo>
                    <a:pt x="127" y="56"/>
                  </a:lnTo>
                  <a:lnTo>
                    <a:pt x="12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3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663" y="1695450"/>
              <a:ext cx="1968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4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75" y="1704975"/>
              <a:ext cx="3286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" name="Picture 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0" y="1714500"/>
              <a:ext cx="3730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6" name="Picture 5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013" y="1724025"/>
              <a:ext cx="43973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5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788" y="1733550"/>
              <a:ext cx="4841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8" name="Picture 5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3" y="1743075"/>
              <a:ext cx="5175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5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450" y="1752600"/>
              <a:ext cx="5397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5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225" y="1762125"/>
              <a:ext cx="5842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1" name="Picture 5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0" y="1771650"/>
              <a:ext cx="61753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5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888" y="1781175"/>
              <a:ext cx="6492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5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775" y="1790700"/>
              <a:ext cx="6715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4" name="Picture 5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913" y="1800225"/>
              <a:ext cx="2317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" name="Picture 6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663" y="1800225"/>
              <a:ext cx="693737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6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050" y="1808163"/>
              <a:ext cx="10334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6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713" y="1817688"/>
              <a:ext cx="107791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6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3" y="1827213"/>
              <a:ext cx="11334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6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1836738"/>
              <a:ext cx="11557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6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813" y="1846263"/>
              <a:ext cx="118903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Picture 66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588" y="1855788"/>
              <a:ext cx="12223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67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63" y="1865313"/>
              <a:ext cx="12541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68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838" y="1874838"/>
              <a:ext cx="13208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Picture 6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1884363"/>
              <a:ext cx="13763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Picture 70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500" y="1893888"/>
              <a:ext cx="1419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71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500" y="1903413"/>
              <a:ext cx="14414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" name="Picture 72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8" y="1912938"/>
              <a:ext cx="14747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73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75" y="1922463"/>
              <a:ext cx="15081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9" name="Picture 74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163" y="1931988"/>
              <a:ext cx="1539875" cy="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0" name="Picture 75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939925"/>
              <a:ext cx="15621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76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949450"/>
              <a:ext cx="15732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77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958975"/>
              <a:ext cx="159543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3" name="Picture 78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968500"/>
              <a:ext cx="16065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4" name="Picture 79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1978025"/>
              <a:ext cx="16287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80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1987550"/>
              <a:ext cx="16287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" name="Picture 81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1997075"/>
              <a:ext cx="16398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" name="Picture 8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06600"/>
              <a:ext cx="16510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8" name="Picture 83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16125"/>
              <a:ext cx="16510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84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25650"/>
              <a:ext cx="166211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85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35175"/>
              <a:ext cx="1662112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86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43113"/>
              <a:ext cx="1673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2" name="Picture 87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2052638"/>
              <a:ext cx="1673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3" name="Picture 88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2062163"/>
              <a:ext cx="1673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89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2071688"/>
              <a:ext cx="1673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5" name="Picture 90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2081213"/>
              <a:ext cx="1673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" name="Picture 91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2090738"/>
              <a:ext cx="1673225" cy="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" name="Picture 92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163" y="2098675"/>
              <a:ext cx="166211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8" name="Picture 93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75" y="2108200"/>
              <a:ext cx="16510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9" name="Picture 94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8" y="2117725"/>
              <a:ext cx="16398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Picture 95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500" y="2127250"/>
              <a:ext cx="16287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" name="Picture 96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613" y="2136775"/>
              <a:ext cx="161766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Picture 97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2146300"/>
              <a:ext cx="16065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Picture 98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838" y="2155825"/>
              <a:ext cx="159543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Picture 99"/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63" y="2165350"/>
              <a:ext cx="157321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0"/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588" y="2174875"/>
              <a:ext cx="15525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Picture 101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184400"/>
              <a:ext cx="15081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102"/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150" y="2193925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3"/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3" y="2203450"/>
              <a:ext cx="14747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" name="Picture 104"/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3" y="2212975"/>
              <a:ext cx="14636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05"/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150" y="2222500"/>
              <a:ext cx="1463675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06"/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2230438"/>
              <a:ext cx="147478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7"/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2239963"/>
              <a:ext cx="14636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108"/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2249488"/>
              <a:ext cx="14636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" name="Picture 109"/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259013"/>
              <a:ext cx="147478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" name="Picture 110"/>
            <p:cNvPicPr>
              <a:picLocks noChangeAspect="1" noChangeArrowheads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268538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111"/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278063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" name="Picture 112"/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287588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" name="Picture 113"/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297113"/>
              <a:ext cx="14970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9" name="Picture 114"/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306638"/>
              <a:ext cx="14970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115"/>
            <p:cNvPicPr>
              <a:picLocks noChangeAspect="1" noChangeArrowheads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316163"/>
              <a:ext cx="14970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1" name="Picture 116"/>
            <p:cNvPicPr>
              <a:picLocks noChangeAspect="1" noChangeArrowheads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325688"/>
              <a:ext cx="14970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2" name="Picture 117"/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5" y="2335213"/>
              <a:ext cx="14970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118"/>
            <p:cNvPicPr>
              <a:picLocks noChangeAspect="1" noChangeArrowheads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2344738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4" name="Picture 119"/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38" y="2354263"/>
              <a:ext cx="14859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120"/>
            <p:cNvPicPr>
              <a:picLocks noChangeAspect="1" noChangeArrowheads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150" y="2363788"/>
              <a:ext cx="1474788" cy="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121"/>
            <p:cNvPicPr>
              <a:picLocks noChangeAspect="1" noChangeArrowheads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150" y="2371725"/>
              <a:ext cx="14636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" name="Picture 122"/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3" y="2381250"/>
              <a:ext cx="145256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8" name="Picture 123"/>
            <p:cNvPicPr>
              <a:picLocks noChangeAspect="1" noChangeArrowheads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375" y="2390775"/>
              <a:ext cx="14414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124"/>
            <p:cNvPicPr>
              <a:picLocks noChangeAspect="1" noChangeArrowheads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375" y="2400300"/>
              <a:ext cx="143033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0" name="Picture 125"/>
            <p:cNvPicPr>
              <a:picLocks noChangeAspect="1" noChangeArrowheads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488" y="2409825"/>
              <a:ext cx="1419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1" name="Picture 126"/>
            <p:cNvPicPr>
              <a:picLocks noChangeAspect="1" noChangeArrowheads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19350"/>
              <a:ext cx="140811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2" name="Picture 127"/>
            <p:cNvPicPr>
              <a:picLocks noChangeAspect="1" noChangeArrowheads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825" y="2428875"/>
              <a:ext cx="13747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3" name="Picture 128"/>
            <p:cNvPicPr>
              <a:picLocks noChangeAspect="1" noChangeArrowheads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050" y="2438400"/>
              <a:ext cx="134143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4" name="Picture 129"/>
            <p:cNvPicPr>
              <a:picLocks noChangeAspect="1" noChangeArrowheads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2447925"/>
              <a:ext cx="13081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5" name="Picture 130"/>
            <p:cNvPicPr>
              <a:picLocks noChangeAspect="1" noChangeArrowheads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913" y="2457450"/>
              <a:ext cx="12763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6" name="Picture 131"/>
            <p:cNvPicPr>
              <a:picLocks noChangeAspect="1" noChangeArrowheads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138" y="2466975"/>
              <a:ext cx="1243012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" name="Picture 132"/>
            <p:cNvPicPr>
              <a:picLocks noChangeAspect="1" noChangeArrowheads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888" y="2476500"/>
              <a:ext cx="2762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" name="Picture 133"/>
            <p:cNvPicPr>
              <a:picLocks noChangeAspect="1" noChangeArrowheads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788" y="2476500"/>
              <a:ext cx="8572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" name="Picture 134"/>
            <p:cNvPicPr>
              <a:picLocks noChangeAspect="1" noChangeArrowheads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25" y="2486025"/>
              <a:ext cx="80327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" name="Picture 135"/>
            <p:cNvPicPr>
              <a:picLocks noChangeAspect="1" noChangeArrowheads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463" y="2495550"/>
              <a:ext cx="7588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" name="Picture 136"/>
            <p:cNvPicPr>
              <a:picLocks noChangeAspect="1" noChangeArrowheads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213" y="2505075"/>
              <a:ext cx="7048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37"/>
            <p:cNvPicPr>
              <a:picLocks noChangeAspect="1" noChangeArrowheads="1"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550" y="2513013"/>
              <a:ext cx="649288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3" name="Picture 138"/>
            <p:cNvPicPr>
              <a:picLocks noChangeAspect="1" noChangeArrowheads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000" y="2522538"/>
              <a:ext cx="58420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" name="Picture 139"/>
            <p:cNvPicPr>
              <a:picLocks noChangeAspect="1" noChangeArrowheads="1"/>
            </p:cNvPicPr>
            <p:nvPr/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38" y="2532063"/>
              <a:ext cx="5175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5" name="Picture 140"/>
            <p:cNvPicPr>
              <a:picLocks noChangeAspect="1" noChangeArrowheads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2541588"/>
              <a:ext cx="452437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" name="Picture 141"/>
            <p:cNvPicPr>
              <a:picLocks noChangeAspect="1" noChangeArrowheads="1"/>
            </p:cNvPicPr>
            <p:nvPr/>
          </p:nvPicPr>
          <p:blipFill>
            <a:blip r:embed="rId9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850" y="2551113"/>
              <a:ext cx="2206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42"/>
            <p:cNvSpPr/>
            <p:nvPr/>
          </p:nvSpPr>
          <p:spPr bwMode="auto">
            <a:xfrm>
              <a:off x="6581775" y="1512888"/>
              <a:ext cx="739775" cy="212725"/>
            </a:xfrm>
            <a:custGeom>
              <a:avLst/>
              <a:gdLst>
                <a:gd name="T0" fmla="*/ 873 w 931"/>
                <a:gd name="T1" fmla="*/ 268 h 268"/>
                <a:gd name="T2" fmla="*/ 931 w 931"/>
                <a:gd name="T3" fmla="*/ 202 h 268"/>
                <a:gd name="T4" fmla="*/ 83 w 931"/>
                <a:gd name="T5" fmla="*/ 0 h 268"/>
                <a:gd name="T6" fmla="*/ 0 w 931"/>
                <a:gd name="T7" fmla="*/ 64 h 268"/>
                <a:gd name="T8" fmla="*/ 873 w 93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268">
                  <a:moveTo>
                    <a:pt x="873" y="268"/>
                  </a:moveTo>
                  <a:lnTo>
                    <a:pt x="931" y="202"/>
                  </a:lnTo>
                  <a:lnTo>
                    <a:pt x="83" y="0"/>
                  </a:lnTo>
                  <a:lnTo>
                    <a:pt x="0" y="64"/>
                  </a:lnTo>
                  <a:lnTo>
                    <a:pt x="873" y="268"/>
                  </a:lnTo>
                  <a:close/>
                </a:path>
              </a:pathLst>
            </a:custGeom>
            <a:solidFill>
              <a:srgbClr val="8E8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" name="Freeform 143"/>
            <p:cNvSpPr/>
            <p:nvPr/>
          </p:nvSpPr>
          <p:spPr bwMode="auto">
            <a:xfrm>
              <a:off x="7273925" y="1670050"/>
              <a:ext cx="49213" cy="55563"/>
            </a:xfrm>
            <a:custGeom>
              <a:avLst/>
              <a:gdLst>
                <a:gd name="T0" fmla="*/ 62 w 62"/>
                <a:gd name="T1" fmla="*/ 0 h 70"/>
                <a:gd name="T2" fmla="*/ 58 w 62"/>
                <a:gd name="T3" fmla="*/ 2 h 70"/>
                <a:gd name="T4" fmla="*/ 0 w 62"/>
                <a:gd name="T5" fmla="*/ 70 h 70"/>
                <a:gd name="T6" fmla="*/ 2 w 62"/>
                <a:gd name="T7" fmla="*/ 70 h 70"/>
                <a:gd name="T8" fmla="*/ 62 w 62"/>
                <a:gd name="T9" fmla="*/ 4 h 70"/>
                <a:gd name="T10" fmla="*/ 62 w 62"/>
                <a:gd name="T11" fmla="*/ 0 h 70"/>
                <a:gd name="T12" fmla="*/ 62 w 62"/>
                <a:gd name="T13" fmla="*/ 4 h 70"/>
                <a:gd name="T14" fmla="*/ 62 w 62"/>
                <a:gd name="T15" fmla="*/ 2 h 70"/>
                <a:gd name="T16" fmla="*/ 62 w 62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0">
                  <a:moveTo>
                    <a:pt x="62" y="0"/>
                  </a:moveTo>
                  <a:lnTo>
                    <a:pt x="58" y="2"/>
                  </a:lnTo>
                  <a:lnTo>
                    <a:pt x="0" y="70"/>
                  </a:lnTo>
                  <a:lnTo>
                    <a:pt x="2" y="70"/>
                  </a:lnTo>
                  <a:lnTo>
                    <a:pt x="62" y="4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Freeform 144"/>
            <p:cNvSpPr/>
            <p:nvPr/>
          </p:nvSpPr>
          <p:spPr bwMode="auto">
            <a:xfrm>
              <a:off x="6646863" y="1511300"/>
              <a:ext cx="676275" cy="161925"/>
            </a:xfrm>
            <a:custGeom>
              <a:avLst/>
              <a:gdLst>
                <a:gd name="T0" fmla="*/ 0 w 852"/>
                <a:gd name="T1" fmla="*/ 0 h 204"/>
                <a:gd name="T2" fmla="*/ 2 w 852"/>
                <a:gd name="T3" fmla="*/ 2 h 204"/>
                <a:gd name="T4" fmla="*/ 850 w 852"/>
                <a:gd name="T5" fmla="*/ 204 h 204"/>
                <a:gd name="T6" fmla="*/ 852 w 852"/>
                <a:gd name="T7" fmla="*/ 200 h 204"/>
                <a:gd name="T8" fmla="*/ 2 w 852"/>
                <a:gd name="T9" fmla="*/ 0 h 204"/>
                <a:gd name="T10" fmla="*/ 0 w 852"/>
                <a:gd name="T11" fmla="*/ 0 h 204"/>
                <a:gd name="T12" fmla="*/ 2 w 852"/>
                <a:gd name="T13" fmla="*/ 0 h 204"/>
                <a:gd name="T14" fmla="*/ 2 w 852"/>
                <a:gd name="T15" fmla="*/ 0 h 204"/>
                <a:gd name="T16" fmla="*/ 0 w 852"/>
                <a:gd name="T1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204">
                  <a:moveTo>
                    <a:pt x="0" y="0"/>
                  </a:moveTo>
                  <a:lnTo>
                    <a:pt x="2" y="2"/>
                  </a:lnTo>
                  <a:lnTo>
                    <a:pt x="850" y="204"/>
                  </a:lnTo>
                  <a:lnTo>
                    <a:pt x="852" y="20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Freeform 145"/>
            <p:cNvSpPr/>
            <p:nvPr/>
          </p:nvSpPr>
          <p:spPr bwMode="auto">
            <a:xfrm>
              <a:off x="6578600" y="1511300"/>
              <a:ext cx="69850" cy="53975"/>
            </a:xfrm>
            <a:custGeom>
              <a:avLst/>
              <a:gdLst>
                <a:gd name="T0" fmla="*/ 4 w 87"/>
                <a:gd name="T1" fmla="*/ 68 h 68"/>
                <a:gd name="T2" fmla="*/ 4 w 87"/>
                <a:gd name="T3" fmla="*/ 68 h 68"/>
                <a:gd name="T4" fmla="*/ 87 w 87"/>
                <a:gd name="T5" fmla="*/ 2 h 68"/>
                <a:gd name="T6" fmla="*/ 85 w 87"/>
                <a:gd name="T7" fmla="*/ 0 h 68"/>
                <a:gd name="T8" fmla="*/ 2 w 87"/>
                <a:gd name="T9" fmla="*/ 65 h 68"/>
                <a:gd name="T10" fmla="*/ 4 w 87"/>
                <a:gd name="T11" fmla="*/ 68 h 68"/>
                <a:gd name="T12" fmla="*/ 2 w 87"/>
                <a:gd name="T13" fmla="*/ 65 h 68"/>
                <a:gd name="T14" fmla="*/ 0 w 87"/>
                <a:gd name="T15" fmla="*/ 66 h 68"/>
                <a:gd name="T16" fmla="*/ 4 w 87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68">
                  <a:moveTo>
                    <a:pt x="4" y="68"/>
                  </a:moveTo>
                  <a:lnTo>
                    <a:pt x="4" y="68"/>
                  </a:lnTo>
                  <a:lnTo>
                    <a:pt x="87" y="2"/>
                  </a:lnTo>
                  <a:lnTo>
                    <a:pt x="85" y="0"/>
                  </a:lnTo>
                  <a:lnTo>
                    <a:pt x="2" y="65"/>
                  </a:lnTo>
                  <a:lnTo>
                    <a:pt x="4" y="68"/>
                  </a:lnTo>
                  <a:lnTo>
                    <a:pt x="2" y="65"/>
                  </a:lnTo>
                  <a:lnTo>
                    <a:pt x="0" y="66"/>
                  </a:lnTo>
                  <a:lnTo>
                    <a:pt x="4" y="68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Freeform 146"/>
            <p:cNvSpPr/>
            <p:nvPr/>
          </p:nvSpPr>
          <p:spPr bwMode="auto">
            <a:xfrm>
              <a:off x="6581775" y="1562100"/>
              <a:ext cx="693738" cy="165100"/>
            </a:xfrm>
            <a:custGeom>
              <a:avLst/>
              <a:gdLst>
                <a:gd name="T0" fmla="*/ 873 w 873"/>
                <a:gd name="T1" fmla="*/ 205 h 207"/>
                <a:gd name="T2" fmla="*/ 873 w 873"/>
                <a:gd name="T3" fmla="*/ 203 h 207"/>
                <a:gd name="T4" fmla="*/ 0 w 873"/>
                <a:gd name="T5" fmla="*/ 0 h 207"/>
                <a:gd name="T6" fmla="*/ 0 w 873"/>
                <a:gd name="T7" fmla="*/ 3 h 207"/>
                <a:gd name="T8" fmla="*/ 873 w 873"/>
                <a:gd name="T9" fmla="*/ 207 h 207"/>
                <a:gd name="T10" fmla="*/ 873 w 873"/>
                <a:gd name="T11" fmla="*/ 205 h 207"/>
                <a:gd name="T12" fmla="*/ 873 w 873"/>
                <a:gd name="T13" fmla="*/ 207 h 207"/>
                <a:gd name="T14" fmla="*/ 873 w 873"/>
                <a:gd name="T15" fmla="*/ 207 h 207"/>
                <a:gd name="T16" fmla="*/ 873 w 873"/>
                <a:gd name="T17" fmla="*/ 20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3" h="207">
                  <a:moveTo>
                    <a:pt x="873" y="205"/>
                  </a:moveTo>
                  <a:lnTo>
                    <a:pt x="873" y="203"/>
                  </a:lnTo>
                  <a:lnTo>
                    <a:pt x="0" y="0"/>
                  </a:lnTo>
                  <a:lnTo>
                    <a:pt x="0" y="3"/>
                  </a:lnTo>
                  <a:lnTo>
                    <a:pt x="873" y="207"/>
                  </a:lnTo>
                  <a:lnTo>
                    <a:pt x="873" y="205"/>
                  </a:lnTo>
                  <a:lnTo>
                    <a:pt x="873" y="207"/>
                  </a:lnTo>
                  <a:lnTo>
                    <a:pt x="873" y="207"/>
                  </a:lnTo>
                  <a:lnTo>
                    <a:pt x="873" y="205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Freeform 147"/>
            <p:cNvSpPr/>
            <p:nvPr/>
          </p:nvSpPr>
          <p:spPr bwMode="auto">
            <a:xfrm>
              <a:off x="7272338" y="1673225"/>
              <a:ext cx="49212" cy="527050"/>
            </a:xfrm>
            <a:custGeom>
              <a:avLst/>
              <a:gdLst>
                <a:gd name="T0" fmla="*/ 0 w 62"/>
                <a:gd name="T1" fmla="*/ 664 h 664"/>
                <a:gd name="T2" fmla="*/ 62 w 62"/>
                <a:gd name="T3" fmla="*/ 596 h 664"/>
                <a:gd name="T4" fmla="*/ 62 w 62"/>
                <a:gd name="T5" fmla="*/ 0 h 664"/>
                <a:gd name="T6" fmla="*/ 0 w 62"/>
                <a:gd name="T7" fmla="*/ 66 h 664"/>
                <a:gd name="T8" fmla="*/ 0 w 62"/>
                <a:gd name="T9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4">
                  <a:moveTo>
                    <a:pt x="0" y="664"/>
                  </a:moveTo>
                  <a:lnTo>
                    <a:pt x="62" y="596"/>
                  </a:lnTo>
                  <a:lnTo>
                    <a:pt x="62" y="0"/>
                  </a:lnTo>
                  <a:lnTo>
                    <a:pt x="0" y="6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6D6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Freeform 148"/>
            <p:cNvSpPr/>
            <p:nvPr/>
          </p:nvSpPr>
          <p:spPr bwMode="auto">
            <a:xfrm>
              <a:off x="7272338" y="2146300"/>
              <a:ext cx="50800" cy="53975"/>
            </a:xfrm>
            <a:custGeom>
              <a:avLst/>
              <a:gdLst>
                <a:gd name="T0" fmla="*/ 64 w 64"/>
                <a:gd name="T1" fmla="*/ 0 h 68"/>
                <a:gd name="T2" fmla="*/ 60 w 64"/>
                <a:gd name="T3" fmla="*/ 0 h 68"/>
                <a:gd name="T4" fmla="*/ 0 w 64"/>
                <a:gd name="T5" fmla="*/ 66 h 68"/>
                <a:gd name="T6" fmla="*/ 2 w 64"/>
                <a:gd name="T7" fmla="*/ 68 h 68"/>
                <a:gd name="T8" fmla="*/ 64 w 64"/>
                <a:gd name="T9" fmla="*/ 2 h 68"/>
                <a:gd name="T10" fmla="*/ 64 w 64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8">
                  <a:moveTo>
                    <a:pt x="64" y="0"/>
                  </a:moveTo>
                  <a:lnTo>
                    <a:pt x="60" y="0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Freeform 149"/>
            <p:cNvSpPr/>
            <p:nvPr/>
          </p:nvSpPr>
          <p:spPr bwMode="auto">
            <a:xfrm>
              <a:off x="7319963" y="1671638"/>
              <a:ext cx="3175" cy="474662"/>
            </a:xfrm>
            <a:custGeom>
              <a:avLst/>
              <a:gdLst>
                <a:gd name="T0" fmla="*/ 0 w 4"/>
                <a:gd name="T1" fmla="*/ 0 h 598"/>
                <a:gd name="T2" fmla="*/ 0 w 4"/>
                <a:gd name="T3" fmla="*/ 2 h 598"/>
                <a:gd name="T4" fmla="*/ 0 w 4"/>
                <a:gd name="T5" fmla="*/ 598 h 598"/>
                <a:gd name="T6" fmla="*/ 4 w 4"/>
                <a:gd name="T7" fmla="*/ 598 h 598"/>
                <a:gd name="T8" fmla="*/ 4 w 4"/>
                <a:gd name="T9" fmla="*/ 2 h 598"/>
                <a:gd name="T10" fmla="*/ 0 w 4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98">
                  <a:moveTo>
                    <a:pt x="0" y="0"/>
                  </a:moveTo>
                  <a:lnTo>
                    <a:pt x="0" y="2"/>
                  </a:lnTo>
                  <a:lnTo>
                    <a:pt x="0" y="598"/>
                  </a:lnTo>
                  <a:lnTo>
                    <a:pt x="4" y="598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Freeform 150"/>
            <p:cNvSpPr/>
            <p:nvPr/>
          </p:nvSpPr>
          <p:spPr bwMode="auto">
            <a:xfrm>
              <a:off x="7272338" y="1671638"/>
              <a:ext cx="50800" cy="53975"/>
            </a:xfrm>
            <a:custGeom>
              <a:avLst/>
              <a:gdLst>
                <a:gd name="T0" fmla="*/ 0 w 64"/>
                <a:gd name="T1" fmla="*/ 68 h 68"/>
                <a:gd name="T2" fmla="*/ 2 w 64"/>
                <a:gd name="T3" fmla="*/ 68 h 68"/>
                <a:gd name="T4" fmla="*/ 64 w 64"/>
                <a:gd name="T5" fmla="*/ 2 h 68"/>
                <a:gd name="T6" fmla="*/ 60 w 64"/>
                <a:gd name="T7" fmla="*/ 0 h 68"/>
                <a:gd name="T8" fmla="*/ 0 w 64"/>
                <a:gd name="T9" fmla="*/ 68 h 68"/>
                <a:gd name="T10" fmla="*/ 0 w 64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68">
                  <a:moveTo>
                    <a:pt x="0" y="68"/>
                  </a:moveTo>
                  <a:lnTo>
                    <a:pt x="2" y="68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Freeform 151"/>
            <p:cNvSpPr/>
            <p:nvPr/>
          </p:nvSpPr>
          <p:spPr bwMode="auto">
            <a:xfrm>
              <a:off x="7272338" y="1725613"/>
              <a:ext cx="1587" cy="474662"/>
            </a:xfrm>
            <a:custGeom>
              <a:avLst/>
              <a:gdLst>
                <a:gd name="T0" fmla="*/ 2 w 2"/>
                <a:gd name="T1" fmla="*/ 598 h 598"/>
                <a:gd name="T2" fmla="*/ 2 w 2"/>
                <a:gd name="T3" fmla="*/ 598 h 598"/>
                <a:gd name="T4" fmla="*/ 2 w 2"/>
                <a:gd name="T5" fmla="*/ 0 h 598"/>
                <a:gd name="T6" fmla="*/ 0 w 2"/>
                <a:gd name="T7" fmla="*/ 0 h 598"/>
                <a:gd name="T8" fmla="*/ 0 w 2"/>
                <a:gd name="T9" fmla="*/ 598 h 598"/>
                <a:gd name="T10" fmla="*/ 2 w 2"/>
                <a:gd name="T11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98">
                  <a:moveTo>
                    <a:pt x="2" y="598"/>
                  </a:moveTo>
                  <a:lnTo>
                    <a:pt x="2" y="598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98"/>
                  </a:lnTo>
                  <a:lnTo>
                    <a:pt x="2" y="598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Freeform 152"/>
            <p:cNvSpPr/>
            <p:nvPr/>
          </p:nvSpPr>
          <p:spPr bwMode="auto">
            <a:xfrm>
              <a:off x="6583363" y="1563688"/>
              <a:ext cx="688975" cy="819150"/>
            </a:xfrm>
            <a:custGeom>
              <a:avLst/>
              <a:gdLst>
                <a:gd name="T0" fmla="*/ 0 w 867"/>
                <a:gd name="T1" fmla="*/ 0 h 1032"/>
                <a:gd name="T2" fmla="*/ 867 w 867"/>
                <a:gd name="T3" fmla="*/ 204 h 1032"/>
                <a:gd name="T4" fmla="*/ 867 w 867"/>
                <a:gd name="T5" fmla="*/ 807 h 1032"/>
                <a:gd name="T6" fmla="*/ 0 w 867"/>
                <a:gd name="T7" fmla="*/ 1032 h 1032"/>
                <a:gd name="T8" fmla="*/ 0 w 867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7" h="1032">
                  <a:moveTo>
                    <a:pt x="0" y="0"/>
                  </a:moveTo>
                  <a:lnTo>
                    <a:pt x="867" y="204"/>
                  </a:lnTo>
                  <a:lnTo>
                    <a:pt x="867" y="807"/>
                  </a:lnTo>
                  <a:lnTo>
                    <a:pt x="0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Freeform 153"/>
            <p:cNvSpPr/>
            <p:nvPr/>
          </p:nvSpPr>
          <p:spPr bwMode="auto">
            <a:xfrm>
              <a:off x="6583363" y="1562100"/>
              <a:ext cx="690562" cy="165100"/>
            </a:xfrm>
            <a:custGeom>
              <a:avLst/>
              <a:gdLst>
                <a:gd name="T0" fmla="*/ 869 w 869"/>
                <a:gd name="T1" fmla="*/ 205 h 207"/>
                <a:gd name="T2" fmla="*/ 867 w 869"/>
                <a:gd name="T3" fmla="*/ 203 h 207"/>
                <a:gd name="T4" fmla="*/ 0 w 869"/>
                <a:gd name="T5" fmla="*/ 0 h 207"/>
                <a:gd name="T6" fmla="*/ 0 w 869"/>
                <a:gd name="T7" fmla="*/ 3 h 207"/>
                <a:gd name="T8" fmla="*/ 867 w 869"/>
                <a:gd name="T9" fmla="*/ 207 h 207"/>
                <a:gd name="T10" fmla="*/ 869 w 869"/>
                <a:gd name="T11" fmla="*/ 205 h 207"/>
                <a:gd name="T12" fmla="*/ 869 w 869"/>
                <a:gd name="T13" fmla="*/ 205 h 207"/>
                <a:gd name="T14" fmla="*/ 869 w 869"/>
                <a:gd name="T15" fmla="*/ 203 h 207"/>
                <a:gd name="T16" fmla="*/ 867 w 869"/>
                <a:gd name="T17" fmla="*/ 203 h 207"/>
                <a:gd name="T18" fmla="*/ 869 w 869"/>
                <a:gd name="T19" fmla="*/ 20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9" h="207">
                  <a:moveTo>
                    <a:pt x="869" y="205"/>
                  </a:moveTo>
                  <a:lnTo>
                    <a:pt x="867" y="203"/>
                  </a:lnTo>
                  <a:lnTo>
                    <a:pt x="0" y="0"/>
                  </a:lnTo>
                  <a:lnTo>
                    <a:pt x="0" y="3"/>
                  </a:lnTo>
                  <a:lnTo>
                    <a:pt x="867" y="207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9" y="203"/>
                  </a:lnTo>
                  <a:lnTo>
                    <a:pt x="867" y="203"/>
                  </a:lnTo>
                  <a:lnTo>
                    <a:pt x="869" y="205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Freeform 154"/>
            <p:cNvSpPr/>
            <p:nvPr/>
          </p:nvSpPr>
          <p:spPr bwMode="auto">
            <a:xfrm>
              <a:off x="7272338" y="1725613"/>
              <a:ext cx="1587" cy="479425"/>
            </a:xfrm>
            <a:custGeom>
              <a:avLst/>
              <a:gdLst>
                <a:gd name="T0" fmla="*/ 2 w 2"/>
                <a:gd name="T1" fmla="*/ 605 h 605"/>
                <a:gd name="T2" fmla="*/ 2 w 2"/>
                <a:gd name="T3" fmla="*/ 603 h 605"/>
                <a:gd name="T4" fmla="*/ 2 w 2"/>
                <a:gd name="T5" fmla="*/ 0 h 605"/>
                <a:gd name="T6" fmla="*/ 0 w 2"/>
                <a:gd name="T7" fmla="*/ 0 h 605"/>
                <a:gd name="T8" fmla="*/ 0 w 2"/>
                <a:gd name="T9" fmla="*/ 603 h 605"/>
                <a:gd name="T10" fmla="*/ 2 w 2"/>
                <a:gd name="T11" fmla="*/ 605 h 605"/>
                <a:gd name="T12" fmla="*/ 2 w 2"/>
                <a:gd name="T13" fmla="*/ 605 h 605"/>
                <a:gd name="T14" fmla="*/ 2 w 2"/>
                <a:gd name="T15" fmla="*/ 605 h 605"/>
                <a:gd name="T16" fmla="*/ 2 w 2"/>
                <a:gd name="T17" fmla="*/ 603 h 605"/>
                <a:gd name="T18" fmla="*/ 2 w 2"/>
                <a:gd name="T19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605">
                  <a:moveTo>
                    <a:pt x="2" y="605"/>
                  </a:moveTo>
                  <a:lnTo>
                    <a:pt x="2" y="60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03"/>
                  </a:lnTo>
                  <a:lnTo>
                    <a:pt x="2" y="605"/>
                  </a:lnTo>
                  <a:lnTo>
                    <a:pt x="2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5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Freeform 155"/>
            <p:cNvSpPr/>
            <p:nvPr/>
          </p:nvSpPr>
          <p:spPr bwMode="auto">
            <a:xfrm>
              <a:off x="6581775" y="2205038"/>
              <a:ext cx="692150" cy="179387"/>
            </a:xfrm>
            <a:custGeom>
              <a:avLst/>
              <a:gdLst>
                <a:gd name="T0" fmla="*/ 0 w 871"/>
                <a:gd name="T1" fmla="*/ 225 h 227"/>
                <a:gd name="T2" fmla="*/ 2 w 871"/>
                <a:gd name="T3" fmla="*/ 227 h 227"/>
                <a:gd name="T4" fmla="*/ 871 w 871"/>
                <a:gd name="T5" fmla="*/ 2 h 227"/>
                <a:gd name="T6" fmla="*/ 869 w 871"/>
                <a:gd name="T7" fmla="*/ 0 h 227"/>
                <a:gd name="T8" fmla="*/ 2 w 871"/>
                <a:gd name="T9" fmla="*/ 224 h 227"/>
                <a:gd name="T10" fmla="*/ 0 w 871"/>
                <a:gd name="T11" fmla="*/ 225 h 227"/>
                <a:gd name="T12" fmla="*/ 0 w 871"/>
                <a:gd name="T13" fmla="*/ 225 h 227"/>
                <a:gd name="T14" fmla="*/ 0 w 871"/>
                <a:gd name="T15" fmla="*/ 227 h 227"/>
                <a:gd name="T16" fmla="*/ 2 w 871"/>
                <a:gd name="T17" fmla="*/ 227 h 227"/>
                <a:gd name="T18" fmla="*/ 0 w 871"/>
                <a:gd name="T19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27">
                  <a:moveTo>
                    <a:pt x="0" y="225"/>
                  </a:moveTo>
                  <a:lnTo>
                    <a:pt x="2" y="227"/>
                  </a:lnTo>
                  <a:lnTo>
                    <a:pt x="871" y="2"/>
                  </a:lnTo>
                  <a:lnTo>
                    <a:pt x="869" y="0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2" y="227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Freeform 156"/>
            <p:cNvSpPr/>
            <p:nvPr/>
          </p:nvSpPr>
          <p:spPr bwMode="auto">
            <a:xfrm>
              <a:off x="6581775" y="1562100"/>
              <a:ext cx="3175" cy="820738"/>
            </a:xfrm>
            <a:custGeom>
              <a:avLst/>
              <a:gdLst>
                <a:gd name="T0" fmla="*/ 2 w 4"/>
                <a:gd name="T1" fmla="*/ 0 h 1033"/>
                <a:gd name="T2" fmla="*/ 0 w 4"/>
                <a:gd name="T3" fmla="*/ 1 h 1033"/>
                <a:gd name="T4" fmla="*/ 0 w 4"/>
                <a:gd name="T5" fmla="*/ 1033 h 1033"/>
                <a:gd name="T6" fmla="*/ 4 w 4"/>
                <a:gd name="T7" fmla="*/ 1033 h 1033"/>
                <a:gd name="T8" fmla="*/ 4 w 4"/>
                <a:gd name="T9" fmla="*/ 1 h 1033"/>
                <a:gd name="T10" fmla="*/ 2 w 4"/>
                <a:gd name="T11" fmla="*/ 0 h 1033"/>
                <a:gd name="T12" fmla="*/ 2 w 4"/>
                <a:gd name="T13" fmla="*/ 0 h 1033"/>
                <a:gd name="T14" fmla="*/ 0 w 4"/>
                <a:gd name="T15" fmla="*/ 0 h 1033"/>
                <a:gd name="T16" fmla="*/ 0 w 4"/>
                <a:gd name="T17" fmla="*/ 1 h 1033"/>
                <a:gd name="T18" fmla="*/ 2 w 4"/>
                <a:gd name="T19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033">
                  <a:moveTo>
                    <a:pt x="2" y="0"/>
                  </a:moveTo>
                  <a:lnTo>
                    <a:pt x="0" y="1"/>
                  </a:lnTo>
                  <a:lnTo>
                    <a:pt x="0" y="1033"/>
                  </a:lnTo>
                  <a:lnTo>
                    <a:pt x="4" y="1033"/>
                  </a:lnTo>
                  <a:lnTo>
                    <a:pt x="4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C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Freeform 157"/>
            <p:cNvSpPr/>
            <p:nvPr/>
          </p:nvSpPr>
          <p:spPr bwMode="auto">
            <a:xfrm>
              <a:off x="6630988" y="1778000"/>
              <a:ext cx="185737" cy="333375"/>
            </a:xfrm>
            <a:custGeom>
              <a:avLst/>
              <a:gdLst>
                <a:gd name="T0" fmla="*/ 189 w 235"/>
                <a:gd name="T1" fmla="*/ 420 h 420"/>
                <a:gd name="T2" fmla="*/ 44 w 235"/>
                <a:gd name="T3" fmla="*/ 412 h 420"/>
                <a:gd name="T4" fmla="*/ 20 w 235"/>
                <a:gd name="T5" fmla="*/ 391 h 420"/>
                <a:gd name="T6" fmla="*/ 8 w 235"/>
                <a:gd name="T7" fmla="*/ 308 h 420"/>
                <a:gd name="T8" fmla="*/ 0 w 235"/>
                <a:gd name="T9" fmla="*/ 239 h 420"/>
                <a:gd name="T10" fmla="*/ 18 w 235"/>
                <a:gd name="T11" fmla="*/ 154 h 420"/>
                <a:gd name="T12" fmla="*/ 60 w 235"/>
                <a:gd name="T13" fmla="*/ 25 h 420"/>
                <a:gd name="T14" fmla="*/ 139 w 235"/>
                <a:gd name="T15" fmla="*/ 0 h 420"/>
                <a:gd name="T16" fmla="*/ 235 w 235"/>
                <a:gd name="T17" fmla="*/ 7 h 420"/>
                <a:gd name="T18" fmla="*/ 207 w 235"/>
                <a:gd name="T19" fmla="*/ 103 h 420"/>
                <a:gd name="T20" fmla="*/ 97 w 235"/>
                <a:gd name="T21" fmla="*/ 95 h 420"/>
                <a:gd name="T22" fmla="*/ 66 w 235"/>
                <a:gd name="T23" fmla="*/ 164 h 420"/>
                <a:gd name="T24" fmla="*/ 46 w 235"/>
                <a:gd name="T25" fmla="*/ 264 h 420"/>
                <a:gd name="T26" fmla="*/ 60 w 235"/>
                <a:gd name="T27" fmla="*/ 317 h 420"/>
                <a:gd name="T28" fmla="*/ 165 w 235"/>
                <a:gd name="T29" fmla="*/ 327 h 420"/>
                <a:gd name="T30" fmla="*/ 189 w 235"/>
                <a:gd name="T3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420">
                  <a:moveTo>
                    <a:pt x="189" y="420"/>
                  </a:moveTo>
                  <a:lnTo>
                    <a:pt x="44" y="412"/>
                  </a:lnTo>
                  <a:lnTo>
                    <a:pt x="20" y="391"/>
                  </a:lnTo>
                  <a:lnTo>
                    <a:pt x="8" y="308"/>
                  </a:lnTo>
                  <a:lnTo>
                    <a:pt x="0" y="239"/>
                  </a:lnTo>
                  <a:lnTo>
                    <a:pt x="18" y="154"/>
                  </a:lnTo>
                  <a:lnTo>
                    <a:pt x="60" y="25"/>
                  </a:lnTo>
                  <a:lnTo>
                    <a:pt x="139" y="0"/>
                  </a:lnTo>
                  <a:lnTo>
                    <a:pt x="235" y="7"/>
                  </a:lnTo>
                  <a:lnTo>
                    <a:pt x="207" y="103"/>
                  </a:lnTo>
                  <a:lnTo>
                    <a:pt x="97" y="95"/>
                  </a:lnTo>
                  <a:lnTo>
                    <a:pt x="66" y="164"/>
                  </a:lnTo>
                  <a:lnTo>
                    <a:pt x="46" y="264"/>
                  </a:lnTo>
                  <a:lnTo>
                    <a:pt x="60" y="317"/>
                  </a:lnTo>
                  <a:lnTo>
                    <a:pt x="165" y="327"/>
                  </a:lnTo>
                  <a:lnTo>
                    <a:pt x="189" y="42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Freeform 158"/>
            <p:cNvSpPr/>
            <p:nvPr/>
          </p:nvSpPr>
          <p:spPr bwMode="auto">
            <a:xfrm>
              <a:off x="6799263" y="1881188"/>
              <a:ext cx="393700" cy="139700"/>
            </a:xfrm>
            <a:custGeom>
              <a:avLst/>
              <a:gdLst>
                <a:gd name="T0" fmla="*/ 0 w 496"/>
                <a:gd name="T1" fmla="*/ 50 h 177"/>
                <a:gd name="T2" fmla="*/ 0 w 496"/>
                <a:gd name="T3" fmla="*/ 133 h 177"/>
                <a:gd name="T4" fmla="*/ 387 w 496"/>
                <a:gd name="T5" fmla="*/ 131 h 177"/>
                <a:gd name="T6" fmla="*/ 387 w 496"/>
                <a:gd name="T7" fmla="*/ 177 h 177"/>
                <a:gd name="T8" fmla="*/ 496 w 496"/>
                <a:gd name="T9" fmla="*/ 87 h 177"/>
                <a:gd name="T10" fmla="*/ 387 w 496"/>
                <a:gd name="T11" fmla="*/ 0 h 177"/>
                <a:gd name="T12" fmla="*/ 387 w 496"/>
                <a:gd name="T13" fmla="*/ 50 h 177"/>
                <a:gd name="T14" fmla="*/ 0 w 496"/>
                <a:gd name="T15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177">
                  <a:moveTo>
                    <a:pt x="0" y="50"/>
                  </a:moveTo>
                  <a:lnTo>
                    <a:pt x="0" y="133"/>
                  </a:lnTo>
                  <a:lnTo>
                    <a:pt x="387" y="131"/>
                  </a:lnTo>
                  <a:lnTo>
                    <a:pt x="387" y="177"/>
                  </a:lnTo>
                  <a:lnTo>
                    <a:pt x="496" y="87"/>
                  </a:lnTo>
                  <a:lnTo>
                    <a:pt x="387" y="0"/>
                  </a:lnTo>
                  <a:lnTo>
                    <a:pt x="387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Freeform 159"/>
            <p:cNvSpPr/>
            <p:nvPr/>
          </p:nvSpPr>
          <p:spPr bwMode="auto">
            <a:xfrm>
              <a:off x="6602413" y="2039938"/>
              <a:ext cx="619125" cy="217487"/>
            </a:xfrm>
            <a:custGeom>
              <a:avLst/>
              <a:gdLst>
                <a:gd name="T0" fmla="*/ 0 w 781"/>
                <a:gd name="T1" fmla="*/ 200 h 273"/>
                <a:gd name="T2" fmla="*/ 30 w 781"/>
                <a:gd name="T3" fmla="*/ 273 h 273"/>
                <a:gd name="T4" fmla="*/ 702 w 781"/>
                <a:gd name="T5" fmla="*/ 116 h 273"/>
                <a:gd name="T6" fmla="*/ 717 w 781"/>
                <a:gd name="T7" fmla="*/ 155 h 273"/>
                <a:gd name="T8" fmla="*/ 781 w 781"/>
                <a:gd name="T9" fmla="*/ 55 h 273"/>
                <a:gd name="T10" fmla="*/ 652 w 781"/>
                <a:gd name="T11" fmla="*/ 0 h 273"/>
                <a:gd name="T12" fmla="*/ 670 w 781"/>
                <a:gd name="T13" fmla="*/ 43 h 273"/>
                <a:gd name="T14" fmla="*/ 0 w 781"/>
                <a:gd name="T15" fmla="*/ 20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1" h="273">
                  <a:moveTo>
                    <a:pt x="0" y="200"/>
                  </a:moveTo>
                  <a:lnTo>
                    <a:pt x="30" y="273"/>
                  </a:lnTo>
                  <a:lnTo>
                    <a:pt x="702" y="116"/>
                  </a:lnTo>
                  <a:lnTo>
                    <a:pt x="717" y="155"/>
                  </a:lnTo>
                  <a:lnTo>
                    <a:pt x="781" y="55"/>
                  </a:lnTo>
                  <a:lnTo>
                    <a:pt x="652" y="0"/>
                  </a:lnTo>
                  <a:lnTo>
                    <a:pt x="670" y="43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Freeform 160"/>
            <p:cNvSpPr/>
            <p:nvPr/>
          </p:nvSpPr>
          <p:spPr bwMode="auto">
            <a:xfrm>
              <a:off x="6602413" y="1639888"/>
              <a:ext cx="620712" cy="214312"/>
            </a:xfrm>
            <a:custGeom>
              <a:avLst/>
              <a:gdLst>
                <a:gd name="T0" fmla="*/ 34 w 783"/>
                <a:gd name="T1" fmla="*/ 0 h 271"/>
                <a:gd name="T2" fmla="*/ 0 w 783"/>
                <a:gd name="T3" fmla="*/ 72 h 271"/>
                <a:gd name="T4" fmla="*/ 670 w 783"/>
                <a:gd name="T5" fmla="*/ 234 h 271"/>
                <a:gd name="T6" fmla="*/ 654 w 783"/>
                <a:gd name="T7" fmla="*/ 271 h 271"/>
                <a:gd name="T8" fmla="*/ 783 w 783"/>
                <a:gd name="T9" fmla="*/ 219 h 271"/>
                <a:gd name="T10" fmla="*/ 721 w 783"/>
                <a:gd name="T11" fmla="*/ 119 h 271"/>
                <a:gd name="T12" fmla="*/ 702 w 783"/>
                <a:gd name="T13" fmla="*/ 161 h 271"/>
                <a:gd name="T14" fmla="*/ 34 w 783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271">
                  <a:moveTo>
                    <a:pt x="34" y="0"/>
                  </a:moveTo>
                  <a:lnTo>
                    <a:pt x="0" y="72"/>
                  </a:lnTo>
                  <a:lnTo>
                    <a:pt x="670" y="234"/>
                  </a:lnTo>
                  <a:lnTo>
                    <a:pt x="654" y="271"/>
                  </a:lnTo>
                  <a:lnTo>
                    <a:pt x="783" y="219"/>
                  </a:lnTo>
                  <a:lnTo>
                    <a:pt x="721" y="119"/>
                  </a:lnTo>
                  <a:lnTo>
                    <a:pt x="702" y="16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Freeform 161"/>
            <p:cNvSpPr/>
            <p:nvPr/>
          </p:nvSpPr>
          <p:spPr bwMode="auto">
            <a:xfrm>
              <a:off x="6643688" y="1790700"/>
              <a:ext cx="185737" cy="331788"/>
            </a:xfrm>
            <a:custGeom>
              <a:avLst/>
              <a:gdLst>
                <a:gd name="T0" fmla="*/ 189 w 234"/>
                <a:gd name="T1" fmla="*/ 419 h 419"/>
                <a:gd name="T2" fmla="*/ 44 w 234"/>
                <a:gd name="T3" fmla="*/ 412 h 419"/>
                <a:gd name="T4" fmla="*/ 20 w 234"/>
                <a:gd name="T5" fmla="*/ 390 h 419"/>
                <a:gd name="T6" fmla="*/ 8 w 234"/>
                <a:gd name="T7" fmla="*/ 309 h 419"/>
                <a:gd name="T8" fmla="*/ 0 w 234"/>
                <a:gd name="T9" fmla="*/ 239 h 419"/>
                <a:gd name="T10" fmla="*/ 18 w 234"/>
                <a:gd name="T11" fmla="*/ 153 h 419"/>
                <a:gd name="T12" fmla="*/ 62 w 234"/>
                <a:gd name="T13" fmla="*/ 26 h 419"/>
                <a:gd name="T14" fmla="*/ 139 w 234"/>
                <a:gd name="T15" fmla="*/ 0 h 419"/>
                <a:gd name="T16" fmla="*/ 234 w 234"/>
                <a:gd name="T17" fmla="*/ 5 h 419"/>
                <a:gd name="T18" fmla="*/ 209 w 234"/>
                <a:gd name="T19" fmla="*/ 102 h 419"/>
                <a:gd name="T20" fmla="*/ 97 w 234"/>
                <a:gd name="T21" fmla="*/ 95 h 419"/>
                <a:gd name="T22" fmla="*/ 66 w 234"/>
                <a:gd name="T23" fmla="*/ 165 h 419"/>
                <a:gd name="T24" fmla="*/ 46 w 234"/>
                <a:gd name="T25" fmla="*/ 265 h 419"/>
                <a:gd name="T26" fmla="*/ 60 w 234"/>
                <a:gd name="T27" fmla="*/ 315 h 419"/>
                <a:gd name="T28" fmla="*/ 165 w 234"/>
                <a:gd name="T29" fmla="*/ 326 h 419"/>
                <a:gd name="T30" fmla="*/ 189 w 234"/>
                <a:gd name="T31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419">
                  <a:moveTo>
                    <a:pt x="189" y="419"/>
                  </a:moveTo>
                  <a:lnTo>
                    <a:pt x="44" y="412"/>
                  </a:lnTo>
                  <a:lnTo>
                    <a:pt x="20" y="390"/>
                  </a:lnTo>
                  <a:lnTo>
                    <a:pt x="8" y="309"/>
                  </a:lnTo>
                  <a:lnTo>
                    <a:pt x="0" y="239"/>
                  </a:lnTo>
                  <a:lnTo>
                    <a:pt x="18" y="153"/>
                  </a:lnTo>
                  <a:lnTo>
                    <a:pt x="62" y="26"/>
                  </a:lnTo>
                  <a:lnTo>
                    <a:pt x="139" y="0"/>
                  </a:lnTo>
                  <a:lnTo>
                    <a:pt x="234" y="5"/>
                  </a:lnTo>
                  <a:lnTo>
                    <a:pt x="209" y="102"/>
                  </a:lnTo>
                  <a:lnTo>
                    <a:pt x="97" y="95"/>
                  </a:lnTo>
                  <a:lnTo>
                    <a:pt x="66" y="165"/>
                  </a:lnTo>
                  <a:lnTo>
                    <a:pt x="46" y="265"/>
                  </a:lnTo>
                  <a:lnTo>
                    <a:pt x="60" y="315"/>
                  </a:lnTo>
                  <a:lnTo>
                    <a:pt x="165" y="326"/>
                  </a:lnTo>
                  <a:lnTo>
                    <a:pt x="189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Freeform 162"/>
            <p:cNvSpPr/>
            <p:nvPr/>
          </p:nvSpPr>
          <p:spPr bwMode="auto">
            <a:xfrm>
              <a:off x="6811963" y="1893888"/>
              <a:ext cx="393700" cy="138112"/>
            </a:xfrm>
            <a:custGeom>
              <a:avLst/>
              <a:gdLst>
                <a:gd name="T0" fmla="*/ 0 w 496"/>
                <a:gd name="T1" fmla="*/ 49 h 174"/>
                <a:gd name="T2" fmla="*/ 0 w 496"/>
                <a:gd name="T3" fmla="*/ 130 h 174"/>
                <a:gd name="T4" fmla="*/ 389 w 496"/>
                <a:gd name="T5" fmla="*/ 130 h 174"/>
                <a:gd name="T6" fmla="*/ 389 w 496"/>
                <a:gd name="T7" fmla="*/ 174 h 174"/>
                <a:gd name="T8" fmla="*/ 496 w 496"/>
                <a:gd name="T9" fmla="*/ 86 h 174"/>
                <a:gd name="T10" fmla="*/ 389 w 496"/>
                <a:gd name="T11" fmla="*/ 0 h 174"/>
                <a:gd name="T12" fmla="*/ 389 w 496"/>
                <a:gd name="T13" fmla="*/ 47 h 174"/>
                <a:gd name="T14" fmla="*/ 0 w 496"/>
                <a:gd name="T15" fmla="*/ 4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174">
                  <a:moveTo>
                    <a:pt x="0" y="49"/>
                  </a:moveTo>
                  <a:lnTo>
                    <a:pt x="0" y="130"/>
                  </a:lnTo>
                  <a:lnTo>
                    <a:pt x="389" y="130"/>
                  </a:lnTo>
                  <a:lnTo>
                    <a:pt x="389" y="174"/>
                  </a:lnTo>
                  <a:lnTo>
                    <a:pt x="496" y="86"/>
                  </a:lnTo>
                  <a:lnTo>
                    <a:pt x="389" y="0"/>
                  </a:lnTo>
                  <a:lnTo>
                    <a:pt x="389" y="4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Freeform 163"/>
            <p:cNvSpPr/>
            <p:nvPr/>
          </p:nvSpPr>
          <p:spPr bwMode="auto">
            <a:xfrm>
              <a:off x="6615113" y="2052638"/>
              <a:ext cx="619125" cy="214312"/>
            </a:xfrm>
            <a:custGeom>
              <a:avLst/>
              <a:gdLst>
                <a:gd name="T0" fmla="*/ 0 w 781"/>
                <a:gd name="T1" fmla="*/ 200 h 271"/>
                <a:gd name="T2" fmla="*/ 30 w 781"/>
                <a:gd name="T3" fmla="*/ 271 h 271"/>
                <a:gd name="T4" fmla="*/ 701 w 781"/>
                <a:gd name="T5" fmla="*/ 113 h 271"/>
                <a:gd name="T6" fmla="*/ 717 w 781"/>
                <a:gd name="T7" fmla="*/ 152 h 271"/>
                <a:gd name="T8" fmla="*/ 781 w 781"/>
                <a:gd name="T9" fmla="*/ 52 h 271"/>
                <a:gd name="T10" fmla="*/ 652 w 781"/>
                <a:gd name="T11" fmla="*/ 0 h 271"/>
                <a:gd name="T12" fmla="*/ 672 w 781"/>
                <a:gd name="T13" fmla="*/ 42 h 271"/>
                <a:gd name="T14" fmla="*/ 0 w 781"/>
                <a:gd name="T15" fmla="*/ 20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1" h="271">
                  <a:moveTo>
                    <a:pt x="0" y="200"/>
                  </a:moveTo>
                  <a:lnTo>
                    <a:pt x="30" y="271"/>
                  </a:lnTo>
                  <a:lnTo>
                    <a:pt x="701" y="113"/>
                  </a:lnTo>
                  <a:lnTo>
                    <a:pt x="717" y="152"/>
                  </a:lnTo>
                  <a:lnTo>
                    <a:pt x="781" y="52"/>
                  </a:lnTo>
                  <a:lnTo>
                    <a:pt x="652" y="0"/>
                  </a:lnTo>
                  <a:lnTo>
                    <a:pt x="672" y="4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" name="Freeform 164"/>
            <p:cNvSpPr/>
            <p:nvPr/>
          </p:nvSpPr>
          <p:spPr bwMode="auto">
            <a:xfrm>
              <a:off x="6616700" y="1649413"/>
              <a:ext cx="620713" cy="217487"/>
            </a:xfrm>
            <a:custGeom>
              <a:avLst/>
              <a:gdLst>
                <a:gd name="T0" fmla="*/ 32 w 783"/>
                <a:gd name="T1" fmla="*/ 0 h 273"/>
                <a:gd name="T2" fmla="*/ 0 w 783"/>
                <a:gd name="T3" fmla="*/ 73 h 273"/>
                <a:gd name="T4" fmla="*/ 668 w 783"/>
                <a:gd name="T5" fmla="*/ 234 h 273"/>
                <a:gd name="T6" fmla="*/ 652 w 783"/>
                <a:gd name="T7" fmla="*/ 273 h 273"/>
                <a:gd name="T8" fmla="*/ 783 w 783"/>
                <a:gd name="T9" fmla="*/ 220 h 273"/>
                <a:gd name="T10" fmla="*/ 719 w 783"/>
                <a:gd name="T11" fmla="*/ 120 h 273"/>
                <a:gd name="T12" fmla="*/ 701 w 783"/>
                <a:gd name="T13" fmla="*/ 161 h 273"/>
                <a:gd name="T14" fmla="*/ 32 w 783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273">
                  <a:moveTo>
                    <a:pt x="32" y="0"/>
                  </a:moveTo>
                  <a:lnTo>
                    <a:pt x="0" y="73"/>
                  </a:lnTo>
                  <a:lnTo>
                    <a:pt x="668" y="234"/>
                  </a:lnTo>
                  <a:lnTo>
                    <a:pt x="652" y="273"/>
                  </a:lnTo>
                  <a:lnTo>
                    <a:pt x="783" y="220"/>
                  </a:lnTo>
                  <a:lnTo>
                    <a:pt x="719" y="120"/>
                  </a:lnTo>
                  <a:lnTo>
                    <a:pt x="701" y="1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Freeform 165"/>
            <p:cNvSpPr/>
            <p:nvPr/>
          </p:nvSpPr>
          <p:spPr bwMode="auto">
            <a:xfrm>
              <a:off x="3338513" y="3297238"/>
              <a:ext cx="2686050" cy="168275"/>
            </a:xfrm>
            <a:custGeom>
              <a:avLst/>
              <a:gdLst>
                <a:gd name="T0" fmla="*/ 0 w 3385"/>
                <a:gd name="T1" fmla="*/ 105 h 212"/>
                <a:gd name="T2" fmla="*/ 1818 w 3385"/>
                <a:gd name="T3" fmla="*/ 0 h 212"/>
                <a:gd name="T4" fmla="*/ 1724 w 3385"/>
                <a:gd name="T5" fmla="*/ 147 h 212"/>
                <a:gd name="T6" fmla="*/ 3385 w 3385"/>
                <a:gd name="T7" fmla="*/ 105 h 212"/>
                <a:gd name="T8" fmla="*/ 1569 w 3385"/>
                <a:gd name="T9" fmla="*/ 212 h 212"/>
                <a:gd name="T10" fmla="*/ 1661 w 3385"/>
                <a:gd name="T11" fmla="*/ 63 h 212"/>
                <a:gd name="T12" fmla="*/ 0 w 3385"/>
                <a:gd name="T13" fmla="*/ 1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5" h="212">
                  <a:moveTo>
                    <a:pt x="0" y="105"/>
                  </a:moveTo>
                  <a:lnTo>
                    <a:pt x="1818" y="0"/>
                  </a:lnTo>
                  <a:lnTo>
                    <a:pt x="1724" y="147"/>
                  </a:lnTo>
                  <a:lnTo>
                    <a:pt x="3385" y="105"/>
                  </a:lnTo>
                  <a:lnTo>
                    <a:pt x="1569" y="212"/>
                  </a:lnTo>
                  <a:lnTo>
                    <a:pt x="1661" y="6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Freeform 166"/>
            <p:cNvSpPr/>
            <p:nvPr/>
          </p:nvSpPr>
          <p:spPr bwMode="auto">
            <a:xfrm>
              <a:off x="3338513" y="3297238"/>
              <a:ext cx="2686050" cy="168275"/>
            </a:xfrm>
            <a:custGeom>
              <a:avLst/>
              <a:gdLst>
                <a:gd name="T0" fmla="*/ 0 w 3385"/>
                <a:gd name="T1" fmla="*/ 105 h 212"/>
                <a:gd name="T2" fmla="*/ 1818 w 3385"/>
                <a:gd name="T3" fmla="*/ 0 h 212"/>
                <a:gd name="T4" fmla="*/ 1724 w 3385"/>
                <a:gd name="T5" fmla="*/ 147 h 212"/>
                <a:gd name="T6" fmla="*/ 3385 w 3385"/>
                <a:gd name="T7" fmla="*/ 105 h 212"/>
                <a:gd name="T8" fmla="*/ 1569 w 3385"/>
                <a:gd name="T9" fmla="*/ 212 h 212"/>
                <a:gd name="T10" fmla="*/ 1661 w 3385"/>
                <a:gd name="T11" fmla="*/ 63 h 212"/>
                <a:gd name="T12" fmla="*/ 0 w 3385"/>
                <a:gd name="T13" fmla="*/ 1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5" h="212">
                  <a:moveTo>
                    <a:pt x="0" y="105"/>
                  </a:moveTo>
                  <a:lnTo>
                    <a:pt x="1818" y="0"/>
                  </a:lnTo>
                  <a:lnTo>
                    <a:pt x="1724" y="147"/>
                  </a:lnTo>
                  <a:lnTo>
                    <a:pt x="3385" y="105"/>
                  </a:lnTo>
                  <a:lnTo>
                    <a:pt x="1569" y="212"/>
                  </a:lnTo>
                  <a:lnTo>
                    <a:pt x="1661" y="63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2" name="Picture 167"/>
            <p:cNvPicPr>
              <a:picLocks noChangeAspect="1" noChangeArrowheads="1"/>
            </p:cNvPicPr>
            <p:nvPr/>
          </p:nvPicPr>
          <p:blipFill>
            <a:blip r:embed="rId9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250" y="1722438"/>
              <a:ext cx="1336675" cy="81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3" name="Picture 168"/>
            <p:cNvPicPr>
              <a:picLocks noChangeAspect="1" noChangeArrowheads="1"/>
            </p:cNvPicPr>
            <p:nvPr/>
          </p:nvPicPr>
          <p:blipFill>
            <a:blip r:embed="rId9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250" y="1722438"/>
              <a:ext cx="1336675" cy="81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4" name="Rectangle 169"/>
            <p:cNvSpPr>
              <a:spLocks noChangeArrowheads="1"/>
            </p:cNvSpPr>
            <p:nvPr/>
          </p:nvSpPr>
          <p:spPr bwMode="auto">
            <a:xfrm>
              <a:off x="2474913" y="4090988"/>
              <a:ext cx="4605337" cy="3460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Freeform 170"/>
            <p:cNvSpPr>
              <a:spLocks noEditPoints="1"/>
            </p:cNvSpPr>
            <p:nvPr/>
          </p:nvSpPr>
          <p:spPr bwMode="auto">
            <a:xfrm>
              <a:off x="2474913" y="4090988"/>
              <a:ext cx="4603750" cy="344487"/>
            </a:xfrm>
            <a:custGeom>
              <a:avLst/>
              <a:gdLst>
                <a:gd name="T0" fmla="*/ 57 w 5799"/>
                <a:gd name="T1" fmla="*/ 432 h 434"/>
                <a:gd name="T2" fmla="*/ 48 w 5799"/>
                <a:gd name="T3" fmla="*/ 427 h 434"/>
                <a:gd name="T4" fmla="*/ 40 w 5799"/>
                <a:gd name="T5" fmla="*/ 417 h 434"/>
                <a:gd name="T6" fmla="*/ 30 w 5799"/>
                <a:gd name="T7" fmla="*/ 403 h 434"/>
                <a:gd name="T8" fmla="*/ 18 w 5799"/>
                <a:gd name="T9" fmla="*/ 371 h 434"/>
                <a:gd name="T10" fmla="*/ 8 w 5799"/>
                <a:gd name="T11" fmla="*/ 320 h 434"/>
                <a:gd name="T12" fmla="*/ 2 w 5799"/>
                <a:gd name="T13" fmla="*/ 261 h 434"/>
                <a:gd name="T14" fmla="*/ 0 w 5799"/>
                <a:gd name="T15" fmla="*/ 195 h 434"/>
                <a:gd name="T16" fmla="*/ 6 w 5799"/>
                <a:gd name="T17" fmla="*/ 132 h 434"/>
                <a:gd name="T18" fmla="*/ 14 w 5799"/>
                <a:gd name="T19" fmla="*/ 79 h 434"/>
                <a:gd name="T20" fmla="*/ 28 w 5799"/>
                <a:gd name="T21" fmla="*/ 37 h 434"/>
                <a:gd name="T22" fmla="*/ 36 w 5799"/>
                <a:gd name="T23" fmla="*/ 22 h 434"/>
                <a:gd name="T24" fmla="*/ 46 w 5799"/>
                <a:gd name="T25" fmla="*/ 10 h 434"/>
                <a:gd name="T26" fmla="*/ 54 w 5799"/>
                <a:gd name="T27" fmla="*/ 3 h 434"/>
                <a:gd name="T28" fmla="*/ 63 w 5799"/>
                <a:gd name="T29" fmla="*/ 0 h 434"/>
                <a:gd name="T30" fmla="*/ 69 w 5799"/>
                <a:gd name="T31" fmla="*/ 2 h 434"/>
                <a:gd name="T32" fmla="*/ 79 w 5799"/>
                <a:gd name="T33" fmla="*/ 7 h 434"/>
                <a:gd name="T34" fmla="*/ 87 w 5799"/>
                <a:gd name="T35" fmla="*/ 17 h 434"/>
                <a:gd name="T36" fmla="*/ 97 w 5799"/>
                <a:gd name="T37" fmla="*/ 32 h 434"/>
                <a:gd name="T38" fmla="*/ 109 w 5799"/>
                <a:gd name="T39" fmla="*/ 64 h 434"/>
                <a:gd name="T40" fmla="*/ 119 w 5799"/>
                <a:gd name="T41" fmla="*/ 113 h 434"/>
                <a:gd name="T42" fmla="*/ 125 w 5799"/>
                <a:gd name="T43" fmla="*/ 173 h 434"/>
                <a:gd name="T44" fmla="*/ 127 w 5799"/>
                <a:gd name="T45" fmla="*/ 239 h 434"/>
                <a:gd name="T46" fmla="*/ 121 w 5799"/>
                <a:gd name="T47" fmla="*/ 301 h 434"/>
                <a:gd name="T48" fmla="*/ 113 w 5799"/>
                <a:gd name="T49" fmla="*/ 356 h 434"/>
                <a:gd name="T50" fmla="*/ 99 w 5799"/>
                <a:gd name="T51" fmla="*/ 396 h 434"/>
                <a:gd name="T52" fmla="*/ 91 w 5799"/>
                <a:gd name="T53" fmla="*/ 413 h 434"/>
                <a:gd name="T54" fmla="*/ 83 w 5799"/>
                <a:gd name="T55" fmla="*/ 423 h 434"/>
                <a:gd name="T56" fmla="*/ 73 w 5799"/>
                <a:gd name="T57" fmla="*/ 432 h 434"/>
                <a:gd name="T58" fmla="*/ 63 w 5799"/>
                <a:gd name="T59" fmla="*/ 434 h 434"/>
                <a:gd name="T60" fmla="*/ 5740 w 5799"/>
                <a:gd name="T61" fmla="*/ 434 h 434"/>
                <a:gd name="T62" fmla="*/ 5748 w 5799"/>
                <a:gd name="T63" fmla="*/ 430 h 434"/>
                <a:gd name="T64" fmla="*/ 5758 w 5799"/>
                <a:gd name="T65" fmla="*/ 420 h 434"/>
                <a:gd name="T66" fmla="*/ 5765 w 5799"/>
                <a:gd name="T67" fmla="*/ 408 h 434"/>
                <a:gd name="T68" fmla="*/ 5775 w 5799"/>
                <a:gd name="T69" fmla="*/ 384 h 434"/>
                <a:gd name="T70" fmla="*/ 5789 w 5799"/>
                <a:gd name="T71" fmla="*/ 339 h 434"/>
                <a:gd name="T72" fmla="*/ 5797 w 5799"/>
                <a:gd name="T73" fmla="*/ 281 h 434"/>
                <a:gd name="T74" fmla="*/ 5799 w 5799"/>
                <a:gd name="T75" fmla="*/ 217 h 434"/>
                <a:gd name="T76" fmla="*/ 5797 w 5799"/>
                <a:gd name="T77" fmla="*/ 152 h 434"/>
                <a:gd name="T78" fmla="*/ 5789 w 5799"/>
                <a:gd name="T79" fmla="*/ 96 h 434"/>
                <a:gd name="T80" fmla="*/ 5775 w 5799"/>
                <a:gd name="T81" fmla="*/ 49 h 434"/>
                <a:gd name="T82" fmla="*/ 5765 w 5799"/>
                <a:gd name="T83" fmla="*/ 27 h 434"/>
                <a:gd name="T84" fmla="*/ 5758 w 5799"/>
                <a:gd name="T85" fmla="*/ 13 h 434"/>
                <a:gd name="T86" fmla="*/ 5748 w 5799"/>
                <a:gd name="T87" fmla="*/ 5 h 434"/>
                <a:gd name="T88" fmla="*/ 5740 w 5799"/>
                <a:gd name="T89" fmla="*/ 0 h 434"/>
                <a:gd name="T90" fmla="*/ 5736 w 5799"/>
                <a:gd name="T91" fmla="*/ 0 h 434"/>
                <a:gd name="T92" fmla="*/ 69 w 5799"/>
                <a:gd name="T93" fmla="*/ 2 h 434"/>
                <a:gd name="T94" fmla="*/ 79 w 5799"/>
                <a:gd name="T95" fmla="*/ 7 h 434"/>
                <a:gd name="T96" fmla="*/ 87 w 5799"/>
                <a:gd name="T97" fmla="*/ 17 h 434"/>
                <a:gd name="T98" fmla="*/ 97 w 5799"/>
                <a:gd name="T99" fmla="*/ 32 h 434"/>
                <a:gd name="T100" fmla="*/ 109 w 5799"/>
                <a:gd name="T101" fmla="*/ 64 h 434"/>
                <a:gd name="T102" fmla="*/ 119 w 5799"/>
                <a:gd name="T103" fmla="*/ 113 h 434"/>
                <a:gd name="T104" fmla="*/ 125 w 5799"/>
                <a:gd name="T105" fmla="*/ 173 h 434"/>
                <a:gd name="T106" fmla="*/ 127 w 5799"/>
                <a:gd name="T107" fmla="*/ 239 h 434"/>
                <a:gd name="T108" fmla="*/ 121 w 5799"/>
                <a:gd name="T109" fmla="*/ 301 h 434"/>
                <a:gd name="T110" fmla="*/ 113 w 5799"/>
                <a:gd name="T111" fmla="*/ 356 h 434"/>
                <a:gd name="T112" fmla="*/ 99 w 5799"/>
                <a:gd name="T113" fmla="*/ 396 h 434"/>
                <a:gd name="T114" fmla="*/ 91 w 5799"/>
                <a:gd name="T115" fmla="*/ 413 h 434"/>
                <a:gd name="T116" fmla="*/ 83 w 5799"/>
                <a:gd name="T117" fmla="*/ 423 h 434"/>
                <a:gd name="T118" fmla="*/ 73 w 5799"/>
                <a:gd name="T119" fmla="*/ 432 h 434"/>
                <a:gd name="T120" fmla="*/ 63 w 5799"/>
                <a:gd name="T121" fmla="*/ 434 h 434"/>
                <a:gd name="T122" fmla="*/ 5736 w 5799"/>
                <a:gd name="T123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99" h="434">
                  <a:moveTo>
                    <a:pt x="63" y="434"/>
                  </a:moveTo>
                  <a:lnTo>
                    <a:pt x="59" y="434"/>
                  </a:lnTo>
                  <a:lnTo>
                    <a:pt x="57" y="432"/>
                  </a:lnTo>
                  <a:lnTo>
                    <a:pt x="54" y="432"/>
                  </a:lnTo>
                  <a:lnTo>
                    <a:pt x="52" y="430"/>
                  </a:lnTo>
                  <a:lnTo>
                    <a:pt x="48" y="427"/>
                  </a:lnTo>
                  <a:lnTo>
                    <a:pt x="46" y="423"/>
                  </a:lnTo>
                  <a:lnTo>
                    <a:pt x="42" y="420"/>
                  </a:lnTo>
                  <a:lnTo>
                    <a:pt x="40" y="417"/>
                  </a:lnTo>
                  <a:lnTo>
                    <a:pt x="36" y="413"/>
                  </a:lnTo>
                  <a:lnTo>
                    <a:pt x="34" y="408"/>
                  </a:lnTo>
                  <a:lnTo>
                    <a:pt x="30" y="403"/>
                  </a:lnTo>
                  <a:lnTo>
                    <a:pt x="28" y="396"/>
                  </a:lnTo>
                  <a:lnTo>
                    <a:pt x="24" y="384"/>
                  </a:lnTo>
                  <a:lnTo>
                    <a:pt x="18" y="371"/>
                  </a:lnTo>
                  <a:lnTo>
                    <a:pt x="14" y="356"/>
                  </a:lnTo>
                  <a:lnTo>
                    <a:pt x="10" y="339"/>
                  </a:lnTo>
                  <a:lnTo>
                    <a:pt x="8" y="320"/>
                  </a:lnTo>
                  <a:lnTo>
                    <a:pt x="6" y="301"/>
                  </a:lnTo>
                  <a:lnTo>
                    <a:pt x="2" y="281"/>
                  </a:lnTo>
                  <a:lnTo>
                    <a:pt x="2" y="261"/>
                  </a:lnTo>
                  <a:lnTo>
                    <a:pt x="0" y="239"/>
                  </a:lnTo>
                  <a:lnTo>
                    <a:pt x="0" y="217"/>
                  </a:lnTo>
                  <a:lnTo>
                    <a:pt x="0" y="195"/>
                  </a:lnTo>
                  <a:lnTo>
                    <a:pt x="2" y="173"/>
                  </a:lnTo>
                  <a:lnTo>
                    <a:pt x="2" y="152"/>
                  </a:lnTo>
                  <a:lnTo>
                    <a:pt x="6" y="132"/>
                  </a:lnTo>
                  <a:lnTo>
                    <a:pt x="8" y="113"/>
                  </a:lnTo>
                  <a:lnTo>
                    <a:pt x="10" y="96"/>
                  </a:lnTo>
                  <a:lnTo>
                    <a:pt x="14" y="79"/>
                  </a:lnTo>
                  <a:lnTo>
                    <a:pt x="18" y="64"/>
                  </a:lnTo>
                  <a:lnTo>
                    <a:pt x="24" y="49"/>
                  </a:lnTo>
                  <a:lnTo>
                    <a:pt x="28" y="37"/>
                  </a:lnTo>
                  <a:lnTo>
                    <a:pt x="30" y="32"/>
                  </a:lnTo>
                  <a:lnTo>
                    <a:pt x="34" y="27"/>
                  </a:lnTo>
                  <a:lnTo>
                    <a:pt x="36" y="22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52" y="5"/>
                  </a:lnTo>
                  <a:lnTo>
                    <a:pt x="54" y="3"/>
                  </a:lnTo>
                  <a:lnTo>
                    <a:pt x="57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69" y="2"/>
                  </a:lnTo>
                  <a:lnTo>
                    <a:pt x="73" y="3"/>
                  </a:lnTo>
                  <a:lnTo>
                    <a:pt x="75" y="5"/>
                  </a:lnTo>
                  <a:lnTo>
                    <a:pt x="79" y="7"/>
                  </a:lnTo>
                  <a:lnTo>
                    <a:pt x="83" y="10"/>
                  </a:lnTo>
                  <a:lnTo>
                    <a:pt x="85" y="13"/>
                  </a:lnTo>
                  <a:lnTo>
                    <a:pt x="87" y="17"/>
                  </a:lnTo>
                  <a:lnTo>
                    <a:pt x="91" y="22"/>
                  </a:lnTo>
                  <a:lnTo>
                    <a:pt x="93" y="27"/>
                  </a:lnTo>
                  <a:lnTo>
                    <a:pt x="97" y="32"/>
                  </a:lnTo>
                  <a:lnTo>
                    <a:pt x="99" y="37"/>
                  </a:lnTo>
                  <a:lnTo>
                    <a:pt x="103" y="49"/>
                  </a:lnTo>
                  <a:lnTo>
                    <a:pt x="109" y="64"/>
                  </a:lnTo>
                  <a:lnTo>
                    <a:pt x="113" y="79"/>
                  </a:lnTo>
                  <a:lnTo>
                    <a:pt x="117" y="96"/>
                  </a:lnTo>
                  <a:lnTo>
                    <a:pt x="119" y="113"/>
                  </a:lnTo>
                  <a:lnTo>
                    <a:pt x="121" y="132"/>
                  </a:lnTo>
                  <a:lnTo>
                    <a:pt x="125" y="152"/>
                  </a:lnTo>
                  <a:lnTo>
                    <a:pt x="125" y="173"/>
                  </a:lnTo>
                  <a:lnTo>
                    <a:pt x="127" y="195"/>
                  </a:lnTo>
                  <a:lnTo>
                    <a:pt x="127" y="217"/>
                  </a:lnTo>
                  <a:lnTo>
                    <a:pt x="127" y="239"/>
                  </a:lnTo>
                  <a:lnTo>
                    <a:pt x="125" y="261"/>
                  </a:lnTo>
                  <a:lnTo>
                    <a:pt x="125" y="281"/>
                  </a:lnTo>
                  <a:lnTo>
                    <a:pt x="121" y="301"/>
                  </a:lnTo>
                  <a:lnTo>
                    <a:pt x="119" y="320"/>
                  </a:lnTo>
                  <a:lnTo>
                    <a:pt x="117" y="339"/>
                  </a:lnTo>
                  <a:lnTo>
                    <a:pt x="113" y="356"/>
                  </a:lnTo>
                  <a:lnTo>
                    <a:pt x="109" y="371"/>
                  </a:lnTo>
                  <a:lnTo>
                    <a:pt x="103" y="384"/>
                  </a:lnTo>
                  <a:lnTo>
                    <a:pt x="99" y="396"/>
                  </a:lnTo>
                  <a:lnTo>
                    <a:pt x="97" y="403"/>
                  </a:lnTo>
                  <a:lnTo>
                    <a:pt x="93" y="408"/>
                  </a:lnTo>
                  <a:lnTo>
                    <a:pt x="91" y="413"/>
                  </a:lnTo>
                  <a:lnTo>
                    <a:pt x="87" y="417"/>
                  </a:lnTo>
                  <a:lnTo>
                    <a:pt x="85" y="420"/>
                  </a:lnTo>
                  <a:lnTo>
                    <a:pt x="83" y="423"/>
                  </a:lnTo>
                  <a:lnTo>
                    <a:pt x="79" y="427"/>
                  </a:lnTo>
                  <a:lnTo>
                    <a:pt x="75" y="430"/>
                  </a:lnTo>
                  <a:lnTo>
                    <a:pt x="73" y="432"/>
                  </a:lnTo>
                  <a:lnTo>
                    <a:pt x="69" y="432"/>
                  </a:lnTo>
                  <a:lnTo>
                    <a:pt x="67" y="434"/>
                  </a:lnTo>
                  <a:lnTo>
                    <a:pt x="63" y="434"/>
                  </a:lnTo>
                  <a:lnTo>
                    <a:pt x="63" y="434"/>
                  </a:lnTo>
                  <a:close/>
                  <a:moveTo>
                    <a:pt x="5736" y="434"/>
                  </a:moveTo>
                  <a:lnTo>
                    <a:pt x="5740" y="434"/>
                  </a:lnTo>
                  <a:lnTo>
                    <a:pt x="5742" y="432"/>
                  </a:lnTo>
                  <a:lnTo>
                    <a:pt x="5746" y="432"/>
                  </a:lnTo>
                  <a:lnTo>
                    <a:pt x="5748" y="430"/>
                  </a:lnTo>
                  <a:lnTo>
                    <a:pt x="5752" y="427"/>
                  </a:lnTo>
                  <a:lnTo>
                    <a:pt x="5756" y="423"/>
                  </a:lnTo>
                  <a:lnTo>
                    <a:pt x="5758" y="420"/>
                  </a:lnTo>
                  <a:lnTo>
                    <a:pt x="5759" y="417"/>
                  </a:lnTo>
                  <a:lnTo>
                    <a:pt x="5763" y="413"/>
                  </a:lnTo>
                  <a:lnTo>
                    <a:pt x="5765" y="408"/>
                  </a:lnTo>
                  <a:lnTo>
                    <a:pt x="5769" y="403"/>
                  </a:lnTo>
                  <a:lnTo>
                    <a:pt x="5771" y="396"/>
                  </a:lnTo>
                  <a:lnTo>
                    <a:pt x="5775" y="384"/>
                  </a:lnTo>
                  <a:lnTo>
                    <a:pt x="5781" y="371"/>
                  </a:lnTo>
                  <a:lnTo>
                    <a:pt x="5785" y="356"/>
                  </a:lnTo>
                  <a:lnTo>
                    <a:pt x="5789" y="339"/>
                  </a:lnTo>
                  <a:lnTo>
                    <a:pt x="5791" y="320"/>
                  </a:lnTo>
                  <a:lnTo>
                    <a:pt x="5793" y="301"/>
                  </a:lnTo>
                  <a:lnTo>
                    <a:pt x="5797" y="281"/>
                  </a:lnTo>
                  <a:lnTo>
                    <a:pt x="5797" y="261"/>
                  </a:lnTo>
                  <a:lnTo>
                    <a:pt x="5799" y="239"/>
                  </a:lnTo>
                  <a:lnTo>
                    <a:pt x="5799" y="217"/>
                  </a:lnTo>
                  <a:lnTo>
                    <a:pt x="5799" y="195"/>
                  </a:lnTo>
                  <a:lnTo>
                    <a:pt x="5797" y="173"/>
                  </a:lnTo>
                  <a:lnTo>
                    <a:pt x="5797" y="152"/>
                  </a:lnTo>
                  <a:lnTo>
                    <a:pt x="5793" y="132"/>
                  </a:lnTo>
                  <a:lnTo>
                    <a:pt x="5791" y="113"/>
                  </a:lnTo>
                  <a:lnTo>
                    <a:pt x="5789" y="96"/>
                  </a:lnTo>
                  <a:lnTo>
                    <a:pt x="5785" y="79"/>
                  </a:lnTo>
                  <a:lnTo>
                    <a:pt x="5781" y="64"/>
                  </a:lnTo>
                  <a:lnTo>
                    <a:pt x="5775" y="49"/>
                  </a:lnTo>
                  <a:lnTo>
                    <a:pt x="5771" y="37"/>
                  </a:lnTo>
                  <a:lnTo>
                    <a:pt x="5769" y="32"/>
                  </a:lnTo>
                  <a:lnTo>
                    <a:pt x="5765" y="27"/>
                  </a:lnTo>
                  <a:lnTo>
                    <a:pt x="5763" y="22"/>
                  </a:lnTo>
                  <a:lnTo>
                    <a:pt x="5759" y="17"/>
                  </a:lnTo>
                  <a:lnTo>
                    <a:pt x="5758" y="13"/>
                  </a:lnTo>
                  <a:lnTo>
                    <a:pt x="5756" y="10"/>
                  </a:lnTo>
                  <a:lnTo>
                    <a:pt x="5752" y="7"/>
                  </a:lnTo>
                  <a:lnTo>
                    <a:pt x="5748" y="5"/>
                  </a:lnTo>
                  <a:lnTo>
                    <a:pt x="5746" y="3"/>
                  </a:lnTo>
                  <a:lnTo>
                    <a:pt x="5742" y="2"/>
                  </a:lnTo>
                  <a:lnTo>
                    <a:pt x="5740" y="0"/>
                  </a:lnTo>
                  <a:lnTo>
                    <a:pt x="5736" y="0"/>
                  </a:lnTo>
                  <a:lnTo>
                    <a:pt x="5736" y="0"/>
                  </a:lnTo>
                  <a:lnTo>
                    <a:pt x="573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69" y="2"/>
                  </a:lnTo>
                  <a:lnTo>
                    <a:pt x="73" y="3"/>
                  </a:lnTo>
                  <a:lnTo>
                    <a:pt x="75" y="5"/>
                  </a:lnTo>
                  <a:lnTo>
                    <a:pt x="79" y="7"/>
                  </a:lnTo>
                  <a:lnTo>
                    <a:pt x="83" y="10"/>
                  </a:lnTo>
                  <a:lnTo>
                    <a:pt x="85" y="13"/>
                  </a:lnTo>
                  <a:lnTo>
                    <a:pt x="87" y="17"/>
                  </a:lnTo>
                  <a:lnTo>
                    <a:pt x="91" y="22"/>
                  </a:lnTo>
                  <a:lnTo>
                    <a:pt x="93" y="27"/>
                  </a:lnTo>
                  <a:lnTo>
                    <a:pt x="97" y="32"/>
                  </a:lnTo>
                  <a:lnTo>
                    <a:pt x="99" y="37"/>
                  </a:lnTo>
                  <a:lnTo>
                    <a:pt x="103" y="49"/>
                  </a:lnTo>
                  <a:lnTo>
                    <a:pt x="109" y="64"/>
                  </a:lnTo>
                  <a:lnTo>
                    <a:pt x="113" y="79"/>
                  </a:lnTo>
                  <a:lnTo>
                    <a:pt x="117" y="96"/>
                  </a:lnTo>
                  <a:lnTo>
                    <a:pt x="119" y="113"/>
                  </a:lnTo>
                  <a:lnTo>
                    <a:pt x="121" y="132"/>
                  </a:lnTo>
                  <a:lnTo>
                    <a:pt x="125" y="152"/>
                  </a:lnTo>
                  <a:lnTo>
                    <a:pt x="125" y="173"/>
                  </a:lnTo>
                  <a:lnTo>
                    <a:pt x="127" y="195"/>
                  </a:lnTo>
                  <a:lnTo>
                    <a:pt x="127" y="217"/>
                  </a:lnTo>
                  <a:lnTo>
                    <a:pt x="127" y="239"/>
                  </a:lnTo>
                  <a:lnTo>
                    <a:pt x="125" y="261"/>
                  </a:lnTo>
                  <a:lnTo>
                    <a:pt x="125" y="281"/>
                  </a:lnTo>
                  <a:lnTo>
                    <a:pt x="121" y="301"/>
                  </a:lnTo>
                  <a:lnTo>
                    <a:pt x="119" y="320"/>
                  </a:lnTo>
                  <a:lnTo>
                    <a:pt x="117" y="339"/>
                  </a:lnTo>
                  <a:lnTo>
                    <a:pt x="113" y="356"/>
                  </a:lnTo>
                  <a:lnTo>
                    <a:pt x="109" y="371"/>
                  </a:lnTo>
                  <a:lnTo>
                    <a:pt x="103" y="384"/>
                  </a:lnTo>
                  <a:lnTo>
                    <a:pt x="99" y="396"/>
                  </a:lnTo>
                  <a:lnTo>
                    <a:pt x="97" y="403"/>
                  </a:lnTo>
                  <a:lnTo>
                    <a:pt x="93" y="408"/>
                  </a:lnTo>
                  <a:lnTo>
                    <a:pt x="91" y="413"/>
                  </a:lnTo>
                  <a:lnTo>
                    <a:pt x="87" y="417"/>
                  </a:lnTo>
                  <a:lnTo>
                    <a:pt x="85" y="420"/>
                  </a:lnTo>
                  <a:lnTo>
                    <a:pt x="83" y="423"/>
                  </a:lnTo>
                  <a:lnTo>
                    <a:pt x="79" y="427"/>
                  </a:lnTo>
                  <a:lnTo>
                    <a:pt x="75" y="430"/>
                  </a:lnTo>
                  <a:lnTo>
                    <a:pt x="73" y="432"/>
                  </a:lnTo>
                  <a:lnTo>
                    <a:pt x="69" y="432"/>
                  </a:lnTo>
                  <a:lnTo>
                    <a:pt x="67" y="434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5736" y="434"/>
                  </a:lnTo>
                  <a:lnTo>
                    <a:pt x="5736" y="434"/>
                  </a:lnTo>
                  <a:close/>
                </a:path>
              </a:pathLst>
            </a:custGeom>
            <a:blipFill dpi="0" rotWithShape="0">
              <a:blip r:embed="rId9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Rectangle 171"/>
            <p:cNvSpPr>
              <a:spLocks noChangeArrowheads="1"/>
            </p:cNvSpPr>
            <p:nvPr/>
          </p:nvSpPr>
          <p:spPr bwMode="auto">
            <a:xfrm>
              <a:off x="2474913" y="4090988"/>
              <a:ext cx="4605337" cy="34607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Freeform 172"/>
            <p:cNvSpPr/>
            <p:nvPr/>
          </p:nvSpPr>
          <p:spPr bwMode="auto">
            <a:xfrm>
              <a:off x="2474913" y="4090988"/>
              <a:ext cx="101600" cy="344487"/>
            </a:xfrm>
            <a:custGeom>
              <a:avLst/>
              <a:gdLst>
                <a:gd name="T0" fmla="*/ 59 w 127"/>
                <a:gd name="T1" fmla="*/ 434 h 434"/>
                <a:gd name="T2" fmla="*/ 54 w 127"/>
                <a:gd name="T3" fmla="*/ 432 h 434"/>
                <a:gd name="T4" fmla="*/ 48 w 127"/>
                <a:gd name="T5" fmla="*/ 427 h 434"/>
                <a:gd name="T6" fmla="*/ 42 w 127"/>
                <a:gd name="T7" fmla="*/ 420 h 434"/>
                <a:gd name="T8" fmla="*/ 36 w 127"/>
                <a:gd name="T9" fmla="*/ 413 h 434"/>
                <a:gd name="T10" fmla="*/ 30 w 127"/>
                <a:gd name="T11" fmla="*/ 403 h 434"/>
                <a:gd name="T12" fmla="*/ 24 w 127"/>
                <a:gd name="T13" fmla="*/ 384 h 434"/>
                <a:gd name="T14" fmla="*/ 14 w 127"/>
                <a:gd name="T15" fmla="*/ 356 h 434"/>
                <a:gd name="T16" fmla="*/ 8 w 127"/>
                <a:gd name="T17" fmla="*/ 320 h 434"/>
                <a:gd name="T18" fmla="*/ 2 w 127"/>
                <a:gd name="T19" fmla="*/ 281 h 434"/>
                <a:gd name="T20" fmla="*/ 0 w 127"/>
                <a:gd name="T21" fmla="*/ 239 h 434"/>
                <a:gd name="T22" fmla="*/ 0 w 127"/>
                <a:gd name="T23" fmla="*/ 195 h 434"/>
                <a:gd name="T24" fmla="*/ 2 w 127"/>
                <a:gd name="T25" fmla="*/ 152 h 434"/>
                <a:gd name="T26" fmla="*/ 8 w 127"/>
                <a:gd name="T27" fmla="*/ 113 h 434"/>
                <a:gd name="T28" fmla="*/ 14 w 127"/>
                <a:gd name="T29" fmla="*/ 79 h 434"/>
                <a:gd name="T30" fmla="*/ 24 w 127"/>
                <a:gd name="T31" fmla="*/ 49 h 434"/>
                <a:gd name="T32" fmla="*/ 30 w 127"/>
                <a:gd name="T33" fmla="*/ 32 h 434"/>
                <a:gd name="T34" fmla="*/ 36 w 127"/>
                <a:gd name="T35" fmla="*/ 22 h 434"/>
                <a:gd name="T36" fmla="*/ 42 w 127"/>
                <a:gd name="T37" fmla="*/ 13 h 434"/>
                <a:gd name="T38" fmla="*/ 48 w 127"/>
                <a:gd name="T39" fmla="*/ 7 h 434"/>
                <a:gd name="T40" fmla="*/ 54 w 127"/>
                <a:gd name="T41" fmla="*/ 3 h 434"/>
                <a:gd name="T42" fmla="*/ 59 w 127"/>
                <a:gd name="T43" fmla="*/ 0 h 434"/>
                <a:gd name="T44" fmla="*/ 63 w 127"/>
                <a:gd name="T45" fmla="*/ 0 h 434"/>
                <a:gd name="T46" fmla="*/ 69 w 127"/>
                <a:gd name="T47" fmla="*/ 2 h 434"/>
                <a:gd name="T48" fmla="*/ 75 w 127"/>
                <a:gd name="T49" fmla="*/ 5 h 434"/>
                <a:gd name="T50" fmla="*/ 83 w 127"/>
                <a:gd name="T51" fmla="*/ 10 h 434"/>
                <a:gd name="T52" fmla="*/ 87 w 127"/>
                <a:gd name="T53" fmla="*/ 17 h 434"/>
                <a:gd name="T54" fmla="*/ 93 w 127"/>
                <a:gd name="T55" fmla="*/ 27 h 434"/>
                <a:gd name="T56" fmla="*/ 99 w 127"/>
                <a:gd name="T57" fmla="*/ 37 h 434"/>
                <a:gd name="T58" fmla="*/ 109 w 127"/>
                <a:gd name="T59" fmla="*/ 64 h 434"/>
                <a:gd name="T60" fmla="*/ 117 w 127"/>
                <a:gd name="T61" fmla="*/ 96 h 434"/>
                <a:gd name="T62" fmla="*/ 121 w 127"/>
                <a:gd name="T63" fmla="*/ 132 h 434"/>
                <a:gd name="T64" fmla="*/ 125 w 127"/>
                <a:gd name="T65" fmla="*/ 173 h 434"/>
                <a:gd name="T66" fmla="*/ 127 w 127"/>
                <a:gd name="T67" fmla="*/ 217 h 434"/>
                <a:gd name="T68" fmla="*/ 125 w 127"/>
                <a:gd name="T69" fmla="*/ 261 h 434"/>
                <a:gd name="T70" fmla="*/ 121 w 127"/>
                <a:gd name="T71" fmla="*/ 301 h 434"/>
                <a:gd name="T72" fmla="*/ 117 w 127"/>
                <a:gd name="T73" fmla="*/ 339 h 434"/>
                <a:gd name="T74" fmla="*/ 109 w 127"/>
                <a:gd name="T75" fmla="*/ 371 h 434"/>
                <a:gd name="T76" fmla="*/ 99 w 127"/>
                <a:gd name="T77" fmla="*/ 396 h 434"/>
                <a:gd name="T78" fmla="*/ 93 w 127"/>
                <a:gd name="T79" fmla="*/ 408 h 434"/>
                <a:gd name="T80" fmla="*/ 87 w 127"/>
                <a:gd name="T81" fmla="*/ 417 h 434"/>
                <a:gd name="T82" fmla="*/ 83 w 127"/>
                <a:gd name="T83" fmla="*/ 423 h 434"/>
                <a:gd name="T84" fmla="*/ 75 w 127"/>
                <a:gd name="T85" fmla="*/ 430 h 434"/>
                <a:gd name="T86" fmla="*/ 69 w 127"/>
                <a:gd name="T87" fmla="*/ 432 h 434"/>
                <a:gd name="T88" fmla="*/ 63 w 127"/>
                <a:gd name="T8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7" h="434">
                  <a:moveTo>
                    <a:pt x="63" y="434"/>
                  </a:moveTo>
                  <a:lnTo>
                    <a:pt x="59" y="434"/>
                  </a:lnTo>
                  <a:lnTo>
                    <a:pt x="57" y="432"/>
                  </a:lnTo>
                  <a:lnTo>
                    <a:pt x="54" y="432"/>
                  </a:lnTo>
                  <a:lnTo>
                    <a:pt x="52" y="430"/>
                  </a:lnTo>
                  <a:lnTo>
                    <a:pt x="48" y="427"/>
                  </a:lnTo>
                  <a:lnTo>
                    <a:pt x="46" y="423"/>
                  </a:lnTo>
                  <a:lnTo>
                    <a:pt x="42" y="420"/>
                  </a:lnTo>
                  <a:lnTo>
                    <a:pt x="40" y="417"/>
                  </a:lnTo>
                  <a:lnTo>
                    <a:pt x="36" y="413"/>
                  </a:lnTo>
                  <a:lnTo>
                    <a:pt x="34" y="408"/>
                  </a:lnTo>
                  <a:lnTo>
                    <a:pt x="30" y="403"/>
                  </a:lnTo>
                  <a:lnTo>
                    <a:pt x="28" y="396"/>
                  </a:lnTo>
                  <a:lnTo>
                    <a:pt x="24" y="384"/>
                  </a:lnTo>
                  <a:lnTo>
                    <a:pt x="18" y="371"/>
                  </a:lnTo>
                  <a:lnTo>
                    <a:pt x="14" y="356"/>
                  </a:lnTo>
                  <a:lnTo>
                    <a:pt x="10" y="339"/>
                  </a:lnTo>
                  <a:lnTo>
                    <a:pt x="8" y="320"/>
                  </a:lnTo>
                  <a:lnTo>
                    <a:pt x="6" y="301"/>
                  </a:lnTo>
                  <a:lnTo>
                    <a:pt x="2" y="281"/>
                  </a:lnTo>
                  <a:lnTo>
                    <a:pt x="2" y="261"/>
                  </a:lnTo>
                  <a:lnTo>
                    <a:pt x="0" y="239"/>
                  </a:lnTo>
                  <a:lnTo>
                    <a:pt x="0" y="217"/>
                  </a:lnTo>
                  <a:lnTo>
                    <a:pt x="0" y="195"/>
                  </a:lnTo>
                  <a:lnTo>
                    <a:pt x="2" y="173"/>
                  </a:lnTo>
                  <a:lnTo>
                    <a:pt x="2" y="152"/>
                  </a:lnTo>
                  <a:lnTo>
                    <a:pt x="6" y="132"/>
                  </a:lnTo>
                  <a:lnTo>
                    <a:pt x="8" y="113"/>
                  </a:lnTo>
                  <a:lnTo>
                    <a:pt x="10" y="96"/>
                  </a:lnTo>
                  <a:lnTo>
                    <a:pt x="14" y="79"/>
                  </a:lnTo>
                  <a:lnTo>
                    <a:pt x="18" y="64"/>
                  </a:lnTo>
                  <a:lnTo>
                    <a:pt x="24" y="49"/>
                  </a:lnTo>
                  <a:lnTo>
                    <a:pt x="28" y="37"/>
                  </a:lnTo>
                  <a:lnTo>
                    <a:pt x="30" y="32"/>
                  </a:lnTo>
                  <a:lnTo>
                    <a:pt x="34" y="27"/>
                  </a:lnTo>
                  <a:lnTo>
                    <a:pt x="36" y="22"/>
                  </a:lnTo>
                  <a:lnTo>
                    <a:pt x="40" y="17"/>
                  </a:lnTo>
                  <a:lnTo>
                    <a:pt x="42" y="13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52" y="5"/>
                  </a:lnTo>
                  <a:lnTo>
                    <a:pt x="54" y="3"/>
                  </a:lnTo>
                  <a:lnTo>
                    <a:pt x="57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69" y="2"/>
                  </a:lnTo>
                  <a:lnTo>
                    <a:pt x="73" y="3"/>
                  </a:lnTo>
                  <a:lnTo>
                    <a:pt x="75" y="5"/>
                  </a:lnTo>
                  <a:lnTo>
                    <a:pt x="79" y="7"/>
                  </a:lnTo>
                  <a:lnTo>
                    <a:pt x="83" y="10"/>
                  </a:lnTo>
                  <a:lnTo>
                    <a:pt x="85" y="13"/>
                  </a:lnTo>
                  <a:lnTo>
                    <a:pt x="87" y="17"/>
                  </a:lnTo>
                  <a:lnTo>
                    <a:pt x="91" y="22"/>
                  </a:lnTo>
                  <a:lnTo>
                    <a:pt x="93" y="27"/>
                  </a:lnTo>
                  <a:lnTo>
                    <a:pt x="97" y="32"/>
                  </a:lnTo>
                  <a:lnTo>
                    <a:pt x="99" y="37"/>
                  </a:lnTo>
                  <a:lnTo>
                    <a:pt x="103" y="49"/>
                  </a:lnTo>
                  <a:lnTo>
                    <a:pt x="109" y="64"/>
                  </a:lnTo>
                  <a:lnTo>
                    <a:pt x="113" y="79"/>
                  </a:lnTo>
                  <a:lnTo>
                    <a:pt x="117" y="96"/>
                  </a:lnTo>
                  <a:lnTo>
                    <a:pt x="119" y="113"/>
                  </a:lnTo>
                  <a:lnTo>
                    <a:pt x="121" y="132"/>
                  </a:lnTo>
                  <a:lnTo>
                    <a:pt x="125" y="152"/>
                  </a:lnTo>
                  <a:lnTo>
                    <a:pt x="125" y="173"/>
                  </a:lnTo>
                  <a:lnTo>
                    <a:pt x="127" y="195"/>
                  </a:lnTo>
                  <a:lnTo>
                    <a:pt x="127" y="217"/>
                  </a:lnTo>
                  <a:lnTo>
                    <a:pt x="127" y="239"/>
                  </a:lnTo>
                  <a:lnTo>
                    <a:pt x="125" y="261"/>
                  </a:lnTo>
                  <a:lnTo>
                    <a:pt x="125" y="281"/>
                  </a:lnTo>
                  <a:lnTo>
                    <a:pt x="121" y="301"/>
                  </a:lnTo>
                  <a:lnTo>
                    <a:pt x="119" y="320"/>
                  </a:lnTo>
                  <a:lnTo>
                    <a:pt x="117" y="339"/>
                  </a:lnTo>
                  <a:lnTo>
                    <a:pt x="113" y="356"/>
                  </a:lnTo>
                  <a:lnTo>
                    <a:pt x="109" y="371"/>
                  </a:lnTo>
                  <a:lnTo>
                    <a:pt x="103" y="384"/>
                  </a:lnTo>
                  <a:lnTo>
                    <a:pt x="99" y="396"/>
                  </a:lnTo>
                  <a:lnTo>
                    <a:pt x="97" y="403"/>
                  </a:lnTo>
                  <a:lnTo>
                    <a:pt x="93" y="408"/>
                  </a:lnTo>
                  <a:lnTo>
                    <a:pt x="91" y="413"/>
                  </a:lnTo>
                  <a:lnTo>
                    <a:pt x="87" y="417"/>
                  </a:lnTo>
                  <a:lnTo>
                    <a:pt x="85" y="420"/>
                  </a:lnTo>
                  <a:lnTo>
                    <a:pt x="83" y="423"/>
                  </a:lnTo>
                  <a:lnTo>
                    <a:pt x="79" y="427"/>
                  </a:lnTo>
                  <a:lnTo>
                    <a:pt x="75" y="430"/>
                  </a:lnTo>
                  <a:lnTo>
                    <a:pt x="73" y="432"/>
                  </a:lnTo>
                  <a:lnTo>
                    <a:pt x="69" y="432"/>
                  </a:lnTo>
                  <a:lnTo>
                    <a:pt x="67" y="434"/>
                  </a:lnTo>
                  <a:lnTo>
                    <a:pt x="63" y="434"/>
                  </a:lnTo>
                  <a:lnTo>
                    <a:pt x="63" y="43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Freeform 173"/>
            <p:cNvSpPr/>
            <p:nvPr/>
          </p:nvSpPr>
          <p:spPr bwMode="auto">
            <a:xfrm>
              <a:off x="2525713" y="4090988"/>
              <a:ext cx="4552950" cy="344487"/>
            </a:xfrm>
            <a:custGeom>
              <a:avLst/>
              <a:gdLst>
                <a:gd name="T0" fmla="*/ 5677 w 5736"/>
                <a:gd name="T1" fmla="*/ 434 h 434"/>
                <a:gd name="T2" fmla="*/ 5683 w 5736"/>
                <a:gd name="T3" fmla="*/ 432 h 434"/>
                <a:gd name="T4" fmla="*/ 5689 w 5736"/>
                <a:gd name="T5" fmla="*/ 427 h 434"/>
                <a:gd name="T6" fmla="*/ 5695 w 5736"/>
                <a:gd name="T7" fmla="*/ 420 h 434"/>
                <a:gd name="T8" fmla="*/ 5700 w 5736"/>
                <a:gd name="T9" fmla="*/ 413 h 434"/>
                <a:gd name="T10" fmla="*/ 5706 w 5736"/>
                <a:gd name="T11" fmla="*/ 403 h 434"/>
                <a:gd name="T12" fmla="*/ 5712 w 5736"/>
                <a:gd name="T13" fmla="*/ 384 h 434"/>
                <a:gd name="T14" fmla="*/ 5722 w 5736"/>
                <a:gd name="T15" fmla="*/ 356 h 434"/>
                <a:gd name="T16" fmla="*/ 5728 w 5736"/>
                <a:gd name="T17" fmla="*/ 320 h 434"/>
                <a:gd name="T18" fmla="*/ 5734 w 5736"/>
                <a:gd name="T19" fmla="*/ 281 h 434"/>
                <a:gd name="T20" fmla="*/ 5736 w 5736"/>
                <a:gd name="T21" fmla="*/ 239 h 434"/>
                <a:gd name="T22" fmla="*/ 5736 w 5736"/>
                <a:gd name="T23" fmla="*/ 195 h 434"/>
                <a:gd name="T24" fmla="*/ 5734 w 5736"/>
                <a:gd name="T25" fmla="*/ 152 h 434"/>
                <a:gd name="T26" fmla="*/ 5728 w 5736"/>
                <a:gd name="T27" fmla="*/ 113 h 434"/>
                <a:gd name="T28" fmla="*/ 5722 w 5736"/>
                <a:gd name="T29" fmla="*/ 79 h 434"/>
                <a:gd name="T30" fmla="*/ 5712 w 5736"/>
                <a:gd name="T31" fmla="*/ 49 h 434"/>
                <a:gd name="T32" fmla="*/ 5706 w 5736"/>
                <a:gd name="T33" fmla="*/ 32 h 434"/>
                <a:gd name="T34" fmla="*/ 5700 w 5736"/>
                <a:gd name="T35" fmla="*/ 22 h 434"/>
                <a:gd name="T36" fmla="*/ 5695 w 5736"/>
                <a:gd name="T37" fmla="*/ 13 h 434"/>
                <a:gd name="T38" fmla="*/ 5689 w 5736"/>
                <a:gd name="T39" fmla="*/ 7 h 434"/>
                <a:gd name="T40" fmla="*/ 5683 w 5736"/>
                <a:gd name="T41" fmla="*/ 3 h 434"/>
                <a:gd name="T42" fmla="*/ 5677 w 5736"/>
                <a:gd name="T43" fmla="*/ 0 h 434"/>
                <a:gd name="T44" fmla="*/ 5673 w 5736"/>
                <a:gd name="T45" fmla="*/ 0 h 434"/>
                <a:gd name="T46" fmla="*/ 0 w 5736"/>
                <a:gd name="T47" fmla="*/ 0 h 434"/>
                <a:gd name="T48" fmla="*/ 6 w 5736"/>
                <a:gd name="T49" fmla="*/ 2 h 434"/>
                <a:gd name="T50" fmla="*/ 12 w 5736"/>
                <a:gd name="T51" fmla="*/ 5 h 434"/>
                <a:gd name="T52" fmla="*/ 20 w 5736"/>
                <a:gd name="T53" fmla="*/ 10 h 434"/>
                <a:gd name="T54" fmla="*/ 24 w 5736"/>
                <a:gd name="T55" fmla="*/ 17 h 434"/>
                <a:gd name="T56" fmla="*/ 30 w 5736"/>
                <a:gd name="T57" fmla="*/ 27 h 434"/>
                <a:gd name="T58" fmla="*/ 36 w 5736"/>
                <a:gd name="T59" fmla="*/ 37 h 434"/>
                <a:gd name="T60" fmla="*/ 46 w 5736"/>
                <a:gd name="T61" fmla="*/ 64 h 434"/>
                <a:gd name="T62" fmla="*/ 54 w 5736"/>
                <a:gd name="T63" fmla="*/ 96 h 434"/>
                <a:gd name="T64" fmla="*/ 58 w 5736"/>
                <a:gd name="T65" fmla="*/ 132 h 434"/>
                <a:gd name="T66" fmla="*/ 62 w 5736"/>
                <a:gd name="T67" fmla="*/ 173 h 434"/>
                <a:gd name="T68" fmla="*/ 64 w 5736"/>
                <a:gd name="T69" fmla="*/ 217 h 434"/>
                <a:gd name="T70" fmla="*/ 62 w 5736"/>
                <a:gd name="T71" fmla="*/ 261 h 434"/>
                <a:gd name="T72" fmla="*/ 58 w 5736"/>
                <a:gd name="T73" fmla="*/ 301 h 434"/>
                <a:gd name="T74" fmla="*/ 54 w 5736"/>
                <a:gd name="T75" fmla="*/ 339 h 434"/>
                <a:gd name="T76" fmla="*/ 46 w 5736"/>
                <a:gd name="T77" fmla="*/ 371 h 434"/>
                <a:gd name="T78" fmla="*/ 36 w 5736"/>
                <a:gd name="T79" fmla="*/ 396 h 434"/>
                <a:gd name="T80" fmla="*/ 30 w 5736"/>
                <a:gd name="T81" fmla="*/ 408 h 434"/>
                <a:gd name="T82" fmla="*/ 24 w 5736"/>
                <a:gd name="T83" fmla="*/ 417 h 434"/>
                <a:gd name="T84" fmla="*/ 20 w 5736"/>
                <a:gd name="T85" fmla="*/ 423 h 434"/>
                <a:gd name="T86" fmla="*/ 12 w 5736"/>
                <a:gd name="T87" fmla="*/ 430 h 434"/>
                <a:gd name="T88" fmla="*/ 6 w 5736"/>
                <a:gd name="T89" fmla="*/ 432 h 434"/>
                <a:gd name="T90" fmla="*/ 0 w 5736"/>
                <a:gd name="T91" fmla="*/ 434 h 434"/>
                <a:gd name="T92" fmla="*/ 5673 w 5736"/>
                <a:gd name="T93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36" h="434">
                  <a:moveTo>
                    <a:pt x="5673" y="434"/>
                  </a:moveTo>
                  <a:lnTo>
                    <a:pt x="5677" y="434"/>
                  </a:lnTo>
                  <a:lnTo>
                    <a:pt x="5679" y="432"/>
                  </a:lnTo>
                  <a:lnTo>
                    <a:pt x="5683" y="432"/>
                  </a:lnTo>
                  <a:lnTo>
                    <a:pt x="5685" y="430"/>
                  </a:lnTo>
                  <a:lnTo>
                    <a:pt x="5689" y="427"/>
                  </a:lnTo>
                  <a:lnTo>
                    <a:pt x="5693" y="423"/>
                  </a:lnTo>
                  <a:lnTo>
                    <a:pt x="5695" y="420"/>
                  </a:lnTo>
                  <a:lnTo>
                    <a:pt x="5696" y="417"/>
                  </a:lnTo>
                  <a:lnTo>
                    <a:pt x="5700" y="413"/>
                  </a:lnTo>
                  <a:lnTo>
                    <a:pt x="5702" y="408"/>
                  </a:lnTo>
                  <a:lnTo>
                    <a:pt x="5706" y="403"/>
                  </a:lnTo>
                  <a:lnTo>
                    <a:pt x="5708" y="396"/>
                  </a:lnTo>
                  <a:lnTo>
                    <a:pt x="5712" y="384"/>
                  </a:lnTo>
                  <a:lnTo>
                    <a:pt x="5718" y="371"/>
                  </a:lnTo>
                  <a:lnTo>
                    <a:pt x="5722" y="356"/>
                  </a:lnTo>
                  <a:lnTo>
                    <a:pt x="5726" y="339"/>
                  </a:lnTo>
                  <a:lnTo>
                    <a:pt x="5728" y="320"/>
                  </a:lnTo>
                  <a:lnTo>
                    <a:pt x="5730" y="301"/>
                  </a:lnTo>
                  <a:lnTo>
                    <a:pt x="5734" y="281"/>
                  </a:lnTo>
                  <a:lnTo>
                    <a:pt x="5734" y="261"/>
                  </a:lnTo>
                  <a:lnTo>
                    <a:pt x="5736" y="239"/>
                  </a:lnTo>
                  <a:lnTo>
                    <a:pt x="5736" y="217"/>
                  </a:lnTo>
                  <a:lnTo>
                    <a:pt x="5736" y="195"/>
                  </a:lnTo>
                  <a:lnTo>
                    <a:pt x="5734" y="173"/>
                  </a:lnTo>
                  <a:lnTo>
                    <a:pt x="5734" y="152"/>
                  </a:lnTo>
                  <a:lnTo>
                    <a:pt x="5730" y="132"/>
                  </a:lnTo>
                  <a:lnTo>
                    <a:pt x="5728" y="113"/>
                  </a:lnTo>
                  <a:lnTo>
                    <a:pt x="5726" y="96"/>
                  </a:lnTo>
                  <a:lnTo>
                    <a:pt x="5722" y="79"/>
                  </a:lnTo>
                  <a:lnTo>
                    <a:pt x="5718" y="64"/>
                  </a:lnTo>
                  <a:lnTo>
                    <a:pt x="5712" y="49"/>
                  </a:lnTo>
                  <a:lnTo>
                    <a:pt x="5708" y="37"/>
                  </a:lnTo>
                  <a:lnTo>
                    <a:pt x="5706" y="32"/>
                  </a:lnTo>
                  <a:lnTo>
                    <a:pt x="5702" y="27"/>
                  </a:lnTo>
                  <a:lnTo>
                    <a:pt x="5700" y="22"/>
                  </a:lnTo>
                  <a:lnTo>
                    <a:pt x="5696" y="17"/>
                  </a:lnTo>
                  <a:lnTo>
                    <a:pt x="5695" y="13"/>
                  </a:lnTo>
                  <a:lnTo>
                    <a:pt x="5693" y="10"/>
                  </a:lnTo>
                  <a:lnTo>
                    <a:pt x="5689" y="7"/>
                  </a:lnTo>
                  <a:lnTo>
                    <a:pt x="5685" y="5"/>
                  </a:lnTo>
                  <a:lnTo>
                    <a:pt x="5683" y="3"/>
                  </a:lnTo>
                  <a:lnTo>
                    <a:pt x="5679" y="2"/>
                  </a:lnTo>
                  <a:lnTo>
                    <a:pt x="5677" y="0"/>
                  </a:lnTo>
                  <a:lnTo>
                    <a:pt x="5673" y="0"/>
                  </a:lnTo>
                  <a:lnTo>
                    <a:pt x="5673" y="0"/>
                  </a:lnTo>
                  <a:lnTo>
                    <a:pt x="5673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8" y="22"/>
                  </a:lnTo>
                  <a:lnTo>
                    <a:pt x="30" y="27"/>
                  </a:lnTo>
                  <a:lnTo>
                    <a:pt x="34" y="32"/>
                  </a:lnTo>
                  <a:lnTo>
                    <a:pt x="36" y="37"/>
                  </a:lnTo>
                  <a:lnTo>
                    <a:pt x="40" y="49"/>
                  </a:lnTo>
                  <a:lnTo>
                    <a:pt x="46" y="64"/>
                  </a:lnTo>
                  <a:lnTo>
                    <a:pt x="50" y="79"/>
                  </a:lnTo>
                  <a:lnTo>
                    <a:pt x="54" y="96"/>
                  </a:lnTo>
                  <a:lnTo>
                    <a:pt x="56" y="113"/>
                  </a:lnTo>
                  <a:lnTo>
                    <a:pt x="58" y="132"/>
                  </a:lnTo>
                  <a:lnTo>
                    <a:pt x="62" y="152"/>
                  </a:lnTo>
                  <a:lnTo>
                    <a:pt x="62" y="173"/>
                  </a:lnTo>
                  <a:lnTo>
                    <a:pt x="64" y="195"/>
                  </a:lnTo>
                  <a:lnTo>
                    <a:pt x="64" y="217"/>
                  </a:lnTo>
                  <a:lnTo>
                    <a:pt x="64" y="239"/>
                  </a:lnTo>
                  <a:lnTo>
                    <a:pt x="62" y="261"/>
                  </a:lnTo>
                  <a:lnTo>
                    <a:pt x="62" y="281"/>
                  </a:lnTo>
                  <a:lnTo>
                    <a:pt x="58" y="301"/>
                  </a:lnTo>
                  <a:lnTo>
                    <a:pt x="56" y="320"/>
                  </a:lnTo>
                  <a:lnTo>
                    <a:pt x="54" y="339"/>
                  </a:lnTo>
                  <a:lnTo>
                    <a:pt x="50" y="356"/>
                  </a:lnTo>
                  <a:lnTo>
                    <a:pt x="46" y="371"/>
                  </a:lnTo>
                  <a:lnTo>
                    <a:pt x="40" y="384"/>
                  </a:lnTo>
                  <a:lnTo>
                    <a:pt x="36" y="396"/>
                  </a:lnTo>
                  <a:lnTo>
                    <a:pt x="34" y="403"/>
                  </a:lnTo>
                  <a:lnTo>
                    <a:pt x="30" y="408"/>
                  </a:lnTo>
                  <a:lnTo>
                    <a:pt x="28" y="413"/>
                  </a:lnTo>
                  <a:lnTo>
                    <a:pt x="24" y="417"/>
                  </a:lnTo>
                  <a:lnTo>
                    <a:pt x="22" y="420"/>
                  </a:lnTo>
                  <a:lnTo>
                    <a:pt x="20" y="423"/>
                  </a:lnTo>
                  <a:lnTo>
                    <a:pt x="16" y="427"/>
                  </a:lnTo>
                  <a:lnTo>
                    <a:pt x="12" y="430"/>
                  </a:lnTo>
                  <a:lnTo>
                    <a:pt x="10" y="432"/>
                  </a:lnTo>
                  <a:lnTo>
                    <a:pt x="6" y="432"/>
                  </a:lnTo>
                  <a:lnTo>
                    <a:pt x="4" y="434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5673" y="434"/>
                  </a:lnTo>
                  <a:lnTo>
                    <a:pt x="5673" y="43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Rectangle 174"/>
            <p:cNvSpPr>
              <a:spLocks noChangeArrowheads="1"/>
            </p:cNvSpPr>
            <p:nvPr/>
          </p:nvSpPr>
          <p:spPr bwMode="auto">
            <a:xfrm>
              <a:off x="3821260" y="4103399"/>
              <a:ext cx="1611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协议的封装</a:t>
              </a:r>
            </a:p>
          </p:txBody>
        </p:sp>
        <p:sp>
          <p:nvSpPr>
            <p:cNvPr id="350" name="Freeform 175"/>
            <p:cNvSpPr/>
            <p:nvPr/>
          </p:nvSpPr>
          <p:spPr bwMode="auto">
            <a:xfrm>
              <a:off x="2701925" y="2116138"/>
              <a:ext cx="1217613" cy="115887"/>
            </a:xfrm>
            <a:custGeom>
              <a:avLst/>
              <a:gdLst>
                <a:gd name="T0" fmla="*/ 0 w 1533"/>
                <a:gd name="T1" fmla="*/ 19 h 148"/>
                <a:gd name="T2" fmla="*/ 40 w 1533"/>
                <a:gd name="T3" fmla="*/ 17 h 148"/>
                <a:gd name="T4" fmla="*/ 79 w 1533"/>
                <a:gd name="T5" fmla="*/ 19 h 148"/>
                <a:gd name="T6" fmla="*/ 119 w 1533"/>
                <a:gd name="T7" fmla="*/ 21 h 148"/>
                <a:gd name="T8" fmla="*/ 161 w 1533"/>
                <a:gd name="T9" fmla="*/ 22 h 148"/>
                <a:gd name="T10" fmla="*/ 246 w 1533"/>
                <a:gd name="T11" fmla="*/ 32 h 148"/>
                <a:gd name="T12" fmla="*/ 334 w 1533"/>
                <a:gd name="T13" fmla="*/ 44 h 148"/>
                <a:gd name="T14" fmla="*/ 423 w 1533"/>
                <a:gd name="T15" fmla="*/ 60 h 148"/>
                <a:gd name="T16" fmla="*/ 512 w 1533"/>
                <a:gd name="T17" fmla="*/ 75 h 148"/>
                <a:gd name="T18" fmla="*/ 604 w 1533"/>
                <a:gd name="T19" fmla="*/ 92 h 148"/>
                <a:gd name="T20" fmla="*/ 695 w 1533"/>
                <a:gd name="T21" fmla="*/ 107 h 148"/>
                <a:gd name="T22" fmla="*/ 788 w 1533"/>
                <a:gd name="T23" fmla="*/ 122 h 148"/>
                <a:gd name="T24" fmla="*/ 880 w 1533"/>
                <a:gd name="T25" fmla="*/ 134 h 148"/>
                <a:gd name="T26" fmla="*/ 969 w 1533"/>
                <a:gd name="T27" fmla="*/ 143 h 148"/>
                <a:gd name="T28" fmla="*/ 1013 w 1533"/>
                <a:gd name="T29" fmla="*/ 146 h 148"/>
                <a:gd name="T30" fmla="*/ 1058 w 1533"/>
                <a:gd name="T31" fmla="*/ 148 h 148"/>
                <a:gd name="T32" fmla="*/ 1102 w 1533"/>
                <a:gd name="T33" fmla="*/ 148 h 148"/>
                <a:gd name="T34" fmla="*/ 1144 w 1533"/>
                <a:gd name="T35" fmla="*/ 146 h 148"/>
                <a:gd name="T36" fmla="*/ 1188 w 1533"/>
                <a:gd name="T37" fmla="*/ 143 h 148"/>
                <a:gd name="T38" fmla="*/ 1229 w 1533"/>
                <a:gd name="T39" fmla="*/ 138 h 148"/>
                <a:gd name="T40" fmla="*/ 1269 w 1533"/>
                <a:gd name="T41" fmla="*/ 132 h 148"/>
                <a:gd name="T42" fmla="*/ 1311 w 1533"/>
                <a:gd name="T43" fmla="*/ 124 h 148"/>
                <a:gd name="T44" fmla="*/ 1350 w 1533"/>
                <a:gd name="T45" fmla="*/ 114 h 148"/>
                <a:gd name="T46" fmla="*/ 1388 w 1533"/>
                <a:gd name="T47" fmla="*/ 100 h 148"/>
                <a:gd name="T48" fmla="*/ 1412 w 1533"/>
                <a:gd name="T49" fmla="*/ 92 h 148"/>
                <a:gd name="T50" fmla="*/ 1436 w 1533"/>
                <a:gd name="T51" fmla="*/ 80 h 148"/>
                <a:gd name="T52" fmla="*/ 1448 w 1533"/>
                <a:gd name="T53" fmla="*/ 75 h 148"/>
                <a:gd name="T54" fmla="*/ 1460 w 1533"/>
                <a:gd name="T55" fmla="*/ 70 h 148"/>
                <a:gd name="T56" fmla="*/ 1470 w 1533"/>
                <a:gd name="T57" fmla="*/ 65 h 148"/>
                <a:gd name="T58" fmla="*/ 1480 w 1533"/>
                <a:gd name="T59" fmla="*/ 60 h 148"/>
                <a:gd name="T60" fmla="*/ 1487 w 1533"/>
                <a:gd name="T61" fmla="*/ 54 h 148"/>
                <a:gd name="T62" fmla="*/ 1497 w 1533"/>
                <a:gd name="T63" fmla="*/ 48 h 148"/>
                <a:gd name="T64" fmla="*/ 1505 w 1533"/>
                <a:gd name="T65" fmla="*/ 43 h 148"/>
                <a:gd name="T66" fmla="*/ 1511 w 1533"/>
                <a:gd name="T67" fmla="*/ 38 h 148"/>
                <a:gd name="T68" fmla="*/ 1517 w 1533"/>
                <a:gd name="T69" fmla="*/ 34 h 148"/>
                <a:gd name="T70" fmla="*/ 1523 w 1533"/>
                <a:gd name="T71" fmla="*/ 29 h 148"/>
                <a:gd name="T72" fmla="*/ 1527 w 1533"/>
                <a:gd name="T73" fmla="*/ 24 h 148"/>
                <a:gd name="T74" fmla="*/ 1529 w 1533"/>
                <a:gd name="T75" fmla="*/ 21 h 148"/>
                <a:gd name="T76" fmla="*/ 1531 w 1533"/>
                <a:gd name="T77" fmla="*/ 16 h 148"/>
                <a:gd name="T78" fmla="*/ 1533 w 1533"/>
                <a:gd name="T79" fmla="*/ 12 h 148"/>
                <a:gd name="T80" fmla="*/ 1531 w 1533"/>
                <a:gd name="T81" fmla="*/ 9 h 148"/>
                <a:gd name="T82" fmla="*/ 1529 w 1533"/>
                <a:gd name="T83" fmla="*/ 7 h 148"/>
                <a:gd name="T84" fmla="*/ 1527 w 1533"/>
                <a:gd name="T85" fmla="*/ 4 h 148"/>
                <a:gd name="T86" fmla="*/ 1521 w 1533"/>
                <a:gd name="T87" fmla="*/ 2 h 148"/>
                <a:gd name="T88" fmla="*/ 1515 w 1533"/>
                <a:gd name="T89" fmla="*/ 0 h 148"/>
                <a:gd name="T90" fmla="*/ 1507 w 1533"/>
                <a:gd name="T91" fmla="*/ 0 h 148"/>
                <a:gd name="T92" fmla="*/ 1497 w 1533"/>
                <a:gd name="T93" fmla="*/ 0 h 148"/>
                <a:gd name="T94" fmla="*/ 1485 w 1533"/>
                <a:gd name="T95" fmla="*/ 0 h 148"/>
                <a:gd name="T96" fmla="*/ 1472 w 1533"/>
                <a:gd name="T97" fmla="*/ 2 h 148"/>
                <a:gd name="T98" fmla="*/ 1458 w 1533"/>
                <a:gd name="T99" fmla="*/ 4 h 148"/>
                <a:gd name="T100" fmla="*/ 1450 w 1533"/>
                <a:gd name="T101" fmla="*/ 4 h 148"/>
                <a:gd name="T102" fmla="*/ 1440 w 1533"/>
                <a:gd name="T103" fmla="*/ 5 h 148"/>
                <a:gd name="T104" fmla="*/ 1432 w 1533"/>
                <a:gd name="T105" fmla="*/ 7 h 148"/>
                <a:gd name="T106" fmla="*/ 1422 w 1533"/>
                <a:gd name="T107" fmla="*/ 9 h 148"/>
                <a:gd name="T108" fmla="*/ 1410 w 1533"/>
                <a:gd name="T109" fmla="*/ 10 h 148"/>
                <a:gd name="T110" fmla="*/ 1400 w 1533"/>
                <a:gd name="T111" fmla="*/ 12 h 148"/>
                <a:gd name="T112" fmla="*/ 1388 w 1533"/>
                <a:gd name="T113" fmla="*/ 16 h 148"/>
                <a:gd name="T114" fmla="*/ 1376 w 1533"/>
                <a:gd name="T115" fmla="*/ 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3" h="148">
                  <a:moveTo>
                    <a:pt x="0" y="19"/>
                  </a:moveTo>
                  <a:lnTo>
                    <a:pt x="40" y="17"/>
                  </a:lnTo>
                  <a:lnTo>
                    <a:pt x="79" y="19"/>
                  </a:lnTo>
                  <a:lnTo>
                    <a:pt x="119" y="21"/>
                  </a:lnTo>
                  <a:lnTo>
                    <a:pt x="161" y="22"/>
                  </a:lnTo>
                  <a:lnTo>
                    <a:pt x="246" y="32"/>
                  </a:lnTo>
                  <a:lnTo>
                    <a:pt x="334" y="44"/>
                  </a:lnTo>
                  <a:lnTo>
                    <a:pt x="423" y="60"/>
                  </a:lnTo>
                  <a:lnTo>
                    <a:pt x="512" y="75"/>
                  </a:lnTo>
                  <a:lnTo>
                    <a:pt x="604" y="92"/>
                  </a:lnTo>
                  <a:lnTo>
                    <a:pt x="695" y="107"/>
                  </a:lnTo>
                  <a:lnTo>
                    <a:pt x="788" y="122"/>
                  </a:lnTo>
                  <a:lnTo>
                    <a:pt x="880" y="134"/>
                  </a:lnTo>
                  <a:lnTo>
                    <a:pt x="969" y="143"/>
                  </a:lnTo>
                  <a:lnTo>
                    <a:pt x="1013" y="146"/>
                  </a:lnTo>
                  <a:lnTo>
                    <a:pt x="1058" y="148"/>
                  </a:lnTo>
                  <a:lnTo>
                    <a:pt x="1102" y="148"/>
                  </a:lnTo>
                  <a:lnTo>
                    <a:pt x="1144" y="146"/>
                  </a:lnTo>
                  <a:lnTo>
                    <a:pt x="1188" y="143"/>
                  </a:lnTo>
                  <a:lnTo>
                    <a:pt x="1229" y="138"/>
                  </a:lnTo>
                  <a:lnTo>
                    <a:pt x="1269" y="132"/>
                  </a:lnTo>
                  <a:lnTo>
                    <a:pt x="1311" y="124"/>
                  </a:lnTo>
                  <a:lnTo>
                    <a:pt x="1350" y="114"/>
                  </a:lnTo>
                  <a:lnTo>
                    <a:pt x="1388" y="100"/>
                  </a:lnTo>
                  <a:lnTo>
                    <a:pt x="1412" y="92"/>
                  </a:lnTo>
                  <a:lnTo>
                    <a:pt x="1436" y="80"/>
                  </a:lnTo>
                  <a:lnTo>
                    <a:pt x="1448" y="75"/>
                  </a:lnTo>
                  <a:lnTo>
                    <a:pt x="1460" y="70"/>
                  </a:lnTo>
                  <a:lnTo>
                    <a:pt x="1470" y="65"/>
                  </a:lnTo>
                  <a:lnTo>
                    <a:pt x="1480" y="60"/>
                  </a:lnTo>
                  <a:lnTo>
                    <a:pt x="1487" y="54"/>
                  </a:lnTo>
                  <a:lnTo>
                    <a:pt x="1497" y="48"/>
                  </a:lnTo>
                  <a:lnTo>
                    <a:pt x="1505" y="43"/>
                  </a:lnTo>
                  <a:lnTo>
                    <a:pt x="1511" y="38"/>
                  </a:lnTo>
                  <a:lnTo>
                    <a:pt x="1517" y="34"/>
                  </a:lnTo>
                  <a:lnTo>
                    <a:pt x="1523" y="29"/>
                  </a:lnTo>
                  <a:lnTo>
                    <a:pt x="1527" y="24"/>
                  </a:lnTo>
                  <a:lnTo>
                    <a:pt x="1529" y="21"/>
                  </a:lnTo>
                  <a:lnTo>
                    <a:pt x="1531" y="16"/>
                  </a:lnTo>
                  <a:lnTo>
                    <a:pt x="1533" y="12"/>
                  </a:lnTo>
                  <a:lnTo>
                    <a:pt x="1531" y="9"/>
                  </a:lnTo>
                  <a:lnTo>
                    <a:pt x="1529" y="7"/>
                  </a:lnTo>
                  <a:lnTo>
                    <a:pt x="1527" y="4"/>
                  </a:lnTo>
                  <a:lnTo>
                    <a:pt x="1521" y="2"/>
                  </a:lnTo>
                  <a:lnTo>
                    <a:pt x="1515" y="0"/>
                  </a:lnTo>
                  <a:lnTo>
                    <a:pt x="1507" y="0"/>
                  </a:lnTo>
                  <a:lnTo>
                    <a:pt x="1497" y="0"/>
                  </a:lnTo>
                  <a:lnTo>
                    <a:pt x="1485" y="0"/>
                  </a:lnTo>
                  <a:lnTo>
                    <a:pt x="1472" y="2"/>
                  </a:lnTo>
                  <a:lnTo>
                    <a:pt x="1458" y="4"/>
                  </a:lnTo>
                  <a:lnTo>
                    <a:pt x="1450" y="4"/>
                  </a:lnTo>
                  <a:lnTo>
                    <a:pt x="1440" y="5"/>
                  </a:lnTo>
                  <a:lnTo>
                    <a:pt x="1432" y="7"/>
                  </a:lnTo>
                  <a:lnTo>
                    <a:pt x="1422" y="9"/>
                  </a:lnTo>
                  <a:lnTo>
                    <a:pt x="1410" y="10"/>
                  </a:lnTo>
                  <a:lnTo>
                    <a:pt x="1400" y="12"/>
                  </a:lnTo>
                  <a:lnTo>
                    <a:pt x="1388" y="16"/>
                  </a:lnTo>
                  <a:lnTo>
                    <a:pt x="1376" y="1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Freeform 176"/>
            <p:cNvSpPr/>
            <p:nvPr/>
          </p:nvSpPr>
          <p:spPr bwMode="auto">
            <a:xfrm>
              <a:off x="5564188" y="1949450"/>
              <a:ext cx="1009650" cy="179388"/>
            </a:xfrm>
            <a:custGeom>
              <a:avLst/>
              <a:gdLst>
                <a:gd name="T0" fmla="*/ 1271 w 1271"/>
                <a:gd name="T1" fmla="*/ 0 h 227"/>
                <a:gd name="T2" fmla="*/ 1253 w 1271"/>
                <a:gd name="T3" fmla="*/ 2 h 227"/>
                <a:gd name="T4" fmla="*/ 1233 w 1271"/>
                <a:gd name="T5" fmla="*/ 5 h 227"/>
                <a:gd name="T6" fmla="*/ 1215 w 1271"/>
                <a:gd name="T7" fmla="*/ 10 h 227"/>
                <a:gd name="T8" fmla="*/ 1195 w 1271"/>
                <a:gd name="T9" fmla="*/ 15 h 227"/>
                <a:gd name="T10" fmla="*/ 1173 w 1271"/>
                <a:gd name="T11" fmla="*/ 22 h 227"/>
                <a:gd name="T12" fmla="*/ 1153 w 1271"/>
                <a:gd name="T13" fmla="*/ 27 h 227"/>
                <a:gd name="T14" fmla="*/ 1132 w 1271"/>
                <a:gd name="T15" fmla="*/ 34 h 227"/>
                <a:gd name="T16" fmla="*/ 1110 w 1271"/>
                <a:gd name="T17" fmla="*/ 42 h 227"/>
                <a:gd name="T18" fmla="*/ 1088 w 1271"/>
                <a:gd name="T19" fmla="*/ 49 h 227"/>
                <a:gd name="T20" fmla="*/ 1066 w 1271"/>
                <a:gd name="T21" fmla="*/ 58 h 227"/>
                <a:gd name="T22" fmla="*/ 1020 w 1271"/>
                <a:gd name="T23" fmla="*/ 76 h 227"/>
                <a:gd name="T24" fmla="*/ 975 w 1271"/>
                <a:gd name="T25" fmla="*/ 93 h 227"/>
                <a:gd name="T26" fmla="*/ 927 w 1271"/>
                <a:gd name="T27" fmla="*/ 112 h 227"/>
                <a:gd name="T28" fmla="*/ 881 w 1271"/>
                <a:gd name="T29" fmla="*/ 131 h 227"/>
                <a:gd name="T30" fmla="*/ 836 w 1271"/>
                <a:gd name="T31" fmla="*/ 149 h 227"/>
                <a:gd name="T32" fmla="*/ 792 w 1271"/>
                <a:gd name="T33" fmla="*/ 166 h 227"/>
                <a:gd name="T34" fmla="*/ 770 w 1271"/>
                <a:gd name="T35" fmla="*/ 173 h 227"/>
                <a:gd name="T36" fmla="*/ 748 w 1271"/>
                <a:gd name="T37" fmla="*/ 181 h 227"/>
                <a:gd name="T38" fmla="*/ 728 w 1271"/>
                <a:gd name="T39" fmla="*/ 188 h 227"/>
                <a:gd name="T40" fmla="*/ 707 w 1271"/>
                <a:gd name="T41" fmla="*/ 195 h 227"/>
                <a:gd name="T42" fmla="*/ 687 w 1271"/>
                <a:gd name="T43" fmla="*/ 200 h 227"/>
                <a:gd name="T44" fmla="*/ 669 w 1271"/>
                <a:gd name="T45" fmla="*/ 207 h 227"/>
                <a:gd name="T46" fmla="*/ 649 w 1271"/>
                <a:gd name="T47" fmla="*/ 210 h 227"/>
                <a:gd name="T48" fmla="*/ 631 w 1271"/>
                <a:gd name="T49" fmla="*/ 214 h 227"/>
                <a:gd name="T50" fmla="*/ 613 w 1271"/>
                <a:gd name="T51" fmla="*/ 217 h 227"/>
                <a:gd name="T52" fmla="*/ 597 w 1271"/>
                <a:gd name="T53" fmla="*/ 220 h 227"/>
                <a:gd name="T54" fmla="*/ 582 w 1271"/>
                <a:gd name="T55" fmla="*/ 220 h 227"/>
                <a:gd name="T56" fmla="*/ 566 w 1271"/>
                <a:gd name="T57" fmla="*/ 220 h 227"/>
                <a:gd name="T58" fmla="*/ 552 w 1271"/>
                <a:gd name="T59" fmla="*/ 220 h 227"/>
                <a:gd name="T60" fmla="*/ 538 w 1271"/>
                <a:gd name="T61" fmla="*/ 220 h 227"/>
                <a:gd name="T62" fmla="*/ 524 w 1271"/>
                <a:gd name="T63" fmla="*/ 219 h 227"/>
                <a:gd name="T64" fmla="*/ 510 w 1271"/>
                <a:gd name="T65" fmla="*/ 215 h 227"/>
                <a:gd name="T66" fmla="*/ 498 w 1271"/>
                <a:gd name="T67" fmla="*/ 214 h 227"/>
                <a:gd name="T68" fmla="*/ 484 w 1271"/>
                <a:gd name="T69" fmla="*/ 210 h 227"/>
                <a:gd name="T70" fmla="*/ 458 w 1271"/>
                <a:gd name="T71" fmla="*/ 203 h 227"/>
                <a:gd name="T72" fmla="*/ 433 w 1271"/>
                <a:gd name="T73" fmla="*/ 195 h 227"/>
                <a:gd name="T74" fmla="*/ 407 w 1271"/>
                <a:gd name="T75" fmla="*/ 188 h 227"/>
                <a:gd name="T76" fmla="*/ 393 w 1271"/>
                <a:gd name="T77" fmla="*/ 185 h 227"/>
                <a:gd name="T78" fmla="*/ 377 w 1271"/>
                <a:gd name="T79" fmla="*/ 181 h 227"/>
                <a:gd name="T80" fmla="*/ 363 w 1271"/>
                <a:gd name="T81" fmla="*/ 178 h 227"/>
                <a:gd name="T82" fmla="*/ 347 w 1271"/>
                <a:gd name="T83" fmla="*/ 176 h 227"/>
                <a:gd name="T84" fmla="*/ 329 w 1271"/>
                <a:gd name="T85" fmla="*/ 173 h 227"/>
                <a:gd name="T86" fmla="*/ 313 w 1271"/>
                <a:gd name="T87" fmla="*/ 173 h 227"/>
                <a:gd name="T88" fmla="*/ 294 w 1271"/>
                <a:gd name="T89" fmla="*/ 171 h 227"/>
                <a:gd name="T90" fmla="*/ 274 w 1271"/>
                <a:gd name="T91" fmla="*/ 171 h 227"/>
                <a:gd name="T92" fmla="*/ 254 w 1271"/>
                <a:gd name="T93" fmla="*/ 171 h 227"/>
                <a:gd name="T94" fmla="*/ 232 w 1271"/>
                <a:gd name="T95" fmla="*/ 173 h 227"/>
                <a:gd name="T96" fmla="*/ 208 w 1271"/>
                <a:gd name="T97" fmla="*/ 176 h 227"/>
                <a:gd name="T98" fmla="*/ 182 w 1271"/>
                <a:gd name="T99" fmla="*/ 180 h 227"/>
                <a:gd name="T100" fmla="*/ 156 w 1271"/>
                <a:gd name="T101" fmla="*/ 185 h 227"/>
                <a:gd name="T102" fmla="*/ 129 w 1271"/>
                <a:gd name="T103" fmla="*/ 190 h 227"/>
                <a:gd name="T104" fmla="*/ 99 w 1271"/>
                <a:gd name="T105" fmla="*/ 198 h 227"/>
                <a:gd name="T106" fmla="*/ 67 w 1271"/>
                <a:gd name="T107" fmla="*/ 207 h 227"/>
                <a:gd name="T108" fmla="*/ 35 w 1271"/>
                <a:gd name="T109" fmla="*/ 217 h 227"/>
                <a:gd name="T110" fmla="*/ 17 w 1271"/>
                <a:gd name="T111" fmla="*/ 222 h 227"/>
                <a:gd name="T112" fmla="*/ 0 w 1271"/>
                <a:gd name="T11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1" h="227">
                  <a:moveTo>
                    <a:pt x="1271" y="0"/>
                  </a:moveTo>
                  <a:lnTo>
                    <a:pt x="1253" y="2"/>
                  </a:lnTo>
                  <a:lnTo>
                    <a:pt x="1233" y="5"/>
                  </a:lnTo>
                  <a:lnTo>
                    <a:pt x="1215" y="10"/>
                  </a:lnTo>
                  <a:lnTo>
                    <a:pt x="1195" y="15"/>
                  </a:lnTo>
                  <a:lnTo>
                    <a:pt x="1173" y="22"/>
                  </a:lnTo>
                  <a:lnTo>
                    <a:pt x="1153" y="27"/>
                  </a:lnTo>
                  <a:lnTo>
                    <a:pt x="1132" y="34"/>
                  </a:lnTo>
                  <a:lnTo>
                    <a:pt x="1110" y="42"/>
                  </a:lnTo>
                  <a:lnTo>
                    <a:pt x="1088" y="49"/>
                  </a:lnTo>
                  <a:lnTo>
                    <a:pt x="1066" y="58"/>
                  </a:lnTo>
                  <a:lnTo>
                    <a:pt x="1020" y="76"/>
                  </a:lnTo>
                  <a:lnTo>
                    <a:pt x="975" y="93"/>
                  </a:lnTo>
                  <a:lnTo>
                    <a:pt x="927" y="112"/>
                  </a:lnTo>
                  <a:lnTo>
                    <a:pt x="881" y="131"/>
                  </a:lnTo>
                  <a:lnTo>
                    <a:pt x="836" y="149"/>
                  </a:lnTo>
                  <a:lnTo>
                    <a:pt x="792" y="166"/>
                  </a:lnTo>
                  <a:lnTo>
                    <a:pt x="770" y="173"/>
                  </a:lnTo>
                  <a:lnTo>
                    <a:pt x="748" y="181"/>
                  </a:lnTo>
                  <a:lnTo>
                    <a:pt x="728" y="188"/>
                  </a:lnTo>
                  <a:lnTo>
                    <a:pt x="707" y="195"/>
                  </a:lnTo>
                  <a:lnTo>
                    <a:pt x="687" y="200"/>
                  </a:lnTo>
                  <a:lnTo>
                    <a:pt x="669" y="207"/>
                  </a:lnTo>
                  <a:lnTo>
                    <a:pt x="649" y="210"/>
                  </a:lnTo>
                  <a:lnTo>
                    <a:pt x="631" y="214"/>
                  </a:lnTo>
                  <a:lnTo>
                    <a:pt x="613" y="217"/>
                  </a:lnTo>
                  <a:lnTo>
                    <a:pt x="597" y="220"/>
                  </a:lnTo>
                  <a:lnTo>
                    <a:pt x="582" y="220"/>
                  </a:lnTo>
                  <a:lnTo>
                    <a:pt x="566" y="220"/>
                  </a:lnTo>
                  <a:lnTo>
                    <a:pt x="552" y="220"/>
                  </a:lnTo>
                  <a:lnTo>
                    <a:pt x="538" y="220"/>
                  </a:lnTo>
                  <a:lnTo>
                    <a:pt x="524" y="219"/>
                  </a:lnTo>
                  <a:lnTo>
                    <a:pt x="510" y="215"/>
                  </a:lnTo>
                  <a:lnTo>
                    <a:pt x="498" y="214"/>
                  </a:lnTo>
                  <a:lnTo>
                    <a:pt x="484" y="210"/>
                  </a:lnTo>
                  <a:lnTo>
                    <a:pt x="458" y="203"/>
                  </a:lnTo>
                  <a:lnTo>
                    <a:pt x="433" y="195"/>
                  </a:lnTo>
                  <a:lnTo>
                    <a:pt x="407" y="188"/>
                  </a:lnTo>
                  <a:lnTo>
                    <a:pt x="393" y="185"/>
                  </a:lnTo>
                  <a:lnTo>
                    <a:pt x="377" y="181"/>
                  </a:lnTo>
                  <a:lnTo>
                    <a:pt x="363" y="178"/>
                  </a:lnTo>
                  <a:lnTo>
                    <a:pt x="347" y="176"/>
                  </a:lnTo>
                  <a:lnTo>
                    <a:pt x="329" y="173"/>
                  </a:lnTo>
                  <a:lnTo>
                    <a:pt x="313" y="173"/>
                  </a:lnTo>
                  <a:lnTo>
                    <a:pt x="294" y="171"/>
                  </a:lnTo>
                  <a:lnTo>
                    <a:pt x="274" y="171"/>
                  </a:lnTo>
                  <a:lnTo>
                    <a:pt x="254" y="171"/>
                  </a:lnTo>
                  <a:lnTo>
                    <a:pt x="232" y="173"/>
                  </a:lnTo>
                  <a:lnTo>
                    <a:pt x="208" y="176"/>
                  </a:lnTo>
                  <a:lnTo>
                    <a:pt x="182" y="180"/>
                  </a:lnTo>
                  <a:lnTo>
                    <a:pt x="156" y="185"/>
                  </a:lnTo>
                  <a:lnTo>
                    <a:pt x="129" y="190"/>
                  </a:lnTo>
                  <a:lnTo>
                    <a:pt x="99" y="198"/>
                  </a:lnTo>
                  <a:lnTo>
                    <a:pt x="67" y="207"/>
                  </a:lnTo>
                  <a:lnTo>
                    <a:pt x="35" y="217"/>
                  </a:lnTo>
                  <a:lnTo>
                    <a:pt x="17" y="222"/>
                  </a:lnTo>
                  <a:lnTo>
                    <a:pt x="0" y="22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Rectangle 177"/>
            <p:cNvSpPr>
              <a:spLocks noChangeArrowheads="1"/>
            </p:cNvSpPr>
            <p:nvPr/>
          </p:nvSpPr>
          <p:spPr bwMode="auto">
            <a:xfrm>
              <a:off x="4378830" y="1876094"/>
              <a:ext cx="716542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Dialup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</a:t>
              </a:r>
            </a:p>
          </p:txBody>
        </p:sp>
        <p:sp>
          <p:nvSpPr>
            <p:cNvPr id="353" name="Rectangle 178"/>
            <p:cNvSpPr>
              <a:spLocks noChangeArrowheads="1"/>
            </p:cNvSpPr>
            <p:nvPr/>
          </p:nvSpPr>
          <p:spPr bwMode="auto">
            <a:xfrm>
              <a:off x="3736259" y="3519488"/>
              <a:ext cx="1952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SDH/SONET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</a:t>
              </a:r>
            </a:p>
          </p:txBody>
        </p:sp>
        <p:sp>
          <p:nvSpPr>
            <p:cNvPr id="354" name="Rectangle 179"/>
            <p:cNvSpPr>
              <a:spLocks noChangeArrowheads="1"/>
            </p:cNvSpPr>
            <p:nvPr/>
          </p:nvSpPr>
          <p:spPr bwMode="auto">
            <a:xfrm>
              <a:off x="6332538" y="1190625"/>
              <a:ext cx="11541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接入服务器</a:t>
              </a:r>
            </a:p>
          </p:txBody>
        </p:sp>
        <p:sp>
          <p:nvSpPr>
            <p:cNvPr id="355" name="Rectangle 180"/>
            <p:cNvSpPr>
              <a:spLocks noChangeArrowheads="1"/>
            </p:cNvSpPr>
            <p:nvPr/>
          </p:nvSpPr>
          <p:spPr bwMode="auto">
            <a:xfrm>
              <a:off x="4489450" y="2997200"/>
              <a:ext cx="4231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</a:p>
          </p:txBody>
        </p:sp>
        <p:sp>
          <p:nvSpPr>
            <p:cNvPr id="356" name="Rectangle 181"/>
            <p:cNvSpPr>
              <a:spLocks noChangeArrowheads="1"/>
            </p:cNvSpPr>
            <p:nvPr/>
          </p:nvSpPr>
          <p:spPr bwMode="auto">
            <a:xfrm>
              <a:off x="4500563" y="1412875"/>
              <a:ext cx="4231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214282" y="3688968"/>
            <a:ext cx="6661974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265" indent="-342265">
              <a:spcBef>
                <a:spcPts val="43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82245" algn="l"/>
                <a:tab pos="534670" algn="l"/>
                <a:tab pos="901700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链路控制协议（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 Control Protocol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265" indent="-342265">
              <a:spcBef>
                <a:spcPts val="43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82245" algn="l"/>
                <a:tab pos="534670" algn="l"/>
                <a:tab pos="90170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网络控制协议（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Control Protocol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265" indent="-342265">
              <a:spcBef>
                <a:spcPts val="43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82245" algn="l"/>
                <a:tab pos="534670" algn="l"/>
                <a:tab pos="901700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网络安全方面的验证协议（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）组成。</a:t>
            </a:r>
          </a:p>
        </p:txBody>
      </p:sp>
      <p:sp>
        <p:nvSpPr>
          <p:cNvPr id="268294" name="AutoShape 6"/>
          <p:cNvSpPr>
            <a:spLocks noChangeAspect="1" noChangeArrowheads="1" noTextEdit="1"/>
          </p:cNvSpPr>
          <p:nvPr/>
        </p:nvSpPr>
        <p:spPr bwMode="auto">
          <a:xfrm>
            <a:off x="484003" y="844155"/>
            <a:ext cx="7488237" cy="280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27816"/>
            <a:ext cx="6319044" cy="2544066"/>
            <a:chOff x="792163" y="1123950"/>
            <a:chExt cx="7454900" cy="3440013"/>
          </a:xfrm>
        </p:grpSpPr>
        <p:grpSp>
          <p:nvGrpSpPr>
            <p:cNvPr id="9" name="Group 124"/>
            <p:cNvGrpSpPr/>
            <p:nvPr/>
          </p:nvGrpSpPr>
          <p:grpSpPr bwMode="auto">
            <a:xfrm>
              <a:off x="4356100" y="1628775"/>
              <a:ext cx="3683000" cy="1998663"/>
              <a:chOff x="3335" y="6268"/>
              <a:chExt cx="2320" cy="1259"/>
            </a:xfrm>
          </p:grpSpPr>
          <p:sp>
            <p:nvSpPr>
              <p:cNvPr id="158" name="Freeform 8"/>
              <p:cNvSpPr/>
              <p:nvPr/>
            </p:nvSpPr>
            <p:spPr bwMode="auto">
              <a:xfrm>
                <a:off x="5389" y="6495"/>
                <a:ext cx="5" cy="139"/>
              </a:xfrm>
              <a:custGeom>
                <a:avLst/>
                <a:gdLst>
                  <a:gd name="T0" fmla="*/ 0 w 5"/>
                  <a:gd name="T1" fmla="*/ 0 h 139"/>
                  <a:gd name="T2" fmla="*/ 5 w 5"/>
                  <a:gd name="T3" fmla="*/ 121 h 139"/>
                  <a:gd name="T4" fmla="*/ 5 w 5"/>
                  <a:gd name="T5" fmla="*/ 123 h 139"/>
                  <a:gd name="T6" fmla="*/ 5 w 5"/>
                  <a:gd name="T7" fmla="*/ 126 h 139"/>
                  <a:gd name="T8" fmla="*/ 5 w 5"/>
                  <a:gd name="T9" fmla="*/ 129 h 139"/>
                  <a:gd name="T10" fmla="*/ 5 w 5"/>
                  <a:gd name="T11" fmla="*/ 131 h 139"/>
                  <a:gd name="T12" fmla="*/ 5 w 5"/>
                  <a:gd name="T13" fmla="*/ 134 h 139"/>
                  <a:gd name="T14" fmla="*/ 5 w 5"/>
                  <a:gd name="T15" fmla="*/ 137 h 139"/>
                  <a:gd name="T16" fmla="*/ 4 w 5"/>
                  <a:gd name="T17" fmla="*/ 139 h 139"/>
                  <a:gd name="T18" fmla="*/ 0 w 5"/>
                  <a:gd name="T19" fmla="*/ 20 h 139"/>
                  <a:gd name="T20" fmla="*/ 0 w 5"/>
                  <a:gd name="T21" fmla="*/ 17 h 139"/>
                  <a:gd name="T22" fmla="*/ 0 w 5"/>
                  <a:gd name="T23" fmla="*/ 14 h 139"/>
                  <a:gd name="T24" fmla="*/ 0 w 5"/>
                  <a:gd name="T25" fmla="*/ 11 h 139"/>
                  <a:gd name="T26" fmla="*/ 1 w 5"/>
                  <a:gd name="T27" fmla="*/ 8 h 139"/>
                  <a:gd name="T28" fmla="*/ 1 w 5"/>
                  <a:gd name="T29" fmla="*/ 6 h 139"/>
                  <a:gd name="T30" fmla="*/ 1 w 5"/>
                  <a:gd name="T31" fmla="*/ 3 h 139"/>
                  <a:gd name="T32" fmla="*/ 0 w 5"/>
                  <a:gd name="T3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139">
                    <a:moveTo>
                      <a:pt x="0" y="0"/>
                    </a:moveTo>
                    <a:lnTo>
                      <a:pt x="5" y="121"/>
                    </a:lnTo>
                    <a:lnTo>
                      <a:pt x="5" y="123"/>
                    </a:lnTo>
                    <a:lnTo>
                      <a:pt x="5" y="126"/>
                    </a:lnTo>
                    <a:lnTo>
                      <a:pt x="5" y="129"/>
                    </a:lnTo>
                    <a:lnTo>
                      <a:pt x="5" y="131"/>
                    </a:lnTo>
                    <a:lnTo>
                      <a:pt x="5" y="134"/>
                    </a:lnTo>
                    <a:lnTo>
                      <a:pt x="5" y="137"/>
                    </a:lnTo>
                    <a:lnTo>
                      <a:pt x="4" y="139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7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9"/>
              <p:cNvSpPr/>
              <p:nvPr/>
            </p:nvSpPr>
            <p:spPr bwMode="auto">
              <a:xfrm>
                <a:off x="5648" y="6707"/>
                <a:ext cx="7" cy="133"/>
              </a:xfrm>
              <a:custGeom>
                <a:avLst/>
                <a:gdLst>
                  <a:gd name="T0" fmla="*/ 7 w 7"/>
                  <a:gd name="T1" fmla="*/ 0 h 133"/>
                  <a:gd name="T2" fmla="*/ 2 w 7"/>
                  <a:gd name="T3" fmla="*/ 112 h 133"/>
                  <a:gd name="T4" fmla="*/ 1 w 7"/>
                  <a:gd name="T5" fmla="*/ 123 h 133"/>
                  <a:gd name="T6" fmla="*/ 0 w 7"/>
                  <a:gd name="T7" fmla="*/ 133 h 133"/>
                  <a:gd name="T8" fmla="*/ 5 w 7"/>
                  <a:gd name="T9" fmla="*/ 22 h 133"/>
                  <a:gd name="T10" fmla="*/ 6 w 7"/>
                  <a:gd name="T11" fmla="*/ 11 h 133"/>
                  <a:gd name="T12" fmla="*/ 7 w 7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33">
                    <a:moveTo>
                      <a:pt x="7" y="0"/>
                    </a:moveTo>
                    <a:lnTo>
                      <a:pt x="2" y="112"/>
                    </a:lnTo>
                    <a:lnTo>
                      <a:pt x="1" y="123"/>
                    </a:lnTo>
                    <a:lnTo>
                      <a:pt x="0" y="133"/>
                    </a:lnTo>
                    <a:lnTo>
                      <a:pt x="5" y="22"/>
                    </a:lnTo>
                    <a:lnTo>
                      <a:pt x="6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87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0"/>
              <p:cNvSpPr/>
              <p:nvPr/>
            </p:nvSpPr>
            <p:spPr bwMode="auto">
              <a:xfrm>
                <a:off x="5643" y="6729"/>
                <a:ext cx="10" cy="132"/>
              </a:xfrm>
              <a:custGeom>
                <a:avLst/>
                <a:gdLst>
                  <a:gd name="T0" fmla="*/ 10 w 10"/>
                  <a:gd name="T1" fmla="*/ 0 h 132"/>
                  <a:gd name="T2" fmla="*/ 5 w 10"/>
                  <a:gd name="T3" fmla="*/ 111 h 132"/>
                  <a:gd name="T4" fmla="*/ 3 w 10"/>
                  <a:gd name="T5" fmla="*/ 121 h 132"/>
                  <a:gd name="T6" fmla="*/ 0 w 10"/>
                  <a:gd name="T7" fmla="*/ 132 h 132"/>
                  <a:gd name="T8" fmla="*/ 5 w 10"/>
                  <a:gd name="T9" fmla="*/ 21 h 132"/>
                  <a:gd name="T10" fmla="*/ 8 w 10"/>
                  <a:gd name="T11" fmla="*/ 10 h 132"/>
                  <a:gd name="T12" fmla="*/ 10 w 10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2">
                    <a:moveTo>
                      <a:pt x="10" y="0"/>
                    </a:moveTo>
                    <a:lnTo>
                      <a:pt x="5" y="111"/>
                    </a:lnTo>
                    <a:lnTo>
                      <a:pt x="3" y="121"/>
                    </a:lnTo>
                    <a:lnTo>
                      <a:pt x="0" y="132"/>
                    </a:lnTo>
                    <a:lnTo>
                      <a:pt x="5" y="21"/>
                    </a:lnTo>
                    <a:lnTo>
                      <a:pt x="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36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"/>
              <p:cNvSpPr/>
              <p:nvPr/>
            </p:nvSpPr>
            <p:spPr bwMode="auto">
              <a:xfrm>
                <a:off x="5639" y="6750"/>
                <a:ext cx="9" cy="122"/>
              </a:xfrm>
              <a:custGeom>
                <a:avLst/>
                <a:gdLst>
                  <a:gd name="T0" fmla="*/ 9 w 9"/>
                  <a:gd name="T1" fmla="*/ 0 h 122"/>
                  <a:gd name="T2" fmla="*/ 4 w 9"/>
                  <a:gd name="T3" fmla="*/ 111 h 122"/>
                  <a:gd name="T4" fmla="*/ 0 w 9"/>
                  <a:gd name="T5" fmla="*/ 122 h 122"/>
                  <a:gd name="T6" fmla="*/ 5 w 9"/>
                  <a:gd name="T7" fmla="*/ 12 h 122"/>
                  <a:gd name="T8" fmla="*/ 9 w 9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2">
                    <a:moveTo>
                      <a:pt x="9" y="0"/>
                    </a:moveTo>
                    <a:lnTo>
                      <a:pt x="4" y="111"/>
                    </a:lnTo>
                    <a:lnTo>
                      <a:pt x="0" y="122"/>
                    </a:lnTo>
                    <a:lnTo>
                      <a:pt x="5" y="1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5F6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12"/>
              <p:cNvSpPr/>
              <p:nvPr/>
            </p:nvSpPr>
            <p:spPr bwMode="auto">
              <a:xfrm>
                <a:off x="5629" y="6762"/>
                <a:ext cx="15" cy="132"/>
              </a:xfrm>
              <a:custGeom>
                <a:avLst/>
                <a:gdLst>
                  <a:gd name="T0" fmla="*/ 15 w 15"/>
                  <a:gd name="T1" fmla="*/ 0 h 132"/>
                  <a:gd name="T2" fmla="*/ 10 w 15"/>
                  <a:gd name="T3" fmla="*/ 110 h 132"/>
                  <a:gd name="T4" fmla="*/ 7 w 15"/>
                  <a:gd name="T5" fmla="*/ 117 h 132"/>
                  <a:gd name="T6" fmla="*/ 4 w 15"/>
                  <a:gd name="T7" fmla="*/ 125 h 132"/>
                  <a:gd name="T8" fmla="*/ 0 w 15"/>
                  <a:gd name="T9" fmla="*/ 132 h 132"/>
                  <a:gd name="T10" fmla="*/ 5 w 15"/>
                  <a:gd name="T11" fmla="*/ 23 h 132"/>
                  <a:gd name="T12" fmla="*/ 9 w 15"/>
                  <a:gd name="T13" fmla="*/ 15 h 132"/>
                  <a:gd name="T14" fmla="*/ 12 w 15"/>
                  <a:gd name="T15" fmla="*/ 7 h 132"/>
                  <a:gd name="T16" fmla="*/ 15 w 15"/>
                  <a:gd name="T1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2">
                    <a:moveTo>
                      <a:pt x="15" y="0"/>
                    </a:moveTo>
                    <a:lnTo>
                      <a:pt x="10" y="110"/>
                    </a:lnTo>
                    <a:lnTo>
                      <a:pt x="7" y="117"/>
                    </a:lnTo>
                    <a:lnTo>
                      <a:pt x="4" y="125"/>
                    </a:lnTo>
                    <a:lnTo>
                      <a:pt x="0" y="132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2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95E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13"/>
              <p:cNvSpPr/>
              <p:nvPr/>
            </p:nvSpPr>
            <p:spPr bwMode="auto">
              <a:xfrm>
                <a:off x="5617" y="6785"/>
                <a:ext cx="17" cy="130"/>
              </a:xfrm>
              <a:custGeom>
                <a:avLst/>
                <a:gdLst>
                  <a:gd name="T0" fmla="*/ 17 w 17"/>
                  <a:gd name="T1" fmla="*/ 0 h 130"/>
                  <a:gd name="T2" fmla="*/ 12 w 17"/>
                  <a:gd name="T3" fmla="*/ 109 h 130"/>
                  <a:gd name="T4" fmla="*/ 8 w 17"/>
                  <a:gd name="T5" fmla="*/ 116 h 130"/>
                  <a:gd name="T6" fmla="*/ 4 w 17"/>
                  <a:gd name="T7" fmla="*/ 123 h 130"/>
                  <a:gd name="T8" fmla="*/ 0 w 17"/>
                  <a:gd name="T9" fmla="*/ 130 h 130"/>
                  <a:gd name="T10" fmla="*/ 4 w 17"/>
                  <a:gd name="T11" fmla="*/ 22 h 130"/>
                  <a:gd name="T12" fmla="*/ 9 w 17"/>
                  <a:gd name="T13" fmla="*/ 15 h 130"/>
                  <a:gd name="T14" fmla="*/ 13 w 17"/>
                  <a:gd name="T15" fmla="*/ 7 h 130"/>
                  <a:gd name="T16" fmla="*/ 17 w 17"/>
                  <a:gd name="T1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30">
                    <a:moveTo>
                      <a:pt x="17" y="0"/>
                    </a:moveTo>
                    <a:lnTo>
                      <a:pt x="12" y="109"/>
                    </a:lnTo>
                    <a:lnTo>
                      <a:pt x="8" y="116"/>
                    </a:lnTo>
                    <a:lnTo>
                      <a:pt x="4" y="123"/>
                    </a:lnTo>
                    <a:lnTo>
                      <a:pt x="0" y="130"/>
                    </a:lnTo>
                    <a:lnTo>
                      <a:pt x="4" y="22"/>
                    </a:lnTo>
                    <a:lnTo>
                      <a:pt x="9" y="15"/>
                    </a:lnTo>
                    <a:lnTo>
                      <a:pt x="13" y="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505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14"/>
              <p:cNvSpPr/>
              <p:nvPr/>
            </p:nvSpPr>
            <p:spPr bwMode="auto">
              <a:xfrm>
                <a:off x="5601" y="6807"/>
                <a:ext cx="20" cy="128"/>
              </a:xfrm>
              <a:custGeom>
                <a:avLst/>
                <a:gdLst>
                  <a:gd name="T0" fmla="*/ 20 w 20"/>
                  <a:gd name="T1" fmla="*/ 0 h 128"/>
                  <a:gd name="T2" fmla="*/ 16 w 20"/>
                  <a:gd name="T3" fmla="*/ 108 h 128"/>
                  <a:gd name="T4" fmla="*/ 11 w 20"/>
                  <a:gd name="T5" fmla="*/ 115 h 128"/>
                  <a:gd name="T6" fmla="*/ 6 w 20"/>
                  <a:gd name="T7" fmla="*/ 122 h 128"/>
                  <a:gd name="T8" fmla="*/ 0 w 20"/>
                  <a:gd name="T9" fmla="*/ 128 h 128"/>
                  <a:gd name="T10" fmla="*/ 4 w 20"/>
                  <a:gd name="T11" fmla="*/ 21 h 128"/>
                  <a:gd name="T12" fmla="*/ 9 w 20"/>
                  <a:gd name="T13" fmla="*/ 14 h 128"/>
                  <a:gd name="T14" fmla="*/ 15 w 20"/>
                  <a:gd name="T15" fmla="*/ 7 h 128"/>
                  <a:gd name="T16" fmla="*/ 20 w 20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8">
                    <a:moveTo>
                      <a:pt x="20" y="0"/>
                    </a:moveTo>
                    <a:lnTo>
                      <a:pt x="16" y="108"/>
                    </a:lnTo>
                    <a:lnTo>
                      <a:pt x="11" y="115"/>
                    </a:lnTo>
                    <a:lnTo>
                      <a:pt x="6" y="122"/>
                    </a:lnTo>
                    <a:lnTo>
                      <a:pt x="0" y="128"/>
                    </a:lnTo>
                    <a:lnTo>
                      <a:pt x="4" y="21"/>
                    </a:lnTo>
                    <a:lnTo>
                      <a:pt x="9" y="14"/>
                    </a:lnTo>
                    <a:lnTo>
                      <a:pt x="15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847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15"/>
              <p:cNvSpPr/>
              <p:nvPr/>
            </p:nvSpPr>
            <p:spPr bwMode="auto">
              <a:xfrm>
                <a:off x="5583" y="6828"/>
                <a:ext cx="22" cy="126"/>
              </a:xfrm>
              <a:custGeom>
                <a:avLst/>
                <a:gdLst>
                  <a:gd name="T0" fmla="*/ 22 w 22"/>
                  <a:gd name="T1" fmla="*/ 0 h 126"/>
                  <a:gd name="T2" fmla="*/ 18 w 22"/>
                  <a:gd name="T3" fmla="*/ 107 h 126"/>
                  <a:gd name="T4" fmla="*/ 13 w 22"/>
                  <a:gd name="T5" fmla="*/ 114 h 126"/>
                  <a:gd name="T6" fmla="*/ 7 w 22"/>
                  <a:gd name="T7" fmla="*/ 120 h 126"/>
                  <a:gd name="T8" fmla="*/ 0 w 22"/>
                  <a:gd name="T9" fmla="*/ 126 h 126"/>
                  <a:gd name="T10" fmla="*/ 3 w 22"/>
                  <a:gd name="T11" fmla="*/ 20 h 126"/>
                  <a:gd name="T12" fmla="*/ 10 w 22"/>
                  <a:gd name="T13" fmla="*/ 13 h 126"/>
                  <a:gd name="T14" fmla="*/ 16 w 22"/>
                  <a:gd name="T15" fmla="*/ 7 h 126"/>
                  <a:gd name="T16" fmla="*/ 22 w 22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26">
                    <a:moveTo>
                      <a:pt x="22" y="0"/>
                    </a:moveTo>
                    <a:lnTo>
                      <a:pt x="18" y="107"/>
                    </a:lnTo>
                    <a:lnTo>
                      <a:pt x="13" y="114"/>
                    </a:lnTo>
                    <a:lnTo>
                      <a:pt x="7" y="120"/>
                    </a:lnTo>
                    <a:lnTo>
                      <a:pt x="0" y="126"/>
                    </a:lnTo>
                    <a:lnTo>
                      <a:pt x="3" y="20"/>
                    </a:lnTo>
                    <a:lnTo>
                      <a:pt x="10" y="13"/>
                    </a:lnTo>
                    <a:lnTo>
                      <a:pt x="16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B3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16"/>
              <p:cNvSpPr/>
              <p:nvPr/>
            </p:nvSpPr>
            <p:spPr bwMode="auto">
              <a:xfrm>
                <a:off x="5563" y="6848"/>
                <a:ext cx="23" cy="123"/>
              </a:xfrm>
              <a:custGeom>
                <a:avLst/>
                <a:gdLst>
                  <a:gd name="T0" fmla="*/ 23 w 23"/>
                  <a:gd name="T1" fmla="*/ 0 h 123"/>
                  <a:gd name="T2" fmla="*/ 20 w 23"/>
                  <a:gd name="T3" fmla="*/ 106 h 123"/>
                  <a:gd name="T4" fmla="*/ 14 w 23"/>
                  <a:gd name="T5" fmla="*/ 112 h 123"/>
                  <a:gd name="T6" fmla="*/ 7 w 23"/>
                  <a:gd name="T7" fmla="*/ 118 h 123"/>
                  <a:gd name="T8" fmla="*/ 0 w 23"/>
                  <a:gd name="T9" fmla="*/ 123 h 123"/>
                  <a:gd name="T10" fmla="*/ 2 w 23"/>
                  <a:gd name="T11" fmla="*/ 18 h 123"/>
                  <a:gd name="T12" fmla="*/ 10 w 23"/>
                  <a:gd name="T13" fmla="*/ 12 h 123"/>
                  <a:gd name="T14" fmla="*/ 17 w 23"/>
                  <a:gd name="T15" fmla="*/ 6 h 123"/>
                  <a:gd name="T16" fmla="*/ 23 w 23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3">
                    <a:moveTo>
                      <a:pt x="23" y="0"/>
                    </a:moveTo>
                    <a:lnTo>
                      <a:pt x="20" y="106"/>
                    </a:lnTo>
                    <a:lnTo>
                      <a:pt x="14" y="112"/>
                    </a:lnTo>
                    <a:lnTo>
                      <a:pt x="7" y="118"/>
                    </a:lnTo>
                    <a:lnTo>
                      <a:pt x="0" y="123"/>
                    </a:lnTo>
                    <a:lnTo>
                      <a:pt x="2" y="18"/>
                    </a:lnTo>
                    <a:lnTo>
                      <a:pt x="10" y="12"/>
                    </a:lnTo>
                    <a:lnTo>
                      <a:pt x="17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2C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17"/>
              <p:cNvSpPr/>
              <p:nvPr/>
            </p:nvSpPr>
            <p:spPr bwMode="auto">
              <a:xfrm>
                <a:off x="5541" y="6866"/>
                <a:ext cx="24" cy="121"/>
              </a:xfrm>
              <a:custGeom>
                <a:avLst/>
                <a:gdLst>
                  <a:gd name="T0" fmla="*/ 24 w 24"/>
                  <a:gd name="T1" fmla="*/ 0 h 121"/>
                  <a:gd name="T2" fmla="*/ 22 w 24"/>
                  <a:gd name="T3" fmla="*/ 105 h 121"/>
                  <a:gd name="T4" fmla="*/ 15 w 24"/>
                  <a:gd name="T5" fmla="*/ 111 h 121"/>
                  <a:gd name="T6" fmla="*/ 8 w 24"/>
                  <a:gd name="T7" fmla="*/ 116 h 121"/>
                  <a:gd name="T8" fmla="*/ 0 w 24"/>
                  <a:gd name="T9" fmla="*/ 121 h 121"/>
                  <a:gd name="T10" fmla="*/ 1 w 24"/>
                  <a:gd name="T11" fmla="*/ 16 h 121"/>
                  <a:gd name="T12" fmla="*/ 9 w 24"/>
                  <a:gd name="T13" fmla="*/ 11 h 121"/>
                  <a:gd name="T14" fmla="*/ 17 w 24"/>
                  <a:gd name="T15" fmla="*/ 5 h 121"/>
                  <a:gd name="T16" fmla="*/ 24 w 24"/>
                  <a:gd name="T1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1">
                    <a:moveTo>
                      <a:pt x="24" y="0"/>
                    </a:moveTo>
                    <a:lnTo>
                      <a:pt x="22" y="105"/>
                    </a:lnTo>
                    <a:lnTo>
                      <a:pt x="15" y="111"/>
                    </a:lnTo>
                    <a:lnTo>
                      <a:pt x="8" y="116"/>
                    </a:lnTo>
                    <a:lnTo>
                      <a:pt x="0" y="121"/>
                    </a:lnTo>
                    <a:lnTo>
                      <a:pt x="1" y="16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18"/>
              <p:cNvSpPr/>
              <p:nvPr/>
            </p:nvSpPr>
            <p:spPr bwMode="auto">
              <a:xfrm>
                <a:off x="5518" y="6882"/>
                <a:ext cx="24" cy="120"/>
              </a:xfrm>
              <a:custGeom>
                <a:avLst/>
                <a:gdLst>
                  <a:gd name="T0" fmla="*/ 24 w 24"/>
                  <a:gd name="T1" fmla="*/ 0 h 120"/>
                  <a:gd name="T2" fmla="*/ 23 w 24"/>
                  <a:gd name="T3" fmla="*/ 105 h 120"/>
                  <a:gd name="T4" fmla="*/ 15 w 24"/>
                  <a:gd name="T5" fmla="*/ 110 h 120"/>
                  <a:gd name="T6" fmla="*/ 8 w 24"/>
                  <a:gd name="T7" fmla="*/ 115 h 120"/>
                  <a:gd name="T8" fmla="*/ 0 w 24"/>
                  <a:gd name="T9" fmla="*/ 120 h 120"/>
                  <a:gd name="T10" fmla="*/ 0 w 24"/>
                  <a:gd name="T11" fmla="*/ 15 h 120"/>
                  <a:gd name="T12" fmla="*/ 8 w 24"/>
                  <a:gd name="T13" fmla="*/ 11 h 120"/>
                  <a:gd name="T14" fmla="*/ 17 w 24"/>
                  <a:gd name="T15" fmla="*/ 6 h 120"/>
                  <a:gd name="T16" fmla="*/ 24 w 24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20">
                    <a:moveTo>
                      <a:pt x="24" y="0"/>
                    </a:moveTo>
                    <a:lnTo>
                      <a:pt x="23" y="105"/>
                    </a:lnTo>
                    <a:lnTo>
                      <a:pt x="15" y="110"/>
                    </a:lnTo>
                    <a:lnTo>
                      <a:pt x="8" y="115"/>
                    </a:lnTo>
                    <a:lnTo>
                      <a:pt x="0" y="120"/>
                    </a:lnTo>
                    <a:lnTo>
                      <a:pt x="0" y="15"/>
                    </a:lnTo>
                    <a:lnTo>
                      <a:pt x="8" y="11"/>
                    </a:lnTo>
                    <a:lnTo>
                      <a:pt x="17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19"/>
              <p:cNvSpPr/>
              <p:nvPr/>
            </p:nvSpPr>
            <p:spPr bwMode="auto">
              <a:xfrm>
                <a:off x="5491" y="6897"/>
                <a:ext cx="27" cy="117"/>
              </a:xfrm>
              <a:custGeom>
                <a:avLst/>
                <a:gdLst>
                  <a:gd name="T0" fmla="*/ 27 w 27"/>
                  <a:gd name="T1" fmla="*/ 0 h 117"/>
                  <a:gd name="T2" fmla="*/ 27 w 27"/>
                  <a:gd name="T3" fmla="*/ 105 h 117"/>
                  <a:gd name="T4" fmla="*/ 18 w 27"/>
                  <a:gd name="T5" fmla="*/ 109 h 117"/>
                  <a:gd name="T6" fmla="*/ 10 w 27"/>
                  <a:gd name="T7" fmla="*/ 113 h 117"/>
                  <a:gd name="T8" fmla="*/ 1 w 27"/>
                  <a:gd name="T9" fmla="*/ 117 h 117"/>
                  <a:gd name="T10" fmla="*/ 0 w 27"/>
                  <a:gd name="T11" fmla="*/ 14 h 117"/>
                  <a:gd name="T12" fmla="*/ 9 w 27"/>
                  <a:gd name="T13" fmla="*/ 9 h 117"/>
                  <a:gd name="T14" fmla="*/ 18 w 27"/>
                  <a:gd name="T15" fmla="*/ 5 h 117"/>
                  <a:gd name="T16" fmla="*/ 27 w 27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17">
                    <a:moveTo>
                      <a:pt x="27" y="0"/>
                    </a:moveTo>
                    <a:lnTo>
                      <a:pt x="27" y="105"/>
                    </a:lnTo>
                    <a:lnTo>
                      <a:pt x="18" y="109"/>
                    </a:lnTo>
                    <a:lnTo>
                      <a:pt x="10" y="113"/>
                    </a:lnTo>
                    <a:lnTo>
                      <a:pt x="1" y="117"/>
                    </a:lnTo>
                    <a:lnTo>
                      <a:pt x="0" y="14"/>
                    </a:lnTo>
                    <a:lnTo>
                      <a:pt x="9" y="9"/>
                    </a:lnTo>
                    <a:lnTo>
                      <a:pt x="18" y="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20"/>
              <p:cNvSpPr/>
              <p:nvPr/>
            </p:nvSpPr>
            <p:spPr bwMode="auto">
              <a:xfrm>
                <a:off x="5464" y="6911"/>
                <a:ext cx="28" cy="114"/>
              </a:xfrm>
              <a:custGeom>
                <a:avLst/>
                <a:gdLst>
                  <a:gd name="T0" fmla="*/ 27 w 28"/>
                  <a:gd name="T1" fmla="*/ 0 h 114"/>
                  <a:gd name="T2" fmla="*/ 28 w 28"/>
                  <a:gd name="T3" fmla="*/ 103 h 114"/>
                  <a:gd name="T4" fmla="*/ 19 w 28"/>
                  <a:gd name="T5" fmla="*/ 107 h 114"/>
                  <a:gd name="T6" fmla="*/ 10 w 28"/>
                  <a:gd name="T7" fmla="*/ 111 h 114"/>
                  <a:gd name="T8" fmla="*/ 1 w 28"/>
                  <a:gd name="T9" fmla="*/ 114 h 114"/>
                  <a:gd name="T10" fmla="*/ 0 w 28"/>
                  <a:gd name="T11" fmla="*/ 11 h 114"/>
                  <a:gd name="T12" fmla="*/ 9 w 28"/>
                  <a:gd name="T13" fmla="*/ 7 h 114"/>
                  <a:gd name="T14" fmla="*/ 18 w 28"/>
                  <a:gd name="T15" fmla="*/ 4 h 114"/>
                  <a:gd name="T16" fmla="*/ 27 w 28"/>
                  <a:gd name="T1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14">
                    <a:moveTo>
                      <a:pt x="27" y="0"/>
                    </a:moveTo>
                    <a:lnTo>
                      <a:pt x="28" y="103"/>
                    </a:lnTo>
                    <a:lnTo>
                      <a:pt x="19" y="107"/>
                    </a:lnTo>
                    <a:lnTo>
                      <a:pt x="10" y="111"/>
                    </a:lnTo>
                    <a:lnTo>
                      <a:pt x="1" y="114"/>
                    </a:lnTo>
                    <a:lnTo>
                      <a:pt x="0" y="11"/>
                    </a:lnTo>
                    <a:lnTo>
                      <a:pt x="9" y="7"/>
                    </a:lnTo>
                    <a:lnTo>
                      <a:pt x="18" y="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21"/>
              <p:cNvSpPr/>
              <p:nvPr/>
            </p:nvSpPr>
            <p:spPr bwMode="auto">
              <a:xfrm>
                <a:off x="5435" y="6922"/>
                <a:ext cx="30" cy="112"/>
              </a:xfrm>
              <a:custGeom>
                <a:avLst/>
                <a:gdLst>
                  <a:gd name="T0" fmla="*/ 29 w 30"/>
                  <a:gd name="T1" fmla="*/ 0 h 112"/>
                  <a:gd name="T2" fmla="*/ 30 w 30"/>
                  <a:gd name="T3" fmla="*/ 103 h 112"/>
                  <a:gd name="T4" fmla="*/ 21 w 30"/>
                  <a:gd name="T5" fmla="*/ 107 h 112"/>
                  <a:gd name="T6" fmla="*/ 12 w 30"/>
                  <a:gd name="T7" fmla="*/ 109 h 112"/>
                  <a:gd name="T8" fmla="*/ 3 w 30"/>
                  <a:gd name="T9" fmla="*/ 112 h 112"/>
                  <a:gd name="T10" fmla="*/ 0 w 30"/>
                  <a:gd name="T11" fmla="*/ 9 h 112"/>
                  <a:gd name="T12" fmla="*/ 10 w 30"/>
                  <a:gd name="T13" fmla="*/ 6 h 112"/>
                  <a:gd name="T14" fmla="*/ 19 w 30"/>
                  <a:gd name="T15" fmla="*/ 3 h 112"/>
                  <a:gd name="T16" fmla="*/ 29 w 30"/>
                  <a:gd name="T1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2">
                    <a:moveTo>
                      <a:pt x="29" y="0"/>
                    </a:moveTo>
                    <a:lnTo>
                      <a:pt x="30" y="103"/>
                    </a:lnTo>
                    <a:lnTo>
                      <a:pt x="21" y="107"/>
                    </a:lnTo>
                    <a:lnTo>
                      <a:pt x="12" y="109"/>
                    </a:lnTo>
                    <a:lnTo>
                      <a:pt x="3" y="112"/>
                    </a:lnTo>
                    <a:lnTo>
                      <a:pt x="0" y="9"/>
                    </a:lnTo>
                    <a:lnTo>
                      <a:pt x="10" y="6"/>
                    </a:lnTo>
                    <a:lnTo>
                      <a:pt x="19" y="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22"/>
              <p:cNvSpPr/>
              <p:nvPr/>
            </p:nvSpPr>
            <p:spPr bwMode="auto">
              <a:xfrm>
                <a:off x="5415" y="6931"/>
                <a:ext cx="23" cy="108"/>
              </a:xfrm>
              <a:custGeom>
                <a:avLst/>
                <a:gdLst>
                  <a:gd name="T0" fmla="*/ 20 w 23"/>
                  <a:gd name="T1" fmla="*/ 0 h 108"/>
                  <a:gd name="T2" fmla="*/ 23 w 23"/>
                  <a:gd name="T3" fmla="*/ 103 h 108"/>
                  <a:gd name="T4" fmla="*/ 13 w 23"/>
                  <a:gd name="T5" fmla="*/ 106 h 108"/>
                  <a:gd name="T6" fmla="*/ 4 w 23"/>
                  <a:gd name="T7" fmla="*/ 108 h 108"/>
                  <a:gd name="T8" fmla="*/ 0 w 23"/>
                  <a:gd name="T9" fmla="*/ 5 h 108"/>
                  <a:gd name="T10" fmla="*/ 10 w 23"/>
                  <a:gd name="T11" fmla="*/ 3 h 108"/>
                  <a:gd name="T12" fmla="*/ 20 w 23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08">
                    <a:moveTo>
                      <a:pt x="20" y="0"/>
                    </a:moveTo>
                    <a:lnTo>
                      <a:pt x="23" y="103"/>
                    </a:lnTo>
                    <a:lnTo>
                      <a:pt x="13" y="106"/>
                    </a:lnTo>
                    <a:lnTo>
                      <a:pt x="4" y="108"/>
                    </a:lnTo>
                    <a:lnTo>
                      <a:pt x="0" y="5"/>
                    </a:lnTo>
                    <a:lnTo>
                      <a:pt x="10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23"/>
              <p:cNvSpPr/>
              <p:nvPr/>
            </p:nvSpPr>
            <p:spPr bwMode="auto">
              <a:xfrm>
                <a:off x="5511" y="7076"/>
                <a:ext cx="1" cy="116"/>
              </a:xfrm>
              <a:custGeom>
                <a:avLst/>
                <a:gdLst>
                  <a:gd name="T0" fmla="*/ 1 w 1"/>
                  <a:gd name="T1" fmla="*/ 0 h 116"/>
                  <a:gd name="T2" fmla="*/ 1 w 1"/>
                  <a:gd name="T3" fmla="*/ 98 h 116"/>
                  <a:gd name="T4" fmla="*/ 1 w 1"/>
                  <a:gd name="T5" fmla="*/ 104 h 116"/>
                  <a:gd name="T6" fmla="*/ 0 w 1"/>
                  <a:gd name="T7" fmla="*/ 110 h 116"/>
                  <a:gd name="T8" fmla="*/ 0 w 1"/>
                  <a:gd name="T9" fmla="*/ 116 h 116"/>
                  <a:gd name="T10" fmla="*/ 0 w 1"/>
                  <a:gd name="T11" fmla="*/ 20 h 116"/>
                  <a:gd name="T12" fmla="*/ 1 w 1"/>
                  <a:gd name="T13" fmla="*/ 13 h 116"/>
                  <a:gd name="T14" fmla="*/ 1 w 1"/>
                  <a:gd name="T15" fmla="*/ 7 h 116"/>
                  <a:gd name="T16" fmla="*/ 1 w 1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16">
                    <a:moveTo>
                      <a:pt x="1" y="0"/>
                    </a:moveTo>
                    <a:lnTo>
                      <a:pt x="1" y="98"/>
                    </a:lnTo>
                    <a:lnTo>
                      <a:pt x="1" y="104"/>
                    </a:lnTo>
                    <a:lnTo>
                      <a:pt x="0" y="110"/>
                    </a:lnTo>
                    <a:lnTo>
                      <a:pt x="0" y="116"/>
                    </a:lnTo>
                    <a:lnTo>
                      <a:pt x="0" y="20"/>
                    </a:lnTo>
                    <a:lnTo>
                      <a:pt x="1" y="13"/>
                    </a:ln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75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Freeform 24"/>
              <p:cNvSpPr/>
              <p:nvPr/>
            </p:nvSpPr>
            <p:spPr bwMode="auto">
              <a:xfrm>
                <a:off x="5506" y="7096"/>
                <a:ext cx="5" cy="115"/>
              </a:xfrm>
              <a:custGeom>
                <a:avLst/>
                <a:gdLst>
                  <a:gd name="T0" fmla="*/ 5 w 5"/>
                  <a:gd name="T1" fmla="*/ 0 h 115"/>
                  <a:gd name="T2" fmla="*/ 5 w 5"/>
                  <a:gd name="T3" fmla="*/ 96 h 115"/>
                  <a:gd name="T4" fmla="*/ 4 w 5"/>
                  <a:gd name="T5" fmla="*/ 103 h 115"/>
                  <a:gd name="T6" fmla="*/ 2 w 5"/>
                  <a:gd name="T7" fmla="*/ 109 h 115"/>
                  <a:gd name="T8" fmla="*/ 0 w 5"/>
                  <a:gd name="T9" fmla="*/ 115 h 115"/>
                  <a:gd name="T10" fmla="*/ 0 w 5"/>
                  <a:gd name="T11" fmla="*/ 20 h 115"/>
                  <a:gd name="T12" fmla="*/ 2 w 5"/>
                  <a:gd name="T13" fmla="*/ 13 h 115"/>
                  <a:gd name="T14" fmla="*/ 4 w 5"/>
                  <a:gd name="T15" fmla="*/ 7 h 115"/>
                  <a:gd name="T16" fmla="*/ 5 w 5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5">
                    <a:moveTo>
                      <a:pt x="5" y="0"/>
                    </a:moveTo>
                    <a:lnTo>
                      <a:pt x="5" y="96"/>
                    </a:lnTo>
                    <a:lnTo>
                      <a:pt x="4" y="103"/>
                    </a:lnTo>
                    <a:lnTo>
                      <a:pt x="2" y="109"/>
                    </a:lnTo>
                    <a:lnTo>
                      <a:pt x="0" y="115"/>
                    </a:lnTo>
                    <a:lnTo>
                      <a:pt x="0" y="20"/>
                    </a:lnTo>
                    <a:lnTo>
                      <a:pt x="2" y="13"/>
                    </a:lnTo>
                    <a:lnTo>
                      <a:pt x="4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6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Freeform 25"/>
              <p:cNvSpPr/>
              <p:nvPr/>
            </p:nvSpPr>
            <p:spPr bwMode="auto">
              <a:xfrm>
                <a:off x="5504" y="7116"/>
                <a:ext cx="2" cy="102"/>
              </a:xfrm>
              <a:custGeom>
                <a:avLst/>
                <a:gdLst>
                  <a:gd name="T0" fmla="*/ 2 w 2"/>
                  <a:gd name="T1" fmla="*/ 0 h 102"/>
                  <a:gd name="T2" fmla="*/ 2 w 2"/>
                  <a:gd name="T3" fmla="*/ 95 h 102"/>
                  <a:gd name="T4" fmla="*/ 0 w 2"/>
                  <a:gd name="T5" fmla="*/ 102 h 102"/>
                  <a:gd name="T6" fmla="*/ 0 w 2"/>
                  <a:gd name="T7" fmla="*/ 6 h 102"/>
                  <a:gd name="T8" fmla="*/ 2 w 2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2">
                    <a:moveTo>
                      <a:pt x="2" y="0"/>
                    </a:moveTo>
                    <a:lnTo>
                      <a:pt x="2" y="95"/>
                    </a:lnTo>
                    <a:lnTo>
                      <a:pt x="0" y="102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F6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Freeform 26"/>
              <p:cNvSpPr/>
              <p:nvPr/>
            </p:nvSpPr>
            <p:spPr bwMode="auto">
              <a:xfrm>
                <a:off x="5495" y="7122"/>
                <a:ext cx="9" cy="115"/>
              </a:xfrm>
              <a:custGeom>
                <a:avLst/>
                <a:gdLst>
                  <a:gd name="T0" fmla="*/ 9 w 9"/>
                  <a:gd name="T1" fmla="*/ 0 h 115"/>
                  <a:gd name="T2" fmla="*/ 9 w 9"/>
                  <a:gd name="T3" fmla="*/ 96 h 115"/>
                  <a:gd name="T4" fmla="*/ 5 w 9"/>
                  <a:gd name="T5" fmla="*/ 106 h 115"/>
                  <a:gd name="T6" fmla="*/ 0 w 9"/>
                  <a:gd name="T7" fmla="*/ 115 h 115"/>
                  <a:gd name="T8" fmla="*/ 0 w 9"/>
                  <a:gd name="T9" fmla="*/ 21 h 115"/>
                  <a:gd name="T10" fmla="*/ 5 w 9"/>
                  <a:gd name="T11" fmla="*/ 11 h 115"/>
                  <a:gd name="T12" fmla="*/ 9 w 9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5">
                    <a:moveTo>
                      <a:pt x="9" y="0"/>
                    </a:moveTo>
                    <a:lnTo>
                      <a:pt x="9" y="96"/>
                    </a:lnTo>
                    <a:lnTo>
                      <a:pt x="5" y="106"/>
                    </a:lnTo>
                    <a:lnTo>
                      <a:pt x="0" y="115"/>
                    </a:lnTo>
                    <a:lnTo>
                      <a:pt x="0" y="21"/>
                    </a:lnTo>
                    <a:lnTo>
                      <a:pt x="5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565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Freeform 27"/>
              <p:cNvSpPr/>
              <p:nvPr/>
            </p:nvSpPr>
            <p:spPr bwMode="auto">
              <a:xfrm>
                <a:off x="5483" y="7143"/>
                <a:ext cx="12" cy="113"/>
              </a:xfrm>
              <a:custGeom>
                <a:avLst/>
                <a:gdLst>
                  <a:gd name="T0" fmla="*/ 12 w 12"/>
                  <a:gd name="T1" fmla="*/ 0 h 113"/>
                  <a:gd name="T2" fmla="*/ 12 w 12"/>
                  <a:gd name="T3" fmla="*/ 94 h 113"/>
                  <a:gd name="T4" fmla="*/ 7 w 12"/>
                  <a:gd name="T5" fmla="*/ 104 h 113"/>
                  <a:gd name="T6" fmla="*/ 1 w 12"/>
                  <a:gd name="T7" fmla="*/ 113 h 113"/>
                  <a:gd name="T8" fmla="*/ 0 w 12"/>
                  <a:gd name="T9" fmla="*/ 19 h 113"/>
                  <a:gd name="T10" fmla="*/ 6 w 12"/>
                  <a:gd name="T11" fmla="*/ 9 h 113"/>
                  <a:gd name="T12" fmla="*/ 12 w 12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3">
                    <a:moveTo>
                      <a:pt x="12" y="0"/>
                    </a:moveTo>
                    <a:lnTo>
                      <a:pt x="12" y="94"/>
                    </a:lnTo>
                    <a:lnTo>
                      <a:pt x="7" y="104"/>
                    </a:lnTo>
                    <a:lnTo>
                      <a:pt x="1" y="113"/>
                    </a:lnTo>
                    <a:lnTo>
                      <a:pt x="0" y="19"/>
                    </a:lnTo>
                    <a:lnTo>
                      <a:pt x="6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Freeform 28"/>
              <p:cNvSpPr/>
              <p:nvPr/>
            </p:nvSpPr>
            <p:spPr bwMode="auto">
              <a:xfrm>
                <a:off x="5468" y="7162"/>
                <a:ext cx="16" cy="111"/>
              </a:xfrm>
              <a:custGeom>
                <a:avLst/>
                <a:gdLst>
                  <a:gd name="T0" fmla="*/ 15 w 16"/>
                  <a:gd name="T1" fmla="*/ 0 h 111"/>
                  <a:gd name="T2" fmla="*/ 16 w 16"/>
                  <a:gd name="T3" fmla="*/ 94 h 111"/>
                  <a:gd name="T4" fmla="*/ 9 w 16"/>
                  <a:gd name="T5" fmla="*/ 103 h 111"/>
                  <a:gd name="T6" fmla="*/ 1 w 16"/>
                  <a:gd name="T7" fmla="*/ 111 h 111"/>
                  <a:gd name="T8" fmla="*/ 0 w 16"/>
                  <a:gd name="T9" fmla="*/ 18 h 111"/>
                  <a:gd name="T10" fmla="*/ 7 w 16"/>
                  <a:gd name="T11" fmla="*/ 9 h 111"/>
                  <a:gd name="T12" fmla="*/ 15 w 16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1">
                    <a:moveTo>
                      <a:pt x="15" y="0"/>
                    </a:moveTo>
                    <a:lnTo>
                      <a:pt x="16" y="94"/>
                    </a:lnTo>
                    <a:lnTo>
                      <a:pt x="9" y="103"/>
                    </a:lnTo>
                    <a:lnTo>
                      <a:pt x="1" y="111"/>
                    </a:lnTo>
                    <a:lnTo>
                      <a:pt x="0" y="18"/>
                    </a:lnTo>
                    <a:lnTo>
                      <a:pt x="7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1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29"/>
              <p:cNvSpPr/>
              <p:nvPr/>
            </p:nvSpPr>
            <p:spPr bwMode="auto">
              <a:xfrm>
                <a:off x="5450" y="7180"/>
                <a:ext cx="19" cy="110"/>
              </a:xfrm>
              <a:custGeom>
                <a:avLst/>
                <a:gdLst>
                  <a:gd name="T0" fmla="*/ 18 w 19"/>
                  <a:gd name="T1" fmla="*/ 0 h 110"/>
                  <a:gd name="T2" fmla="*/ 19 w 19"/>
                  <a:gd name="T3" fmla="*/ 93 h 110"/>
                  <a:gd name="T4" fmla="*/ 11 w 19"/>
                  <a:gd name="T5" fmla="*/ 102 h 110"/>
                  <a:gd name="T6" fmla="*/ 2 w 19"/>
                  <a:gd name="T7" fmla="*/ 110 h 110"/>
                  <a:gd name="T8" fmla="*/ 0 w 19"/>
                  <a:gd name="T9" fmla="*/ 17 h 110"/>
                  <a:gd name="T10" fmla="*/ 9 w 19"/>
                  <a:gd name="T11" fmla="*/ 9 h 110"/>
                  <a:gd name="T12" fmla="*/ 18 w 19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10">
                    <a:moveTo>
                      <a:pt x="18" y="0"/>
                    </a:moveTo>
                    <a:lnTo>
                      <a:pt x="19" y="93"/>
                    </a:lnTo>
                    <a:lnTo>
                      <a:pt x="11" y="102"/>
                    </a:lnTo>
                    <a:lnTo>
                      <a:pt x="2" y="110"/>
                    </a:lnTo>
                    <a:lnTo>
                      <a:pt x="0" y="17"/>
                    </a:lnTo>
                    <a:lnTo>
                      <a:pt x="9" y="9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12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30"/>
              <p:cNvSpPr/>
              <p:nvPr/>
            </p:nvSpPr>
            <p:spPr bwMode="auto">
              <a:xfrm>
                <a:off x="5430" y="7197"/>
                <a:ext cx="22" cy="108"/>
              </a:xfrm>
              <a:custGeom>
                <a:avLst/>
                <a:gdLst>
                  <a:gd name="T0" fmla="*/ 20 w 22"/>
                  <a:gd name="T1" fmla="*/ 0 h 108"/>
                  <a:gd name="T2" fmla="*/ 22 w 22"/>
                  <a:gd name="T3" fmla="*/ 93 h 108"/>
                  <a:gd name="T4" fmla="*/ 13 w 22"/>
                  <a:gd name="T5" fmla="*/ 100 h 108"/>
                  <a:gd name="T6" fmla="*/ 3 w 22"/>
                  <a:gd name="T7" fmla="*/ 108 h 108"/>
                  <a:gd name="T8" fmla="*/ 0 w 22"/>
                  <a:gd name="T9" fmla="*/ 16 h 108"/>
                  <a:gd name="T10" fmla="*/ 10 w 22"/>
                  <a:gd name="T11" fmla="*/ 8 h 108"/>
                  <a:gd name="T12" fmla="*/ 20 w 22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8">
                    <a:moveTo>
                      <a:pt x="20" y="0"/>
                    </a:moveTo>
                    <a:lnTo>
                      <a:pt x="22" y="93"/>
                    </a:lnTo>
                    <a:lnTo>
                      <a:pt x="13" y="100"/>
                    </a:lnTo>
                    <a:lnTo>
                      <a:pt x="3" y="108"/>
                    </a:lnTo>
                    <a:lnTo>
                      <a:pt x="0" y="16"/>
                    </a:lnTo>
                    <a:lnTo>
                      <a:pt x="10" y="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31"/>
              <p:cNvSpPr/>
              <p:nvPr/>
            </p:nvSpPr>
            <p:spPr bwMode="auto">
              <a:xfrm>
                <a:off x="5408" y="7213"/>
                <a:ext cx="25" cy="106"/>
              </a:xfrm>
              <a:custGeom>
                <a:avLst/>
                <a:gdLst>
                  <a:gd name="T0" fmla="*/ 22 w 25"/>
                  <a:gd name="T1" fmla="*/ 0 h 106"/>
                  <a:gd name="T2" fmla="*/ 25 w 25"/>
                  <a:gd name="T3" fmla="*/ 92 h 106"/>
                  <a:gd name="T4" fmla="*/ 15 w 25"/>
                  <a:gd name="T5" fmla="*/ 99 h 106"/>
                  <a:gd name="T6" fmla="*/ 4 w 25"/>
                  <a:gd name="T7" fmla="*/ 106 h 106"/>
                  <a:gd name="T8" fmla="*/ 0 w 25"/>
                  <a:gd name="T9" fmla="*/ 15 h 106"/>
                  <a:gd name="T10" fmla="*/ 11 w 25"/>
                  <a:gd name="T11" fmla="*/ 8 h 106"/>
                  <a:gd name="T12" fmla="*/ 22 w 25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6">
                    <a:moveTo>
                      <a:pt x="22" y="0"/>
                    </a:moveTo>
                    <a:lnTo>
                      <a:pt x="25" y="92"/>
                    </a:lnTo>
                    <a:lnTo>
                      <a:pt x="15" y="99"/>
                    </a:lnTo>
                    <a:lnTo>
                      <a:pt x="4" y="106"/>
                    </a:lnTo>
                    <a:lnTo>
                      <a:pt x="0" y="15"/>
                    </a:lnTo>
                    <a:lnTo>
                      <a:pt x="11" y="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32"/>
              <p:cNvSpPr/>
              <p:nvPr/>
            </p:nvSpPr>
            <p:spPr bwMode="auto">
              <a:xfrm>
                <a:off x="5384" y="7228"/>
                <a:ext cx="28" cy="104"/>
              </a:xfrm>
              <a:custGeom>
                <a:avLst/>
                <a:gdLst>
                  <a:gd name="T0" fmla="*/ 24 w 28"/>
                  <a:gd name="T1" fmla="*/ 0 h 104"/>
                  <a:gd name="T2" fmla="*/ 28 w 28"/>
                  <a:gd name="T3" fmla="*/ 91 h 104"/>
                  <a:gd name="T4" fmla="*/ 17 w 28"/>
                  <a:gd name="T5" fmla="*/ 97 h 104"/>
                  <a:gd name="T6" fmla="*/ 5 w 28"/>
                  <a:gd name="T7" fmla="*/ 104 h 104"/>
                  <a:gd name="T8" fmla="*/ 0 w 28"/>
                  <a:gd name="T9" fmla="*/ 13 h 104"/>
                  <a:gd name="T10" fmla="*/ 12 w 28"/>
                  <a:gd name="T11" fmla="*/ 7 h 104"/>
                  <a:gd name="T12" fmla="*/ 24 w 2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4">
                    <a:moveTo>
                      <a:pt x="24" y="0"/>
                    </a:moveTo>
                    <a:lnTo>
                      <a:pt x="28" y="91"/>
                    </a:lnTo>
                    <a:lnTo>
                      <a:pt x="17" y="97"/>
                    </a:lnTo>
                    <a:lnTo>
                      <a:pt x="5" y="104"/>
                    </a:lnTo>
                    <a:lnTo>
                      <a:pt x="0" y="13"/>
                    </a:lnTo>
                    <a:lnTo>
                      <a:pt x="12" y="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33"/>
              <p:cNvSpPr/>
              <p:nvPr/>
            </p:nvSpPr>
            <p:spPr bwMode="auto">
              <a:xfrm>
                <a:off x="5358" y="7241"/>
                <a:ext cx="31" cy="102"/>
              </a:xfrm>
              <a:custGeom>
                <a:avLst/>
                <a:gdLst>
                  <a:gd name="T0" fmla="*/ 26 w 31"/>
                  <a:gd name="T1" fmla="*/ 0 h 102"/>
                  <a:gd name="T2" fmla="*/ 31 w 31"/>
                  <a:gd name="T3" fmla="*/ 91 h 102"/>
                  <a:gd name="T4" fmla="*/ 18 w 31"/>
                  <a:gd name="T5" fmla="*/ 96 h 102"/>
                  <a:gd name="T6" fmla="*/ 6 w 31"/>
                  <a:gd name="T7" fmla="*/ 102 h 102"/>
                  <a:gd name="T8" fmla="*/ 0 w 31"/>
                  <a:gd name="T9" fmla="*/ 12 h 102"/>
                  <a:gd name="T10" fmla="*/ 13 w 31"/>
                  <a:gd name="T11" fmla="*/ 6 h 102"/>
                  <a:gd name="T12" fmla="*/ 26 w 31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02">
                    <a:moveTo>
                      <a:pt x="26" y="0"/>
                    </a:moveTo>
                    <a:lnTo>
                      <a:pt x="31" y="91"/>
                    </a:lnTo>
                    <a:lnTo>
                      <a:pt x="18" y="96"/>
                    </a:lnTo>
                    <a:lnTo>
                      <a:pt x="6" y="102"/>
                    </a:lnTo>
                    <a:lnTo>
                      <a:pt x="0" y="12"/>
                    </a:lnTo>
                    <a:lnTo>
                      <a:pt x="13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34"/>
              <p:cNvSpPr/>
              <p:nvPr/>
            </p:nvSpPr>
            <p:spPr bwMode="auto">
              <a:xfrm>
                <a:off x="5330" y="7253"/>
                <a:ext cx="34" cy="100"/>
              </a:xfrm>
              <a:custGeom>
                <a:avLst/>
                <a:gdLst>
                  <a:gd name="T0" fmla="*/ 28 w 34"/>
                  <a:gd name="T1" fmla="*/ 0 h 100"/>
                  <a:gd name="T2" fmla="*/ 34 w 34"/>
                  <a:gd name="T3" fmla="*/ 90 h 100"/>
                  <a:gd name="T4" fmla="*/ 21 w 34"/>
                  <a:gd name="T5" fmla="*/ 95 h 100"/>
                  <a:gd name="T6" fmla="*/ 7 w 34"/>
                  <a:gd name="T7" fmla="*/ 100 h 100"/>
                  <a:gd name="T8" fmla="*/ 0 w 34"/>
                  <a:gd name="T9" fmla="*/ 10 h 100"/>
                  <a:gd name="T10" fmla="*/ 14 w 34"/>
                  <a:gd name="T11" fmla="*/ 5 h 100"/>
                  <a:gd name="T12" fmla="*/ 28 w 34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00">
                    <a:moveTo>
                      <a:pt x="28" y="0"/>
                    </a:moveTo>
                    <a:lnTo>
                      <a:pt x="34" y="90"/>
                    </a:lnTo>
                    <a:lnTo>
                      <a:pt x="21" y="95"/>
                    </a:lnTo>
                    <a:lnTo>
                      <a:pt x="7" y="100"/>
                    </a:lnTo>
                    <a:lnTo>
                      <a:pt x="0" y="10"/>
                    </a:lnTo>
                    <a:lnTo>
                      <a:pt x="14" y="5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35"/>
              <p:cNvSpPr/>
              <p:nvPr/>
            </p:nvSpPr>
            <p:spPr bwMode="auto">
              <a:xfrm>
                <a:off x="5302" y="7263"/>
                <a:ext cx="35" cy="98"/>
              </a:xfrm>
              <a:custGeom>
                <a:avLst/>
                <a:gdLst>
                  <a:gd name="T0" fmla="*/ 28 w 35"/>
                  <a:gd name="T1" fmla="*/ 0 h 98"/>
                  <a:gd name="T2" fmla="*/ 35 w 35"/>
                  <a:gd name="T3" fmla="*/ 90 h 98"/>
                  <a:gd name="T4" fmla="*/ 22 w 35"/>
                  <a:gd name="T5" fmla="*/ 94 h 98"/>
                  <a:gd name="T6" fmla="*/ 7 w 35"/>
                  <a:gd name="T7" fmla="*/ 98 h 98"/>
                  <a:gd name="T8" fmla="*/ 0 w 35"/>
                  <a:gd name="T9" fmla="*/ 9 h 98"/>
                  <a:gd name="T10" fmla="*/ 14 w 35"/>
                  <a:gd name="T11" fmla="*/ 5 h 98"/>
                  <a:gd name="T12" fmla="*/ 28 w 35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8">
                    <a:moveTo>
                      <a:pt x="28" y="0"/>
                    </a:moveTo>
                    <a:lnTo>
                      <a:pt x="35" y="90"/>
                    </a:lnTo>
                    <a:lnTo>
                      <a:pt x="22" y="94"/>
                    </a:lnTo>
                    <a:lnTo>
                      <a:pt x="7" y="98"/>
                    </a:lnTo>
                    <a:lnTo>
                      <a:pt x="0" y="9"/>
                    </a:lnTo>
                    <a:lnTo>
                      <a:pt x="14" y="5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36"/>
              <p:cNvSpPr/>
              <p:nvPr/>
            </p:nvSpPr>
            <p:spPr bwMode="auto">
              <a:xfrm>
                <a:off x="5272" y="7272"/>
                <a:ext cx="37" cy="96"/>
              </a:xfrm>
              <a:custGeom>
                <a:avLst/>
                <a:gdLst>
                  <a:gd name="T0" fmla="*/ 30 w 37"/>
                  <a:gd name="T1" fmla="*/ 0 h 96"/>
                  <a:gd name="T2" fmla="*/ 37 w 37"/>
                  <a:gd name="T3" fmla="*/ 89 h 96"/>
                  <a:gd name="T4" fmla="*/ 23 w 37"/>
                  <a:gd name="T5" fmla="*/ 92 h 96"/>
                  <a:gd name="T6" fmla="*/ 9 w 37"/>
                  <a:gd name="T7" fmla="*/ 96 h 96"/>
                  <a:gd name="T8" fmla="*/ 0 w 37"/>
                  <a:gd name="T9" fmla="*/ 7 h 96"/>
                  <a:gd name="T10" fmla="*/ 15 w 37"/>
                  <a:gd name="T11" fmla="*/ 3 h 96"/>
                  <a:gd name="T12" fmla="*/ 30 w 37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96">
                    <a:moveTo>
                      <a:pt x="30" y="0"/>
                    </a:moveTo>
                    <a:lnTo>
                      <a:pt x="37" y="89"/>
                    </a:lnTo>
                    <a:lnTo>
                      <a:pt x="23" y="92"/>
                    </a:lnTo>
                    <a:lnTo>
                      <a:pt x="9" y="96"/>
                    </a:lnTo>
                    <a:lnTo>
                      <a:pt x="0" y="7"/>
                    </a:lnTo>
                    <a:lnTo>
                      <a:pt x="15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37"/>
              <p:cNvSpPr/>
              <p:nvPr/>
            </p:nvSpPr>
            <p:spPr bwMode="auto">
              <a:xfrm>
                <a:off x="5241" y="7279"/>
                <a:ext cx="40" cy="94"/>
              </a:xfrm>
              <a:custGeom>
                <a:avLst/>
                <a:gdLst>
                  <a:gd name="T0" fmla="*/ 31 w 40"/>
                  <a:gd name="T1" fmla="*/ 0 h 94"/>
                  <a:gd name="T2" fmla="*/ 40 w 40"/>
                  <a:gd name="T3" fmla="*/ 89 h 94"/>
                  <a:gd name="T4" fmla="*/ 25 w 40"/>
                  <a:gd name="T5" fmla="*/ 91 h 94"/>
                  <a:gd name="T6" fmla="*/ 10 w 40"/>
                  <a:gd name="T7" fmla="*/ 94 h 94"/>
                  <a:gd name="T8" fmla="*/ 0 w 40"/>
                  <a:gd name="T9" fmla="*/ 5 h 94"/>
                  <a:gd name="T10" fmla="*/ 15 w 40"/>
                  <a:gd name="T11" fmla="*/ 3 h 94"/>
                  <a:gd name="T12" fmla="*/ 31 w 40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4">
                    <a:moveTo>
                      <a:pt x="31" y="0"/>
                    </a:moveTo>
                    <a:lnTo>
                      <a:pt x="40" y="89"/>
                    </a:lnTo>
                    <a:lnTo>
                      <a:pt x="25" y="91"/>
                    </a:lnTo>
                    <a:lnTo>
                      <a:pt x="10" y="94"/>
                    </a:lnTo>
                    <a:lnTo>
                      <a:pt x="0" y="5"/>
                    </a:lnTo>
                    <a:lnTo>
                      <a:pt x="15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38"/>
              <p:cNvSpPr/>
              <p:nvPr/>
            </p:nvSpPr>
            <p:spPr bwMode="auto">
              <a:xfrm>
                <a:off x="5209" y="7284"/>
                <a:ext cx="42" cy="92"/>
              </a:xfrm>
              <a:custGeom>
                <a:avLst/>
                <a:gdLst>
                  <a:gd name="T0" fmla="*/ 32 w 42"/>
                  <a:gd name="T1" fmla="*/ 0 h 92"/>
                  <a:gd name="T2" fmla="*/ 42 w 42"/>
                  <a:gd name="T3" fmla="*/ 89 h 92"/>
                  <a:gd name="T4" fmla="*/ 27 w 42"/>
                  <a:gd name="T5" fmla="*/ 90 h 92"/>
                  <a:gd name="T6" fmla="*/ 11 w 42"/>
                  <a:gd name="T7" fmla="*/ 92 h 92"/>
                  <a:gd name="T8" fmla="*/ 0 w 42"/>
                  <a:gd name="T9" fmla="*/ 3 h 92"/>
                  <a:gd name="T10" fmla="*/ 16 w 42"/>
                  <a:gd name="T11" fmla="*/ 2 h 92"/>
                  <a:gd name="T12" fmla="*/ 32 w 42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92">
                    <a:moveTo>
                      <a:pt x="32" y="0"/>
                    </a:moveTo>
                    <a:lnTo>
                      <a:pt x="42" y="89"/>
                    </a:lnTo>
                    <a:lnTo>
                      <a:pt x="27" y="90"/>
                    </a:lnTo>
                    <a:lnTo>
                      <a:pt x="11" y="92"/>
                    </a:lnTo>
                    <a:lnTo>
                      <a:pt x="0" y="3"/>
                    </a:lnTo>
                    <a:lnTo>
                      <a:pt x="16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39"/>
              <p:cNvSpPr/>
              <p:nvPr/>
            </p:nvSpPr>
            <p:spPr bwMode="auto">
              <a:xfrm>
                <a:off x="5176" y="7287"/>
                <a:ext cx="44" cy="90"/>
              </a:xfrm>
              <a:custGeom>
                <a:avLst/>
                <a:gdLst>
                  <a:gd name="T0" fmla="*/ 33 w 44"/>
                  <a:gd name="T1" fmla="*/ 0 h 90"/>
                  <a:gd name="T2" fmla="*/ 44 w 44"/>
                  <a:gd name="T3" fmla="*/ 89 h 90"/>
                  <a:gd name="T4" fmla="*/ 29 w 44"/>
                  <a:gd name="T5" fmla="*/ 90 h 90"/>
                  <a:gd name="T6" fmla="*/ 13 w 44"/>
                  <a:gd name="T7" fmla="*/ 90 h 90"/>
                  <a:gd name="T8" fmla="*/ 0 w 44"/>
                  <a:gd name="T9" fmla="*/ 2 h 90"/>
                  <a:gd name="T10" fmla="*/ 17 w 44"/>
                  <a:gd name="T11" fmla="*/ 1 h 90"/>
                  <a:gd name="T12" fmla="*/ 33 w 44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90">
                    <a:moveTo>
                      <a:pt x="33" y="0"/>
                    </a:moveTo>
                    <a:lnTo>
                      <a:pt x="44" y="89"/>
                    </a:lnTo>
                    <a:lnTo>
                      <a:pt x="29" y="90"/>
                    </a:lnTo>
                    <a:lnTo>
                      <a:pt x="13" y="90"/>
                    </a:lnTo>
                    <a:lnTo>
                      <a:pt x="0" y="2"/>
                    </a:lnTo>
                    <a:lnTo>
                      <a:pt x="17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Freeform 40"/>
              <p:cNvSpPr/>
              <p:nvPr/>
            </p:nvSpPr>
            <p:spPr bwMode="auto">
              <a:xfrm>
                <a:off x="5144" y="7288"/>
                <a:ext cx="45" cy="89"/>
              </a:xfrm>
              <a:custGeom>
                <a:avLst/>
                <a:gdLst>
                  <a:gd name="T0" fmla="*/ 32 w 45"/>
                  <a:gd name="T1" fmla="*/ 1 h 89"/>
                  <a:gd name="T2" fmla="*/ 45 w 45"/>
                  <a:gd name="T3" fmla="*/ 89 h 89"/>
                  <a:gd name="T4" fmla="*/ 29 w 45"/>
                  <a:gd name="T5" fmla="*/ 89 h 89"/>
                  <a:gd name="T6" fmla="*/ 14 w 45"/>
                  <a:gd name="T7" fmla="*/ 88 h 89"/>
                  <a:gd name="T8" fmla="*/ 0 w 45"/>
                  <a:gd name="T9" fmla="*/ 0 h 89"/>
                  <a:gd name="T10" fmla="*/ 16 w 45"/>
                  <a:gd name="T11" fmla="*/ 1 h 89"/>
                  <a:gd name="T12" fmla="*/ 32 w 45"/>
                  <a:gd name="T13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89">
                    <a:moveTo>
                      <a:pt x="32" y="1"/>
                    </a:moveTo>
                    <a:lnTo>
                      <a:pt x="45" y="89"/>
                    </a:lnTo>
                    <a:lnTo>
                      <a:pt x="29" y="89"/>
                    </a:lnTo>
                    <a:lnTo>
                      <a:pt x="14" y="88"/>
                    </a:lnTo>
                    <a:lnTo>
                      <a:pt x="0" y="0"/>
                    </a:lnTo>
                    <a:lnTo>
                      <a:pt x="16" y="1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Freeform 41"/>
              <p:cNvSpPr/>
              <p:nvPr/>
            </p:nvSpPr>
            <p:spPr bwMode="auto">
              <a:xfrm>
                <a:off x="5111" y="7286"/>
                <a:ext cx="47" cy="90"/>
              </a:xfrm>
              <a:custGeom>
                <a:avLst/>
                <a:gdLst>
                  <a:gd name="T0" fmla="*/ 33 w 47"/>
                  <a:gd name="T1" fmla="*/ 2 h 90"/>
                  <a:gd name="T2" fmla="*/ 47 w 47"/>
                  <a:gd name="T3" fmla="*/ 90 h 90"/>
                  <a:gd name="T4" fmla="*/ 31 w 47"/>
                  <a:gd name="T5" fmla="*/ 89 h 90"/>
                  <a:gd name="T6" fmla="*/ 15 w 47"/>
                  <a:gd name="T7" fmla="*/ 88 h 90"/>
                  <a:gd name="T8" fmla="*/ 0 w 47"/>
                  <a:gd name="T9" fmla="*/ 0 h 90"/>
                  <a:gd name="T10" fmla="*/ 16 w 47"/>
                  <a:gd name="T11" fmla="*/ 1 h 90"/>
                  <a:gd name="T12" fmla="*/ 33 w 47"/>
                  <a:gd name="T13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0">
                    <a:moveTo>
                      <a:pt x="33" y="2"/>
                    </a:moveTo>
                    <a:lnTo>
                      <a:pt x="47" y="90"/>
                    </a:lnTo>
                    <a:lnTo>
                      <a:pt x="31" y="89"/>
                    </a:lnTo>
                    <a:lnTo>
                      <a:pt x="15" y="88"/>
                    </a:lnTo>
                    <a:lnTo>
                      <a:pt x="0" y="0"/>
                    </a:lnTo>
                    <a:lnTo>
                      <a:pt x="16" y="1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Freeform 42"/>
              <p:cNvSpPr/>
              <p:nvPr/>
            </p:nvSpPr>
            <p:spPr bwMode="auto">
              <a:xfrm>
                <a:off x="5079" y="7281"/>
                <a:ext cx="47" cy="93"/>
              </a:xfrm>
              <a:custGeom>
                <a:avLst/>
                <a:gdLst>
                  <a:gd name="T0" fmla="*/ 32 w 47"/>
                  <a:gd name="T1" fmla="*/ 5 h 93"/>
                  <a:gd name="T2" fmla="*/ 47 w 47"/>
                  <a:gd name="T3" fmla="*/ 93 h 93"/>
                  <a:gd name="T4" fmla="*/ 43 w 47"/>
                  <a:gd name="T5" fmla="*/ 92 h 93"/>
                  <a:gd name="T6" fmla="*/ 40 w 47"/>
                  <a:gd name="T7" fmla="*/ 92 h 93"/>
                  <a:gd name="T8" fmla="*/ 37 w 47"/>
                  <a:gd name="T9" fmla="*/ 92 h 93"/>
                  <a:gd name="T10" fmla="*/ 33 w 47"/>
                  <a:gd name="T11" fmla="*/ 91 h 93"/>
                  <a:gd name="T12" fmla="*/ 30 w 47"/>
                  <a:gd name="T13" fmla="*/ 90 h 93"/>
                  <a:gd name="T14" fmla="*/ 26 w 47"/>
                  <a:gd name="T15" fmla="*/ 90 h 93"/>
                  <a:gd name="T16" fmla="*/ 23 w 47"/>
                  <a:gd name="T17" fmla="*/ 89 h 93"/>
                  <a:gd name="T18" fmla="*/ 20 w 47"/>
                  <a:gd name="T19" fmla="*/ 89 h 93"/>
                  <a:gd name="T20" fmla="*/ 16 w 47"/>
                  <a:gd name="T21" fmla="*/ 88 h 93"/>
                  <a:gd name="T22" fmla="*/ 0 w 47"/>
                  <a:gd name="T23" fmla="*/ 0 h 93"/>
                  <a:gd name="T24" fmla="*/ 4 w 47"/>
                  <a:gd name="T25" fmla="*/ 0 h 93"/>
                  <a:gd name="T26" fmla="*/ 7 w 47"/>
                  <a:gd name="T27" fmla="*/ 1 h 93"/>
                  <a:gd name="T28" fmla="*/ 10 w 47"/>
                  <a:gd name="T29" fmla="*/ 2 h 93"/>
                  <a:gd name="T30" fmla="*/ 14 w 47"/>
                  <a:gd name="T31" fmla="*/ 2 h 93"/>
                  <a:gd name="T32" fmla="*/ 18 w 47"/>
                  <a:gd name="T33" fmla="*/ 3 h 93"/>
                  <a:gd name="T34" fmla="*/ 21 w 47"/>
                  <a:gd name="T35" fmla="*/ 3 h 93"/>
                  <a:gd name="T36" fmla="*/ 25 w 47"/>
                  <a:gd name="T37" fmla="*/ 4 h 93"/>
                  <a:gd name="T38" fmla="*/ 28 w 47"/>
                  <a:gd name="T39" fmla="*/ 4 h 93"/>
                  <a:gd name="T40" fmla="*/ 32 w 47"/>
                  <a:gd name="T41" fmla="*/ 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" h="93">
                    <a:moveTo>
                      <a:pt x="32" y="5"/>
                    </a:moveTo>
                    <a:lnTo>
                      <a:pt x="47" y="93"/>
                    </a:lnTo>
                    <a:lnTo>
                      <a:pt x="43" y="92"/>
                    </a:lnTo>
                    <a:lnTo>
                      <a:pt x="40" y="92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0" y="90"/>
                    </a:lnTo>
                    <a:lnTo>
                      <a:pt x="26" y="90"/>
                    </a:lnTo>
                    <a:lnTo>
                      <a:pt x="23" y="89"/>
                    </a:lnTo>
                    <a:lnTo>
                      <a:pt x="20" y="89"/>
                    </a:lnTo>
                    <a:lnTo>
                      <a:pt x="16" y="8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32" y="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Freeform 43"/>
              <p:cNvSpPr/>
              <p:nvPr/>
            </p:nvSpPr>
            <p:spPr bwMode="auto">
              <a:xfrm>
                <a:off x="5046" y="7274"/>
                <a:ext cx="49" cy="95"/>
              </a:xfrm>
              <a:custGeom>
                <a:avLst/>
                <a:gdLst>
                  <a:gd name="T0" fmla="*/ 33 w 49"/>
                  <a:gd name="T1" fmla="*/ 7 h 95"/>
                  <a:gd name="T2" fmla="*/ 49 w 49"/>
                  <a:gd name="T3" fmla="*/ 95 h 95"/>
                  <a:gd name="T4" fmla="*/ 46 w 49"/>
                  <a:gd name="T5" fmla="*/ 95 h 95"/>
                  <a:gd name="T6" fmla="*/ 43 w 49"/>
                  <a:gd name="T7" fmla="*/ 94 h 95"/>
                  <a:gd name="T8" fmla="*/ 40 w 49"/>
                  <a:gd name="T9" fmla="*/ 93 h 95"/>
                  <a:gd name="T10" fmla="*/ 36 w 49"/>
                  <a:gd name="T11" fmla="*/ 93 h 95"/>
                  <a:gd name="T12" fmla="*/ 33 w 49"/>
                  <a:gd name="T13" fmla="*/ 92 h 95"/>
                  <a:gd name="T14" fmla="*/ 30 w 49"/>
                  <a:gd name="T15" fmla="*/ 91 h 95"/>
                  <a:gd name="T16" fmla="*/ 27 w 49"/>
                  <a:gd name="T17" fmla="*/ 91 h 95"/>
                  <a:gd name="T18" fmla="*/ 23 w 49"/>
                  <a:gd name="T19" fmla="*/ 90 h 95"/>
                  <a:gd name="T20" fmla="*/ 20 w 49"/>
                  <a:gd name="T21" fmla="*/ 89 h 95"/>
                  <a:gd name="T22" fmla="*/ 17 w 49"/>
                  <a:gd name="T23" fmla="*/ 88 h 95"/>
                  <a:gd name="T24" fmla="*/ 0 w 49"/>
                  <a:gd name="T25" fmla="*/ 0 h 95"/>
                  <a:gd name="T26" fmla="*/ 3 w 49"/>
                  <a:gd name="T27" fmla="*/ 0 h 95"/>
                  <a:gd name="T28" fmla="*/ 6 w 49"/>
                  <a:gd name="T29" fmla="*/ 1 h 95"/>
                  <a:gd name="T30" fmla="*/ 10 w 49"/>
                  <a:gd name="T31" fmla="*/ 2 h 95"/>
                  <a:gd name="T32" fmla="*/ 13 w 49"/>
                  <a:gd name="T33" fmla="*/ 3 h 95"/>
                  <a:gd name="T34" fmla="*/ 16 w 49"/>
                  <a:gd name="T35" fmla="*/ 4 h 95"/>
                  <a:gd name="T36" fmla="*/ 20 w 49"/>
                  <a:gd name="T37" fmla="*/ 4 h 95"/>
                  <a:gd name="T38" fmla="*/ 23 w 49"/>
                  <a:gd name="T39" fmla="*/ 5 h 95"/>
                  <a:gd name="T40" fmla="*/ 26 w 49"/>
                  <a:gd name="T41" fmla="*/ 6 h 95"/>
                  <a:gd name="T42" fmla="*/ 30 w 49"/>
                  <a:gd name="T43" fmla="*/ 6 h 95"/>
                  <a:gd name="T44" fmla="*/ 33 w 49"/>
                  <a:gd name="T45" fmla="*/ 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5">
                    <a:moveTo>
                      <a:pt x="33" y="7"/>
                    </a:moveTo>
                    <a:lnTo>
                      <a:pt x="49" y="95"/>
                    </a:lnTo>
                    <a:lnTo>
                      <a:pt x="46" y="95"/>
                    </a:lnTo>
                    <a:lnTo>
                      <a:pt x="43" y="94"/>
                    </a:lnTo>
                    <a:lnTo>
                      <a:pt x="40" y="93"/>
                    </a:lnTo>
                    <a:lnTo>
                      <a:pt x="36" y="93"/>
                    </a:lnTo>
                    <a:lnTo>
                      <a:pt x="33" y="92"/>
                    </a:lnTo>
                    <a:lnTo>
                      <a:pt x="30" y="91"/>
                    </a:lnTo>
                    <a:lnTo>
                      <a:pt x="27" y="91"/>
                    </a:lnTo>
                    <a:lnTo>
                      <a:pt x="23" y="90"/>
                    </a:lnTo>
                    <a:lnTo>
                      <a:pt x="20" y="89"/>
                    </a:lnTo>
                    <a:lnTo>
                      <a:pt x="17" y="8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3" y="3"/>
                    </a:lnTo>
                    <a:lnTo>
                      <a:pt x="16" y="4"/>
                    </a:lnTo>
                    <a:lnTo>
                      <a:pt x="20" y="4"/>
                    </a:lnTo>
                    <a:lnTo>
                      <a:pt x="23" y="5"/>
                    </a:lnTo>
                    <a:lnTo>
                      <a:pt x="26" y="6"/>
                    </a:lnTo>
                    <a:lnTo>
                      <a:pt x="30" y="6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Freeform 44"/>
              <p:cNvSpPr/>
              <p:nvPr/>
            </p:nvSpPr>
            <p:spPr bwMode="auto">
              <a:xfrm>
                <a:off x="5015" y="7264"/>
                <a:ext cx="48" cy="98"/>
              </a:xfrm>
              <a:custGeom>
                <a:avLst/>
                <a:gdLst>
                  <a:gd name="T0" fmla="*/ 31 w 48"/>
                  <a:gd name="T1" fmla="*/ 10 h 98"/>
                  <a:gd name="T2" fmla="*/ 48 w 48"/>
                  <a:gd name="T3" fmla="*/ 98 h 98"/>
                  <a:gd name="T4" fmla="*/ 45 w 48"/>
                  <a:gd name="T5" fmla="*/ 98 h 98"/>
                  <a:gd name="T6" fmla="*/ 42 w 48"/>
                  <a:gd name="T7" fmla="*/ 97 h 98"/>
                  <a:gd name="T8" fmla="*/ 39 w 48"/>
                  <a:gd name="T9" fmla="*/ 96 h 98"/>
                  <a:gd name="T10" fmla="*/ 36 w 48"/>
                  <a:gd name="T11" fmla="*/ 95 h 98"/>
                  <a:gd name="T12" fmla="*/ 33 w 48"/>
                  <a:gd name="T13" fmla="*/ 94 h 98"/>
                  <a:gd name="T14" fmla="*/ 30 w 48"/>
                  <a:gd name="T15" fmla="*/ 93 h 98"/>
                  <a:gd name="T16" fmla="*/ 27 w 48"/>
                  <a:gd name="T17" fmla="*/ 92 h 98"/>
                  <a:gd name="T18" fmla="*/ 24 w 48"/>
                  <a:gd name="T19" fmla="*/ 91 h 98"/>
                  <a:gd name="T20" fmla="*/ 21 w 48"/>
                  <a:gd name="T21" fmla="*/ 90 h 98"/>
                  <a:gd name="T22" fmla="*/ 18 w 48"/>
                  <a:gd name="T23" fmla="*/ 89 h 98"/>
                  <a:gd name="T24" fmla="*/ 0 w 48"/>
                  <a:gd name="T25" fmla="*/ 0 h 98"/>
                  <a:gd name="T26" fmla="*/ 3 w 48"/>
                  <a:gd name="T27" fmla="*/ 1 h 98"/>
                  <a:gd name="T28" fmla="*/ 6 w 48"/>
                  <a:gd name="T29" fmla="*/ 2 h 98"/>
                  <a:gd name="T30" fmla="*/ 9 w 48"/>
                  <a:gd name="T31" fmla="*/ 3 h 98"/>
                  <a:gd name="T32" fmla="*/ 12 w 48"/>
                  <a:gd name="T33" fmla="*/ 4 h 98"/>
                  <a:gd name="T34" fmla="*/ 15 w 48"/>
                  <a:gd name="T35" fmla="*/ 5 h 98"/>
                  <a:gd name="T36" fmla="*/ 18 w 48"/>
                  <a:gd name="T37" fmla="*/ 6 h 98"/>
                  <a:gd name="T38" fmla="*/ 21 w 48"/>
                  <a:gd name="T39" fmla="*/ 7 h 98"/>
                  <a:gd name="T40" fmla="*/ 24 w 48"/>
                  <a:gd name="T41" fmla="*/ 8 h 98"/>
                  <a:gd name="T42" fmla="*/ 27 w 48"/>
                  <a:gd name="T43" fmla="*/ 9 h 98"/>
                  <a:gd name="T44" fmla="*/ 31 w 48"/>
                  <a:gd name="T45" fmla="*/ 1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" h="98">
                    <a:moveTo>
                      <a:pt x="31" y="10"/>
                    </a:moveTo>
                    <a:lnTo>
                      <a:pt x="48" y="98"/>
                    </a:lnTo>
                    <a:lnTo>
                      <a:pt x="45" y="98"/>
                    </a:lnTo>
                    <a:lnTo>
                      <a:pt x="42" y="97"/>
                    </a:lnTo>
                    <a:lnTo>
                      <a:pt x="39" y="96"/>
                    </a:lnTo>
                    <a:lnTo>
                      <a:pt x="36" y="95"/>
                    </a:lnTo>
                    <a:lnTo>
                      <a:pt x="33" y="94"/>
                    </a:lnTo>
                    <a:lnTo>
                      <a:pt x="30" y="93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1" y="90"/>
                    </a:lnTo>
                    <a:lnTo>
                      <a:pt x="18" y="89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6" y="2"/>
                    </a:lnTo>
                    <a:lnTo>
                      <a:pt x="9" y="3"/>
                    </a:lnTo>
                    <a:lnTo>
                      <a:pt x="12" y="4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21" y="7"/>
                    </a:lnTo>
                    <a:lnTo>
                      <a:pt x="24" y="8"/>
                    </a:lnTo>
                    <a:lnTo>
                      <a:pt x="27" y="9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Freeform 45"/>
              <p:cNvSpPr/>
              <p:nvPr/>
            </p:nvSpPr>
            <p:spPr bwMode="auto">
              <a:xfrm>
                <a:off x="5006" y="7261"/>
                <a:ext cx="27" cy="92"/>
              </a:xfrm>
              <a:custGeom>
                <a:avLst/>
                <a:gdLst>
                  <a:gd name="T0" fmla="*/ 9 w 27"/>
                  <a:gd name="T1" fmla="*/ 3 h 92"/>
                  <a:gd name="T2" fmla="*/ 27 w 27"/>
                  <a:gd name="T3" fmla="*/ 92 h 92"/>
                  <a:gd name="T4" fmla="*/ 24 w 27"/>
                  <a:gd name="T5" fmla="*/ 91 h 92"/>
                  <a:gd name="T6" fmla="*/ 21 w 27"/>
                  <a:gd name="T7" fmla="*/ 90 h 92"/>
                  <a:gd name="T8" fmla="*/ 19 w 27"/>
                  <a:gd name="T9" fmla="*/ 89 h 92"/>
                  <a:gd name="T10" fmla="*/ 0 w 27"/>
                  <a:gd name="T11" fmla="*/ 0 h 92"/>
                  <a:gd name="T12" fmla="*/ 3 w 27"/>
                  <a:gd name="T13" fmla="*/ 1 h 92"/>
                  <a:gd name="T14" fmla="*/ 5 w 27"/>
                  <a:gd name="T15" fmla="*/ 2 h 92"/>
                  <a:gd name="T16" fmla="*/ 9 w 27"/>
                  <a:gd name="T17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9" y="3"/>
                    </a:moveTo>
                    <a:lnTo>
                      <a:pt x="27" y="92"/>
                    </a:lnTo>
                    <a:lnTo>
                      <a:pt x="24" y="91"/>
                    </a:lnTo>
                    <a:lnTo>
                      <a:pt x="21" y="90"/>
                    </a:lnTo>
                    <a:lnTo>
                      <a:pt x="19" y="89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5" y="2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Freeform 46"/>
              <p:cNvSpPr/>
              <p:nvPr/>
            </p:nvSpPr>
            <p:spPr bwMode="auto">
              <a:xfrm>
                <a:off x="5006" y="7261"/>
                <a:ext cx="21" cy="112"/>
              </a:xfrm>
              <a:custGeom>
                <a:avLst/>
                <a:gdLst>
                  <a:gd name="T0" fmla="*/ 0 w 21"/>
                  <a:gd name="T1" fmla="*/ 0 h 112"/>
                  <a:gd name="T2" fmla="*/ 19 w 21"/>
                  <a:gd name="T3" fmla="*/ 89 h 112"/>
                  <a:gd name="T4" fmla="*/ 19 w 21"/>
                  <a:gd name="T5" fmla="*/ 92 h 112"/>
                  <a:gd name="T6" fmla="*/ 20 w 21"/>
                  <a:gd name="T7" fmla="*/ 96 h 112"/>
                  <a:gd name="T8" fmla="*/ 20 w 21"/>
                  <a:gd name="T9" fmla="*/ 99 h 112"/>
                  <a:gd name="T10" fmla="*/ 21 w 21"/>
                  <a:gd name="T11" fmla="*/ 102 h 112"/>
                  <a:gd name="T12" fmla="*/ 21 w 21"/>
                  <a:gd name="T13" fmla="*/ 105 h 112"/>
                  <a:gd name="T14" fmla="*/ 21 w 21"/>
                  <a:gd name="T15" fmla="*/ 109 h 112"/>
                  <a:gd name="T16" fmla="*/ 21 w 21"/>
                  <a:gd name="T17" fmla="*/ 112 h 112"/>
                  <a:gd name="T18" fmla="*/ 2 w 21"/>
                  <a:gd name="T19" fmla="*/ 24 h 112"/>
                  <a:gd name="T20" fmla="*/ 2 w 21"/>
                  <a:gd name="T21" fmla="*/ 20 h 112"/>
                  <a:gd name="T22" fmla="*/ 2 w 21"/>
                  <a:gd name="T23" fmla="*/ 17 h 112"/>
                  <a:gd name="T24" fmla="*/ 2 w 21"/>
                  <a:gd name="T25" fmla="*/ 14 h 112"/>
                  <a:gd name="T26" fmla="*/ 1 w 21"/>
                  <a:gd name="T27" fmla="*/ 10 h 112"/>
                  <a:gd name="T28" fmla="*/ 1 w 21"/>
                  <a:gd name="T29" fmla="*/ 7 h 112"/>
                  <a:gd name="T30" fmla="*/ 0 w 21"/>
                  <a:gd name="T31" fmla="*/ 3 h 112"/>
                  <a:gd name="T32" fmla="*/ 0 w 21"/>
                  <a:gd name="T3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12">
                    <a:moveTo>
                      <a:pt x="0" y="0"/>
                    </a:moveTo>
                    <a:lnTo>
                      <a:pt x="19" y="89"/>
                    </a:lnTo>
                    <a:lnTo>
                      <a:pt x="19" y="92"/>
                    </a:lnTo>
                    <a:lnTo>
                      <a:pt x="20" y="96"/>
                    </a:lnTo>
                    <a:lnTo>
                      <a:pt x="20" y="99"/>
                    </a:lnTo>
                    <a:lnTo>
                      <a:pt x="21" y="102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1" y="112"/>
                    </a:lnTo>
                    <a:lnTo>
                      <a:pt x="2" y="24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2" y="14"/>
                    </a:lnTo>
                    <a:lnTo>
                      <a:pt x="1" y="10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7D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Freeform 47"/>
              <p:cNvSpPr/>
              <p:nvPr/>
            </p:nvSpPr>
            <p:spPr bwMode="auto">
              <a:xfrm>
                <a:off x="5005" y="7285"/>
                <a:ext cx="22" cy="108"/>
              </a:xfrm>
              <a:custGeom>
                <a:avLst/>
                <a:gdLst>
                  <a:gd name="T0" fmla="*/ 3 w 22"/>
                  <a:gd name="T1" fmla="*/ 0 h 108"/>
                  <a:gd name="T2" fmla="*/ 22 w 22"/>
                  <a:gd name="T3" fmla="*/ 88 h 108"/>
                  <a:gd name="T4" fmla="*/ 22 w 22"/>
                  <a:gd name="T5" fmla="*/ 91 h 108"/>
                  <a:gd name="T6" fmla="*/ 21 w 22"/>
                  <a:gd name="T7" fmla="*/ 95 h 108"/>
                  <a:gd name="T8" fmla="*/ 21 w 22"/>
                  <a:gd name="T9" fmla="*/ 98 h 108"/>
                  <a:gd name="T10" fmla="*/ 21 w 22"/>
                  <a:gd name="T11" fmla="*/ 101 h 108"/>
                  <a:gd name="T12" fmla="*/ 20 w 22"/>
                  <a:gd name="T13" fmla="*/ 105 h 108"/>
                  <a:gd name="T14" fmla="*/ 19 w 22"/>
                  <a:gd name="T15" fmla="*/ 108 h 108"/>
                  <a:gd name="T16" fmla="*/ 0 w 22"/>
                  <a:gd name="T17" fmla="*/ 21 h 108"/>
                  <a:gd name="T18" fmla="*/ 1 w 22"/>
                  <a:gd name="T19" fmla="*/ 17 h 108"/>
                  <a:gd name="T20" fmla="*/ 2 w 22"/>
                  <a:gd name="T21" fmla="*/ 14 h 108"/>
                  <a:gd name="T22" fmla="*/ 2 w 22"/>
                  <a:gd name="T23" fmla="*/ 10 h 108"/>
                  <a:gd name="T24" fmla="*/ 2 w 22"/>
                  <a:gd name="T25" fmla="*/ 7 h 108"/>
                  <a:gd name="T26" fmla="*/ 3 w 22"/>
                  <a:gd name="T27" fmla="*/ 3 h 108"/>
                  <a:gd name="T28" fmla="*/ 3 w 22"/>
                  <a:gd name="T2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08">
                    <a:moveTo>
                      <a:pt x="3" y="0"/>
                    </a:moveTo>
                    <a:lnTo>
                      <a:pt x="22" y="88"/>
                    </a:lnTo>
                    <a:lnTo>
                      <a:pt x="22" y="91"/>
                    </a:lnTo>
                    <a:lnTo>
                      <a:pt x="21" y="95"/>
                    </a:lnTo>
                    <a:lnTo>
                      <a:pt x="21" y="98"/>
                    </a:lnTo>
                    <a:lnTo>
                      <a:pt x="21" y="101"/>
                    </a:lnTo>
                    <a:lnTo>
                      <a:pt x="20" y="105"/>
                    </a:lnTo>
                    <a:lnTo>
                      <a:pt x="19" y="108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2" y="14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771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Freeform 48"/>
              <p:cNvSpPr/>
              <p:nvPr/>
            </p:nvSpPr>
            <p:spPr bwMode="auto">
              <a:xfrm>
                <a:off x="5002" y="7306"/>
                <a:ext cx="22" cy="97"/>
              </a:xfrm>
              <a:custGeom>
                <a:avLst/>
                <a:gdLst>
                  <a:gd name="T0" fmla="*/ 3 w 22"/>
                  <a:gd name="T1" fmla="*/ 0 h 97"/>
                  <a:gd name="T2" fmla="*/ 22 w 22"/>
                  <a:gd name="T3" fmla="*/ 87 h 97"/>
                  <a:gd name="T4" fmla="*/ 21 w 22"/>
                  <a:gd name="T5" fmla="*/ 91 h 97"/>
                  <a:gd name="T6" fmla="*/ 20 w 22"/>
                  <a:gd name="T7" fmla="*/ 94 h 97"/>
                  <a:gd name="T8" fmla="*/ 19 w 22"/>
                  <a:gd name="T9" fmla="*/ 97 h 97"/>
                  <a:gd name="T10" fmla="*/ 0 w 22"/>
                  <a:gd name="T11" fmla="*/ 10 h 97"/>
                  <a:gd name="T12" fmla="*/ 1 w 22"/>
                  <a:gd name="T13" fmla="*/ 7 h 97"/>
                  <a:gd name="T14" fmla="*/ 2 w 22"/>
                  <a:gd name="T15" fmla="*/ 3 h 97"/>
                  <a:gd name="T16" fmla="*/ 3 w 22"/>
                  <a:gd name="T1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97">
                    <a:moveTo>
                      <a:pt x="3" y="0"/>
                    </a:moveTo>
                    <a:lnTo>
                      <a:pt x="22" y="87"/>
                    </a:lnTo>
                    <a:lnTo>
                      <a:pt x="21" y="91"/>
                    </a:lnTo>
                    <a:lnTo>
                      <a:pt x="20" y="94"/>
                    </a:lnTo>
                    <a:lnTo>
                      <a:pt x="19" y="97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169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Freeform 49"/>
              <p:cNvSpPr/>
              <p:nvPr/>
            </p:nvSpPr>
            <p:spPr bwMode="auto">
              <a:xfrm>
                <a:off x="4995" y="7316"/>
                <a:ext cx="26" cy="102"/>
              </a:xfrm>
              <a:custGeom>
                <a:avLst/>
                <a:gdLst>
                  <a:gd name="T0" fmla="*/ 7 w 26"/>
                  <a:gd name="T1" fmla="*/ 0 h 102"/>
                  <a:gd name="T2" fmla="*/ 26 w 26"/>
                  <a:gd name="T3" fmla="*/ 87 h 102"/>
                  <a:gd name="T4" fmla="*/ 23 w 26"/>
                  <a:gd name="T5" fmla="*/ 95 h 102"/>
                  <a:gd name="T6" fmla="*/ 20 w 26"/>
                  <a:gd name="T7" fmla="*/ 102 h 102"/>
                  <a:gd name="T8" fmla="*/ 0 w 26"/>
                  <a:gd name="T9" fmla="*/ 16 h 102"/>
                  <a:gd name="T10" fmla="*/ 4 w 26"/>
                  <a:gd name="T11" fmla="*/ 8 h 102"/>
                  <a:gd name="T12" fmla="*/ 7 w 26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02">
                    <a:moveTo>
                      <a:pt x="7" y="0"/>
                    </a:moveTo>
                    <a:lnTo>
                      <a:pt x="26" y="87"/>
                    </a:lnTo>
                    <a:lnTo>
                      <a:pt x="23" y="95"/>
                    </a:lnTo>
                    <a:lnTo>
                      <a:pt x="20" y="102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65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Freeform 50"/>
              <p:cNvSpPr/>
              <p:nvPr/>
            </p:nvSpPr>
            <p:spPr bwMode="auto">
              <a:xfrm>
                <a:off x="4986" y="7332"/>
                <a:ext cx="29" cy="101"/>
              </a:xfrm>
              <a:custGeom>
                <a:avLst/>
                <a:gdLst>
                  <a:gd name="T0" fmla="*/ 9 w 29"/>
                  <a:gd name="T1" fmla="*/ 0 h 101"/>
                  <a:gd name="T2" fmla="*/ 29 w 29"/>
                  <a:gd name="T3" fmla="*/ 86 h 101"/>
                  <a:gd name="T4" fmla="*/ 24 w 29"/>
                  <a:gd name="T5" fmla="*/ 94 h 101"/>
                  <a:gd name="T6" fmla="*/ 20 w 29"/>
                  <a:gd name="T7" fmla="*/ 101 h 101"/>
                  <a:gd name="T8" fmla="*/ 0 w 29"/>
                  <a:gd name="T9" fmla="*/ 15 h 101"/>
                  <a:gd name="T10" fmla="*/ 5 w 29"/>
                  <a:gd name="T11" fmla="*/ 8 h 101"/>
                  <a:gd name="T12" fmla="*/ 9 w 2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01">
                    <a:moveTo>
                      <a:pt x="9" y="0"/>
                    </a:moveTo>
                    <a:lnTo>
                      <a:pt x="29" y="86"/>
                    </a:lnTo>
                    <a:lnTo>
                      <a:pt x="24" y="94"/>
                    </a:lnTo>
                    <a:lnTo>
                      <a:pt x="20" y="101"/>
                    </a:lnTo>
                    <a:lnTo>
                      <a:pt x="0" y="15"/>
                    </a:lnTo>
                    <a:lnTo>
                      <a:pt x="5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C4D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Freeform 51"/>
              <p:cNvSpPr/>
              <p:nvPr/>
            </p:nvSpPr>
            <p:spPr bwMode="auto">
              <a:xfrm>
                <a:off x="4968" y="7347"/>
                <a:ext cx="38" cy="106"/>
              </a:xfrm>
              <a:custGeom>
                <a:avLst/>
                <a:gdLst>
                  <a:gd name="T0" fmla="*/ 18 w 38"/>
                  <a:gd name="T1" fmla="*/ 0 h 106"/>
                  <a:gd name="T2" fmla="*/ 38 w 38"/>
                  <a:gd name="T3" fmla="*/ 86 h 106"/>
                  <a:gd name="T4" fmla="*/ 32 w 38"/>
                  <a:gd name="T5" fmla="*/ 93 h 106"/>
                  <a:gd name="T6" fmla="*/ 27 w 38"/>
                  <a:gd name="T7" fmla="*/ 99 h 106"/>
                  <a:gd name="T8" fmla="*/ 20 w 38"/>
                  <a:gd name="T9" fmla="*/ 106 h 106"/>
                  <a:gd name="T10" fmla="*/ 0 w 38"/>
                  <a:gd name="T11" fmla="*/ 21 h 106"/>
                  <a:gd name="T12" fmla="*/ 6 w 38"/>
                  <a:gd name="T13" fmla="*/ 14 h 106"/>
                  <a:gd name="T14" fmla="*/ 12 w 38"/>
                  <a:gd name="T15" fmla="*/ 7 h 106"/>
                  <a:gd name="T16" fmla="*/ 18 w 38"/>
                  <a:gd name="T1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06">
                    <a:moveTo>
                      <a:pt x="18" y="0"/>
                    </a:moveTo>
                    <a:lnTo>
                      <a:pt x="38" y="86"/>
                    </a:lnTo>
                    <a:lnTo>
                      <a:pt x="32" y="93"/>
                    </a:lnTo>
                    <a:lnTo>
                      <a:pt x="27" y="99"/>
                    </a:lnTo>
                    <a:lnTo>
                      <a:pt x="20" y="106"/>
                    </a:lnTo>
                    <a:lnTo>
                      <a:pt x="0" y="21"/>
                    </a:lnTo>
                    <a:lnTo>
                      <a:pt x="6" y="14"/>
                    </a:lnTo>
                    <a:lnTo>
                      <a:pt x="12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14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Freeform 52"/>
              <p:cNvSpPr/>
              <p:nvPr/>
            </p:nvSpPr>
            <p:spPr bwMode="auto">
              <a:xfrm>
                <a:off x="4953" y="7368"/>
                <a:ext cx="35" cy="97"/>
              </a:xfrm>
              <a:custGeom>
                <a:avLst/>
                <a:gdLst>
                  <a:gd name="T0" fmla="*/ 15 w 35"/>
                  <a:gd name="T1" fmla="*/ 0 h 97"/>
                  <a:gd name="T2" fmla="*/ 35 w 35"/>
                  <a:gd name="T3" fmla="*/ 85 h 97"/>
                  <a:gd name="T4" fmla="*/ 29 w 35"/>
                  <a:gd name="T5" fmla="*/ 91 h 97"/>
                  <a:gd name="T6" fmla="*/ 21 w 35"/>
                  <a:gd name="T7" fmla="*/ 97 h 97"/>
                  <a:gd name="T8" fmla="*/ 0 w 35"/>
                  <a:gd name="T9" fmla="*/ 13 h 97"/>
                  <a:gd name="T10" fmla="*/ 8 w 35"/>
                  <a:gd name="T11" fmla="*/ 6 h 97"/>
                  <a:gd name="T12" fmla="*/ 15 w 35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97">
                    <a:moveTo>
                      <a:pt x="15" y="0"/>
                    </a:moveTo>
                    <a:lnTo>
                      <a:pt x="35" y="85"/>
                    </a:lnTo>
                    <a:lnTo>
                      <a:pt x="29" y="91"/>
                    </a:lnTo>
                    <a:lnTo>
                      <a:pt x="21" y="97"/>
                    </a:lnTo>
                    <a:lnTo>
                      <a:pt x="0" y="13"/>
                    </a:lnTo>
                    <a:lnTo>
                      <a:pt x="8" y="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B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Freeform 53"/>
              <p:cNvSpPr/>
              <p:nvPr/>
            </p:nvSpPr>
            <p:spPr bwMode="auto">
              <a:xfrm>
                <a:off x="4937" y="7381"/>
                <a:ext cx="37" cy="95"/>
              </a:xfrm>
              <a:custGeom>
                <a:avLst/>
                <a:gdLst>
                  <a:gd name="T0" fmla="*/ 16 w 37"/>
                  <a:gd name="T1" fmla="*/ 0 h 95"/>
                  <a:gd name="T2" fmla="*/ 37 w 37"/>
                  <a:gd name="T3" fmla="*/ 84 h 95"/>
                  <a:gd name="T4" fmla="*/ 30 w 37"/>
                  <a:gd name="T5" fmla="*/ 90 h 95"/>
                  <a:gd name="T6" fmla="*/ 22 w 37"/>
                  <a:gd name="T7" fmla="*/ 95 h 95"/>
                  <a:gd name="T8" fmla="*/ 0 w 37"/>
                  <a:gd name="T9" fmla="*/ 11 h 95"/>
                  <a:gd name="T10" fmla="*/ 8 w 37"/>
                  <a:gd name="T11" fmla="*/ 6 h 95"/>
                  <a:gd name="T12" fmla="*/ 16 w 37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95">
                    <a:moveTo>
                      <a:pt x="16" y="0"/>
                    </a:moveTo>
                    <a:lnTo>
                      <a:pt x="37" y="84"/>
                    </a:lnTo>
                    <a:lnTo>
                      <a:pt x="30" y="90"/>
                    </a:lnTo>
                    <a:lnTo>
                      <a:pt x="22" y="95"/>
                    </a:lnTo>
                    <a:lnTo>
                      <a:pt x="0" y="11"/>
                    </a:lnTo>
                    <a:lnTo>
                      <a:pt x="8" y="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Freeform 54"/>
              <p:cNvSpPr/>
              <p:nvPr/>
            </p:nvSpPr>
            <p:spPr bwMode="auto">
              <a:xfrm>
                <a:off x="4919" y="7392"/>
                <a:ext cx="40" cy="95"/>
              </a:xfrm>
              <a:custGeom>
                <a:avLst/>
                <a:gdLst>
                  <a:gd name="T0" fmla="*/ 18 w 40"/>
                  <a:gd name="T1" fmla="*/ 0 h 95"/>
                  <a:gd name="T2" fmla="*/ 40 w 40"/>
                  <a:gd name="T3" fmla="*/ 84 h 95"/>
                  <a:gd name="T4" fmla="*/ 31 w 40"/>
                  <a:gd name="T5" fmla="*/ 90 h 95"/>
                  <a:gd name="T6" fmla="*/ 23 w 40"/>
                  <a:gd name="T7" fmla="*/ 95 h 95"/>
                  <a:gd name="T8" fmla="*/ 0 w 40"/>
                  <a:gd name="T9" fmla="*/ 11 h 95"/>
                  <a:gd name="T10" fmla="*/ 10 w 40"/>
                  <a:gd name="T11" fmla="*/ 6 h 95"/>
                  <a:gd name="T12" fmla="*/ 18 w 40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5">
                    <a:moveTo>
                      <a:pt x="18" y="0"/>
                    </a:moveTo>
                    <a:lnTo>
                      <a:pt x="40" y="84"/>
                    </a:lnTo>
                    <a:lnTo>
                      <a:pt x="31" y="90"/>
                    </a:lnTo>
                    <a:lnTo>
                      <a:pt x="23" y="95"/>
                    </a:lnTo>
                    <a:lnTo>
                      <a:pt x="0" y="11"/>
                    </a:lnTo>
                    <a:lnTo>
                      <a:pt x="10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Freeform 55"/>
              <p:cNvSpPr/>
              <p:nvPr/>
            </p:nvSpPr>
            <p:spPr bwMode="auto">
              <a:xfrm>
                <a:off x="4900" y="7403"/>
                <a:ext cx="42" cy="93"/>
              </a:xfrm>
              <a:custGeom>
                <a:avLst/>
                <a:gdLst>
                  <a:gd name="T0" fmla="*/ 19 w 42"/>
                  <a:gd name="T1" fmla="*/ 0 h 93"/>
                  <a:gd name="T2" fmla="*/ 42 w 42"/>
                  <a:gd name="T3" fmla="*/ 84 h 93"/>
                  <a:gd name="T4" fmla="*/ 32 w 42"/>
                  <a:gd name="T5" fmla="*/ 89 h 93"/>
                  <a:gd name="T6" fmla="*/ 23 w 42"/>
                  <a:gd name="T7" fmla="*/ 93 h 93"/>
                  <a:gd name="T8" fmla="*/ 0 w 42"/>
                  <a:gd name="T9" fmla="*/ 10 h 93"/>
                  <a:gd name="T10" fmla="*/ 10 w 42"/>
                  <a:gd name="T11" fmla="*/ 5 h 93"/>
                  <a:gd name="T12" fmla="*/ 19 w 42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93">
                    <a:moveTo>
                      <a:pt x="19" y="0"/>
                    </a:moveTo>
                    <a:lnTo>
                      <a:pt x="42" y="84"/>
                    </a:lnTo>
                    <a:lnTo>
                      <a:pt x="32" y="89"/>
                    </a:lnTo>
                    <a:lnTo>
                      <a:pt x="23" y="93"/>
                    </a:lnTo>
                    <a:lnTo>
                      <a:pt x="0" y="10"/>
                    </a:lnTo>
                    <a:lnTo>
                      <a:pt x="10" y="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Freeform 56"/>
              <p:cNvSpPr/>
              <p:nvPr/>
            </p:nvSpPr>
            <p:spPr bwMode="auto">
              <a:xfrm>
                <a:off x="4880" y="7413"/>
                <a:ext cx="43" cy="91"/>
              </a:xfrm>
              <a:custGeom>
                <a:avLst/>
                <a:gdLst>
                  <a:gd name="T0" fmla="*/ 20 w 43"/>
                  <a:gd name="T1" fmla="*/ 0 h 91"/>
                  <a:gd name="T2" fmla="*/ 43 w 43"/>
                  <a:gd name="T3" fmla="*/ 83 h 91"/>
                  <a:gd name="T4" fmla="*/ 33 w 43"/>
                  <a:gd name="T5" fmla="*/ 87 h 91"/>
                  <a:gd name="T6" fmla="*/ 23 w 43"/>
                  <a:gd name="T7" fmla="*/ 91 h 91"/>
                  <a:gd name="T8" fmla="*/ 0 w 43"/>
                  <a:gd name="T9" fmla="*/ 8 h 91"/>
                  <a:gd name="T10" fmla="*/ 10 w 43"/>
                  <a:gd name="T11" fmla="*/ 4 h 91"/>
                  <a:gd name="T12" fmla="*/ 20 w 43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91">
                    <a:moveTo>
                      <a:pt x="20" y="0"/>
                    </a:moveTo>
                    <a:lnTo>
                      <a:pt x="43" y="83"/>
                    </a:lnTo>
                    <a:lnTo>
                      <a:pt x="33" y="87"/>
                    </a:lnTo>
                    <a:lnTo>
                      <a:pt x="23" y="91"/>
                    </a:lnTo>
                    <a:lnTo>
                      <a:pt x="0" y="8"/>
                    </a:lnTo>
                    <a:lnTo>
                      <a:pt x="1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Freeform 57"/>
              <p:cNvSpPr/>
              <p:nvPr/>
            </p:nvSpPr>
            <p:spPr bwMode="auto">
              <a:xfrm>
                <a:off x="4858" y="7421"/>
                <a:ext cx="45" cy="90"/>
              </a:xfrm>
              <a:custGeom>
                <a:avLst/>
                <a:gdLst>
                  <a:gd name="T0" fmla="*/ 22 w 45"/>
                  <a:gd name="T1" fmla="*/ 0 h 90"/>
                  <a:gd name="T2" fmla="*/ 45 w 45"/>
                  <a:gd name="T3" fmla="*/ 83 h 90"/>
                  <a:gd name="T4" fmla="*/ 35 w 45"/>
                  <a:gd name="T5" fmla="*/ 87 h 90"/>
                  <a:gd name="T6" fmla="*/ 24 w 45"/>
                  <a:gd name="T7" fmla="*/ 90 h 90"/>
                  <a:gd name="T8" fmla="*/ 0 w 45"/>
                  <a:gd name="T9" fmla="*/ 8 h 90"/>
                  <a:gd name="T10" fmla="*/ 11 w 45"/>
                  <a:gd name="T11" fmla="*/ 4 h 90"/>
                  <a:gd name="T12" fmla="*/ 22 w 45"/>
                  <a:gd name="T1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90">
                    <a:moveTo>
                      <a:pt x="22" y="0"/>
                    </a:moveTo>
                    <a:lnTo>
                      <a:pt x="45" y="83"/>
                    </a:lnTo>
                    <a:lnTo>
                      <a:pt x="35" y="87"/>
                    </a:lnTo>
                    <a:lnTo>
                      <a:pt x="24" y="90"/>
                    </a:lnTo>
                    <a:lnTo>
                      <a:pt x="0" y="8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Freeform 58"/>
              <p:cNvSpPr/>
              <p:nvPr/>
            </p:nvSpPr>
            <p:spPr bwMode="auto">
              <a:xfrm>
                <a:off x="4835" y="7429"/>
                <a:ext cx="47" cy="88"/>
              </a:xfrm>
              <a:custGeom>
                <a:avLst/>
                <a:gdLst>
                  <a:gd name="T0" fmla="*/ 23 w 47"/>
                  <a:gd name="T1" fmla="*/ 0 h 88"/>
                  <a:gd name="T2" fmla="*/ 47 w 47"/>
                  <a:gd name="T3" fmla="*/ 82 h 88"/>
                  <a:gd name="T4" fmla="*/ 36 w 47"/>
                  <a:gd name="T5" fmla="*/ 85 h 88"/>
                  <a:gd name="T6" fmla="*/ 25 w 47"/>
                  <a:gd name="T7" fmla="*/ 88 h 88"/>
                  <a:gd name="T8" fmla="*/ 0 w 47"/>
                  <a:gd name="T9" fmla="*/ 6 h 88"/>
                  <a:gd name="T10" fmla="*/ 11 w 47"/>
                  <a:gd name="T11" fmla="*/ 3 h 88"/>
                  <a:gd name="T12" fmla="*/ 23 w 47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8">
                    <a:moveTo>
                      <a:pt x="23" y="0"/>
                    </a:moveTo>
                    <a:lnTo>
                      <a:pt x="47" y="82"/>
                    </a:lnTo>
                    <a:lnTo>
                      <a:pt x="36" y="85"/>
                    </a:lnTo>
                    <a:lnTo>
                      <a:pt x="25" y="88"/>
                    </a:lnTo>
                    <a:lnTo>
                      <a:pt x="0" y="6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Freeform 59"/>
              <p:cNvSpPr/>
              <p:nvPr/>
            </p:nvSpPr>
            <p:spPr bwMode="auto">
              <a:xfrm>
                <a:off x="4811" y="7435"/>
                <a:ext cx="49" cy="86"/>
              </a:xfrm>
              <a:custGeom>
                <a:avLst/>
                <a:gdLst>
                  <a:gd name="T0" fmla="*/ 24 w 49"/>
                  <a:gd name="T1" fmla="*/ 0 h 86"/>
                  <a:gd name="T2" fmla="*/ 49 w 49"/>
                  <a:gd name="T3" fmla="*/ 82 h 86"/>
                  <a:gd name="T4" fmla="*/ 38 w 49"/>
                  <a:gd name="T5" fmla="*/ 84 h 86"/>
                  <a:gd name="T6" fmla="*/ 26 w 49"/>
                  <a:gd name="T7" fmla="*/ 86 h 86"/>
                  <a:gd name="T8" fmla="*/ 0 w 49"/>
                  <a:gd name="T9" fmla="*/ 5 h 86"/>
                  <a:gd name="T10" fmla="*/ 12 w 49"/>
                  <a:gd name="T11" fmla="*/ 2 h 86"/>
                  <a:gd name="T12" fmla="*/ 24 w 49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6">
                    <a:moveTo>
                      <a:pt x="24" y="0"/>
                    </a:moveTo>
                    <a:lnTo>
                      <a:pt x="49" y="82"/>
                    </a:lnTo>
                    <a:lnTo>
                      <a:pt x="38" y="84"/>
                    </a:lnTo>
                    <a:lnTo>
                      <a:pt x="26" y="86"/>
                    </a:lnTo>
                    <a:lnTo>
                      <a:pt x="0" y="5"/>
                    </a:lnTo>
                    <a:lnTo>
                      <a:pt x="12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Freeform 60"/>
              <p:cNvSpPr/>
              <p:nvPr/>
            </p:nvSpPr>
            <p:spPr bwMode="auto">
              <a:xfrm>
                <a:off x="4787" y="7440"/>
                <a:ext cx="50" cy="85"/>
              </a:xfrm>
              <a:custGeom>
                <a:avLst/>
                <a:gdLst>
                  <a:gd name="T0" fmla="*/ 24 w 50"/>
                  <a:gd name="T1" fmla="*/ 0 h 85"/>
                  <a:gd name="T2" fmla="*/ 50 w 50"/>
                  <a:gd name="T3" fmla="*/ 81 h 85"/>
                  <a:gd name="T4" fmla="*/ 39 w 50"/>
                  <a:gd name="T5" fmla="*/ 83 h 85"/>
                  <a:gd name="T6" fmla="*/ 27 w 50"/>
                  <a:gd name="T7" fmla="*/ 85 h 85"/>
                  <a:gd name="T8" fmla="*/ 0 w 50"/>
                  <a:gd name="T9" fmla="*/ 3 h 85"/>
                  <a:gd name="T10" fmla="*/ 12 w 50"/>
                  <a:gd name="T11" fmla="*/ 1 h 85"/>
                  <a:gd name="T12" fmla="*/ 24 w 50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85">
                    <a:moveTo>
                      <a:pt x="24" y="0"/>
                    </a:moveTo>
                    <a:lnTo>
                      <a:pt x="50" y="81"/>
                    </a:lnTo>
                    <a:lnTo>
                      <a:pt x="39" y="83"/>
                    </a:lnTo>
                    <a:lnTo>
                      <a:pt x="27" y="85"/>
                    </a:lnTo>
                    <a:lnTo>
                      <a:pt x="0" y="3"/>
                    </a:lnTo>
                    <a:lnTo>
                      <a:pt x="12" y="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Freeform 61"/>
              <p:cNvSpPr/>
              <p:nvPr/>
            </p:nvSpPr>
            <p:spPr bwMode="auto">
              <a:xfrm>
                <a:off x="4762" y="7443"/>
                <a:ext cx="52" cy="83"/>
              </a:xfrm>
              <a:custGeom>
                <a:avLst/>
                <a:gdLst>
                  <a:gd name="T0" fmla="*/ 25 w 52"/>
                  <a:gd name="T1" fmla="*/ 0 h 83"/>
                  <a:gd name="T2" fmla="*/ 52 w 52"/>
                  <a:gd name="T3" fmla="*/ 82 h 83"/>
                  <a:gd name="T4" fmla="*/ 40 w 52"/>
                  <a:gd name="T5" fmla="*/ 83 h 83"/>
                  <a:gd name="T6" fmla="*/ 28 w 52"/>
                  <a:gd name="T7" fmla="*/ 83 h 83"/>
                  <a:gd name="T8" fmla="*/ 0 w 52"/>
                  <a:gd name="T9" fmla="*/ 2 h 83"/>
                  <a:gd name="T10" fmla="*/ 13 w 52"/>
                  <a:gd name="T11" fmla="*/ 1 h 83"/>
                  <a:gd name="T12" fmla="*/ 25 w 52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3">
                    <a:moveTo>
                      <a:pt x="25" y="0"/>
                    </a:moveTo>
                    <a:lnTo>
                      <a:pt x="52" y="82"/>
                    </a:lnTo>
                    <a:lnTo>
                      <a:pt x="40" y="83"/>
                    </a:lnTo>
                    <a:lnTo>
                      <a:pt x="28" y="83"/>
                    </a:lnTo>
                    <a:lnTo>
                      <a:pt x="0" y="2"/>
                    </a:lnTo>
                    <a:lnTo>
                      <a:pt x="13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Freeform 62"/>
              <p:cNvSpPr/>
              <p:nvPr/>
            </p:nvSpPr>
            <p:spPr bwMode="auto">
              <a:xfrm>
                <a:off x="4737" y="7445"/>
                <a:ext cx="53" cy="82"/>
              </a:xfrm>
              <a:custGeom>
                <a:avLst/>
                <a:gdLst>
                  <a:gd name="T0" fmla="*/ 25 w 53"/>
                  <a:gd name="T1" fmla="*/ 0 h 82"/>
                  <a:gd name="T2" fmla="*/ 53 w 53"/>
                  <a:gd name="T3" fmla="*/ 81 h 82"/>
                  <a:gd name="T4" fmla="*/ 41 w 53"/>
                  <a:gd name="T5" fmla="*/ 82 h 82"/>
                  <a:gd name="T6" fmla="*/ 29 w 53"/>
                  <a:gd name="T7" fmla="*/ 81 h 82"/>
                  <a:gd name="T8" fmla="*/ 0 w 53"/>
                  <a:gd name="T9" fmla="*/ 0 h 82"/>
                  <a:gd name="T10" fmla="*/ 12 w 53"/>
                  <a:gd name="T11" fmla="*/ 0 h 82"/>
                  <a:gd name="T12" fmla="*/ 25 w 53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82">
                    <a:moveTo>
                      <a:pt x="25" y="0"/>
                    </a:moveTo>
                    <a:lnTo>
                      <a:pt x="53" y="81"/>
                    </a:lnTo>
                    <a:lnTo>
                      <a:pt x="41" y="82"/>
                    </a:lnTo>
                    <a:lnTo>
                      <a:pt x="29" y="8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Freeform 63"/>
              <p:cNvSpPr/>
              <p:nvPr/>
            </p:nvSpPr>
            <p:spPr bwMode="auto">
              <a:xfrm>
                <a:off x="4711" y="7444"/>
                <a:ext cx="55" cy="82"/>
              </a:xfrm>
              <a:custGeom>
                <a:avLst/>
                <a:gdLst>
                  <a:gd name="T0" fmla="*/ 26 w 55"/>
                  <a:gd name="T1" fmla="*/ 1 h 82"/>
                  <a:gd name="T2" fmla="*/ 55 w 55"/>
                  <a:gd name="T3" fmla="*/ 82 h 82"/>
                  <a:gd name="T4" fmla="*/ 42 w 55"/>
                  <a:gd name="T5" fmla="*/ 82 h 82"/>
                  <a:gd name="T6" fmla="*/ 30 w 55"/>
                  <a:gd name="T7" fmla="*/ 81 h 82"/>
                  <a:gd name="T8" fmla="*/ 0 w 55"/>
                  <a:gd name="T9" fmla="*/ 0 h 82"/>
                  <a:gd name="T10" fmla="*/ 13 w 55"/>
                  <a:gd name="T11" fmla="*/ 0 h 82"/>
                  <a:gd name="T12" fmla="*/ 26 w 55"/>
                  <a:gd name="T13" fmla="*/ 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82">
                    <a:moveTo>
                      <a:pt x="26" y="1"/>
                    </a:moveTo>
                    <a:lnTo>
                      <a:pt x="55" y="82"/>
                    </a:lnTo>
                    <a:lnTo>
                      <a:pt x="42" y="82"/>
                    </a:lnTo>
                    <a:lnTo>
                      <a:pt x="30" y="81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Freeform 64"/>
              <p:cNvSpPr/>
              <p:nvPr/>
            </p:nvSpPr>
            <p:spPr bwMode="auto">
              <a:xfrm>
                <a:off x="4699" y="7442"/>
                <a:ext cx="42" cy="83"/>
              </a:xfrm>
              <a:custGeom>
                <a:avLst/>
                <a:gdLst>
                  <a:gd name="T0" fmla="*/ 12 w 42"/>
                  <a:gd name="T1" fmla="*/ 2 h 83"/>
                  <a:gd name="T2" fmla="*/ 42 w 42"/>
                  <a:gd name="T3" fmla="*/ 83 h 83"/>
                  <a:gd name="T4" fmla="*/ 30 w 42"/>
                  <a:gd name="T5" fmla="*/ 82 h 83"/>
                  <a:gd name="T6" fmla="*/ 0 w 42"/>
                  <a:gd name="T7" fmla="*/ 0 h 83"/>
                  <a:gd name="T8" fmla="*/ 12 w 42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83">
                    <a:moveTo>
                      <a:pt x="12" y="2"/>
                    </a:moveTo>
                    <a:lnTo>
                      <a:pt x="42" y="83"/>
                    </a:lnTo>
                    <a:lnTo>
                      <a:pt x="30" y="82"/>
                    </a:lnTo>
                    <a:lnTo>
                      <a:pt x="0" y="0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Freeform 65"/>
              <p:cNvSpPr/>
              <p:nvPr/>
            </p:nvSpPr>
            <p:spPr bwMode="auto">
              <a:xfrm>
                <a:off x="4670" y="7438"/>
                <a:ext cx="59" cy="86"/>
              </a:xfrm>
              <a:custGeom>
                <a:avLst/>
                <a:gdLst>
                  <a:gd name="T0" fmla="*/ 29 w 59"/>
                  <a:gd name="T1" fmla="*/ 4 h 86"/>
                  <a:gd name="T2" fmla="*/ 59 w 59"/>
                  <a:gd name="T3" fmla="*/ 86 h 86"/>
                  <a:gd name="T4" fmla="*/ 52 w 59"/>
                  <a:gd name="T5" fmla="*/ 85 h 86"/>
                  <a:gd name="T6" fmla="*/ 45 w 59"/>
                  <a:gd name="T7" fmla="*/ 84 h 86"/>
                  <a:gd name="T8" fmla="*/ 38 w 59"/>
                  <a:gd name="T9" fmla="*/ 83 h 86"/>
                  <a:gd name="T10" fmla="*/ 31 w 59"/>
                  <a:gd name="T11" fmla="*/ 82 h 86"/>
                  <a:gd name="T12" fmla="*/ 0 w 59"/>
                  <a:gd name="T13" fmla="*/ 0 h 86"/>
                  <a:gd name="T14" fmla="*/ 7 w 59"/>
                  <a:gd name="T15" fmla="*/ 1 h 86"/>
                  <a:gd name="T16" fmla="*/ 14 w 59"/>
                  <a:gd name="T17" fmla="*/ 2 h 86"/>
                  <a:gd name="T18" fmla="*/ 21 w 59"/>
                  <a:gd name="T19" fmla="*/ 3 h 86"/>
                  <a:gd name="T20" fmla="*/ 29 w 59"/>
                  <a:gd name="T21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86">
                    <a:moveTo>
                      <a:pt x="29" y="4"/>
                    </a:moveTo>
                    <a:lnTo>
                      <a:pt x="59" y="86"/>
                    </a:lnTo>
                    <a:lnTo>
                      <a:pt x="52" y="85"/>
                    </a:lnTo>
                    <a:lnTo>
                      <a:pt x="45" y="84"/>
                    </a:lnTo>
                    <a:lnTo>
                      <a:pt x="38" y="83"/>
                    </a:lnTo>
                    <a:lnTo>
                      <a:pt x="31" y="82"/>
                    </a:lnTo>
                    <a:lnTo>
                      <a:pt x="0" y="0"/>
                    </a:lnTo>
                    <a:lnTo>
                      <a:pt x="7" y="1"/>
                    </a:lnTo>
                    <a:lnTo>
                      <a:pt x="14" y="2"/>
                    </a:lnTo>
                    <a:lnTo>
                      <a:pt x="21" y="3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Freeform 66"/>
              <p:cNvSpPr/>
              <p:nvPr/>
            </p:nvSpPr>
            <p:spPr bwMode="auto">
              <a:xfrm>
                <a:off x="4643" y="7431"/>
                <a:ext cx="58" cy="89"/>
              </a:xfrm>
              <a:custGeom>
                <a:avLst/>
                <a:gdLst>
                  <a:gd name="T0" fmla="*/ 27 w 58"/>
                  <a:gd name="T1" fmla="*/ 7 h 89"/>
                  <a:gd name="T2" fmla="*/ 58 w 58"/>
                  <a:gd name="T3" fmla="*/ 89 h 89"/>
                  <a:gd name="T4" fmla="*/ 51 w 58"/>
                  <a:gd name="T5" fmla="*/ 87 h 89"/>
                  <a:gd name="T6" fmla="*/ 45 w 58"/>
                  <a:gd name="T7" fmla="*/ 86 h 89"/>
                  <a:gd name="T8" fmla="*/ 38 w 58"/>
                  <a:gd name="T9" fmla="*/ 84 h 89"/>
                  <a:gd name="T10" fmla="*/ 32 w 58"/>
                  <a:gd name="T11" fmla="*/ 82 h 89"/>
                  <a:gd name="T12" fmla="*/ 0 w 58"/>
                  <a:gd name="T13" fmla="*/ 0 h 89"/>
                  <a:gd name="T14" fmla="*/ 6 w 58"/>
                  <a:gd name="T15" fmla="*/ 2 h 89"/>
                  <a:gd name="T16" fmla="*/ 13 w 58"/>
                  <a:gd name="T17" fmla="*/ 4 h 89"/>
                  <a:gd name="T18" fmla="*/ 20 w 58"/>
                  <a:gd name="T19" fmla="*/ 5 h 89"/>
                  <a:gd name="T20" fmla="*/ 27 w 58"/>
                  <a:gd name="T21" fmla="*/ 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89">
                    <a:moveTo>
                      <a:pt x="27" y="7"/>
                    </a:moveTo>
                    <a:lnTo>
                      <a:pt x="58" y="89"/>
                    </a:lnTo>
                    <a:lnTo>
                      <a:pt x="51" y="87"/>
                    </a:lnTo>
                    <a:lnTo>
                      <a:pt x="45" y="86"/>
                    </a:lnTo>
                    <a:lnTo>
                      <a:pt x="38" y="84"/>
                    </a:lnTo>
                    <a:lnTo>
                      <a:pt x="32" y="8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4"/>
                    </a:lnTo>
                    <a:lnTo>
                      <a:pt x="20" y="5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Freeform 67"/>
              <p:cNvSpPr/>
              <p:nvPr/>
            </p:nvSpPr>
            <p:spPr bwMode="auto">
              <a:xfrm>
                <a:off x="4611" y="7421"/>
                <a:ext cx="64" cy="92"/>
              </a:xfrm>
              <a:custGeom>
                <a:avLst/>
                <a:gdLst>
                  <a:gd name="T0" fmla="*/ 32 w 64"/>
                  <a:gd name="T1" fmla="*/ 10 h 92"/>
                  <a:gd name="T2" fmla="*/ 64 w 64"/>
                  <a:gd name="T3" fmla="*/ 92 h 92"/>
                  <a:gd name="T4" fmla="*/ 58 w 64"/>
                  <a:gd name="T5" fmla="*/ 91 h 92"/>
                  <a:gd name="T6" fmla="*/ 52 w 64"/>
                  <a:gd name="T7" fmla="*/ 89 h 92"/>
                  <a:gd name="T8" fmla="*/ 46 w 64"/>
                  <a:gd name="T9" fmla="*/ 87 h 92"/>
                  <a:gd name="T10" fmla="*/ 40 w 64"/>
                  <a:gd name="T11" fmla="*/ 85 h 92"/>
                  <a:gd name="T12" fmla="*/ 34 w 64"/>
                  <a:gd name="T13" fmla="*/ 82 h 92"/>
                  <a:gd name="T14" fmla="*/ 0 w 64"/>
                  <a:gd name="T15" fmla="*/ 0 h 92"/>
                  <a:gd name="T16" fmla="*/ 6 w 64"/>
                  <a:gd name="T17" fmla="*/ 2 h 92"/>
                  <a:gd name="T18" fmla="*/ 12 w 64"/>
                  <a:gd name="T19" fmla="*/ 4 h 92"/>
                  <a:gd name="T20" fmla="*/ 19 w 64"/>
                  <a:gd name="T21" fmla="*/ 7 h 92"/>
                  <a:gd name="T22" fmla="*/ 25 w 64"/>
                  <a:gd name="T23" fmla="*/ 9 h 92"/>
                  <a:gd name="T24" fmla="*/ 32 w 64"/>
                  <a:gd name="T25" fmla="*/ 1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92">
                    <a:moveTo>
                      <a:pt x="32" y="10"/>
                    </a:moveTo>
                    <a:lnTo>
                      <a:pt x="64" y="92"/>
                    </a:lnTo>
                    <a:lnTo>
                      <a:pt x="58" y="91"/>
                    </a:lnTo>
                    <a:lnTo>
                      <a:pt x="52" y="89"/>
                    </a:lnTo>
                    <a:lnTo>
                      <a:pt x="46" y="87"/>
                    </a:lnTo>
                    <a:lnTo>
                      <a:pt x="40" y="85"/>
                    </a:lnTo>
                    <a:lnTo>
                      <a:pt x="34" y="82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2" y="4"/>
                    </a:lnTo>
                    <a:lnTo>
                      <a:pt x="19" y="7"/>
                    </a:lnTo>
                    <a:lnTo>
                      <a:pt x="25" y="9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Freeform 68"/>
              <p:cNvSpPr/>
              <p:nvPr/>
            </p:nvSpPr>
            <p:spPr bwMode="auto">
              <a:xfrm>
                <a:off x="4583" y="7408"/>
                <a:ext cx="62" cy="95"/>
              </a:xfrm>
              <a:custGeom>
                <a:avLst/>
                <a:gdLst>
                  <a:gd name="T0" fmla="*/ 28 w 62"/>
                  <a:gd name="T1" fmla="*/ 13 h 95"/>
                  <a:gd name="T2" fmla="*/ 62 w 62"/>
                  <a:gd name="T3" fmla="*/ 95 h 95"/>
                  <a:gd name="T4" fmla="*/ 56 w 62"/>
                  <a:gd name="T5" fmla="*/ 93 h 95"/>
                  <a:gd name="T6" fmla="*/ 51 w 62"/>
                  <a:gd name="T7" fmla="*/ 91 h 95"/>
                  <a:gd name="T8" fmla="*/ 45 w 62"/>
                  <a:gd name="T9" fmla="*/ 88 h 95"/>
                  <a:gd name="T10" fmla="*/ 40 w 62"/>
                  <a:gd name="T11" fmla="*/ 85 h 95"/>
                  <a:gd name="T12" fmla="*/ 35 w 62"/>
                  <a:gd name="T13" fmla="*/ 83 h 95"/>
                  <a:gd name="T14" fmla="*/ 0 w 62"/>
                  <a:gd name="T15" fmla="*/ 0 h 95"/>
                  <a:gd name="T16" fmla="*/ 6 w 62"/>
                  <a:gd name="T17" fmla="*/ 3 h 95"/>
                  <a:gd name="T18" fmla="*/ 11 w 62"/>
                  <a:gd name="T19" fmla="*/ 5 h 95"/>
                  <a:gd name="T20" fmla="*/ 17 w 62"/>
                  <a:gd name="T21" fmla="*/ 8 h 95"/>
                  <a:gd name="T22" fmla="*/ 22 w 62"/>
                  <a:gd name="T23" fmla="*/ 11 h 95"/>
                  <a:gd name="T24" fmla="*/ 28 w 62"/>
                  <a:gd name="T25" fmla="*/ 1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95">
                    <a:moveTo>
                      <a:pt x="28" y="13"/>
                    </a:moveTo>
                    <a:lnTo>
                      <a:pt x="62" y="95"/>
                    </a:lnTo>
                    <a:lnTo>
                      <a:pt x="56" y="93"/>
                    </a:lnTo>
                    <a:lnTo>
                      <a:pt x="51" y="91"/>
                    </a:lnTo>
                    <a:lnTo>
                      <a:pt x="45" y="88"/>
                    </a:lnTo>
                    <a:lnTo>
                      <a:pt x="40" y="85"/>
                    </a:lnTo>
                    <a:lnTo>
                      <a:pt x="35" y="83"/>
                    </a:lnTo>
                    <a:lnTo>
                      <a:pt x="0" y="0"/>
                    </a:lnTo>
                    <a:lnTo>
                      <a:pt x="6" y="3"/>
                    </a:lnTo>
                    <a:lnTo>
                      <a:pt x="11" y="5"/>
                    </a:lnTo>
                    <a:lnTo>
                      <a:pt x="17" y="8"/>
                    </a:lnTo>
                    <a:lnTo>
                      <a:pt x="22" y="11"/>
                    </a:lnTo>
                    <a:lnTo>
                      <a:pt x="28" y="1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69"/>
              <p:cNvSpPr/>
              <p:nvPr/>
            </p:nvSpPr>
            <p:spPr bwMode="auto">
              <a:xfrm>
                <a:off x="4559" y="7393"/>
                <a:ext cx="59" cy="98"/>
              </a:xfrm>
              <a:custGeom>
                <a:avLst/>
                <a:gdLst>
                  <a:gd name="T0" fmla="*/ 24 w 59"/>
                  <a:gd name="T1" fmla="*/ 15 h 98"/>
                  <a:gd name="T2" fmla="*/ 59 w 59"/>
                  <a:gd name="T3" fmla="*/ 98 h 98"/>
                  <a:gd name="T4" fmla="*/ 54 w 59"/>
                  <a:gd name="T5" fmla="*/ 95 h 98"/>
                  <a:gd name="T6" fmla="*/ 49 w 59"/>
                  <a:gd name="T7" fmla="*/ 92 h 98"/>
                  <a:gd name="T8" fmla="*/ 44 w 59"/>
                  <a:gd name="T9" fmla="*/ 89 h 98"/>
                  <a:gd name="T10" fmla="*/ 40 w 59"/>
                  <a:gd name="T11" fmla="*/ 86 h 98"/>
                  <a:gd name="T12" fmla="*/ 35 w 59"/>
                  <a:gd name="T13" fmla="*/ 83 h 98"/>
                  <a:gd name="T14" fmla="*/ 0 w 59"/>
                  <a:gd name="T15" fmla="*/ 0 h 98"/>
                  <a:gd name="T16" fmla="*/ 4 w 59"/>
                  <a:gd name="T17" fmla="*/ 3 h 98"/>
                  <a:gd name="T18" fmla="*/ 9 w 59"/>
                  <a:gd name="T19" fmla="*/ 6 h 98"/>
                  <a:gd name="T20" fmla="*/ 14 w 59"/>
                  <a:gd name="T21" fmla="*/ 9 h 98"/>
                  <a:gd name="T22" fmla="*/ 19 w 59"/>
                  <a:gd name="T23" fmla="*/ 12 h 98"/>
                  <a:gd name="T24" fmla="*/ 24 w 59"/>
                  <a:gd name="T25" fmla="*/ 1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98">
                    <a:moveTo>
                      <a:pt x="24" y="15"/>
                    </a:moveTo>
                    <a:lnTo>
                      <a:pt x="59" y="98"/>
                    </a:lnTo>
                    <a:lnTo>
                      <a:pt x="54" y="95"/>
                    </a:lnTo>
                    <a:lnTo>
                      <a:pt x="49" y="92"/>
                    </a:lnTo>
                    <a:lnTo>
                      <a:pt x="44" y="89"/>
                    </a:lnTo>
                    <a:lnTo>
                      <a:pt x="40" y="86"/>
                    </a:lnTo>
                    <a:lnTo>
                      <a:pt x="35" y="83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9" y="6"/>
                    </a:lnTo>
                    <a:lnTo>
                      <a:pt x="14" y="9"/>
                    </a:lnTo>
                    <a:lnTo>
                      <a:pt x="19" y="12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Freeform 70"/>
              <p:cNvSpPr/>
              <p:nvPr/>
            </p:nvSpPr>
            <p:spPr bwMode="auto">
              <a:xfrm>
                <a:off x="4538" y="7375"/>
                <a:ext cx="56" cy="101"/>
              </a:xfrm>
              <a:custGeom>
                <a:avLst/>
                <a:gdLst>
                  <a:gd name="T0" fmla="*/ 21 w 56"/>
                  <a:gd name="T1" fmla="*/ 18 h 101"/>
                  <a:gd name="T2" fmla="*/ 56 w 56"/>
                  <a:gd name="T3" fmla="*/ 101 h 101"/>
                  <a:gd name="T4" fmla="*/ 52 w 56"/>
                  <a:gd name="T5" fmla="*/ 98 h 101"/>
                  <a:gd name="T6" fmla="*/ 48 w 56"/>
                  <a:gd name="T7" fmla="*/ 95 h 101"/>
                  <a:gd name="T8" fmla="*/ 44 w 56"/>
                  <a:gd name="T9" fmla="*/ 91 h 101"/>
                  <a:gd name="T10" fmla="*/ 40 w 56"/>
                  <a:gd name="T11" fmla="*/ 88 h 101"/>
                  <a:gd name="T12" fmla="*/ 36 w 56"/>
                  <a:gd name="T13" fmla="*/ 84 h 101"/>
                  <a:gd name="T14" fmla="*/ 0 w 56"/>
                  <a:gd name="T15" fmla="*/ 0 h 101"/>
                  <a:gd name="T16" fmla="*/ 4 w 56"/>
                  <a:gd name="T17" fmla="*/ 4 h 101"/>
                  <a:gd name="T18" fmla="*/ 8 w 56"/>
                  <a:gd name="T19" fmla="*/ 7 h 101"/>
                  <a:gd name="T20" fmla="*/ 12 w 56"/>
                  <a:gd name="T21" fmla="*/ 11 h 101"/>
                  <a:gd name="T22" fmla="*/ 16 w 56"/>
                  <a:gd name="T23" fmla="*/ 14 h 101"/>
                  <a:gd name="T24" fmla="*/ 21 w 56"/>
                  <a:gd name="T2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01">
                    <a:moveTo>
                      <a:pt x="21" y="18"/>
                    </a:moveTo>
                    <a:lnTo>
                      <a:pt x="56" y="101"/>
                    </a:lnTo>
                    <a:lnTo>
                      <a:pt x="52" y="98"/>
                    </a:lnTo>
                    <a:lnTo>
                      <a:pt x="48" y="95"/>
                    </a:lnTo>
                    <a:lnTo>
                      <a:pt x="44" y="91"/>
                    </a:lnTo>
                    <a:lnTo>
                      <a:pt x="40" y="88"/>
                    </a:lnTo>
                    <a:lnTo>
                      <a:pt x="36" y="84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7"/>
                    </a:lnTo>
                    <a:lnTo>
                      <a:pt x="12" y="11"/>
                    </a:lnTo>
                    <a:lnTo>
                      <a:pt x="16" y="14"/>
                    </a:ln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Freeform 71"/>
              <p:cNvSpPr/>
              <p:nvPr/>
            </p:nvSpPr>
            <p:spPr bwMode="auto">
              <a:xfrm>
                <a:off x="4524" y="7360"/>
                <a:ext cx="50" cy="99"/>
              </a:xfrm>
              <a:custGeom>
                <a:avLst/>
                <a:gdLst>
                  <a:gd name="T0" fmla="*/ 14 w 50"/>
                  <a:gd name="T1" fmla="*/ 15 h 99"/>
                  <a:gd name="T2" fmla="*/ 50 w 50"/>
                  <a:gd name="T3" fmla="*/ 99 h 99"/>
                  <a:gd name="T4" fmla="*/ 47 w 50"/>
                  <a:gd name="T5" fmla="*/ 96 h 99"/>
                  <a:gd name="T6" fmla="*/ 43 w 50"/>
                  <a:gd name="T7" fmla="*/ 92 h 99"/>
                  <a:gd name="T8" fmla="*/ 40 w 50"/>
                  <a:gd name="T9" fmla="*/ 89 h 99"/>
                  <a:gd name="T10" fmla="*/ 37 w 50"/>
                  <a:gd name="T11" fmla="*/ 85 h 99"/>
                  <a:gd name="T12" fmla="*/ 0 w 50"/>
                  <a:gd name="T13" fmla="*/ 0 h 99"/>
                  <a:gd name="T14" fmla="*/ 3 w 50"/>
                  <a:gd name="T15" fmla="*/ 4 h 99"/>
                  <a:gd name="T16" fmla="*/ 7 w 50"/>
                  <a:gd name="T17" fmla="*/ 8 h 99"/>
                  <a:gd name="T18" fmla="*/ 10 w 50"/>
                  <a:gd name="T19" fmla="*/ 12 h 99"/>
                  <a:gd name="T20" fmla="*/ 14 w 50"/>
                  <a:gd name="T21" fmla="*/ 1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99">
                    <a:moveTo>
                      <a:pt x="14" y="15"/>
                    </a:moveTo>
                    <a:lnTo>
                      <a:pt x="50" y="99"/>
                    </a:lnTo>
                    <a:lnTo>
                      <a:pt x="47" y="96"/>
                    </a:lnTo>
                    <a:lnTo>
                      <a:pt x="43" y="92"/>
                    </a:lnTo>
                    <a:lnTo>
                      <a:pt x="40" y="89"/>
                    </a:lnTo>
                    <a:lnTo>
                      <a:pt x="37" y="85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0" y="12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Freeform 72"/>
              <p:cNvSpPr/>
              <p:nvPr/>
            </p:nvSpPr>
            <p:spPr bwMode="auto">
              <a:xfrm>
                <a:off x="4497" y="7360"/>
                <a:ext cx="64" cy="96"/>
              </a:xfrm>
              <a:custGeom>
                <a:avLst/>
                <a:gdLst>
                  <a:gd name="T0" fmla="*/ 27 w 64"/>
                  <a:gd name="T1" fmla="*/ 0 h 96"/>
                  <a:gd name="T2" fmla="*/ 64 w 64"/>
                  <a:gd name="T3" fmla="*/ 85 h 96"/>
                  <a:gd name="T4" fmla="*/ 56 w 64"/>
                  <a:gd name="T5" fmla="*/ 89 h 96"/>
                  <a:gd name="T6" fmla="*/ 47 w 64"/>
                  <a:gd name="T7" fmla="*/ 92 h 96"/>
                  <a:gd name="T8" fmla="*/ 38 w 64"/>
                  <a:gd name="T9" fmla="*/ 96 h 96"/>
                  <a:gd name="T10" fmla="*/ 0 w 64"/>
                  <a:gd name="T11" fmla="*/ 12 h 96"/>
                  <a:gd name="T12" fmla="*/ 9 w 64"/>
                  <a:gd name="T13" fmla="*/ 8 h 96"/>
                  <a:gd name="T14" fmla="*/ 18 w 64"/>
                  <a:gd name="T15" fmla="*/ 4 h 96"/>
                  <a:gd name="T16" fmla="*/ 27 w 64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96">
                    <a:moveTo>
                      <a:pt x="27" y="0"/>
                    </a:moveTo>
                    <a:lnTo>
                      <a:pt x="64" y="85"/>
                    </a:lnTo>
                    <a:lnTo>
                      <a:pt x="56" y="89"/>
                    </a:lnTo>
                    <a:lnTo>
                      <a:pt x="47" y="92"/>
                    </a:lnTo>
                    <a:lnTo>
                      <a:pt x="38" y="96"/>
                    </a:lnTo>
                    <a:lnTo>
                      <a:pt x="0" y="12"/>
                    </a:lnTo>
                    <a:lnTo>
                      <a:pt x="9" y="8"/>
                    </a:lnTo>
                    <a:lnTo>
                      <a:pt x="18" y="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Freeform 73"/>
              <p:cNvSpPr/>
              <p:nvPr/>
            </p:nvSpPr>
            <p:spPr bwMode="auto">
              <a:xfrm>
                <a:off x="4468" y="7372"/>
                <a:ext cx="67" cy="93"/>
              </a:xfrm>
              <a:custGeom>
                <a:avLst/>
                <a:gdLst>
                  <a:gd name="T0" fmla="*/ 29 w 67"/>
                  <a:gd name="T1" fmla="*/ 0 h 93"/>
                  <a:gd name="T2" fmla="*/ 67 w 67"/>
                  <a:gd name="T3" fmla="*/ 84 h 93"/>
                  <a:gd name="T4" fmla="*/ 58 w 67"/>
                  <a:gd name="T5" fmla="*/ 87 h 93"/>
                  <a:gd name="T6" fmla="*/ 49 w 67"/>
                  <a:gd name="T7" fmla="*/ 90 h 93"/>
                  <a:gd name="T8" fmla="*/ 39 w 67"/>
                  <a:gd name="T9" fmla="*/ 93 h 93"/>
                  <a:gd name="T10" fmla="*/ 0 w 67"/>
                  <a:gd name="T11" fmla="*/ 10 h 93"/>
                  <a:gd name="T12" fmla="*/ 10 w 67"/>
                  <a:gd name="T13" fmla="*/ 7 h 93"/>
                  <a:gd name="T14" fmla="*/ 20 w 67"/>
                  <a:gd name="T15" fmla="*/ 3 h 93"/>
                  <a:gd name="T16" fmla="*/ 29 w 67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93">
                    <a:moveTo>
                      <a:pt x="29" y="0"/>
                    </a:moveTo>
                    <a:lnTo>
                      <a:pt x="67" y="84"/>
                    </a:lnTo>
                    <a:lnTo>
                      <a:pt x="58" y="87"/>
                    </a:lnTo>
                    <a:lnTo>
                      <a:pt x="49" y="90"/>
                    </a:lnTo>
                    <a:lnTo>
                      <a:pt x="39" y="93"/>
                    </a:lnTo>
                    <a:lnTo>
                      <a:pt x="0" y="10"/>
                    </a:lnTo>
                    <a:lnTo>
                      <a:pt x="10" y="7"/>
                    </a:lnTo>
                    <a:lnTo>
                      <a:pt x="20" y="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Freeform 74"/>
              <p:cNvSpPr/>
              <p:nvPr/>
            </p:nvSpPr>
            <p:spPr bwMode="auto">
              <a:xfrm>
                <a:off x="4438" y="7382"/>
                <a:ext cx="69" cy="92"/>
              </a:xfrm>
              <a:custGeom>
                <a:avLst/>
                <a:gdLst>
                  <a:gd name="T0" fmla="*/ 30 w 69"/>
                  <a:gd name="T1" fmla="*/ 0 h 92"/>
                  <a:gd name="T2" fmla="*/ 69 w 69"/>
                  <a:gd name="T3" fmla="*/ 83 h 92"/>
                  <a:gd name="T4" fmla="*/ 59 w 69"/>
                  <a:gd name="T5" fmla="*/ 86 h 92"/>
                  <a:gd name="T6" fmla="*/ 50 w 69"/>
                  <a:gd name="T7" fmla="*/ 89 h 92"/>
                  <a:gd name="T8" fmla="*/ 40 w 69"/>
                  <a:gd name="T9" fmla="*/ 92 h 92"/>
                  <a:gd name="T10" fmla="*/ 0 w 69"/>
                  <a:gd name="T11" fmla="*/ 9 h 92"/>
                  <a:gd name="T12" fmla="*/ 10 w 69"/>
                  <a:gd name="T13" fmla="*/ 6 h 92"/>
                  <a:gd name="T14" fmla="*/ 20 w 69"/>
                  <a:gd name="T15" fmla="*/ 3 h 92"/>
                  <a:gd name="T16" fmla="*/ 30 w 69"/>
                  <a:gd name="T1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92">
                    <a:moveTo>
                      <a:pt x="30" y="0"/>
                    </a:moveTo>
                    <a:lnTo>
                      <a:pt x="69" y="83"/>
                    </a:lnTo>
                    <a:lnTo>
                      <a:pt x="59" y="86"/>
                    </a:lnTo>
                    <a:lnTo>
                      <a:pt x="50" y="89"/>
                    </a:lnTo>
                    <a:lnTo>
                      <a:pt x="40" y="92"/>
                    </a:lnTo>
                    <a:lnTo>
                      <a:pt x="0" y="9"/>
                    </a:lnTo>
                    <a:lnTo>
                      <a:pt x="10" y="6"/>
                    </a:lnTo>
                    <a:lnTo>
                      <a:pt x="20" y="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Freeform 75"/>
              <p:cNvSpPr/>
              <p:nvPr/>
            </p:nvSpPr>
            <p:spPr bwMode="auto">
              <a:xfrm>
                <a:off x="4405" y="7391"/>
                <a:ext cx="73" cy="91"/>
              </a:xfrm>
              <a:custGeom>
                <a:avLst/>
                <a:gdLst>
                  <a:gd name="T0" fmla="*/ 33 w 73"/>
                  <a:gd name="T1" fmla="*/ 0 h 91"/>
                  <a:gd name="T2" fmla="*/ 73 w 73"/>
                  <a:gd name="T3" fmla="*/ 83 h 91"/>
                  <a:gd name="T4" fmla="*/ 62 w 73"/>
                  <a:gd name="T5" fmla="*/ 86 h 91"/>
                  <a:gd name="T6" fmla="*/ 52 w 73"/>
                  <a:gd name="T7" fmla="*/ 88 h 91"/>
                  <a:gd name="T8" fmla="*/ 42 w 73"/>
                  <a:gd name="T9" fmla="*/ 91 h 91"/>
                  <a:gd name="T10" fmla="*/ 0 w 73"/>
                  <a:gd name="T11" fmla="*/ 8 h 91"/>
                  <a:gd name="T12" fmla="*/ 11 w 73"/>
                  <a:gd name="T13" fmla="*/ 5 h 91"/>
                  <a:gd name="T14" fmla="*/ 22 w 73"/>
                  <a:gd name="T15" fmla="*/ 3 h 91"/>
                  <a:gd name="T16" fmla="*/ 33 w 73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91">
                    <a:moveTo>
                      <a:pt x="33" y="0"/>
                    </a:moveTo>
                    <a:lnTo>
                      <a:pt x="73" y="83"/>
                    </a:lnTo>
                    <a:lnTo>
                      <a:pt x="62" y="86"/>
                    </a:lnTo>
                    <a:lnTo>
                      <a:pt x="52" y="88"/>
                    </a:lnTo>
                    <a:lnTo>
                      <a:pt x="42" y="91"/>
                    </a:lnTo>
                    <a:lnTo>
                      <a:pt x="0" y="8"/>
                    </a:lnTo>
                    <a:lnTo>
                      <a:pt x="11" y="5"/>
                    </a:lnTo>
                    <a:lnTo>
                      <a:pt x="22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Freeform 76"/>
              <p:cNvSpPr/>
              <p:nvPr/>
            </p:nvSpPr>
            <p:spPr bwMode="auto">
              <a:xfrm>
                <a:off x="4372" y="7399"/>
                <a:ext cx="75" cy="89"/>
              </a:xfrm>
              <a:custGeom>
                <a:avLst/>
                <a:gdLst>
                  <a:gd name="T0" fmla="*/ 33 w 75"/>
                  <a:gd name="T1" fmla="*/ 0 h 89"/>
                  <a:gd name="T2" fmla="*/ 75 w 75"/>
                  <a:gd name="T3" fmla="*/ 83 h 89"/>
                  <a:gd name="T4" fmla="*/ 64 w 75"/>
                  <a:gd name="T5" fmla="*/ 85 h 89"/>
                  <a:gd name="T6" fmla="*/ 53 w 75"/>
                  <a:gd name="T7" fmla="*/ 87 h 89"/>
                  <a:gd name="T8" fmla="*/ 42 w 75"/>
                  <a:gd name="T9" fmla="*/ 89 h 89"/>
                  <a:gd name="T10" fmla="*/ 0 w 75"/>
                  <a:gd name="T11" fmla="*/ 7 h 89"/>
                  <a:gd name="T12" fmla="*/ 11 w 75"/>
                  <a:gd name="T13" fmla="*/ 5 h 89"/>
                  <a:gd name="T14" fmla="*/ 22 w 75"/>
                  <a:gd name="T15" fmla="*/ 2 h 89"/>
                  <a:gd name="T16" fmla="*/ 33 w 75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9">
                    <a:moveTo>
                      <a:pt x="33" y="0"/>
                    </a:moveTo>
                    <a:lnTo>
                      <a:pt x="75" y="83"/>
                    </a:lnTo>
                    <a:lnTo>
                      <a:pt x="64" y="85"/>
                    </a:lnTo>
                    <a:lnTo>
                      <a:pt x="53" y="87"/>
                    </a:lnTo>
                    <a:lnTo>
                      <a:pt x="42" y="89"/>
                    </a:lnTo>
                    <a:lnTo>
                      <a:pt x="0" y="7"/>
                    </a:lnTo>
                    <a:lnTo>
                      <a:pt x="11" y="5"/>
                    </a:lnTo>
                    <a:lnTo>
                      <a:pt x="22" y="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Freeform 77"/>
              <p:cNvSpPr/>
              <p:nvPr/>
            </p:nvSpPr>
            <p:spPr bwMode="auto">
              <a:xfrm>
                <a:off x="4349" y="7406"/>
                <a:ext cx="65" cy="86"/>
              </a:xfrm>
              <a:custGeom>
                <a:avLst/>
                <a:gdLst>
                  <a:gd name="T0" fmla="*/ 23 w 65"/>
                  <a:gd name="T1" fmla="*/ 0 h 86"/>
                  <a:gd name="T2" fmla="*/ 65 w 65"/>
                  <a:gd name="T3" fmla="*/ 82 h 86"/>
                  <a:gd name="T4" fmla="*/ 54 w 65"/>
                  <a:gd name="T5" fmla="*/ 84 h 86"/>
                  <a:gd name="T6" fmla="*/ 43 w 65"/>
                  <a:gd name="T7" fmla="*/ 86 h 86"/>
                  <a:gd name="T8" fmla="*/ 0 w 65"/>
                  <a:gd name="T9" fmla="*/ 4 h 86"/>
                  <a:gd name="T10" fmla="*/ 12 w 65"/>
                  <a:gd name="T11" fmla="*/ 2 h 86"/>
                  <a:gd name="T12" fmla="*/ 23 w 65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86">
                    <a:moveTo>
                      <a:pt x="23" y="0"/>
                    </a:moveTo>
                    <a:lnTo>
                      <a:pt x="65" y="82"/>
                    </a:lnTo>
                    <a:lnTo>
                      <a:pt x="54" y="84"/>
                    </a:lnTo>
                    <a:lnTo>
                      <a:pt x="43" y="86"/>
                    </a:lnTo>
                    <a:lnTo>
                      <a:pt x="0" y="4"/>
                    </a:lnTo>
                    <a:lnTo>
                      <a:pt x="12" y="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Freeform 78"/>
              <p:cNvSpPr/>
              <p:nvPr/>
            </p:nvSpPr>
            <p:spPr bwMode="auto">
              <a:xfrm>
                <a:off x="4325" y="7410"/>
                <a:ext cx="67" cy="85"/>
              </a:xfrm>
              <a:custGeom>
                <a:avLst/>
                <a:gdLst>
                  <a:gd name="T0" fmla="*/ 24 w 67"/>
                  <a:gd name="T1" fmla="*/ 0 h 85"/>
                  <a:gd name="T2" fmla="*/ 67 w 67"/>
                  <a:gd name="T3" fmla="*/ 82 h 85"/>
                  <a:gd name="T4" fmla="*/ 56 w 67"/>
                  <a:gd name="T5" fmla="*/ 84 h 85"/>
                  <a:gd name="T6" fmla="*/ 45 w 67"/>
                  <a:gd name="T7" fmla="*/ 85 h 85"/>
                  <a:gd name="T8" fmla="*/ 0 w 67"/>
                  <a:gd name="T9" fmla="*/ 3 h 85"/>
                  <a:gd name="T10" fmla="*/ 12 w 67"/>
                  <a:gd name="T11" fmla="*/ 1 h 85"/>
                  <a:gd name="T12" fmla="*/ 24 w 67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5">
                    <a:moveTo>
                      <a:pt x="24" y="0"/>
                    </a:moveTo>
                    <a:lnTo>
                      <a:pt x="67" y="82"/>
                    </a:lnTo>
                    <a:lnTo>
                      <a:pt x="56" y="84"/>
                    </a:lnTo>
                    <a:lnTo>
                      <a:pt x="45" y="85"/>
                    </a:lnTo>
                    <a:lnTo>
                      <a:pt x="0" y="3"/>
                    </a:lnTo>
                    <a:lnTo>
                      <a:pt x="12" y="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Freeform 79"/>
              <p:cNvSpPr/>
              <p:nvPr/>
            </p:nvSpPr>
            <p:spPr bwMode="auto">
              <a:xfrm>
                <a:off x="4302" y="7413"/>
                <a:ext cx="68" cy="85"/>
              </a:xfrm>
              <a:custGeom>
                <a:avLst/>
                <a:gdLst>
                  <a:gd name="T0" fmla="*/ 23 w 68"/>
                  <a:gd name="T1" fmla="*/ 0 h 85"/>
                  <a:gd name="T2" fmla="*/ 68 w 68"/>
                  <a:gd name="T3" fmla="*/ 82 h 85"/>
                  <a:gd name="T4" fmla="*/ 56 w 68"/>
                  <a:gd name="T5" fmla="*/ 84 h 85"/>
                  <a:gd name="T6" fmla="*/ 44 w 68"/>
                  <a:gd name="T7" fmla="*/ 85 h 85"/>
                  <a:gd name="T8" fmla="*/ 0 w 68"/>
                  <a:gd name="T9" fmla="*/ 3 h 85"/>
                  <a:gd name="T10" fmla="*/ 12 w 68"/>
                  <a:gd name="T11" fmla="*/ 1 h 85"/>
                  <a:gd name="T12" fmla="*/ 23 w 68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85">
                    <a:moveTo>
                      <a:pt x="23" y="0"/>
                    </a:moveTo>
                    <a:lnTo>
                      <a:pt x="68" y="82"/>
                    </a:lnTo>
                    <a:lnTo>
                      <a:pt x="56" y="84"/>
                    </a:lnTo>
                    <a:lnTo>
                      <a:pt x="44" y="85"/>
                    </a:lnTo>
                    <a:lnTo>
                      <a:pt x="0" y="3"/>
                    </a:lnTo>
                    <a:lnTo>
                      <a:pt x="12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Freeform 80"/>
              <p:cNvSpPr/>
              <p:nvPr/>
            </p:nvSpPr>
            <p:spPr bwMode="auto">
              <a:xfrm>
                <a:off x="4277" y="7416"/>
                <a:ext cx="69" cy="84"/>
              </a:xfrm>
              <a:custGeom>
                <a:avLst/>
                <a:gdLst>
                  <a:gd name="T0" fmla="*/ 25 w 69"/>
                  <a:gd name="T1" fmla="*/ 0 h 84"/>
                  <a:gd name="T2" fmla="*/ 69 w 69"/>
                  <a:gd name="T3" fmla="*/ 82 h 84"/>
                  <a:gd name="T4" fmla="*/ 58 w 69"/>
                  <a:gd name="T5" fmla="*/ 83 h 84"/>
                  <a:gd name="T6" fmla="*/ 46 w 69"/>
                  <a:gd name="T7" fmla="*/ 84 h 84"/>
                  <a:gd name="T8" fmla="*/ 0 w 69"/>
                  <a:gd name="T9" fmla="*/ 2 h 84"/>
                  <a:gd name="T10" fmla="*/ 12 w 69"/>
                  <a:gd name="T11" fmla="*/ 1 h 84"/>
                  <a:gd name="T12" fmla="*/ 25 w 69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84">
                    <a:moveTo>
                      <a:pt x="25" y="0"/>
                    </a:moveTo>
                    <a:lnTo>
                      <a:pt x="69" y="82"/>
                    </a:lnTo>
                    <a:lnTo>
                      <a:pt x="58" y="83"/>
                    </a:lnTo>
                    <a:lnTo>
                      <a:pt x="46" y="84"/>
                    </a:lnTo>
                    <a:lnTo>
                      <a:pt x="0" y="2"/>
                    </a:lnTo>
                    <a:lnTo>
                      <a:pt x="12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Freeform 81"/>
              <p:cNvSpPr/>
              <p:nvPr/>
            </p:nvSpPr>
            <p:spPr bwMode="auto">
              <a:xfrm>
                <a:off x="4252" y="7418"/>
                <a:ext cx="71" cy="83"/>
              </a:xfrm>
              <a:custGeom>
                <a:avLst/>
                <a:gdLst>
                  <a:gd name="T0" fmla="*/ 25 w 71"/>
                  <a:gd name="T1" fmla="*/ 0 h 83"/>
                  <a:gd name="T2" fmla="*/ 71 w 71"/>
                  <a:gd name="T3" fmla="*/ 82 h 83"/>
                  <a:gd name="T4" fmla="*/ 59 w 71"/>
                  <a:gd name="T5" fmla="*/ 83 h 83"/>
                  <a:gd name="T6" fmla="*/ 47 w 71"/>
                  <a:gd name="T7" fmla="*/ 83 h 83"/>
                  <a:gd name="T8" fmla="*/ 0 w 71"/>
                  <a:gd name="T9" fmla="*/ 1 h 83"/>
                  <a:gd name="T10" fmla="*/ 13 w 71"/>
                  <a:gd name="T11" fmla="*/ 1 h 83"/>
                  <a:gd name="T12" fmla="*/ 25 w 71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83">
                    <a:moveTo>
                      <a:pt x="25" y="0"/>
                    </a:moveTo>
                    <a:lnTo>
                      <a:pt x="71" y="82"/>
                    </a:lnTo>
                    <a:lnTo>
                      <a:pt x="59" y="83"/>
                    </a:lnTo>
                    <a:lnTo>
                      <a:pt x="47" y="83"/>
                    </a:lnTo>
                    <a:lnTo>
                      <a:pt x="0" y="1"/>
                    </a:lnTo>
                    <a:lnTo>
                      <a:pt x="13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Freeform 82"/>
              <p:cNvSpPr/>
              <p:nvPr/>
            </p:nvSpPr>
            <p:spPr bwMode="auto">
              <a:xfrm>
                <a:off x="4227" y="7419"/>
                <a:ext cx="72" cy="83"/>
              </a:xfrm>
              <a:custGeom>
                <a:avLst/>
                <a:gdLst>
                  <a:gd name="T0" fmla="*/ 25 w 72"/>
                  <a:gd name="T1" fmla="*/ 0 h 83"/>
                  <a:gd name="T2" fmla="*/ 72 w 72"/>
                  <a:gd name="T3" fmla="*/ 82 h 83"/>
                  <a:gd name="T4" fmla="*/ 60 w 72"/>
                  <a:gd name="T5" fmla="*/ 83 h 83"/>
                  <a:gd name="T6" fmla="*/ 48 w 72"/>
                  <a:gd name="T7" fmla="*/ 83 h 83"/>
                  <a:gd name="T8" fmla="*/ 0 w 72"/>
                  <a:gd name="T9" fmla="*/ 1 h 83"/>
                  <a:gd name="T10" fmla="*/ 13 w 72"/>
                  <a:gd name="T11" fmla="*/ 1 h 83"/>
                  <a:gd name="T12" fmla="*/ 25 w 72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3">
                    <a:moveTo>
                      <a:pt x="25" y="0"/>
                    </a:moveTo>
                    <a:lnTo>
                      <a:pt x="72" y="82"/>
                    </a:lnTo>
                    <a:lnTo>
                      <a:pt x="60" y="83"/>
                    </a:lnTo>
                    <a:lnTo>
                      <a:pt x="48" y="83"/>
                    </a:lnTo>
                    <a:lnTo>
                      <a:pt x="0" y="1"/>
                    </a:lnTo>
                    <a:lnTo>
                      <a:pt x="13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Freeform 83"/>
              <p:cNvSpPr/>
              <p:nvPr/>
            </p:nvSpPr>
            <p:spPr bwMode="auto">
              <a:xfrm>
                <a:off x="4202" y="7420"/>
                <a:ext cx="73" cy="83"/>
              </a:xfrm>
              <a:custGeom>
                <a:avLst/>
                <a:gdLst>
                  <a:gd name="T0" fmla="*/ 25 w 73"/>
                  <a:gd name="T1" fmla="*/ 0 h 83"/>
                  <a:gd name="T2" fmla="*/ 73 w 73"/>
                  <a:gd name="T3" fmla="*/ 82 h 83"/>
                  <a:gd name="T4" fmla="*/ 61 w 73"/>
                  <a:gd name="T5" fmla="*/ 82 h 83"/>
                  <a:gd name="T6" fmla="*/ 48 w 73"/>
                  <a:gd name="T7" fmla="*/ 83 h 83"/>
                  <a:gd name="T8" fmla="*/ 0 w 73"/>
                  <a:gd name="T9" fmla="*/ 1 h 83"/>
                  <a:gd name="T10" fmla="*/ 13 w 73"/>
                  <a:gd name="T11" fmla="*/ 1 h 83"/>
                  <a:gd name="T12" fmla="*/ 25 w 73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83">
                    <a:moveTo>
                      <a:pt x="25" y="0"/>
                    </a:moveTo>
                    <a:lnTo>
                      <a:pt x="73" y="82"/>
                    </a:lnTo>
                    <a:lnTo>
                      <a:pt x="61" y="82"/>
                    </a:lnTo>
                    <a:lnTo>
                      <a:pt x="48" y="83"/>
                    </a:lnTo>
                    <a:lnTo>
                      <a:pt x="0" y="1"/>
                    </a:lnTo>
                    <a:lnTo>
                      <a:pt x="13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Freeform 84"/>
              <p:cNvSpPr/>
              <p:nvPr/>
            </p:nvSpPr>
            <p:spPr bwMode="auto">
              <a:xfrm>
                <a:off x="4176" y="7420"/>
                <a:ext cx="74" cy="83"/>
              </a:xfrm>
              <a:custGeom>
                <a:avLst/>
                <a:gdLst>
                  <a:gd name="T0" fmla="*/ 26 w 74"/>
                  <a:gd name="T1" fmla="*/ 1 h 83"/>
                  <a:gd name="T2" fmla="*/ 74 w 74"/>
                  <a:gd name="T3" fmla="*/ 83 h 83"/>
                  <a:gd name="T4" fmla="*/ 62 w 74"/>
                  <a:gd name="T5" fmla="*/ 82 h 83"/>
                  <a:gd name="T6" fmla="*/ 50 w 74"/>
                  <a:gd name="T7" fmla="*/ 82 h 83"/>
                  <a:gd name="T8" fmla="*/ 0 w 74"/>
                  <a:gd name="T9" fmla="*/ 0 h 83"/>
                  <a:gd name="T10" fmla="*/ 13 w 74"/>
                  <a:gd name="T11" fmla="*/ 1 h 83"/>
                  <a:gd name="T12" fmla="*/ 26 w 74"/>
                  <a:gd name="T1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83">
                    <a:moveTo>
                      <a:pt x="26" y="1"/>
                    </a:moveTo>
                    <a:lnTo>
                      <a:pt x="74" y="83"/>
                    </a:lnTo>
                    <a:lnTo>
                      <a:pt x="62" y="82"/>
                    </a:lnTo>
                    <a:lnTo>
                      <a:pt x="50" y="82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Freeform 85"/>
              <p:cNvSpPr/>
              <p:nvPr/>
            </p:nvSpPr>
            <p:spPr bwMode="auto">
              <a:xfrm>
                <a:off x="4163" y="7420"/>
                <a:ext cx="63" cy="82"/>
              </a:xfrm>
              <a:custGeom>
                <a:avLst/>
                <a:gdLst>
                  <a:gd name="T0" fmla="*/ 13 w 63"/>
                  <a:gd name="T1" fmla="*/ 0 h 82"/>
                  <a:gd name="T2" fmla="*/ 63 w 63"/>
                  <a:gd name="T3" fmla="*/ 82 h 82"/>
                  <a:gd name="T4" fmla="*/ 50 w 63"/>
                  <a:gd name="T5" fmla="*/ 82 h 82"/>
                  <a:gd name="T6" fmla="*/ 0 w 63"/>
                  <a:gd name="T7" fmla="*/ 0 h 82"/>
                  <a:gd name="T8" fmla="*/ 13 w 63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82">
                    <a:moveTo>
                      <a:pt x="13" y="0"/>
                    </a:moveTo>
                    <a:lnTo>
                      <a:pt x="63" y="82"/>
                    </a:lnTo>
                    <a:lnTo>
                      <a:pt x="50" y="82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Freeform 86"/>
              <p:cNvSpPr/>
              <p:nvPr/>
            </p:nvSpPr>
            <p:spPr bwMode="auto">
              <a:xfrm>
                <a:off x="3731" y="7195"/>
                <a:ext cx="96" cy="97"/>
              </a:xfrm>
              <a:custGeom>
                <a:avLst/>
                <a:gdLst>
                  <a:gd name="T0" fmla="*/ 32 w 96"/>
                  <a:gd name="T1" fmla="*/ 0 h 97"/>
                  <a:gd name="T2" fmla="*/ 96 w 96"/>
                  <a:gd name="T3" fmla="*/ 90 h 97"/>
                  <a:gd name="T4" fmla="*/ 91 w 96"/>
                  <a:gd name="T5" fmla="*/ 91 h 97"/>
                  <a:gd name="T6" fmla="*/ 86 w 96"/>
                  <a:gd name="T7" fmla="*/ 92 h 97"/>
                  <a:gd name="T8" fmla="*/ 81 w 96"/>
                  <a:gd name="T9" fmla="*/ 93 h 97"/>
                  <a:gd name="T10" fmla="*/ 76 w 96"/>
                  <a:gd name="T11" fmla="*/ 95 h 97"/>
                  <a:gd name="T12" fmla="*/ 71 w 96"/>
                  <a:gd name="T13" fmla="*/ 96 h 97"/>
                  <a:gd name="T14" fmla="*/ 66 w 96"/>
                  <a:gd name="T15" fmla="*/ 97 h 97"/>
                  <a:gd name="T16" fmla="*/ 0 w 96"/>
                  <a:gd name="T17" fmla="*/ 7 h 97"/>
                  <a:gd name="T18" fmla="*/ 5 w 96"/>
                  <a:gd name="T19" fmla="*/ 6 h 97"/>
                  <a:gd name="T20" fmla="*/ 11 w 96"/>
                  <a:gd name="T21" fmla="*/ 5 h 97"/>
                  <a:gd name="T22" fmla="*/ 16 w 96"/>
                  <a:gd name="T23" fmla="*/ 4 h 97"/>
                  <a:gd name="T24" fmla="*/ 21 w 96"/>
                  <a:gd name="T25" fmla="*/ 2 h 97"/>
                  <a:gd name="T26" fmla="*/ 27 w 96"/>
                  <a:gd name="T27" fmla="*/ 1 h 97"/>
                  <a:gd name="T28" fmla="*/ 32 w 96"/>
                  <a:gd name="T2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97">
                    <a:moveTo>
                      <a:pt x="32" y="0"/>
                    </a:moveTo>
                    <a:lnTo>
                      <a:pt x="96" y="90"/>
                    </a:lnTo>
                    <a:lnTo>
                      <a:pt x="91" y="91"/>
                    </a:lnTo>
                    <a:lnTo>
                      <a:pt x="86" y="92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71" y="96"/>
                    </a:lnTo>
                    <a:lnTo>
                      <a:pt x="66" y="97"/>
                    </a:lnTo>
                    <a:lnTo>
                      <a:pt x="0" y="7"/>
                    </a:lnTo>
                    <a:lnTo>
                      <a:pt x="5" y="6"/>
                    </a:lnTo>
                    <a:lnTo>
                      <a:pt x="11" y="5"/>
                    </a:lnTo>
                    <a:lnTo>
                      <a:pt x="16" y="4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Freeform 87"/>
              <p:cNvSpPr/>
              <p:nvPr/>
            </p:nvSpPr>
            <p:spPr bwMode="auto">
              <a:xfrm>
                <a:off x="3698" y="7202"/>
                <a:ext cx="99" cy="95"/>
              </a:xfrm>
              <a:custGeom>
                <a:avLst/>
                <a:gdLst>
                  <a:gd name="T0" fmla="*/ 33 w 99"/>
                  <a:gd name="T1" fmla="*/ 0 h 95"/>
                  <a:gd name="T2" fmla="*/ 99 w 99"/>
                  <a:gd name="T3" fmla="*/ 90 h 95"/>
                  <a:gd name="T4" fmla="*/ 94 w 99"/>
                  <a:gd name="T5" fmla="*/ 91 h 95"/>
                  <a:gd name="T6" fmla="*/ 88 w 99"/>
                  <a:gd name="T7" fmla="*/ 92 h 95"/>
                  <a:gd name="T8" fmla="*/ 83 w 99"/>
                  <a:gd name="T9" fmla="*/ 92 h 95"/>
                  <a:gd name="T10" fmla="*/ 78 w 99"/>
                  <a:gd name="T11" fmla="*/ 93 h 95"/>
                  <a:gd name="T12" fmla="*/ 73 w 99"/>
                  <a:gd name="T13" fmla="*/ 94 h 95"/>
                  <a:gd name="T14" fmla="*/ 67 w 99"/>
                  <a:gd name="T15" fmla="*/ 95 h 95"/>
                  <a:gd name="T16" fmla="*/ 0 w 99"/>
                  <a:gd name="T17" fmla="*/ 5 h 95"/>
                  <a:gd name="T18" fmla="*/ 6 w 99"/>
                  <a:gd name="T19" fmla="*/ 5 h 95"/>
                  <a:gd name="T20" fmla="*/ 11 w 99"/>
                  <a:gd name="T21" fmla="*/ 4 h 95"/>
                  <a:gd name="T22" fmla="*/ 17 w 99"/>
                  <a:gd name="T23" fmla="*/ 3 h 95"/>
                  <a:gd name="T24" fmla="*/ 22 w 99"/>
                  <a:gd name="T25" fmla="*/ 2 h 95"/>
                  <a:gd name="T26" fmla="*/ 28 w 99"/>
                  <a:gd name="T27" fmla="*/ 1 h 95"/>
                  <a:gd name="T28" fmla="*/ 33 w 99"/>
                  <a:gd name="T2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" h="95">
                    <a:moveTo>
                      <a:pt x="33" y="0"/>
                    </a:moveTo>
                    <a:lnTo>
                      <a:pt x="99" y="90"/>
                    </a:lnTo>
                    <a:lnTo>
                      <a:pt x="94" y="91"/>
                    </a:lnTo>
                    <a:lnTo>
                      <a:pt x="88" y="92"/>
                    </a:lnTo>
                    <a:lnTo>
                      <a:pt x="83" y="92"/>
                    </a:lnTo>
                    <a:lnTo>
                      <a:pt x="78" y="93"/>
                    </a:lnTo>
                    <a:lnTo>
                      <a:pt x="73" y="94"/>
                    </a:lnTo>
                    <a:lnTo>
                      <a:pt x="67" y="9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4"/>
                    </a:lnTo>
                    <a:lnTo>
                      <a:pt x="17" y="3"/>
                    </a:lnTo>
                    <a:lnTo>
                      <a:pt x="22" y="2"/>
                    </a:lnTo>
                    <a:lnTo>
                      <a:pt x="28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Freeform 88"/>
              <p:cNvSpPr/>
              <p:nvPr/>
            </p:nvSpPr>
            <p:spPr bwMode="auto">
              <a:xfrm>
                <a:off x="3664" y="7207"/>
                <a:ext cx="101" cy="93"/>
              </a:xfrm>
              <a:custGeom>
                <a:avLst/>
                <a:gdLst>
                  <a:gd name="T0" fmla="*/ 34 w 101"/>
                  <a:gd name="T1" fmla="*/ 0 h 93"/>
                  <a:gd name="T2" fmla="*/ 101 w 101"/>
                  <a:gd name="T3" fmla="*/ 90 h 93"/>
                  <a:gd name="T4" fmla="*/ 96 w 101"/>
                  <a:gd name="T5" fmla="*/ 90 h 93"/>
                  <a:gd name="T6" fmla="*/ 91 w 101"/>
                  <a:gd name="T7" fmla="*/ 91 h 93"/>
                  <a:gd name="T8" fmla="*/ 85 w 101"/>
                  <a:gd name="T9" fmla="*/ 91 h 93"/>
                  <a:gd name="T10" fmla="*/ 80 w 101"/>
                  <a:gd name="T11" fmla="*/ 92 h 93"/>
                  <a:gd name="T12" fmla="*/ 74 w 101"/>
                  <a:gd name="T13" fmla="*/ 92 h 93"/>
                  <a:gd name="T14" fmla="*/ 69 w 101"/>
                  <a:gd name="T15" fmla="*/ 93 h 93"/>
                  <a:gd name="T16" fmla="*/ 0 w 101"/>
                  <a:gd name="T17" fmla="*/ 3 h 93"/>
                  <a:gd name="T18" fmla="*/ 6 w 101"/>
                  <a:gd name="T19" fmla="*/ 3 h 93"/>
                  <a:gd name="T20" fmla="*/ 12 w 101"/>
                  <a:gd name="T21" fmla="*/ 3 h 93"/>
                  <a:gd name="T22" fmla="*/ 17 w 101"/>
                  <a:gd name="T23" fmla="*/ 2 h 93"/>
                  <a:gd name="T24" fmla="*/ 23 w 101"/>
                  <a:gd name="T25" fmla="*/ 2 h 93"/>
                  <a:gd name="T26" fmla="*/ 29 w 101"/>
                  <a:gd name="T27" fmla="*/ 1 h 93"/>
                  <a:gd name="T28" fmla="*/ 34 w 101"/>
                  <a:gd name="T2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93">
                    <a:moveTo>
                      <a:pt x="34" y="0"/>
                    </a:moveTo>
                    <a:lnTo>
                      <a:pt x="101" y="90"/>
                    </a:lnTo>
                    <a:lnTo>
                      <a:pt x="96" y="90"/>
                    </a:lnTo>
                    <a:lnTo>
                      <a:pt x="91" y="91"/>
                    </a:lnTo>
                    <a:lnTo>
                      <a:pt x="85" y="91"/>
                    </a:lnTo>
                    <a:lnTo>
                      <a:pt x="80" y="92"/>
                    </a:lnTo>
                    <a:lnTo>
                      <a:pt x="74" y="92"/>
                    </a:lnTo>
                    <a:lnTo>
                      <a:pt x="69" y="93"/>
                    </a:lnTo>
                    <a:lnTo>
                      <a:pt x="0" y="3"/>
                    </a:lnTo>
                    <a:lnTo>
                      <a:pt x="6" y="3"/>
                    </a:lnTo>
                    <a:lnTo>
                      <a:pt x="12" y="3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9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Freeform 89"/>
              <p:cNvSpPr/>
              <p:nvPr/>
            </p:nvSpPr>
            <p:spPr bwMode="auto">
              <a:xfrm>
                <a:off x="3630" y="7210"/>
                <a:ext cx="103" cy="90"/>
              </a:xfrm>
              <a:custGeom>
                <a:avLst/>
                <a:gdLst>
                  <a:gd name="T0" fmla="*/ 34 w 103"/>
                  <a:gd name="T1" fmla="*/ 0 h 90"/>
                  <a:gd name="T2" fmla="*/ 103 w 103"/>
                  <a:gd name="T3" fmla="*/ 90 h 90"/>
                  <a:gd name="T4" fmla="*/ 97 w 103"/>
                  <a:gd name="T5" fmla="*/ 90 h 90"/>
                  <a:gd name="T6" fmla="*/ 92 w 103"/>
                  <a:gd name="T7" fmla="*/ 90 h 90"/>
                  <a:gd name="T8" fmla="*/ 86 w 103"/>
                  <a:gd name="T9" fmla="*/ 90 h 90"/>
                  <a:gd name="T10" fmla="*/ 81 w 103"/>
                  <a:gd name="T11" fmla="*/ 90 h 90"/>
                  <a:gd name="T12" fmla="*/ 75 w 103"/>
                  <a:gd name="T13" fmla="*/ 90 h 90"/>
                  <a:gd name="T14" fmla="*/ 70 w 103"/>
                  <a:gd name="T15" fmla="*/ 90 h 90"/>
                  <a:gd name="T16" fmla="*/ 0 w 103"/>
                  <a:gd name="T17" fmla="*/ 1 h 90"/>
                  <a:gd name="T18" fmla="*/ 6 w 103"/>
                  <a:gd name="T19" fmla="*/ 1 h 90"/>
                  <a:gd name="T20" fmla="*/ 12 w 103"/>
                  <a:gd name="T21" fmla="*/ 1 h 90"/>
                  <a:gd name="T22" fmla="*/ 17 w 103"/>
                  <a:gd name="T23" fmla="*/ 1 h 90"/>
                  <a:gd name="T24" fmla="*/ 23 w 103"/>
                  <a:gd name="T25" fmla="*/ 1 h 90"/>
                  <a:gd name="T26" fmla="*/ 29 w 103"/>
                  <a:gd name="T27" fmla="*/ 1 h 90"/>
                  <a:gd name="T28" fmla="*/ 34 w 103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90">
                    <a:moveTo>
                      <a:pt x="34" y="0"/>
                    </a:moveTo>
                    <a:lnTo>
                      <a:pt x="103" y="90"/>
                    </a:lnTo>
                    <a:lnTo>
                      <a:pt x="97" y="90"/>
                    </a:lnTo>
                    <a:lnTo>
                      <a:pt x="92" y="90"/>
                    </a:lnTo>
                    <a:lnTo>
                      <a:pt x="86" y="90"/>
                    </a:lnTo>
                    <a:lnTo>
                      <a:pt x="81" y="90"/>
                    </a:lnTo>
                    <a:lnTo>
                      <a:pt x="75" y="90"/>
                    </a:lnTo>
                    <a:lnTo>
                      <a:pt x="70" y="90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3" y="1"/>
                    </a:lnTo>
                    <a:lnTo>
                      <a:pt x="29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90"/>
              <p:cNvSpPr/>
              <p:nvPr/>
            </p:nvSpPr>
            <p:spPr bwMode="auto">
              <a:xfrm>
                <a:off x="3595" y="7209"/>
                <a:ext cx="105" cy="91"/>
              </a:xfrm>
              <a:custGeom>
                <a:avLst/>
                <a:gdLst>
                  <a:gd name="T0" fmla="*/ 35 w 105"/>
                  <a:gd name="T1" fmla="*/ 2 h 91"/>
                  <a:gd name="T2" fmla="*/ 105 w 105"/>
                  <a:gd name="T3" fmla="*/ 91 h 91"/>
                  <a:gd name="T4" fmla="*/ 99 w 105"/>
                  <a:gd name="T5" fmla="*/ 91 h 91"/>
                  <a:gd name="T6" fmla="*/ 93 w 105"/>
                  <a:gd name="T7" fmla="*/ 91 h 91"/>
                  <a:gd name="T8" fmla="*/ 88 w 105"/>
                  <a:gd name="T9" fmla="*/ 90 h 91"/>
                  <a:gd name="T10" fmla="*/ 82 w 105"/>
                  <a:gd name="T11" fmla="*/ 90 h 91"/>
                  <a:gd name="T12" fmla="*/ 77 w 105"/>
                  <a:gd name="T13" fmla="*/ 90 h 91"/>
                  <a:gd name="T14" fmla="*/ 71 w 105"/>
                  <a:gd name="T15" fmla="*/ 89 h 91"/>
                  <a:gd name="T16" fmla="*/ 0 w 105"/>
                  <a:gd name="T17" fmla="*/ 0 h 91"/>
                  <a:gd name="T18" fmla="*/ 6 w 105"/>
                  <a:gd name="T19" fmla="*/ 1 h 91"/>
                  <a:gd name="T20" fmla="*/ 12 w 105"/>
                  <a:gd name="T21" fmla="*/ 1 h 91"/>
                  <a:gd name="T22" fmla="*/ 18 w 105"/>
                  <a:gd name="T23" fmla="*/ 1 h 91"/>
                  <a:gd name="T24" fmla="*/ 24 w 105"/>
                  <a:gd name="T25" fmla="*/ 2 h 91"/>
                  <a:gd name="T26" fmla="*/ 29 w 105"/>
                  <a:gd name="T27" fmla="*/ 2 h 91"/>
                  <a:gd name="T28" fmla="*/ 35 w 105"/>
                  <a:gd name="T29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91">
                    <a:moveTo>
                      <a:pt x="35" y="2"/>
                    </a:moveTo>
                    <a:lnTo>
                      <a:pt x="105" y="91"/>
                    </a:lnTo>
                    <a:lnTo>
                      <a:pt x="99" y="91"/>
                    </a:lnTo>
                    <a:lnTo>
                      <a:pt x="93" y="91"/>
                    </a:lnTo>
                    <a:lnTo>
                      <a:pt x="88" y="90"/>
                    </a:lnTo>
                    <a:lnTo>
                      <a:pt x="82" y="90"/>
                    </a:lnTo>
                    <a:lnTo>
                      <a:pt x="77" y="90"/>
                    </a:lnTo>
                    <a:lnTo>
                      <a:pt x="71" y="89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2" y="1"/>
                    </a:lnTo>
                    <a:lnTo>
                      <a:pt x="18" y="1"/>
                    </a:lnTo>
                    <a:lnTo>
                      <a:pt x="24" y="2"/>
                    </a:lnTo>
                    <a:lnTo>
                      <a:pt x="2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Freeform 91"/>
              <p:cNvSpPr/>
              <p:nvPr/>
            </p:nvSpPr>
            <p:spPr bwMode="auto">
              <a:xfrm>
                <a:off x="3584" y="7208"/>
                <a:ext cx="82" cy="90"/>
              </a:xfrm>
              <a:custGeom>
                <a:avLst/>
                <a:gdLst>
                  <a:gd name="T0" fmla="*/ 11 w 82"/>
                  <a:gd name="T1" fmla="*/ 1 h 90"/>
                  <a:gd name="T2" fmla="*/ 82 w 82"/>
                  <a:gd name="T3" fmla="*/ 90 h 90"/>
                  <a:gd name="T4" fmla="*/ 76 w 82"/>
                  <a:gd name="T5" fmla="*/ 90 h 90"/>
                  <a:gd name="T6" fmla="*/ 71 w 82"/>
                  <a:gd name="T7" fmla="*/ 89 h 90"/>
                  <a:gd name="T8" fmla="*/ 0 w 82"/>
                  <a:gd name="T9" fmla="*/ 0 h 90"/>
                  <a:gd name="T10" fmla="*/ 6 w 82"/>
                  <a:gd name="T11" fmla="*/ 1 h 90"/>
                  <a:gd name="T12" fmla="*/ 11 w 82"/>
                  <a:gd name="T13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90">
                    <a:moveTo>
                      <a:pt x="11" y="1"/>
                    </a:moveTo>
                    <a:lnTo>
                      <a:pt x="82" y="90"/>
                    </a:lnTo>
                    <a:lnTo>
                      <a:pt x="76" y="90"/>
                    </a:lnTo>
                    <a:lnTo>
                      <a:pt x="71" y="89"/>
                    </a:lnTo>
                    <a:lnTo>
                      <a:pt x="0" y="0"/>
                    </a:lnTo>
                    <a:lnTo>
                      <a:pt x="6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Freeform 92"/>
              <p:cNvSpPr/>
              <p:nvPr/>
            </p:nvSpPr>
            <p:spPr bwMode="auto">
              <a:xfrm>
                <a:off x="4141" y="7419"/>
                <a:ext cx="72" cy="83"/>
              </a:xfrm>
              <a:custGeom>
                <a:avLst/>
                <a:gdLst>
                  <a:gd name="T0" fmla="*/ 22 w 72"/>
                  <a:gd name="T1" fmla="*/ 1 h 83"/>
                  <a:gd name="T2" fmla="*/ 72 w 72"/>
                  <a:gd name="T3" fmla="*/ 83 h 83"/>
                  <a:gd name="T4" fmla="*/ 50 w 72"/>
                  <a:gd name="T5" fmla="*/ 81 h 83"/>
                  <a:gd name="T6" fmla="*/ 0 w 72"/>
                  <a:gd name="T7" fmla="*/ 0 h 83"/>
                  <a:gd name="T8" fmla="*/ 22 w 72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83">
                    <a:moveTo>
                      <a:pt x="22" y="1"/>
                    </a:moveTo>
                    <a:lnTo>
                      <a:pt x="72" y="83"/>
                    </a:lnTo>
                    <a:lnTo>
                      <a:pt x="50" y="81"/>
                    </a:lnTo>
                    <a:lnTo>
                      <a:pt x="0" y="0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Freeform 93"/>
              <p:cNvSpPr/>
              <p:nvPr/>
            </p:nvSpPr>
            <p:spPr bwMode="auto">
              <a:xfrm>
                <a:off x="4118" y="7417"/>
                <a:ext cx="73" cy="83"/>
              </a:xfrm>
              <a:custGeom>
                <a:avLst/>
                <a:gdLst>
                  <a:gd name="T0" fmla="*/ 23 w 73"/>
                  <a:gd name="T1" fmla="*/ 2 h 83"/>
                  <a:gd name="T2" fmla="*/ 73 w 73"/>
                  <a:gd name="T3" fmla="*/ 83 h 83"/>
                  <a:gd name="T4" fmla="*/ 52 w 73"/>
                  <a:gd name="T5" fmla="*/ 82 h 83"/>
                  <a:gd name="T6" fmla="*/ 0 w 73"/>
                  <a:gd name="T7" fmla="*/ 0 h 83"/>
                  <a:gd name="T8" fmla="*/ 23 w 73"/>
                  <a:gd name="T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83">
                    <a:moveTo>
                      <a:pt x="23" y="2"/>
                    </a:moveTo>
                    <a:lnTo>
                      <a:pt x="73" y="83"/>
                    </a:lnTo>
                    <a:lnTo>
                      <a:pt x="52" y="82"/>
                    </a:lnTo>
                    <a:lnTo>
                      <a:pt x="0" y="0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Freeform 94"/>
              <p:cNvSpPr/>
              <p:nvPr/>
            </p:nvSpPr>
            <p:spPr bwMode="auto">
              <a:xfrm>
                <a:off x="4096" y="7415"/>
                <a:ext cx="74" cy="84"/>
              </a:xfrm>
              <a:custGeom>
                <a:avLst/>
                <a:gdLst>
                  <a:gd name="T0" fmla="*/ 22 w 74"/>
                  <a:gd name="T1" fmla="*/ 2 h 84"/>
                  <a:gd name="T2" fmla="*/ 74 w 74"/>
                  <a:gd name="T3" fmla="*/ 84 h 84"/>
                  <a:gd name="T4" fmla="*/ 53 w 74"/>
                  <a:gd name="T5" fmla="*/ 82 h 84"/>
                  <a:gd name="T6" fmla="*/ 0 w 74"/>
                  <a:gd name="T7" fmla="*/ 0 h 84"/>
                  <a:gd name="T8" fmla="*/ 22 w 74"/>
                  <a:gd name="T9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4">
                    <a:moveTo>
                      <a:pt x="22" y="2"/>
                    </a:moveTo>
                    <a:lnTo>
                      <a:pt x="74" y="84"/>
                    </a:lnTo>
                    <a:lnTo>
                      <a:pt x="53" y="82"/>
                    </a:lnTo>
                    <a:lnTo>
                      <a:pt x="0" y="0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Freeform 95"/>
              <p:cNvSpPr/>
              <p:nvPr/>
            </p:nvSpPr>
            <p:spPr bwMode="auto">
              <a:xfrm>
                <a:off x="4075" y="7412"/>
                <a:ext cx="74" cy="85"/>
              </a:xfrm>
              <a:custGeom>
                <a:avLst/>
                <a:gdLst>
                  <a:gd name="T0" fmla="*/ 21 w 74"/>
                  <a:gd name="T1" fmla="*/ 3 h 85"/>
                  <a:gd name="T2" fmla="*/ 74 w 74"/>
                  <a:gd name="T3" fmla="*/ 85 h 85"/>
                  <a:gd name="T4" fmla="*/ 53 w 74"/>
                  <a:gd name="T5" fmla="*/ 82 h 85"/>
                  <a:gd name="T6" fmla="*/ 0 w 74"/>
                  <a:gd name="T7" fmla="*/ 0 h 85"/>
                  <a:gd name="T8" fmla="*/ 21 w 74"/>
                  <a:gd name="T9" fmla="*/ 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5">
                    <a:moveTo>
                      <a:pt x="21" y="3"/>
                    </a:moveTo>
                    <a:lnTo>
                      <a:pt x="74" y="85"/>
                    </a:lnTo>
                    <a:lnTo>
                      <a:pt x="53" y="82"/>
                    </a:lnTo>
                    <a:lnTo>
                      <a:pt x="0" y="0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Freeform 96"/>
              <p:cNvSpPr/>
              <p:nvPr/>
            </p:nvSpPr>
            <p:spPr bwMode="auto">
              <a:xfrm>
                <a:off x="4054" y="7409"/>
                <a:ext cx="74" cy="85"/>
              </a:xfrm>
              <a:custGeom>
                <a:avLst/>
                <a:gdLst>
                  <a:gd name="T0" fmla="*/ 21 w 74"/>
                  <a:gd name="T1" fmla="*/ 3 h 85"/>
                  <a:gd name="T2" fmla="*/ 74 w 74"/>
                  <a:gd name="T3" fmla="*/ 85 h 85"/>
                  <a:gd name="T4" fmla="*/ 54 w 74"/>
                  <a:gd name="T5" fmla="*/ 82 h 85"/>
                  <a:gd name="T6" fmla="*/ 0 w 74"/>
                  <a:gd name="T7" fmla="*/ 0 h 85"/>
                  <a:gd name="T8" fmla="*/ 21 w 74"/>
                  <a:gd name="T9" fmla="*/ 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5">
                    <a:moveTo>
                      <a:pt x="21" y="3"/>
                    </a:moveTo>
                    <a:lnTo>
                      <a:pt x="74" y="85"/>
                    </a:lnTo>
                    <a:lnTo>
                      <a:pt x="54" y="82"/>
                    </a:lnTo>
                    <a:lnTo>
                      <a:pt x="0" y="0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Freeform 97"/>
              <p:cNvSpPr/>
              <p:nvPr/>
            </p:nvSpPr>
            <p:spPr bwMode="auto">
              <a:xfrm>
                <a:off x="4033" y="7406"/>
                <a:ext cx="75" cy="85"/>
              </a:xfrm>
              <a:custGeom>
                <a:avLst/>
                <a:gdLst>
                  <a:gd name="T0" fmla="*/ 21 w 75"/>
                  <a:gd name="T1" fmla="*/ 3 h 85"/>
                  <a:gd name="T2" fmla="*/ 75 w 75"/>
                  <a:gd name="T3" fmla="*/ 85 h 85"/>
                  <a:gd name="T4" fmla="*/ 55 w 75"/>
                  <a:gd name="T5" fmla="*/ 82 h 85"/>
                  <a:gd name="T6" fmla="*/ 0 w 75"/>
                  <a:gd name="T7" fmla="*/ 0 h 85"/>
                  <a:gd name="T8" fmla="*/ 21 w 75"/>
                  <a:gd name="T9" fmla="*/ 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5">
                    <a:moveTo>
                      <a:pt x="21" y="3"/>
                    </a:moveTo>
                    <a:lnTo>
                      <a:pt x="75" y="85"/>
                    </a:lnTo>
                    <a:lnTo>
                      <a:pt x="55" y="82"/>
                    </a:lnTo>
                    <a:lnTo>
                      <a:pt x="0" y="0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Freeform 98"/>
              <p:cNvSpPr/>
              <p:nvPr/>
            </p:nvSpPr>
            <p:spPr bwMode="auto">
              <a:xfrm>
                <a:off x="4013" y="7401"/>
                <a:ext cx="75" cy="87"/>
              </a:xfrm>
              <a:custGeom>
                <a:avLst/>
                <a:gdLst>
                  <a:gd name="T0" fmla="*/ 20 w 75"/>
                  <a:gd name="T1" fmla="*/ 5 h 87"/>
                  <a:gd name="T2" fmla="*/ 75 w 75"/>
                  <a:gd name="T3" fmla="*/ 87 h 87"/>
                  <a:gd name="T4" fmla="*/ 56 w 75"/>
                  <a:gd name="T5" fmla="*/ 83 h 87"/>
                  <a:gd name="T6" fmla="*/ 0 w 75"/>
                  <a:gd name="T7" fmla="*/ 0 h 87"/>
                  <a:gd name="T8" fmla="*/ 20 w 75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7">
                    <a:moveTo>
                      <a:pt x="20" y="5"/>
                    </a:moveTo>
                    <a:lnTo>
                      <a:pt x="75" y="87"/>
                    </a:lnTo>
                    <a:lnTo>
                      <a:pt x="56" y="83"/>
                    </a:lnTo>
                    <a:lnTo>
                      <a:pt x="0" y="0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Freeform 99"/>
              <p:cNvSpPr/>
              <p:nvPr/>
            </p:nvSpPr>
            <p:spPr bwMode="auto">
              <a:xfrm>
                <a:off x="3994" y="7397"/>
                <a:ext cx="75" cy="87"/>
              </a:xfrm>
              <a:custGeom>
                <a:avLst/>
                <a:gdLst>
                  <a:gd name="T0" fmla="*/ 19 w 75"/>
                  <a:gd name="T1" fmla="*/ 4 h 87"/>
                  <a:gd name="T2" fmla="*/ 75 w 75"/>
                  <a:gd name="T3" fmla="*/ 87 h 87"/>
                  <a:gd name="T4" fmla="*/ 56 w 75"/>
                  <a:gd name="T5" fmla="*/ 82 h 87"/>
                  <a:gd name="T6" fmla="*/ 0 w 75"/>
                  <a:gd name="T7" fmla="*/ 0 h 87"/>
                  <a:gd name="T8" fmla="*/ 19 w 75"/>
                  <a:gd name="T9" fmla="*/ 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7">
                    <a:moveTo>
                      <a:pt x="19" y="4"/>
                    </a:moveTo>
                    <a:lnTo>
                      <a:pt x="75" y="87"/>
                    </a:lnTo>
                    <a:lnTo>
                      <a:pt x="56" y="82"/>
                    </a:lnTo>
                    <a:lnTo>
                      <a:pt x="0" y="0"/>
                    </a:lnTo>
                    <a:lnTo>
                      <a:pt x="19" y="4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Freeform 100"/>
              <p:cNvSpPr/>
              <p:nvPr/>
            </p:nvSpPr>
            <p:spPr bwMode="auto">
              <a:xfrm>
                <a:off x="3975" y="7392"/>
                <a:ext cx="75" cy="87"/>
              </a:xfrm>
              <a:custGeom>
                <a:avLst/>
                <a:gdLst>
                  <a:gd name="T0" fmla="*/ 19 w 75"/>
                  <a:gd name="T1" fmla="*/ 5 h 87"/>
                  <a:gd name="T2" fmla="*/ 75 w 75"/>
                  <a:gd name="T3" fmla="*/ 87 h 87"/>
                  <a:gd name="T4" fmla="*/ 57 w 75"/>
                  <a:gd name="T5" fmla="*/ 83 h 87"/>
                  <a:gd name="T6" fmla="*/ 0 w 75"/>
                  <a:gd name="T7" fmla="*/ 0 h 87"/>
                  <a:gd name="T8" fmla="*/ 19 w 75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7">
                    <a:moveTo>
                      <a:pt x="19" y="5"/>
                    </a:moveTo>
                    <a:lnTo>
                      <a:pt x="75" y="87"/>
                    </a:lnTo>
                    <a:lnTo>
                      <a:pt x="57" y="83"/>
                    </a:lnTo>
                    <a:lnTo>
                      <a:pt x="0" y="0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Freeform 101"/>
              <p:cNvSpPr/>
              <p:nvPr/>
            </p:nvSpPr>
            <p:spPr bwMode="auto">
              <a:xfrm>
                <a:off x="3957" y="7387"/>
                <a:ext cx="75" cy="88"/>
              </a:xfrm>
              <a:custGeom>
                <a:avLst/>
                <a:gdLst>
                  <a:gd name="T0" fmla="*/ 18 w 75"/>
                  <a:gd name="T1" fmla="*/ 5 h 88"/>
                  <a:gd name="T2" fmla="*/ 75 w 75"/>
                  <a:gd name="T3" fmla="*/ 88 h 88"/>
                  <a:gd name="T4" fmla="*/ 57 w 75"/>
                  <a:gd name="T5" fmla="*/ 83 h 88"/>
                  <a:gd name="T6" fmla="*/ 0 w 75"/>
                  <a:gd name="T7" fmla="*/ 0 h 88"/>
                  <a:gd name="T8" fmla="*/ 18 w 75"/>
                  <a:gd name="T9" fmla="*/ 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18" y="5"/>
                    </a:moveTo>
                    <a:lnTo>
                      <a:pt x="75" y="88"/>
                    </a:lnTo>
                    <a:lnTo>
                      <a:pt x="57" y="83"/>
                    </a:lnTo>
                    <a:lnTo>
                      <a:pt x="0" y="0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Freeform 102"/>
              <p:cNvSpPr/>
              <p:nvPr/>
            </p:nvSpPr>
            <p:spPr bwMode="auto">
              <a:xfrm>
                <a:off x="3939" y="7381"/>
                <a:ext cx="75" cy="89"/>
              </a:xfrm>
              <a:custGeom>
                <a:avLst/>
                <a:gdLst>
                  <a:gd name="T0" fmla="*/ 18 w 75"/>
                  <a:gd name="T1" fmla="*/ 6 h 89"/>
                  <a:gd name="T2" fmla="*/ 75 w 75"/>
                  <a:gd name="T3" fmla="*/ 89 h 89"/>
                  <a:gd name="T4" fmla="*/ 59 w 75"/>
                  <a:gd name="T5" fmla="*/ 83 h 89"/>
                  <a:gd name="T6" fmla="*/ 0 w 75"/>
                  <a:gd name="T7" fmla="*/ 0 h 89"/>
                  <a:gd name="T8" fmla="*/ 18 w 75"/>
                  <a:gd name="T9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9">
                    <a:moveTo>
                      <a:pt x="18" y="6"/>
                    </a:moveTo>
                    <a:lnTo>
                      <a:pt x="75" y="89"/>
                    </a:lnTo>
                    <a:lnTo>
                      <a:pt x="59" y="83"/>
                    </a:lnTo>
                    <a:lnTo>
                      <a:pt x="0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Freeform 103"/>
              <p:cNvSpPr/>
              <p:nvPr/>
            </p:nvSpPr>
            <p:spPr bwMode="auto">
              <a:xfrm>
                <a:off x="3922" y="7375"/>
                <a:ext cx="76" cy="89"/>
              </a:xfrm>
              <a:custGeom>
                <a:avLst/>
                <a:gdLst>
                  <a:gd name="T0" fmla="*/ 17 w 76"/>
                  <a:gd name="T1" fmla="*/ 6 h 89"/>
                  <a:gd name="T2" fmla="*/ 76 w 76"/>
                  <a:gd name="T3" fmla="*/ 89 h 89"/>
                  <a:gd name="T4" fmla="*/ 59 w 76"/>
                  <a:gd name="T5" fmla="*/ 84 h 89"/>
                  <a:gd name="T6" fmla="*/ 0 w 76"/>
                  <a:gd name="T7" fmla="*/ 0 h 89"/>
                  <a:gd name="T8" fmla="*/ 17 w 76"/>
                  <a:gd name="T9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9">
                    <a:moveTo>
                      <a:pt x="17" y="6"/>
                    </a:moveTo>
                    <a:lnTo>
                      <a:pt x="76" y="89"/>
                    </a:lnTo>
                    <a:lnTo>
                      <a:pt x="59" y="84"/>
                    </a:lnTo>
                    <a:lnTo>
                      <a:pt x="0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Freeform 104"/>
              <p:cNvSpPr/>
              <p:nvPr/>
            </p:nvSpPr>
            <p:spPr bwMode="auto">
              <a:xfrm>
                <a:off x="3906" y="7369"/>
                <a:ext cx="75" cy="90"/>
              </a:xfrm>
              <a:custGeom>
                <a:avLst/>
                <a:gdLst>
                  <a:gd name="T0" fmla="*/ 16 w 75"/>
                  <a:gd name="T1" fmla="*/ 6 h 90"/>
                  <a:gd name="T2" fmla="*/ 75 w 75"/>
                  <a:gd name="T3" fmla="*/ 90 h 90"/>
                  <a:gd name="T4" fmla="*/ 60 w 75"/>
                  <a:gd name="T5" fmla="*/ 84 h 90"/>
                  <a:gd name="T6" fmla="*/ 0 w 75"/>
                  <a:gd name="T7" fmla="*/ 0 h 90"/>
                  <a:gd name="T8" fmla="*/ 16 w 75"/>
                  <a:gd name="T9" fmla="*/ 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0">
                    <a:moveTo>
                      <a:pt x="16" y="6"/>
                    </a:moveTo>
                    <a:lnTo>
                      <a:pt x="75" y="90"/>
                    </a:lnTo>
                    <a:lnTo>
                      <a:pt x="60" y="84"/>
                    </a:lnTo>
                    <a:lnTo>
                      <a:pt x="0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Freeform 105"/>
              <p:cNvSpPr/>
              <p:nvPr/>
            </p:nvSpPr>
            <p:spPr bwMode="auto">
              <a:xfrm>
                <a:off x="3891" y="7363"/>
                <a:ext cx="75" cy="90"/>
              </a:xfrm>
              <a:custGeom>
                <a:avLst/>
                <a:gdLst>
                  <a:gd name="T0" fmla="*/ 15 w 75"/>
                  <a:gd name="T1" fmla="*/ 6 h 90"/>
                  <a:gd name="T2" fmla="*/ 75 w 75"/>
                  <a:gd name="T3" fmla="*/ 90 h 90"/>
                  <a:gd name="T4" fmla="*/ 60 w 75"/>
                  <a:gd name="T5" fmla="*/ 83 h 90"/>
                  <a:gd name="T6" fmla="*/ 0 w 75"/>
                  <a:gd name="T7" fmla="*/ 0 h 90"/>
                  <a:gd name="T8" fmla="*/ 15 w 75"/>
                  <a:gd name="T9" fmla="*/ 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0">
                    <a:moveTo>
                      <a:pt x="15" y="6"/>
                    </a:moveTo>
                    <a:lnTo>
                      <a:pt x="75" y="90"/>
                    </a:lnTo>
                    <a:lnTo>
                      <a:pt x="60" y="83"/>
                    </a:lnTo>
                    <a:lnTo>
                      <a:pt x="0" y="0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Freeform 106"/>
              <p:cNvSpPr/>
              <p:nvPr/>
            </p:nvSpPr>
            <p:spPr bwMode="auto">
              <a:xfrm>
                <a:off x="3876" y="7356"/>
                <a:ext cx="75" cy="90"/>
              </a:xfrm>
              <a:custGeom>
                <a:avLst/>
                <a:gdLst>
                  <a:gd name="T0" fmla="*/ 15 w 75"/>
                  <a:gd name="T1" fmla="*/ 7 h 90"/>
                  <a:gd name="T2" fmla="*/ 75 w 75"/>
                  <a:gd name="T3" fmla="*/ 90 h 90"/>
                  <a:gd name="T4" fmla="*/ 61 w 75"/>
                  <a:gd name="T5" fmla="*/ 83 h 90"/>
                  <a:gd name="T6" fmla="*/ 0 w 75"/>
                  <a:gd name="T7" fmla="*/ 0 h 90"/>
                  <a:gd name="T8" fmla="*/ 15 w 75"/>
                  <a:gd name="T9" fmla="*/ 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0">
                    <a:moveTo>
                      <a:pt x="15" y="7"/>
                    </a:moveTo>
                    <a:lnTo>
                      <a:pt x="75" y="90"/>
                    </a:lnTo>
                    <a:lnTo>
                      <a:pt x="61" y="83"/>
                    </a:lnTo>
                    <a:lnTo>
                      <a:pt x="0" y="0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Freeform 107"/>
              <p:cNvSpPr/>
              <p:nvPr/>
            </p:nvSpPr>
            <p:spPr bwMode="auto">
              <a:xfrm>
                <a:off x="3849" y="7341"/>
                <a:ext cx="88" cy="98"/>
              </a:xfrm>
              <a:custGeom>
                <a:avLst/>
                <a:gdLst>
                  <a:gd name="T0" fmla="*/ 27 w 88"/>
                  <a:gd name="T1" fmla="*/ 15 h 98"/>
                  <a:gd name="T2" fmla="*/ 88 w 88"/>
                  <a:gd name="T3" fmla="*/ 98 h 98"/>
                  <a:gd name="T4" fmla="*/ 74 w 88"/>
                  <a:gd name="T5" fmla="*/ 91 h 98"/>
                  <a:gd name="T6" fmla="*/ 61 w 88"/>
                  <a:gd name="T7" fmla="*/ 84 h 98"/>
                  <a:gd name="T8" fmla="*/ 0 w 88"/>
                  <a:gd name="T9" fmla="*/ 0 h 98"/>
                  <a:gd name="T10" fmla="*/ 13 w 88"/>
                  <a:gd name="T11" fmla="*/ 7 h 98"/>
                  <a:gd name="T12" fmla="*/ 27 w 88"/>
                  <a:gd name="T13" fmla="*/ 1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98">
                    <a:moveTo>
                      <a:pt x="27" y="15"/>
                    </a:moveTo>
                    <a:lnTo>
                      <a:pt x="88" y="98"/>
                    </a:lnTo>
                    <a:lnTo>
                      <a:pt x="74" y="91"/>
                    </a:lnTo>
                    <a:lnTo>
                      <a:pt x="61" y="84"/>
                    </a:lnTo>
                    <a:lnTo>
                      <a:pt x="0" y="0"/>
                    </a:lnTo>
                    <a:lnTo>
                      <a:pt x="13" y="7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Freeform 108"/>
              <p:cNvSpPr/>
              <p:nvPr/>
            </p:nvSpPr>
            <p:spPr bwMode="auto">
              <a:xfrm>
                <a:off x="3825" y="7325"/>
                <a:ext cx="85" cy="100"/>
              </a:xfrm>
              <a:custGeom>
                <a:avLst/>
                <a:gdLst>
                  <a:gd name="T0" fmla="*/ 24 w 85"/>
                  <a:gd name="T1" fmla="*/ 16 h 100"/>
                  <a:gd name="T2" fmla="*/ 85 w 85"/>
                  <a:gd name="T3" fmla="*/ 100 h 100"/>
                  <a:gd name="T4" fmla="*/ 73 w 85"/>
                  <a:gd name="T5" fmla="*/ 92 h 100"/>
                  <a:gd name="T6" fmla="*/ 62 w 85"/>
                  <a:gd name="T7" fmla="*/ 85 h 100"/>
                  <a:gd name="T8" fmla="*/ 0 w 85"/>
                  <a:gd name="T9" fmla="*/ 0 h 100"/>
                  <a:gd name="T10" fmla="*/ 11 w 85"/>
                  <a:gd name="T11" fmla="*/ 8 h 100"/>
                  <a:gd name="T12" fmla="*/ 24 w 85"/>
                  <a:gd name="T13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00">
                    <a:moveTo>
                      <a:pt x="24" y="16"/>
                    </a:moveTo>
                    <a:lnTo>
                      <a:pt x="85" y="100"/>
                    </a:lnTo>
                    <a:lnTo>
                      <a:pt x="73" y="92"/>
                    </a:lnTo>
                    <a:lnTo>
                      <a:pt x="62" y="85"/>
                    </a:lnTo>
                    <a:lnTo>
                      <a:pt x="0" y="0"/>
                    </a:lnTo>
                    <a:lnTo>
                      <a:pt x="11" y="8"/>
                    </a:lnTo>
                    <a:lnTo>
                      <a:pt x="24" y="1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Freeform 109"/>
              <p:cNvSpPr/>
              <p:nvPr/>
            </p:nvSpPr>
            <p:spPr bwMode="auto">
              <a:xfrm>
                <a:off x="3804" y="7308"/>
                <a:ext cx="83" cy="102"/>
              </a:xfrm>
              <a:custGeom>
                <a:avLst/>
                <a:gdLst>
                  <a:gd name="T0" fmla="*/ 21 w 83"/>
                  <a:gd name="T1" fmla="*/ 17 h 102"/>
                  <a:gd name="T2" fmla="*/ 83 w 83"/>
                  <a:gd name="T3" fmla="*/ 102 h 102"/>
                  <a:gd name="T4" fmla="*/ 73 w 83"/>
                  <a:gd name="T5" fmla="*/ 94 h 102"/>
                  <a:gd name="T6" fmla="*/ 63 w 83"/>
                  <a:gd name="T7" fmla="*/ 85 h 102"/>
                  <a:gd name="T8" fmla="*/ 0 w 83"/>
                  <a:gd name="T9" fmla="*/ 0 h 102"/>
                  <a:gd name="T10" fmla="*/ 10 w 83"/>
                  <a:gd name="T11" fmla="*/ 8 h 102"/>
                  <a:gd name="T12" fmla="*/ 21 w 83"/>
                  <a:gd name="T13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02">
                    <a:moveTo>
                      <a:pt x="21" y="17"/>
                    </a:moveTo>
                    <a:lnTo>
                      <a:pt x="83" y="102"/>
                    </a:lnTo>
                    <a:lnTo>
                      <a:pt x="73" y="94"/>
                    </a:lnTo>
                    <a:lnTo>
                      <a:pt x="63" y="85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Freeform 110"/>
              <p:cNvSpPr/>
              <p:nvPr/>
            </p:nvSpPr>
            <p:spPr bwMode="auto">
              <a:xfrm>
                <a:off x="3787" y="7290"/>
                <a:ext cx="80" cy="103"/>
              </a:xfrm>
              <a:custGeom>
                <a:avLst/>
                <a:gdLst>
                  <a:gd name="T0" fmla="*/ 17 w 80"/>
                  <a:gd name="T1" fmla="*/ 18 h 103"/>
                  <a:gd name="T2" fmla="*/ 80 w 80"/>
                  <a:gd name="T3" fmla="*/ 103 h 103"/>
                  <a:gd name="T4" fmla="*/ 72 w 80"/>
                  <a:gd name="T5" fmla="*/ 95 h 103"/>
                  <a:gd name="T6" fmla="*/ 64 w 80"/>
                  <a:gd name="T7" fmla="*/ 86 h 103"/>
                  <a:gd name="T8" fmla="*/ 0 w 80"/>
                  <a:gd name="T9" fmla="*/ 0 h 103"/>
                  <a:gd name="T10" fmla="*/ 8 w 80"/>
                  <a:gd name="T11" fmla="*/ 9 h 103"/>
                  <a:gd name="T12" fmla="*/ 17 w 80"/>
                  <a:gd name="T13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03">
                    <a:moveTo>
                      <a:pt x="17" y="18"/>
                    </a:moveTo>
                    <a:lnTo>
                      <a:pt x="80" y="103"/>
                    </a:lnTo>
                    <a:lnTo>
                      <a:pt x="72" y="95"/>
                    </a:lnTo>
                    <a:lnTo>
                      <a:pt x="64" y="86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Freeform 111"/>
              <p:cNvSpPr/>
              <p:nvPr/>
            </p:nvSpPr>
            <p:spPr bwMode="auto">
              <a:xfrm>
                <a:off x="3780" y="7280"/>
                <a:ext cx="71" cy="96"/>
              </a:xfrm>
              <a:custGeom>
                <a:avLst/>
                <a:gdLst>
                  <a:gd name="T0" fmla="*/ 7 w 71"/>
                  <a:gd name="T1" fmla="*/ 10 h 96"/>
                  <a:gd name="T2" fmla="*/ 71 w 71"/>
                  <a:gd name="T3" fmla="*/ 96 h 96"/>
                  <a:gd name="T4" fmla="*/ 64 w 71"/>
                  <a:gd name="T5" fmla="*/ 87 h 96"/>
                  <a:gd name="T6" fmla="*/ 0 w 71"/>
                  <a:gd name="T7" fmla="*/ 0 h 96"/>
                  <a:gd name="T8" fmla="*/ 7 w 71"/>
                  <a:gd name="T9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96">
                    <a:moveTo>
                      <a:pt x="7" y="10"/>
                    </a:moveTo>
                    <a:lnTo>
                      <a:pt x="71" y="96"/>
                    </a:lnTo>
                    <a:lnTo>
                      <a:pt x="64" y="87"/>
                    </a:lnTo>
                    <a:lnTo>
                      <a:pt x="0" y="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2C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Freeform 112"/>
              <p:cNvSpPr/>
              <p:nvPr/>
            </p:nvSpPr>
            <p:spPr bwMode="auto">
              <a:xfrm>
                <a:off x="3553" y="7203"/>
                <a:ext cx="102" cy="94"/>
              </a:xfrm>
              <a:custGeom>
                <a:avLst/>
                <a:gdLst>
                  <a:gd name="T0" fmla="*/ 31 w 102"/>
                  <a:gd name="T1" fmla="*/ 5 h 94"/>
                  <a:gd name="T2" fmla="*/ 102 w 102"/>
                  <a:gd name="T3" fmla="*/ 94 h 94"/>
                  <a:gd name="T4" fmla="*/ 87 w 102"/>
                  <a:gd name="T5" fmla="*/ 92 h 94"/>
                  <a:gd name="T6" fmla="*/ 72 w 102"/>
                  <a:gd name="T7" fmla="*/ 90 h 94"/>
                  <a:gd name="T8" fmla="*/ 0 w 102"/>
                  <a:gd name="T9" fmla="*/ 0 h 94"/>
                  <a:gd name="T10" fmla="*/ 15 w 102"/>
                  <a:gd name="T11" fmla="*/ 3 h 94"/>
                  <a:gd name="T12" fmla="*/ 31 w 102"/>
                  <a:gd name="T1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94">
                    <a:moveTo>
                      <a:pt x="31" y="5"/>
                    </a:moveTo>
                    <a:lnTo>
                      <a:pt x="102" y="94"/>
                    </a:lnTo>
                    <a:lnTo>
                      <a:pt x="87" y="92"/>
                    </a:lnTo>
                    <a:lnTo>
                      <a:pt x="72" y="90"/>
                    </a:lnTo>
                    <a:lnTo>
                      <a:pt x="0" y="0"/>
                    </a:lnTo>
                    <a:lnTo>
                      <a:pt x="15" y="3"/>
                    </a:lnTo>
                    <a:lnTo>
                      <a:pt x="31" y="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Freeform 113"/>
              <p:cNvSpPr/>
              <p:nvPr/>
            </p:nvSpPr>
            <p:spPr bwMode="auto">
              <a:xfrm>
                <a:off x="3524" y="7197"/>
                <a:ext cx="101" cy="96"/>
              </a:xfrm>
              <a:custGeom>
                <a:avLst/>
                <a:gdLst>
                  <a:gd name="T0" fmla="*/ 29 w 101"/>
                  <a:gd name="T1" fmla="*/ 6 h 96"/>
                  <a:gd name="T2" fmla="*/ 101 w 101"/>
                  <a:gd name="T3" fmla="*/ 96 h 96"/>
                  <a:gd name="T4" fmla="*/ 87 w 101"/>
                  <a:gd name="T5" fmla="*/ 93 h 96"/>
                  <a:gd name="T6" fmla="*/ 73 w 101"/>
                  <a:gd name="T7" fmla="*/ 89 h 96"/>
                  <a:gd name="T8" fmla="*/ 0 w 101"/>
                  <a:gd name="T9" fmla="*/ 0 h 96"/>
                  <a:gd name="T10" fmla="*/ 14 w 101"/>
                  <a:gd name="T11" fmla="*/ 3 h 96"/>
                  <a:gd name="T12" fmla="*/ 29 w 101"/>
                  <a:gd name="T13" fmla="*/ 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96">
                    <a:moveTo>
                      <a:pt x="29" y="6"/>
                    </a:moveTo>
                    <a:lnTo>
                      <a:pt x="101" y="96"/>
                    </a:lnTo>
                    <a:lnTo>
                      <a:pt x="87" y="93"/>
                    </a:lnTo>
                    <a:lnTo>
                      <a:pt x="73" y="89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29" y="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Freeform 114"/>
              <p:cNvSpPr/>
              <p:nvPr/>
            </p:nvSpPr>
            <p:spPr bwMode="auto">
              <a:xfrm>
                <a:off x="3496" y="7189"/>
                <a:ext cx="101" cy="97"/>
              </a:xfrm>
              <a:custGeom>
                <a:avLst/>
                <a:gdLst>
                  <a:gd name="T0" fmla="*/ 28 w 101"/>
                  <a:gd name="T1" fmla="*/ 8 h 97"/>
                  <a:gd name="T2" fmla="*/ 101 w 101"/>
                  <a:gd name="T3" fmla="*/ 97 h 97"/>
                  <a:gd name="T4" fmla="*/ 88 w 101"/>
                  <a:gd name="T5" fmla="*/ 94 h 97"/>
                  <a:gd name="T6" fmla="*/ 75 w 101"/>
                  <a:gd name="T7" fmla="*/ 90 h 97"/>
                  <a:gd name="T8" fmla="*/ 0 w 101"/>
                  <a:gd name="T9" fmla="*/ 0 h 97"/>
                  <a:gd name="T10" fmla="*/ 14 w 101"/>
                  <a:gd name="T11" fmla="*/ 4 h 97"/>
                  <a:gd name="T12" fmla="*/ 28 w 101"/>
                  <a:gd name="T13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97">
                    <a:moveTo>
                      <a:pt x="28" y="8"/>
                    </a:moveTo>
                    <a:lnTo>
                      <a:pt x="101" y="97"/>
                    </a:lnTo>
                    <a:lnTo>
                      <a:pt x="88" y="94"/>
                    </a:lnTo>
                    <a:lnTo>
                      <a:pt x="75" y="90"/>
                    </a:lnTo>
                    <a:lnTo>
                      <a:pt x="0" y="0"/>
                    </a:lnTo>
                    <a:lnTo>
                      <a:pt x="14" y="4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Freeform 115"/>
              <p:cNvSpPr/>
              <p:nvPr/>
            </p:nvSpPr>
            <p:spPr bwMode="auto">
              <a:xfrm>
                <a:off x="3471" y="7179"/>
                <a:ext cx="100" cy="100"/>
              </a:xfrm>
              <a:custGeom>
                <a:avLst/>
                <a:gdLst>
                  <a:gd name="T0" fmla="*/ 25 w 100"/>
                  <a:gd name="T1" fmla="*/ 10 h 100"/>
                  <a:gd name="T2" fmla="*/ 100 w 100"/>
                  <a:gd name="T3" fmla="*/ 100 h 100"/>
                  <a:gd name="T4" fmla="*/ 87 w 100"/>
                  <a:gd name="T5" fmla="*/ 95 h 100"/>
                  <a:gd name="T6" fmla="*/ 75 w 100"/>
                  <a:gd name="T7" fmla="*/ 90 h 100"/>
                  <a:gd name="T8" fmla="*/ 0 w 100"/>
                  <a:gd name="T9" fmla="*/ 0 h 100"/>
                  <a:gd name="T10" fmla="*/ 12 w 100"/>
                  <a:gd name="T11" fmla="*/ 5 h 100"/>
                  <a:gd name="T12" fmla="*/ 25 w 100"/>
                  <a:gd name="T13" fmla="*/ 1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100">
                    <a:moveTo>
                      <a:pt x="25" y="10"/>
                    </a:moveTo>
                    <a:lnTo>
                      <a:pt x="100" y="100"/>
                    </a:lnTo>
                    <a:lnTo>
                      <a:pt x="87" y="95"/>
                    </a:lnTo>
                    <a:lnTo>
                      <a:pt x="75" y="90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Freeform 116"/>
              <p:cNvSpPr/>
              <p:nvPr/>
            </p:nvSpPr>
            <p:spPr bwMode="auto">
              <a:xfrm>
                <a:off x="3447" y="7168"/>
                <a:ext cx="99" cy="101"/>
              </a:xfrm>
              <a:custGeom>
                <a:avLst/>
                <a:gdLst>
                  <a:gd name="T0" fmla="*/ 24 w 99"/>
                  <a:gd name="T1" fmla="*/ 11 h 101"/>
                  <a:gd name="T2" fmla="*/ 99 w 99"/>
                  <a:gd name="T3" fmla="*/ 101 h 101"/>
                  <a:gd name="T4" fmla="*/ 87 w 99"/>
                  <a:gd name="T5" fmla="*/ 96 h 101"/>
                  <a:gd name="T6" fmla="*/ 76 w 99"/>
                  <a:gd name="T7" fmla="*/ 91 h 101"/>
                  <a:gd name="T8" fmla="*/ 0 w 99"/>
                  <a:gd name="T9" fmla="*/ 0 h 101"/>
                  <a:gd name="T10" fmla="*/ 11 w 99"/>
                  <a:gd name="T11" fmla="*/ 6 h 101"/>
                  <a:gd name="T12" fmla="*/ 24 w 99"/>
                  <a:gd name="T13" fmla="*/ 1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01">
                    <a:moveTo>
                      <a:pt x="24" y="11"/>
                    </a:moveTo>
                    <a:lnTo>
                      <a:pt x="99" y="101"/>
                    </a:lnTo>
                    <a:lnTo>
                      <a:pt x="87" y="96"/>
                    </a:lnTo>
                    <a:lnTo>
                      <a:pt x="76" y="91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Freeform 117"/>
              <p:cNvSpPr/>
              <p:nvPr/>
            </p:nvSpPr>
            <p:spPr bwMode="auto">
              <a:xfrm>
                <a:off x="3425" y="7155"/>
                <a:ext cx="98" cy="104"/>
              </a:xfrm>
              <a:custGeom>
                <a:avLst/>
                <a:gdLst>
                  <a:gd name="T0" fmla="*/ 22 w 98"/>
                  <a:gd name="T1" fmla="*/ 13 h 104"/>
                  <a:gd name="T2" fmla="*/ 98 w 98"/>
                  <a:gd name="T3" fmla="*/ 104 h 104"/>
                  <a:gd name="T4" fmla="*/ 87 w 98"/>
                  <a:gd name="T5" fmla="*/ 98 h 104"/>
                  <a:gd name="T6" fmla="*/ 76 w 98"/>
                  <a:gd name="T7" fmla="*/ 91 h 104"/>
                  <a:gd name="T8" fmla="*/ 0 w 98"/>
                  <a:gd name="T9" fmla="*/ 0 h 104"/>
                  <a:gd name="T10" fmla="*/ 10 w 98"/>
                  <a:gd name="T11" fmla="*/ 7 h 104"/>
                  <a:gd name="T12" fmla="*/ 22 w 98"/>
                  <a:gd name="T13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104">
                    <a:moveTo>
                      <a:pt x="22" y="13"/>
                    </a:moveTo>
                    <a:lnTo>
                      <a:pt x="98" y="104"/>
                    </a:lnTo>
                    <a:lnTo>
                      <a:pt x="87" y="98"/>
                    </a:lnTo>
                    <a:lnTo>
                      <a:pt x="76" y="91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Freeform 118"/>
              <p:cNvSpPr/>
              <p:nvPr/>
            </p:nvSpPr>
            <p:spPr bwMode="auto">
              <a:xfrm>
                <a:off x="3405" y="7142"/>
                <a:ext cx="96" cy="104"/>
              </a:xfrm>
              <a:custGeom>
                <a:avLst/>
                <a:gdLst>
                  <a:gd name="T0" fmla="*/ 20 w 96"/>
                  <a:gd name="T1" fmla="*/ 13 h 104"/>
                  <a:gd name="T2" fmla="*/ 96 w 96"/>
                  <a:gd name="T3" fmla="*/ 104 h 104"/>
                  <a:gd name="T4" fmla="*/ 87 w 96"/>
                  <a:gd name="T5" fmla="*/ 98 h 104"/>
                  <a:gd name="T6" fmla="*/ 77 w 96"/>
                  <a:gd name="T7" fmla="*/ 91 h 104"/>
                  <a:gd name="T8" fmla="*/ 0 w 96"/>
                  <a:gd name="T9" fmla="*/ 0 h 104"/>
                  <a:gd name="T10" fmla="*/ 9 w 96"/>
                  <a:gd name="T11" fmla="*/ 7 h 104"/>
                  <a:gd name="T12" fmla="*/ 20 w 96"/>
                  <a:gd name="T13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4">
                    <a:moveTo>
                      <a:pt x="20" y="13"/>
                    </a:moveTo>
                    <a:lnTo>
                      <a:pt x="96" y="104"/>
                    </a:lnTo>
                    <a:lnTo>
                      <a:pt x="87" y="98"/>
                    </a:lnTo>
                    <a:lnTo>
                      <a:pt x="77" y="91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Freeform 119"/>
              <p:cNvSpPr/>
              <p:nvPr/>
            </p:nvSpPr>
            <p:spPr bwMode="auto">
              <a:xfrm>
                <a:off x="3387" y="7127"/>
                <a:ext cx="95" cy="106"/>
              </a:xfrm>
              <a:custGeom>
                <a:avLst/>
                <a:gdLst>
                  <a:gd name="T0" fmla="*/ 18 w 95"/>
                  <a:gd name="T1" fmla="*/ 15 h 106"/>
                  <a:gd name="T2" fmla="*/ 95 w 95"/>
                  <a:gd name="T3" fmla="*/ 106 h 106"/>
                  <a:gd name="T4" fmla="*/ 87 w 95"/>
                  <a:gd name="T5" fmla="*/ 99 h 106"/>
                  <a:gd name="T6" fmla="*/ 78 w 95"/>
                  <a:gd name="T7" fmla="*/ 92 h 106"/>
                  <a:gd name="T8" fmla="*/ 0 w 95"/>
                  <a:gd name="T9" fmla="*/ 0 h 106"/>
                  <a:gd name="T10" fmla="*/ 9 w 95"/>
                  <a:gd name="T11" fmla="*/ 7 h 106"/>
                  <a:gd name="T12" fmla="*/ 18 w 95"/>
                  <a:gd name="T13" fmla="*/ 1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06">
                    <a:moveTo>
                      <a:pt x="18" y="15"/>
                    </a:moveTo>
                    <a:lnTo>
                      <a:pt x="95" y="106"/>
                    </a:lnTo>
                    <a:lnTo>
                      <a:pt x="87" y="99"/>
                    </a:lnTo>
                    <a:lnTo>
                      <a:pt x="78" y="92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Freeform 120"/>
              <p:cNvSpPr/>
              <p:nvPr/>
            </p:nvSpPr>
            <p:spPr bwMode="auto">
              <a:xfrm>
                <a:off x="3372" y="7111"/>
                <a:ext cx="93" cy="108"/>
              </a:xfrm>
              <a:custGeom>
                <a:avLst/>
                <a:gdLst>
                  <a:gd name="T0" fmla="*/ 15 w 93"/>
                  <a:gd name="T1" fmla="*/ 16 h 108"/>
                  <a:gd name="T2" fmla="*/ 93 w 93"/>
                  <a:gd name="T3" fmla="*/ 108 h 108"/>
                  <a:gd name="T4" fmla="*/ 86 w 93"/>
                  <a:gd name="T5" fmla="*/ 100 h 108"/>
                  <a:gd name="T6" fmla="*/ 79 w 93"/>
                  <a:gd name="T7" fmla="*/ 92 h 108"/>
                  <a:gd name="T8" fmla="*/ 0 w 93"/>
                  <a:gd name="T9" fmla="*/ 0 h 108"/>
                  <a:gd name="T10" fmla="*/ 7 w 93"/>
                  <a:gd name="T11" fmla="*/ 8 h 108"/>
                  <a:gd name="T12" fmla="*/ 15 w 93"/>
                  <a:gd name="T13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08">
                    <a:moveTo>
                      <a:pt x="15" y="16"/>
                    </a:moveTo>
                    <a:lnTo>
                      <a:pt x="93" y="108"/>
                    </a:lnTo>
                    <a:lnTo>
                      <a:pt x="86" y="100"/>
                    </a:lnTo>
                    <a:lnTo>
                      <a:pt x="79" y="92"/>
                    </a:lnTo>
                    <a:lnTo>
                      <a:pt x="0" y="0"/>
                    </a:lnTo>
                    <a:lnTo>
                      <a:pt x="7" y="8"/>
                    </a:ln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Freeform 121"/>
              <p:cNvSpPr/>
              <p:nvPr/>
            </p:nvSpPr>
            <p:spPr bwMode="auto">
              <a:xfrm>
                <a:off x="3558" y="6804"/>
                <a:ext cx="89" cy="122"/>
              </a:xfrm>
              <a:custGeom>
                <a:avLst/>
                <a:gdLst>
                  <a:gd name="T0" fmla="*/ 17 w 89"/>
                  <a:gd name="T1" fmla="*/ 18 h 122"/>
                  <a:gd name="T2" fmla="*/ 89 w 89"/>
                  <a:gd name="T3" fmla="*/ 122 h 122"/>
                  <a:gd name="T4" fmla="*/ 85 w 89"/>
                  <a:gd name="T5" fmla="*/ 118 h 122"/>
                  <a:gd name="T6" fmla="*/ 81 w 89"/>
                  <a:gd name="T7" fmla="*/ 113 h 122"/>
                  <a:gd name="T8" fmla="*/ 77 w 89"/>
                  <a:gd name="T9" fmla="*/ 109 h 122"/>
                  <a:gd name="T10" fmla="*/ 73 w 89"/>
                  <a:gd name="T11" fmla="*/ 105 h 122"/>
                  <a:gd name="T12" fmla="*/ 0 w 89"/>
                  <a:gd name="T13" fmla="*/ 0 h 122"/>
                  <a:gd name="T14" fmla="*/ 4 w 89"/>
                  <a:gd name="T15" fmla="*/ 4 h 122"/>
                  <a:gd name="T16" fmla="*/ 8 w 89"/>
                  <a:gd name="T17" fmla="*/ 9 h 122"/>
                  <a:gd name="T18" fmla="*/ 13 w 89"/>
                  <a:gd name="T19" fmla="*/ 13 h 122"/>
                  <a:gd name="T20" fmla="*/ 17 w 89"/>
                  <a:gd name="T21" fmla="*/ 1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22">
                    <a:moveTo>
                      <a:pt x="17" y="18"/>
                    </a:moveTo>
                    <a:lnTo>
                      <a:pt x="89" y="122"/>
                    </a:lnTo>
                    <a:lnTo>
                      <a:pt x="85" y="118"/>
                    </a:lnTo>
                    <a:lnTo>
                      <a:pt x="81" y="113"/>
                    </a:lnTo>
                    <a:lnTo>
                      <a:pt x="77" y="109"/>
                    </a:lnTo>
                    <a:lnTo>
                      <a:pt x="73" y="105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9"/>
                    </a:lnTo>
                    <a:lnTo>
                      <a:pt x="13" y="13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221D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Freeform 122"/>
              <p:cNvSpPr/>
              <p:nvPr/>
            </p:nvSpPr>
            <p:spPr bwMode="auto">
              <a:xfrm>
                <a:off x="3548" y="6790"/>
                <a:ext cx="83" cy="119"/>
              </a:xfrm>
              <a:custGeom>
                <a:avLst/>
                <a:gdLst>
                  <a:gd name="T0" fmla="*/ 10 w 83"/>
                  <a:gd name="T1" fmla="*/ 14 h 119"/>
                  <a:gd name="T2" fmla="*/ 83 w 83"/>
                  <a:gd name="T3" fmla="*/ 119 h 119"/>
                  <a:gd name="T4" fmla="*/ 80 w 83"/>
                  <a:gd name="T5" fmla="*/ 114 h 119"/>
                  <a:gd name="T6" fmla="*/ 76 w 83"/>
                  <a:gd name="T7" fmla="*/ 110 h 119"/>
                  <a:gd name="T8" fmla="*/ 73 w 83"/>
                  <a:gd name="T9" fmla="*/ 105 h 119"/>
                  <a:gd name="T10" fmla="*/ 0 w 83"/>
                  <a:gd name="T11" fmla="*/ 0 h 119"/>
                  <a:gd name="T12" fmla="*/ 3 w 83"/>
                  <a:gd name="T13" fmla="*/ 5 h 119"/>
                  <a:gd name="T14" fmla="*/ 7 w 83"/>
                  <a:gd name="T15" fmla="*/ 9 h 119"/>
                  <a:gd name="T16" fmla="*/ 10 w 83"/>
                  <a:gd name="T17" fmla="*/ 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9">
                    <a:moveTo>
                      <a:pt x="10" y="14"/>
                    </a:moveTo>
                    <a:lnTo>
                      <a:pt x="83" y="119"/>
                    </a:lnTo>
                    <a:lnTo>
                      <a:pt x="80" y="114"/>
                    </a:lnTo>
                    <a:lnTo>
                      <a:pt x="76" y="110"/>
                    </a:lnTo>
                    <a:lnTo>
                      <a:pt x="73" y="105"/>
                    </a:lnTo>
                    <a:lnTo>
                      <a:pt x="0" y="0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10" y="14"/>
                    </a:lnTo>
                    <a:close/>
                  </a:path>
                </a:pathLst>
              </a:custGeom>
              <a:solidFill>
                <a:srgbClr val="2C2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Freeform 123"/>
              <p:cNvSpPr/>
              <p:nvPr/>
            </p:nvSpPr>
            <p:spPr bwMode="auto">
              <a:xfrm>
                <a:off x="3335" y="6268"/>
                <a:ext cx="2320" cy="1177"/>
              </a:xfrm>
              <a:custGeom>
                <a:avLst/>
                <a:gdLst>
                  <a:gd name="T0" fmla="*/ 1149 w 2320"/>
                  <a:gd name="T1" fmla="*/ 65 h 1177"/>
                  <a:gd name="T2" fmla="*/ 1273 w 2320"/>
                  <a:gd name="T3" fmla="*/ 28 h 1177"/>
                  <a:gd name="T4" fmla="*/ 1418 w 2320"/>
                  <a:gd name="T5" fmla="*/ 6 h 1177"/>
                  <a:gd name="T6" fmla="*/ 1717 w 2320"/>
                  <a:gd name="T7" fmla="*/ 15 h 1177"/>
                  <a:gd name="T8" fmla="*/ 1948 w 2320"/>
                  <a:gd name="T9" fmla="*/ 90 h 1177"/>
                  <a:gd name="T10" fmla="*/ 2051 w 2320"/>
                  <a:gd name="T11" fmla="*/ 204 h 1177"/>
                  <a:gd name="T12" fmla="*/ 2055 w 2320"/>
                  <a:gd name="T13" fmla="*/ 235 h 1177"/>
                  <a:gd name="T14" fmla="*/ 2075 w 2320"/>
                  <a:gd name="T15" fmla="*/ 247 h 1177"/>
                  <a:gd name="T16" fmla="*/ 2130 w 2320"/>
                  <a:gd name="T17" fmla="*/ 253 h 1177"/>
                  <a:gd name="T18" fmla="*/ 2257 w 2320"/>
                  <a:gd name="T19" fmla="*/ 309 h 1177"/>
                  <a:gd name="T20" fmla="*/ 2317 w 2320"/>
                  <a:gd name="T21" fmla="*/ 408 h 1177"/>
                  <a:gd name="T22" fmla="*/ 2299 w 2320"/>
                  <a:gd name="T23" fmla="*/ 517 h 1177"/>
                  <a:gd name="T24" fmla="*/ 2238 w 2320"/>
                  <a:gd name="T25" fmla="*/ 592 h 1177"/>
                  <a:gd name="T26" fmla="*/ 2147 w 2320"/>
                  <a:gd name="T27" fmla="*/ 647 h 1177"/>
                  <a:gd name="T28" fmla="*/ 2107 w 2320"/>
                  <a:gd name="T29" fmla="*/ 687 h 1177"/>
                  <a:gd name="T30" fmla="*/ 2160 w 2320"/>
                  <a:gd name="T31" fmla="*/ 746 h 1177"/>
                  <a:gd name="T32" fmla="*/ 2177 w 2320"/>
                  <a:gd name="T33" fmla="*/ 815 h 1177"/>
                  <a:gd name="T34" fmla="*/ 2140 w 2320"/>
                  <a:gd name="T35" fmla="*/ 903 h 1177"/>
                  <a:gd name="T36" fmla="*/ 2023 w 2320"/>
                  <a:gd name="T37" fmla="*/ 985 h 1177"/>
                  <a:gd name="T38" fmla="*/ 1858 w 2320"/>
                  <a:gd name="T39" fmla="*/ 1020 h 1177"/>
                  <a:gd name="T40" fmla="*/ 1754 w 2320"/>
                  <a:gd name="T41" fmla="*/ 1015 h 1177"/>
                  <a:gd name="T42" fmla="*/ 1717 w 2320"/>
                  <a:gd name="T43" fmla="*/ 1007 h 1177"/>
                  <a:gd name="T44" fmla="*/ 1683 w 2320"/>
                  <a:gd name="T45" fmla="*/ 997 h 1177"/>
                  <a:gd name="T46" fmla="*/ 1673 w 2320"/>
                  <a:gd name="T47" fmla="*/ 1017 h 1177"/>
                  <a:gd name="T48" fmla="*/ 1660 w 2320"/>
                  <a:gd name="T49" fmla="*/ 1064 h 1177"/>
                  <a:gd name="T50" fmla="*/ 1584 w 2320"/>
                  <a:gd name="T51" fmla="*/ 1135 h 1177"/>
                  <a:gd name="T52" fmla="*/ 1464 w 2320"/>
                  <a:gd name="T53" fmla="*/ 1173 h 1177"/>
                  <a:gd name="T54" fmla="*/ 1342 w 2320"/>
                  <a:gd name="T55" fmla="*/ 1171 h 1177"/>
                  <a:gd name="T56" fmla="*/ 1270 w 2320"/>
                  <a:gd name="T57" fmla="*/ 1151 h 1177"/>
                  <a:gd name="T58" fmla="*/ 1215 w 2320"/>
                  <a:gd name="T59" fmla="*/ 1118 h 1177"/>
                  <a:gd name="T60" fmla="*/ 1153 w 2320"/>
                  <a:gd name="T61" fmla="*/ 1107 h 1177"/>
                  <a:gd name="T62" fmla="*/ 1037 w 2320"/>
                  <a:gd name="T63" fmla="*/ 1138 h 1177"/>
                  <a:gd name="T64" fmla="*/ 905 w 2320"/>
                  <a:gd name="T65" fmla="*/ 1152 h 1177"/>
                  <a:gd name="T66" fmla="*/ 719 w 2320"/>
                  <a:gd name="T67" fmla="*/ 1141 h 1177"/>
                  <a:gd name="T68" fmla="*/ 527 w 2320"/>
                  <a:gd name="T69" fmla="*/ 1080 h 1177"/>
                  <a:gd name="T70" fmla="*/ 430 w 2320"/>
                  <a:gd name="T71" fmla="*/ 983 h 1177"/>
                  <a:gd name="T72" fmla="*/ 427 w 2320"/>
                  <a:gd name="T73" fmla="*/ 928 h 1177"/>
                  <a:gd name="T74" fmla="*/ 380 w 2320"/>
                  <a:gd name="T75" fmla="*/ 937 h 1177"/>
                  <a:gd name="T76" fmla="*/ 318 w 2320"/>
                  <a:gd name="T77" fmla="*/ 943 h 1177"/>
                  <a:gd name="T78" fmla="*/ 255 w 2320"/>
                  <a:gd name="T79" fmla="*/ 941 h 1177"/>
                  <a:gd name="T80" fmla="*/ 112 w 2320"/>
                  <a:gd name="T81" fmla="*/ 900 h 1177"/>
                  <a:gd name="T82" fmla="*/ 19 w 2320"/>
                  <a:gd name="T83" fmla="*/ 817 h 1177"/>
                  <a:gd name="T84" fmla="*/ 6 w 2320"/>
                  <a:gd name="T85" fmla="*/ 712 h 1177"/>
                  <a:gd name="T86" fmla="*/ 54 w 2320"/>
                  <a:gd name="T87" fmla="*/ 638 h 1177"/>
                  <a:gd name="T88" fmla="*/ 139 w 2320"/>
                  <a:gd name="T89" fmla="*/ 583 h 1177"/>
                  <a:gd name="T90" fmla="*/ 236 w 2320"/>
                  <a:gd name="T91" fmla="*/ 549 h 1177"/>
                  <a:gd name="T92" fmla="*/ 199 w 2320"/>
                  <a:gd name="T93" fmla="*/ 498 h 1177"/>
                  <a:gd name="T94" fmla="*/ 184 w 2320"/>
                  <a:gd name="T95" fmla="*/ 440 h 1177"/>
                  <a:gd name="T96" fmla="*/ 199 w 2320"/>
                  <a:gd name="T97" fmla="*/ 369 h 1177"/>
                  <a:gd name="T98" fmla="*/ 299 w 2320"/>
                  <a:gd name="T99" fmla="*/ 267 h 1177"/>
                  <a:gd name="T100" fmla="*/ 463 w 2320"/>
                  <a:gd name="T101" fmla="*/ 210 h 1177"/>
                  <a:gd name="T102" fmla="*/ 611 w 2320"/>
                  <a:gd name="T103" fmla="*/ 207 h 1177"/>
                  <a:gd name="T104" fmla="*/ 644 w 2320"/>
                  <a:gd name="T105" fmla="*/ 212 h 1177"/>
                  <a:gd name="T106" fmla="*/ 674 w 2320"/>
                  <a:gd name="T107" fmla="*/ 219 h 1177"/>
                  <a:gd name="T108" fmla="*/ 694 w 2320"/>
                  <a:gd name="T109" fmla="*/ 223 h 1177"/>
                  <a:gd name="T110" fmla="*/ 725 w 2320"/>
                  <a:gd name="T111" fmla="*/ 166 h 1177"/>
                  <a:gd name="T112" fmla="*/ 813 w 2320"/>
                  <a:gd name="T113" fmla="*/ 102 h 1177"/>
                  <a:gd name="T114" fmla="*/ 928 w 2320"/>
                  <a:gd name="T115" fmla="*/ 76 h 1177"/>
                  <a:gd name="T116" fmla="*/ 988 w 2320"/>
                  <a:gd name="T117" fmla="*/ 82 h 1177"/>
                  <a:gd name="T118" fmla="*/ 1022 w 2320"/>
                  <a:gd name="T119" fmla="*/ 92 h 1177"/>
                  <a:gd name="T120" fmla="*/ 1052 w 2320"/>
                  <a:gd name="T121" fmla="*/ 106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0" h="1177">
                    <a:moveTo>
                      <a:pt x="1057" y="109"/>
                    </a:moveTo>
                    <a:lnTo>
                      <a:pt x="1066" y="104"/>
                    </a:lnTo>
                    <a:lnTo>
                      <a:pt x="1074" y="99"/>
                    </a:lnTo>
                    <a:lnTo>
                      <a:pt x="1083" y="95"/>
                    </a:lnTo>
                    <a:lnTo>
                      <a:pt x="1091" y="90"/>
                    </a:lnTo>
                    <a:lnTo>
                      <a:pt x="1100" y="86"/>
                    </a:lnTo>
                    <a:lnTo>
                      <a:pt x="1110" y="81"/>
                    </a:lnTo>
                    <a:lnTo>
                      <a:pt x="1119" y="77"/>
                    </a:lnTo>
                    <a:lnTo>
                      <a:pt x="1129" y="73"/>
                    </a:lnTo>
                    <a:lnTo>
                      <a:pt x="1139" y="69"/>
                    </a:lnTo>
                    <a:lnTo>
                      <a:pt x="1149" y="65"/>
                    </a:lnTo>
                    <a:lnTo>
                      <a:pt x="1159" y="61"/>
                    </a:lnTo>
                    <a:lnTo>
                      <a:pt x="1170" y="57"/>
                    </a:lnTo>
                    <a:lnTo>
                      <a:pt x="1181" y="54"/>
                    </a:lnTo>
                    <a:lnTo>
                      <a:pt x="1192" y="50"/>
                    </a:lnTo>
                    <a:lnTo>
                      <a:pt x="1203" y="47"/>
                    </a:lnTo>
                    <a:lnTo>
                      <a:pt x="1214" y="43"/>
                    </a:lnTo>
                    <a:lnTo>
                      <a:pt x="1225" y="40"/>
                    </a:lnTo>
                    <a:lnTo>
                      <a:pt x="1237" y="37"/>
                    </a:lnTo>
                    <a:lnTo>
                      <a:pt x="1249" y="34"/>
                    </a:lnTo>
                    <a:lnTo>
                      <a:pt x="1261" y="31"/>
                    </a:lnTo>
                    <a:lnTo>
                      <a:pt x="1273" y="28"/>
                    </a:lnTo>
                    <a:lnTo>
                      <a:pt x="1286" y="25"/>
                    </a:lnTo>
                    <a:lnTo>
                      <a:pt x="1298" y="23"/>
                    </a:lnTo>
                    <a:lnTo>
                      <a:pt x="1311" y="20"/>
                    </a:lnTo>
                    <a:lnTo>
                      <a:pt x="1324" y="18"/>
                    </a:lnTo>
                    <a:lnTo>
                      <a:pt x="1337" y="16"/>
                    </a:lnTo>
                    <a:lnTo>
                      <a:pt x="1350" y="14"/>
                    </a:lnTo>
                    <a:lnTo>
                      <a:pt x="1363" y="12"/>
                    </a:lnTo>
                    <a:lnTo>
                      <a:pt x="1377" y="10"/>
                    </a:lnTo>
                    <a:lnTo>
                      <a:pt x="1390" y="8"/>
                    </a:lnTo>
                    <a:lnTo>
                      <a:pt x="1404" y="7"/>
                    </a:lnTo>
                    <a:lnTo>
                      <a:pt x="1418" y="6"/>
                    </a:lnTo>
                    <a:lnTo>
                      <a:pt x="1446" y="3"/>
                    </a:lnTo>
                    <a:lnTo>
                      <a:pt x="1475" y="1"/>
                    </a:lnTo>
                    <a:lnTo>
                      <a:pt x="1503" y="1"/>
                    </a:lnTo>
                    <a:lnTo>
                      <a:pt x="1531" y="0"/>
                    </a:lnTo>
                    <a:lnTo>
                      <a:pt x="1559" y="0"/>
                    </a:lnTo>
                    <a:lnTo>
                      <a:pt x="1586" y="1"/>
                    </a:lnTo>
                    <a:lnTo>
                      <a:pt x="1614" y="3"/>
                    </a:lnTo>
                    <a:lnTo>
                      <a:pt x="1640" y="5"/>
                    </a:lnTo>
                    <a:lnTo>
                      <a:pt x="1666" y="8"/>
                    </a:lnTo>
                    <a:lnTo>
                      <a:pt x="1692" y="11"/>
                    </a:lnTo>
                    <a:lnTo>
                      <a:pt x="1717" y="15"/>
                    </a:lnTo>
                    <a:lnTo>
                      <a:pt x="1742" y="19"/>
                    </a:lnTo>
                    <a:lnTo>
                      <a:pt x="1766" y="24"/>
                    </a:lnTo>
                    <a:lnTo>
                      <a:pt x="1789" y="29"/>
                    </a:lnTo>
                    <a:lnTo>
                      <a:pt x="1812" y="35"/>
                    </a:lnTo>
                    <a:lnTo>
                      <a:pt x="1834" y="42"/>
                    </a:lnTo>
                    <a:lnTo>
                      <a:pt x="1855" y="49"/>
                    </a:lnTo>
                    <a:lnTo>
                      <a:pt x="1876" y="56"/>
                    </a:lnTo>
                    <a:lnTo>
                      <a:pt x="1895" y="64"/>
                    </a:lnTo>
                    <a:lnTo>
                      <a:pt x="1914" y="72"/>
                    </a:lnTo>
                    <a:lnTo>
                      <a:pt x="1931" y="81"/>
                    </a:lnTo>
                    <a:lnTo>
                      <a:pt x="1948" y="90"/>
                    </a:lnTo>
                    <a:lnTo>
                      <a:pt x="1963" y="100"/>
                    </a:lnTo>
                    <a:lnTo>
                      <a:pt x="1978" y="109"/>
                    </a:lnTo>
                    <a:lnTo>
                      <a:pt x="1991" y="120"/>
                    </a:lnTo>
                    <a:lnTo>
                      <a:pt x="2003" y="130"/>
                    </a:lnTo>
                    <a:lnTo>
                      <a:pt x="2014" y="141"/>
                    </a:lnTo>
                    <a:lnTo>
                      <a:pt x="2024" y="153"/>
                    </a:lnTo>
                    <a:lnTo>
                      <a:pt x="2033" y="165"/>
                    </a:lnTo>
                    <a:lnTo>
                      <a:pt x="2040" y="177"/>
                    </a:lnTo>
                    <a:lnTo>
                      <a:pt x="2046" y="189"/>
                    </a:lnTo>
                    <a:lnTo>
                      <a:pt x="2050" y="202"/>
                    </a:lnTo>
                    <a:lnTo>
                      <a:pt x="2051" y="204"/>
                    </a:lnTo>
                    <a:lnTo>
                      <a:pt x="2051" y="207"/>
                    </a:lnTo>
                    <a:lnTo>
                      <a:pt x="2052" y="210"/>
                    </a:lnTo>
                    <a:lnTo>
                      <a:pt x="2053" y="213"/>
                    </a:lnTo>
                    <a:lnTo>
                      <a:pt x="2053" y="216"/>
                    </a:lnTo>
                    <a:lnTo>
                      <a:pt x="2054" y="219"/>
                    </a:lnTo>
                    <a:lnTo>
                      <a:pt x="2054" y="221"/>
                    </a:lnTo>
                    <a:lnTo>
                      <a:pt x="2054" y="224"/>
                    </a:lnTo>
                    <a:lnTo>
                      <a:pt x="2054" y="227"/>
                    </a:lnTo>
                    <a:lnTo>
                      <a:pt x="2055" y="230"/>
                    </a:lnTo>
                    <a:lnTo>
                      <a:pt x="2055" y="233"/>
                    </a:lnTo>
                    <a:lnTo>
                      <a:pt x="2055" y="235"/>
                    </a:lnTo>
                    <a:lnTo>
                      <a:pt x="2054" y="238"/>
                    </a:lnTo>
                    <a:lnTo>
                      <a:pt x="2054" y="241"/>
                    </a:lnTo>
                    <a:lnTo>
                      <a:pt x="2054" y="244"/>
                    </a:lnTo>
                    <a:lnTo>
                      <a:pt x="2054" y="247"/>
                    </a:lnTo>
                    <a:lnTo>
                      <a:pt x="2057" y="247"/>
                    </a:lnTo>
                    <a:lnTo>
                      <a:pt x="2060" y="247"/>
                    </a:lnTo>
                    <a:lnTo>
                      <a:pt x="2063" y="247"/>
                    </a:lnTo>
                    <a:lnTo>
                      <a:pt x="2066" y="247"/>
                    </a:lnTo>
                    <a:lnTo>
                      <a:pt x="2069" y="247"/>
                    </a:lnTo>
                    <a:lnTo>
                      <a:pt x="2072" y="247"/>
                    </a:lnTo>
                    <a:lnTo>
                      <a:pt x="2075" y="247"/>
                    </a:lnTo>
                    <a:lnTo>
                      <a:pt x="2078" y="247"/>
                    </a:lnTo>
                    <a:lnTo>
                      <a:pt x="2081" y="247"/>
                    </a:lnTo>
                    <a:lnTo>
                      <a:pt x="2084" y="247"/>
                    </a:lnTo>
                    <a:lnTo>
                      <a:pt x="2087" y="247"/>
                    </a:lnTo>
                    <a:lnTo>
                      <a:pt x="2090" y="247"/>
                    </a:lnTo>
                    <a:lnTo>
                      <a:pt x="2093" y="248"/>
                    </a:lnTo>
                    <a:lnTo>
                      <a:pt x="2096" y="248"/>
                    </a:lnTo>
                    <a:lnTo>
                      <a:pt x="2099" y="248"/>
                    </a:lnTo>
                    <a:lnTo>
                      <a:pt x="2102" y="248"/>
                    </a:lnTo>
                    <a:lnTo>
                      <a:pt x="2116" y="250"/>
                    </a:lnTo>
                    <a:lnTo>
                      <a:pt x="2130" y="253"/>
                    </a:lnTo>
                    <a:lnTo>
                      <a:pt x="2144" y="255"/>
                    </a:lnTo>
                    <a:lnTo>
                      <a:pt x="2158" y="259"/>
                    </a:lnTo>
                    <a:lnTo>
                      <a:pt x="2171" y="263"/>
                    </a:lnTo>
                    <a:lnTo>
                      <a:pt x="2183" y="267"/>
                    </a:lnTo>
                    <a:lnTo>
                      <a:pt x="2195" y="272"/>
                    </a:lnTo>
                    <a:lnTo>
                      <a:pt x="2207" y="277"/>
                    </a:lnTo>
                    <a:lnTo>
                      <a:pt x="2218" y="283"/>
                    </a:lnTo>
                    <a:lnTo>
                      <a:pt x="2228" y="289"/>
                    </a:lnTo>
                    <a:lnTo>
                      <a:pt x="2239" y="295"/>
                    </a:lnTo>
                    <a:lnTo>
                      <a:pt x="2248" y="302"/>
                    </a:lnTo>
                    <a:lnTo>
                      <a:pt x="2257" y="309"/>
                    </a:lnTo>
                    <a:lnTo>
                      <a:pt x="2266" y="317"/>
                    </a:lnTo>
                    <a:lnTo>
                      <a:pt x="2274" y="324"/>
                    </a:lnTo>
                    <a:lnTo>
                      <a:pt x="2281" y="333"/>
                    </a:lnTo>
                    <a:lnTo>
                      <a:pt x="2288" y="341"/>
                    </a:lnTo>
                    <a:lnTo>
                      <a:pt x="2294" y="350"/>
                    </a:lnTo>
                    <a:lnTo>
                      <a:pt x="2299" y="359"/>
                    </a:lnTo>
                    <a:lnTo>
                      <a:pt x="2304" y="368"/>
                    </a:lnTo>
                    <a:lnTo>
                      <a:pt x="2309" y="378"/>
                    </a:lnTo>
                    <a:lnTo>
                      <a:pt x="2312" y="387"/>
                    </a:lnTo>
                    <a:lnTo>
                      <a:pt x="2315" y="397"/>
                    </a:lnTo>
                    <a:lnTo>
                      <a:pt x="2317" y="408"/>
                    </a:lnTo>
                    <a:lnTo>
                      <a:pt x="2319" y="418"/>
                    </a:lnTo>
                    <a:lnTo>
                      <a:pt x="2320" y="428"/>
                    </a:lnTo>
                    <a:lnTo>
                      <a:pt x="2320" y="439"/>
                    </a:lnTo>
                    <a:lnTo>
                      <a:pt x="2319" y="450"/>
                    </a:lnTo>
                    <a:lnTo>
                      <a:pt x="2318" y="461"/>
                    </a:lnTo>
                    <a:lnTo>
                      <a:pt x="2316" y="471"/>
                    </a:lnTo>
                    <a:lnTo>
                      <a:pt x="2313" y="482"/>
                    </a:lnTo>
                    <a:lnTo>
                      <a:pt x="2309" y="494"/>
                    </a:lnTo>
                    <a:lnTo>
                      <a:pt x="2306" y="501"/>
                    </a:lnTo>
                    <a:lnTo>
                      <a:pt x="2303" y="509"/>
                    </a:lnTo>
                    <a:lnTo>
                      <a:pt x="2299" y="517"/>
                    </a:lnTo>
                    <a:lnTo>
                      <a:pt x="2295" y="524"/>
                    </a:lnTo>
                    <a:lnTo>
                      <a:pt x="2291" y="532"/>
                    </a:lnTo>
                    <a:lnTo>
                      <a:pt x="2286" y="539"/>
                    </a:lnTo>
                    <a:lnTo>
                      <a:pt x="2281" y="546"/>
                    </a:lnTo>
                    <a:lnTo>
                      <a:pt x="2275" y="553"/>
                    </a:lnTo>
                    <a:lnTo>
                      <a:pt x="2270" y="560"/>
                    </a:lnTo>
                    <a:lnTo>
                      <a:pt x="2264" y="567"/>
                    </a:lnTo>
                    <a:lnTo>
                      <a:pt x="2258" y="573"/>
                    </a:lnTo>
                    <a:lnTo>
                      <a:pt x="2251" y="580"/>
                    </a:lnTo>
                    <a:lnTo>
                      <a:pt x="2245" y="586"/>
                    </a:lnTo>
                    <a:lnTo>
                      <a:pt x="2238" y="592"/>
                    </a:lnTo>
                    <a:lnTo>
                      <a:pt x="2230" y="598"/>
                    </a:lnTo>
                    <a:lnTo>
                      <a:pt x="2223" y="603"/>
                    </a:lnTo>
                    <a:lnTo>
                      <a:pt x="2215" y="609"/>
                    </a:lnTo>
                    <a:lnTo>
                      <a:pt x="2207" y="614"/>
                    </a:lnTo>
                    <a:lnTo>
                      <a:pt x="2200" y="620"/>
                    </a:lnTo>
                    <a:lnTo>
                      <a:pt x="2191" y="625"/>
                    </a:lnTo>
                    <a:lnTo>
                      <a:pt x="2183" y="629"/>
                    </a:lnTo>
                    <a:lnTo>
                      <a:pt x="2174" y="634"/>
                    </a:lnTo>
                    <a:lnTo>
                      <a:pt x="2165" y="638"/>
                    </a:lnTo>
                    <a:lnTo>
                      <a:pt x="2156" y="643"/>
                    </a:lnTo>
                    <a:lnTo>
                      <a:pt x="2147" y="647"/>
                    </a:lnTo>
                    <a:lnTo>
                      <a:pt x="2138" y="650"/>
                    </a:lnTo>
                    <a:lnTo>
                      <a:pt x="2129" y="654"/>
                    </a:lnTo>
                    <a:lnTo>
                      <a:pt x="2119" y="657"/>
                    </a:lnTo>
                    <a:lnTo>
                      <a:pt x="2110" y="660"/>
                    </a:lnTo>
                    <a:lnTo>
                      <a:pt x="2100" y="663"/>
                    </a:lnTo>
                    <a:lnTo>
                      <a:pt x="2090" y="666"/>
                    </a:lnTo>
                    <a:lnTo>
                      <a:pt x="2080" y="668"/>
                    </a:lnTo>
                    <a:lnTo>
                      <a:pt x="2087" y="673"/>
                    </a:lnTo>
                    <a:lnTo>
                      <a:pt x="2094" y="677"/>
                    </a:lnTo>
                    <a:lnTo>
                      <a:pt x="2101" y="682"/>
                    </a:lnTo>
                    <a:lnTo>
                      <a:pt x="2107" y="687"/>
                    </a:lnTo>
                    <a:lnTo>
                      <a:pt x="2113" y="691"/>
                    </a:lnTo>
                    <a:lnTo>
                      <a:pt x="2119" y="696"/>
                    </a:lnTo>
                    <a:lnTo>
                      <a:pt x="2125" y="701"/>
                    </a:lnTo>
                    <a:lnTo>
                      <a:pt x="2130" y="707"/>
                    </a:lnTo>
                    <a:lnTo>
                      <a:pt x="2135" y="712"/>
                    </a:lnTo>
                    <a:lnTo>
                      <a:pt x="2140" y="717"/>
                    </a:lnTo>
                    <a:lnTo>
                      <a:pt x="2145" y="723"/>
                    </a:lnTo>
                    <a:lnTo>
                      <a:pt x="2149" y="729"/>
                    </a:lnTo>
                    <a:lnTo>
                      <a:pt x="2153" y="734"/>
                    </a:lnTo>
                    <a:lnTo>
                      <a:pt x="2157" y="740"/>
                    </a:lnTo>
                    <a:lnTo>
                      <a:pt x="2160" y="746"/>
                    </a:lnTo>
                    <a:lnTo>
                      <a:pt x="2163" y="752"/>
                    </a:lnTo>
                    <a:lnTo>
                      <a:pt x="2166" y="758"/>
                    </a:lnTo>
                    <a:lnTo>
                      <a:pt x="2169" y="764"/>
                    </a:lnTo>
                    <a:lnTo>
                      <a:pt x="2171" y="770"/>
                    </a:lnTo>
                    <a:lnTo>
                      <a:pt x="2173" y="776"/>
                    </a:lnTo>
                    <a:lnTo>
                      <a:pt x="2174" y="783"/>
                    </a:lnTo>
                    <a:lnTo>
                      <a:pt x="2175" y="789"/>
                    </a:lnTo>
                    <a:lnTo>
                      <a:pt x="2176" y="795"/>
                    </a:lnTo>
                    <a:lnTo>
                      <a:pt x="2177" y="802"/>
                    </a:lnTo>
                    <a:lnTo>
                      <a:pt x="2177" y="808"/>
                    </a:lnTo>
                    <a:lnTo>
                      <a:pt x="2177" y="815"/>
                    </a:lnTo>
                    <a:lnTo>
                      <a:pt x="2177" y="821"/>
                    </a:lnTo>
                    <a:lnTo>
                      <a:pt x="2176" y="828"/>
                    </a:lnTo>
                    <a:lnTo>
                      <a:pt x="2175" y="835"/>
                    </a:lnTo>
                    <a:lnTo>
                      <a:pt x="2173" y="841"/>
                    </a:lnTo>
                    <a:lnTo>
                      <a:pt x="2171" y="848"/>
                    </a:lnTo>
                    <a:lnTo>
                      <a:pt x="2169" y="854"/>
                    </a:lnTo>
                    <a:lnTo>
                      <a:pt x="2165" y="865"/>
                    </a:lnTo>
                    <a:lnTo>
                      <a:pt x="2160" y="875"/>
                    </a:lnTo>
                    <a:lnTo>
                      <a:pt x="2154" y="884"/>
                    </a:lnTo>
                    <a:lnTo>
                      <a:pt x="2148" y="894"/>
                    </a:lnTo>
                    <a:lnTo>
                      <a:pt x="2140" y="903"/>
                    </a:lnTo>
                    <a:lnTo>
                      <a:pt x="2133" y="912"/>
                    </a:lnTo>
                    <a:lnTo>
                      <a:pt x="2124" y="921"/>
                    </a:lnTo>
                    <a:lnTo>
                      <a:pt x="2115" y="929"/>
                    </a:lnTo>
                    <a:lnTo>
                      <a:pt x="2105" y="937"/>
                    </a:lnTo>
                    <a:lnTo>
                      <a:pt x="2095" y="945"/>
                    </a:lnTo>
                    <a:lnTo>
                      <a:pt x="2084" y="953"/>
                    </a:lnTo>
                    <a:lnTo>
                      <a:pt x="2073" y="960"/>
                    </a:lnTo>
                    <a:lnTo>
                      <a:pt x="2061" y="967"/>
                    </a:lnTo>
                    <a:lnTo>
                      <a:pt x="2049" y="973"/>
                    </a:lnTo>
                    <a:lnTo>
                      <a:pt x="2036" y="979"/>
                    </a:lnTo>
                    <a:lnTo>
                      <a:pt x="2023" y="985"/>
                    </a:lnTo>
                    <a:lnTo>
                      <a:pt x="2009" y="990"/>
                    </a:lnTo>
                    <a:lnTo>
                      <a:pt x="1995" y="995"/>
                    </a:lnTo>
                    <a:lnTo>
                      <a:pt x="1981" y="1000"/>
                    </a:lnTo>
                    <a:lnTo>
                      <a:pt x="1967" y="1004"/>
                    </a:lnTo>
                    <a:lnTo>
                      <a:pt x="1952" y="1007"/>
                    </a:lnTo>
                    <a:lnTo>
                      <a:pt x="1937" y="1011"/>
                    </a:lnTo>
                    <a:lnTo>
                      <a:pt x="1921" y="1014"/>
                    </a:lnTo>
                    <a:lnTo>
                      <a:pt x="1906" y="1016"/>
                    </a:lnTo>
                    <a:lnTo>
                      <a:pt x="1890" y="1018"/>
                    </a:lnTo>
                    <a:lnTo>
                      <a:pt x="1874" y="1019"/>
                    </a:lnTo>
                    <a:lnTo>
                      <a:pt x="1858" y="1020"/>
                    </a:lnTo>
                    <a:lnTo>
                      <a:pt x="1841" y="1021"/>
                    </a:lnTo>
                    <a:lnTo>
                      <a:pt x="1825" y="1021"/>
                    </a:lnTo>
                    <a:lnTo>
                      <a:pt x="1809" y="1020"/>
                    </a:lnTo>
                    <a:lnTo>
                      <a:pt x="1792" y="1019"/>
                    </a:lnTo>
                    <a:lnTo>
                      <a:pt x="1776" y="1018"/>
                    </a:lnTo>
                    <a:lnTo>
                      <a:pt x="1772" y="1017"/>
                    </a:lnTo>
                    <a:lnTo>
                      <a:pt x="1769" y="1017"/>
                    </a:lnTo>
                    <a:lnTo>
                      <a:pt x="1765" y="1016"/>
                    </a:lnTo>
                    <a:lnTo>
                      <a:pt x="1762" y="1016"/>
                    </a:lnTo>
                    <a:lnTo>
                      <a:pt x="1758" y="1015"/>
                    </a:lnTo>
                    <a:lnTo>
                      <a:pt x="1754" y="1015"/>
                    </a:lnTo>
                    <a:lnTo>
                      <a:pt x="1751" y="1014"/>
                    </a:lnTo>
                    <a:lnTo>
                      <a:pt x="1748" y="1013"/>
                    </a:lnTo>
                    <a:lnTo>
                      <a:pt x="1744" y="1013"/>
                    </a:lnTo>
                    <a:lnTo>
                      <a:pt x="1741" y="1012"/>
                    </a:lnTo>
                    <a:lnTo>
                      <a:pt x="1737" y="1012"/>
                    </a:lnTo>
                    <a:lnTo>
                      <a:pt x="1734" y="1011"/>
                    </a:lnTo>
                    <a:lnTo>
                      <a:pt x="1731" y="1010"/>
                    </a:lnTo>
                    <a:lnTo>
                      <a:pt x="1727" y="1010"/>
                    </a:lnTo>
                    <a:lnTo>
                      <a:pt x="1724" y="1009"/>
                    </a:lnTo>
                    <a:lnTo>
                      <a:pt x="1721" y="1008"/>
                    </a:lnTo>
                    <a:lnTo>
                      <a:pt x="1717" y="1007"/>
                    </a:lnTo>
                    <a:lnTo>
                      <a:pt x="1714" y="1006"/>
                    </a:lnTo>
                    <a:lnTo>
                      <a:pt x="1711" y="1006"/>
                    </a:lnTo>
                    <a:lnTo>
                      <a:pt x="1707" y="1005"/>
                    </a:lnTo>
                    <a:lnTo>
                      <a:pt x="1704" y="1004"/>
                    </a:lnTo>
                    <a:lnTo>
                      <a:pt x="1701" y="1003"/>
                    </a:lnTo>
                    <a:lnTo>
                      <a:pt x="1698" y="1002"/>
                    </a:lnTo>
                    <a:lnTo>
                      <a:pt x="1695" y="1001"/>
                    </a:lnTo>
                    <a:lnTo>
                      <a:pt x="1692" y="1000"/>
                    </a:lnTo>
                    <a:lnTo>
                      <a:pt x="1689" y="999"/>
                    </a:lnTo>
                    <a:lnTo>
                      <a:pt x="1686" y="998"/>
                    </a:lnTo>
                    <a:lnTo>
                      <a:pt x="1683" y="997"/>
                    </a:lnTo>
                    <a:lnTo>
                      <a:pt x="1680" y="996"/>
                    </a:lnTo>
                    <a:lnTo>
                      <a:pt x="1676" y="995"/>
                    </a:lnTo>
                    <a:lnTo>
                      <a:pt x="1674" y="994"/>
                    </a:lnTo>
                    <a:lnTo>
                      <a:pt x="1671" y="993"/>
                    </a:lnTo>
                    <a:lnTo>
                      <a:pt x="1671" y="996"/>
                    </a:lnTo>
                    <a:lnTo>
                      <a:pt x="1672" y="1000"/>
                    </a:lnTo>
                    <a:lnTo>
                      <a:pt x="1672" y="1003"/>
                    </a:lnTo>
                    <a:lnTo>
                      <a:pt x="1673" y="1007"/>
                    </a:lnTo>
                    <a:lnTo>
                      <a:pt x="1673" y="1010"/>
                    </a:lnTo>
                    <a:lnTo>
                      <a:pt x="1673" y="1013"/>
                    </a:lnTo>
                    <a:lnTo>
                      <a:pt x="1673" y="1017"/>
                    </a:lnTo>
                    <a:lnTo>
                      <a:pt x="1673" y="1020"/>
                    </a:lnTo>
                    <a:lnTo>
                      <a:pt x="1672" y="1024"/>
                    </a:lnTo>
                    <a:lnTo>
                      <a:pt x="1672" y="1027"/>
                    </a:lnTo>
                    <a:lnTo>
                      <a:pt x="1672" y="1031"/>
                    </a:lnTo>
                    <a:lnTo>
                      <a:pt x="1671" y="1034"/>
                    </a:lnTo>
                    <a:lnTo>
                      <a:pt x="1670" y="1038"/>
                    </a:lnTo>
                    <a:lnTo>
                      <a:pt x="1669" y="1041"/>
                    </a:lnTo>
                    <a:lnTo>
                      <a:pt x="1668" y="1045"/>
                    </a:lnTo>
                    <a:lnTo>
                      <a:pt x="1667" y="1048"/>
                    </a:lnTo>
                    <a:lnTo>
                      <a:pt x="1664" y="1056"/>
                    </a:lnTo>
                    <a:lnTo>
                      <a:pt x="1660" y="1064"/>
                    </a:lnTo>
                    <a:lnTo>
                      <a:pt x="1656" y="1072"/>
                    </a:lnTo>
                    <a:lnTo>
                      <a:pt x="1651" y="1079"/>
                    </a:lnTo>
                    <a:lnTo>
                      <a:pt x="1645" y="1086"/>
                    </a:lnTo>
                    <a:lnTo>
                      <a:pt x="1639" y="1093"/>
                    </a:lnTo>
                    <a:lnTo>
                      <a:pt x="1633" y="1100"/>
                    </a:lnTo>
                    <a:lnTo>
                      <a:pt x="1626" y="1106"/>
                    </a:lnTo>
                    <a:lnTo>
                      <a:pt x="1618" y="1113"/>
                    </a:lnTo>
                    <a:lnTo>
                      <a:pt x="1610" y="1119"/>
                    </a:lnTo>
                    <a:lnTo>
                      <a:pt x="1602" y="1124"/>
                    </a:lnTo>
                    <a:lnTo>
                      <a:pt x="1594" y="1130"/>
                    </a:lnTo>
                    <a:lnTo>
                      <a:pt x="1584" y="1135"/>
                    </a:lnTo>
                    <a:lnTo>
                      <a:pt x="1575" y="1140"/>
                    </a:lnTo>
                    <a:lnTo>
                      <a:pt x="1565" y="1145"/>
                    </a:lnTo>
                    <a:lnTo>
                      <a:pt x="1555" y="1149"/>
                    </a:lnTo>
                    <a:lnTo>
                      <a:pt x="1545" y="1153"/>
                    </a:lnTo>
                    <a:lnTo>
                      <a:pt x="1534" y="1157"/>
                    </a:lnTo>
                    <a:lnTo>
                      <a:pt x="1523" y="1161"/>
                    </a:lnTo>
                    <a:lnTo>
                      <a:pt x="1511" y="1164"/>
                    </a:lnTo>
                    <a:lnTo>
                      <a:pt x="1500" y="1167"/>
                    </a:lnTo>
                    <a:lnTo>
                      <a:pt x="1488" y="1169"/>
                    </a:lnTo>
                    <a:lnTo>
                      <a:pt x="1476" y="1172"/>
                    </a:lnTo>
                    <a:lnTo>
                      <a:pt x="1464" y="1173"/>
                    </a:lnTo>
                    <a:lnTo>
                      <a:pt x="1452" y="1175"/>
                    </a:lnTo>
                    <a:lnTo>
                      <a:pt x="1440" y="1176"/>
                    </a:lnTo>
                    <a:lnTo>
                      <a:pt x="1427" y="1177"/>
                    </a:lnTo>
                    <a:lnTo>
                      <a:pt x="1414" y="1177"/>
                    </a:lnTo>
                    <a:lnTo>
                      <a:pt x="1402" y="1177"/>
                    </a:lnTo>
                    <a:lnTo>
                      <a:pt x="1389" y="1176"/>
                    </a:lnTo>
                    <a:lnTo>
                      <a:pt x="1376" y="1176"/>
                    </a:lnTo>
                    <a:lnTo>
                      <a:pt x="1364" y="1174"/>
                    </a:lnTo>
                    <a:lnTo>
                      <a:pt x="1356" y="1173"/>
                    </a:lnTo>
                    <a:lnTo>
                      <a:pt x="1349" y="1172"/>
                    </a:lnTo>
                    <a:lnTo>
                      <a:pt x="1342" y="1171"/>
                    </a:lnTo>
                    <a:lnTo>
                      <a:pt x="1335" y="1170"/>
                    </a:lnTo>
                    <a:lnTo>
                      <a:pt x="1328" y="1168"/>
                    </a:lnTo>
                    <a:lnTo>
                      <a:pt x="1321" y="1167"/>
                    </a:lnTo>
                    <a:lnTo>
                      <a:pt x="1314" y="1165"/>
                    </a:lnTo>
                    <a:lnTo>
                      <a:pt x="1308" y="1163"/>
                    </a:lnTo>
                    <a:lnTo>
                      <a:pt x="1301" y="1162"/>
                    </a:lnTo>
                    <a:lnTo>
                      <a:pt x="1295" y="1160"/>
                    </a:lnTo>
                    <a:lnTo>
                      <a:pt x="1288" y="1157"/>
                    </a:lnTo>
                    <a:lnTo>
                      <a:pt x="1282" y="1155"/>
                    </a:lnTo>
                    <a:lnTo>
                      <a:pt x="1276" y="1153"/>
                    </a:lnTo>
                    <a:lnTo>
                      <a:pt x="1270" y="1151"/>
                    </a:lnTo>
                    <a:lnTo>
                      <a:pt x="1265" y="1148"/>
                    </a:lnTo>
                    <a:lnTo>
                      <a:pt x="1259" y="1145"/>
                    </a:lnTo>
                    <a:lnTo>
                      <a:pt x="1254" y="1143"/>
                    </a:lnTo>
                    <a:lnTo>
                      <a:pt x="1248" y="1140"/>
                    </a:lnTo>
                    <a:lnTo>
                      <a:pt x="1243" y="1137"/>
                    </a:lnTo>
                    <a:lnTo>
                      <a:pt x="1238" y="1134"/>
                    </a:lnTo>
                    <a:lnTo>
                      <a:pt x="1233" y="1131"/>
                    </a:lnTo>
                    <a:lnTo>
                      <a:pt x="1228" y="1128"/>
                    </a:lnTo>
                    <a:lnTo>
                      <a:pt x="1224" y="1125"/>
                    </a:lnTo>
                    <a:lnTo>
                      <a:pt x="1219" y="1121"/>
                    </a:lnTo>
                    <a:lnTo>
                      <a:pt x="1215" y="1118"/>
                    </a:lnTo>
                    <a:lnTo>
                      <a:pt x="1211" y="1114"/>
                    </a:lnTo>
                    <a:lnTo>
                      <a:pt x="1207" y="1111"/>
                    </a:lnTo>
                    <a:lnTo>
                      <a:pt x="1203" y="1107"/>
                    </a:lnTo>
                    <a:lnTo>
                      <a:pt x="1199" y="1104"/>
                    </a:lnTo>
                    <a:lnTo>
                      <a:pt x="1196" y="1100"/>
                    </a:lnTo>
                    <a:lnTo>
                      <a:pt x="1192" y="1096"/>
                    </a:lnTo>
                    <a:lnTo>
                      <a:pt x="1189" y="1092"/>
                    </a:lnTo>
                    <a:lnTo>
                      <a:pt x="1180" y="1096"/>
                    </a:lnTo>
                    <a:lnTo>
                      <a:pt x="1171" y="1100"/>
                    </a:lnTo>
                    <a:lnTo>
                      <a:pt x="1162" y="1104"/>
                    </a:lnTo>
                    <a:lnTo>
                      <a:pt x="1153" y="1107"/>
                    </a:lnTo>
                    <a:lnTo>
                      <a:pt x="1143" y="1111"/>
                    </a:lnTo>
                    <a:lnTo>
                      <a:pt x="1133" y="1114"/>
                    </a:lnTo>
                    <a:lnTo>
                      <a:pt x="1123" y="1117"/>
                    </a:lnTo>
                    <a:lnTo>
                      <a:pt x="1113" y="1120"/>
                    </a:lnTo>
                    <a:lnTo>
                      <a:pt x="1103" y="1123"/>
                    </a:lnTo>
                    <a:lnTo>
                      <a:pt x="1092" y="1126"/>
                    </a:lnTo>
                    <a:lnTo>
                      <a:pt x="1081" y="1128"/>
                    </a:lnTo>
                    <a:lnTo>
                      <a:pt x="1070" y="1131"/>
                    </a:lnTo>
                    <a:lnTo>
                      <a:pt x="1059" y="1133"/>
                    </a:lnTo>
                    <a:lnTo>
                      <a:pt x="1048" y="1136"/>
                    </a:lnTo>
                    <a:lnTo>
                      <a:pt x="1037" y="1138"/>
                    </a:lnTo>
                    <a:lnTo>
                      <a:pt x="1026" y="1140"/>
                    </a:lnTo>
                    <a:lnTo>
                      <a:pt x="1014" y="1142"/>
                    </a:lnTo>
                    <a:lnTo>
                      <a:pt x="1002" y="1143"/>
                    </a:lnTo>
                    <a:lnTo>
                      <a:pt x="990" y="1145"/>
                    </a:lnTo>
                    <a:lnTo>
                      <a:pt x="979" y="1146"/>
                    </a:lnTo>
                    <a:lnTo>
                      <a:pt x="967" y="1148"/>
                    </a:lnTo>
                    <a:lnTo>
                      <a:pt x="954" y="1149"/>
                    </a:lnTo>
                    <a:lnTo>
                      <a:pt x="942" y="1150"/>
                    </a:lnTo>
                    <a:lnTo>
                      <a:pt x="930" y="1151"/>
                    </a:lnTo>
                    <a:lnTo>
                      <a:pt x="917" y="1151"/>
                    </a:lnTo>
                    <a:lnTo>
                      <a:pt x="905" y="1152"/>
                    </a:lnTo>
                    <a:lnTo>
                      <a:pt x="892" y="1152"/>
                    </a:lnTo>
                    <a:lnTo>
                      <a:pt x="880" y="1153"/>
                    </a:lnTo>
                    <a:lnTo>
                      <a:pt x="867" y="1153"/>
                    </a:lnTo>
                    <a:lnTo>
                      <a:pt x="854" y="1153"/>
                    </a:lnTo>
                    <a:lnTo>
                      <a:pt x="841" y="1152"/>
                    </a:lnTo>
                    <a:lnTo>
                      <a:pt x="828" y="1152"/>
                    </a:lnTo>
                    <a:lnTo>
                      <a:pt x="806" y="1151"/>
                    </a:lnTo>
                    <a:lnTo>
                      <a:pt x="783" y="1149"/>
                    </a:lnTo>
                    <a:lnTo>
                      <a:pt x="761" y="1147"/>
                    </a:lnTo>
                    <a:lnTo>
                      <a:pt x="740" y="1144"/>
                    </a:lnTo>
                    <a:lnTo>
                      <a:pt x="719" y="1141"/>
                    </a:lnTo>
                    <a:lnTo>
                      <a:pt x="698" y="1138"/>
                    </a:lnTo>
                    <a:lnTo>
                      <a:pt x="678" y="1133"/>
                    </a:lnTo>
                    <a:lnTo>
                      <a:pt x="659" y="1129"/>
                    </a:lnTo>
                    <a:lnTo>
                      <a:pt x="640" y="1124"/>
                    </a:lnTo>
                    <a:lnTo>
                      <a:pt x="622" y="1119"/>
                    </a:lnTo>
                    <a:lnTo>
                      <a:pt x="604" y="1113"/>
                    </a:lnTo>
                    <a:lnTo>
                      <a:pt x="587" y="1107"/>
                    </a:lnTo>
                    <a:lnTo>
                      <a:pt x="571" y="1101"/>
                    </a:lnTo>
                    <a:lnTo>
                      <a:pt x="556" y="1095"/>
                    </a:lnTo>
                    <a:lnTo>
                      <a:pt x="541" y="1088"/>
                    </a:lnTo>
                    <a:lnTo>
                      <a:pt x="527" y="1080"/>
                    </a:lnTo>
                    <a:lnTo>
                      <a:pt x="514" y="1073"/>
                    </a:lnTo>
                    <a:lnTo>
                      <a:pt x="501" y="1065"/>
                    </a:lnTo>
                    <a:lnTo>
                      <a:pt x="490" y="1057"/>
                    </a:lnTo>
                    <a:lnTo>
                      <a:pt x="479" y="1048"/>
                    </a:lnTo>
                    <a:lnTo>
                      <a:pt x="469" y="1040"/>
                    </a:lnTo>
                    <a:lnTo>
                      <a:pt x="460" y="1031"/>
                    </a:lnTo>
                    <a:lnTo>
                      <a:pt x="452" y="1022"/>
                    </a:lnTo>
                    <a:lnTo>
                      <a:pt x="445" y="1012"/>
                    </a:lnTo>
                    <a:lnTo>
                      <a:pt x="439" y="1003"/>
                    </a:lnTo>
                    <a:lnTo>
                      <a:pt x="434" y="993"/>
                    </a:lnTo>
                    <a:lnTo>
                      <a:pt x="430" y="983"/>
                    </a:lnTo>
                    <a:lnTo>
                      <a:pt x="427" y="974"/>
                    </a:lnTo>
                    <a:lnTo>
                      <a:pt x="425" y="964"/>
                    </a:lnTo>
                    <a:lnTo>
                      <a:pt x="424" y="953"/>
                    </a:lnTo>
                    <a:lnTo>
                      <a:pt x="425" y="943"/>
                    </a:lnTo>
                    <a:lnTo>
                      <a:pt x="426" y="933"/>
                    </a:lnTo>
                    <a:lnTo>
                      <a:pt x="426" y="932"/>
                    </a:lnTo>
                    <a:lnTo>
                      <a:pt x="427" y="931"/>
                    </a:lnTo>
                    <a:lnTo>
                      <a:pt x="427" y="930"/>
                    </a:lnTo>
                    <a:lnTo>
                      <a:pt x="427" y="930"/>
                    </a:lnTo>
                    <a:lnTo>
                      <a:pt x="427" y="929"/>
                    </a:lnTo>
                    <a:lnTo>
                      <a:pt x="427" y="928"/>
                    </a:lnTo>
                    <a:lnTo>
                      <a:pt x="428" y="927"/>
                    </a:lnTo>
                    <a:lnTo>
                      <a:pt x="428" y="927"/>
                    </a:lnTo>
                    <a:lnTo>
                      <a:pt x="423" y="928"/>
                    </a:lnTo>
                    <a:lnTo>
                      <a:pt x="417" y="929"/>
                    </a:lnTo>
                    <a:lnTo>
                      <a:pt x="412" y="931"/>
                    </a:lnTo>
                    <a:lnTo>
                      <a:pt x="407" y="932"/>
                    </a:lnTo>
                    <a:lnTo>
                      <a:pt x="401" y="933"/>
                    </a:lnTo>
                    <a:lnTo>
                      <a:pt x="396" y="934"/>
                    </a:lnTo>
                    <a:lnTo>
                      <a:pt x="391" y="935"/>
                    </a:lnTo>
                    <a:lnTo>
                      <a:pt x="385" y="936"/>
                    </a:lnTo>
                    <a:lnTo>
                      <a:pt x="380" y="937"/>
                    </a:lnTo>
                    <a:lnTo>
                      <a:pt x="374" y="938"/>
                    </a:lnTo>
                    <a:lnTo>
                      <a:pt x="369" y="939"/>
                    </a:lnTo>
                    <a:lnTo>
                      <a:pt x="363" y="939"/>
                    </a:lnTo>
                    <a:lnTo>
                      <a:pt x="358" y="940"/>
                    </a:lnTo>
                    <a:lnTo>
                      <a:pt x="352" y="941"/>
                    </a:lnTo>
                    <a:lnTo>
                      <a:pt x="346" y="941"/>
                    </a:lnTo>
                    <a:lnTo>
                      <a:pt x="341" y="942"/>
                    </a:lnTo>
                    <a:lnTo>
                      <a:pt x="335" y="942"/>
                    </a:lnTo>
                    <a:lnTo>
                      <a:pt x="329" y="942"/>
                    </a:lnTo>
                    <a:lnTo>
                      <a:pt x="324" y="943"/>
                    </a:lnTo>
                    <a:lnTo>
                      <a:pt x="318" y="943"/>
                    </a:lnTo>
                    <a:lnTo>
                      <a:pt x="312" y="943"/>
                    </a:lnTo>
                    <a:lnTo>
                      <a:pt x="307" y="943"/>
                    </a:lnTo>
                    <a:lnTo>
                      <a:pt x="301" y="943"/>
                    </a:lnTo>
                    <a:lnTo>
                      <a:pt x="295" y="943"/>
                    </a:lnTo>
                    <a:lnTo>
                      <a:pt x="289" y="943"/>
                    </a:lnTo>
                    <a:lnTo>
                      <a:pt x="284" y="943"/>
                    </a:lnTo>
                    <a:lnTo>
                      <a:pt x="278" y="942"/>
                    </a:lnTo>
                    <a:lnTo>
                      <a:pt x="272" y="942"/>
                    </a:lnTo>
                    <a:lnTo>
                      <a:pt x="266" y="942"/>
                    </a:lnTo>
                    <a:lnTo>
                      <a:pt x="260" y="941"/>
                    </a:lnTo>
                    <a:lnTo>
                      <a:pt x="255" y="941"/>
                    </a:lnTo>
                    <a:lnTo>
                      <a:pt x="249" y="940"/>
                    </a:lnTo>
                    <a:lnTo>
                      <a:pt x="233" y="938"/>
                    </a:lnTo>
                    <a:lnTo>
                      <a:pt x="218" y="935"/>
                    </a:lnTo>
                    <a:lnTo>
                      <a:pt x="203" y="932"/>
                    </a:lnTo>
                    <a:lnTo>
                      <a:pt x="189" y="929"/>
                    </a:lnTo>
                    <a:lnTo>
                      <a:pt x="175" y="925"/>
                    </a:lnTo>
                    <a:lnTo>
                      <a:pt x="161" y="921"/>
                    </a:lnTo>
                    <a:lnTo>
                      <a:pt x="148" y="916"/>
                    </a:lnTo>
                    <a:lnTo>
                      <a:pt x="136" y="911"/>
                    </a:lnTo>
                    <a:lnTo>
                      <a:pt x="123" y="906"/>
                    </a:lnTo>
                    <a:lnTo>
                      <a:pt x="112" y="900"/>
                    </a:lnTo>
                    <a:lnTo>
                      <a:pt x="100" y="894"/>
                    </a:lnTo>
                    <a:lnTo>
                      <a:pt x="90" y="887"/>
                    </a:lnTo>
                    <a:lnTo>
                      <a:pt x="79" y="881"/>
                    </a:lnTo>
                    <a:lnTo>
                      <a:pt x="70" y="874"/>
                    </a:lnTo>
                    <a:lnTo>
                      <a:pt x="61" y="866"/>
                    </a:lnTo>
                    <a:lnTo>
                      <a:pt x="52" y="859"/>
                    </a:lnTo>
                    <a:lnTo>
                      <a:pt x="44" y="851"/>
                    </a:lnTo>
                    <a:lnTo>
                      <a:pt x="37" y="843"/>
                    </a:lnTo>
                    <a:lnTo>
                      <a:pt x="30" y="835"/>
                    </a:lnTo>
                    <a:lnTo>
                      <a:pt x="24" y="826"/>
                    </a:lnTo>
                    <a:lnTo>
                      <a:pt x="19" y="817"/>
                    </a:lnTo>
                    <a:lnTo>
                      <a:pt x="14" y="808"/>
                    </a:lnTo>
                    <a:lnTo>
                      <a:pt x="10" y="799"/>
                    </a:lnTo>
                    <a:lnTo>
                      <a:pt x="6" y="790"/>
                    </a:lnTo>
                    <a:lnTo>
                      <a:pt x="4" y="781"/>
                    </a:lnTo>
                    <a:lnTo>
                      <a:pt x="2" y="771"/>
                    </a:lnTo>
                    <a:lnTo>
                      <a:pt x="0" y="761"/>
                    </a:lnTo>
                    <a:lnTo>
                      <a:pt x="0" y="752"/>
                    </a:lnTo>
                    <a:lnTo>
                      <a:pt x="0" y="742"/>
                    </a:lnTo>
                    <a:lnTo>
                      <a:pt x="1" y="732"/>
                    </a:lnTo>
                    <a:lnTo>
                      <a:pt x="3" y="722"/>
                    </a:lnTo>
                    <a:lnTo>
                      <a:pt x="6" y="712"/>
                    </a:lnTo>
                    <a:lnTo>
                      <a:pt x="8" y="705"/>
                    </a:lnTo>
                    <a:lnTo>
                      <a:pt x="11" y="697"/>
                    </a:lnTo>
                    <a:lnTo>
                      <a:pt x="14" y="690"/>
                    </a:lnTo>
                    <a:lnTo>
                      <a:pt x="18" y="683"/>
                    </a:lnTo>
                    <a:lnTo>
                      <a:pt x="22" y="677"/>
                    </a:lnTo>
                    <a:lnTo>
                      <a:pt x="26" y="670"/>
                    </a:lnTo>
                    <a:lnTo>
                      <a:pt x="31" y="663"/>
                    </a:lnTo>
                    <a:lnTo>
                      <a:pt x="36" y="657"/>
                    </a:lnTo>
                    <a:lnTo>
                      <a:pt x="42" y="651"/>
                    </a:lnTo>
                    <a:lnTo>
                      <a:pt x="48" y="644"/>
                    </a:lnTo>
                    <a:lnTo>
                      <a:pt x="54" y="638"/>
                    </a:lnTo>
                    <a:lnTo>
                      <a:pt x="60" y="633"/>
                    </a:lnTo>
                    <a:lnTo>
                      <a:pt x="67" y="627"/>
                    </a:lnTo>
                    <a:lnTo>
                      <a:pt x="74" y="621"/>
                    </a:lnTo>
                    <a:lnTo>
                      <a:pt x="81" y="616"/>
                    </a:lnTo>
                    <a:lnTo>
                      <a:pt x="89" y="611"/>
                    </a:lnTo>
                    <a:lnTo>
                      <a:pt x="96" y="606"/>
                    </a:lnTo>
                    <a:lnTo>
                      <a:pt x="105" y="601"/>
                    </a:lnTo>
                    <a:lnTo>
                      <a:pt x="113" y="596"/>
                    </a:lnTo>
                    <a:lnTo>
                      <a:pt x="122" y="592"/>
                    </a:lnTo>
                    <a:lnTo>
                      <a:pt x="130" y="587"/>
                    </a:lnTo>
                    <a:lnTo>
                      <a:pt x="139" y="583"/>
                    </a:lnTo>
                    <a:lnTo>
                      <a:pt x="149" y="579"/>
                    </a:lnTo>
                    <a:lnTo>
                      <a:pt x="158" y="576"/>
                    </a:lnTo>
                    <a:lnTo>
                      <a:pt x="168" y="572"/>
                    </a:lnTo>
                    <a:lnTo>
                      <a:pt x="178" y="569"/>
                    </a:lnTo>
                    <a:lnTo>
                      <a:pt x="188" y="566"/>
                    </a:lnTo>
                    <a:lnTo>
                      <a:pt x="198" y="563"/>
                    </a:lnTo>
                    <a:lnTo>
                      <a:pt x="208" y="560"/>
                    </a:lnTo>
                    <a:lnTo>
                      <a:pt x="219" y="558"/>
                    </a:lnTo>
                    <a:lnTo>
                      <a:pt x="229" y="556"/>
                    </a:lnTo>
                    <a:lnTo>
                      <a:pt x="240" y="554"/>
                    </a:lnTo>
                    <a:lnTo>
                      <a:pt x="236" y="549"/>
                    </a:lnTo>
                    <a:lnTo>
                      <a:pt x="231" y="545"/>
                    </a:lnTo>
                    <a:lnTo>
                      <a:pt x="227" y="540"/>
                    </a:lnTo>
                    <a:lnTo>
                      <a:pt x="223" y="536"/>
                    </a:lnTo>
                    <a:lnTo>
                      <a:pt x="220" y="531"/>
                    </a:lnTo>
                    <a:lnTo>
                      <a:pt x="216" y="527"/>
                    </a:lnTo>
                    <a:lnTo>
                      <a:pt x="213" y="522"/>
                    </a:lnTo>
                    <a:lnTo>
                      <a:pt x="210" y="517"/>
                    </a:lnTo>
                    <a:lnTo>
                      <a:pt x="207" y="512"/>
                    </a:lnTo>
                    <a:lnTo>
                      <a:pt x="204" y="508"/>
                    </a:lnTo>
                    <a:lnTo>
                      <a:pt x="201" y="503"/>
                    </a:lnTo>
                    <a:lnTo>
                      <a:pt x="199" y="498"/>
                    </a:lnTo>
                    <a:lnTo>
                      <a:pt x="196" y="493"/>
                    </a:lnTo>
                    <a:lnTo>
                      <a:pt x="194" y="488"/>
                    </a:lnTo>
                    <a:lnTo>
                      <a:pt x="192" y="482"/>
                    </a:lnTo>
                    <a:lnTo>
                      <a:pt x="190" y="477"/>
                    </a:lnTo>
                    <a:lnTo>
                      <a:pt x="189" y="472"/>
                    </a:lnTo>
                    <a:lnTo>
                      <a:pt x="188" y="467"/>
                    </a:lnTo>
                    <a:lnTo>
                      <a:pt x="186" y="462"/>
                    </a:lnTo>
                    <a:lnTo>
                      <a:pt x="185" y="456"/>
                    </a:lnTo>
                    <a:lnTo>
                      <a:pt x="185" y="451"/>
                    </a:lnTo>
                    <a:lnTo>
                      <a:pt x="184" y="446"/>
                    </a:lnTo>
                    <a:lnTo>
                      <a:pt x="184" y="440"/>
                    </a:lnTo>
                    <a:lnTo>
                      <a:pt x="184" y="435"/>
                    </a:lnTo>
                    <a:lnTo>
                      <a:pt x="184" y="429"/>
                    </a:lnTo>
                    <a:lnTo>
                      <a:pt x="184" y="424"/>
                    </a:lnTo>
                    <a:lnTo>
                      <a:pt x="185" y="418"/>
                    </a:lnTo>
                    <a:lnTo>
                      <a:pt x="185" y="413"/>
                    </a:lnTo>
                    <a:lnTo>
                      <a:pt x="186" y="407"/>
                    </a:lnTo>
                    <a:lnTo>
                      <a:pt x="188" y="402"/>
                    </a:lnTo>
                    <a:lnTo>
                      <a:pt x="189" y="396"/>
                    </a:lnTo>
                    <a:lnTo>
                      <a:pt x="190" y="391"/>
                    </a:lnTo>
                    <a:lnTo>
                      <a:pt x="194" y="379"/>
                    </a:lnTo>
                    <a:lnTo>
                      <a:pt x="199" y="369"/>
                    </a:lnTo>
                    <a:lnTo>
                      <a:pt x="205" y="358"/>
                    </a:lnTo>
                    <a:lnTo>
                      <a:pt x="211" y="347"/>
                    </a:lnTo>
                    <a:lnTo>
                      <a:pt x="218" y="337"/>
                    </a:lnTo>
                    <a:lnTo>
                      <a:pt x="226" y="327"/>
                    </a:lnTo>
                    <a:lnTo>
                      <a:pt x="234" y="318"/>
                    </a:lnTo>
                    <a:lnTo>
                      <a:pt x="244" y="308"/>
                    </a:lnTo>
                    <a:lnTo>
                      <a:pt x="254" y="299"/>
                    </a:lnTo>
                    <a:lnTo>
                      <a:pt x="264" y="291"/>
                    </a:lnTo>
                    <a:lnTo>
                      <a:pt x="275" y="282"/>
                    </a:lnTo>
                    <a:lnTo>
                      <a:pt x="287" y="274"/>
                    </a:lnTo>
                    <a:lnTo>
                      <a:pt x="299" y="267"/>
                    </a:lnTo>
                    <a:lnTo>
                      <a:pt x="312" y="259"/>
                    </a:lnTo>
                    <a:lnTo>
                      <a:pt x="325" y="253"/>
                    </a:lnTo>
                    <a:lnTo>
                      <a:pt x="339" y="246"/>
                    </a:lnTo>
                    <a:lnTo>
                      <a:pt x="353" y="240"/>
                    </a:lnTo>
                    <a:lnTo>
                      <a:pt x="368" y="234"/>
                    </a:lnTo>
                    <a:lnTo>
                      <a:pt x="383" y="229"/>
                    </a:lnTo>
                    <a:lnTo>
                      <a:pt x="398" y="224"/>
                    </a:lnTo>
                    <a:lnTo>
                      <a:pt x="414" y="220"/>
                    </a:lnTo>
                    <a:lnTo>
                      <a:pt x="430" y="216"/>
                    </a:lnTo>
                    <a:lnTo>
                      <a:pt x="446" y="213"/>
                    </a:lnTo>
                    <a:lnTo>
                      <a:pt x="463" y="210"/>
                    </a:lnTo>
                    <a:lnTo>
                      <a:pt x="480" y="208"/>
                    </a:lnTo>
                    <a:lnTo>
                      <a:pt x="497" y="206"/>
                    </a:lnTo>
                    <a:lnTo>
                      <a:pt x="514" y="204"/>
                    </a:lnTo>
                    <a:lnTo>
                      <a:pt x="531" y="204"/>
                    </a:lnTo>
                    <a:lnTo>
                      <a:pt x="549" y="203"/>
                    </a:lnTo>
                    <a:lnTo>
                      <a:pt x="566" y="204"/>
                    </a:lnTo>
                    <a:lnTo>
                      <a:pt x="584" y="205"/>
                    </a:lnTo>
                    <a:lnTo>
                      <a:pt x="602" y="206"/>
                    </a:lnTo>
                    <a:lnTo>
                      <a:pt x="605" y="206"/>
                    </a:lnTo>
                    <a:lnTo>
                      <a:pt x="608" y="207"/>
                    </a:lnTo>
                    <a:lnTo>
                      <a:pt x="611" y="207"/>
                    </a:lnTo>
                    <a:lnTo>
                      <a:pt x="614" y="208"/>
                    </a:lnTo>
                    <a:lnTo>
                      <a:pt x="617" y="208"/>
                    </a:lnTo>
                    <a:lnTo>
                      <a:pt x="620" y="208"/>
                    </a:lnTo>
                    <a:lnTo>
                      <a:pt x="623" y="209"/>
                    </a:lnTo>
                    <a:lnTo>
                      <a:pt x="626" y="209"/>
                    </a:lnTo>
                    <a:lnTo>
                      <a:pt x="629" y="210"/>
                    </a:lnTo>
                    <a:lnTo>
                      <a:pt x="632" y="210"/>
                    </a:lnTo>
                    <a:lnTo>
                      <a:pt x="635" y="211"/>
                    </a:lnTo>
                    <a:lnTo>
                      <a:pt x="638" y="211"/>
                    </a:lnTo>
                    <a:lnTo>
                      <a:pt x="641" y="212"/>
                    </a:lnTo>
                    <a:lnTo>
                      <a:pt x="644" y="212"/>
                    </a:lnTo>
                    <a:lnTo>
                      <a:pt x="646" y="213"/>
                    </a:lnTo>
                    <a:lnTo>
                      <a:pt x="649" y="213"/>
                    </a:lnTo>
                    <a:lnTo>
                      <a:pt x="652" y="214"/>
                    </a:lnTo>
                    <a:lnTo>
                      <a:pt x="655" y="214"/>
                    </a:lnTo>
                    <a:lnTo>
                      <a:pt x="658" y="215"/>
                    </a:lnTo>
                    <a:lnTo>
                      <a:pt x="661" y="216"/>
                    </a:lnTo>
                    <a:lnTo>
                      <a:pt x="663" y="216"/>
                    </a:lnTo>
                    <a:lnTo>
                      <a:pt x="666" y="217"/>
                    </a:lnTo>
                    <a:lnTo>
                      <a:pt x="669" y="218"/>
                    </a:lnTo>
                    <a:lnTo>
                      <a:pt x="672" y="218"/>
                    </a:lnTo>
                    <a:lnTo>
                      <a:pt x="674" y="219"/>
                    </a:lnTo>
                    <a:lnTo>
                      <a:pt x="677" y="220"/>
                    </a:lnTo>
                    <a:lnTo>
                      <a:pt x="680" y="220"/>
                    </a:lnTo>
                    <a:lnTo>
                      <a:pt x="683" y="221"/>
                    </a:lnTo>
                    <a:lnTo>
                      <a:pt x="685" y="222"/>
                    </a:lnTo>
                    <a:lnTo>
                      <a:pt x="688" y="223"/>
                    </a:lnTo>
                    <a:lnTo>
                      <a:pt x="691" y="223"/>
                    </a:lnTo>
                    <a:lnTo>
                      <a:pt x="693" y="224"/>
                    </a:lnTo>
                    <a:lnTo>
                      <a:pt x="693" y="224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4" y="223"/>
                    </a:lnTo>
                    <a:lnTo>
                      <a:pt x="694" y="222"/>
                    </a:lnTo>
                    <a:lnTo>
                      <a:pt x="694" y="222"/>
                    </a:lnTo>
                    <a:lnTo>
                      <a:pt x="694" y="221"/>
                    </a:lnTo>
                    <a:lnTo>
                      <a:pt x="694" y="221"/>
                    </a:lnTo>
                    <a:lnTo>
                      <a:pt x="697" y="213"/>
                    </a:lnTo>
                    <a:lnTo>
                      <a:pt x="701" y="204"/>
                    </a:lnTo>
                    <a:lnTo>
                      <a:pt x="705" y="196"/>
                    </a:lnTo>
                    <a:lnTo>
                      <a:pt x="709" y="189"/>
                    </a:lnTo>
                    <a:lnTo>
                      <a:pt x="714" y="181"/>
                    </a:lnTo>
                    <a:lnTo>
                      <a:pt x="720" y="173"/>
                    </a:lnTo>
                    <a:lnTo>
                      <a:pt x="725" y="166"/>
                    </a:lnTo>
                    <a:lnTo>
                      <a:pt x="732" y="159"/>
                    </a:lnTo>
                    <a:lnTo>
                      <a:pt x="738" y="152"/>
                    </a:lnTo>
                    <a:lnTo>
                      <a:pt x="745" y="145"/>
                    </a:lnTo>
                    <a:lnTo>
                      <a:pt x="752" y="139"/>
                    </a:lnTo>
                    <a:lnTo>
                      <a:pt x="760" y="133"/>
                    </a:lnTo>
                    <a:lnTo>
                      <a:pt x="768" y="127"/>
                    </a:lnTo>
                    <a:lnTo>
                      <a:pt x="777" y="122"/>
                    </a:lnTo>
                    <a:lnTo>
                      <a:pt x="785" y="116"/>
                    </a:lnTo>
                    <a:lnTo>
                      <a:pt x="794" y="111"/>
                    </a:lnTo>
                    <a:lnTo>
                      <a:pt x="803" y="106"/>
                    </a:lnTo>
                    <a:lnTo>
                      <a:pt x="813" y="102"/>
                    </a:lnTo>
                    <a:lnTo>
                      <a:pt x="822" y="98"/>
                    </a:lnTo>
                    <a:lnTo>
                      <a:pt x="832" y="94"/>
                    </a:lnTo>
                    <a:lnTo>
                      <a:pt x="842" y="91"/>
                    </a:lnTo>
                    <a:lnTo>
                      <a:pt x="853" y="88"/>
                    </a:lnTo>
                    <a:lnTo>
                      <a:pt x="863" y="85"/>
                    </a:lnTo>
                    <a:lnTo>
                      <a:pt x="874" y="83"/>
                    </a:lnTo>
                    <a:lnTo>
                      <a:pt x="884" y="81"/>
                    </a:lnTo>
                    <a:lnTo>
                      <a:pt x="895" y="79"/>
                    </a:lnTo>
                    <a:lnTo>
                      <a:pt x="906" y="78"/>
                    </a:lnTo>
                    <a:lnTo>
                      <a:pt x="917" y="77"/>
                    </a:lnTo>
                    <a:lnTo>
                      <a:pt x="928" y="76"/>
                    </a:lnTo>
                    <a:lnTo>
                      <a:pt x="939" y="76"/>
                    </a:lnTo>
                    <a:lnTo>
                      <a:pt x="950" y="77"/>
                    </a:lnTo>
                    <a:lnTo>
                      <a:pt x="961" y="78"/>
                    </a:lnTo>
                    <a:lnTo>
                      <a:pt x="964" y="78"/>
                    </a:lnTo>
                    <a:lnTo>
                      <a:pt x="968" y="79"/>
                    </a:lnTo>
                    <a:lnTo>
                      <a:pt x="971" y="79"/>
                    </a:lnTo>
                    <a:lnTo>
                      <a:pt x="975" y="80"/>
                    </a:lnTo>
                    <a:lnTo>
                      <a:pt x="978" y="80"/>
                    </a:lnTo>
                    <a:lnTo>
                      <a:pt x="981" y="81"/>
                    </a:lnTo>
                    <a:lnTo>
                      <a:pt x="985" y="81"/>
                    </a:lnTo>
                    <a:lnTo>
                      <a:pt x="988" y="82"/>
                    </a:lnTo>
                    <a:lnTo>
                      <a:pt x="991" y="83"/>
                    </a:lnTo>
                    <a:lnTo>
                      <a:pt x="994" y="83"/>
                    </a:lnTo>
                    <a:lnTo>
                      <a:pt x="998" y="84"/>
                    </a:lnTo>
                    <a:lnTo>
                      <a:pt x="1001" y="85"/>
                    </a:lnTo>
                    <a:lnTo>
                      <a:pt x="1004" y="86"/>
                    </a:lnTo>
                    <a:lnTo>
                      <a:pt x="1007" y="87"/>
                    </a:lnTo>
                    <a:lnTo>
                      <a:pt x="1010" y="88"/>
                    </a:lnTo>
                    <a:lnTo>
                      <a:pt x="1013" y="89"/>
                    </a:lnTo>
                    <a:lnTo>
                      <a:pt x="1016" y="90"/>
                    </a:lnTo>
                    <a:lnTo>
                      <a:pt x="1019" y="91"/>
                    </a:lnTo>
                    <a:lnTo>
                      <a:pt x="1022" y="92"/>
                    </a:lnTo>
                    <a:lnTo>
                      <a:pt x="1025" y="93"/>
                    </a:lnTo>
                    <a:lnTo>
                      <a:pt x="1028" y="94"/>
                    </a:lnTo>
                    <a:lnTo>
                      <a:pt x="1031" y="95"/>
                    </a:lnTo>
                    <a:lnTo>
                      <a:pt x="1034" y="96"/>
                    </a:lnTo>
                    <a:lnTo>
                      <a:pt x="1036" y="98"/>
                    </a:lnTo>
                    <a:lnTo>
                      <a:pt x="1039" y="99"/>
                    </a:lnTo>
                    <a:lnTo>
                      <a:pt x="1042" y="100"/>
                    </a:lnTo>
                    <a:lnTo>
                      <a:pt x="1045" y="102"/>
                    </a:lnTo>
                    <a:lnTo>
                      <a:pt x="1047" y="103"/>
                    </a:lnTo>
                    <a:lnTo>
                      <a:pt x="1050" y="104"/>
                    </a:lnTo>
                    <a:lnTo>
                      <a:pt x="1052" y="106"/>
                    </a:lnTo>
                    <a:lnTo>
                      <a:pt x="1055" y="107"/>
                    </a:lnTo>
                    <a:lnTo>
                      <a:pt x="1057" y="109"/>
                    </a:lnTo>
                    <a:close/>
                  </a:path>
                </a:pathLst>
              </a:custGeom>
              <a:solidFill>
                <a:srgbClr val="AFB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Group 149"/>
            <p:cNvGrpSpPr/>
            <p:nvPr/>
          </p:nvGrpSpPr>
          <p:grpSpPr bwMode="auto">
            <a:xfrm>
              <a:off x="4021138" y="2597150"/>
              <a:ext cx="684212" cy="404813"/>
              <a:chOff x="2533" y="1636"/>
              <a:chExt cx="431" cy="255"/>
            </a:xfrm>
          </p:grpSpPr>
          <p:grpSp>
            <p:nvGrpSpPr>
              <p:cNvPr id="134" name="Group 129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154" name="Freeform 125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26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27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Freeform 128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5" name="Group 132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152" name="Freeform 130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" name="Freeform 131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6" name="Freeform 133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134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135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136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0" name="Group 141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148" name="Freeform 137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Freeform 138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39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1" name="Freeform 140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1" name="Group 144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146" name="Freeform 142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Freeform 143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2" name="Freeform 145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146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147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Freeform 148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74"/>
            <p:cNvGrpSpPr/>
            <p:nvPr/>
          </p:nvGrpSpPr>
          <p:grpSpPr bwMode="auto">
            <a:xfrm>
              <a:off x="7512050" y="2544763"/>
              <a:ext cx="735013" cy="455612"/>
              <a:chOff x="4732" y="1603"/>
              <a:chExt cx="463" cy="287"/>
            </a:xfrm>
          </p:grpSpPr>
          <p:grpSp>
            <p:nvGrpSpPr>
              <p:cNvPr id="110" name="Group 154"/>
              <p:cNvGrpSpPr/>
              <p:nvPr/>
            </p:nvGrpSpPr>
            <p:grpSpPr bwMode="auto">
              <a:xfrm>
                <a:off x="4732" y="1603"/>
                <a:ext cx="463" cy="287"/>
                <a:chOff x="4732" y="1603"/>
                <a:chExt cx="463" cy="287"/>
              </a:xfrm>
            </p:grpSpPr>
            <p:sp>
              <p:nvSpPr>
                <p:cNvPr id="130" name="Freeform 150"/>
                <p:cNvSpPr>
                  <a:spLocks noEditPoints="1"/>
                </p:cNvSpPr>
                <p:nvPr/>
              </p:nvSpPr>
              <p:spPr bwMode="auto">
                <a:xfrm>
                  <a:off x="4732" y="1603"/>
                  <a:ext cx="463" cy="287"/>
                </a:xfrm>
                <a:custGeom>
                  <a:avLst/>
                  <a:gdLst>
                    <a:gd name="T0" fmla="*/ 463 w 463"/>
                    <a:gd name="T1" fmla="*/ 61 h 287"/>
                    <a:gd name="T2" fmla="*/ 454 w 463"/>
                    <a:gd name="T3" fmla="*/ 78 h 287"/>
                    <a:gd name="T4" fmla="*/ 429 w 463"/>
                    <a:gd name="T5" fmla="*/ 93 h 287"/>
                    <a:gd name="T6" fmla="*/ 390 w 463"/>
                    <a:gd name="T7" fmla="*/ 105 h 287"/>
                    <a:gd name="T8" fmla="*/ 337 w 463"/>
                    <a:gd name="T9" fmla="*/ 115 h 287"/>
                    <a:gd name="T10" fmla="*/ 279 w 463"/>
                    <a:gd name="T11" fmla="*/ 120 h 287"/>
                    <a:gd name="T12" fmla="*/ 215 w 463"/>
                    <a:gd name="T13" fmla="*/ 121 h 287"/>
                    <a:gd name="T14" fmla="*/ 154 w 463"/>
                    <a:gd name="T15" fmla="*/ 118 h 287"/>
                    <a:gd name="T16" fmla="*/ 98 w 463"/>
                    <a:gd name="T17" fmla="*/ 111 h 287"/>
                    <a:gd name="T18" fmla="*/ 98 w 463"/>
                    <a:gd name="T19" fmla="*/ 111 h 287"/>
                    <a:gd name="T20" fmla="*/ 154 w 463"/>
                    <a:gd name="T21" fmla="*/ 118 h 287"/>
                    <a:gd name="T22" fmla="*/ 215 w 463"/>
                    <a:gd name="T23" fmla="*/ 121 h 287"/>
                    <a:gd name="T24" fmla="*/ 279 w 463"/>
                    <a:gd name="T25" fmla="*/ 120 h 287"/>
                    <a:gd name="T26" fmla="*/ 337 w 463"/>
                    <a:gd name="T27" fmla="*/ 115 h 287"/>
                    <a:gd name="T28" fmla="*/ 390 w 463"/>
                    <a:gd name="T29" fmla="*/ 105 h 287"/>
                    <a:gd name="T30" fmla="*/ 429 w 463"/>
                    <a:gd name="T31" fmla="*/ 93 h 287"/>
                    <a:gd name="T32" fmla="*/ 454 w 463"/>
                    <a:gd name="T33" fmla="*/ 78 h 287"/>
                    <a:gd name="T34" fmla="*/ 463 w 463"/>
                    <a:gd name="T35" fmla="*/ 61 h 287"/>
                    <a:gd name="T36" fmla="*/ 2 w 463"/>
                    <a:gd name="T37" fmla="*/ 69 h 287"/>
                    <a:gd name="T38" fmla="*/ 19 w 463"/>
                    <a:gd name="T39" fmla="*/ 85 h 287"/>
                    <a:gd name="T40" fmla="*/ 52 w 463"/>
                    <a:gd name="T41" fmla="*/ 99 h 287"/>
                    <a:gd name="T42" fmla="*/ 52 w 463"/>
                    <a:gd name="T43" fmla="*/ 99 h 287"/>
                    <a:gd name="T44" fmla="*/ 19 w 463"/>
                    <a:gd name="T45" fmla="*/ 85 h 287"/>
                    <a:gd name="T46" fmla="*/ 2 w 463"/>
                    <a:gd name="T47" fmla="*/ 69 h 287"/>
                    <a:gd name="T48" fmla="*/ 0 w 463"/>
                    <a:gd name="T49" fmla="*/ 61 h 287"/>
                    <a:gd name="T50" fmla="*/ 2 w 463"/>
                    <a:gd name="T51" fmla="*/ 235 h 287"/>
                    <a:gd name="T52" fmla="*/ 19 w 463"/>
                    <a:gd name="T53" fmla="*/ 251 h 287"/>
                    <a:gd name="T54" fmla="*/ 52 w 463"/>
                    <a:gd name="T55" fmla="*/ 265 h 287"/>
                    <a:gd name="T56" fmla="*/ 98 w 463"/>
                    <a:gd name="T57" fmla="*/ 277 h 287"/>
                    <a:gd name="T58" fmla="*/ 153 w 463"/>
                    <a:gd name="T59" fmla="*/ 284 h 287"/>
                    <a:gd name="T60" fmla="*/ 215 w 463"/>
                    <a:gd name="T61" fmla="*/ 287 h 287"/>
                    <a:gd name="T62" fmla="*/ 279 w 463"/>
                    <a:gd name="T63" fmla="*/ 287 h 287"/>
                    <a:gd name="T64" fmla="*/ 337 w 463"/>
                    <a:gd name="T65" fmla="*/ 281 h 287"/>
                    <a:gd name="T66" fmla="*/ 390 w 463"/>
                    <a:gd name="T67" fmla="*/ 272 h 287"/>
                    <a:gd name="T68" fmla="*/ 429 w 463"/>
                    <a:gd name="T69" fmla="*/ 258 h 287"/>
                    <a:gd name="T70" fmla="*/ 454 w 463"/>
                    <a:gd name="T71" fmla="*/ 244 h 287"/>
                    <a:gd name="T72" fmla="*/ 463 w 463"/>
                    <a:gd name="T73" fmla="*/ 227 h 287"/>
                    <a:gd name="T74" fmla="*/ 461 w 463"/>
                    <a:gd name="T75" fmla="*/ 52 h 287"/>
                    <a:gd name="T76" fmla="*/ 444 w 463"/>
                    <a:gd name="T77" fmla="*/ 37 h 287"/>
                    <a:gd name="T78" fmla="*/ 411 w 463"/>
                    <a:gd name="T79" fmla="*/ 22 h 287"/>
                    <a:gd name="T80" fmla="*/ 365 w 463"/>
                    <a:gd name="T81" fmla="*/ 11 h 287"/>
                    <a:gd name="T82" fmla="*/ 309 w 463"/>
                    <a:gd name="T83" fmla="*/ 3 h 287"/>
                    <a:gd name="T84" fmla="*/ 247 w 463"/>
                    <a:gd name="T85" fmla="*/ 0 h 287"/>
                    <a:gd name="T86" fmla="*/ 183 w 463"/>
                    <a:gd name="T87" fmla="*/ 1 h 287"/>
                    <a:gd name="T88" fmla="*/ 125 w 463"/>
                    <a:gd name="T89" fmla="*/ 7 h 287"/>
                    <a:gd name="T90" fmla="*/ 73 w 463"/>
                    <a:gd name="T91" fmla="*/ 16 h 287"/>
                    <a:gd name="T92" fmla="*/ 34 w 463"/>
                    <a:gd name="T93" fmla="*/ 29 h 287"/>
                    <a:gd name="T94" fmla="*/ 9 w 463"/>
                    <a:gd name="T95" fmla="*/ 44 h 287"/>
                    <a:gd name="T96" fmla="*/ 0 w 463"/>
                    <a:gd name="T97" fmla="*/ 61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" h="287">
                      <a:moveTo>
                        <a:pt x="463" y="61"/>
                      </a:moveTo>
                      <a:lnTo>
                        <a:pt x="463" y="61"/>
                      </a:ln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4" y="85"/>
                      </a:lnTo>
                      <a:lnTo>
                        <a:pt x="429" y="93"/>
                      </a:lnTo>
                      <a:lnTo>
                        <a:pt x="411" y="99"/>
                      </a:lnTo>
                      <a:lnTo>
                        <a:pt x="390" y="105"/>
                      </a:lnTo>
                      <a:lnTo>
                        <a:pt x="365" y="111"/>
                      </a:lnTo>
                      <a:lnTo>
                        <a:pt x="337" y="115"/>
                      </a:lnTo>
                      <a:lnTo>
                        <a:pt x="309" y="118"/>
                      </a:lnTo>
                      <a:lnTo>
                        <a:pt x="279" y="120"/>
                      </a:lnTo>
                      <a:lnTo>
                        <a:pt x="247" y="121"/>
                      </a:lnTo>
                      <a:lnTo>
                        <a:pt x="215" y="121"/>
                      </a:lnTo>
                      <a:lnTo>
                        <a:pt x="185" y="120"/>
                      </a:lnTo>
                      <a:lnTo>
                        <a:pt x="154" y="118"/>
                      </a:lnTo>
                      <a:lnTo>
                        <a:pt x="125" y="115"/>
                      </a:lnTo>
                      <a:lnTo>
                        <a:pt x="98" y="111"/>
                      </a:lnTo>
                      <a:lnTo>
                        <a:pt x="73" y="106"/>
                      </a:lnTo>
                      <a:lnTo>
                        <a:pt x="98" y="111"/>
                      </a:lnTo>
                      <a:lnTo>
                        <a:pt x="125" y="115"/>
                      </a:lnTo>
                      <a:lnTo>
                        <a:pt x="154" y="118"/>
                      </a:lnTo>
                      <a:lnTo>
                        <a:pt x="185" y="120"/>
                      </a:lnTo>
                      <a:lnTo>
                        <a:pt x="215" y="121"/>
                      </a:lnTo>
                      <a:lnTo>
                        <a:pt x="247" y="121"/>
                      </a:lnTo>
                      <a:lnTo>
                        <a:pt x="279" y="120"/>
                      </a:lnTo>
                      <a:lnTo>
                        <a:pt x="309" y="118"/>
                      </a:lnTo>
                      <a:lnTo>
                        <a:pt x="337" y="115"/>
                      </a:lnTo>
                      <a:lnTo>
                        <a:pt x="365" y="111"/>
                      </a:lnTo>
                      <a:lnTo>
                        <a:pt x="390" y="105"/>
                      </a:lnTo>
                      <a:lnTo>
                        <a:pt x="411" y="99"/>
                      </a:lnTo>
                      <a:lnTo>
                        <a:pt x="429" y="93"/>
                      </a:lnTo>
                      <a:lnTo>
                        <a:pt x="444" y="85"/>
                      </a:lnTo>
                      <a:lnTo>
                        <a:pt x="454" y="78"/>
                      </a:lnTo>
                      <a:lnTo>
                        <a:pt x="461" y="69"/>
                      </a:lnTo>
                      <a:lnTo>
                        <a:pt x="463" y="61"/>
                      </a:lnTo>
                      <a:close/>
                      <a:moveTo>
                        <a:pt x="0" y="61"/>
                      </a:moveTo>
                      <a:lnTo>
                        <a:pt x="2" y="69"/>
                      </a:lnTo>
                      <a:lnTo>
                        <a:pt x="9" y="78"/>
                      </a:lnTo>
                      <a:lnTo>
                        <a:pt x="19" y="85"/>
                      </a:lnTo>
                      <a:lnTo>
                        <a:pt x="34" y="93"/>
                      </a:lnTo>
                      <a:lnTo>
                        <a:pt x="52" y="99"/>
                      </a:lnTo>
                      <a:lnTo>
                        <a:pt x="73" y="106"/>
                      </a:lnTo>
                      <a:lnTo>
                        <a:pt x="52" y="99"/>
                      </a:lnTo>
                      <a:lnTo>
                        <a:pt x="34" y="93"/>
                      </a:lnTo>
                      <a:lnTo>
                        <a:pt x="19" y="85"/>
                      </a:lnTo>
                      <a:lnTo>
                        <a:pt x="9" y="78"/>
                      </a:lnTo>
                      <a:lnTo>
                        <a:pt x="2" y="69"/>
                      </a:lnTo>
                      <a:lnTo>
                        <a:pt x="0" y="61"/>
                      </a:lnTo>
                      <a:close/>
                      <a:moveTo>
                        <a:pt x="0" y="61"/>
                      </a:moveTo>
                      <a:lnTo>
                        <a:pt x="0" y="227"/>
                      </a:lnTo>
                      <a:lnTo>
                        <a:pt x="2" y="235"/>
                      </a:lnTo>
                      <a:lnTo>
                        <a:pt x="9" y="244"/>
                      </a:lnTo>
                      <a:lnTo>
                        <a:pt x="19" y="251"/>
                      </a:lnTo>
                      <a:lnTo>
                        <a:pt x="34" y="258"/>
                      </a:lnTo>
                      <a:lnTo>
                        <a:pt x="52" y="265"/>
                      </a:lnTo>
                      <a:lnTo>
                        <a:pt x="73" y="272"/>
                      </a:lnTo>
                      <a:lnTo>
                        <a:pt x="98" y="277"/>
                      </a:lnTo>
                      <a:lnTo>
                        <a:pt x="125" y="281"/>
                      </a:lnTo>
                      <a:lnTo>
                        <a:pt x="153" y="284"/>
                      </a:lnTo>
                      <a:lnTo>
                        <a:pt x="183" y="287"/>
                      </a:lnTo>
                      <a:lnTo>
                        <a:pt x="215" y="287"/>
                      </a:lnTo>
                      <a:lnTo>
                        <a:pt x="247" y="287"/>
                      </a:lnTo>
                      <a:lnTo>
                        <a:pt x="279" y="287"/>
                      </a:lnTo>
                      <a:lnTo>
                        <a:pt x="309" y="284"/>
                      </a:lnTo>
                      <a:lnTo>
                        <a:pt x="337" y="281"/>
                      </a:lnTo>
                      <a:lnTo>
                        <a:pt x="365" y="277"/>
                      </a:lnTo>
                      <a:lnTo>
                        <a:pt x="390" y="272"/>
                      </a:lnTo>
                      <a:lnTo>
                        <a:pt x="411" y="265"/>
                      </a:lnTo>
                      <a:lnTo>
                        <a:pt x="429" y="258"/>
                      </a:lnTo>
                      <a:lnTo>
                        <a:pt x="444" y="251"/>
                      </a:lnTo>
                      <a:lnTo>
                        <a:pt x="454" y="244"/>
                      </a:lnTo>
                      <a:lnTo>
                        <a:pt x="461" y="235"/>
                      </a:lnTo>
                      <a:lnTo>
                        <a:pt x="463" y="227"/>
                      </a:lnTo>
                      <a:lnTo>
                        <a:pt x="463" y="61"/>
                      </a:lnTo>
                      <a:lnTo>
                        <a:pt x="461" y="52"/>
                      </a:lnTo>
                      <a:lnTo>
                        <a:pt x="454" y="44"/>
                      </a:lnTo>
                      <a:lnTo>
                        <a:pt x="444" y="37"/>
                      </a:lnTo>
                      <a:lnTo>
                        <a:pt x="429" y="29"/>
                      </a:lnTo>
                      <a:lnTo>
                        <a:pt x="411" y="22"/>
                      </a:lnTo>
                      <a:lnTo>
                        <a:pt x="390" y="16"/>
                      </a:lnTo>
                      <a:lnTo>
                        <a:pt x="365" y="11"/>
                      </a:lnTo>
                      <a:lnTo>
                        <a:pt x="337" y="7"/>
                      </a:lnTo>
                      <a:lnTo>
                        <a:pt x="309" y="3"/>
                      </a:lnTo>
                      <a:lnTo>
                        <a:pt x="279" y="1"/>
                      </a:lnTo>
                      <a:lnTo>
                        <a:pt x="247" y="0"/>
                      </a:lnTo>
                      <a:lnTo>
                        <a:pt x="215" y="0"/>
                      </a:lnTo>
                      <a:lnTo>
                        <a:pt x="183" y="1"/>
                      </a:lnTo>
                      <a:lnTo>
                        <a:pt x="153" y="3"/>
                      </a:lnTo>
                      <a:lnTo>
                        <a:pt x="125" y="7"/>
                      </a:lnTo>
                      <a:lnTo>
                        <a:pt x="98" y="11"/>
                      </a:lnTo>
                      <a:lnTo>
                        <a:pt x="73" y="16"/>
                      </a:lnTo>
                      <a:lnTo>
                        <a:pt x="52" y="22"/>
                      </a:lnTo>
                      <a:lnTo>
                        <a:pt x="34" y="29"/>
                      </a:lnTo>
                      <a:lnTo>
                        <a:pt x="19" y="37"/>
                      </a:lnTo>
                      <a:lnTo>
                        <a:pt x="9" y="44"/>
                      </a:lnTo>
                      <a:lnTo>
                        <a:pt x="2" y="52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151"/>
                <p:cNvSpPr/>
                <p:nvPr/>
              </p:nvSpPr>
              <p:spPr bwMode="auto">
                <a:xfrm>
                  <a:off x="4805" y="1664"/>
                  <a:ext cx="390" cy="60"/>
                </a:xfrm>
                <a:custGeom>
                  <a:avLst/>
                  <a:gdLst>
                    <a:gd name="T0" fmla="*/ 390 w 390"/>
                    <a:gd name="T1" fmla="*/ 0 h 60"/>
                    <a:gd name="T2" fmla="*/ 390 w 390"/>
                    <a:gd name="T3" fmla="*/ 0 h 60"/>
                    <a:gd name="T4" fmla="*/ 388 w 390"/>
                    <a:gd name="T5" fmla="*/ 8 h 60"/>
                    <a:gd name="T6" fmla="*/ 381 w 390"/>
                    <a:gd name="T7" fmla="*/ 17 h 60"/>
                    <a:gd name="T8" fmla="*/ 371 w 390"/>
                    <a:gd name="T9" fmla="*/ 24 h 60"/>
                    <a:gd name="T10" fmla="*/ 356 w 390"/>
                    <a:gd name="T11" fmla="*/ 32 h 60"/>
                    <a:gd name="T12" fmla="*/ 338 w 390"/>
                    <a:gd name="T13" fmla="*/ 38 h 60"/>
                    <a:gd name="T14" fmla="*/ 317 w 390"/>
                    <a:gd name="T15" fmla="*/ 44 h 60"/>
                    <a:gd name="T16" fmla="*/ 292 w 390"/>
                    <a:gd name="T17" fmla="*/ 50 h 60"/>
                    <a:gd name="T18" fmla="*/ 264 w 390"/>
                    <a:gd name="T19" fmla="*/ 54 h 60"/>
                    <a:gd name="T20" fmla="*/ 236 w 390"/>
                    <a:gd name="T21" fmla="*/ 57 h 60"/>
                    <a:gd name="T22" fmla="*/ 206 w 390"/>
                    <a:gd name="T23" fmla="*/ 59 h 60"/>
                    <a:gd name="T24" fmla="*/ 174 w 390"/>
                    <a:gd name="T25" fmla="*/ 60 h 60"/>
                    <a:gd name="T26" fmla="*/ 142 w 390"/>
                    <a:gd name="T27" fmla="*/ 60 h 60"/>
                    <a:gd name="T28" fmla="*/ 112 w 390"/>
                    <a:gd name="T29" fmla="*/ 59 h 60"/>
                    <a:gd name="T30" fmla="*/ 81 w 390"/>
                    <a:gd name="T31" fmla="*/ 57 h 60"/>
                    <a:gd name="T32" fmla="*/ 52 w 390"/>
                    <a:gd name="T33" fmla="*/ 54 h 60"/>
                    <a:gd name="T34" fmla="*/ 25 w 390"/>
                    <a:gd name="T35" fmla="*/ 50 h 60"/>
                    <a:gd name="T36" fmla="*/ 0 w 390"/>
                    <a:gd name="T37" fmla="*/ 45 h 60"/>
                    <a:gd name="T38" fmla="*/ 25 w 390"/>
                    <a:gd name="T39" fmla="*/ 50 h 60"/>
                    <a:gd name="T40" fmla="*/ 52 w 390"/>
                    <a:gd name="T41" fmla="*/ 54 h 60"/>
                    <a:gd name="T42" fmla="*/ 81 w 390"/>
                    <a:gd name="T43" fmla="*/ 57 h 60"/>
                    <a:gd name="T44" fmla="*/ 112 w 390"/>
                    <a:gd name="T45" fmla="*/ 59 h 60"/>
                    <a:gd name="T46" fmla="*/ 142 w 390"/>
                    <a:gd name="T47" fmla="*/ 60 h 60"/>
                    <a:gd name="T48" fmla="*/ 174 w 390"/>
                    <a:gd name="T49" fmla="*/ 60 h 60"/>
                    <a:gd name="T50" fmla="*/ 206 w 390"/>
                    <a:gd name="T51" fmla="*/ 59 h 60"/>
                    <a:gd name="T52" fmla="*/ 236 w 390"/>
                    <a:gd name="T53" fmla="*/ 57 h 60"/>
                    <a:gd name="T54" fmla="*/ 264 w 390"/>
                    <a:gd name="T55" fmla="*/ 54 h 60"/>
                    <a:gd name="T56" fmla="*/ 292 w 390"/>
                    <a:gd name="T57" fmla="*/ 50 h 60"/>
                    <a:gd name="T58" fmla="*/ 317 w 390"/>
                    <a:gd name="T59" fmla="*/ 44 h 60"/>
                    <a:gd name="T60" fmla="*/ 338 w 390"/>
                    <a:gd name="T61" fmla="*/ 38 h 60"/>
                    <a:gd name="T62" fmla="*/ 356 w 390"/>
                    <a:gd name="T63" fmla="*/ 32 h 60"/>
                    <a:gd name="T64" fmla="*/ 371 w 390"/>
                    <a:gd name="T65" fmla="*/ 24 h 60"/>
                    <a:gd name="T66" fmla="*/ 381 w 390"/>
                    <a:gd name="T67" fmla="*/ 17 h 60"/>
                    <a:gd name="T68" fmla="*/ 388 w 390"/>
                    <a:gd name="T69" fmla="*/ 8 h 60"/>
                    <a:gd name="T70" fmla="*/ 390 w 390"/>
                    <a:gd name="T7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0" h="60">
                      <a:moveTo>
                        <a:pt x="390" y="0"/>
                      </a:moveTo>
                      <a:lnTo>
                        <a:pt x="390" y="0"/>
                      </a:lnTo>
                      <a:lnTo>
                        <a:pt x="388" y="8"/>
                      </a:lnTo>
                      <a:lnTo>
                        <a:pt x="381" y="17"/>
                      </a:lnTo>
                      <a:lnTo>
                        <a:pt x="371" y="24"/>
                      </a:lnTo>
                      <a:lnTo>
                        <a:pt x="356" y="32"/>
                      </a:lnTo>
                      <a:lnTo>
                        <a:pt x="338" y="38"/>
                      </a:lnTo>
                      <a:lnTo>
                        <a:pt x="317" y="44"/>
                      </a:lnTo>
                      <a:lnTo>
                        <a:pt x="292" y="50"/>
                      </a:lnTo>
                      <a:lnTo>
                        <a:pt x="264" y="54"/>
                      </a:lnTo>
                      <a:lnTo>
                        <a:pt x="236" y="57"/>
                      </a:lnTo>
                      <a:lnTo>
                        <a:pt x="206" y="59"/>
                      </a:lnTo>
                      <a:lnTo>
                        <a:pt x="174" y="60"/>
                      </a:lnTo>
                      <a:lnTo>
                        <a:pt x="142" y="60"/>
                      </a:lnTo>
                      <a:lnTo>
                        <a:pt x="112" y="59"/>
                      </a:lnTo>
                      <a:lnTo>
                        <a:pt x="81" y="57"/>
                      </a:lnTo>
                      <a:lnTo>
                        <a:pt x="52" y="54"/>
                      </a:lnTo>
                      <a:lnTo>
                        <a:pt x="25" y="50"/>
                      </a:lnTo>
                      <a:lnTo>
                        <a:pt x="0" y="45"/>
                      </a:lnTo>
                      <a:lnTo>
                        <a:pt x="25" y="50"/>
                      </a:lnTo>
                      <a:lnTo>
                        <a:pt x="52" y="54"/>
                      </a:lnTo>
                      <a:lnTo>
                        <a:pt x="81" y="57"/>
                      </a:lnTo>
                      <a:lnTo>
                        <a:pt x="112" y="59"/>
                      </a:lnTo>
                      <a:lnTo>
                        <a:pt x="142" y="60"/>
                      </a:lnTo>
                      <a:lnTo>
                        <a:pt x="174" y="60"/>
                      </a:lnTo>
                      <a:lnTo>
                        <a:pt x="206" y="59"/>
                      </a:lnTo>
                      <a:lnTo>
                        <a:pt x="236" y="57"/>
                      </a:lnTo>
                      <a:lnTo>
                        <a:pt x="264" y="54"/>
                      </a:lnTo>
                      <a:lnTo>
                        <a:pt x="292" y="50"/>
                      </a:lnTo>
                      <a:lnTo>
                        <a:pt x="317" y="44"/>
                      </a:lnTo>
                      <a:lnTo>
                        <a:pt x="338" y="38"/>
                      </a:lnTo>
                      <a:lnTo>
                        <a:pt x="356" y="32"/>
                      </a:lnTo>
                      <a:lnTo>
                        <a:pt x="371" y="24"/>
                      </a:lnTo>
                      <a:lnTo>
                        <a:pt x="381" y="17"/>
                      </a:lnTo>
                      <a:lnTo>
                        <a:pt x="388" y="8"/>
                      </a:lnTo>
                      <a:lnTo>
                        <a:pt x="390" y="0"/>
                      </a:lnTo>
                      <a:close/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Freeform 152"/>
                <p:cNvSpPr/>
                <p:nvPr/>
              </p:nvSpPr>
              <p:spPr bwMode="auto">
                <a:xfrm>
                  <a:off x="4732" y="1664"/>
                  <a:ext cx="73" cy="45"/>
                </a:xfrm>
                <a:custGeom>
                  <a:avLst/>
                  <a:gdLst>
                    <a:gd name="T0" fmla="*/ 0 w 73"/>
                    <a:gd name="T1" fmla="*/ 0 h 45"/>
                    <a:gd name="T2" fmla="*/ 2 w 73"/>
                    <a:gd name="T3" fmla="*/ 8 h 45"/>
                    <a:gd name="T4" fmla="*/ 9 w 73"/>
                    <a:gd name="T5" fmla="*/ 17 h 45"/>
                    <a:gd name="T6" fmla="*/ 19 w 73"/>
                    <a:gd name="T7" fmla="*/ 24 h 45"/>
                    <a:gd name="T8" fmla="*/ 34 w 73"/>
                    <a:gd name="T9" fmla="*/ 32 h 45"/>
                    <a:gd name="T10" fmla="*/ 52 w 73"/>
                    <a:gd name="T11" fmla="*/ 38 h 45"/>
                    <a:gd name="T12" fmla="*/ 73 w 73"/>
                    <a:gd name="T13" fmla="*/ 45 h 45"/>
                    <a:gd name="T14" fmla="*/ 52 w 73"/>
                    <a:gd name="T15" fmla="*/ 38 h 45"/>
                    <a:gd name="T16" fmla="*/ 34 w 73"/>
                    <a:gd name="T17" fmla="*/ 32 h 45"/>
                    <a:gd name="T18" fmla="*/ 19 w 73"/>
                    <a:gd name="T19" fmla="*/ 24 h 45"/>
                    <a:gd name="T20" fmla="*/ 9 w 73"/>
                    <a:gd name="T21" fmla="*/ 17 h 45"/>
                    <a:gd name="T22" fmla="*/ 2 w 73"/>
                    <a:gd name="T23" fmla="*/ 8 h 45"/>
                    <a:gd name="T24" fmla="*/ 0 w 73"/>
                    <a:gd name="T2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" h="45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9" y="17"/>
                      </a:lnTo>
                      <a:lnTo>
                        <a:pt x="19" y="24"/>
                      </a:lnTo>
                      <a:lnTo>
                        <a:pt x="34" y="32"/>
                      </a:lnTo>
                      <a:lnTo>
                        <a:pt x="52" y="38"/>
                      </a:lnTo>
                      <a:lnTo>
                        <a:pt x="73" y="45"/>
                      </a:lnTo>
                      <a:lnTo>
                        <a:pt x="52" y="38"/>
                      </a:lnTo>
                      <a:lnTo>
                        <a:pt x="34" y="32"/>
                      </a:lnTo>
                      <a:lnTo>
                        <a:pt x="19" y="24"/>
                      </a:lnTo>
                      <a:lnTo>
                        <a:pt x="9" y="17"/>
                      </a:lnTo>
                      <a:lnTo>
                        <a:pt x="2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Freeform 153"/>
                <p:cNvSpPr/>
                <p:nvPr/>
              </p:nvSpPr>
              <p:spPr bwMode="auto">
                <a:xfrm>
                  <a:off x="4732" y="1603"/>
                  <a:ext cx="463" cy="287"/>
                </a:xfrm>
                <a:custGeom>
                  <a:avLst/>
                  <a:gdLst>
                    <a:gd name="T0" fmla="*/ 0 w 463"/>
                    <a:gd name="T1" fmla="*/ 61 h 287"/>
                    <a:gd name="T2" fmla="*/ 0 w 463"/>
                    <a:gd name="T3" fmla="*/ 227 h 287"/>
                    <a:gd name="T4" fmla="*/ 2 w 463"/>
                    <a:gd name="T5" fmla="*/ 235 h 287"/>
                    <a:gd name="T6" fmla="*/ 9 w 463"/>
                    <a:gd name="T7" fmla="*/ 244 h 287"/>
                    <a:gd name="T8" fmla="*/ 19 w 463"/>
                    <a:gd name="T9" fmla="*/ 251 h 287"/>
                    <a:gd name="T10" fmla="*/ 34 w 463"/>
                    <a:gd name="T11" fmla="*/ 258 h 287"/>
                    <a:gd name="T12" fmla="*/ 52 w 463"/>
                    <a:gd name="T13" fmla="*/ 265 h 287"/>
                    <a:gd name="T14" fmla="*/ 73 w 463"/>
                    <a:gd name="T15" fmla="*/ 272 h 287"/>
                    <a:gd name="T16" fmla="*/ 98 w 463"/>
                    <a:gd name="T17" fmla="*/ 277 h 287"/>
                    <a:gd name="T18" fmla="*/ 125 w 463"/>
                    <a:gd name="T19" fmla="*/ 281 h 287"/>
                    <a:gd name="T20" fmla="*/ 153 w 463"/>
                    <a:gd name="T21" fmla="*/ 284 h 287"/>
                    <a:gd name="T22" fmla="*/ 183 w 463"/>
                    <a:gd name="T23" fmla="*/ 287 h 287"/>
                    <a:gd name="T24" fmla="*/ 215 w 463"/>
                    <a:gd name="T25" fmla="*/ 287 h 287"/>
                    <a:gd name="T26" fmla="*/ 247 w 463"/>
                    <a:gd name="T27" fmla="*/ 287 h 287"/>
                    <a:gd name="T28" fmla="*/ 279 w 463"/>
                    <a:gd name="T29" fmla="*/ 287 h 287"/>
                    <a:gd name="T30" fmla="*/ 309 w 463"/>
                    <a:gd name="T31" fmla="*/ 284 h 287"/>
                    <a:gd name="T32" fmla="*/ 337 w 463"/>
                    <a:gd name="T33" fmla="*/ 281 h 287"/>
                    <a:gd name="T34" fmla="*/ 365 w 463"/>
                    <a:gd name="T35" fmla="*/ 277 h 287"/>
                    <a:gd name="T36" fmla="*/ 390 w 463"/>
                    <a:gd name="T37" fmla="*/ 272 h 287"/>
                    <a:gd name="T38" fmla="*/ 411 w 463"/>
                    <a:gd name="T39" fmla="*/ 265 h 287"/>
                    <a:gd name="T40" fmla="*/ 429 w 463"/>
                    <a:gd name="T41" fmla="*/ 258 h 287"/>
                    <a:gd name="T42" fmla="*/ 444 w 463"/>
                    <a:gd name="T43" fmla="*/ 251 h 287"/>
                    <a:gd name="T44" fmla="*/ 454 w 463"/>
                    <a:gd name="T45" fmla="*/ 244 h 287"/>
                    <a:gd name="T46" fmla="*/ 461 w 463"/>
                    <a:gd name="T47" fmla="*/ 235 h 287"/>
                    <a:gd name="T48" fmla="*/ 463 w 463"/>
                    <a:gd name="T49" fmla="*/ 227 h 287"/>
                    <a:gd name="T50" fmla="*/ 463 w 463"/>
                    <a:gd name="T51" fmla="*/ 61 h 287"/>
                    <a:gd name="T52" fmla="*/ 461 w 463"/>
                    <a:gd name="T53" fmla="*/ 52 h 287"/>
                    <a:gd name="T54" fmla="*/ 454 w 463"/>
                    <a:gd name="T55" fmla="*/ 44 h 287"/>
                    <a:gd name="T56" fmla="*/ 444 w 463"/>
                    <a:gd name="T57" fmla="*/ 37 h 287"/>
                    <a:gd name="T58" fmla="*/ 429 w 463"/>
                    <a:gd name="T59" fmla="*/ 29 h 287"/>
                    <a:gd name="T60" fmla="*/ 411 w 463"/>
                    <a:gd name="T61" fmla="*/ 22 h 287"/>
                    <a:gd name="T62" fmla="*/ 390 w 463"/>
                    <a:gd name="T63" fmla="*/ 16 h 287"/>
                    <a:gd name="T64" fmla="*/ 365 w 463"/>
                    <a:gd name="T65" fmla="*/ 11 h 287"/>
                    <a:gd name="T66" fmla="*/ 337 w 463"/>
                    <a:gd name="T67" fmla="*/ 7 h 287"/>
                    <a:gd name="T68" fmla="*/ 309 w 463"/>
                    <a:gd name="T69" fmla="*/ 3 h 287"/>
                    <a:gd name="T70" fmla="*/ 279 w 463"/>
                    <a:gd name="T71" fmla="*/ 1 h 287"/>
                    <a:gd name="T72" fmla="*/ 247 w 463"/>
                    <a:gd name="T73" fmla="*/ 0 h 287"/>
                    <a:gd name="T74" fmla="*/ 215 w 463"/>
                    <a:gd name="T75" fmla="*/ 0 h 287"/>
                    <a:gd name="T76" fmla="*/ 183 w 463"/>
                    <a:gd name="T77" fmla="*/ 1 h 287"/>
                    <a:gd name="T78" fmla="*/ 153 w 463"/>
                    <a:gd name="T79" fmla="*/ 3 h 287"/>
                    <a:gd name="T80" fmla="*/ 125 w 463"/>
                    <a:gd name="T81" fmla="*/ 7 h 287"/>
                    <a:gd name="T82" fmla="*/ 98 w 463"/>
                    <a:gd name="T83" fmla="*/ 11 h 287"/>
                    <a:gd name="T84" fmla="*/ 73 w 463"/>
                    <a:gd name="T85" fmla="*/ 16 h 287"/>
                    <a:gd name="T86" fmla="*/ 52 w 463"/>
                    <a:gd name="T87" fmla="*/ 22 h 287"/>
                    <a:gd name="T88" fmla="*/ 34 w 463"/>
                    <a:gd name="T89" fmla="*/ 29 h 287"/>
                    <a:gd name="T90" fmla="*/ 19 w 463"/>
                    <a:gd name="T91" fmla="*/ 37 h 287"/>
                    <a:gd name="T92" fmla="*/ 9 w 463"/>
                    <a:gd name="T93" fmla="*/ 44 h 287"/>
                    <a:gd name="T94" fmla="*/ 2 w 463"/>
                    <a:gd name="T95" fmla="*/ 52 h 287"/>
                    <a:gd name="T96" fmla="*/ 0 w 463"/>
                    <a:gd name="T97" fmla="*/ 61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" h="287">
                      <a:moveTo>
                        <a:pt x="0" y="61"/>
                      </a:moveTo>
                      <a:lnTo>
                        <a:pt x="0" y="227"/>
                      </a:lnTo>
                      <a:lnTo>
                        <a:pt x="2" y="235"/>
                      </a:lnTo>
                      <a:lnTo>
                        <a:pt x="9" y="244"/>
                      </a:lnTo>
                      <a:lnTo>
                        <a:pt x="19" y="251"/>
                      </a:lnTo>
                      <a:lnTo>
                        <a:pt x="34" y="258"/>
                      </a:lnTo>
                      <a:lnTo>
                        <a:pt x="52" y="265"/>
                      </a:lnTo>
                      <a:lnTo>
                        <a:pt x="73" y="272"/>
                      </a:lnTo>
                      <a:lnTo>
                        <a:pt x="98" y="277"/>
                      </a:lnTo>
                      <a:lnTo>
                        <a:pt x="125" y="281"/>
                      </a:lnTo>
                      <a:lnTo>
                        <a:pt x="153" y="284"/>
                      </a:lnTo>
                      <a:lnTo>
                        <a:pt x="183" y="287"/>
                      </a:lnTo>
                      <a:lnTo>
                        <a:pt x="215" y="287"/>
                      </a:lnTo>
                      <a:lnTo>
                        <a:pt x="247" y="287"/>
                      </a:lnTo>
                      <a:lnTo>
                        <a:pt x="279" y="287"/>
                      </a:lnTo>
                      <a:lnTo>
                        <a:pt x="309" y="284"/>
                      </a:lnTo>
                      <a:lnTo>
                        <a:pt x="337" y="281"/>
                      </a:lnTo>
                      <a:lnTo>
                        <a:pt x="365" y="277"/>
                      </a:lnTo>
                      <a:lnTo>
                        <a:pt x="390" y="272"/>
                      </a:lnTo>
                      <a:lnTo>
                        <a:pt x="411" y="265"/>
                      </a:lnTo>
                      <a:lnTo>
                        <a:pt x="429" y="258"/>
                      </a:lnTo>
                      <a:lnTo>
                        <a:pt x="444" y="251"/>
                      </a:lnTo>
                      <a:lnTo>
                        <a:pt x="454" y="244"/>
                      </a:lnTo>
                      <a:lnTo>
                        <a:pt x="461" y="235"/>
                      </a:lnTo>
                      <a:lnTo>
                        <a:pt x="463" y="227"/>
                      </a:lnTo>
                      <a:lnTo>
                        <a:pt x="463" y="61"/>
                      </a:lnTo>
                      <a:lnTo>
                        <a:pt x="461" y="52"/>
                      </a:lnTo>
                      <a:lnTo>
                        <a:pt x="454" y="44"/>
                      </a:lnTo>
                      <a:lnTo>
                        <a:pt x="444" y="37"/>
                      </a:lnTo>
                      <a:lnTo>
                        <a:pt x="429" y="29"/>
                      </a:lnTo>
                      <a:lnTo>
                        <a:pt x="411" y="22"/>
                      </a:lnTo>
                      <a:lnTo>
                        <a:pt x="390" y="16"/>
                      </a:lnTo>
                      <a:lnTo>
                        <a:pt x="365" y="11"/>
                      </a:lnTo>
                      <a:lnTo>
                        <a:pt x="337" y="7"/>
                      </a:lnTo>
                      <a:lnTo>
                        <a:pt x="309" y="3"/>
                      </a:lnTo>
                      <a:lnTo>
                        <a:pt x="279" y="1"/>
                      </a:lnTo>
                      <a:lnTo>
                        <a:pt x="247" y="0"/>
                      </a:lnTo>
                      <a:lnTo>
                        <a:pt x="215" y="0"/>
                      </a:lnTo>
                      <a:lnTo>
                        <a:pt x="183" y="1"/>
                      </a:lnTo>
                      <a:lnTo>
                        <a:pt x="153" y="3"/>
                      </a:lnTo>
                      <a:lnTo>
                        <a:pt x="125" y="7"/>
                      </a:lnTo>
                      <a:lnTo>
                        <a:pt x="98" y="11"/>
                      </a:lnTo>
                      <a:lnTo>
                        <a:pt x="73" y="16"/>
                      </a:lnTo>
                      <a:lnTo>
                        <a:pt x="52" y="22"/>
                      </a:lnTo>
                      <a:lnTo>
                        <a:pt x="34" y="29"/>
                      </a:lnTo>
                      <a:lnTo>
                        <a:pt x="19" y="37"/>
                      </a:lnTo>
                      <a:lnTo>
                        <a:pt x="9" y="44"/>
                      </a:lnTo>
                      <a:lnTo>
                        <a:pt x="2" y="52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1" name="Group 157"/>
              <p:cNvGrpSpPr/>
              <p:nvPr/>
            </p:nvGrpSpPr>
            <p:grpSpPr bwMode="auto">
              <a:xfrm>
                <a:off x="4732" y="1603"/>
                <a:ext cx="463" cy="122"/>
                <a:chOff x="4732" y="1603"/>
                <a:chExt cx="463" cy="122"/>
              </a:xfrm>
            </p:grpSpPr>
            <p:sp>
              <p:nvSpPr>
                <p:cNvPr id="128" name="Freeform 155"/>
                <p:cNvSpPr/>
                <p:nvPr/>
              </p:nvSpPr>
              <p:spPr bwMode="auto">
                <a:xfrm>
                  <a:off x="4732" y="1603"/>
                  <a:ext cx="463" cy="122"/>
                </a:xfrm>
                <a:custGeom>
                  <a:avLst/>
                  <a:gdLst>
                    <a:gd name="T0" fmla="*/ 463 w 463"/>
                    <a:gd name="T1" fmla="*/ 61 h 122"/>
                    <a:gd name="T2" fmla="*/ 461 w 463"/>
                    <a:gd name="T3" fmla="*/ 69 h 122"/>
                    <a:gd name="T4" fmla="*/ 454 w 463"/>
                    <a:gd name="T5" fmla="*/ 78 h 122"/>
                    <a:gd name="T6" fmla="*/ 443 w 463"/>
                    <a:gd name="T7" fmla="*/ 85 h 122"/>
                    <a:gd name="T8" fmla="*/ 428 w 463"/>
                    <a:gd name="T9" fmla="*/ 93 h 122"/>
                    <a:gd name="T10" fmla="*/ 409 w 463"/>
                    <a:gd name="T11" fmla="*/ 100 h 122"/>
                    <a:gd name="T12" fmla="*/ 386 w 463"/>
                    <a:gd name="T13" fmla="*/ 106 h 122"/>
                    <a:gd name="T14" fmla="*/ 361 w 463"/>
                    <a:gd name="T15" fmla="*/ 112 h 122"/>
                    <a:gd name="T16" fmla="*/ 333 w 463"/>
                    <a:gd name="T17" fmla="*/ 115 h 122"/>
                    <a:gd name="T18" fmla="*/ 302 w 463"/>
                    <a:gd name="T19" fmla="*/ 119 h 122"/>
                    <a:gd name="T20" fmla="*/ 272 w 463"/>
                    <a:gd name="T21" fmla="*/ 120 h 122"/>
                    <a:gd name="T22" fmla="*/ 239 w 463"/>
                    <a:gd name="T23" fmla="*/ 122 h 122"/>
                    <a:gd name="T24" fmla="*/ 207 w 463"/>
                    <a:gd name="T25" fmla="*/ 121 h 122"/>
                    <a:gd name="T26" fmla="*/ 174 w 463"/>
                    <a:gd name="T27" fmla="*/ 119 h 122"/>
                    <a:gd name="T28" fmla="*/ 144 w 463"/>
                    <a:gd name="T29" fmla="*/ 117 h 122"/>
                    <a:gd name="T30" fmla="*/ 116 w 463"/>
                    <a:gd name="T31" fmla="*/ 114 h 122"/>
                    <a:gd name="T32" fmla="*/ 88 w 463"/>
                    <a:gd name="T33" fmla="*/ 109 h 122"/>
                    <a:gd name="T34" fmla="*/ 65 w 463"/>
                    <a:gd name="T35" fmla="*/ 103 h 122"/>
                    <a:gd name="T36" fmla="*/ 43 w 463"/>
                    <a:gd name="T37" fmla="*/ 97 h 122"/>
                    <a:gd name="T38" fmla="*/ 26 w 463"/>
                    <a:gd name="T39" fmla="*/ 89 h 122"/>
                    <a:gd name="T40" fmla="*/ 14 w 463"/>
                    <a:gd name="T41" fmla="*/ 82 h 122"/>
                    <a:gd name="T42" fmla="*/ 5 w 463"/>
                    <a:gd name="T43" fmla="*/ 73 h 122"/>
                    <a:gd name="T44" fmla="*/ 0 w 463"/>
                    <a:gd name="T45" fmla="*/ 65 h 122"/>
                    <a:gd name="T46" fmla="*/ 0 w 463"/>
                    <a:gd name="T47" fmla="*/ 56 h 122"/>
                    <a:gd name="T48" fmla="*/ 5 w 463"/>
                    <a:gd name="T49" fmla="*/ 48 h 122"/>
                    <a:gd name="T50" fmla="*/ 14 w 463"/>
                    <a:gd name="T51" fmla="*/ 40 h 122"/>
                    <a:gd name="T52" fmla="*/ 26 w 463"/>
                    <a:gd name="T53" fmla="*/ 32 h 122"/>
                    <a:gd name="T54" fmla="*/ 43 w 463"/>
                    <a:gd name="T55" fmla="*/ 25 h 122"/>
                    <a:gd name="T56" fmla="*/ 65 w 463"/>
                    <a:gd name="T57" fmla="*/ 18 h 122"/>
                    <a:gd name="T58" fmla="*/ 88 w 463"/>
                    <a:gd name="T59" fmla="*/ 12 h 122"/>
                    <a:gd name="T60" fmla="*/ 116 w 463"/>
                    <a:gd name="T61" fmla="*/ 8 h 122"/>
                    <a:gd name="T62" fmla="*/ 144 w 463"/>
                    <a:gd name="T63" fmla="*/ 4 h 122"/>
                    <a:gd name="T64" fmla="*/ 174 w 463"/>
                    <a:gd name="T65" fmla="*/ 2 h 122"/>
                    <a:gd name="T66" fmla="*/ 207 w 463"/>
                    <a:gd name="T67" fmla="*/ 0 h 122"/>
                    <a:gd name="T68" fmla="*/ 239 w 463"/>
                    <a:gd name="T69" fmla="*/ 0 h 122"/>
                    <a:gd name="T70" fmla="*/ 272 w 463"/>
                    <a:gd name="T71" fmla="*/ 1 h 122"/>
                    <a:gd name="T72" fmla="*/ 302 w 463"/>
                    <a:gd name="T73" fmla="*/ 3 h 122"/>
                    <a:gd name="T74" fmla="*/ 333 w 463"/>
                    <a:gd name="T75" fmla="*/ 6 h 122"/>
                    <a:gd name="T76" fmla="*/ 361 w 463"/>
                    <a:gd name="T77" fmla="*/ 10 h 122"/>
                    <a:gd name="T78" fmla="*/ 386 w 463"/>
                    <a:gd name="T79" fmla="*/ 15 h 122"/>
                    <a:gd name="T80" fmla="*/ 409 w 463"/>
                    <a:gd name="T81" fmla="*/ 21 h 122"/>
                    <a:gd name="T82" fmla="*/ 428 w 463"/>
                    <a:gd name="T83" fmla="*/ 29 h 122"/>
                    <a:gd name="T84" fmla="*/ 443 w 463"/>
                    <a:gd name="T85" fmla="*/ 36 h 122"/>
                    <a:gd name="T86" fmla="*/ 454 w 463"/>
                    <a:gd name="T87" fmla="*/ 44 h 122"/>
                    <a:gd name="T88" fmla="*/ 461 w 463"/>
                    <a:gd name="T89" fmla="*/ 52 h 122"/>
                    <a:gd name="T90" fmla="*/ 463 w 463"/>
                    <a:gd name="T91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3" h="122">
                      <a:moveTo>
                        <a:pt x="463" y="61"/>
                      </a:move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3" y="85"/>
                      </a:lnTo>
                      <a:lnTo>
                        <a:pt x="428" y="93"/>
                      </a:lnTo>
                      <a:lnTo>
                        <a:pt x="409" y="100"/>
                      </a:lnTo>
                      <a:lnTo>
                        <a:pt x="386" y="106"/>
                      </a:lnTo>
                      <a:lnTo>
                        <a:pt x="361" y="112"/>
                      </a:lnTo>
                      <a:lnTo>
                        <a:pt x="333" y="115"/>
                      </a:lnTo>
                      <a:lnTo>
                        <a:pt x="302" y="119"/>
                      </a:lnTo>
                      <a:lnTo>
                        <a:pt x="272" y="120"/>
                      </a:lnTo>
                      <a:lnTo>
                        <a:pt x="239" y="122"/>
                      </a:lnTo>
                      <a:lnTo>
                        <a:pt x="207" y="121"/>
                      </a:lnTo>
                      <a:lnTo>
                        <a:pt x="174" y="119"/>
                      </a:lnTo>
                      <a:lnTo>
                        <a:pt x="144" y="117"/>
                      </a:lnTo>
                      <a:lnTo>
                        <a:pt x="116" y="114"/>
                      </a:lnTo>
                      <a:lnTo>
                        <a:pt x="88" y="109"/>
                      </a:lnTo>
                      <a:lnTo>
                        <a:pt x="65" y="103"/>
                      </a:lnTo>
                      <a:lnTo>
                        <a:pt x="43" y="97"/>
                      </a:lnTo>
                      <a:lnTo>
                        <a:pt x="26" y="89"/>
                      </a:lnTo>
                      <a:lnTo>
                        <a:pt x="14" y="82"/>
                      </a:lnTo>
                      <a:lnTo>
                        <a:pt x="5" y="73"/>
                      </a:lnTo>
                      <a:lnTo>
                        <a:pt x="0" y="65"/>
                      </a:lnTo>
                      <a:lnTo>
                        <a:pt x="0" y="56"/>
                      </a:lnTo>
                      <a:lnTo>
                        <a:pt x="5" y="48"/>
                      </a:lnTo>
                      <a:lnTo>
                        <a:pt x="14" y="40"/>
                      </a:lnTo>
                      <a:lnTo>
                        <a:pt x="26" y="32"/>
                      </a:lnTo>
                      <a:lnTo>
                        <a:pt x="43" y="25"/>
                      </a:lnTo>
                      <a:lnTo>
                        <a:pt x="65" y="18"/>
                      </a:lnTo>
                      <a:lnTo>
                        <a:pt x="88" y="12"/>
                      </a:lnTo>
                      <a:lnTo>
                        <a:pt x="116" y="8"/>
                      </a:lnTo>
                      <a:lnTo>
                        <a:pt x="144" y="4"/>
                      </a:lnTo>
                      <a:lnTo>
                        <a:pt x="174" y="2"/>
                      </a:lnTo>
                      <a:lnTo>
                        <a:pt x="207" y="0"/>
                      </a:lnTo>
                      <a:lnTo>
                        <a:pt x="239" y="0"/>
                      </a:lnTo>
                      <a:lnTo>
                        <a:pt x="272" y="1"/>
                      </a:lnTo>
                      <a:lnTo>
                        <a:pt x="302" y="3"/>
                      </a:lnTo>
                      <a:lnTo>
                        <a:pt x="333" y="6"/>
                      </a:lnTo>
                      <a:lnTo>
                        <a:pt x="361" y="10"/>
                      </a:lnTo>
                      <a:lnTo>
                        <a:pt x="386" y="15"/>
                      </a:lnTo>
                      <a:lnTo>
                        <a:pt x="409" y="21"/>
                      </a:lnTo>
                      <a:lnTo>
                        <a:pt x="428" y="29"/>
                      </a:lnTo>
                      <a:lnTo>
                        <a:pt x="443" y="36"/>
                      </a:lnTo>
                      <a:lnTo>
                        <a:pt x="454" y="44"/>
                      </a:lnTo>
                      <a:lnTo>
                        <a:pt x="461" y="52"/>
                      </a:lnTo>
                      <a:lnTo>
                        <a:pt x="463" y="61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56"/>
                <p:cNvSpPr/>
                <p:nvPr/>
              </p:nvSpPr>
              <p:spPr bwMode="auto">
                <a:xfrm>
                  <a:off x="4732" y="1603"/>
                  <a:ext cx="463" cy="122"/>
                </a:xfrm>
                <a:custGeom>
                  <a:avLst/>
                  <a:gdLst>
                    <a:gd name="T0" fmla="*/ 463 w 463"/>
                    <a:gd name="T1" fmla="*/ 61 h 122"/>
                    <a:gd name="T2" fmla="*/ 461 w 463"/>
                    <a:gd name="T3" fmla="*/ 69 h 122"/>
                    <a:gd name="T4" fmla="*/ 454 w 463"/>
                    <a:gd name="T5" fmla="*/ 78 h 122"/>
                    <a:gd name="T6" fmla="*/ 443 w 463"/>
                    <a:gd name="T7" fmla="*/ 85 h 122"/>
                    <a:gd name="T8" fmla="*/ 428 w 463"/>
                    <a:gd name="T9" fmla="*/ 93 h 122"/>
                    <a:gd name="T10" fmla="*/ 409 w 463"/>
                    <a:gd name="T11" fmla="*/ 100 h 122"/>
                    <a:gd name="T12" fmla="*/ 386 w 463"/>
                    <a:gd name="T13" fmla="*/ 106 h 122"/>
                    <a:gd name="T14" fmla="*/ 361 w 463"/>
                    <a:gd name="T15" fmla="*/ 112 h 122"/>
                    <a:gd name="T16" fmla="*/ 333 w 463"/>
                    <a:gd name="T17" fmla="*/ 115 h 122"/>
                    <a:gd name="T18" fmla="*/ 302 w 463"/>
                    <a:gd name="T19" fmla="*/ 119 h 122"/>
                    <a:gd name="T20" fmla="*/ 272 w 463"/>
                    <a:gd name="T21" fmla="*/ 120 h 122"/>
                    <a:gd name="T22" fmla="*/ 239 w 463"/>
                    <a:gd name="T23" fmla="*/ 122 h 122"/>
                    <a:gd name="T24" fmla="*/ 207 w 463"/>
                    <a:gd name="T25" fmla="*/ 121 h 122"/>
                    <a:gd name="T26" fmla="*/ 174 w 463"/>
                    <a:gd name="T27" fmla="*/ 119 h 122"/>
                    <a:gd name="T28" fmla="*/ 144 w 463"/>
                    <a:gd name="T29" fmla="*/ 117 h 122"/>
                    <a:gd name="T30" fmla="*/ 116 w 463"/>
                    <a:gd name="T31" fmla="*/ 114 h 122"/>
                    <a:gd name="T32" fmla="*/ 88 w 463"/>
                    <a:gd name="T33" fmla="*/ 109 h 122"/>
                    <a:gd name="T34" fmla="*/ 65 w 463"/>
                    <a:gd name="T35" fmla="*/ 103 h 122"/>
                    <a:gd name="T36" fmla="*/ 43 w 463"/>
                    <a:gd name="T37" fmla="*/ 97 h 122"/>
                    <a:gd name="T38" fmla="*/ 26 w 463"/>
                    <a:gd name="T39" fmla="*/ 89 h 122"/>
                    <a:gd name="T40" fmla="*/ 14 w 463"/>
                    <a:gd name="T41" fmla="*/ 82 h 122"/>
                    <a:gd name="T42" fmla="*/ 5 w 463"/>
                    <a:gd name="T43" fmla="*/ 73 h 122"/>
                    <a:gd name="T44" fmla="*/ 0 w 463"/>
                    <a:gd name="T45" fmla="*/ 65 h 122"/>
                    <a:gd name="T46" fmla="*/ 0 w 463"/>
                    <a:gd name="T47" fmla="*/ 56 h 122"/>
                    <a:gd name="T48" fmla="*/ 5 w 463"/>
                    <a:gd name="T49" fmla="*/ 48 h 122"/>
                    <a:gd name="T50" fmla="*/ 14 w 463"/>
                    <a:gd name="T51" fmla="*/ 40 h 122"/>
                    <a:gd name="T52" fmla="*/ 26 w 463"/>
                    <a:gd name="T53" fmla="*/ 32 h 122"/>
                    <a:gd name="T54" fmla="*/ 43 w 463"/>
                    <a:gd name="T55" fmla="*/ 25 h 122"/>
                    <a:gd name="T56" fmla="*/ 65 w 463"/>
                    <a:gd name="T57" fmla="*/ 18 h 122"/>
                    <a:gd name="T58" fmla="*/ 88 w 463"/>
                    <a:gd name="T59" fmla="*/ 12 h 122"/>
                    <a:gd name="T60" fmla="*/ 116 w 463"/>
                    <a:gd name="T61" fmla="*/ 8 h 122"/>
                    <a:gd name="T62" fmla="*/ 144 w 463"/>
                    <a:gd name="T63" fmla="*/ 4 h 122"/>
                    <a:gd name="T64" fmla="*/ 174 w 463"/>
                    <a:gd name="T65" fmla="*/ 2 h 122"/>
                    <a:gd name="T66" fmla="*/ 207 w 463"/>
                    <a:gd name="T67" fmla="*/ 0 h 122"/>
                    <a:gd name="T68" fmla="*/ 239 w 463"/>
                    <a:gd name="T69" fmla="*/ 0 h 122"/>
                    <a:gd name="T70" fmla="*/ 272 w 463"/>
                    <a:gd name="T71" fmla="*/ 1 h 122"/>
                    <a:gd name="T72" fmla="*/ 302 w 463"/>
                    <a:gd name="T73" fmla="*/ 3 h 122"/>
                    <a:gd name="T74" fmla="*/ 333 w 463"/>
                    <a:gd name="T75" fmla="*/ 6 h 122"/>
                    <a:gd name="T76" fmla="*/ 361 w 463"/>
                    <a:gd name="T77" fmla="*/ 10 h 122"/>
                    <a:gd name="T78" fmla="*/ 386 w 463"/>
                    <a:gd name="T79" fmla="*/ 15 h 122"/>
                    <a:gd name="T80" fmla="*/ 409 w 463"/>
                    <a:gd name="T81" fmla="*/ 21 h 122"/>
                    <a:gd name="T82" fmla="*/ 428 w 463"/>
                    <a:gd name="T83" fmla="*/ 29 h 122"/>
                    <a:gd name="T84" fmla="*/ 443 w 463"/>
                    <a:gd name="T85" fmla="*/ 36 h 122"/>
                    <a:gd name="T86" fmla="*/ 454 w 463"/>
                    <a:gd name="T87" fmla="*/ 44 h 122"/>
                    <a:gd name="T88" fmla="*/ 461 w 463"/>
                    <a:gd name="T89" fmla="*/ 52 h 122"/>
                    <a:gd name="T90" fmla="*/ 463 w 463"/>
                    <a:gd name="T91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3" h="122">
                      <a:moveTo>
                        <a:pt x="463" y="61"/>
                      </a:move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3" y="85"/>
                      </a:lnTo>
                      <a:lnTo>
                        <a:pt x="428" y="93"/>
                      </a:lnTo>
                      <a:lnTo>
                        <a:pt x="409" y="100"/>
                      </a:lnTo>
                      <a:lnTo>
                        <a:pt x="386" y="106"/>
                      </a:lnTo>
                      <a:lnTo>
                        <a:pt x="361" y="112"/>
                      </a:lnTo>
                      <a:lnTo>
                        <a:pt x="333" y="115"/>
                      </a:lnTo>
                      <a:lnTo>
                        <a:pt x="302" y="119"/>
                      </a:lnTo>
                      <a:lnTo>
                        <a:pt x="272" y="120"/>
                      </a:lnTo>
                      <a:lnTo>
                        <a:pt x="239" y="122"/>
                      </a:lnTo>
                      <a:lnTo>
                        <a:pt x="207" y="121"/>
                      </a:lnTo>
                      <a:lnTo>
                        <a:pt x="174" y="119"/>
                      </a:lnTo>
                      <a:lnTo>
                        <a:pt x="144" y="117"/>
                      </a:lnTo>
                      <a:lnTo>
                        <a:pt x="116" y="114"/>
                      </a:lnTo>
                      <a:lnTo>
                        <a:pt x="88" y="109"/>
                      </a:lnTo>
                      <a:lnTo>
                        <a:pt x="65" y="103"/>
                      </a:lnTo>
                      <a:lnTo>
                        <a:pt x="43" y="97"/>
                      </a:lnTo>
                      <a:lnTo>
                        <a:pt x="26" y="89"/>
                      </a:lnTo>
                      <a:lnTo>
                        <a:pt x="14" y="82"/>
                      </a:lnTo>
                      <a:lnTo>
                        <a:pt x="5" y="73"/>
                      </a:lnTo>
                      <a:lnTo>
                        <a:pt x="0" y="65"/>
                      </a:lnTo>
                      <a:lnTo>
                        <a:pt x="0" y="56"/>
                      </a:lnTo>
                      <a:lnTo>
                        <a:pt x="5" y="48"/>
                      </a:lnTo>
                      <a:lnTo>
                        <a:pt x="14" y="40"/>
                      </a:lnTo>
                      <a:lnTo>
                        <a:pt x="26" y="32"/>
                      </a:lnTo>
                      <a:lnTo>
                        <a:pt x="43" y="25"/>
                      </a:lnTo>
                      <a:lnTo>
                        <a:pt x="65" y="18"/>
                      </a:lnTo>
                      <a:lnTo>
                        <a:pt x="88" y="12"/>
                      </a:lnTo>
                      <a:lnTo>
                        <a:pt x="116" y="8"/>
                      </a:lnTo>
                      <a:lnTo>
                        <a:pt x="144" y="4"/>
                      </a:lnTo>
                      <a:lnTo>
                        <a:pt x="174" y="2"/>
                      </a:lnTo>
                      <a:lnTo>
                        <a:pt x="207" y="0"/>
                      </a:lnTo>
                      <a:lnTo>
                        <a:pt x="239" y="0"/>
                      </a:lnTo>
                      <a:lnTo>
                        <a:pt x="272" y="1"/>
                      </a:lnTo>
                      <a:lnTo>
                        <a:pt x="302" y="3"/>
                      </a:lnTo>
                      <a:lnTo>
                        <a:pt x="333" y="6"/>
                      </a:lnTo>
                      <a:lnTo>
                        <a:pt x="361" y="10"/>
                      </a:lnTo>
                      <a:lnTo>
                        <a:pt x="386" y="15"/>
                      </a:lnTo>
                      <a:lnTo>
                        <a:pt x="409" y="21"/>
                      </a:lnTo>
                      <a:lnTo>
                        <a:pt x="428" y="29"/>
                      </a:lnTo>
                      <a:lnTo>
                        <a:pt x="443" y="36"/>
                      </a:lnTo>
                      <a:lnTo>
                        <a:pt x="454" y="44"/>
                      </a:lnTo>
                      <a:lnTo>
                        <a:pt x="461" y="52"/>
                      </a:lnTo>
                      <a:lnTo>
                        <a:pt x="463" y="61"/>
                      </a:lnTo>
                      <a:close/>
                    </a:path>
                  </a:pathLst>
                </a:custGeom>
                <a:noFill/>
                <a:ln w="4763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2" name="Freeform 158"/>
              <p:cNvSpPr>
                <a:spLocks noEditPoints="1"/>
              </p:cNvSpPr>
              <p:nvPr/>
            </p:nvSpPr>
            <p:spPr bwMode="auto">
              <a:xfrm>
                <a:off x="4838" y="1614"/>
                <a:ext cx="244" cy="96"/>
              </a:xfrm>
              <a:custGeom>
                <a:avLst/>
                <a:gdLst>
                  <a:gd name="T0" fmla="*/ 45 w 244"/>
                  <a:gd name="T1" fmla="*/ 54 h 96"/>
                  <a:gd name="T2" fmla="*/ 187 w 244"/>
                  <a:gd name="T3" fmla="*/ 54 h 96"/>
                  <a:gd name="T4" fmla="*/ 97 w 244"/>
                  <a:gd name="T5" fmla="*/ 82 h 96"/>
                  <a:gd name="T6" fmla="*/ 45 w 244"/>
                  <a:gd name="T7" fmla="*/ 54 h 96"/>
                  <a:gd name="T8" fmla="*/ 200 w 244"/>
                  <a:gd name="T9" fmla="*/ 42 h 96"/>
                  <a:gd name="T10" fmla="*/ 57 w 244"/>
                  <a:gd name="T11" fmla="*/ 42 h 96"/>
                  <a:gd name="T12" fmla="*/ 148 w 244"/>
                  <a:gd name="T13" fmla="*/ 14 h 96"/>
                  <a:gd name="T14" fmla="*/ 200 w 244"/>
                  <a:gd name="T15" fmla="*/ 42 h 96"/>
                  <a:gd name="T16" fmla="*/ 93 w 244"/>
                  <a:gd name="T17" fmla="*/ 96 h 96"/>
                  <a:gd name="T18" fmla="*/ 244 w 244"/>
                  <a:gd name="T19" fmla="*/ 49 h 96"/>
                  <a:gd name="T20" fmla="*/ 151 w 244"/>
                  <a:gd name="T21" fmla="*/ 0 h 96"/>
                  <a:gd name="T22" fmla="*/ 0 w 244"/>
                  <a:gd name="T23" fmla="*/ 47 h 96"/>
                  <a:gd name="T24" fmla="*/ 93 w 244"/>
                  <a:gd name="T2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4" h="96">
                    <a:moveTo>
                      <a:pt x="45" y="54"/>
                    </a:moveTo>
                    <a:lnTo>
                      <a:pt x="187" y="54"/>
                    </a:lnTo>
                    <a:lnTo>
                      <a:pt x="97" y="82"/>
                    </a:lnTo>
                    <a:lnTo>
                      <a:pt x="45" y="54"/>
                    </a:lnTo>
                    <a:close/>
                    <a:moveTo>
                      <a:pt x="200" y="42"/>
                    </a:moveTo>
                    <a:lnTo>
                      <a:pt x="57" y="42"/>
                    </a:lnTo>
                    <a:lnTo>
                      <a:pt x="148" y="14"/>
                    </a:lnTo>
                    <a:lnTo>
                      <a:pt x="200" y="42"/>
                    </a:lnTo>
                    <a:close/>
                    <a:moveTo>
                      <a:pt x="93" y="96"/>
                    </a:moveTo>
                    <a:lnTo>
                      <a:pt x="244" y="49"/>
                    </a:lnTo>
                    <a:lnTo>
                      <a:pt x="151" y="0"/>
                    </a:lnTo>
                    <a:lnTo>
                      <a:pt x="0" y="47"/>
                    </a:lnTo>
                    <a:lnTo>
                      <a:pt x="93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159"/>
              <p:cNvSpPr>
                <a:spLocks noEditPoints="1"/>
              </p:cNvSpPr>
              <p:nvPr/>
            </p:nvSpPr>
            <p:spPr bwMode="auto">
              <a:xfrm>
                <a:off x="4845" y="1617"/>
                <a:ext cx="243" cy="96"/>
              </a:xfrm>
              <a:custGeom>
                <a:avLst/>
                <a:gdLst>
                  <a:gd name="T0" fmla="*/ 44 w 243"/>
                  <a:gd name="T1" fmla="*/ 54 h 96"/>
                  <a:gd name="T2" fmla="*/ 186 w 243"/>
                  <a:gd name="T3" fmla="*/ 54 h 96"/>
                  <a:gd name="T4" fmla="*/ 95 w 243"/>
                  <a:gd name="T5" fmla="*/ 82 h 96"/>
                  <a:gd name="T6" fmla="*/ 44 w 243"/>
                  <a:gd name="T7" fmla="*/ 54 h 96"/>
                  <a:gd name="T8" fmla="*/ 198 w 243"/>
                  <a:gd name="T9" fmla="*/ 43 h 96"/>
                  <a:gd name="T10" fmla="*/ 57 w 243"/>
                  <a:gd name="T11" fmla="*/ 43 h 96"/>
                  <a:gd name="T12" fmla="*/ 146 w 243"/>
                  <a:gd name="T13" fmla="*/ 15 h 96"/>
                  <a:gd name="T14" fmla="*/ 198 w 243"/>
                  <a:gd name="T15" fmla="*/ 43 h 96"/>
                  <a:gd name="T16" fmla="*/ 92 w 243"/>
                  <a:gd name="T17" fmla="*/ 96 h 96"/>
                  <a:gd name="T18" fmla="*/ 243 w 243"/>
                  <a:gd name="T19" fmla="*/ 50 h 96"/>
                  <a:gd name="T20" fmla="*/ 150 w 243"/>
                  <a:gd name="T21" fmla="*/ 0 h 96"/>
                  <a:gd name="T22" fmla="*/ 0 w 243"/>
                  <a:gd name="T23" fmla="*/ 47 h 96"/>
                  <a:gd name="T24" fmla="*/ 92 w 243"/>
                  <a:gd name="T2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3" h="96">
                    <a:moveTo>
                      <a:pt x="44" y="54"/>
                    </a:moveTo>
                    <a:lnTo>
                      <a:pt x="186" y="54"/>
                    </a:lnTo>
                    <a:lnTo>
                      <a:pt x="95" y="82"/>
                    </a:lnTo>
                    <a:lnTo>
                      <a:pt x="44" y="54"/>
                    </a:lnTo>
                    <a:close/>
                    <a:moveTo>
                      <a:pt x="198" y="43"/>
                    </a:moveTo>
                    <a:lnTo>
                      <a:pt x="57" y="43"/>
                    </a:lnTo>
                    <a:lnTo>
                      <a:pt x="146" y="15"/>
                    </a:lnTo>
                    <a:lnTo>
                      <a:pt x="198" y="43"/>
                    </a:lnTo>
                    <a:close/>
                    <a:moveTo>
                      <a:pt x="92" y="96"/>
                    </a:moveTo>
                    <a:lnTo>
                      <a:pt x="243" y="50"/>
                    </a:lnTo>
                    <a:lnTo>
                      <a:pt x="150" y="0"/>
                    </a:lnTo>
                    <a:lnTo>
                      <a:pt x="0" y="47"/>
                    </a:lnTo>
                    <a:lnTo>
                      <a:pt x="9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0"/>
              <p:cNvSpPr>
                <a:spLocks noEditPoints="1"/>
              </p:cNvSpPr>
              <p:nvPr/>
            </p:nvSpPr>
            <p:spPr bwMode="auto">
              <a:xfrm>
                <a:off x="4889" y="1772"/>
                <a:ext cx="160" cy="77"/>
              </a:xfrm>
              <a:custGeom>
                <a:avLst/>
                <a:gdLst>
                  <a:gd name="T0" fmla="*/ 60 w 160"/>
                  <a:gd name="T1" fmla="*/ 44 h 77"/>
                  <a:gd name="T2" fmla="*/ 77 w 160"/>
                  <a:gd name="T3" fmla="*/ 44 h 77"/>
                  <a:gd name="T4" fmla="*/ 112 w 160"/>
                  <a:gd name="T5" fmla="*/ 77 h 77"/>
                  <a:gd name="T6" fmla="*/ 160 w 160"/>
                  <a:gd name="T7" fmla="*/ 77 h 77"/>
                  <a:gd name="T8" fmla="*/ 160 w 160"/>
                  <a:gd name="T9" fmla="*/ 63 h 77"/>
                  <a:gd name="T10" fmla="*/ 140 w 160"/>
                  <a:gd name="T11" fmla="*/ 63 h 77"/>
                  <a:gd name="T12" fmla="*/ 115 w 160"/>
                  <a:gd name="T13" fmla="*/ 40 h 77"/>
                  <a:gd name="T14" fmla="*/ 119 w 160"/>
                  <a:gd name="T15" fmla="*/ 39 h 77"/>
                  <a:gd name="T16" fmla="*/ 127 w 160"/>
                  <a:gd name="T17" fmla="*/ 36 h 77"/>
                  <a:gd name="T18" fmla="*/ 134 w 160"/>
                  <a:gd name="T19" fmla="*/ 33 h 77"/>
                  <a:gd name="T20" fmla="*/ 137 w 160"/>
                  <a:gd name="T21" fmla="*/ 30 h 77"/>
                  <a:gd name="T22" fmla="*/ 141 w 160"/>
                  <a:gd name="T23" fmla="*/ 26 h 77"/>
                  <a:gd name="T24" fmla="*/ 142 w 160"/>
                  <a:gd name="T25" fmla="*/ 21 h 77"/>
                  <a:gd name="T26" fmla="*/ 141 w 160"/>
                  <a:gd name="T27" fmla="*/ 19 h 77"/>
                  <a:gd name="T28" fmla="*/ 140 w 160"/>
                  <a:gd name="T29" fmla="*/ 14 h 77"/>
                  <a:gd name="T30" fmla="*/ 135 w 160"/>
                  <a:gd name="T31" fmla="*/ 10 h 77"/>
                  <a:gd name="T32" fmla="*/ 129 w 160"/>
                  <a:gd name="T33" fmla="*/ 6 h 77"/>
                  <a:gd name="T34" fmla="*/ 127 w 160"/>
                  <a:gd name="T35" fmla="*/ 5 h 77"/>
                  <a:gd name="T36" fmla="*/ 120 w 160"/>
                  <a:gd name="T37" fmla="*/ 2 h 77"/>
                  <a:gd name="T38" fmla="*/ 112 w 160"/>
                  <a:gd name="T39" fmla="*/ 1 h 77"/>
                  <a:gd name="T40" fmla="*/ 103 w 160"/>
                  <a:gd name="T41" fmla="*/ 0 h 77"/>
                  <a:gd name="T42" fmla="*/ 92 w 160"/>
                  <a:gd name="T43" fmla="*/ 0 h 77"/>
                  <a:gd name="T44" fmla="*/ 0 w 160"/>
                  <a:gd name="T45" fmla="*/ 0 h 77"/>
                  <a:gd name="T46" fmla="*/ 0 w 160"/>
                  <a:gd name="T47" fmla="*/ 13 h 77"/>
                  <a:gd name="T48" fmla="*/ 21 w 160"/>
                  <a:gd name="T49" fmla="*/ 13 h 77"/>
                  <a:gd name="T50" fmla="*/ 21 w 160"/>
                  <a:gd name="T51" fmla="*/ 63 h 77"/>
                  <a:gd name="T52" fmla="*/ 0 w 160"/>
                  <a:gd name="T53" fmla="*/ 63 h 77"/>
                  <a:gd name="T54" fmla="*/ 0 w 160"/>
                  <a:gd name="T55" fmla="*/ 77 h 77"/>
                  <a:gd name="T56" fmla="*/ 80 w 160"/>
                  <a:gd name="T57" fmla="*/ 77 h 77"/>
                  <a:gd name="T58" fmla="*/ 80 w 160"/>
                  <a:gd name="T59" fmla="*/ 63 h 77"/>
                  <a:gd name="T60" fmla="*/ 60 w 160"/>
                  <a:gd name="T61" fmla="*/ 63 h 77"/>
                  <a:gd name="T62" fmla="*/ 60 w 160"/>
                  <a:gd name="T63" fmla="*/ 44 h 77"/>
                  <a:gd name="T64" fmla="*/ 60 w 160"/>
                  <a:gd name="T65" fmla="*/ 13 h 77"/>
                  <a:gd name="T66" fmla="*/ 77 w 160"/>
                  <a:gd name="T67" fmla="*/ 13 h 77"/>
                  <a:gd name="T68" fmla="*/ 86 w 160"/>
                  <a:gd name="T69" fmla="*/ 13 h 77"/>
                  <a:gd name="T70" fmla="*/ 93 w 160"/>
                  <a:gd name="T71" fmla="*/ 14 h 77"/>
                  <a:gd name="T72" fmla="*/ 98 w 160"/>
                  <a:gd name="T73" fmla="*/ 17 h 77"/>
                  <a:gd name="T74" fmla="*/ 100 w 160"/>
                  <a:gd name="T75" fmla="*/ 22 h 77"/>
                  <a:gd name="T76" fmla="*/ 100 w 160"/>
                  <a:gd name="T77" fmla="*/ 23 h 77"/>
                  <a:gd name="T78" fmla="*/ 98 w 160"/>
                  <a:gd name="T79" fmla="*/ 26 h 77"/>
                  <a:gd name="T80" fmla="*/ 92 w 160"/>
                  <a:gd name="T81" fmla="*/ 29 h 77"/>
                  <a:gd name="T82" fmla="*/ 85 w 160"/>
                  <a:gd name="T83" fmla="*/ 30 h 77"/>
                  <a:gd name="T84" fmla="*/ 74 w 160"/>
                  <a:gd name="T85" fmla="*/ 31 h 77"/>
                  <a:gd name="T86" fmla="*/ 60 w 160"/>
                  <a:gd name="T87" fmla="*/ 31 h 77"/>
                  <a:gd name="T88" fmla="*/ 60 w 160"/>
                  <a:gd name="T8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0" h="77">
                    <a:moveTo>
                      <a:pt x="60" y="44"/>
                    </a:moveTo>
                    <a:lnTo>
                      <a:pt x="77" y="44"/>
                    </a:lnTo>
                    <a:lnTo>
                      <a:pt x="112" y="77"/>
                    </a:lnTo>
                    <a:lnTo>
                      <a:pt x="160" y="77"/>
                    </a:lnTo>
                    <a:lnTo>
                      <a:pt x="160" y="63"/>
                    </a:lnTo>
                    <a:lnTo>
                      <a:pt x="140" y="63"/>
                    </a:lnTo>
                    <a:lnTo>
                      <a:pt x="115" y="40"/>
                    </a:lnTo>
                    <a:lnTo>
                      <a:pt x="119" y="39"/>
                    </a:lnTo>
                    <a:lnTo>
                      <a:pt x="127" y="36"/>
                    </a:lnTo>
                    <a:lnTo>
                      <a:pt x="134" y="33"/>
                    </a:lnTo>
                    <a:lnTo>
                      <a:pt x="137" y="30"/>
                    </a:lnTo>
                    <a:lnTo>
                      <a:pt x="141" y="26"/>
                    </a:lnTo>
                    <a:lnTo>
                      <a:pt x="142" y="21"/>
                    </a:lnTo>
                    <a:lnTo>
                      <a:pt x="141" y="19"/>
                    </a:lnTo>
                    <a:lnTo>
                      <a:pt x="140" y="14"/>
                    </a:lnTo>
                    <a:lnTo>
                      <a:pt x="135" y="10"/>
                    </a:lnTo>
                    <a:lnTo>
                      <a:pt x="129" y="6"/>
                    </a:lnTo>
                    <a:lnTo>
                      <a:pt x="127" y="5"/>
                    </a:lnTo>
                    <a:lnTo>
                      <a:pt x="120" y="2"/>
                    </a:lnTo>
                    <a:lnTo>
                      <a:pt x="112" y="1"/>
                    </a:lnTo>
                    <a:lnTo>
                      <a:pt x="103" y="0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1" y="13"/>
                    </a:lnTo>
                    <a:lnTo>
                      <a:pt x="21" y="63"/>
                    </a:lnTo>
                    <a:lnTo>
                      <a:pt x="0" y="63"/>
                    </a:lnTo>
                    <a:lnTo>
                      <a:pt x="0" y="77"/>
                    </a:lnTo>
                    <a:lnTo>
                      <a:pt x="80" y="77"/>
                    </a:lnTo>
                    <a:lnTo>
                      <a:pt x="80" y="63"/>
                    </a:lnTo>
                    <a:lnTo>
                      <a:pt x="60" y="63"/>
                    </a:lnTo>
                    <a:lnTo>
                      <a:pt x="60" y="44"/>
                    </a:lnTo>
                    <a:close/>
                    <a:moveTo>
                      <a:pt x="60" y="13"/>
                    </a:moveTo>
                    <a:lnTo>
                      <a:pt x="77" y="13"/>
                    </a:lnTo>
                    <a:lnTo>
                      <a:pt x="86" y="13"/>
                    </a:lnTo>
                    <a:lnTo>
                      <a:pt x="93" y="14"/>
                    </a:lnTo>
                    <a:lnTo>
                      <a:pt x="98" y="17"/>
                    </a:lnTo>
                    <a:lnTo>
                      <a:pt x="100" y="22"/>
                    </a:lnTo>
                    <a:lnTo>
                      <a:pt x="100" y="23"/>
                    </a:lnTo>
                    <a:lnTo>
                      <a:pt x="98" y="26"/>
                    </a:lnTo>
                    <a:lnTo>
                      <a:pt x="92" y="29"/>
                    </a:lnTo>
                    <a:lnTo>
                      <a:pt x="85" y="30"/>
                    </a:lnTo>
                    <a:lnTo>
                      <a:pt x="74" y="31"/>
                    </a:lnTo>
                    <a:lnTo>
                      <a:pt x="60" y="31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161"/>
              <p:cNvSpPr>
                <a:spLocks noEditPoints="1"/>
              </p:cNvSpPr>
              <p:nvPr/>
            </p:nvSpPr>
            <p:spPr bwMode="auto">
              <a:xfrm>
                <a:off x="4878" y="1764"/>
                <a:ext cx="160" cy="77"/>
              </a:xfrm>
              <a:custGeom>
                <a:avLst/>
                <a:gdLst>
                  <a:gd name="T0" fmla="*/ 60 w 160"/>
                  <a:gd name="T1" fmla="*/ 43 h 77"/>
                  <a:gd name="T2" fmla="*/ 78 w 160"/>
                  <a:gd name="T3" fmla="*/ 43 h 77"/>
                  <a:gd name="T4" fmla="*/ 113 w 160"/>
                  <a:gd name="T5" fmla="*/ 77 h 77"/>
                  <a:gd name="T6" fmla="*/ 160 w 160"/>
                  <a:gd name="T7" fmla="*/ 77 h 77"/>
                  <a:gd name="T8" fmla="*/ 160 w 160"/>
                  <a:gd name="T9" fmla="*/ 64 h 77"/>
                  <a:gd name="T10" fmla="*/ 140 w 160"/>
                  <a:gd name="T11" fmla="*/ 64 h 77"/>
                  <a:gd name="T12" fmla="*/ 114 w 160"/>
                  <a:gd name="T13" fmla="*/ 40 h 77"/>
                  <a:gd name="T14" fmla="*/ 120 w 160"/>
                  <a:gd name="T15" fmla="*/ 40 h 77"/>
                  <a:gd name="T16" fmla="*/ 128 w 160"/>
                  <a:gd name="T17" fmla="*/ 37 h 77"/>
                  <a:gd name="T18" fmla="*/ 134 w 160"/>
                  <a:gd name="T19" fmla="*/ 34 h 77"/>
                  <a:gd name="T20" fmla="*/ 138 w 160"/>
                  <a:gd name="T21" fmla="*/ 30 h 77"/>
                  <a:gd name="T22" fmla="*/ 140 w 160"/>
                  <a:gd name="T23" fmla="*/ 26 h 77"/>
                  <a:gd name="T24" fmla="*/ 142 w 160"/>
                  <a:gd name="T25" fmla="*/ 22 h 77"/>
                  <a:gd name="T26" fmla="*/ 142 w 160"/>
                  <a:gd name="T27" fmla="*/ 19 h 77"/>
                  <a:gd name="T28" fmla="*/ 139 w 160"/>
                  <a:gd name="T29" fmla="*/ 14 h 77"/>
                  <a:gd name="T30" fmla="*/ 136 w 160"/>
                  <a:gd name="T31" fmla="*/ 10 h 77"/>
                  <a:gd name="T32" fmla="*/ 130 w 160"/>
                  <a:gd name="T33" fmla="*/ 7 h 77"/>
                  <a:gd name="T34" fmla="*/ 127 w 160"/>
                  <a:gd name="T35" fmla="*/ 6 h 77"/>
                  <a:gd name="T36" fmla="*/ 121 w 160"/>
                  <a:gd name="T37" fmla="*/ 3 h 77"/>
                  <a:gd name="T38" fmla="*/ 112 w 160"/>
                  <a:gd name="T39" fmla="*/ 2 h 77"/>
                  <a:gd name="T40" fmla="*/ 103 w 160"/>
                  <a:gd name="T41" fmla="*/ 1 h 77"/>
                  <a:gd name="T42" fmla="*/ 92 w 160"/>
                  <a:gd name="T43" fmla="*/ 0 h 77"/>
                  <a:gd name="T44" fmla="*/ 0 w 160"/>
                  <a:gd name="T45" fmla="*/ 0 h 77"/>
                  <a:gd name="T46" fmla="*/ 0 w 160"/>
                  <a:gd name="T47" fmla="*/ 13 h 77"/>
                  <a:gd name="T48" fmla="*/ 21 w 160"/>
                  <a:gd name="T49" fmla="*/ 13 h 77"/>
                  <a:gd name="T50" fmla="*/ 21 w 160"/>
                  <a:gd name="T51" fmla="*/ 64 h 77"/>
                  <a:gd name="T52" fmla="*/ 0 w 160"/>
                  <a:gd name="T53" fmla="*/ 64 h 77"/>
                  <a:gd name="T54" fmla="*/ 0 w 160"/>
                  <a:gd name="T55" fmla="*/ 77 h 77"/>
                  <a:gd name="T56" fmla="*/ 79 w 160"/>
                  <a:gd name="T57" fmla="*/ 77 h 77"/>
                  <a:gd name="T58" fmla="*/ 79 w 160"/>
                  <a:gd name="T59" fmla="*/ 64 h 77"/>
                  <a:gd name="T60" fmla="*/ 60 w 160"/>
                  <a:gd name="T61" fmla="*/ 64 h 77"/>
                  <a:gd name="T62" fmla="*/ 60 w 160"/>
                  <a:gd name="T63" fmla="*/ 43 h 77"/>
                  <a:gd name="T64" fmla="*/ 60 w 160"/>
                  <a:gd name="T65" fmla="*/ 13 h 77"/>
                  <a:gd name="T66" fmla="*/ 78 w 160"/>
                  <a:gd name="T67" fmla="*/ 13 h 77"/>
                  <a:gd name="T68" fmla="*/ 86 w 160"/>
                  <a:gd name="T69" fmla="*/ 14 h 77"/>
                  <a:gd name="T70" fmla="*/ 94 w 160"/>
                  <a:gd name="T71" fmla="*/ 15 h 77"/>
                  <a:gd name="T72" fmla="*/ 97 w 160"/>
                  <a:gd name="T73" fmla="*/ 18 h 77"/>
                  <a:gd name="T74" fmla="*/ 100 w 160"/>
                  <a:gd name="T75" fmla="*/ 22 h 77"/>
                  <a:gd name="T76" fmla="*/ 100 w 160"/>
                  <a:gd name="T77" fmla="*/ 22 h 77"/>
                  <a:gd name="T78" fmla="*/ 97 w 160"/>
                  <a:gd name="T79" fmla="*/ 27 h 77"/>
                  <a:gd name="T80" fmla="*/ 93 w 160"/>
                  <a:gd name="T81" fmla="*/ 29 h 77"/>
                  <a:gd name="T82" fmla="*/ 85 w 160"/>
                  <a:gd name="T83" fmla="*/ 31 h 77"/>
                  <a:gd name="T84" fmla="*/ 75 w 160"/>
                  <a:gd name="T85" fmla="*/ 31 h 77"/>
                  <a:gd name="T86" fmla="*/ 60 w 160"/>
                  <a:gd name="T87" fmla="*/ 31 h 77"/>
                  <a:gd name="T88" fmla="*/ 60 w 160"/>
                  <a:gd name="T8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0" h="77">
                    <a:moveTo>
                      <a:pt x="60" y="43"/>
                    </a:moveTo>
                    <a:lnTo>
                      <a:pt x="78" y="43"/>
                    </a:lnTo>
                    <a:lnTo>
                      <a:pt x="113" y="77"/>
                    </a:lnTo>
                    <a:lnTo>
                      <a:pt x="160" y="77"/>
                    </a:lnTo>
                    <a:lnTo>
                      <a:pt x="160" y="64"/>
                    </a:lnTo>
                    <a:lnTo>
                      <a:pt x="140" y="64"/>
                    </a:lnTo>
                    <a:lnTo>
                      <a:pt x="114" y="40"/>
                    </a:lnTo>
                    <a:lnTo>
                      <a:pt x="120" y="40"/>
                    </a:lnTo>
                    <a:lnTo>
                      <a:pt x="128" y="37"/>
                    </a:lnTo>
                    <a:lnTo>
                      <a:pt x="134" y="34"/>
                    </a:lnTo>
                    <a:lnTo>
                      <a:pt x="138" y="30"/>
                    </a:lnTo>
                    <a:lnTo>
                      <a:pt x="140" y="26"/>
                    </a:lnTo>
                    <a:lnTo>
                      <a:pt x="142" y="22"/>
                    </a:lnTo>
                    <a:lnTo>
                      <a:pt x="142" y="19"/>
                    </a:lnTo>
                    <a:lnTo>
                      <a:pt x="139" y="14"/>
                    </a:lnTo>
                    <a:lnTo>
                      <a:pt x="136" y="10"/>
                    </a:lnTo>
                    <a:lnTo>
                      <a:pt x="130" y="7"/>
                    </a:lnTo>
                    <a:lnTo>
                      <a:pt x="127" y="6"/>
                    </a:lnTo>
                    <a:lnTo>
                      <a:pt x="121" y="3"/>
                    </a:lnTo>
                    <a:lnTo>
                      <a:pt x="112" y="2"/>
                    </a:lnTo>
                    <a:lnTo>
                      <a:pt x="103" y="1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1" y="13"/>
                    </a:lnTo>
                    <a:lnTo>
                      <a:pt x="21" y="64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79" y="77"/>
                    </a:lnTo>
                    <a:lnTo>
                      <a:pt x="79" y="64"/>
                    </a:lnTo>
                    <a:lnTo>
                      <a:pt x="60" y="64"/>
                    </a:lnTo>
                    <a:lnTo>
                      <a:pt x="60" y="43"/>
                    </a:lnTo>
                    <a:close/>
                    <a:moveTo>
                      <a:pt x="60" y="13"/>
                    </a:moveTo>
                    <a:lnTo>
                      <a:pt x="78" y="13"/>
                    </a:lnTo>
                    <a:lnTo>
                      <a:pt x="86" y="14"/>
                    </a:lnTo>
                    <a:lnTo>
                      <a:pt x="94" y="15"/>
                    </a:lnTo>
                    <a:lnTo>
                      <a:pt x="97" y="18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7" y="27"/>
                    </a:lnTo>
                    <a:lnTo>
                      <a:pt x="93" y="29"/>
                    </a:lnTo>
                    <a:lnTo>
                      <a:pt x="85" y="31"/>
                    </a:lnTo>
                    <a:lnTo>
                      <a:pt x="75" y="31"/>
                    </a:lnTo>
                    <a:lnTo>
                      <a:pt x="60" y="31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Group 166"/>
              <p:cNvGrpSpPr/>
              <p:nvPr/>
            </p:nvGrpSpPr>
            <p:grpSpPr bwMode="auto">
              <a:xfrm>
                <a:off x="4732" y="1603"/>
                <a:ext cx="463" cy="287"/>
                <a:chOff x="4732" y="1603"/>
                <a:chExt cx="463" cy="287"/>
              </a:xfrm>
            </p:grpSpPr>
            <p:sp>
              <p:nvSpPr>
                <p:cNvPr id="124" name="Freeform 162"/>
                <p:cNvSpPr>
                  <a:spLocks noEditPoints="1"/>
                </p:cNvSpPr>
                <p:nvPr/>
              </p:nvSpPr>
              <p:spPr bwMode="auto">
                <a:xfrm>
                  <a:off x="4732" y="1603"/>
                  <a:ext cx="463" cy="287"/>
                </a:xfrm>
                <a:custGeom>
                  <a:avLst/>
                  <a:gdLst>
                    <a:gd name="T0" fmla="*/ 463 w 463"/>
                    <a:gd name="T1" fmla="*/ 61 h 287"/>
                    <a:gd name="T2" fmla="*/ 454 w 463"/>
                    <a:gd name="T3" fmla="*/ 78 h 287"/>
                    <a:gd name="T4" fmla="*/ 429 w 463"/>
                    <a:gd name="T5" fmla="*/ 93 h 287"/>
                    <a:gd name="T6" fmla="*/ 390 w 463"/>
                    <a:gd name="T7" fmla="*/ 105 h 287"/>
                    <a:gd name="T8" fmla="*/ 337 w 463"/>
                    <a:gd name="T9" fmla="*/ 115 h 287"/>
                    <a:gd name="T10" fmla="*/ 279 w 463"/>
                    <a:gd name="T11" fmla="*/ 120 h 287"/>
                    <a:gd name="T12" fmla="*/ 215 w 463"/>
                    <a:gd name="T13" fmla="*/ 121 h 287"/>
                    <a:gd name="T14" fmla="*/ 154 w 463"/>
                    <a:gd name="T15" fmla="*/ 118 h 287"/>
                    <a:gd name="T16" fmla="*/ 98 w 463"/>
                    <a:gd name="T17" fmla="*/ 111 h 287"/>
                    <a:gd name="T18" fmla="*/ 98 w 463"/>
                    <a:gd name="T19" fmla="*/ 111 h 287"/>
                    <a:gd name="T20" fmla="*/ 154 w 463"/>
                    <a:gd name="T21" fmla="*/ 118 h 287"/>
                    <a:gd name="T22" fmla="*/ 215 w 463"/>
                    <a:gd name="T23" fmla="*/ 121 h 287"/>
                    <a:gd name="T24" fmla="*/ 279 w 463"/>
                    <a:gd name="T25" fmla="*/ 120 h 287"/>
                    <a:gd name="T26" fmla="*/ 337 w 463"/>
                    <a:gd name="T27" fmla="*/ 115 h 287"/>
                    <a:gd name="T28" fmla="*/ 390 w 463"/>
                    <a:gd name="T29" fmla="*/ 105 h 287"/>
                    <a:gd name="T30" fmla="*/ 429 w 463"/>
                    <a:gd name="T31" fmla="*/ 93 h 287"/>
                    <a:gd name="T32" fmla="*/ 454 w 463"/>
                    <a:gd name="T33" fmla="*/ 78 h 287"/>
                    <a:gd name="T34" fmla="*/ 463 w 463"/>
                    <a:gd name="T35" fmla="*/ 61 h 287"/>
                    <a:gd name="T36" fmla="*/ 2 w 463"/>
                    <a:gd name="T37" fmla="*/ 69 h 287"/>
                    <a:gd name="T38" fmla="*/ 19 w 463"/>
                    <a:gd name="T39" fmla="*/ 85 h 287"/>
                    <a:gd name="T40" fmla="*/ 52 w 463"/>
                    <a:gd name="T41" fmla="*/ 99 h 287"/>
                    <a:gd name="T42" fmla="*/ 52 w 463"/>
                    <a:gd name="T43" fmla="*/ 99 h 287"/>
                    <a:gd name="T44" fmla="*/ 19 w 463"/>
                    <a:gd name="T45" fmla="*/ 85 h 287"/>
                    <a:gd name="T46" fmla="*/ 2 w 463"/>
                    <a:gd name="T47" fmla="*/ 69 h 287"/>
                    <a:gd name="T48" fmla="*/ 0 w 463"/>
                    <a:gd name="T49" fmla="*/ 61 h 287"/>
                    <a:gd name="T50" fmla="*/ 2 w 463"/>
                    <a:gd name="T51" fmla="*/ 235 h 287"/>
                    <a:gd name="T52" fmla="*/ 19 w 463"/>
                    <a:gd name="T53" fmla="*/ 251 h 287"/>
                    <a:gd name="T54" fmla="*/ 52 w 463"/>
                    <a:gd name="T55" fmla="*/ 265 h 287"/>
                    <a:gd name="T56" fmla="*/ 98 w 463"/>
                    <a:gd name="T57" fmla="*/ 277 h 287"/>
                    <a:gd name="T58" fmla="*/ 153 w 463"/>
                    <a:gd name="T59" fmla="*/ 284 h 287"/>
                    <a:gd name="T60" fmla="*/ 215 w 463"/>
                    <a:gd name="T61" fmla="*/ 287 h 287"/>
                    <a:gd name="T62" fmla="*/ 279 w 463"/>
                    <a:gd name="T63" fmla="*/ 287 h 287"/>
                    <a:gd name="T64" fmla="*/ 337 w 463"/>
                    <a:gd name="T65" fmla="*/ 281 h 287"/>
                    <a:gd name="T66" fmla="*/ 390 w 463"/>
                    <a:gd name="T67" fmla="*/ 272 h 287"/>
                    <a:gd name="T68" fmla="*/ 429 w 463"/>
                    <a:gd name="T69" fmla="*/ 258 h 287"/>
                    <a:gd name="T70" fmla="*/ 454 w 463"/>
                    <a:gd name="T71" fmla="*/ 244 h 287"/>
                    <a:gd name="T72" fmla="*/ 463 w 463"/>
                    <a:gd name="T73" fmla="*/ 227 h 287"/>
                    <a:gd name="T74" fmla="*/ 461 w 463"/>
                    <a:gd name="T75" fmla="*/ 52 h 287"/>
                    <a:gd name="T76" fmla="*/ 444 w 463"/>
                    <a:gd name="T77" fmla="*/ 37 h 287"/>
                    <a:gd name="T78" fmla="*/ 411 w 463"/>
                    <a:gd name="T79" fmla="*/ 22 h 287"/>
                    <a:gd name="T80" fmla="*/ 365 w 463"/>
                    <a:gd name="T81" fmla="*/ 11 h 287"/>
                    <a:gd name="T82" fmla="*/ 309 w 463"/>
                    <a:gd name="T83" fmla="*/ 3 h 287"/>
                    <a:gd name="T84" fmla="*/ 247 w 463"/>
                    <a:gd name="T85" fmla="*/ 0 h 287"/>
                    <a:gd name="T86" fmla="*/ 183 w 463"/>
                    <a:gd name="T87" fmla="*/ 1 h 287"/>
                    <a:gd name="T88" fmla="*/ 125 w 463"/>
                    <a:gd name="T89" fmla="*/ 7 h 287"/>
                    <a:gd name="T90" fmla="*/ 73 w 463"/>
                    <a:gd name="T91" fmla="*/ 16 h 287"/>
                    <a:gd name="T92" fmla="*/ 34 w 463"/>
                    <a:gd name="T93" fmla="*/ 29 h 287"/>
                    <a:gd name="T94" fmla="*/ 9 w 463"/>
                    <a:gd name="T95" fmla="*/ 44 h 287"/>
                    <a:gd name="T96" fmla="*/ 0 w 463"/>
                    <a:gd name="T97" fmla="*/ 61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" h="287">
                      <a:moveTo>
                        <a:pt x="463" y="61"/>
                      </a:moveTo>
                      <a:lnTo>
                        <a:pt x="463" y="61"/>
                      </a:ln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4" y="85"/>
                      </a:lnTo>
                      <a:lnTo>
                        <a:pt x="429" y="93"/>
                      </a:lnTo>
                      <a:lnTo>
                        <a:pt x="411" y="99"/>
                      </a:lnTo>
                      <a:lnTo>
                        <a:pt x="390" y="105"/>
                      </a:lnTo>
                      <a:lnTo>
                        <a:pt x="365" y="111"/>
                      </a:lnTo>
                      <a:lnTo>
                        <a:pt x="337" y="115"/>
                      </a:lnTo>
                      <a:lnTo>
                        <a:pt x="309" y="118"/>
                      </a:lnTo>
                      <a:lnTo>
                        <a:pt x="279" y="120"/>
                      </a:lnTo>
                      <a:lnTo>
                        <a:pt x="247" y="121"/>
                      </a:lnTo>
                      <a:lnTo>
                        <a:pt x="215" y="121"/>
                      </a:lnTo>
                      <a:lnTo>
                        <a:pt x="185" y="120"/>
                      </a:lnTo>
                      <a:lnTo>
                        <a:pt x="154" y="118"/>
                      </a:lnTo>
                      <a:lnTo>
                        <a:pt x="125" y="115"/>
                      </a:lnTo>
                      <a:lnTo>
                        <a:pt x="98" y="111"/>
                      </a:lnTo>
                      <a:lnTo>
                        <a:pt x="73" y="106"/>
                      </a:lnTo>
                      <a:lnTo>
                        <a:pt x="98" y="111"/>
                      </a:lnTo>
                      <a:lnTo>
                        <a:pt x="125" y="115"/>
                      </a:lnTo>
                      <a:lnTo>
                        <a:pt x="154" y="118"/>
                      </a:lnTo>
                      <a:lnTo>
                        <a:pt x="185" y="120"/>
                      </a:lnTo>
                      <a:lnTo>
                        <a:pt x="215" y="121"/>
                      </a:lnTo>
                      <a:lnTo>
                        <a:pt x="247" y="121"/>
                      </a:lnTo>
                      <a:lnTo>
                        <a:pt x="279" y="120"/>
                      </a:lnTo>
                      <a:lnTo>
                        <a:pt x="309" y="118"/>
                      </a:lnTo>
                      <a:lnTo>
                        <a:pt x="337" y="115"/>
                      </a:lnTo>
                      <a:lnTo>
                        <a:pt x="365" y="111"/>
                      </a:lnTo>
                      <a:lnTo>
                        <a:pt x="390" y="105"/>
                      </a:lnTo>
                      <a:lnTo>
                        <a:pt x="411" y="99"/>
                      </a:lnTo>
                      <a:lnTo>
                        <a:pt x="429" y="93"/>
                      </a:lnTo>
                      <a:lnTo>
                        <a:pt x="444" y="85"/>
                      </a:lnTo>
                      <a:lnTo>
                        <a:pt x="454" y="78"/>
                      </a:lnTo>
                      <a:lnTo>
                        <a:pt x="461" y="69"/>
                      </a:lnTo>
                      <a:lnTo>
                        <a:pt x="463" y="61"/>
                      </a:lnTo>
                      <a:close/>
                      <a:moveTo>
                        <a:pt x="0" y="61"/>
                      </a:moveTo>
                      <a:lnTo>
                        <a:pt x="2" y="69"/>
                      </a:lnTo>
                      <a:lnTo>
                        <a:pt x="9" y="78"/>
                      </a:lnTo>
                      <a:lnTo>
                        <a:pt x="19" y="85"/>
                      </a:lnTo>
                      <a:lnTo>
                        <a:pt x="34" y="93"/>
                      </a:lnTo>
                      <a:lnTo>
                        <a:pt x="52" y="99"/>
                      </a:lnTo>
                      <a:lnTo>
                        <a:pt x="73" y="106"/>
                      </a:lnTo>
                      <a:lnTo>
                        <a:pt x="52" y="99"/>
                      </a:lnTo>
                      <a:lnTo>
                        <a:pt x="34" y="93"/>
                      </a:lnTo>
                      <a:lnTo>
                        <a:pt x="19" y="85"/>
                      </a:lnTo>
                      <a:lnTo>
                        <a:pt x="9" y="78"/>
                      </a:lnTo>
                      <a:lnTo>
                        <a:pt x="2" y="69"/>
                      </a:lnTo>
                      <a:lnTo>
                        <a:pt x="0" y="61"/>
                      </a:lnTo>
                      <a:close/>
                      <a:moveTo>
                        <a:pt x="0" y="61"/>
                      </a:moveTo>
                      <a:lnTo>
                        <a:pt x="0" y="227"/>
                      </a:lnTo>
                      <a:lnTo>
                        <a:pt x="2" y="235"/>
                      </a:lnTo>
                      <a:lnTo>
                        <a:pt x="9" y="244"/>
                      </a:lnTo>
                      <a:lnTo>
                        <a:pt x="19" y="251"/>
                      </a:lnTo>
                      <a:lnTo>
                        <a:pt x="34" y="258"/>
                      </a:lnTo>
                      <a:lnTo>
                        <a:pt x="52" y="265"/>
                      </a:lnTo>
                      <a:lnTo>
                        <a:pt x="73" y="272"/>
                      </a:lnTo>
                      <a:lnTo>
                        <a:pt x="98" y="277"/>
                      </a:lnTo>
                      <a:lnTo>
                        <a:pt x="125" y="281"/>
                      </a:lnTo>
                      <a:lnTo>
                        <a:pt x="153" y="284"/>
                      </a:lnTo>
                      <a:lnTo>
                        <a:pt x="183" y="287"/>
                      </a:lnTo>
                      <a:lnTo>
                        <a:pt x="215" y="287"/>
                      </a:lnTo>
                      <a:lnTo>
                        <a:pt x="247" y="287"/>
                      </a:lnTo>
                      <a:lnTo>
                        <a:pt x="279" y="287"/>
                      </a:lnTo>
                      <a:lnTo>
                        <a:pt x="309" y="284"/>
                      </a:lnTo>
                      <a:lnTo>
                        <a:pt x="337" y="281"/>
                      </a:lnTo>
                      <a:lnTo>
                        <a:pt x="365" y="277"/>
                      </a:lnTo>
                      <a:lnTo>
                        <a:pt x="390" y="272"/>
                      </a:lnTo>
                      <a:lnTo>
                        <a:pt x="411" y="265"/>
                      </a:lnTo>
                      <a:lnTo>
                        <a:pt x="429" y="258"/>
                      </a:lnTo>
                      <a:lnTo>
                        <a:pt x="444" y="251"/>
                      </a:lnTo>
                      <a:lnTo>
                        <a:pt x="454" y="244"/>
                      </a:lnTo>
                      <a:lnTo>
                        <a:pt x="461" y="235"/>
                      </a:lnTo>
                      <a:lnTo>
                        <a:pt x="463" y="227"/>
                      </a:lnTo>
                      <a:lnTo>
                        <a:pt x="463" y="61"/>
                      </a:lnTo>
                      <a:lnTo>
                        <a:pt x="461" y="52"/>
                      </a:lnTo>
                      <a:lnTo>
                        <a:pt x="454" y="44"/>
                      </a:lnTo>
                      <a:lnTo>
                        <a:pt x="444" y="37"/>
                      </a:lnTo>
                      <a:lnTo>
                        <a:pt x="429" y="29"/>
                      </a:lnTo>
                      <a:lnTo>
                        <a:pt x="411" y="22"/>
                      </a:lnTo>
                      <a:lnTo>
                        <a:pt x="390" y="16"/>
                      </a:lnTo>
                      <a:lnTo>
                        <a:pt x="365" y="11"/>
                      </a:lnTo>
                      <a:lnTo>
                        <a:pt x="337" y="7"/>
                      </a:lnTo>
                      <a:lnTo>
                        <a:pt x="309" y="3"/>
                      </a:lnTo>
                      <a:lnTo>
                        <a:pt x="279" y="1"/>
                      </a:lnTo>
                      <a:lnTo>
                        <a:pt x="247" y="0"/>
                      </a:lnTo>
                      <a:lnTo>
                        <a:pt x="215" y="0"/>
                      </a:lnTo>
                      <a:lnTo>
                        <a:pt x="183" y="1"/>
                      </a:lnTo>
                      <a:lnTo>
                        <a:pt x="153" y="3"/>
                      </a:lnTo>
                      <a:lnTo>
                        <a:pt x="125" y="7"/>
                      </a:lnTo>
                      <a:lnTo>
                        <a:pt x="98" y="11"/>
                      </a:lnTo>
                      <a:lnTo>
                        <a:pt x="73" y="16"/>
                      </a:lnTo>
                      <a:lnTo>
                        <a:pt x="52" y="22"/>
                      </a:lnTo>
                      <a:lnTo>
                        <a:pt x="34" y="29"/>
                      </a:lnTo>
                      <a:lnTo>
                        <a:pt x="19" y="37"/>
                      </a:lnTo>
                      <a:lnTo>
                        <a:pt x="9" y="44"/>
                      </a:lnTo>
                      <a:lnTo>
                        <a:pt x="2" y="52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63"/>
                <p:cNvSpPr/>
                <p:nvPr/>
              </p:nvSpPr>
              <p:spPr bwMode="auto">
                <a:xfrm>
                  <a:off x="4805" y="1664"/>
                  <a:ext cx="390" cy="60"/>
                </a:xfrm>
                <a:custGeom>
                  <a:avLst/>
                  <a:gdLst>
                    <a:gd name="T0" fmla="*/ 390 w 390"/>
                    <a:gd name="T1" fmla="*/ 0 h 60"/>
                    <a:gd name="T2" fmla="*/ 390 w 390"/>
                    <a:gd name="T3" fmla="*/ 0 h 60"/>
                    <a:gd name="T4" fmla="*/ 388 w 390"/>
                    <a:gd name="T5" fmla="*/ 8 h 60"/>
                    <a:gd name="T6" fmla="*/ 381 w 390"/>
                    <a:gd name="T7" fmla="*/ 17 h 60"/>
                    <a:gd name="T8" fmla="*/ 371 w 390"/>
                    <a:gd name="T9" fmla="*/ 24 h 60"/>
                    <a:gd name="T10" fmla="*/ 356 w 390"/>
                    <a:gd name="T11" fmla="*/ 32 h 60"/>
                    <a:gd name="T12" fmla="*/ 338 w 390"/>
                    <a:gd name="T13" fmla="*/ 38 h 60"/>
                    <a:gd name="T14" fmla="*/ 317 w 390"/>
                    <a:gd name="T15" fmla="*/ 44 h 60"/>
                    <a:gd name="T16" fmla="*/ 292 w 390"/>
                    <a:gd name="T17" fmla="*/ 50 h 60"/>
                    <a:gd name="T18" fmla="*/ 264 w 390"/>
                    <a:gd name="T19" fmla="*/ 54 h 60"/>
                    <a:gd name="T20" fmla="*/ 236 w 390"/>
                    <a:gd name="T21" fmla="*/ 57 h 60"/>
                    <a:gd name="T22" fmla="*/ 206 w 390"/>
                    <a:gd name="T23" fmla="*/ 59 h 60"/>
                    <a:gd name="T24" fmla="*/ 174 w 390"/>
                    <a:gd name="T25" fmla="*/ 60 h 60"/>
                    <a:gd name="T26" fmla="*/ 142 w 390"/>
                    <a:gd name="T27" fmla="*/ 60 h 60"/>
                    <a:gd name="T28" fmla="*/ 112 w 390"/>
                    <a:gd name="T29" fmla="*/ 59 h 60"/>
                    <a:gd name="T30" fmla="*/ 81 w 390"/>
                    <a:gd name="T31" fmla="*/ 57 h 60"/>
                    <a:gd name="T32" fmla="*/ 52 w 390"/>
                    <a:gd name="T33" fmla="*/ 54 h 60"/>
                    <a:gd name="T34" fmla="*/ 25 w 390"/>
                    <a:gd name="T35" fmla="*/ 50 h 60"/>
                    <a:gd name="T36" fmla="*/ 0 w 390"/>
                    <a:gd name="T37" fmla="*/ 45 h 60"/>
                    <a:gd name="T38" fmla="*/ 25 w 390"/>
                    <a:gd name="T39" fmla="*/ 50 h 60"/>
                    <a:gd name="T40" fmla="*/ 52 w 390"/>
                    <a:gd name="T41" fmla="*/ 54 h 60"/>
                    <a:gd name="T42" fmla="*/ 81 w 390"/>
                    <a:gd name="T43" fmla="*/ 57 h 60"/>
                    <a:gd name="T44" fmla="*/ 112 w 390"/>
                    <a:gd name="T45" fmla="*/ 59 h 60"/>
                    <a:gd name="T46" fmla="*/ 142 w 390"/>
                    <a:gd name="T47" fmla="*/ 60 h 60"/>
                    <a:gd name="T48" fmla="*/ 174 w 390"/>
                    <a:gd name="T49" fmla="*/ 60 h 60"/>
                    <a:gd name="T50" fmla="*/ 206 w 390"/>
                    <a:gd name="T51" fmla="*/ 59 h 60"/>
                    <a:gd name="T52" fmla="*/ 236 w 390"/>
                    <a:gd name="T53" fmla="*/ 57 h 60"/>
                    <a:gd name="T54" fmla="*/ 264 w 390"/>
                    <a:gd name="T55" fmla="*/ 54 h 60"/>
                    <a:gd name="T56" fmla="*/ 292 w 390"/>
                    <a:gd name="T57" fmla="*/ 50 h 60"/>
                    <a:gd name="T58" fmla="*/ 317 w 390"/>
                    <a:gd name="T59" fmla="*/ 44 h 60"/>
                    <a:gd name="T60" fmla="*/ 338 w 390"/>
                    <a:gd name="T61" fmla="*/ 38 h 60"/>
                    <a:gd name="T62" fmla="*/ 356 w 390"/>
                    <a:gd name="T63" fmla="*/ 32 h 60"/>
                    <a:gd name="T64" fmla="*/ 371 w 390"/>
                    <a:gd name="T65" fmla="*/ 24 h 60"/>
                    <a:gd name="T66" fmla="*/ 381 w 390"/>
                    <a:gd name="T67" fmla="*/ 17 h 60"/>
                    <a:gd name="T68" fmla="*/ 388 w 390"/>
                    <a:gd name="T69" fmla="*/ 8 h 60"/>
                    <a:gd name="T70" fmla="*/ 390 w 390"/>
                    <a:gd name="T71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0" h="60">
                      <a:moveTo>
                        <a:pt x="390" y="0"/>
                      </a:moveTo>
                      <a:lnTo>
                        <a:pt x="390" y="0"/>
                      </a:lnTo>
                      <a:lnTo>
                        <a:pt x="388" y="8"/>
                      </a:lnTo>
                      <a:lnTo>
                        <a:pt x="381" y="17"/>
                      </a:lnTo>
                      <a:lnTo>
                        <a:pt x="371" y="24"/>
                      </a:lnTo>
                      <a:lnTo>
                        <a:pt x="356" y="32"/>
                      </a:lnTo>
                      <a:lnTo>
                        <a:pt x="338" y="38"/>
                      </a:lnTo>
                      <a:lnTo>
                        <a:pt x="317" y="44"/>
                      </a:lnTo>
                      <a:lnTo>
                        <a:pt x="292" y="50"/>
                      </a:lnTo>
                      <a:lnTo>
                        <a:pt x="264" y="54"/>
                      </a:lnTo>
                      <a:lnTo>
                        <a:pt x="236" y="57"/>
                      </a:lnTo>
                      <a:lnTo>
                        <a:pt x="206" y="59"/>
                      </a:lnTo>
                      <a:lnTo>
                        <a:pt x="174" y="60"/>
                      </a:lnTo>
                      <a:lnTo>
                        <a:pt x="142" y="60"/>
                      </a:lnTo>
                      <a:lnTo>
                        <a:pt x="112" y="59"/>
                      </a:lnTo>
                      <a:lnTo>
                        <a:pt x="81" y="57"/>
                      </a:lnTo>
                      <a:lnTo>
                        <a:pt x="52" y="54"/>
                      </a:lnTo>
                      <a:lnTo>
                        <a:pt x="25" y="50"/>
                      </a:lnTo>
                      <a:lnTo>
                        <a:pt x="0" y="45"/>
                      </a:lnTo>
                      <a:lnTo>
                        <a:pt x="25" y="50"/>
                      </a:lnTo>
                      <a:lnTo>
                        <a:pt x="52" y="54"/>
                      </a:lnTo>
                      <a:lnTo>
                        <a:pt x="81" y="57"/>
                      </a:lnTo>
                      <a:lnTo>
                        <a:pt x="112" y="59"/>
                      </a:lnTo>
                      <a:lnTo>
                        <a:pt x="142" y="60"/>
                      </a:lnTo>
                      <a:lnTo>
                        <a:pt x="174" y="60"/>
                      </a:lnTo>
                      <a:lnTo>
                        <a:pt x="206" y="59"/>
                      </a:lnTo>
                      <a:lnTo>
                        <a:pt x="236" y="57"/>
                      </a:lnTo>
                      <a:lnTo>
                        <a:pt x="264" y="54"/>
                      </a:lnTo>
                      <a:lnTo>
                        <a:pt x="292" y="50"/>
                      </a:lnTo>
                      <a:lnTo>
                        <a:pt x="317" y="44"/>
                      </a:lnTo>
                      <a:lnTo>
                        <a:pt x="338" y="38"/>
                      </a:lnTo>
                      <a:lnTo>
                        <a:pt x="356" y="32"/>
                      </a:lnTo>
                      <a:lnTo>
                        <a:pt x="371" y="24"/>
                      </a:lnTo>
                      <a:lnTo>
                        <a:pt x="381" y="17"/>
                      </a:lnTo>
                      <a:lnTo>
                        <a:pt x="388" y="8"/>
                      </a:lnTo>
                      <a:lnTo>
                        <a:pt x="390" y="0"/>
                      </a:lnTo>
                      <a:close/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64"/>
                <p:cNvSpPr/>
                <p:nvPr/>
              </p:nvSpPr>
              <p:spPr bwMode="auto">
                <a:xfrm>
                  <a:off x="4732" y="1664"/>
                  <a:ext cx="73" cy="45"/>
                </a:xfrm>
                <a:custGeom>
                  <a:avLst/>
                  <a:gdLst>
                    <a:gd name="T0" fmla="*/ 0 w 73"/>
                    <a:gd name="T1" fmla="*/ 0 h 45"/>
                    <a:gd name="T2" fmla="*/ 2 w 73"/>
                    <a:gd name="T3" fmla="*/ 8 h 45"/>
                    <a:gd name="T4" fmla="*/ 9 w 73"/>
                    <a:gd name="T5" fmla="*/ 17 h 45"/>
                    <a:gd name="T6" fmla="*/ 19 w 73"/>
                    <a:gd name="T7" fmla="*/ 24 h 45"/>
                    <a:gd name="T8" fmla="*/ 34 w 73"/>
                    <a:gd name="T9" fmla="*/ 32 h 45"/>
                    <a:gd name="T10" fmla="*/ 52 w 73"/>
                    <a:gd name="T11" fmla="*/ 38 h 45"/>
                    <a:gd name="T12" fmla="*/ 73 w 73"/>
                    <a:gd name="T13" fmla="*/ 45 h 45"/>
                    <a:gd name="T14" fmla="*/ 52 w 73"/>
                    <a:gd name="T15" fmla="*/ 38 h 45"/>
                    <a:gd name="T16" fmla="*/ 34 w 73"/>
                    <a:gd name="T17" fmla="*/ 32 h 45"/>
                    <a:gd name="T18" fmla="*/ 19 w 73"/>
                    <a:gd name="T19" fmla="*/ 24 h 45"/>
                    <a:gd name="T20" fmla="*/ 9 w 73"/>
                    <a:gd name="T21" fmla="*/ 17 h 45"/>
                    <a:gd name="T22" fmla="*/ 2 w 73"/>
                    <a:gd name="T23" fmla="*/ 8 h 45"/>
                    <a:gd name="T24" fmla="*/ 0 w 73"/>
                    <a:gd name="T2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" h="45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9" y="17"/>
                      </a:lnTo>
                      <a:lnTo>
                        <a:pt x="19" y="24"/>
                      </a:lnTo>
                      <a:lnTo>
                        <a:pt x="34" y="32"/>
                      </a:lnTo>
                      <a:lnTo>
                        <a:pt x="52" y="38"/>
                      </a:lnTo>
                      <a:lnTo>
                        <a:pt x="73" y="45"/>
                      </a:lnTo>
                      <a:lnTo>
                        <a:pt x="52" y="38"/>
                      </a:lnTo>
                      <a:lnTo>
                        <a:pt x="34" y="32"/>
                      </a:lnTo>
                      <a:lnTo>
                        <a:pt x="19" y="24"/>
                      </a:lnTo>
                      <a:lnTo>
                        <a:pt x="9" y="17"/>
                      </a:lnTo>
                      <a:lnTo>
                        <a:pt x="2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Freeform 165"/>
                <p:cNvSpPr/>
                <p:nvPr/>
              </p:nvSpPr>
              <p:spPr bwMode="auto">
                <a:xfrm>
                  <a:off x="4732" y="1603"/>
                  <a:ext cx="463" cy="287"/>
                </a:xfrm>
                <a:custGeom>
                  <a:avLst/>
                  <a:gdLst>
                    <a:gd name="T0" fmla="*/ 0 w 463"/>
                    <a:gd name="T1" fmla="*/ 61 h 287"/>
                    <a:gd name="T2" fmla="*/ 0 w 463"/>
                    <a:gd name="T3" fmla="*/ 227 h 287"/>
                    <a:gd name="T4" fmla="*/ 2 w 463"/>
                    <a:gd name="T5" fmla="*/ 235 h 287"/>
                    <a:gd name="T6" fmla="*/ 9 w 463"/>
                    <a:gd name="T7" fmla="*/ 244 h 287"/>
                    <a:gd name="T8" fmla="*/ 19 w 463"/>
                    <a:gd name="T9" fmla="*/ 251 h 287"/>
                    <a:gd name="T10" fmla="*/ 34 w 463"/>
                    <a:gd name="T11" fmla="*/ 258 h 287"/>
                    <a:gd name="T12" fmla="*/ 52 w 463"/>
                    <a:gd name="T13" fmla="*/ 265 h 287"/>
                    <a:gd name="T14" fmla="*/ 73 w 463"/>
                    <a:gd name="T15" fmla="*/ 272 h 287"/>
                    <a:gd name="T16" fmla="*/ 98 w 463"/>
                    <a:gd name="T17" fmla="*/ 277 h 287"/>
                    <a:gd name="T18" fmla="*/ 125 w 463"/>
                    <a:gd name="T19" fmla="*/ 281 h 287"/>
                    <a:gd name="T20" fmla="*/ 153 w 463"/>
                    <a:gd name="T21" fmla="*/ 284 h 287"/>
                    <a:gd name="T22" fmla="*/ 183 w 463"/>
                    <a:gd name="T23" fmla="*/ 287 h 287"/>
                    <a:gd name="T24" fmla="*/ 215 w 463"/>
                    <a:gd name="T25" fmla="*/ 287 h 287"/>
                    <a:gd name="T26" fmla="*/ 247 w 463"/>
                    <a:gd name="T27" fmla="*/ 287 h 287"/>
                    <a:gd name="T28" fmla="*/ 279 w 463"/>
                    <a:gd name="T29" fmla="*/ 287 h 287"/>
                    <a:gd name="T30" fmla="*/ 309 w 463"/>
                    <a:gd name="T31" fmla="*/ 284 h 287"/>
                    <a:gd name="T32" fmla="*/ 337 w 463"/>
                    <a:gd name="T33" fmla="*/ 281 h 287"/>
                    <a:gd name="T34" fmla="*/ 365 w 463"/>
                    <a:gd name="T35" fmla="*/ 277 h 287"/>
                    <a:gd name="T36" fmla="*/ 390 w 463"/>
                    <a:gd name="T37" fmla="*/ 272 h 287"/>
                    <a:gd name="T38" fmla="*/ 411 w 463"/>
                    <a:gd name="T39" fmla="*/ 265 h 287"/>
                    <a:gd name="T40" fmla="*/ 429 w 463"/>
                    <a:gd name="T41" fmla="*/ 258 h 287"/>
                    <a:gd name="T42" fmla="*/ 444 w 463"/>
                    <a:gd name="T43" fmla="*/ 251 h 287"/>
                    <a:gd name="T44" fmla="*/ 454 w 463"/>
                    <a:gd name="T45" fmla="*/ 244 h 287"/>
                    <a:gd name="T46" fmla="*/ 461 w 463"/>
                    <a:gd name="T47" fmla="*/ 235 h 287"/>
                    <a:gd name="T48" fmla="*/ 463 w 463"/>
                    <a:gd name="T49" fmla="*/ 227 h 287"/>
                    <a:gd name="T50" fmla="*/ 463 w 463"/>
                    <a:gd name="T51" fmla="*/ 61 h 287"/>
                    <a:gd name="T52" fmla="*/ 461 w 463"/>
                    <a:gd name="T53" fmla="*/ 52 h 287"/>
                    <a:gd name="T54" fmla="*/ 454 w 463"/>
                    <a:gd name="T55" fmla="*/ 44 h 287"/>
                    <a:gd name="T56" fmla="*/ 444 w 463"/>
                    <a:gd name="T57" fmla="*/ 37 h 287"/>
                    <a:gd name="T58" fmla="*/ 429 w 463"/>
                    <a:gd name="T59" fmla="*/ 29 h 287"/>
                    <a:gd name="T60" fmla="*/ 411 w 463"/>
                    <a:gd name="T61" fmla="*/ 22 h 287"/>
                    <a:gd name="T62" fmla="*/ 390 w 463"/>
                    <a:gd name="T63" fmla="*/ 16 h 287"/>
                    <a:gd name="T64" fmla="*/ 365 w 463"/>
                    <a:gd name="T65" fmla="*/ 11 h 287"/>
                    <a:gd name="T66" fmla="*/ 337 w 463"/>
                    <a:gd name="T67" fmla="*/ 7 h 287"/>
                    <a:gd name="T68" fmla="*/ 309 w 463"/>
                    <a:gd name="T69" fmla="*/ 3 h 287"/>
                    <a:gd name="T70" fmla="*/ 279 w 463"/>
                    <a:gd name="T71" fmla="*/ 1 h 287"/>
                    <a:gd name="T72" fmla="*/ 247 w 463"/>
                    <a:gd name="T73" fmla="*/ 0 h 287"/>
                    <a:gd name="T74" fmla="*/ 215 w 463"/>
                    <a:gd name="T75" fmla="*/ 0 h 287"/>
                    <a:gd name="T76" fmla="*/ 183 w 463"/>
                    <a:gd name="T77" fmla="*/ 1 h 287"/>
                    <a:gd name="T78" fmla="*/ 153 w 463"/>
                    <a:gd name="T79" fmla="*/ 3 h 287"/>
                    <a:gd name="T80" fmla="*/ 125 w 463"/>
                    <a:gd name="T81" fmla="*/ 7 h 287"/>
                    <a:gd name="T82" fmla="*/ 98 w 463"/>
                    <a:gd name="T83" fmla="*/ 11 h 287"/>
                    <a:gd name="T84" fmla="*/ 73 w 463"/>
                    <a:gd name="T85" fmla="*/ 16 h 287"/>
                    <a:gd name="T86" fmla="*/ 52 w 463"/>
                    <a:gd name="T87" fmla="*/ 22 h 287"/>
                    <a:gd name="T88" fmla="*/ 34 w 463"/>
                    <a:gd name="T89" fmla="*/ 29 h 287"/>
                    <a:gd name="T90" fmla="*/ 19 w 463"/>
                    <a:gd name="T91" fmla="*/ 37 h 287"/>
                    <a:gd name="T92" fmla="*/ 9 w 463"/>
                    <a:gd name="T93" fmla="*/ 44 h 287"/>
                    <a:gd name="T94" fmla="*/ 2 w 463"/>
                    <a:gd name="T95" fmla="*/ 52 h 287"/>
                    <a:gd name="T96" fmla="*/ 0 w 463"/>
                    <a:gd name="T97" fmla="*/ 61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" h="287">
                      <a:moveTo>
                        <a:pt x="0" y="61"/>
                      </a:moveTo>
                      <a:lnTo>
                        <a:pt x="0" y="227"/>
                      </a:lnTo>
                      <a:lnTo>
                        <a:pt x="2" y="235"/>
                      </a:lnTo>
                      <a:lnTo>
                        <a:pt x="9" y="244"/>
                      </a:lnTo>
                      <a:lnTo>
                        <a:pt x="19" y="251"/>
                      </a:lnTo>
                      <a:lnTo>
                        <a:pt x="34" y="258"/>
                      </a:lnTo>
                      <a:lnTo>
                        <a:pt x="52" y="265"/>
                      </a:lnTo>
                      <a:lnTo>
                        <a:pt x="73" y="272"/>
                      </a:lnTo>
                      <a:lnTo>
                        <a:pt x="98" y="277"/>
                      </a:lnTo>
                      <a:lnTo>
                        <a:pt x="125" y="281"/>
                      </a:lnTo>
                      <a:lnTo>
                        <a:pt x="153" y="284"/>
                      </a:lnTo>
                      <a:lnTo>
                        <a:pt x="183" y="287"/>
                      </a:lnTo>
                      <a:lnTo>
                        <a:pt x="215" y="287"/>
                      </a:lnTo>
                      <a:lnTo>
                        <a:pt x="247" y="287"/>
                      </a:lnTo>
                      <a:lnTo>
                        <a:pt x="279" y="287"/>
                      </a:lnTo>
                      <a:lnTo>
                        <a:pt x="309" y="284"/>
                      </a:lnTo>
                      <a:lnTo>
                        <a:pt x="337" y="281"/>
                      </a:lnTo>
                      <a:lnTo>
                        <a:pt x="365" y="277"/>
                      </a:lnTo>
                      <a:lnTo>
                        <a:pt x="390" y="272"/>
                      </a:lnTo>
                      <a:lnTo>
                        <a:pt x="411" y="265"/>
                      </a:lnTo>
                      <a:lnTo>
                        <a:pt x="429" y="258"/>
                      </a:lnTo>
                      <a:lnTo>
                        <a:pt x="444" y="251"/>
                      </a:lnTo>
                      <a:lnTo>
                        <a:pt x="454" y="244"/>
                      </a:lnTo>
                      <a:lnTo>
                        <a:pt x="461" y="235"/>
                      </a:lnTo>
                      <a:lnTo>
                        <a:pt x="463" y="227"/>
                      </a:lnTo>
                      <a:lnTo>
                        <a:pt x="463" y="61"/>
                      </a:lnTo>
                      <a:lnTo>
                        <a:pt x="461" y="52"/>
                      </a:lnTo>
                      <a:lnTo>
                        <a:pt x="454" y="44"/>
                      </a:lnTo>
                      <a:lnTo>
                        <a:pt x="444" y="37"/>
                      </a:lnTo>
                      <a:lnTo>
                        <a:pt x="429" y="29"/>
                      </a:lnTo>
                      <a:lnTo>
                        <a:pt x="411" y="22"/>
                      </a:lnTo>
                      <a:lnTo>
                        <a:pt x="390" y="16"/>
                      </a:lnTo>
                      <a:lnTo>
                        <a:pt x="365" y="11"/>
                      </a:lnTo>
                      <a:lnTo>
                        <a:pt x="337" y="7"/>
                      </a:lnTo>
                      <a:lnTo>
                        <a:pt x="309" y="3"/>
                      </a:lnTo>
                      <a:lnTo>
                        <a:pt x="279" y="1"/>
                      </a:lnTo>
                      <a:lnTo>
                        <a:pt x="247" y="0"/>
                      </a:lnTo>
                      <a:lnTo>
                        <a:pt x="215" y="0"/>
                      </a:lnTo>
                      <a:lnTo>
                        <a:pt x="183" y="1"/>
                      </a:lnTo>
                      <a:lnTo>
                        <a:pt x="153" y="3"/>
                      </a:lnTo>
                      <a:lnTo>
                        <a:pt x="125" y="7"/>
                      </a:lnTo>
                      <a:lnTo>
                        <a:pt x="98" y="11"/>
                      </a:lnTo>
                      <a:lnTo>
                        <a:pt x="73" y="16"/>
                      </a:lnTo>
                      <a:lnTo>
                        <a:pt x="52" y="22"/>
                      </a:lnTo>
                      <a:lnTo>
                        <a:pt x="34" y="29"/>
                      </a:lnTo>
                      <a:lnTo>
                        <a:pt x="19" y="37"/>
                      </a:lnTo>
                      <a:lnTo>
                        <a:pt x="9" y="44"/>
                      </a:lnTo>
                      <a:lnTo>
                        <a:pt x="2" y="52"/>
                      </a:lnTo>
                      <a:lnTo>
                        <a:pt x="0" y="61"/>
                      </a:lnTo>
                    </a:path>
                  </a:pathLst>
                </a:custGeom>
                <a:noFill/>
                <a:ln w="7938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7" name="Group 169"/>
              <p:cNvGrpSpPr/>
              <p:nvPr/>
            </p:nvGrpSpPr>
            <p:grpSpPr bwMode="auto">
              <a:xfrm>
                <a:off x="4732" y="1603"/>
                <a:ext cx="463" cy="122"/>
                <a:chOff x="4732" y="1603"/>
                <a:chExt cx="463" cy="122"/>
              </a:xfrm>
            </p:grpSpPr>
            <p:sp>
              <p:nvSpPr>
                <p:cNvPr id="122" name="Freeform 167"/>
                <p:cNvSpPr/>
                <p:nvPr/>
              </p:nvSpPr>
              <p:spPr bwMode="auto">
                <a:xfrm>
                  <a:off x="4732" y="1603"/>
                  <a:ext cx="463" cy="122"/>
                </a:xfrm>
                <a:custGeom>
                  <a:avLst/>
                  <a:gdLst>
                    <a:gd name="T0" fmla="*/ 463 w 463"/>
                    <a:gd name="T1" fmla="*/ 61 h 122"/>
                    <a:gd name="T2" fmla="*/ 461 w 463"/>
                    <a:gd name="T3" fmla="*/ 69 h 122"/>
                    <a:gd name="T4" fmla="*/ 454 w 463"/>
                    <a:gd name="T5" fmla="*/ 78 h 122"/>
                    <a:gd name="T6" fmla="*/ 443 w 463"/>
                    <a:gd name="T7" fmla="*/ 85 h 122"/>
                    <a:gd name="T8" fmla="*/ 428 w 463"/>
                    <a:gd name="T9" fmla="*/ 93 h 122"/>
                    <a:gd name="T10" fmla="*/ 409 w 463"/>
                    <a:gd name="T11" fmla="*/ 100 h 122"/>
                    <a:gd name="T12" fmla="*/ 386 w 463"/>
                    <a:gd name="T13" fmla="*/ 106 h 122"/>
                    <a:gd name="T14" fmla="*/ 361 w 463"/>
                    <a:gd name="T15" fmla="*/ 112 h 122"/>
                    <a:gd name="T16" fmla="*/ 333 w 463"/>
                    <a:gd name="T17" fmla="*/ 115 h 122"/>
                    <a:gd name="T18" fmla="*/ 302 w 463"/>
                    <a:gd name="T19" fmla="*/ 119 h 122"/>
                    <a:gd name="T20" fmla="*/ 272 w 463"/>
                    <a:gd name="T21" fmla="*/ 120 h 122"/>
                    <a:gd name="T22" fmla="*/ 239 w 463"/>
                    <a:gd name="T23" fmla="*/ 122 h 122"/>
                    <a:gd name="T24" fmla="*/ 207 w 463"/>
                    <a:gd name="T25" fmla="*/ 121 h 122"/>
                    <a:gd name="T26" fmla="*/ 174 w 463"/>
                    <a:gd name="T27" fmla="*/ 119 h 122"/>
                    <a:gd name="T28" fmla="*/ 144 w 463"/>
                    <a:gd name="T29" fmla="*/ 117 h 122"/>
                    <a:gd name="T30" fmla="*/ 116 w 463"/>
                    <a:gd name="T31" fmla="*/ 114 h 122"/>
                    <a:gd name="T32" fmla="*/ 88 w 463"/>
                    <a:gd name="T33" fmla="*/ 109 h 122"/>
                    <a:gd name="T34" fmla="*/ 65 w 463"/>
                    <a:gd name="T35" fmla="*/ 103 h 122"/>
                    <a:gd name="T36" fmla="*/ 43 w 463"/>
                    <a:gd name="T37" fmla="*/ 97 h 122"/>
                    <a:gd name="T38" fmla="*/ 26 w 463"/>
                    <a:gd name="T39" fmla="*/ 89 h 122"/>
                    <a:gd name="T40" fmla="*/ 14 w 463"/>
                    <a:gd name="T41" fmla="*/ 82 h 122"/>
                    <a:gd name="T42" fmla="*/ 5 w 463"/>
                    <a:gd name="T43" fmla="*/ 73 h 122"/>
                    <a:gd name="T44" fmla="*/ 0 w 463"/>
                    <a:gd name="T45" fmla="*/ 65 h 122"/>
                    <a:gd name="T46" fmla="*/ 0 w 463"/>
                    <a:gd name="T47" fmla="*/ 56 h 122"/>
                    <a:gd name="T48" fmla="*/ 5 w 463"/>
                    <a:gd name="T49" fmla="*/ 48 h 122"/>
                    <a:gd name="T50" fmla="*/ 14 w 463"/>
                    <a:gd name="T51" fmla="*/ 40 h 122"/>
                    <a:gd name="T52" fmla="*/ 26 w 463"/>
                    <a:gd name="T53" fmla="*/ 32 h 122"/>
                    <a:gd name="T54" fmla="*/ 43 w 463"/>
                    <a:gd name="T55" fmla="*/ 25 h 122"/>
                    <a:gd name="T56" fmla="*/ 65 w 463"/>
                    <a:gd name="T57" fmla="*/ 18 h 122"/>
                    <a:gd name="T58" fmla="*/ 88 w 463"/>
                    <a:gd name="T59" fmla="*/ 12 h 122"/>
                    <a:gd name="T60" fmla="*/ 116 w 463"/>
                    <a:gd name="T61" fmla="*/ 8 h 122"/>
                    <a:gd name="T62" fmla="*/ 144 w 463"/>
                    <a:gd name="T63" fmla="*/ 4 h 122"/>
                    <a:gd name="T64" fmla="*/ 174 w 463"/>
                    <a:gd name="T65" fmla="*/ 2 h 122"/>
                    <a:gd name="T66" fmla="*/ 207 w 463"/>
                    <a:gd name="T67" fmla="*/ 0 h 122"/>
                    <a:gd name="T68" fmla="*/ 239 w 463"/>
                    <a:gd name="T69" fmla="*/ 0 h 122"/>
                    <a:gd name="T70" fmla="*/ 272 w 463"/>
                    <a:gd name="T71" fmla="*/ 1 h 122"/>
                    <a:gd name="T72" fmla="*/ 302 w 463"/>
                    <a:gd name="T73" fmla="*/ 3 h 122"/>
                    <a:gd name="T74" fmla="*/ 333 w 463"/>
                    <a:gd name="T75" fmla="*/ 6 h 122"/>
                    <a:gd name="T76" fmla="*/ 361 w 463"/>
                    <a:gd name="T77" fmla="*/ 10 h 122"/>
                    <a:gd name="T78" fmla="*/ 386 w 463"/>
                    <a:gd name="T79" fmla="*/ 15 h 122"/>
                    <a:gd name="T80" fmla="*/ 409 w 463"/>
                    <a:gd name="T81" fmla="*/ 21 h 122"/>
                    <a:gd name="T82" fmla="*/ 428 w 463"/>
                    <a:gd name="T83" fmla="*/ 29 h 122"/>
                    <a:gd name="T84" fmla="*/ 443 w 463"/>
                    <a:gd name="T85" fmla="*/ 36 h 122"/>
                    <a:gd name="T86" fmla="*/ 454 w 463"/>
                    <a:gd name="T87" fmla="*/ 44 h 122"/>
                    <a:gd name="T88" fmla="*/ 461 w 463"/>
                    <a:gd name="T89" fmla="*/ 52 h 122"/>
                    <a:gd name="T90" fmla="*/ 463 w 463"/>
                    <a:gd name="T91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3" h="122">
                      <a:moveTo>
                        <a:pt x="463" y="61"/>
                      </a:move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3" y="85"/>
                      </a:lnTo>
                      <a:lnTo>
                        <a:pt x="428" y="93"/>
                      </a:lnTo>
                      <a:lnTo>
                        <a:pt x="409" y="100"/>
                      </a:lnTo>
                      <a:lnTo>
                        <a:pt x="386" y="106"/>
                      </a:lnTo>
                      <a:lnTo>
                        <a:pt x="361" y="112"/>
                      </a:lnTo>
                      <a:lnTo>
                        <a:pt x="333" y="115"/>
                      </a:lnTo>
                      <a:lnTo>
                        <a:pt x="302" y="119"/>
                      </a:lnTo>
                      <a:lnTo>
                        <a:pt x="272" y="120"/>
                      </a:lnTo>
                      <a:lnTo>
                        <a:pt x="239" y="122"/>
                      </a:lnTo>
                      <a:lnTo>
                        <a:pt x="207" y="121"/>
                      </a:lnTo>
                      <a:lnTo>
                        <a:pt x="174" y="119"/>
                      </a:lnTo>
                      <a:lnTo>
                        <a:pt x="144" y="117"/>
                      </a:lnTo>
                      <a:lnTo>
                        <a:pt x="116" y="114"/>
                      </a:lnTo>
                      <a:lnTo>
                        <a:pt x="88" y="109"/>
                      </a:lnTo>
                      <a:lnTo>
                        <a:pt x="65" y="103"/>
                      </a:lnTo>
                      <a:lnTo>
                        <a:pt x="43" y="97"/>
                      </a:lnTo>
                      <a:lnTo>
                        <a:pt x="26" y="89"/>
                      </a:lnTo>
                      <a:lnTo>
                        <a:pt x="14" y="82"/>
                      </a:lnTo>
                      <a:lnTo>
                        <a:pt x="5" y="73"/>
                      </a:lnTo>
                      <a:lnTo>
                        <a:pt x="0" y="65"/>
                      </a:lnTo>
                      <a:lnTo>
                        <a:pt x="0" y="56"/>
                      </a:lnTo>
                      <a:lnTo>
                        <a:pt x="5" y="48"/>
                      </a:lnTo>
                      <a:lnTo>
                        <a:pt x="14" y="40"/>
                      </a:lnTo>
                      <a:lnTo>
                        <a:pt x="26" y="32"/>
                      </a:lnTo>
                      <a:lnTo>
                        <a:pt x="43" y="25"/>
                      </a:lnTo>
                      <a:lnTo>
                        <a:pt x="65" y="18"/>
                      </a:lnTo>
                      <a:lnTo>
                        <a:pt x="88" y="12"/>
                      </a:lnTo>
                      <a:lnTo>
                        <a:pt x="116" y="8"/>
                      </a:lnTo>
                      <a:lnTo>
                        <a:pt x="144" y="4"/>
                      </a:lnTo>
                      <a:lnTo>
                        <a:pt x="174" y="2"/>
                      </a:lnTo>
                      <a:lnTo>
                        <a:pt x="207" y="0"/>
                      </a:lnTo>
                      <a:lnTo>
                        <a:pt x="239" y="0"/>
                      </a:lnTo>
                      <a:lnTo>
                        <a:pt x="272" y="1"/>
                      </a:lnTo>
                      <a:lnTo>
                        <a:pt x="302" y="3"/>
                      </a:lnTo>
                      <a:lnTo>
                        <a:pt x="333" y="6"/>
                      </a:lnTo>
                      <a:lnTo>
                        <a:pt x="361" y="10"/>
                      </a:lnTo>
                      <a:lnTo>
                        <a:pt x="386" y="15"/>
                      </a:lnTo>
                      <a:lnTo>
                        <a:pt x="409" y="21"/>
                      </a:lnTo>
                      <a:lnTo>
                        <a:pt x="428" y="29"/>
                      </a:lnTo>
                      <a:lnTo>
                        <a:pt x="443" y="36"/>
                      </a:lnTo>
                      <a:lnTo>
                        <a:pt x="454" y="44"/>
                      </a:lnTo>
                      <a:lnTo>
                        <a:pt x="461" y="52"/>
                      </a:lnTo>
                      <a:lnTo>
                        <a:pt x="463" y="61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Freeform 168"/>
                <p:cNvSpPr/>
                <p:nvPr/>
              </p:nvSpPr>
              <p:spPr bwMode="auto">
                <a:xfrm>
                  <a:off x="4732" y="1603"/>
                  <a:ext cx="463" cy="122"/>
                </a:xfrm>
                <a:custGeom>
                  <a:avLst/>
                  <a:gdLst>
                    <a:gd name="T0" fmla="*/ 463 w 463"/>
                    <a:gd name="T1" fmla="*/ 61 h 122"/>
                    <a:gd name="T2" fmla="*/ 461 w 463"/>
                    <a:gd name="T3" fmla="*/ 69 h 122"/>
                    <a:gd name="T4" fmla="*/ 454 w 463"/>
                    <a:gd name="T5" fmla="*/ 78 h 122"/>
                    <a:gd name="T6" fmla="*/ 443 w 463"/>
                    <a:gd name="T7" fmla="*/ 85 h 122"/>
                    <a:gd name="T8" fmla="*/ 428 w 463"/>
                    <a:gd name="T9" fmla="*/ 93 h 122"/>
                    <a:gd name="T10" fmla="*/ 409 w 463"/>
                    <a:gd name="T11" fmla="*/ 100 h 122"/>
                    <a:gd name="T12" fmla="*/ 386 w 463"/>
                    <a:gd name="T13" fmla="*/ 106 h 122"/>
                    <a:gd name="T14" fmla="*/ 361 w 463"/>
                    <a:gd name="T15" fmla="*/ 112 h 122"/>
                    <a:gd name="T16" fmla="*/ 333 w 463"/>
                    <a:gd name="T17" fmla="*/ 115 h 122"/>
                    <a:gd name="T18" fmla="*/ 302 w 463"/>
                    <a:gd name="T19" fmla="*/ 119 h 122"/>
                    <a:gd name="T20" fmla="*/ 272 w 463"/>
                    <a:gd name="T21" fmla="*/ 120 h 122"/>
                    <a:gd name="T22" fmla="*/ 239 w 463"/>
                    <a:gd name="T23" fmla="*/ 122 h 122"/>
                    <a:gd name="T24" fmla="*/ 207 w 463"/>
                    <a:gd name="T25" fmla="*/ 121 h 122"/>
                    <a:gd name="T26" fmla="*/ 174 w 463"/>
                    <a:gd name="T27" fmla="*/ 119 h 122"/>
                    <a:gd name="T28" fmla="*/ 144 w 463"/>
                    <a:gd name="T29" fmla="*/ 117 h 122"/>
                    <a:gd name="T30" fmla="*/ 116 w 463"/>
                    <a:gd name="T31" fmla="*/ 114 h 122"/>
                    <a:gd name="T32" fmla="*/ 88 w 463"/>
                    <a:gd name="T33" fmla="*/ 109 h 122"/>
                    <a:gd name="T34" fmla="*/ 65 w 463"/>
                    <a:gd name="T35" fmla="*/ 103 h 122"/>
                    <a:gd name="T36" fmla="*/ 43 w 463"/>
                    <a:gd name="T37" fmla="*/ 97 h 122"/>
                    <a:gd name="T38" fmla="*/ 26 w 463"/>
                    <a:gd name="T39" fmla="*/ 89 h 122"/>
                    <a:gd name="T40" fmla="*/ 14 w 463"/>
                    <a:gd name="T41" fmla="*/ 82 h 122"/>
                    <a:gd name="T42" fmla="*/ 5 w 463"/>
                    <a:gd name="T43" fmla="*/ 73 h 122"/>
                    <a:gd name="T44" fmla="*/ 0 w 463"/>
                    <a:gd name="T45" fmla="*/ 65 h 122"/>
                    <a:gd name="T46" fmla="*/ 0 w 463"/>
                    <a:gd name="T47" fmla="*/ 56 h 122"/>
                    <a:gd name="T48" fmla="*/ 5 w 463"/>
                    <a:gd name="T49" fmla="*/ 48 h 122"/>
                    <a:gd name="T50" fmla="*/ 14 w 463"/>
                    <a:gd name="T51" fmla="*/ 40 h 122"/>
                    <a:gd name="T52" fmla="*/ 26 w 463"/>
                    <a:gd name="T53" fmla="*/ 32 h 122"/>
                    <a:gd name="T54" fmla="*/ 43 w 463"/>
                    <a:gd name="T55" fmla="*/ 25 h 122"/>
                    <a:gd name="T56" fmla="*/ 65 w 463"/>
                    <a:gd name="T57" fmla="*/ 18 h 122"/>
                    <a:gd name="T58" fmla="*/ 88 w 463"/>
                    <a:gd name="T59" fmla="*/ 12 h 122"/>
                    <a:gd name="T60" fmla="*/ 116 w 463"/>
                    <a:gd name="T61" fmla="*/ 8 h 122"/>
                    <a:gd name="T62" fmla="*/ 144 w 463"/>
                    <a:gd name="T63" fmla="*/ 4 h 122"/>
                    <a:gd name="T64" fmla="*/ 174 w 463"/>
                    <a:gd name="T65" fmla="*/ 2 h 122"/>
                    <a:gd name="T66" fmla="*/ 207 w 463"/>
                    <a:gd name="T67" fmla="*/ 0 h 122"/>
                    <a:gd name="T68" fmla="*/ 239 w 463"/>
                    <a:gd name="T69" fmla="*/ 0 h 122"/>
                    <a:gd name="T70" fmla="*/ 272 w 463"/>
                    <a:gd name="T71" fmla="*/ 1 h 122"/>
                    <a:gd name="T72" fmla="*/ 302 w 463"/>
                    <a:gd name="T73" fmla="*/ 3 h 122"/>
                    <a:gd name="T74" fmla="*/ 333 w 463"/>
                    <a:gd name="T75" fmla="*/ 6 h 122"/>
                    <a:gd name="T76" fmla="*/ 361 w 463"/>
                    <a:gd name="T77" fmla="*/ 10 h 122"/>
                    <a:gd name="T78" fmla="*/ 386 w 463"/>
                    <a:gd name="T79" fmla="*/ 15 h 122"/>
                    <a:gd name="T80" fmla="*/ 409 w 463"/>
                    <a:gd name="T81" fmla="*/ 21 h 122"/>
                    <a:gd name="T82" fmla="*/ 428 w 463"/>
                    <a:gd name="T83" fmla="*/ 29 h 122"/>
                    <a:gd name="T84" fmla="*/ 443 w 463"/>
                    <a:gd name="T85" fmla="*/ 36 h 122"/>
                    <a:gd name="T86" fmla="*/ 454 w 463"/>
                    <a:gd name="T87" fmla="*/ 44 h 122"/>
                    <a:gd name="T88" fmla="*/ 461 w 463"/>
                    <a:gd name="T89" fmla="*/ 52 h 122"/>
                    <a:gd name="T90" fmla="*/ 463 w 463"/>
                    <a:gd name="T91" fmla="*/ 6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3" h="122">
                      <a:moveTo>
                        <a:pt x="463" y="61"/>
                      </a:moveTo>
                      <a:lnTo>
                        <a:pt x="461" y="69"/>
                      </a:lnTo>
                      <a:lnTo>
                        <a:pt x="454" y="78"/>
                      </a:lnTo>
                      <a:lnTo>
                        <a:pt x="443" y="85"/>
                      </a:lnTo>
                      <a:lnTo>
                        <a:pt x="428" y="93"/>
                      </a:lnTo>
                      <a:lnTo>
                        <a:pt x="409" y="100"/>
                      </a:lnTo>
                      <a:lnTo>
                        <a:pt x="386" y="106"/>
                      </a:lnTo>
                      <a:lnTo>
                        <a:pt x="361" y="112"/>
                      </a:lnTo>
                      <a:lnTo>
                        <a:pt x="333" y="115"/>
                      </a:lnTo>
                      <a:lnTo>
                        <a:pt x="302" y="119"/>
                      </a:lnTo>
                      <a:lnTo>
                        <a:pt x="272" y="120"/>
                      </a:lnTo>
                      <a:lnTo>
                        <a:pt x="239" y="122"/>
                      </a:lnTo>
                      <a:lnTo>
                        <a:pt x="207" y="121"/>
                      </a:lnTo>
                      <a:lnTo>
                        <a:pt x="174" y="119"/>
                      </a:lnTo>
                      <a:lnTo>
                        <a:pt x="144" y="117"/>
                      </a:lnTo>
                      <a:lnTo>
                        <a:pt x="116" y="114"/>
                      </a:lnTo>
                      <a:lnTo>
                        <a:pt x="88" y="109"/>
                      </a:lnTo>
                      <a:lnTo>
                        <a:pt x="65" y="103"/>
                      </a:lnTo>
                      <a:lnTo>
                        <a:pt x="43" y="97"/>
                      </a:lnTo>
                      <a:lnTo>
                        <a:pt x="26" y="89"/>
                      </a:lnTo>
                      <a:lnTo>
                        <a:pt x="14" y="82"/>
                      </a:lnTo>
                      <a:lnTo>
                        <a:pt x="5" y="73"/>
                      </a:lnTo>
                      <a:lnTo>
                        <a:pt x="0" y="65"/>
                      </a:lnTo>
                      <a:lnTo>
                        <a:pt x="0" y="56"/>
                      </a:lnTo>
                      <a:lnTo>
                        <a:pt x="5" y="48"/>
                      </a:lnTo>
                      <a:lnTo>
                        <a:pt x="14" y="40"/>
                      </a:lnTo>
                      <a:lnTo>
                        <a:pt x="26" y="32"/>
                      </a:lnTo>
                      <a:lnTo>
                        <a:pt x="43" y="25"/>
                      </a:lnTo>
                      <a:lnTo>
                        <a:pt x="65" y="18"/>
                      </a:lnTo>
                      <a:lnTo>
                        <a:pt x="88" y="12"/>
                      </a:lnTo>
                      <a:lnTo>
                        <a:pt x="116" y="8"/>
                      </a:lnTo>
                      <a:lnTo>
                        <a:pt x="144" y="4"/>
                      </a:lnTo>
                      <a:lnTo>
                        <a:pt x="174" y="2"/>
                      </a:lnTo>
                      <a:lnTo>
                        <a:pt x="207" y="0"/>
                      </a:lnTo>
                      <a:lnTo>
                        <a:pt x="239" y="0"/>
                      </a:lnTo>
                      <a:lnTo>
                        <a:pt x="272" y="1"/>
                      </a:lnTo>
                      <a:lnTo>
                        <a:pt x="302" y="3"/>
                      </a:lnTo>
                      <a:lnTo>
                        <a:pt x="333" y="6"/>
                      </a:lnTo>
                      <a:lnTo>
                        <a:pt x="361" y="10"/>
                      </a:lnTo>
                      <a:lnTo>
                        <a:pt x="386" y="15"/>
                      </a:lnTo>
                      <a:lnTo>
                        <a:pt x="409" y="21"/>
                      </a:lnTo>
                      <a:lnTo>
                        <a:pt x="428" y="29"/>
                      </a:lnTo>
                      <a:lnTo>
                        <a:pt x="443" y="36"/>
                      </a:lnTo>
                      <a:lnTo>
                        <a:pt x="454" y="44"/>
                      </a:lnTo>
                      <a:lnTo>
                        <a:pt x="461" y="52"/>
                      </a:lnTo>
                      <a:lnTo>
                        <a:pt x="463" y="61"/>
                      </a:lnTo>
                      <a:close/>
                    </a:path>
                  </a:pathLst>
                </a:custGeom>
                <a:noFill/>
                <a:ln w="4763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8" name="Freeform 170"/>
              <p:cNvSpPr>
                <a:spLocks noEditPoints="1"/>
              </p:cNvSpPr>
              <p:nvPr/>
            </p:nvSpPr>
            <p:spPr bwMode="auto">
              <a:xfrm>
                <a:off x="4838" y="1614"/>
                <a:ext cx="244" cy="96"/>
              </a:xfrm>
              <a:custGeom>
                <a:avLst/>
                <a:gdLst>
                  <a:gd name="T0" fmla="*/ 45 w 244"/>
                  <a:gd name="T1" fmla="*/ 54 h 96"/>
                  <a:gd name="T2" fmla="*/ 187 w 244"/>
                  <a:gd name="T3" fmla="*/ 54 h 96"/>
                  <a:gd name="T4" fmla="*/ 97 w 244"/>
                  <a:gd name="T5" fmla="*/ 82 h 96"/>
                  <a:gd name="T6" fmla="*/ 45 w 244"/>
                  <a:gd name="T7" fmla="*/ 54 h 96"/>
                  <a:gd name="T8" fmla="*/ 200 w 244"/>
                  <a:gd name="T9" fmla="*/ 42 h 96"/>
                  <a:gd name="T10" fmla="*/ 57 w 244"/>
                  <a:gd name="T11" fmla="*/ 42 h 96"/>
                  <a:gd name="T12" fmla="*/ 148 w 244"/>
                  <a:gd name="T13" fmla="*/ 14 h 96"/>
                  <a:gd name="T14" fmla="*/ 200 w 244"/>
                  <a:gd name="T15" fmla="*/ 42 h 96"/>
                  <a:gd name="T16" fmla="*/ 93 w 244"/>
                  <a:gd name="T17" fmla="*/ 96 h 96"/>
                  <a:gd name="T18" fmla="*/ 244 w 244"/>
                  <a:gd name="T19" fmla="*/ 49 h 96"/>
                  <a:gd name="T20" fmla="*/ 151 w 244"/>
                  <a:gd name="T21" fmla="*/ 0 h 96"/>
                  <a:gd name="T22" fmla="*/ 0 w 244"/>
                  <a:gd name="T23" fmla="*/ 47 h 96"/>
                  <a:gd name="T24" fmla="*/ 93 w 244"/>
                  <a:gd name="T2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4" h="96">
                    <a:moveTo>
                      <a:pt x="45" y="54"/>
                    </a:moveTo>
                    <a:lnTo>
                      <a:pt x="187" y="54"/>
                    </a:lnTo>
                    <a:lnTo>
                      <a:pt x="97" y="82"/>
                    </a:lnTo>
                    <a:lnTo>
                      <a:pt x="45" y="54"/>
                    </a:lnTo>
                    <a:close/>
                    <a:moveTo>
                      <a:pt x="200" y="42"/>
                    </a:moveTo>
                    <a:lnTo>
                      <a:pt x="57" y="42"/>
                    </a:lnTo>
                    <a:lnTo>
                      <a:pt x="148" y="14"/>
                    </a:lnTo>
                    <a:lnTo>
                      <a:pt x="200" y="42"/>
                    </a:lnTo>
                    <a:close/>
                    <a:moveTo>
                      <a:pt x="93" y="96"/>
                    </a:moveTo>
                    <a:lnTo>
                      <a:pt x="244" y="49"/>
                    </a:lnTo>
                    <a:lnTo>
                      <a:pt x="151" y="0"/>
                    </a:lnTo>
                    <a:lnTo>
                      <a:pt x="0" y="47"/>
                    </a:lnTo>
                    <a:lnTo>
                      <a:pt x="93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171"/>
              <p:cNvSpPr>
                <a:spLocks noEditPoints="1"/>
              </p:cNvSpPr>
              <p:nvPr/>
            </p:nvSpPr>
            <p:spPr bwMode="auto">
              <a:xfrm>
                <a:off x="4845" y="1617"/>
                <a:ext cx="243" cy="96"/>
              </a:xfrm>
              <a:custGeom>
                <a:avLst/>
                <a:gdLst>
                  <a:gd name="T0" fmla="*/ 44 w 243"/>
                  <a:gd name="T1" fmla="*/ 54 h 96"/>
                  <a:gd name="T2" fmla="*/ 186 w 243"/>
                  <a:gd name="T3" fmla="*/ 54 h 96"/>
                  <a:gd name="T4" fmla="*/ 95 w 243"/>
                  <a:gd name="T5" fmla="*/ 82 h 96"/>
                  <a:gd name="T6" fmla="*/ 44 w 243"/>
                  <a:gd name="T7" fmla="*/ 54 h 96"/>
                  <a:gd name="T8" fmla="*/ 198 w 243"/>
                  <a:gd name="T9" fmla="*/ 43 h 96"/>
                  <a:gd name="T10" fmla="*/ 57 w 243"/>
                  <a:gd name="T11" fmla="*/ 43 h 96"/>
                  <a:gd name="T12" fmla="*/ 146 w 243"/>
                  <a:gd name="T13" fmla="*/ 15 h 96"/>
                  <a:gd name="T14" fmla="*/ 198 w 243"/>
                  <a:gd name="T15" fmla="*/ 43 h 96"/>
                  <a:gd name="T16" fmla="*/ 92 w 243"/>
                  <a:gd name="T17" fmla="*/ 96 h 96"/>
                  <a:gd name="T18" fmla="*/ 243 w 243"/>
                  <a:gd name="T19" fmla="*/ 50 h 96"/>
                  <a:gd name="T20" fmla="*/ 150 w 243"/>
                  <a:gd name="T21" fmla="*/ 0 h 96"/>
                  <a:gd name="T22" fmla="*/ 0 w 243"/>
                  <a:gd name="T23" fmla="*/ 47 h 96"/>
                  <a:gd name="T24" fmla="*/ 92 w 243"/>
                  <a:gd name="T2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3" h="96">
                    <a:moveTo>
                      <a:pt x="44" y="54"/>
                    </a:moveTo>
                    <a:lnTo>
                      <a:pt x="186" y="54"/>
                    </a:lnTo>
                    <a:lnTo>
                      <a:pt x="95" y="82"/>
                    </a:lnTo>
                    <a:lnTo>
                      <a:pt x="44" y="54"/>
                    </a:lnTo>
                    <a:close/>
                    <a:moveTo>
                      <a:pt x="198" y="43"/>
                    </a:moveTo>
                    <a:lnTo>
                      <a:pt x="57" y="43"/>
                    </a:lnTo>
                    <a:lnTo>
                      <a:pt x="146" y="15"/>
                    </a:lnTo>
                    <a:lnTo>
                      <a:pt x="198" y="43"/>
                    </a:lnTo>
                    <a:close/>
                    <a:moveTo>
                      <a:pt x="92" y="96"/>
                    </a:moveTo>
                    <a:lnTo>
                      <a:pt x="243" y="50"/>
                    </a:lnTo>
                    <a:lnTo>
                      <a:pt x="150" y="0"/>
                    </a:lnTo>
                    <a:lnTo>
                      <a:pt x="0" y="47"/>
                    </a:lnTo>
                    <a:lnTo>
                      <a:pt x="9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72"/>
              <p:cNvSpPr>
                <a:spLocks noEditPoints="1"/>
              </p:cNvSpPr>
              <p:nvPr/>
            </p:nvSpPr>
            <p:spPr bwMode="auto">
              <a:xfrm>
                <a:off x="4889" y="1772"/>
                <a:ext cx="160" cy="77"/>
              </a:xfrm>
              <a:custGeom>
                <a:avLst/>
                <a:gdLst>
                  <a:gd name="T0" fmla="*/ 60 w 160"/>
                  <a:gd name="T1" fmla="*/ 44 h 77"/>
                  <a:gd name="T2" fmla="*/ 77 w 160"/>
                  <a:gd name="T3" fmla="*/ 44 h 77"/>
                  <a:gd name="T4" fmla="*/ 112 w 160"/>
                  <a:gd name="T5" fmla="*/ 77 h 77"/>
                  <a:gd name="T6" fmla="*/ 160 w 160"/>
                  <a:gd name="T7" fmla="*/ 77 h 77"/>
                  <a:gd name="T8" fmla="*/ 160 w 160"/>
                  <a:gd name="T9" fmla="*/ 63 h 77"/>
                  <a:gd name="T10" fmla="*/ 140 w 160"/>
                  <a:gd name="T11" fmla="*/ 63 h 77"/>
                  <a:gd name="T12" fmla="*/ 115 w 160"/>
                  <a:gd name="T13" fmla="*/ 40 h 77"/>
                  <a:gd name="T14" fmla="*/ 119 w 160"/>
                  <a:gd name="T15" fmla="*/ 39 h 77"/>
                  <a:gd name="T16" fmla="*/ 127 w 160"/>
                  <a:gd name="T17" fmla="*/ 36 h 77"/>
                  <a:gd name="T18" fmla="*/ 134 w 160"/>
                  <a:gd name="T19" fmla="*/ 33 h 77"/>
                  <a:gd name="T20" fmla="*/ 137 w 160"/>
                  <a:gd name="T21" fmla="*/ 30 h 77"/>
                  <a:gd name="T22" fmla="*/ 141 w 160"/>
                  <a:gd name="T23" fmla="*/ 26 h 77"/>
                  <a:gd name="T24" fmla="*/ 142 w 160"/>
                  <a:gd name="T25" fmla="*/ 21 h 77"/>
                  <a:gd name="T26" fmla="*/ 141 w 160"/>
                  <a:gd name="T27" fmla="*/ 19 h 77"/>
                  <a:gd name="T28" fmla="*/ 140 w 160"/>
                  <a:gd name="T29" fmla="*/ 14 h 77"/>
                  <a:gd name="T30" fmla="*/ 135 w 160"/>
                  <a:gd name="T31" fmla="*/ 10 h 77"/>
                  <a:gd name="T32" fmla="*/ 129 w 160"/>
                  <a:gd name="T33" fmla="*/ 6 h 77"/>
                  <a:gd name="T34" fmla="*/ 127 w 160"/>
                  <a:gd name="T35" fmla="*/ 5 h 77"/>
                  <a:gd name="T36" fmla="*/ 120 w 160"/>
                  <a:gd name="T37" fmla="*/ 2 h 77"/>
                  <a:gd name="T38" fmla="*/ 112 w 160"/>
                  <a:gd name="T39" fmla="*/ 1 h 77"/>
                  <a:gd name="T40" fmla="*/ 103 w 160"/>
                  <a:gd name="T41" fmla="*/ 0 h 77"/>
                  <a:gd name="T42" fmla="*/ 92 w 160"/>
                  <a:gd name="T43" fmla="*/ 0 h 77"/>
                  <a:gd name="T44" fmla="*/ 0 w 160"/>
                  <a:gd name="T45" fmla="*/ 0 h 77"/>
                  <a:gd name="T46" fmla="*/ 0 w 160"/>
                  <a:gd name="T47" fmla="*/ 13 h 77"/>
                  <a:gd name="T48" fmla="*/ 21 w 160"/>
                  <a:gd name="T49" fmla="*/ 13 h 77"/>
                  <a:gd name="T50" fmla="*/ 21 w 160"/>
                  <a:gd name="T51" fmla="*/ 63 h 77"/>
                  <a:gd name="T52" fmla="*/ 0 w 160"/>
                  <a:gd name="T53" fmla="*/ 63 h 77"/>
                  <a:gd name="T54" fmla="*/ 0 w 160"/>
                  <a:gd name="T55" fmla="*/ 77 h 77"/>
                  <a:gd name="T56" fmla="*/ 80 w 160"/>
                  <a:gd name="T57" fmla="*/ 77 h 77"/>
                  <a:gd name="T58" fmla="*/ 80 w 160"/>
                  <a:gd name="T59" fmla="*/ 63 h 77"/>
                  <a:gd name="T60" fmla="*/ 60 w 160"/>
                  <a:gd name="T61" fmla="*/ 63 h 77"/>
                  <a:gd name="T62" fmla="*/ 60 w 160"/>
                  <a:gd name="T63" fmla="*/ 44 h 77"/>
                  <a:gd name="T64" fmla="*/ 60 w 160"/>
                  <a:gd name="T65" fmla="*/ 13 h 77"/>
                  <a:gd name="T66" fmla="*/ 77 w 160"/>
                  <a:gd name="T67" fmla="*/ 13 h 77"/>
                  <a:gd name="T68" fmla="*/ 86 w 160"/>
                  <a:gd name="T69" fmla="*/ 13 h 77"/>
                  <a:gd name="T70" fmla="*/ 93 w 160"/>
                  <a:gd name="T71" fmla="*/ 14 h 77"/>
                  <a:gd name="T72" fmla="*/ 98 w 160"/>
                  <a:gd name="T73" fmla="*/ 17 h 77"/>
                  <a:gd name="T74" fmla="*/ 100 w 160"/>
                  <a:gd name="T75" fmla="*/ 22 h 77"/>
                  <a:gd name="T76" fmla="*/ 100 w 160"/>
                  <a:gd name="T77" fmla="*/ 23 h 77"/>
                  <a:gd name="T78" fmla="*/ 98 w 160"/>
                  <a:gd name="T79" fmla="*/ 26 h 77"/>
                  <a:gd name="T80" fmla="*/ 92 w 160"/>
                  <a:gd name="T81" fmla="*/ 29 h 77"/>
                  <a:gd name="T82" fmla="*/ 85 w 160"/>
                  <a:gd name="T83" fmla="*/ 30 h 77"/>
                  <a:gd name="T84" fmla="*/ 74 w 160"/>
                  <a:gd name="T85" fmla="*/ 31 h 77"/>
                  <a:gd name="T86" fmla="*/ 60 w 160"/>
                  <a:gd name="T87" fmla="*/ 31 h 77"/>
                  <a:gd name="T88" fmla="*/ 60 w 160"/>
                  <a:gd name="T8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0" h="77">
                    <a:moveTo>
                      <a:pt x="60" y="44"/>
                    </a:moveTo>
                    <a:lnTo>
                      <a:pt x="77" y="44"/>
                    </a:lnTo>
                    <a:lnTo>
                      <a:pt x="112" y="77"/>
                    </a:lnTo>
                    <a:lnTo>
                      <a:pt x="160" y="77"/>
                    </a:lnTo>
                    <a:lnTo>
                      <a:pt x="160" y="63"/>
                    </a:lnTo>
                    <a:lnTo>
                      <a:pt x="140" y="63"/>
                    </a:lnTo>
                    <a:lnTo>
                      <a:pt x="115" y="40"/>
                    </a:lnTo>
                    <a:lnTo>
                      <a:pt x="119" y="39"/>
                    </a:lnTo>
                    <a:lnTo>
                      <a:pt x="127" y="36"/>
                    </a:lnTo>
                    <a:lnTo>
                      <a:pt x="134" y="33"/>
                    </a:lnTo>
                    <a:lnTo>
                      <a:pt x="137" y="30"/>
                    </a:lnTo>
                    <a:lnTo>
                      <a:pt x="141" y="26"/>
                    </a:lnTo>
                    <a:lnTo>
                      <a:pt x="142" y="21"/>
                    </a:lnTo>
                    <a:lnTo>
                      <a:pt x="141" y="19"/>
                    </a:lnTo>
                    <a:lnTo>
                      <a:pt x="140" y="14"/>
                    </a:lnTo>
                    <a:lnTo>
                      <a:pt x="135" y="10"/>
                    </a:lnTo>
                    <a:lnTo>
                      <a:pt x="129" y="6"/>
                    </a:lnTo>
                    <a:lnTo>
                      <a:pt x="127" y="5"/>
                    </a:lnTo>
                    <a:lnTo>
                      <a:pt x="120" y="2"/>
                    </a:lnTo>
                    <a:lnTo>
                      <a:pt x="112" y="1"/>
                    </a:lnTo>
                    <a:lnTo>
                      <a:pt x="103" y="0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1" y="13"/>
                    </a:lnTo>
                    <a:lnTo>
                      <a:pt x="21" y="63"/>
                    </a:lnTo>
                    <a:lnTo>
                      <a:pt x="0" y="63"/>
                    </a:lnTo>
                    <a:lnTo>
                      <a:pt x="0" y="77"/>
                    </a:lnTo>
                    <a:lnTo>
                      <a:pt x="80" y="77"/>
                    </a:lnTo>
                    <a:lnTo>
                      <a:pt x="80" y="63"/>
                    </a:lnTo>
                    <a:lnTo>
                      <a:pt x="60" y="63"/>
                    </a:lnTo>
                    <a:lnTo>
                      <a:pt x="60" y="44"/>
                    </a:lnTo>
                    <a:close/>
                    <a:moveTo>
                      <a:pt x="60" y="13"/>
                    </a:moveTo>
                    <a:lnTo>
                      <a:pt x="77" y="13"/>
                    </a:lnTo>
                    <a:lnTo>
                      <a:pt x="86" y="13"/>
                    </a:lnTo>
                    <a:lnTo>
                      <a:pt x="93" y="14"/>
                    </a:lnTo>
                    <a:lnTo>
                      <a:pt x="98" y="17"/>
                    </a:lnTo>
                    <a:lnTo>
                      <a:pt x="100" y="22"/>
                    </a:lnTo>
                    <a:lnTo>
                      <a:pt x="100" y="23"/>
                    </a:lnTo>
                    <a:lnTo>
                      <a:pt x="98" y="26"/>
                    </a:lnTo>
                    <a:lnTo>
                      <a:pt x="92" y="29"/>
                    </a:lnTo>
                    <a:lnTo>
                      <a:pt x="85" y="30"/>
                    </a:lnTo>
                    <a:lnTo>
                      <a:pt x="74" y="31"/>
                    </a:lnTo>
                    <a:lnTo>
                      <a:pt x="60" y="31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173"/>
              <p:cNvSpPr>
                <a:spLocks noEditPoints="1"/>
              </p:cNvSpPr>
              <p:nvPr/>
            </p:nvSpPr>
            <p:spPr bwMode="auto">
              <a:xfrm>
                <a:off x="4878" y="1764"/>
                <a:ext cx="160" cy="77"/>
              </a:xfrm>
              <a:custGeom>
                <a:avLst/>
                <a:gdLst>
                  <a:gd name="T0" fmla="*/ 60 w 160"/>
                  <a:gd name="T1" fmla="*/ 43 h 77"/>
                  <a:gd name="T2" fmla="*/ 78 w 160"/>
                  <a:gd name="T3" fmla="*/ 43 h 77"/>
                  <a:gd name="T4" fmla="*/ 113 w 160"/>
                  <a:gd name="T5" fmla="*/ 77 h 77"/>
                  <a:gd name="T6" fmla="*/ 160 w 160"/>
                  <a:gd name="T7" fmla="*/ 77 h 77"/>
                  <a:gd name="T8" fmla="*/ 160 w 160"/>
                  <a:gd name="T9" fmla="*/ 64 h 77"/>
                  <a:gd name="T10" fmla="*/ 140 w 160"/>
                  <a:gd name="T11" fmla="*/ 64 h 77"/>
                  <a:gd name="T12" fmla="*/ 114 w 160"/>
                  <a:gd name="T13" fmla="*/ 40 h 77"/>
                  <a:gd name="T14" fmla="*/ 120 w 160"/>
                  <a:gd name="T15" fmla="*/ 40 h 77"/>
                  <a:gd name="T16" fmla="*/ 128 w 160"/>
                  <a:gd name="T17" fmla="*/ 37 h 77"/>
                  <a:gd name="T18" fmla="*/ 134 w 160"/>
                  <a:gd name="T19" fmla="*/ 34 h 77"/>
                  <a:gd name="T20" fmla="*/ 138 w 160"/>
                  <a:gd name="T21" fmla="*/ 30 h 77"/>
                  <a:gd name="T22" fmla="*/ 140 w 160"/>
                  <a:gd name="T23" fmla="*/ 26 h 77"/>
                  <a:gd name="T24" fmla="*/ 142 w 160"/>
                  <a:gd name="T25" fmla="*/ 22 h 77"/>
                  <a:gd name="T26" fmla="*/ 142 w 160"/>
                  <a:gd name="T27" fmla="*/ 19 h 77"/>
                  <a:gd name="T28" fmla="*/ 139 w 160"/>
                  <a:gd name="T29" fmla="*/ 14 h 77"/>
                  <a:gd name="T30" fmla="*/ 136 w 160"/>
                  <a:gd name="T31" fmla="*/ 10 h 77"/>
                  <a:gd name="T32" fmla="*/ 130 w 160"/>
                  <a:gd name="T33" fmla="*/ 7 h 77"/>
                  <a:gd name="T34" fmla="*/ 127 w 160"/>
                  <a:gd name="T35" fmla="*/ 6 h 77"/>
                  <a:gd name="T36" fmla="*/ 121 w 160"/>
                  <a:gd name="T37" fmla="*/ 3 h 77"/>
                  <a:gd name="T38" fmla="*/ 112 w 160"/>
                  <a:gd name="T39" fmla="*/ 2 h 77"/>
                  <a:gd name="T40" fmla="*/ 103 w 160"/>
                  <a:gd name="T41" fmla="*/ 1 h 77"/>
                  <a:gd name="T42" fmla="*/ 92 w 160"/>
                  <a:gd name="T43" fmla="*/ 0 h 77"/>
                  <a:gd name="T44" fmla="*/ 0 w 160"/>
                  <a:gd name="T45" fmla="*/ 0 h 77"/>
                  <a:gd name="T46" fmla="*/ 0 w 160"/>
                  <a:gd name="T47" fmla="*/ 13 h 77"/>
                  <a:gd name="T48" fmla="*/ 21 w 160"/>
                  <a:gd name="T49" fmla="*/ 13 h 77"/>
                  <a:gd name="T50" fmla="*/ 21 w 160"/>
                  <a:gd name="T51" fmla="*/ 64 h 77"/>
                  <a:gd name="T52" fmla="*/ 0 w 160"/>
                  <a:gd name="T53" fmla="*/ 64 h 77"/>
                  <a:gd name="T54" fmla="*/ 0 w 160"/>
                  <a:gd name="T55" fmla="*/ 77 h 77"/>
                  <a:gd name="T56" fmla="*/ 79 w 160"/>
                  <a:gd name="T57" fmla="*/ 77 h 77"/>
                  <a:gd name="T58" fmla="*/ 79 w 160"/>
                  <a:gd name="T59" fmla="*/ 64 h 77"/>
                  <a:gd name="T60" fmla="*/ 60 w 160"/>
                  <a:gd name="T61" fmla="*/ 64 h 77"/>
                  <a:gd name="T62" fmla="*/ 60 w 160"/>
                  <a:gd name="T63" fmla="*/ 43 h 77"/>
                  <a:gd name="T64" fmla="*/ 60 w 160"/>
                  <a:gd name="T65" fmla="*/ 13 h 77"/>
                  <a:gd name="T66" fmla="*/ 78 w 160"/>
                  <a:gd name="T67" fmla="*/ 13 h 77"/>
                  <a:gd name="T68" fmla="*/ 86 w 160"/>
                  <a:gd name="T69" fmla="*/ 14 h 77"/>
                  <a:gd name="T70" fmla="*/ 94 w 160"/>
                  <a:gd name="T71" fmla="*/ 15 h 77"/>
                  <a:gd name="T72" fmla="*/ 97 w 160"/>
                  <a:gd name="T73" fmla="*/ 18 h 77"/>
                  <a:gd name="T74" fmla="*/ 100 w 160"/>
                  <a:gd name="T75" fmla="*/ 22 h 77"/>
                  <a:gd name="T76" fmla="*/ 100 w 160"/>
                  <a:gd name="T77" fmla="*/ 22 h 77"/>
                  <a:gd name="T78" fmla="*/ 97 w 160"/>
                  <a:gd name="T79" fmla="*/ 27 h 77"/>
                  <a:gd name="T80" fmla="*/ 93 w 160"/>
                  <a:gd name="T81" fmla="*/ 29 h 77"/>
                  <a:gd name="T82" fmla="*/ 85 w 160"/>
                  <a:gd name="T83" fmla="*/ 31 h 77"/>
                  <a:gd name="T84" fmla="*/ 75 w 160"/>
                  <a:gd name="T85" fmla="*/ 31 h 77"/>
                  <a:gd name="T86" fmla="*/ 60 w 160"/>
                  <a:gd name="T87" fmla="*/ 31 h 77"/>
                  <a:gd name="T88" fmla="*/ 60 w 160"/>
                  <a:gd name="T89" fmla="*/ 1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0" h="77">
                    <a:moveTo>
                      <a:pt x="60" y="43"/>
                    </a:moveTo>
                    <a:lnTo>
                      <a:pt x="78" y="43"/>
                    </a:lnTo>
                    <a:lnTo>
                      <a:pt x="113" y="77"/>
                    </a:lnTo>
                    <a:lnTo>
                      <a:pt x="160" y="77"/>
                    </a:lnTo>
                    <a:lnTo>
                      <a:pt x="160" y="64"/>
                    </a:lnTo>
                    <a:lnTo>
                      <a:pt x="140" y="64"/>
                    </a:lnTo>
                    <a:lnTo>
                      <a:pt x="114" y="40"/>
                    </a:lnTo>
                    <a:lnTo>
                      <a:pt x="120" y="40"/>
                    </a:lnTo>
                    <a:lnTo>
                      <a:pt x="128" y="37"/>
                    </a:lnTo>
                    <a:lnTo>
                      <a:pt x="134" y="34"/>
                    </a:lnTo>
                    <a:lnTo>
                      <a:pt x="138" y="30"/>
                    </a:lnTo>
                    <a:lnTo>
                      <a:pt x="140" y="26"/>
                    </a:lnTo>
                    <a:lnTo>
                      <a:pt x="142" y="22"/>
                    </a:lnTo>
                    <a:lnTo>
                      <a:pt x="142" y="19"/>
                    </a:lnTo>
                    <a:lnTo>
                      <a:pt x="139" y="14"/>
                    </a:lnTo>
                    <a:lnTo>
                      <a:pt x="136" y="10"/>
                    </a:lnTo>
                    <a:lnTo>
                      <a:pt x="130" y="7"/>
                    </a:lnTo>
                    <a:lnTo>
                      <a:pt x="127" y="6"/>
                    </a:lnTo>
                    <a:lnTo>
                      <a:pt x="121" y="3"/>
                    </a:lnTo>
                    <a:lnTo>
                      <a:pt x="112" y="2"/>
                    </a:lnTo>
                    <a:lnTo>
                      <a:pt x="103" y="1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1" y="13"/>
                    </a:lnTo>
                    <a:lnTo>
                      <a:pt x="21" y="64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79" y="77"/>
                    </a:lnTo>
                    <a:lnTo>
                      <a:pt x="79" y="64"/>
                    </a:lnTo>
                    <a:lnTo>
                      <a:pt x="60" y="64"/>
                    </a:lnTo>
                    <a:lnTo>
                      <a:pt x="60" y="43"/>
                    </a:lnTo>
                    <a:close/>
                    <a:moveTo>
                      <a:pt x="60" y="13"/>
                    </a:moveTo>
                    <a:lnTo>
                      <a:pt x="78" y="13"/>
                    </a:lnTo>
                    <a:lnTo>
                      <a:pt x="86" y="14"/>
                    </a:lnTo>
                    <a:lnTo>
                      <a:pt x="94" y="15"/>
                    </a:lnTo>
                    <a:lnTo>
                      <a:pt x="97" y="18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7" y="27"/>
                    </a:lnTo>
                    <a:lnTo>
                      <a:pt x="93" y="29"/>
                    </a:lnTo>
                    <a:lnTo>
                      <a:pt x="85" y="31"/>
                    </a:lnTo>
                    <a:lnTo>
                      <a:pt x="75" y="31"/>
                    </a:lnTo>
                    <a:lnTo>
                      <a:pt x="60" y="31"/>
                    </a:lnTo>
                    <a:lnTo>
                      <a:pt x="6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Rectangle 175"/>
            <p:cNvSpPr>
              <a:spLocks noChangeArrowheads="1"/>
            </p:cNvSpPr>
            <p:nvPr/>
          </p:nvSpPr>
          <p:spPr bwMode="auto">
            <a:xfrm>
              <a:off x="4895850" y="2524125"/>
              <a:ext cx="2438400" cy="3683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76"/>
            <p:cNvSpPr>
              <a:spLocks noEditPoints="1"/>
            </p:cNvSpPr>
            <p:nvPr/>
          </p:nvSpPr>
          <p:spPr bwMode="auto">
            <a:xfrm>
              <a:off x="4911725" y="2532063"/>
              <a:ext cx="2413000" cy="338137"/>
            </a:xfrm>
            <a:custGeom>
              <a:avLst/>
              <a:gdLst>
                <a:gd name="T0" fmla="*/ 38 w 2202"/>
                <a:gd name="T1" fmla="*/ 308 h 308"/>
                <a:gd name="T2" fmla="*/ 0 w 2202"/>
                <a:gd name="T3" fmla="*/ 154 h 308"/>
                <a:gd name="T4" fmla="*/ 38 w 2202"/>
                <a:gd name="T5" fmla="*/ 0 h 308"/>
                <a:gd name="T6" fmla="*/ 38 w 2202"/>
                <a:gd name="T7" fmla="*/ 0 h 308"/>
                <a:gd name="T8" fmla="*/ 77 w 2202"/>
                <a:gd name="T9" fmla="*/ 154 h 308"/>
                <a:gd name="T10" fmla="*/ 38 w 2202"/>
                <a:gd name="T11" fmla="*/ 308 h 308"/>
                <a:gd name="T12" fmla="*/ 2163 w 2202"/>
                <a:gd name="T13" fmla="*/ 308 h 308"/>
                <a:gd name="T14" fmla="*/ 2202 w 2202"/>
                <a:gd name="T15" fmla="*/ 154 h 308"/>
                <a:gd name="T16" fmla="*/ 2163 w 2202"/>
                <a:gd name="T17" fmla="*/ 0 h 308"/>
                <a:gd name="T18" fmla="*/ 2163 w 2202"/>
                <a:gd name="T19" fmla="*/ 0 h 308"/>
                <a:gd name="T20" fmla="*/ 2163 w 2202"/>
                <a:gd name="T21" fmla="*/ 0 h 308"/>
                <a:gd name="T22" fmla="*/ 38 w 2202"/>
                <a:gd name="T23" fmla="*/ 0 h 308"/>
                <a:gd name="T24" fmla="*/ 77 w 2202"/>
                <a:gd name="T25" fmla="*/ 154 h 308"/>
                <a:gd name="T26" fmla="*/ 38 w 2202"/>
                <a:gd name="T27" fmla="*/ 308 h 308"/>
                <a:gd name="T28" fmla="*/ 2163 w 2202"/>
                <a:gd name="T2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2" h="308">
                  <a:moveTo>
                    <a:pt x="38" y="308"/>
                  </a:moveTo>
                  <a:cubicBezTo>
                    <a:pt x="17" y="308"/>
                    <a:pt x="0" y="239"/>
                    <a:pt x="0" y="154"/>
                  </a:cubicBezTo>
                  <a:cubicBezTo>
                    <a:pt x="0" y="69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0" y="0"/>
                    <a:pt x="77" y="69"/>
                    <a:pt x="77" y="154"/>
                  </a:cubicBezTo>
                  <a:cubicBezTo>
                    <a:pt x="77" y="239"/>
                    <a:pt x="60" y="308"/>
                    <a:pt x="38" y="308"/>
                  </a:cubicBezTo>
                  <a:close/>
                  <a:moveTo>
                    <a:pt x="2163" y="308"/>
                  </a:moveTo>
                  <a:cubicBezTo>
                    <a:pt x="2184" y="308"/>
                    <a:pt x="2202" y="239"/>
                    <a:pt x="2202" y="154"/>
                  </a:cubicBezTo>
                  <a:cubicBezTo>
                    <a:pt x="2202" y="69"/>
                    <a:pt x="2184" y="0"/>
                    <a:pt x="2163" y="0"/>
                  </a:cubicBezTo>
                  <a:cubicBezTo>
                    <a:pt x="2163" y="0"/>
                    <a:pt x="2163" y="0"/>
                    <a:pt x="2163" y="0"/>
                  </a:cubicBezTo>
                  <a:lnTo>
                    <a:pt x="2163" y="0"/>
                  </a:lnTo>
                  <a:lnTo>
                    <a:pt x="38" y="0"/>
                  </a:lnTo>
                  <a:cubicBezTo>
                    <a:pt x="60" y="0"/>
                    <a:pt x="77" y="69"/>
                    <a:pt x="77" y="154"/>
                  </a:cubicBezTo>
                  <a:cubicBezTo>
                    <a:pt x="77" y="239"/>
                    <a:pt x="60" y="308"/>
                    <a:pt x="38" y="308"/>
                  </a:cubicBezTo>
                  <a:lnTo>
                    <a:pt x="2163" y="3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77"/>
            <p:cNvSpPr>
              <a:spLocks noChangeArrowheads="1"/>
            </p:cNvSpPr>
            <p:nvPr/>
          </p:nvSpPr>
          <p:spPr bwMode="auto">
            <a:xfrm>
              <a:off x="4895850" y="2524125"/>
              <a:ext cx="2438400" cy="3683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8"/>
            <p:cNvSpPr>
              <a:spLocks noEditPoints="1"/>
            </p:cNvSpPr>
            <p:nvPr/>
          </p:nvSpPr>
          <p:spPr bwMode="auto">
            <a:xfrm>
              <a:off x="4911725" y="2532063"/>
              <a:ext cx="2413000" cy="338137"/>
            </a:xfrm>
            <a:custGeom>
              <a:avLst/>
              <a:gdLst>
                <a:gd name="T0" fmla="*/ 38 w 2202"/>
                <a:gd name="T1" fmla="*/ 308 h 308"/>
                <a:gd name="T2" fmla="*/ 0 w 2202"/>
                <a:gd name="T3" fmla="*/ 154 h 308"/>
                <a:gd name="T4" fmla="*/ 38 w 2202"/>
                <a:gd name="T5" fmla="*/ 0 h 308"/>
                <a:gd name="T6" fmla="*/ 38 w 2202"/>
                <a:gd name="T7" fmla="*/ 0 h 308"/>
                <a:gd name="T8" fmla="*/ 77 w 2202"/>
                <a:gd name="T9" fmla="*/ 154 h 308"/>
                <a:gd name="T10" fmla="*/ 38 w 2202"/>
                <a:gd name="T11" fmla="*/ 308 h 308"/>
                <a:gd name="T12" fmla="*/ 2163 w 2202"/>
                <a:gd name="T13" fmla="*/ 308 h 308"/>
                <a:gd name="T14" fmla="*/ 2202 w 2202"/>
                <a:gd name="T15" fmla="*/ 154 h 308"/>
                <a:gd name="T16" fmla="*/ 2163 w 2202"/>
                <a:gd name="T17" fmla="*/ 0 h 308"/>
                <a:gd name="T18" fmla="*/ 2163 w 2202"/>
                <a:gd name="T19" fmla="*/ 0 h 308"/>
                <a:gd name="T20" fmla="*/ 2163 w 2202"/>
                <a:gd name="T21" fmla="*/ 0 h 308"/>
                <a:gd name="T22" fmla="*/ 38 w 2202"/>
                <a:gd name="T23" fmla="*/ 0 h 308"/>
                <a:gd name="T24" fmla="*/ 77 w 2202"/>
                <a:gd name="T25" fmla="*/ 154 h 308"/>
                <a:gd name="T26" fmla="*/ 38 w 2202"/>
                <a:gd name="T27" fmla="*/ 308 h 308"/>
                <a:gd name="T28" fmla="*/ 2163 w 2202"/>
                <a:gd name="T2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2" h="308">
                  <a:moveTo>
                    <a:pt x="38" y="308"/>
                  </a:moveTo>
                  <a:cubicBezTo>
                    <a:pt x="17" y="308"/>
                    <a:pt x="0" y="239"/>
                    <a:pt x="0" y="154"/>
                  </a:cubicBezTo>
                  <a:cubicBezTo>
                    <a:pt x="0" y="69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60" y="0"/>
                    <a:pt x="77" y="69"/>
                    <a:pt x="77" y="154"/>
                  </a:cubicBezTo>
                  <a:cubicBezTo>
                    <a:pt x="77" y="239"/>
                    <a:pt x="60" y="308"/>
                    <a:pt x="38" y="308"/>
                  </a:cubicBezTo>
                  <a:close/>
                  <a:moveTo>
                    <a:pt x="2163" y="308"/>
                  </a:moveTo>
                  <a:cubicBezTo>
                    <a:pt x="2184" y="308"/>
                    <a:pt x="2202" y="239"/>
                    <a:pt x="2202" y="154"/>
                  </a:cubicBezTo>
                  <a:cubicBezTo>
                    <a:pt x="2202" y="69"/>
                    <a:pt x="2184" y="0"/>
                    <a:pt x="2163" y="0"/>
                  </a:cubicBezTo>
                  <a:cubicBezTo>
                    <a:pt x="2163" y="0"/>
                    <a:pt x="2163" y="0"/>
                    <a:pt x="2163" y="0"/>
                  </a:cubicBezTo>
                  <a:lnTo>
                    <a:pt x="2163" y="0"/>
                  </a:lnTo>
                  <a:lnTo>
                    <a:pt x="38" y="0"/>
                  </a:lnTo>
                  <a:cubicBezTo>
                    <a:pt x="60" y="0"/>
                    <a:pt x="77" y="69"/>
                    <a:pt x="77" y="154"/>
                  </a:cubicBezTo>
                  <a:cubicBezTo>
                    <a:pt x="77" y="239"/>
                    <a:pt x="60" y="308"/>
                    <a:pt x="38" y="308"/>
                  </a:cubicBezTo>
                  <a:lnTo>
                    <a:pt x="2163" y="308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79"/>
            <p:cNvSpPr>
              <a:spLocks noChangeArrowheads="1"/>
            </p:cNvSpPr>
            <p:nvPr/>
          </p:nvSpPr>
          <p:spPr bwMode="auto">
            <a:xfrm>
              <a:off x="5334000" y="2519995"/>
              <a:ext cx="1860887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协议的封装</a:t>
              </a:r>
            </a:p>
          </p:txBody>
        </p:sp>
        <p:sp>
          <p:nvSpPr>
            <p:cNvPr id="17" name="Line 180"/>
            <p:cNvSpPr>
              <a:spLocks noChangeShapeType="1"/>
            </p:cNvSpPr>
            <p:nvPr/>
          </p:nvSpPr>
          <p:spPr bwMode="auto">
            <a:xfrm>
              <a:off x="4821238" y="3168650"/>
              <a:ext cx="542925" cy="877888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81"/>
            <p:cNvSpPr/>
            <p:nvPr/>
          </p:nvSpPr>
          <p:spPr bwMode="auto">
            <a:xfrm>
              <a:off x="4735513" y="3030538"/>
              <a:ext cx="177800" cy="206375"/>
            </a:xfrm>
            <a:custGeom>
              <a:avLst/>
              <a:gdLst>
                <a:gd name="T0" fmla="*/ 12 w 112"/>
                <a:gd name="T1" fmla="*/ 130 h 130"/>
                <a:gd name="T2" fmla="*/ 0 w 112"/>
                <a:gd name="T3" fmla="*/ 0 h 130"/>
                <a:gd name="T4" fmla="*/ 112 w 112"/>
                <a:gd name="T5" fmla="*/ 69 h 130"/>
                <a:gd name="T6" fmla="*/ 12 w 112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0">
                  <a:moveTo>
                    <a:pt x="12" y="130"/>
                  </a:moveTo>
                  <a:lnTo>
                    <a:pt x="0" y="0"/>
                  </a:lnTo>
                  <a:lnTo>
                    <a:pt x="112" y="69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82"/>
            <p:cNvSpPr>
              <a:spLocks noChangeShapeType="1"/>
            </p:cNvSpPr>
            <p:nvPr/>
          </p:nvSpPr>
          <p:spPr bwMode="auto">
            <a:xfrm flipH="1">
              <a:off x="7127875" y="3184525"/>
              <a:ext cx="311150" cy="862013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3"/>
            <p:cNvSpPr/>
            <p:nvPr/>
          </p:nvSpPr>
          <p:spPr bwMode="auto">
            <a:xfrm>
              <a:off x="7343775" y="3030538"/>
              <a:ext cx="174625" cy="206375"/>
            </a:xfrm>
            <a:custGeom>
              <a:avLst/>
              <a:gdLst>
                <a:gd name="T0" fmla="*/ 0 w 110"/>
                <a:gd name="T1" fmla="*/ 90 h 130"/>
                <a:gd name="T2" fmla="*/ 94 w 110"/>
                <a:gd name="T3" fmla="*/ 0 h 130"/>
                <a:gd name="T4" fmla="*/ 110 w 110"/>
                <a:gd name="T5" fmla="*/ 130 h 130"/>
                <a:gd name="T6" fmla="*/ 0 w 110"/>
                <a:gd name="T7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30">
                  <a:moveTo>
                    <a:pt x="0" y="90"/>
                  </a:moveTo>
                  <a:lnTo>
                    <a:pt x="94" y="0"/>
                  </a:lnTo>
                  <a:lnTo>
                    <a:pt x="110" y="13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84"/>
            <p:cNvSpPr>
              <a:spLocks noChangeArrowheads="1"/>
            </p:cNvSpPr>
            <p:nvPr/>
          </p:nvSpPr>
          <p:spPr bwMode="auto">
            <a:xfrm>
              <a:off x="5072063" y="4189413"/>
              <a:ext cx="2929384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LCP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用于创建和维护链路</a:t>
              </a:r>
            </a:p>
          </p:txBody>
        </p:sp>
        <p:grpSp>
          <p:nvGrpSpPr>
            <p:cNvPr id="22" name="Group 187"/>
            <p:cNvGrpSpPr/>
            <p:nvPr/>
          </p:nvGrpSpPr>
          <p:grpSpPr bwMode="auto">
            <a:xfrm>
              <a:off x="1774825" y="2489200"/>
              <a:ext cx="1665288" cy="876300"/>
              <a:chOff x="1118" y="1568"/>
              <a:chExt cx="1049" cy="552"/>
            </a:xfrm>
          </p:grpSpPr>
          <p:pic>
            <p:nvPicPr>
              <p:cNvPr id="108" name="Picture 18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8" y="1568"/>
                <a:ext cx="1049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18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8" y="1568"/>
                <a:ext cx="1049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Line 188"/>
            <p:cNvSpPr>
              <a:spLocks noChangeShapeType="1"/>
            </p:cNvSpPr>
            <p:nvPr/>
          </p:nvSpPr>
          <p:spPr bwMode="auto">
            <a:xfrm flipH="1">
              <a:off x="3459163" y="2806700"/>
              <a:ext cx="554037" cy="1190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89"/>
            <p:cNvSpPr>
              <a:spLocks noChangeShapeType="1"/>
            </p:cNvSpPr>
            <p:nvPr/>
          </p:nvSpPr>
          <p:spPr bwMode="auto">
            <a:xfrm flipH="1" flipV="1">
              <a:off x="2546350" y="2084388"/>
              <a:ext cx="71438" cy="392112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190"/>
            <p:cNvSpPr>
              <a:spLocks noChangeShapeType="1"/>
            </p:cNvSpPr>
            <p:nvPr/>
          </p:nvSpPr>
          <p:spPr bwMode="auto">
            <a:xfrm flipH="1">
              <a:off x="1495425" y="2925763"/>
              <a:ext cx="279400" cy="158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191"/>
            <p:cNvSpPr>
              <a:spLocks noChangeShapeType="1"/>
            </p:cNvSpPr>
            <p:nvPr/>
          </p:nvSpPr>
          <p:spPr bwMode="auto">
            <a:xfrm>
              <a:off x="2700338" y="3284538"/>
              <a:ext cx="71437" cy="504825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443"/>
            <p:cNvSpPr>
              <a:spLocks noChangeArrowheads="1"/>
            </p:cNvSpPr>
            <p:nvPr/>
          </p:nvSpPr>
          <p:spPr bwMode="auto">
            <a:xfrm>
              <a:off x="2335213" y="2590768"/>
              <a:ext cx="599493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</a:p>
          </p:txBody>
        </p:sp>
        <p:sp>
          <p:nvSpPr>
            <p:cNvPr id="28" name="Rectangle 1444"/>
            <p:cNvSpPr>
              <a:spLocks noChangeArrowheads="1"/>
            </p:cNvSpPr>
            <p:nvPr/>
          </p:nvSpPr>
          <p:spPr bwMode="auto">
            <a:xfrm>
              <a:off x="1941450" y="2903639"/>
              <a:ext cx="1549528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NOVELL IPX</a:t>
              </a:r>
            </a:p>
          </p:txBody>
        </p:sp>
        <p:sp>
          <p:nvSpPr>
            <p:cNvPr id="29" name="Rectangle 1445"/>
            <p:cNvSpPr>
              <a:spLocks noChangeArrowheads="1"/>
            </p:cNvSpPr>
            <p:nvPr/>
          </p:nvSpPr>
          <p:spPr bwMode="auto">
            <a:xfrm>
              <a:off x="3895725" y="1123950"/>
              <a:ext cx="1930859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NCP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提供对多种</a:t>
              </a:r>
            </a:p>
          </p:txBody>
        </p:sp>
        <p:sp>
          <p:nvSpPr>
            <p:cNvPr id="30" name="Rectangle 1446"/>
            <p:cNvSpPr>
              <a:spLocks noChangeArrowheads="1"/>
            </p:cNvSpPr>
            <p:nvPr/>
          </p:nvSpPr>
          <p:spPr bwMode="auto">
            <a:xfrm>
              <a:off x="3843338" y="1420812"/>
              <a:ext cx="1906274" cy="37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网络协议的支持</a:t>
              </a:r>
            </a:p>
          </p:txBody>
        </p:sp>
        <p:sp>
          <p:nvSpPr>
            <p:cNvPr id="31" name="Line 1447"/>
            <p:cNvSpPr>
              <a:spLocks noChangeShapeType="1"/>
            </p:cNvSpPr>
            <p:nvPr/>
          </p:nvSpPr>
          <p:spPr bwMode="auto">
            <a:xfrm flipV="1">
              <a:off x="3398838" y="1849438"/>
              <a:ext cx="512762" cy="512762"/>
            </a:xfrm>
            <a:prstGeom prst="line">
              <a:avLst/>
            </a:prstGeom>
            <a:noFill/>
            <a:ln w="4286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48"/>
            <p:cNvSpPr/>
            <p:nvPr/>
          </p:nvSpPr>
          <p:spPr bwMode="auto">
            <a:xfrm>
              <a:off x="3282950" y="2279650"/>
              <a:ext cx="198438" cy="196850"/>
            </a:xfrm>
            <a:custGeom>
              <a:avLst/>
              <a:gdLst>
                <a:gd name="T0" fmla="*/ 125 w 125"/>
                <a:gd name="T1" fmla="*/ 83 h 124"/>
                <a:gd name="T2" fmla="*/ 0 w 125"/>
                <a:gd name="T3" fmla="*/ 124 h 124"/>
                <a:gd name="T4" fmla="*/ 42 w 125"/>
                <a:gd name="T5" fmla="*/ 0 h 124"/>
                <a:gd name="T6" fmla="*/ 125 w 125"/>
                <a:gd name="T7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4">
                  <a:moveTo>
                    <a:pt x="125" y="83"/>
                  </a:moveTo>
                  <a:lnTo>
                    <a:pt x="0" y="124"/>
                  </a:lnTo>
                  <a:lnTo>
                    <a:pt x="42" y="0"/>
                  </a:lnTo>
                  <a:lnTo>
                    <a:pt x="12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1449"/>
            <p:cNvGrpSpPr/>
            <p:nvPr/>
          </p:nvGrpSpPr>
          <p:grpSpPr bwMode="auto">
            <a:xfrm>
              <a:off x="2484438" y="3816350"/>
              <a:ext cx="684212" cy="404813"/>
              <a:chOff x="2533" y="1636"/>
              <a:chExt cx="431" cy="255"/>
            </a:xfrm>
          </p:grpSpPr>
          <p:grpSp>
            <p:nvGrpSpPr>
              <p:cNvPr id="84" name="Group 1450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104" name="Freeform 1451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Freeform 1452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Freeform 1453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Freeform 1454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5" name="Group 1455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102" name="Freeform 1456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Freeform 1457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6" name="Freeform 1458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459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1460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1461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0" name="Group 1462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98" name="Freeform 1463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 1464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 1465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 1466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1" name="Group 1467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96" name="Freeform 1468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Freeform 1469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2" name="Freeform 1470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1471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1472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1473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Group 1474"/>
            <p:cNvGrpSpPr/>
            <p:nvPr/>
          </p:nvGrpSpPr>
          <p:grpSpPr bwMode="auto">
            <a:xfrm>
              <a:off x="792163" y="2708275"/>
              <a:ext cx="684212" cy="404813"/>
              <a:chOff x="2533" y="1636"/>
              <a:chExt cx="431" cy="255"/>
            </a:xfrm>
          </p:grpSpPr>
          <p:grpSp>
            <p:nvGrpSpPr>
              <p:cNvPr id="60" name="Group 1475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80" name="Freeform 1476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 1477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 1478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Freeform 1479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1" name="Group 1480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78" name="Freeform 1481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 1482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" name="Freeform 1483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1484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1485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486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6" name="Group 1487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74" name="Freeform 1488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Freeform 1489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Freeform 1490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Freeform 1491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7" name="Group 1492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72" name="Freeform 1493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494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Freeform 1495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1496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1497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1498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Group 1499"/>
            <p:cNvGrpSpPr/>
            <p:nvPr/>
          </p:nvGrpSpPr>
          <p:grpSpPr bwMode="auto">
            <a:xfrm>
              <a:off x="2232025" y="1655763"/>
              <a:ext cx="684213" cy="404812"/>
              <a:chOff x="2533" y="1636"/>
              <a:chExt cx="431" cy="255"/>
            </a:xfrm>
          </p:grpSpPr>
          <p:grpSp>
            <p:nvGrpSpPr>
              <p:cNvPr id="36" name="Group 1500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56" name="Freeform 1501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1502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 1503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1504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Group 1505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54" name="Freeform 1506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Freeform 1507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Freeform 1508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509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510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511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2" name="Group 1512"/>
              <p:cNvGrpSpPr/>
              <p:nvPr/>
            </p:nvGrpSpPr>
            <p:grpSpPr bwMode="auto">
              <a:xfrm>
                <a:off x="2533" y="1636"/>
                <a:ext cx="431" cy="255"/>
                <a:chOff x="2533" y="1636"/>
                <a:chExt cx="431" cy="255"/>
              </a:xfrm>
            </p:grpSpPr>
            <p:sp>
              <p:nvSpPr>
                <p:cNvPr id="50" name="Freeform 1513"/>
                <p:cNvSpPr>
                  <a:spLocks noEditPoints="1"/>
                </p:cNvSpPr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431 w 431"/>
                    <a:gd name="T1" fmla="*/ 54 h 255"/>
                    <a:gd name="T2" fmla="*/ 423 w 431"/>
                    <a:gd name="T3" fmla="*/ 69 h 255"/>
                    <a:gd name="T4" fmla="*/ 399 w 431"/>
                    <a:gd name="T5" fmla="*/ 82 h 255"/>
                    <a:gd name="T6" fmla="*/ 363 w 431"/>
                    <a:gd name="T7" fmla="*/ 93 h 255"/>
                    <a:gd name="T8" fmla="*/ 314 w 431"/>
                    <a:gd name="T9" fmla="*/ 102 h 255"/>
                    <a:gd name="T10" fmla="*/ 260 w 431"/>
                    <a:gd name="T11" fmla="*/ 107 h 255"/>
                    <a:gd name="T12" fmla="*/ 201 w 431"/>
                    <a:gd name="T13" fmla="*/ 107 h 255"/>
                    <a:gd name="T14" fmla="*/ 144 w 431"/>
                    <a:gd name="T15" fmla="*/ 105 h 255"/>
                    <a:gd name="T16" fmla="*/ 91 w 431"/>
                    <a:gd name="T17" fmla="*/ 98 h 255"/>
                    <a:gd name="T18" fmla="*/ 91 w 431"/>
                    <a:gd name="T19" fmla="*/ 98 h 255"/>
                    <a:gd name="T20" fmla="*/ 144 w 431"/>
                    <a:gd name="T21" fmla="*/ 105 h 255"/>
                    <a:gd name="T22" fmla="*/ 201 w 431"/>
                    <a:gd name="T23" fmla="*/ 107 h 255"/>
                    <a:gd name="T24" fmla="*/ 260 w 431"/>
                    <a:gd name="T25" fmla="*/ 107 h 255"/>
                    <a:gd name="T26" fmla="*/ 314 w 431"/>
                    <a:gd name="T27" fmla="*/ 102 h 255"/>
                    <a:gd name="T28" fmla="*/ 363 w 431"/>
                    <a:gd name="T29" fmla="*/ 93 h 255"/>
                    <a:gd name="T30" fmla="*/ 399 w 431"/>
                    <a:gd name="T31" fmla="*/ 82 h 255"/>
                    <a:gd name="T32" fmla="*/ 423 w 431"/>
                    <a:gd name="T33" fmla="*/ 69 h 255"/>
                    <a:gd name="T34" fmla="*/ 431 w 431"/>
                    <a:gd name="T35" fmla="*/ 54 h 255"/>
                    <a:gd name="T36" fmla="*/ 2 w 431"/>
                    <a:gd name="T37" fmla="*/ 61 h 255"/>
                    <a:gd name="T38" fmla="*/ 18 w 431"/>
                    <a:gd name="T39" fmla="*/ 76 h 255"/>
                    <a:gd name="T40" fmla="*/ 48 w 431"/>
                    <a:gd name="T41" fmla="*/ 88 h 255"/>
                    <a:gd name="T42" fmla="*/ 48 w 431"/>
                    <a:gd name="T43" fmla="*/ 88 h 255"/>
                    <a:gd name="T44" fmla="*/ 18 w 431"/>
                    <a:gd name="T45" fmla="*/ 76 h 255"/>
                    <a:gd name="T46" fmla="*/ 2 w 431"/>
                    <a:gd name="T47" fmla="*/ 61 h 255"/>
                    <a:gd name="T48" fmla="*/ 0 w 431"/>
                    <a:gd name="T49" fmla="*/ 54 h 255"/>
                    <a:gd name="T50" fmla="*/ 2 w 431"/>
                    <a:gd name="T51" fmla="*/ 209 h 255"/>
                    <a:gd name="T52" fmla="*/ 18 w 431"/>
                    <a:gd name="T53" fmla="*/ 223 h 255"/>
                    <a:gd name="T54" fmla="*/ 48 w 431"/>
                    <a:gd name="T55" fmla="*/ 236 h 255"/>
                    <a:gd name="T56" fmla="*/ 91 w 431"/>
                    <a:gd name="T57" fmla="*/ 246 h 255"/>
                    <a:gd name="T58" fmla="*/ 143 w 431"/>
                    <a:gd name="T59" fmla="*/ 253 h 255"/>
                    <a:gd name="T60" fmla="*/ 201 w 431"/>
                    <a:gd name="T61" fmla="*/ 255 h 255"/>
                    <a:gd name="T62" fmla="*/ 260 w 431"/>
                    <a:gd name="T63" fmla="*/ 255 h 255"/>
                    <a:gd name="T64" fmla="*/ 314 w 431"/>
                    <a:gd name="T65" fmla="*/ 250 h 255"/>
                    <a:gd name="T66" fmla="*/ 363 w 431"/>
                    <a:gd name="T67" fmla="*/ 241 h 255"/>
                    <a:gd name="T68" fmla="*/ 399 w 431"/>
                    <a:gd name="T69" fmla="*/ 230 h 255"/>
                    <a:gd name="T70" fmla="*/ 423 w 431"/>
                    <a:gd name="T71" fmla="*/ 217 h 255"/>
                    <a:gd name="T72" fmla="*/ 431 w 431"/>
                    <a:gd name="T73" fmla="*/ 201 h 255"/>
                    <a:gd name="T74" fmla="*/ 429 w 431"/>
                    <a:gd name="T75" fmla="*/ 46 h 255"/>
                    <a:gd name="T76" fmla="*/ 413 w 431"/>
                    <a:gd name="T77" fmla="*/ 32 h 255"/>
                    <a:gd name="T78" fmla="*/ 383 w 431"/>
                    <a:gd name="T79" fmla="*/ 19 h 255"/>
                    <a:gd name="T80" fmla="*/ 340 w 431"/>
                    <a:gd name="T81" fmla="*/ 9 h 255"/>
                    <a:gd name="T82" fmla="*/ 288 w 431"/>
                    <a:gd name="T83" fmla="*/ 3 h 255"/>
                    <a:gd name="T84" fmla="*/ 230 w 431"/>
                    <a:gd name="T85" fmla="*/ 0 h 255"/>
                    <a:gd name="T86" fmla="*/ 171 w 431"/>
                    <a:gd name="T87" fmla="*/ 1 h 255"/>
                    <a:gd name="T88" fmla="*/ 117 w 431"/>
                    <a:gd name="T89" fmla="*/ 6 h 255"/>
                    <a:gd name="T90" fmla="*/ 68 w 431"/>
                    <a:gd name="T91" fmla="*/ 14 h 255"/>
                    <a:gd name="T92" fmla="*/ 32 w 431"/>
                    <a:gd name="T93" fmla="*/ 26 h 255"/>
                    <a:gd name="T94" fmla="*/ 8 w 431"/>
                    <a:gd name="T95" fmla="*/ 39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431" y="54"/>
                      </a:moveTo>
                      <a:lnTo>
                        <a:pt x="431" y="54"/>
                      </a:lnTo>
                      <a:lnTo>
                        <a:pt x="429" y="61"/>
                      </a:lnTo>
                      <a:lnTo>
                        <a:pt x="423" y="69"/>
                      </a:lnTo>
                      <a:lnTo>
                        <a:pt x="413" y="75"/>
                      </a:lnTo>
                      <a:lnTo>
                        <a:pt x="399" y="82"/>
                      </a:lnTo>
                      <a:lnTo>
                        <a:pt x="383" y="88"/>
                      </a:lnTo>
                      <a:lnTo>
                        <a:pt x="363" y="93"/>
                      </a:lnTo>
                      <a:lnTo>
                        <a:pt x="340" y="98"/>
                      </a:lnTo>
                      <a:lnTo>
                        <a:pt x="314" y="102"/>
                      </a:lnTo>
                      <a:lnTo>
                        <a:pt x="288" y="105"/>
                      </a:lnTo>
                      <a:lnTo>
                        <a:pt x="260" y="107"/>
                      </a:lnTo>
                      <a:lnTo>
                        <a:pt x="230" y="107"/>
                      </a:lnTo>
                      <a:lnTo>
                        <a:pt x="201" y="107"/>
                      </a:lnTo>
                      <a:lnTo>
                        <a:pt x="173" y="107"/>
                      </a:lnTo>
                      <a:lnTo>
                        <a:pt x="144" y="105"/>
                      </a:lnTo>
                      <a:lnTo>
                        <a:pt x="117" y="102"/>
                      </a:lnTo>
                      <a:lnTo>
                        <a:pt x="91" y="98"/>
                      </a:lnTo>
                      <a:lnTo>
                        <a:pt x="68" y="94"/>
                      </a:lnTo>
                      <a:lnTo>
                        <a:pt x="91" y="98"/>
                      </a:lnTo>
                      <a:lnTo>
                        <a:pt x="117" y="102"/>
                      </a:lnTo>
                      <a:lnTo>
                        <a:pt x="144" y="105"/>
                      </a:lnTo>
                      <a:lnTo>
                        <a:pt x="173" y="107"/>
                      </a:lnTo>
                      <a:lnTo>
                        <a:pt x="201" y="107"/>
                      </a:lnTo>
                      <a:lnTo>
                        <a:pt x="230" y="107"/>
                      </a:lnTo>
                      <a:lnTo>
                        <a:pt x="260" y="107"/>
                      </a:lnTo>
                      <a:lnTo>
                        <a:pt x="288" y="105"/>
                      </a:lnTo>
                      <a:lnTo>
                        <a:pt x="314" y="102"/>
                      </a:lnTo>
                      <a:lnTo>
                        <a:pt x="340" y="98"/>
                      </a:lnTo>
                      <a:lnTo>
                        <a:pt x="363" y="93"/>
                      </a:lnTo>
                      <a:lnTo>
                        <a:pt x="383" y="88"/>
                      </a:lnTo>
                      <a:lnTo>
                        <a:pt x="399" y="82"/>
                      </a:lnTo>
                      <a:lnTo>
                        <a:pt x="413" y="75"/>
                      </a:lnTo>
                      <a:lnTo>
                        <a:pt x="423" y="69"/>
                      </a:lnTo>
                      <a:lnTo>
                        <a:pt x="429" y="61"/>
                      </a:lnTo>
                      <a:lnTo>
                        <a:pt x="431" y="54"/>
                      </a:lnTo>
                      <a:close/>
                      <a:moveTo>
                        <a:pt x="0" y="54"/>
                      </a:moveTo>
                      <a:lnTo>
                        <a:pt x="2" y="61"/>
                      </a:lnTo>
                      <a:lnTo>
                        <a:pt x="8" y="69"/>
                      </a:lnTo>
                      <a:lnTo>
                        <a:pt x="18" y="76"/>
                      </a:lnTo>
                      <a:lnTo>
                        <a:pt x="32" y="82"/>
                      </a:lnTo>
                      <a:lnTo>
                        <a:pt x="48" y="88"/>
                      </a:lnTo>
                      <a:lnTo>
                        <a:pt x="68" y="94"/>
                      </a:lnTo>
                      <a:lnTo>
                        <a:pt x="48" y="88"/>
                      </a:lnTo>
                      <a:lnTo>
                        <a:pt x="32" y="82"/>
                      </a:lnTo>
                      <a:lnTo>
                        <a:pt x="18" y="76"/>
                      </a:lnTo>
                      <a:lnTo>
                        <a:pt x="8" y="69"/>
                      </a:lnTo>
                      <a:lnTo>
                        <a:pt x="2" y="61"/>
                      </a:lnTo>
                      <a:lnTo>
                        <a:pt x="0" y="54"/>
                      </a:lnTo>
                      <a:close/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8E85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Freeform 1514"/>
                <p:cNvSpPr/>
                <p:nvPr/>
              </p:nvSpPr>
              <p:spPr bwMode="auto">
                <a:xfrm>
                  <a:off x="2601" y="1690"/>
                  <a:ext cx="363" cy="53"/>
                </a:xfrm>
                <a:custGeom>
                  <a:avLst/>
                  <a:gdLst>
                    <a:gd name="T0" fmla="*/ 363 w 363"/>
                    <a:gd name="T1" fmla="*/ 0 h 53"/>
                    <a:gd name="T2" fmla="*/ 363 w 363"/>
                    <a:gd name="T3" fmla="*/ 0 h 53"/>
                    <a:gd name="T4" fmla="*/ 361 w 363"/>
                    <a:gd name="T5" fmla="*/ 7 h 53"/>
                    <a:gd name="T6" fmla="*/ 355 w 363"/>
                    <a:gd name="T7" fmla="*/ 15 h 53"/>
                    <a:gd name="T8" fmla="*/ 345 w 363"/>
                    <a:gd name="T9" fmla="*/ 21 h 53"/>
                    <a:gd name="T10" fmla="*/ 331 w 363"/>
                    <a:gd name="T11" fmla="*/ 28 h 53"/>
                    <a:gd name="T12" fmla="*/ 315 w 363"/>
                    <a:gd name="T13" fmla="*/ 34 h 53"/>
                    <a:gd name="T14" fmla="*/ 295 w 363"/>
                    <a:gd name="T15" fmla="*/ 39 h 53"/>
                    <a:gd name="T16" fmla="*/ 272 w 363"/>
                    <a:gd name="T17" fmla="*/ 44 h 53"/>
                    <a:gd name="T18" fmla="*/ 246 w 363"/>
                    <a:gd name="T19" fmla="*/ 48 h 53"/>
                    <a:gd name="T20" fmla="*/ 220 w 363"/>
                    <a:gd name="T21" fmla="*/ 51 h 53"/>
                    <a:gd name="T22" fmla="*/ 192 w 363"/>
                    <a:gd name="T23" fmla="*/ 53 h 53"/>
                    <a:gd name="T24" fmla="*/ 162 w 363"/>
                    <a:gd name="T25" fmla="*/ 53 h 53"/>
                    <a:gd name="T26" fmla="*/ 133 w 363"/>
                    <a:gd name="T27" fmla="*/ 53 h 53"/>
                    <a:gd name="T28" fmla="*/ 105 w 363"/>
                    <a:gd name="T29" fmla="*/ 53 h 53"/>
                    <a:gd name="T30" fmla="*/ 76 w 363"/>
                    <a:gd name="T31" fmla="*/ 51 h 53"/>
                    <a:gd name="T32" fmla="*/ 49 w 363"/>
                    <a:gd name="T33" fmla="*/ 48 h 53"/>
                    <a:gd name="T34" fmla="*/ 23 w 363"/>
                    <a:gd name="T35" fmla="*/ 44 h 53"/>
                    <a:gd name="T36" fmla="*/ 0 w 363"/>
                    <a:gd name="T37" fmla="*/ 40 h 53"/>
                    <a:gd name="T38" fmla="*/ 23 w 363"/>
                    <a:gd name="T39" fmla="*/ 44 h 53"/>
                    <a:gd name="T40" fmla="*/ 49 w 363"/>
                    <a:gd name="T41" fmla="*/ 48 h 53"/>
                    <a:gd name="T42" fmla="*/ 76 w 363"/>
                    <a:gd name="T43" fmla="*/ 51 h 53"/>
                    <a:gd name="T44" fmla="*/ 105 w 363"/>
                    <a:gd name="T45" fmla="*/ 53 h 53"/>
                    <a:gd name="T46" fmla="*/ 133 w 363"/>
                    <a:gd name="T47" fmla="*/ 53 h 53"/>
                    <a:gd name="T48" fmla="*/ 162 w 363"/>
                    <a:gd name="T49" fmla="*/ 53 h 53"/>
                    <a:gd name="T50" fmla="*/ 192 w 363"/>
                    <a:gd name="T51" fmla="*/ 53 h 53"/>
                    <a:gd name="T52" fmla="*/ 220 w 363"/>
                    <a:gd name="T53" fmla="*/ 51 h 53"/>
                    <a:gd name="T54" fmla="*/ 246 w 363"/>
                    <a:gd name="T55" fmla="*/ 48 h 53"/>
                    <a:gd name="T56" fmla="*/ 272 w 363"/>
                    <a:gd name="T57" fmla="*/ 44 h 53"/>
                    <a:gd name="T58" fmla="*/ 295 w 363"/>
                    <a:gd name="T59" fmla="*/ 39 h 53"/>
                    <a:gd name="T60" fmla="*/ 315 w 363"/>
                    <a:gd name="T61" fmla="*/ 34 h 53"/>
                    <a:gd name="T62" fmla="*/ 331 w 363"/>
                    <a:gd name="T63" fmla="*/ 28 h 53"/>
                    <a:gd name="T64" fmla="*/ 345 w 363"/>
                    <a:gd name="T65" fmla="*/ 21 h 53"/>
                    <a:gd name="T66" fmla="*/ 355 w 363"/>
                    <a:gd name="T67" fmla="*/ 15 h 53"/>
                    <a:gd name="T68" fmla="*/ 361 w 363"/>
                    <a:gd name="T69" fmla="*/ 7 h 53"/>
                    <a:gd name="T70" fmla="*/ 363 w 363"/>
                    <a:gd name="T7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63" h="53">
                      <a:moveTo>
                        <a:pt x="363" y="0"/>
                      </a:moveTo>
                      <a:lnTo>
                        <a:pt x="363" y="0"/>
                      </a:lnTo>
                      <a:lnTo>
                        <a:pt x="361" y="7"/>
                      </a:lnTo>
                      <a:lnTo>
                        <a:pt x="355" y="15"/>
                      </a:lnTo>
                      <a:lnTo>
                        <a:pt x="345" y="21"/>
                      </a:lnTo>
                      <a:lnTo>
                        <a:pt x="331" y="28"/>
                      </a:lnTo>
                      <a:lnTo>
                        <a:pt x="315" y="34"/>
                      </a:lnTo>
                      <a:lnTo>
                        <a:pt x="295" y="39"/>
                      </a:lnTo>
                      <a:lnTo>
                        <a:pt x="272" y="44"/>
                      </a:lnTo>
                      <a:lnTo>
                        <a:pt x="246" y="48"/>
                      </a:lnTo>
                      <a:lnTo>
                        <a:pt x="220" y="51"/>
                      </a:lnTo>
                      <a:lnTo>
                        <a:pt x="192" y="53"/>
                      </a:lnTo>
                      <a:lnTo>
                        <a:pt x="162" y="53"/>
                      </a:lnTo>
                      <a:lnTo>
                        <a:pt x="133" y="53"/>
                      </a:lnTo>
                      <a:lnTo>
                        <a:pt x="105" y="53"/>
                      </a:lnTo>
                      <a:lnTo>
                        <a:pt x="76" y="51"/>
                      </a:lnTo>
                      <a:lnTo>
                        <a:pt x="49" y="48"/>
                      </a:lnTo>
                      <a:lnTo>
                        <a:pt x="23" y="44"/>
                      </a:lnTo>
                      <a:lnTo>
                        <a:pt x="0" y="40"/>
                      </a:lnTo>
                      <a:lnTo>
                        <a:pt x="23" y="44"/>
                      </a:lnTo>
                      <a:lnTo>
                        <a:pt x="49" y="48"/>
                      </a:lnTo>
                      <a:lnTo>
                        <a:pt x="76" y="51"/>
                      </a:lnTo>
                      <a:lnTo>
                        <a:pt x="105" y="53"/>
                      </a:lnTo>
                      <a:lnTo>
                        <a:pt x="133" y="53"/>
                      </a:lnTo>
                      <a:lnTo>
                        <a:pt x="162" y="53"/>
                      </a:lnTo>
                      <a:lnTo>
                        <a:pt x="192" y="53"/>
                      </a:lnTo>
                      <a:lnTo>
                        <a:pt x="220" y="51"/>
                      </a:lnTo>
                      <a:lnTo>
                        <a:pt x="246" y="48"/>
                      </a:lnTo>
                      <a:lnTo>
                        <a:pt x="272" y="44"/>
                      </a:lnTo>
                      <a:lnTo>
                        <a:pt x="295" y="39"/>
                      </a:lnTo>
                      <a:lnTo>
                        <a:pt x="315" y="34"/>
                      </a:lnTo>
                      <a:lnTo>
                        <a:pt x="331" y="28"/>
                      </a:lnTo>
                      <a:lnTo>
                        <a:pt x="345" y="21"/>
                      </a:lnTo>
                      <a:lnTo>
                        <a:pt x="355" y="15"/>
                      </a:lnTo>
                      <a:lnTo>
                        <a:pt x="361" y="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1515"/>
                <p:cNvSpPr/>
                <p:nvPr/>
              </p:nvSpPr>
              <p:spPr bwMode="auto">
                <a:xfrm>
                  <a:off x="2533" y="1690"/>
                  <a:ext cx="68" cy="40"/>
                </a:xfrm>
                <a:custGeom>
                  <a:avLst/>
                  <a:gdLst>
                    <a:gd name="T0" fmla="*/ 0 w 68"/>
                    <a:gd name="T1" fmla="*/ 0 h 40"/>
                    <a:gd name="T2" fmla="*/ 2 w 68"/>
                    <a:gd name="T3" fmla="*/ 7 h 40"/>
                    <a:gd name="T4" fmla="*/ 8 w 68"/>
                    <a:gd name="T5" fmla="*/ 15 h 40"/>
                    <a:gd name="T6" fmla="*/ 18 w 68"/>
                    <a:gd name="T7" fmla="*/ 22 h 40"/>
                    <a:gd name="T8" fmla="*/ 32 w 68"/>
                    <a:gd name="T9" fmla="*/ 28 h 40"/>
                    <a:gd name="T10" fmla="*/ 48 w 68"/>
                    <a:gd name="T11" fmla="*/ 34 h 40"/>
                    <a:gd name="T12" fmla="*/ 68 w 68"/>
                    <a:gd name="T13" fmla="*/ 40 h 40"/>
                    <a:gd name="T14" fmla="*/ 48 w 68"/>
                    <a:gd name="T15" fmla="*/ 34 h 40"/>
                    <a:gd name="T16" fmla="*/ 32 w 68"/>
                    <a:gd name="T17" fmla="*/ 28 h 40"/>
                    <a:gd name="T18" fmla="*/ 18 w 68"/>
                    <a:gd name="T19" fmla="*/ 22 h 40"/>
                    <a:gd name="T20" fmla="*/ 8 w 68"/>
                    <a:gd name="T21" fmla="*/ 15 h 40"/>
                    <a:gd name="T22" fmla="*/ 2 w 68"/>
                    <a:gd name="T23" fmla="*/ 7 h 40"/>
                    <a:gd name="T24" fmla="*/ 0 w 68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0">
                      <a:moveTo>
                        <a:pt x="0" y="0"/>
                      </a:moveTo>
                      <a:lnTo>
                        <a:pt x="2" y="7"/>
                      </a:lnTo>
                      <a:lnTo>
                        <a:pt x="8" y="15"/>
                      </a:lnTo>
                      <a:lnTo>
                        <a:pt x="18" y="22"/>
                      </a:lnTo>
                      <a:lnTo>
                        <a:pt x="32" y="28"/>
                      </a:lnTo>
                      <a:lnTo>
                        <a:pt x="48" y="34"/>
                      </a:lnTo>
                      <a:lnTo>
                        <a:pt x="68" y="40"/>
                      </a:lnTo>
                      <a:lnTo>
                        <a:pt x="48" y="34"/>
                      </a:lnTo>
                      <a:lnTo>
                        <a:pt x="32" y="28"/>
                      </a:lnTo>
                      <a:lnTo>
                        <a:pt x="18" y="22"/>
                      </a:lnTo>
                      <a:lnTo>
                        <a:pt x="8" y="15"/>
                      </a:lnTo>
                      <a:lnTo>
                        <a:pt x="2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Freeform 1516"/>
                <p:cNvSpPr/>
                <p:nvPr/>
              </p:nvSpPr>
              <p:spPr bwMode="auto">
                <a:xfrm>
                  <a:off x="2533" y="1636"/>
                  <a:ext cx="431" cy="255"/>
                </a:xfrm>
                <a:custGeom>
                  <a:avLst/>
                  <a:gdLst>
                    <a:gd name="T0" fmla="*/ 0 w 431"/>
                    <a:gd name="T1" fmla="*/ 54 h 255"/>
                    <a:gd name="T2" fmla="*/ 0 w 431"/>
                    <a:gd name="T3" fmla="*/ 201 h 255"/>
                    <a:gd name="T4" fmla="*/ 2 w 431"/>
                    <a:gd name="T5" fmla="*/ 209 h 255"/>
                    <a:gd name="T6" fmla="*/ 8 w 431"/>
                    <a:gd name="T7" fmla="*/ 217 h 255"/>
                    <a:gd name="T8" fmla="*/ 18 w 431"/>
                    <a:gd name="T9" fmla="*/ 223 h 255"/>
                    <a:gd name="T10" fmla="*/ 32 w 431"/>
                    <a:gd name="T11" fmla="*/ 230 h 255"/>
                    <a:gd name="T12" fmla="*/ 48 w 431"/>
                    <a:gd name="T13" fmla="*/ 236 h 255"/>
                    <a:gd name="T14" fmla="*/ 68 w 431"/>
                    <a:gd name="T15" fmla="*/ 241 h 255"/>
                    <a:gd name="T16" fmla="*/ 91 w 431"/>
                    <a:gd name="T17" fmla="*/ 246 h 255"/>
                    <a:gd name="T18" fmla="*/ 117 w 431"/>
                    <a:gd name="T19" fmla="*/ 250 h 255"/>
                    <a:gd name="T20" fmla="*/ 143 w 431"/>
                    <a:gd name="T21" fmla="*/ 253 h 255"/>
                    <a:gd name="T22" fmla="*/ 171 w 431"/>
                    <a:gd name="T23" fmla="*/ 255 h 255"/>
                    <a:gd name="T24" fmla="*/ 201 w 431"/>
                    <a:gd name="T25" fmla="*/ 255 h 255"/>
                    <a:gd name="T26" fmla="*/ 230 w 431"/>
                    <a:gd name="T27" fmla="*/ 255 h 255"/>
                    <a:gd name="T28" fmla="*/ 260 w 431"/>
                    <a:gd name="T29" fmla="*/ 255 h 255"/>
                    <a:gd name="T30" fmla="*/ 288 w 431"/>
                    <a:gd name="T31" fmla="*/ 253 h 255"/>
                    <a:gd name="T32" fmla="*/ 314 w 431"/>
                    <a:gd name="T33" fmla="*/ 250 h 255"/>
                    <a:gd name="T34" fmla="*/ 340 w 431"/>
                    <a:gd name="T35" fmla="*/ 246 h 255"/>
                    <a:gd name="T36" fmla="*/ 363 w 431"/>
                    <a:gd name="T37" fmla="*/ 241 h 255"/>
                    <a:gd name="T38" fmla="*/ 383 w 431"/>
                    <a:gd name="T39" fmla="*/ 236 h 255"/>
                    <a:gd name="T40" fmla="*/ 399 w 431"/>
                    <a:gd name="T41" fmla="*/ 230 h 255"/>
                    <a:gd name="T42" fmla="*/ 413 w 431"/>
                    <a:gd name="T43" fmla="*/ 223 h 255"/>
                    <a:gd name="T44" fmla="*/ 423 w 431"/>
                    <a:gd name="T45" fmla="*/ 217 h 255"/>
                    <a:gd name="T46" fmla="*/ 429 w 431"/>
                    <a:gd name="T47" fmla="*/ 209 h 255"/>
                    <a:gd name="T48" fmla="*/ 431 w 431"/>
                    <a:gd name="T49" fmla="*/ 201 h 255"/>
                    <a:gd name="T50" fmla="*/ 431 w 431"/>
                    <a:gd name="T51" fmla="*/ 54 h 255"/>
                    <a:gd name="T52" fmla="*/ 429 w 431"/>
                    <a:gd name="T53" fmla="*/ 46 h 255"/>
                    <a:gd name="T54" fmla="*/ 423 w 431"/>
                    <a:gd name="T55" fmla="*/ 39 h 255"/>
                    <a:gd name="T56" fmla="*/ 413 w 431"/>
                    <a:gd name="T57" fmla="*/ 32 h 255"/>
                    <a:gd name="T58" fmla="*/ 399 w 431"/>
                    <a:gd name="T59" fmla="*/ 26 h 255"/>
                    <a:gd name="T60" fmla="*/ 383 w 431"/>
                    <a:gd name="T61" fmla="*/ 19 h 255"/>
                    <a:gd name="T62" fmla="*/ 363 w 431"/>
                    <a:gd name="T63" fmla="*/ 14 h 255"/>
                    <a:gd name="T64" fmla="*/ 340 w 431"/>
                    <a:gd name="T65" fmla="*/ 9 h 255"/>
                    <a:gd name="T66" fmla="*/ 314 w 431"/>
                    <a:gd name="T67" fmla="*/ 6 h 255"/>
                    <a:gd name="T68" fmla="*/ 288 w 431"/>
                    <a:gd name="T69" fmla="*/ 3 h 255"/>
                    <a:gd name="T70" fmla="*/ 260 w 431"/>
                    <a:gd name="T71" fmla="*/ 1 h 255"/>
                    <a:gd name="T72" fmla="*/ 230 w 431"/>
                    <a:gd name="T73" fmla="*/ 0 h 255"/>
                    <a:gd name="T74" fmla="*/ 201 w 431"/>
                    <a:gd name="T75" fmla="*/ 0 h 255"/>
                    <a:gd name="T76" fmla="*/ 171 w 431"/>
                    <a:gd name="T77" fmla="*/ 1 h 255"/>
                    <a:gd name="T78" fmla="*/ 143 w 431"/>
                    <a:gd name="T79" fmla="*/ 3 h 255"/>
                    <a:gd name="T80" fmla="*/ 117 w 431"/>
                    <a:gd name="T81" fmla="*/ 6 h 255"/>
                    <a:gd name="T82" fmla="*/ 91 w 431"/>
                    <a:gd name="T83" fmla="*/ 9 h 255"/>
                    <a:gd name="T84" fmla="*/ 68 w 431"/>
                    <a:gd name="T85" fmla="*/ 14 h 255"/>
                    <a:gd name="T86" fmla="*/ 48 w 431"/>
                    <a:gd name="T87" fmla="*/ 19 h 255"/>
                    <a:gd name="T88" fmla="*/ 32 w 431"/>
                    <a:gd name="T89" fmla="*/ 26 h 255"/>
                    <a:gd name="T90" fmla="*/ 18 w 431"/>
                    <a:gd name="T91" fmla="*/ 32 h 255"/>
                    <a:gd name="T92" fmla="*/ 8 w 431"/>
                    <a:gd name="T93" fmla="*/ 39 h 255"/>
                    <a:gd name="T94" fmla="*/ 2 w 431"/>
                    <a:gd name="T95" fmla="*/ 46 h 255"/>
                    <a:gd name="T96" fmla="*/ 0 w 431"/>
                    <a:gd name="T97" fmla="*/ 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31" h="255">
                      <a:moveTo>
                        <a:pt x="0" y="54"/>
                      </a:moveTo>
                      <a:lnTo>
                        <a:pt x="0" y="201"/>
                      </a:lnTo>
                      <a:lnTo>
                        <a:pt x="2" y="209"/>
                      </a:lnTo>
                      <a:lnTo>
                        <a:pt x="8" y="217"/>
                      </a:lnTo>
                      <a:lnTo>
                        <a:pt x="18" y="223"/>
                      </a:lnTo>
                      <a:lnTo>
                        <a:pt x="32" y="230"/>
                      </a:lnTo>
                      <a:lnTo>
                        <a:pt x="48" y="236"/>
                      </a:lnTo>
                      <a:lnTo>
                        <a:pt x="68" y="241"/>
                      </a:lnTo>
                      <a:lnTo>
                        <a:pt x="91" y="246"/>
                      </a:lnTo>
                      <a:lnTo>
                        <a:pt x="117" y="250"/>
                      </a:lnTo>
                      <a:lnTo>
                        <a:pt x="143" y="253"/>
                      </a:lnTo>
                      <a:lnTo>
                        <a:pt x="171" y="255"/>
                      </a:lnTo>
                      <a:lnTo>
                        <a:pt x="201" y="255"/>
                      </a:lnTo>
                      <a:lnTo>
                        <a:pt x="230" y="255"/>
                      </a:lnTo>
                      <a:lnTo>
                        <a:pt x="260" y="255"/>
                      </a:lnTo>
                      <a:lnTo>
                        <a:pt x="288" y="253"/>
                      </a:lnTo>
                      <a:lnTo>
                        <a:pt x="314" y="250"/>
                      </a:lnTo>
                      <a:lnTo>
                        <a:pt x="340" y="246"/>
                      </a:lnTo>
                      <a:lnTo>
                        <a:pt x="363" y="241"/>
                      </a:lnTo>
                      <a:lnTo>
                        <a:pt x="383" y="236"/>
                      </a:lnTo>
                      <a:lnTo>
                        <a:pt x="399" y="230"/>
                      </a:lnTo>
                      <a:lnTo>
                        <a:pt x="413" y="223"/>
                      </a:lnTo>
                      <a:lnTo>
                        <a:pt x="423" y="217"/>
                      </a:lnTo>
                      <a:lnTo>
                        <a:pt x="429" y="209"/>
                      </a:lnTo>
                      <a:lnTo>
                        <a:pt x="431" y="201"/>
                      </a:lnTo>
                      <a:lnTo>
                        <a:pt x="431" y="54"/>
                      </a:lnTo>
                      <a:lnTo>
                        <a:pt x="429" y="46"/>
                      </a:lnTo>
                      <a:lnTo>
                        <a:pt x="423" y="39"/>
                      </a:lnTo>
                      <a:lnTo>
                        <a:pt x="413" y="32"/>
                      </a:lnTo>
                      <a:lnTo>
                        <a:pt x="399" y="26"/>
                      </a:lnTo>
                      <a:lnTo>
                        <a:pt x="383" y="19"/>
                      </a:lnTo>
                      <a:lnTo>
                        <a:pt x="363" y="14"/>
                      </a:lnTo>
                      <a:lnTo>
                        <a:pt x="340" y="9"/>
                      </a:lnTo>
                      <a:lnTo>
                        <a:pt x="314" y="6"/>
                      </a:lnTo>
                      <a:lnTo>
                        <a:pt x="288" y="3"/>
                      </a:lnTo>
                      <a:lnTo>
                        <a:pt x="260" y="1"/>
                      </a:lnTo>
                      <a:lnTo>
                        <a:pt x="230" y="0"/>
                      </a:lnTo>
                      <a:lnTo>
                        <a:pt x="201" y="0"/>
                      </a:lnTo>
                      <a:lnTo>
                        <a:pt x="171" y="1"/>
                      </a:lnTo>
                      <a:lnTo>
                        <a:pt x="143" y="3"/>
                      </a:lnTo>
                      <a:lnTo>
                        <a:pt x="117" y="6"/>
                      </a:lnTo>
                      <a:lnTo>
                        <a:pt x="91" y="9"/>
                      </a:lnTo>
                      <a:lnTo>
                        <a:pt x="68" y="14"/>
                      </a:lnTo>
                      <a:lnTo>
                        <a:pt x="48" y="19"/>
                      </a:lnTo>
                      <a:lnTo>
                        <a:pt x="32" y="26"/>
                      </a:lnTo>
                      <a:lnTo>
                        <a:pt x="18" y="32"/>
                      </a:lnTo>
                      <a:lnTo>
                        <a:pt x="8" y="39"/>
                      </a:lnTo>
                      <a:lnTo>
                        <a:pt x="2" y="46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6350" cap="rnd">
                  <a:solidFill>
                    <a:srgbClr val="23CB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1517"/>
              <p:cNvGrpSpPr/>
              <p:nvPr/>
            </p:nvGrpSpPr>
            <p:grpSpPr bwMode="auto">
              <a:xfrm>
                <a:off x="2534" y="1636"/>
                <a:ext cx="430" cy="108"/>
                <a:chOff x="2534" y="1636"/>
                <a:chExt cx="430" cy="108"/>
              </a:xfrm>
            </p:grpSpPr>
            <p:sp>
              <p:nvSpPr>
                <p:cNvPr id="48" name="Freeform 1518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solidFill>
                  <a:srgbClr val="BBB4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Freeform 1519"/>
                <p:cNvSpPr/>
                <p:nvPr/>
              </p:nvSpPr>
              <p:spPr bwMode="auto">
                <a:xfrm>
                  <a:off x="2534" y="1636"/>
                  <a:ext cx="430" cy="108"/>
                </a:xfrm>
                <a:custGeom>
                  <a:avLst/>
                  <a:gdLst>
                    <a:gd name="T0" fmla="*/ 430 w 430"/>
                    <a:gd name="T1" fmla="*/ 54 h 108"/>
                    <a:gd name="T2" fmla="*/ 428 w 430"/>
                    <a:gd name="T3" fmla="*/ 61 h 108"/>
                    <a:gd name="T4" fmla="*/ 422 w 430"/>
                    <a:gd name="T5" fmla="*/ 69 h 108"/>
                    <a:gd name="T6" fmla="*/ 411 w 430"/>
                    <a:gd name="T7" fmla="*/ 76 h 108"/>
                    <a:gd name="T8" fmla="*/ 397 w 430"/>
                    <a:gd name="T9" fmla="*/ 82 h 108"/>
                    <a:gd name="T10" fmla="*/ 380 w 430"/>
                    <a:gd name="T11" fmla="*/ 89 h 108"/>
                    <a:gd name="T12" fmla="*/ 358 w 430"/>
                    <a:gd name="T13" fmla="*/ 94 h 108"/>
                    <a:gd name="T14" fmla="*/ 335 w 430"/>
                    <a:gd name="T15" fmla="*/ 99 h 108"/>
                    <a:gd name="T16" fmla="*/ 309 w 430"/>
                    <a:gd name="T17" fmla="*/ 103 h 108"/>
                    <a:gd name="T18" fmla="*/ 280 w 430"/>
                    <a:gd name="T19" fmla="*/ 105 h 108"/>
                    <a:gd name="T20" fmla="*/ 252 w 430"/>
                    <a:gd name="T21" fmla="*/ 107 h 108"/>
                    <a:gd name="T22" fmla="*/ 222 w 430"/>
                    <a:gd name="T23" fmla="*/ 108 h 108"/>
                    <a:gd name="T24" fmla="*/ 192 w 430"/>
                    <a:gd name="T25" fmla="*/ 107 h 108"/>
                    <a:gd name="T26" fmla="*/ 161 w 430"/>
                    <a:gd name="T27" fmla="*/ 106 h 108"/>
                    <a:gd name="T28" fmla="*/ 133 w 430"/>
                    <a:gd name="T29" fmla="*/ 104 h 108"/>
                    <a:gd name="T30" fmla="*/ 107 w 430"/>
                    <a:gd name="T31" fmla="*/ 101 h 108"/>
                    <a:gd name="T32" fmla="*/ 81 w 430"/>
                    <a:gd name="T33" fmla="*/ 97 h 108"/>
                    <a:gd name="T34" fmla="*/ 60 w 430"/>
                    <a:gd name="T35" fmla="*/ 91 h 108"/>
                    <a:gd name="T36" fmla="*/ 40 w 430"/>
                    <a:gd name="T37" fmla="*/ 86 h 108"/>
                    <a:gd name="T38" fmla="*/ 24 w 430"/>
                    <a:gd name="T39" fmla="*/ 79 h 108"/>
                    <a:gd name="T40" fmla="*/ 13 w 430"/>
                    <a:gd name="T41" fmla="*/ 72 h 108"/>
                    <a:gd name="T42" fmla="*/ 4 w 430"/>
                    <a:gd name="T43" fmla="*/ 65 h 108"/>
                    <a:gd name="T44" fmla="*/ 0 w 430"/>
                    <a:gd name="T45" fmla="*/ 58 h 108"/>
                    <a:gd name="T46" fmla="*/ 0 w 430"/>
                    <a:gd name="T47" fmla="*/ 50 h 108"/>
                    <a:gd name="T48" fmla="*/ 4 w 430"/>
                    <a:gd name="T49" fmla="*/ 42 h 108"/>
                    <a:gd name="T50" fmla="*/ 13 w 430"/>
                    <a:gd name="T51" fmla="*/ 35 h 108"/>
                    <a:gd name="T52" fmla="*/ 24 w 430"/>
                    <a:gd name="T53" fmla="*/ 28 h 108"/>
                    <a:gd name="T54" fmla="*/ 40 w 430"/>
                    <a:gd name="T55" fmla="*/ 22 h 108"/>
                    <a:gd name="T56" fmla="*/ 60 w 430"/>
                    <a:gd name="T57" fmla="*/ 16 h 108"/>
                    <a:gd name="T58" fmla="*/ 81 w 430"/>
                    <a:gd name="T59" fmla="*/ 11 h 108"/>
                    <a:gd name="T60" fmla="*/ 107 w 430"/>
                    <a:gd name="T61" fmla="*/ 7 h 108"/>
                    <a:gd name="T62" fmla="*/ 133 w 430"/>
                    <a:gd name="T63" fmla="*/ 4 h 108"/>
                    <a:gd name="T64" fmla="*/ 161 w 430"/>
                    <a:gd name="T65" fmla="*/ 2 h 108"/>
                    <a:gd name="T66" fmla="*/ 192 w 430"/>
                    <a:gd name="T67" fmla="*/ 0 h 108"/>
                    <a:gd name="T68" fmla="*/ 222 w 430"/>
                    <a:gd name="T69" fmla="*/ 0 h 108"/>
                    <a:gd name="T70" fmla="*/ 252 w 430"/>
                    <a:gd name="T71" fmla="*/ 1 h 108"/>
                    <a:gd name="T72" fmla="*/ 280 w 430"/>
                    <a:gd name="T73" fmla="*/ 2 h 108"/>
                    <a:gd name="T74" fmla="*/ 309 w 430"/>
                    <a:gd name="T75" fmla="*/ 5 h 108"/>
                    <a:gd name="T76" fmla="*/ 335 w 430"/>
                    <a:gd name="T77" fmla="*/ 9 h 108"/>
                    <a:gd name="T78" fmla="*/ 358 w 430"/>
                    <a:gd name="T79" fmla="*/ 13 h 108"/>
                    <a:gd name="T80" fmla="*/ 380 w 430"/>
                    <a:gd name="T81" fmla="*/ 18 h 108"/>
                    <a:gd name="T82" fmla="*/ 397 w 430"/>
                    <a:gd name="T83" fmla="*/ 25 h 108"/>
                    <a:gd name="T84" fmla="*/ 411 w 430"/>
                    <a:gd name="T85" fmla="*/ 32 h 108"/>
                    <a:gd name="T86" fmla="*/ 422 w 430"/>
                    <a:gd name="T87" fmla="*/ 39 h 108"/>
                    <a:gd name="T88" fmla="*/ 428 w 430"/>
                    <a:gd name="T89" fmla="*/ 46 h 108"/>
                    <a:gd name="T90" fmla="*/ 430 w 430"/>
                    <a:gd name="T91" fmla="*/ 5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30" h="108">
                      <a:moveTo>
                        <a:pt x="430" y="54"/>
                      </a:moveTo>
                      <a:lnTo>
                        <a:pt x="428" y="61"/>
                      </a:lnTo>
                      <a:lnTo>
                        <a:pt x="422" y="69"/>
                      </a:lnTo>
                      <a:lnTo>
                        <a:pt x="411" y="76"/>
                      </a:lnTo>
                      <a:lnTo>
                        <a:pt x="397" y="82"/>
                      </a:lnTo>
                      <a:lnTo>
                        <a:pt x="380" y="89"/>
                      </a:lnTo>
                      <a:lnTo>
                        <a:pt x="358" y="94"/>
                      </a:lnTo>
                      <a:lnTo>
                        <a:pt x="335" y="99"/>
                      </a:lnTo>
                      <a:lnTo>
                        <a:pt x="309" y="103"/>
                      </a:lnTo>
                      <a:lnTo>
                        <a:pt x="280" y="105"/>
                      </a:lnTo>
                      <a:lnTo>
                        <a:pt x="252" y="107"/>
                      </a:lnTo>
                      <a:lnTo>
                        <a:pt x="222" y="108"/>
                      </a:lnTo>
                      <a:lnTo>
                        <a:pt x="192" y="107"/>
                      </a:lnTo>
                      <a:lnTo>
                        <a:pt x="161" y="106"/>
                      </a:lnTo>
                      <a:lnTo>
                        <a:pt x="133" y="104"/>
                      </a:lnTo>
                      <a:lnTo>
                        <a:pt x="107" y="101"/>
                      </a:lnTo>
                      <a:lnTo>
                        <a:pt x="81" y="97"/>
                      </a:lnTo>
                      <a:lnTo>
                        <a:pt x="60" y="91"/>
                      </a:lnTo>
                      <a:lnTo>
                        <a:pt x="40" y="86"/>
                      </a:lnTo>
                      <a:lnTo>
                        <a:pt x="24" y="79"/>
                      </a:lnTo>
                      <a:lnTo>
                        <a:pt x="13" y="72"/>
                      </a:lnTo>
                      <a:lnTo>
                        <a:pt x="4" y="65"/>
                      </a:lnTo>
                      <a:lnTo>
                        <a:pt x="0" y="58"/>
                      </a:lnTo>
                      <a:lnTo>
                        <a:pt x="0" y="50"/>
                      </a:lnTo>
                      <a:lnTo>
                        <a:pt x="4" y="42"/>
                      </a:lnTo>
                      <a:lnTo>
                        <a:pt x="13" y="35"/>
                      </a:lnTo>
                      <a:lnTo>
                        <a:pt x="24" y="28"/>
                      </a:lnTo>
                      <a:lnTo>
                        <a:pt x="40" y="22"/>
                      </a:lnTo>
                      <a:lnTo>
                        <a:pt x="60" y="16"/>
                      </a:lnTo>
                      <a:lnTo>
                        <a:pt x="81" y="11"/>
                      </a:lnTo>
                      <a:lnTo>
                        <a:pt x="107" y="7"/>
                      </a:lnTo>
                      <a:lnTo>
                        <a:pt x="133" y="4"/>
                      </a:lnTo>
                      <a:lnTo>
                        <a:pt x="161" y="2"/>
                      </a:lnTo>
                      <a:lnTo>
                        <a:pt x="192" y="0"/>
                      </a:lnTo>
                      <a:lnTo>
                        <a:pt x="222" y="0"/>
                      </a:lnTo>
                      <a:lnTo>
                        <a:pt x="252" y="1"/>
                      </a:lnTo>
                      <a:lnTo>
                        <a:pt x="280" y="2"/>
                      </a:lnTo>
                      <a:lnTo>
                        <a:pt x="309" y="5"/>
                      </a:lnTo>
                      <a:lnTo>
                        <a:pt x="335" y="9"/>
                      </a:lnTo>
                      <a:lnTo>
                        <a:pt x="358" y="13"/>
                      </a:lnTo>
                      <a:lnTo>
                        <a:pt x="380" y="18"/>
                      </a:lnTo>
                      <a:lnTo>
                        <a:pt x="397" y="25"/>
                      </a:lnTo>
                      <a:lnTo>
                        <a:pt x="411" y="32"/>
                      </a:lnTo>
                      <a:lnTo>
                        <a:pt x="422" y="39"/>
                      </a:lnTo>
                      <a:lnTo>
                        <a:pt x="428" y="46"/>
                      </a:lnTo>
                      <a:lnTo>
                        <a:pt x="430" y="54"/>
                      </a:lnTo>
                      <a:close/>
                    </a:path>
                  </a:pathLst>
                </a:custGeom>
                <a:noFill/>
                <a:ln w="3175" cap="rnd">
                  <a:solidFill>
                    <a:srgbClr val="04D6EC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Freeform 1520"/>
              <p:cNvSpPr>
                <a:spLocks noEditPoints="1"/>
              </p:cNvSpPr>
              <p:nvPr/>
            </p:nvSpPr>
            <p:spPr bwMode="auto">
              <a:xfrm>
                <a:off x="2632" y="1646"/>
                <a:ext cx="227" cy="85"/>
              </a:xfrm>
              <a:custGeom>
                <a:avLst/>
                <a:gdLst>
                  <a:gd name="T0" fmla="*/ 42 w 227"/>
                  <a:gd name="T1" fmla="*/ 48 h 85"/>
                  <a:gd name="T2" fmla="*/ 174 w 227"/>
                  <a:gd name="T3" fmla="*/ 48 h 85"/>
                  <a:gd name="T4" fmla="*/ 90 w 227"/>
                  <a:gd name="T5" fmla="*/ 72 h 85"/>
                  <a:gd name="T6" fmla="*/ 42 w 227"/>
                  <a:gd name="T7" fmla="*/ 48 h 85"/>
                  <a:gd name="T8" fmla="*/ 186 w 227"/>
                  <a:gd name="T9" fmla="*/ 37 h 85"/>
                  <a:gd name="T10" fmla="*/ 53 w 227"/>
                  <a:gd name="T11" fmla="*/ 37 h 85"/>
                  <a:gd name="T12" fmla="*/ 138 w 227"/>
                  <a:gd name="T13" fmla="*/ 13 h 85"/>
                  <a:gd name="T14" fmla="*/ 186 w 227"/>
                  <a:gd name="T15" fmla="*/ 37 h 85"/>
                  <a:gd name="T16" fmla="*/ 87 w 227"/>
                  <a:gd name="T17" fmla="*/ 85 h 85"/>
                  <a:gd name="T18" fmla="*/ 227 w 227"/>
                  <a:gd name="T19" fmla="*/ 43 h 85"/>
                  <a:gd name="T20" fmla="*/ 140 w 227"/>
                  <a:gd name="T21" fmla="*/ 0 h 85"/>
                  <a:gd name="T22" fmla="*/ 0 w 227"/>
                  <a:gd name="T23" fmla="*/ 41 h 85"/>
                  <a:gd name="T24" fmla="*/ 87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2" y="48"/>
                    </a:moveTo>
                    <a:lnTo>
                      <a:pt x="174" y="48"/>
                    </a:lnTo>
                    <a:lnTo>
                      <a:pt x="90" y="72"/>
                    </a:lnTo>
                    <a:lnTo>
                      <a:pt x="42" y="48"/>
                    </a:lnTo>
                    <a:close/>
                    <a:moveTo>
                      <a:pt x="186" y="37"/>
                    </a:moveTo>
                    <a:lnTo>
                      <a:pt x="53" y="37"/>
                    </a:lnTo>
                    <a:lnTo>
                      <a:pt x="138" y="13"/>
                    </a:lnTo>
                    <a:lnTo>
                      <a:pt x="186" y="37"/>
                    </a:lnTo>
                    <a:close/>
                    <a:moveTo>
                      <a:pt x="87" y="85"/>
                    </a:moveTo>
                    <a:lnTo>
                      <a:pt x="227" y="43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7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521"/>
              <p:cNvSpPr>
                <a:spLocks noEditPoints="1"/>
              </p:cNvSpPr>
              <p:nvPr/>
            </p:nvSpPr>
            <p:spPr bwMode="auto">
              <a:xfrm>
                <a:off x="2638" y="1649"/>
                <a:ext cx="227" cy="85"/>
              </a:xfrm>
              <a:custGeom>
                <a:avLst/>
                <a:gdLst>
                  <a:gd name="T0" fmla="*/ 41 w 227"/>
                  <a:gd name="T1" fmla="*/ 47 h 85"/>
                  <a:gd name="T2" fmla="*/ 174 w 227"/>
                  <a:gd name="T3" fmla="*/ 47 h 85"/>
                  <a:gd name="T4" fmla="*/ 89 w 227"/>
                  <a:gd name="T5" fmla="*/ 72 h 85"/>
                  <a:gd name="T6" fmla="*/ 41 w 227"/>
                  <a:gd name="T7" fmla="*/ 47 h 85"/>
                  <a:gd name="T8" fmla="*/ 185 w 227"/>
                  <a:gd name="T9" fmla="*/ 38 h 85"/>
                  <a:gd name="T10" fmla="*/ 53 w 227"/>
                  <a:gd name="T11" fmla="*/ 38 h 85"/>
                  <a:gd name="T12" fmla="*/ 137 w 227"/>
                  <a:gd name="T13" fmla="*/ 13 h 85"/>
                  <a:gd name="T14" fmla="*/ 185 w 227"/>
                  <a:gd name="T15" fmla="*/ 38 h 85"/>
                  <a:gd name="T16" fmla="*/ 86 w 227"/>
                  <a:gd name="T17" fmla="*/ 85 h 85"/>
                  <a:gd name="T18" fmla="*/ 227 w 227"/>
                  <a:gd name="T19" fmla="*/ 44 h 85"/>
                  <a:gd name="T20" fmla="*/ 140 w 227"/>
                  <a:gd name="T21" fmla="*/ 0 h 85"/>
                  <a:gd name="T22" fmla="*/ 0 w 227"/>
                  <a:gd name="T23" fmla="*/ 41 h 85"/>
                  <a:gd name="T24" fmla="*/ 86 w 227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85">
                    <a:moveTo>
                      <a:pt x="41" y="47"/>
                    </a:moveTo>
                    <a:lnTo>
                      <a:pt x="174" y="47"/>
                    </a:lnTo>
                    <a:lnTo>
                      <a:pt x="89" y="72"/>
                    </a:lnTo>
                    <a:lnTo>
                      <a:pt x="41" y="47"/>
                    </a:lnTo>
                    <a:close/>
                    <a:moveTo>
                      <a:pt x="185" y="38"/>
                    </a:moveTo>
                    <a:lnTo>
                      <a:pt x="53" y="38"/>
                    </a:lnTo>
                    <a:lnTo>
                      <a:pt x="137" y="13"/>
                    </a:lnTo>
                    <a:lnTo>
                      <a:pt x="185" y="38"/>
                    </a:lnTo>
                    <a:close/>
                    <a:moveTo>
                      <a:pt x="86" y="85"/>
                    </a:moveTo>
                    <a:lnTo>
                      <a:pt x="227" y="44"/>
                    </a:lnTo>
                    <a:lnTo>
                      <a:pt x="140" y="0"/>
                    </a:lnTo>
                    <a:lnTo>
                      <a:pt x="0" y="41"/>
                    </a:lnTo>
                    <a:lnTo>
                      <a:pt x="86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522"/>
              <p:cNvSpPr>
                <a:spLocks noEditPoints="1"/>
              </p:cNvSpPr>
              <p:nvPr/>
            </p:nvSpPr>
            <p:spPr bwMode="auto">
              <a:xfrm>
                <a:off x="2679" y="1786"/>
                <a:ext cx="149" cy="68"/>
              </a:xfrm>
              <a:custGeom>
                <a:avLst/>
                <a:gdLst>
                  <a:gd name="T0" fmla="*/ 56 w 149"/>
                  <a:gd name="T1" fmla="*/ 39 h 68"/>
                  <a:gd name="T2" fmla="*/ 72 w 149"/>
                  <a:gd name="T3" fmla="*/ 39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6 h 68"/>
                  <a:gd name="T10" fmla="*/ 131 w 149"/>
                  <a:gd name="T11" fmla="*/ 56 h 68"/>
                  <a:gd name="T12" fmla="*/ 107 w 149"/>
                  <a:gd name="T13" fmla="*/ 36 h 68"/>
                  <a:gd name="T14" fmla="*/ 111 w 149"/>
                  <a:gd name="T15" fmla="*/ 35 h 68"/>
                  <a:gd name="T16" fmla="*/ 118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2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31 w 149"/>
                  <a:gd name="T29" fmla="*/ 13 h 68"/>
                  <a:gd name="T30" fmla="*/ 126 w 149"/>
                  <a:gd name="T31" fmla="*/ 9 h 68"/>
                  <a:gd name="T32" fmla="*/ 120 w 149"/>
                  <a:gd name="T33" fmla="*/ 6 h 68"/>
                  <a:gd name="T34" fmla="*/ 118 w 149"/>
                  <a:gd name="T35" fmla="*/ 4 h 68"/>
                  <a:gd name="T36" fmla="*/ 112 w 149"/>
                  <a:gd name="T37" fmla="*/ 2 h 68"/>
                  <a:gd name="T38" fmla="*/ 105 w 149"/>
                  <a:gd name="T39" fmla="*/ 1 h 68"/>
                  <a:gd name="T40" fmla="*/ 96 w 149"/>
                  <a:gd name="T41" fmla="*/ 0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20 w 149"/>
                  <a:gd name="T49" fmla="*/ 11 h 68"/>
                  <a:gd name="T50" fmla="*/ 20 w 149"/>
                  <a:gd name="T51" fmla="*/ 56 h 68"/>
                  <a:gd name="T52" fmla="*/ 0 w 149"/>
                  <a:gd name="T53" fmla="*/ 56 h 68"/>
                  <a:gd name="T54" fmla="*/ 0 w 149"/>
                  <a:gd name="T55" fmla="*/ 68 h 68"/>
                  <a:gd name="T56" fmla="*/ 75 w 149"/>
                  <a:gd name="T57" fmla="*/ 68 h 68"/>
                  <a:gd name="T58" fmla="*/ 75 w 149"/>
                  <a:gd name="T59" fmla="*/ 56 h 68"/>
                  <a:gd name="T60" fmla="*/ 56 w 149"/>
                  <a:gd name="T61" fmla="*/ 56 h 68"/>
                  <a:gd name="T62" fmla="*/ 56 w 149"/>
                  <a:gd name="T63" fmla="*/ 39 h 68"/>
                  <a:gd name="T64" fmla="*/ 56 w 149"/>
                  <a:gd name="T65" fmla="*/ 11 h 68"/>
                  <a:gd name="T66" fmla="*/ 72 w 149"/>
                  <a:gd name="T67" fmla="*/ 11 h 68"/>
                  <a:gd name="T68" fmla="*/ 81 w 149"/>
                  <a:gd name="T69" fmla="*/ 11 h 68"/>
                  <a:gd name="T70" fmla="*/ 87 w 149"/>
                  <a:gd name="T71" fmla="*/ 13 h 68"/>
                  <a:gd name="T72" fmla="*/ 92 w 149"/>
                  <a:gd name="T73" fmla="*/ 16 h 68"/>
                  <a:gd name="T74" fmla="*/ 94 w 149"/>
                  <a:gd name="T75" fmla="*/ 20 h 68"/>
                  <a:gd name="T76" fmla="*/ 94 w 149"/>
                  <a:gd name="T77" fmla="*/ 21 h 68"/>
                  <a:gd name="T78" fmla="*/ 92 w 149"/>
                  <a:gd name="T79" fmla="*/ 23 h 68"/>
                  <a:gd name="T80" fmla="*/ 86 w 149"/>
                  <a:gd name="T81" fmla="*/ 26 h 68"/>
                  <a:gd name="T82" fmla="*/ 80 w 149"/>
                  <a:gd name="T83" fmla="*/ 27 h 68"/>
                  <a:gd name="T84" fmla="*/ 69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9"/>
                    </a:moveTo>
                    <a:lnTo>
                      <a:pt x="72" y="39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6"/>
                    </a:lnTo>
                    <a:lnTo>
                      <a:pt x="131" y="56"/>
                    </a:lnTo>
                    <a:lnTo>
                      <a:pt x="107" y="36"/>
                    </a:lnTo>
                    <a:lnTo>
                      <a:pt x="111" y="35"/>
                    </a:lnTo>
                    <a:lnTo>
                      <a:pt x="118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2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31" y="13"/>
                    </a:lnTo>
                    <a:lnTo>
                      <a:pt x="126" y="9"/>
                    </a:lnTo>
                    <a:lnTo>
                      <a:pt x="120" y="6"/>
                    </a:lnTo>
                    <a:lnTo>
                      <a:pt x="118" y="4"/>
                    </a:lnTo>
                    <a:lnTo>
                      <a:pt x="112" y="2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0" y="11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0" y="68"/>
                    </a:lnTo>
                    <a:lnTo>
                      <a:pt x="75" y="68"/>
                    </a:lnTo>
                    <a:lnTo>
                      <a:pt x="75" y="56"/>
                    </a:lnTo>
                    <a:lnTo>
                      <a:pt x="56" y="56"/>
                    </a:lnTo>
                    <a:lnTo>
                      <a:pt x="56" y="39"/>
                    </a:lnTo>
                    <a:close/>
                    <a:moveTo>
                      <a:pt x="56" y="11"/>
                    </a:moveTo>
                    <a:lnTo>
                      <a:pt x="72" y="11"/>
                    </a:lnTo>
                    <a:lnTo>
                      <a:pt x="81" y="11"/>
                    </a:lnTo>
                    <a:lnTo>
                      <a:pt x="87" y="13"/>
                    </a:lnTo>
                    <a:lnTo>
                      <a:pt x="92" y="16"/>
                    </a:lnTo>
                    <a:lnTo>
                      <a:pt x="94" y="20"/>
                    </a:lnTo>
                    <a:lnTo>
                      <a:pt x="94" y="21"/>
                    </a:lnTo>
                    <a:lnTo>
                      <a:pt x="92" y="23"/>
                    </a:lnTo>
                    <a:lnTo>
                      <a:pt x="86" y="26"/>
                    </a:lnTo>
                    <a:lnTo>
                      <a:pt x="80" y="27"/>
                    </a:lnTo>
                    <a:lnTo>
                      <a:pt x="69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523"/>
              <p:cNvSpPr>
                <a:spLocks noEditPoints="1"/>
              </p:cNvSpPr>
              <p:nvPr/>
            </p:nvSpPr>
            <p:spPr bwMode="auto">
              <a:xfrm>
                <a:off x="2669" y="1779"/>
                <a:ext cx="149" cy="68"/>
              </a:xfrm>
              <a:custGeom>
                <a:avLst/>
                <a:gdLst>
                  <a:gd name="T0" fmla="*/ 56 w 149"/>
                  <a:gd name="T1" fmla="*/ 38 h 68"/>
                  <a:gd name="T2" fmla="*/ 73 w 149"/>
                  <a:gd name="T3" fmla="*/ 38 h 68"/>
                  <a:gd name="T4" fmla="*/ 105 w 149"/>
                  <a:gd name="T5" fmla="*/ 68 h 68"/>
                  <a:gd name="T6" fmla="*/ 149 w 149"/>
                  <a:gd name="T7" fmla="*/ 68 h 68"/>
                  <a:gd name="T8" fmla="*/ 149 w 149"/>
                  <a:gd name="T9" fmla="*/ 57 h 68"/>
                  <a:gd name="T10" fmla="*/ 130 w 149"/>
                  <a:gd name="T11" fmla="*/ 57 h 68"/>
                  <a:gd name="T12" fmla="*/ 106 w 149"/>
                  <a:gd name="T13" fmla="*/ 36 h 68"/>
                  <a:gd name="T14" fmla="*/ 112 w 149"/>
                  <a:gd name="T15" fmla="*/ 35 h 68"/>
                  <a:gd name="T16" fmla="*/ 119 w 149"/>
                  <a:gd name="T17" fmla="*/ 33 h 68"/>
                  <a:gd name="T18" fmla="*/ 125 w 149"/>
                  <a:gd name="T19" fmla="*/ 30 h 68"/>
                  <a:gd name="T20" fmla="*/ 128 w 149"/>
                  <a:gd name="T21" fmla="*/ 27 h 68"/>
                  <a:gd name="T22" fmla="*/ 130 w 149"/>
                  <a:gd name="T23" fmla="*/ 23 h 68"/>
                  <a:gd name="T24" fmla="*/ 132 w 149"/>
                  <a:gd name="T25" fmla="*/ 19 h 68"/>
                  <a:gd name="T26" fmla="*/ 132 w 149"/>
                  <a:gd name="T27" fmla="*/ 17 h 68"/>
                  <a:gd name="T28" fmla="*/ 129 w 149"/>
                  <a:gd name="T29" fmla="*/ 13 h 68"/>
                  <a:gd name="T30" fmla="*/ 127 w 149"/>
                  <a:gd name="T31" fmla="*/ 9 h 68"/>
                  <a:gd name="T32" fmla="*/ 121 w 149"/>
                  <a:gd name="T33" fmla="*/ 6 h 68"/>
                  <a:gd name="T34" fmla="*/ 118 w 149"/>
                  <a:gd name="T35" fmla="*/ 5 h 68"/>
                  <a:gd name="T36" fmla="*/ 113 w 149"/>
                  <a:gd name="T37" fmla="*/ 3 h 68"/>
                  <a:gd name="T38" fmla="*/ 104 w 149"/>
                  <a:gd name="T39" fmla="*/ 2 h 68"/>
                  <a:gd name="T40" fmla="*/ 96 w 149"/>
                  <a:gd name="T41" fmla="*/ 1 h 68"/>
                  <a:gd name="T42" fmla="*/ 86 w 149"/>
                  <a:gd name="T43" fmla="*/ 0 h 68"/>
                  <a:gd name="T44" fmla="*/ 0 w 149"/>
                  <a:gd name="T45" fmla="*/ 0 h 68"/>
                  <a:gd name="T46" fmla="*/ 0 w 149"/>
                  <a:gd name="T47" fmla="*/ 11 h 68"/>
                  <a:gd name="T48" fmla="*/ 19 w 149"/>
                  <a:gd name="T49" fmla="*/ 11 h 68"/>
                  <a:gd name="T50" fmla="*/ 19 w 149"/>
                  <a:gd name="T51" fmla="*/ 57 h 68"/>
                  <a:gd name="T52" fmla="*/ 0 w 149"/>
                  <a:gd name="T53" fmla="*/ 57 h 68"/>
                  <a:gd name="T54" fmla="*/ 0 w 149"/>
                  <a:gd name="T55" fmla="*/ 68 h 68"/>
                  <a:gd name="T56" fmla="*/ 74 w 149"/>
                  <a:gd name="T57" fmla="*/ 68 h 68"/>
                  <a:gd name="T58" fmla="*/ 74 w 149"/>
                  <a:gd name="T59" fmla="*/ 57 h 68"/>
                  <a:gd name="T60" fmla="*/ 56 w 149"/>
                  <a:gd name="T61" fmla="*/ 57 h 68"/>
                  <a:gd name="T62" fmla="*/ 56 w 149"/>
                  <a:gd name="T63" fmla="*/ 38 h 68"/>
                  <a:gd name="T64" fmla="*/ 56 w 149"/>
                  <a:gd name="T65" fmla="*/ 11 h 68"/>
                  <a:gd name="T66" fmla="*/ 73 w 149"/>
                  <a:gd name="T67" fmla="*/ 11 h 68"/>
                  <a:gd name="T68" fmla="*/ 80 w 149"/>
                  <a:gd name="T69" fmla="*/ 12 h 68"/>
                  <a:gd name="T70" fmla="*/ 88 w 149"/>
                  <a:gd name="T71" fmla="*/ 14 h 68"/>
                  <a:gd name="T72" fmla="*/ 91 w 149"/>
                  <a:gd name="T73" fmla="*/ 16 h 68"/>
                  <a:gd name="T74" fmla="*/ 93 w 149"/>
                  <a:gd name="T75" fmla="*/ 19 h 68"/>
                  <a:gd name="T76" fmla="*/ 93 w 149"/>
                  <a:gd name="T77" fmla="*/ 20 h 68"/>
                  <a:gd name="T78" fmla="*/ 91 w 149"/>
                  <a:gd name="T79" fmla="*/ 24 h 68"/>
                  <a:gd name="T80" fmla="*/ 87 w 149"/>
                  <a:gd name="T81" fmla="*/ 26 h 68"/>
                  <a:gd name="T82" fmla="*/ 79 w 149"/>
                  <a:gd name="T83" fmla="*/ 28 h 68"/>
                  <a:gd name="T84" fmla="*/ 70 w 149"/>
                  <a:gd name="T85" fmla="*/ 28 h 68"/>
                  <a:gd name="T86" fmla="*/ 56 w 149"/>
                  <a:gd name="T87" fmla="*/ 28 h 68"/>
                  <a:gd name="T88" fmla="*/ 56 w 149"/>
                  <a:gd name="T8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68">
                    <a:moveTo>
                      <a:pt x="56" y="38"/>
                    </a:moveTo>
                    <a:lnTo>
                      <a:pt x="73" y="38"/>
                    </a:lnTo>
                    <a:lnTo>
                      <a:pt x="105" y="68"/>
                    </a:lnTo>
                    <a:lnTo>
                      <a:pt x="149" y="68"/>
                    </a:lnTo>
                    <a:lnTo>
                      <a:pt x="149" y="57"/>
                    </a:lnTo>
                    <a:lnTo>
                      <a:pt x="130" y="57"/>
                    </a:lnTo>
                    <a:lnTo>
                      <a:pt x="106" y="36"/>
                    </a:lnTo>
                    <a:lnTo>
                      <a:pt x="112" y="35"/>
                    </a:lnTo>
                    <a:lnTo>
                      <a:pt x="119" y="33"/>
                    </a:lnTo>
                    <a:lnTo>
                      <a:pt x="125" y="30"/>
                    </a:lnTo>
                    <a:lnTo>
                      <a:pt x="128" y="27"/>
                    </a:lnTo>
                    <a:lnTo>
                      <a:pt x="130" y="23"/>
                    </a:lnTo>
                    <a:lnTo>
                      <a:pt x="132" y="19"/>
                    </a:lnTo>
                    <a:lnTo>
                      <a:pt x="132" y="17"/>
                    </a:lnTo>
                    <a:lnTo>
                      <a:pt x="129" y="13"/>
                    </a:lnTo>
                    <a:lnTo>
                      <a:pt x="127" y="9"/>
                    </a:lnTo>
                    <a:lnTo>
                      <a:pt x="121" y="6"/>
                    </a:lnTo>
                    <a:lnTo>
                      <a:pt x="118" y="5"/>
                    </a:lnTo>
                    <a:lnTo>
                      <a:pt x="113" y="3"/>
                    </a:lnTo>
                    <a:lnTo>
                      <a:pt x="104" y="2"/>
                    </a:lnTo>
                    <a:lnTo>
                      <a:pt x="96" y="1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9" y="11"/>
                    </a:lnTo>
                    <a:lnTo>
                      <a:pt x="19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74" y="68"/>
                    </a:lnTo>
                    <a:lnTo>
                      <a:pt x="74" y="57"/>
                    </a:lnTo>
                    <a:lnTo>
                      <a:pt x="56" y="57"/>
                    </a:lnTo>
                    <a:lnTo>
                      <a:pt x="56" y="38"/>
                    </a:lnTo>
                    <a:close/>
                    <a:moveTo>
                      <a:pt x="56" y="11"/>
                    </a:moveTo>
                    <a:lnTo>
                      <a:pt x="73" y="11"/>
                    </a:lnTo>
                    <a:lnTo>
                      <a:pt x="80" y="12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3" y="19"/>
                    </a:lnTo>
                    <a:lnTo>
                      <a:pt x="93" y="20"/>
                    </a:lnTo>
                    <a:lnTo>
                      <a:pt x="91" y="24"/>
                    </a:lnTo>
                    <a:lnTo>
                      <a:pt x="87" y="26"/>
                    </a:lnTo>
                    <a:lnTo>
                      <a:pt x="79" y="28"/>
                    </a:lnTo>
                    <a:lnTo>
                      <a:pt x="70" y="28"/>
                    </a:lnTo>
                    <a:lnTo>
                      <a:pt x="56" y="28"/>
                    </a:lnTo>
                    <a:lnTo>
                      <a:pt x="5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5" name="Rectangle 2"/>
          <p:cNvSpPr txBox="1">
            <a:spLocks noChangeArrowheads="1"/>
          </p:cNvSpPr>
          <p:nvPr/>
        </p:nvSpPr>
        <p:spPr>
          <a:xfrm>
            <a:off x="914400" y="191142"/>
            <a:ext cx="487204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PPP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PPP </a:t>
            </a:r>
            <a:r>
              <a:rPr lang="en-US" altLang="zh-CN">
                <a:latin typeface="Arial" panose="020B0604020202020204"/>
              </a:rPr>
              <a:t>—</a:t>
            </a:r>
            <a:r>
              <a:rPr lang="en-US" altLang="zh-CN"/>
              <a:t> </a:t>
            </a:r>
            <a:r>
              <a:rPr lang="zh-CN" altLang="en-US"/>
              <a:t>组件（续）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643306" y="1227673"/>
            <a:ext cx="2952750" cy="484584"/>
          </a:xfrm>
          <a:prstGeom prst="rect">
            <a:avLst/>
          </a:prstGeom>
          <a:solidFill>
            <a:srgbClr val="FFCC00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3643306" y="1743213"/>
            <a:ext cx="2952750" cy="700088"/>
          </a:xfrm>
          <a:prstGeom prst="rect">
            <a:avLst/>
          </a:prstGeom>
          <a:solidFill>
            <a:srgbClr val="FFCC00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3643306" y="2475448"/>
            <a:ext cx="2952750" cy="700088"/>
          </a:xfrm>
          <a:prstGeom prst="rect">
            <a:avLst/>
          </a:prstGeom>
          <a:solidFill>
            <a:srgbClr val="FFCC00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3643306" y="3201729"/>
            <a:ext cx="2952750" cy="700088"/>
          </a:xfrm>
          <a:prstGeom prst="rect">
            <a:avLst/>
          </a:prstGeom>
          <a:solidFill>
            <a:srgbClr val="FFCC00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722874" y="3368297"/>
            <a:ext cx="2672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物理介质（同步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异步）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722874" y="2554029"/>
            <a:ext cx="2873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  CHAP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 </a:t>
            </a: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3643306" y="1761534"/>
            <a:ext cx="29527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IPCP  IPXCP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NCP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网络控制协议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3643306" y="1285299"/>
            <a:ext cx="309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     IPX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其他网络协议</a:t>
            </a: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92127" y="3201729"/>
            <a:ext cx="2551113" cy="700088"/>
          </a:xfrm>
          <a:prstGeom prst="rect">
            <a:avLst/>
          </a:prstGeom>
          <a:solidFill>
            <a:srgbClr val="49C2FF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9" name="AutoShape 13"/>
          <p:cNvSpPr>
            <a:spLocks noChangeArrowheads="1"/>
          </p:cNvSpPr>
          <p:nvPr/>
        </p:nvSpPr>
        <p:spPr bwMode="auto">
          <a:xfrm>
            <a:off x="800089" y="3310076"/>
            <a:ext cx="2005012" cy="4857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 理  层</a:t>
            </a:r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84189" y="1863467"/>
            <a:ext cx="2546350" cy="1295400"/>
          </a:xfrm>
          <a:prstGeom prst="rect">
            <a:avLst/>
          </a:prstGeom>
          <a:solidFill>
            <a:srgbClr val="49C2FF">
              <a:alpha val="99001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51" name="AutoShape 15"/>
          <p:cNvSpPr>
            <a:spLocks noChangeArrowheads="1"/>
          </p:cNvSpPr>
          <p:nvPr/>
        </p:nvSpPr>
        <p:spPr bwMode="auto">
          <a:xfrm>
            <a:off x="800089" y="2067064"/>
            <a:ext cx="2051050" cy="810816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grpSp>
        <p:nvGrpSpPr>
          <p:cNvPr id="270352" name="Group 16"/>
          <p:cNvGrpSpPr/>
          <p:nvPr/>
        </p:nvGrpSpPr>
        <p:grpSpPr bwMode="auto">
          <a:xfrm>
            <a:off x="568314" y="1227673"/>
            <a:ext cx="2563802" cy="594122"/>
            <a:chOff x="874" y="1137"/>
            <a:chExt cx="1623" cy="499"/>
          </a:xfrm>
        </p:grpSpPr>
        <p:sp>
          <p:nvSpPr>
            <p:cNvPr id="270353" name="Rectangle 17"/>
            <p:cNvSpPr>
              <a:spLocks noChangeArrowheads="1"/>
            </p:cNvSpPr>
            <p:nvPr/>
          </p:nvSpPr>
          <p:spPr bwMode="auto">
            <a:xfrm>
              <a:off x="874" y="1137"/>
              <a:ext cx="1623" cy="499"/>
            </a:xfrm>
            <a:prstGeom prst="rect">
              <a:avLst/>
            </a:prstGeom>
            <a:solidFill>
              <a:srgbClr val="49C2FF">
                <a:alpha val="99001"/>
              </a:srgb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354" name="AutoShape 18"/>
            <p:cNvSpPr>
              <a:spLocks noChangeArrowheads="1"/>
            </p:cNvSpPr>
            <p:nvPr/>
          </p:nvSpPr>
          <p:spPr bwMode="auto">
            <a:xfrm>
              <a:off x="1066" y="1207"/>
              <a:ext cx="1274" cy="363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 络  层</a:t>
              </a:r>
            </a:p>
          </p:txBody>
        </p:sp>
      </p:grpSp>
      <p:sp>
        <p:nvSpPr>
          <p:cNvPr id="270355" name="Text Box 19"/>
          <p:cNvSpPr txBox="1">
            <a:spLocks noChangeArrowheads="1"/>
          </p:cNvSpPr>
          <p:nvPr/>
        </p:nvSpPr>
        <p:spPr bwMode="auto">
          <a:xfrm>
            <a:off x="2786050" y="4174470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协议栈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42,&quot;width&quot;:351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42,&quot;width&quot;:379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10703956"/>
  <p:tag name="KSO_WM_UNIT_PLACING_PICTURE_USER_VIEWPORT" val="{&quot;height&quot;:4500,&quot;width&quot;:5000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1578</Words>
  <Application>Microsoft Office PowerPoint</Application>
  <PresentationFormat>全屏显示(16:9)</PresentationFormat>
  <Paragraphs>273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Garamond</vt:lpstr>
      <vt:lpstr>Wingdings</vt:lpstr>
      <vt:lpstr>1_自定义设计方案</vt:lpstr>
      <vt:lpstr>自定义设计方案</vt:lpstr>
      <vt:lpstr>2_自定义设计方案</vt:lpstr>
      <vt:lpstr>Visio</vt:lpstr>
      <vt:lpstr>BMP 图象</vt:lpstr>
      <vt:lpstr>Microsoft Visio Drawing</vt:lpstr>
      <vt:lpstr>第六讲  广域网协议介绍与配置</vt:lpstr>
      <vt:lpstr>广域网协议介绍与配置</vt:lpstr>
      <vt:lpstr>广域网协议 — 概述</vt:lpstr>
      <vt:lpstr>PowerPoint 演示文稿</vt:lpstr>
      <vt:lpstr>PowerPoint 演示文稿</vt:lpstr>
      <vt:lpstr>PPP (Point-to-Point Protocol)</vt:lpstr>
      <vt:lpstr>PPP — 概述</vt:lpstr>
      <vt:lpstr>PowerPoint 演示文稿</vt:lpstr>
      <vt:lpstr>PPP — 组件（续）</vt:lpstr>
      <vt:lpstr>PPP的协商流程</vt:lpstr>
      <vt:lpstr>PPP — PAP验证</vt:lpstr>
      <vt:lpstr>PowerPoint 演示文稿</vt:lpstr>
      <vt:lpstr>PPP — PPPoE</vt:lpstr>
      <vt:lpstr>PPP配置</vt:lpstr>
      <vt:lpstr>PPP配置 — 封装PPP</vt:lpstr>
      <vt:lpstr>PPP配置 — PAP验证（V5）</vt:lpstr>
      <vt:lpstr>PPP配置 — PAP验证(V7)</vt:lpstr>
      <vt:lpstr>PPP配置 — CHAP验证（V5）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bhc</dc:creator>
  <cp:lastModifiedBy>hui</cp:lastModifiedBy>
  <cp:revision>118</cp:revision>
  <dcterms:created xsi:type="dcterms:W3CDTF">2014-11-27T01:06:00Z</dcterms:created>
  <dcterms:modified xsi:type="dcterms:W3CDTF">2020-10-14T13:11:41Z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