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30"/>
  </p:notesMasterIdLst>
  <p:sldIdLst>
    <p:sldId id="335" r:id="rId2"/>
    <p:sldId id="361" r:id="rId3"/>
    <p:sldId id="263" r:id="rId4"/>
    <p:sldId id="336" r:id="rId5"/>
    <p:sldId id="337" r:id="rId6"/>
    <p:sldId id="338" r:id="rId7"/>
    <p:sldId id="339" r:id="rId8"/>
    <p:sldId id="340" r:id="rId9"/>
    <p:sldId id="341" r:id="rId10"/>
    <p:sldId id="342" r:id="rId11"/>
    <p:sldId id="343" r:id="rId12"/>
    <p:sldId id="344" r:id="rId13"/>
    <p:sldId id="358"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60" r:id="rId28"/>
    <p:sldId id="359" r:id="rId29"/>
  </p:sldIdLst>
  <p:sldSz cx="4610100" cy="3460750"/>
  <p:notesSz cx="4610100" cy="346075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14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44" autoAdjust="0"/>
  </p:normalViewPr>
  <p:slideViewPr>
    <p:cSldViewPr>
      <p:cViewPr varScale="1">
        <p:scale>
          <a:sx n="120" d="100"/>
          <a:sy n="120" d="100"/>
        </p:scale>
        <p:origin x="2011" y="72"/>
      </p:cViewPr>
      <p:guideLst>
        <p:guide orient="horz" pos="2880"/>
        <p:guide pos="14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E3966DC4-B854-4385-9AE2-AEACC9CB556E}" type="datetimeFigureOut">
              <a:rPr lang="zh-CN" altLang="en-US" smtClean="0"/>
              <a:t>2022/9/5</a:t>
            </a:fld>
            <a:endParaRPr lang="zh-CN" altLang="en-US"/>
          </a:p>
        </p:txBody>
      </p:sp>
      <p:sp>
        <p:nvSpPr>
          <p:cNvPr id="4" name="幻灯片图像占位符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1009F718-866D-47D2-8F9B-C4950FA0C7F0}" type="slidenum">
              <a:rPr lang="zh-CN" altLang="en-US" smtClean="0"/>
              <a:t>‹#›</a:t>
            </a:fld>
            <a:endParaRPr lang="zh-CN" altLang="en-US"/>
          </a:p>
        </p:txBody>
      </p:sp>
    </p:spTree>
    <p:extLst>
      <p:ext uri="{BB962C8B-B14F-4D97-AF65-F5344CB8AC3E}">
        <p14:creationId xmlns:p14="http://schemas.microsoft.com/office/powerpoint/2010/main" val="338731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也可以叫重采样</a:t>
            </a:r>
          </a:p>
          <a:p>
            <a:endParaRPr lang="zh-CN" altLang="en-US" dirty="0"/>
          </a:p>
        </p:txBody>
      </p:sp>
      <p:sp>
        <p:nvSpPr>
          <p:cNvPr id="4" name="灯片编号占位符 3"/>
          <p:cNvSpPr>
            <a:spLocks noGrp="1"/>
          </p:cNvSpPr>
          <p:nvPr>
            <p:ph type="sldNum" sz="quarter" idx="5"/>
          </p:nvPr>
        </p:nvSpPr>
        <p:spPr/>
        <p:txBody>
          <a:bodyPr/>
          <a:lstStyle/>
          <a:p>
            <a:fld id="{B7279C98-257E-402F-ADE5-6A467BCAA4F0}" type="slidenum">
              <a:rPr lang="zh-CN" altLang="en-US" smtClean="0"/>
              <a:t>13</a:t>
            </a:fld>
            <a:endParaRPr lang="zh-CN" altLang="en-US"/>
          </a:p>
        </p:txBody>
      </p:sp>
    </p:spTree>
    <p:extLst>
      <p:ext uri="{BB962C8B-B14F-4D97-AF65-F5344CB8AC3E}">
        <p14:creationId xmlns:p14="http://schemas.microsoft.com/office/powerpoint/2010/main" val="4189627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23</a:t>
            </a:fld>
            <a:endParaRPr lang="zh-CN" altLang="en-US"/>
          </a:p>
        </p:txBody>
      </p:sp>
    </p:spTree>
    <p:extLst>
      <p:ext uri="{BB962C8B-B14F-4D97-AF65-F5344CB8AC3E}">
        <p14:creationId xmlns:p14="http://schemas.microsoft.com/office/powerpoint/2010/main" val="4259300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24</a:t>
            </a:fld>
            <a:endParaRPr lang="zh-CN" altLang="en-US"/>
          </a:p>
        </p:txBody>
      </p:sp>
    </p:spTree>
    <p:extLst>
      <p:ext uri="{BB962C8B-B14F-4D97-AF65-F5344CB8AC3E}">
        <p14:creationId xmlns:p14="http://schemas.microsoft.com/office/powerpoint/2010/main" val="4152792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25</a:t>
            </a:fld>
            <a:endParaRPr lang="zh-CN" altLang="en-US"/>
          </a:p>
        </p:txBody>
      </p:sp>
    </p:spTree>
    <p:extLst>
      <p:ext uri="{BB962C8B-B14F-4D97-AF65-F5344CB8AC3E}">
        <p14:creationId xmlns:p14="http://schemas.microsoft.com/office/powerpoint/2010/main" val="3622599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26</a:t>
            </a:fld>
            <a:endParaRPr lang="zh-CN" altLang="en-US"/>
          </a:p>
        </p:txBody>
      </p:sp>
    </p:spTree>
    <p:extLst>
      <p:ext uri="{BB962C8B-B14F-4D97-AF65-F5344CB8AC3E}">
        <p14:creationId xmlns:p14="http://schemas.microsoft.com/office/powerpoint/2010/main" val="4168136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27</a:t>
            </a:fld>
            <a:endParaRPr lang="zh-CN" altLang="en-US"/>
          </a:p>
        </p:txBody>
      </p:sp>
    </p:spTree>
    <p:extLst>
      <p:ext uri="{BB962C8B-B14F-4D97-AF65-F5344CB8AC3E}">
        <p14:creationId xmlns:p14="http://schemas.microsoft.com/office/powerpoint/2010/main" val="230438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也可以叫重采样</a:t>
            </a:r>
          </a:p>
          <a:p>
            <a:endParaRPr lang="zh-CN" altLang="en-US" dirty="0"/>
          </a:p>
        </p:txBody>
      </p:sp>
      <p:sp>
        <p:nvSpPr>
          <p:cNvPr id="4" name="灯片编号占位符 3"/>
          <p:cNvSpPr>
            <a:spLocks noGrp="1"/>
          </p:cNvSpPr>
          <p:nvPr>
            <p:ph type="sldNum" sz="quarter" idx="5"/>
          </p:nvPr>
        </p:nvSpPr>
        <p:spPr/>
        <p:txBody>
          <a:bodyPr/>
          <a:lstStyle/>
          <a:p>
            <a:fld id="{B7279C98-257E-402F-ADE5-6A467BCAA4F0}" type="slidenum">
              <a:rPr lang="zh-CN" altLang="en-US" smtClean="0"/>
              <a:t>28</a:t>
            </a:fld>
            <a:endParaRPr lang="zh-CN" altLang="en-US"/>
          </a:p>
        </p:txBody>
      </p:sp>
    </p:spTree>
    <p:extLst>
      <p:ext uri="{BB962C8B-B14F-4D97-AF65-F5344CB8AC3E}">
        <p14:creationId xmlns:p14="http://schemas.microsoft.com/office/powerpoint/2010/main" val="514384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托马斯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贝叶斯（</a:t>
            </a:r>
            <a:r>
              <a:rPr lang="en-US" altLang="zh-CN" sz="1200" b="0" i="0" kern="1200" dirty="0">
                <a:solidFill>
                  <a:schemeClr val="tx1"/>
                </a:solidFill>
                <a:effectLst/>
                <a:latin typeface="+mn-lt"/>
                <a:ea typeface="+mn-ea"/>
                <a:cs typeface="+mn-cs"/>
              </a:rPr>
              <a:t>Thomas Bayes</a:t>
            </a:r>
            <a:r>
              <a:rPr lang="zh-CN" altLang="en-US" sz="1200" b="0" i="0" kern="1200" dirty="0">
                <a:solidFill>
                  <a:schemeClr val="tx1"/>
                </a:solidFill>
                <a:effectLst/>
                <a:latin typeface="+mn-lt"/>
                <a:ea typeface="+mn-ea"/>
                <a:cs typeface="+mn-cs"/>
              </a:rPr>
              <a:t>，约</a:t>
            </a:r>
            <a:r>
              <a:rPr lang="en-US" altLang="zh-CN" sz="1200" b="0" i="0" kern="1200" dirty="0">
                <a:solidFill>
                  <a:schemeClr val="tx1"/>
                </a:solidFill>
                <a:effectLst/>
                <a:latin typeface="+mn-lt"/>
                <a:ea typeface="+mn-ea"/>
                <a:cs typeface="+mn-cs"/>
              </a:rPr>
              <a:t>1702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1761</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18</a:t>
            </a:r>
            <a:r>
              <a:rPr lang="zh-CN" altLang="en-US" sz="1200" b="0" i="0" kern="1200" dirty="0">
                <a:solidFill>
                  <a:schemeClr val="tx1"/>
                </a:solidFill>
                <a:effectLst/>
                <a:latin typeface="+mn-lt"/>
                <a:ea typeface="+mn-ea"/>
                <a:cs typeface="+mn-cs"/>
              </a:rPr>
              <a:t>世纪英国数学家。</a:t>
            </a:r>
            <a:r>
              <a:rPr lang="en-US" altLang="zh-CN" sz="1200" b="0" i="0" kern="1200" dirty="0">
                <a:solidFill>
                  <a:schemeClr val="tx1"/>
                </a:solidFill>
                <a:effectLst/>
                <a:latin typeface="+mn-lt"/>
                <a:ea typeface="+mn-ea"/>
                <a:cs typeface="+mn-cs"/>
              </a:rPr>
              <a:t>1742</a:t>
            </a:r>
            <a:r>
              <a:rPr lang="zh-CN" altLang="en-US" sz="1200" b="0" i="0" kern="1200" dirty="0">
                <a:solidFill>
                  <a:schemeClr val="tx1"/>
                </a:solidFill>
                <a:effectLst/>
                <a:latin typeface="+mn-lt"/>
                <a:ea typeface="+mn-ea"/>
                <a:cs typeface="+mn-cs"/>
              </a:rPr>
              <a:t>年成为英国皇家学会会员。</a:t>
            </a:r>
          </a:p>
          <a:p>
            <a:r>
              <a:rPr lang="zh-CN" altLang="en-US" sz="1200" b="1" i="0" kern="1200" dirty="0">
                <a:solidFill>
                  <a:schemeClr val="tx1"/>
                </a:solidFill>
                <a:effectLst/>
                <a:latin typeface="+mn-lt"/>
                <a:ea typeface="+mn-ea"/>
                <a:cs typeface="+mn-cs"/>
              </a:rPr>
              <a:t>贝叶斯以其在概率论领域的研究闻名于世</a:t>
            </a:r>
            <a:r>
              <a:rPr lang="zh-CN" altLang="en-US" sz="1200" b="0" i="0" kern="1200" dirty="0">
                <a:solidFill>
                  <a:schemeClr val="tx1"/>
                </a:solidFill>
                <a:effectLst/>
                <a:latin typeface="+mn-lt"/>
                <a:ea typeface="+mn-ea"/>
                <a:cs typeface="+mn-cs"/>
              </a:rPr>
              <a:t>，他提出的贝叶斯定理对于现代概率论和数理统计的发展有重要的影响。他还曾在长老会担任牧师。</a:t>
            </a:r>
          </a:p>
          <a:p>
            <a:r>
              <a:rPr lang="zh-CN" altLang="en-US" sz="1200" b="1" i="0" kern="1200" dirty="0">
                <a:solidFill>
                  <a:schemeClr val="tx1"/>
                </a:solidFill>
                <a:effectLst/>
                <a:latin typeface="+mn-lt"/>
                <a:ea typeface="+mn-ea"/>
                <a:cs typeface="+mn-cs"/>
              </a:rPr>
              <a:t>贝叶斯定理</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贝叶斯定理（</a:t>
            </a:r>
            <a:r>
              <a:rPr lang="en-US" altLang="zh-CN" sz="1200" b="1" i="0" kern="1200" dirty="0">
                <a:solidFill>
                  <a:schemeClr val="tx1"/>
                </a:solidFill>
                <a:effectLst/>
                <a:latin typeface="+mn-lt"/>
                <a:ea typeface="+mn-ea"/>
                <a:cs typeface="+mn-cs"/>
              </a:rPr>
              <a:t>Bayes' theorem</a:t>
            </a:r>
            <a:r>
              <a:rPr lang="zh-CN" altLang="en-US" sz="1200" b="1" i="0" kern="1200" dirty="0">
                <a:solidFill>
                  <a:schemeClr val="tx1"/>
                </a:solidFill>
                <a:effectLst/>
                <a:latin typeface="+mn-lt"/>
                <a:ea typeface="+mn-ea"/>
                <a:cs typeface="+mn-cs"/>
              </a:rPr>
              <a:t>）是概率论中的一个定理，描述在已知一些条件下，某事件的发生机率</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比如，如果已知某癌症与寿命有关，使用贝叶斯定理则可以通过得知某人年龄，来更加准确地计算出他罹患癌症的机率。</a:t>
            </a:r>
          </a:p>
          <a:p>
            <a:r>
              <a:rPr lang="zh-CN" altLang="en-US" sz="1200" b="0" i="0" kern="1200" dirty="0">
                <a:solidFill>
                  <a:schemeClr val="tx1"/>
                </a:solidFill>
                <a:effectLst/>
                <a:latin typeface="+mn-lt"/>
                <a:ea typeface="+mn-ea"/>
                <a:cs typeface="+mn-cs"/>
              </a:rPr>
              <a:t>通常，事件</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在事件</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已发生的条件下发生的机率，与事件</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在事件</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已发生的条件下发生的机率是不一样的。然而，这两者是有确定的关系的，贝叶斯定理就是这种关系的陈述。</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15</a:t>
            </a:fld>
            <a:endParaRPr lang="zh-CN" altLang="en-US"/>
          </a:p>
        </p:txBody>
      </p:sp>
    </p:spTree>
    <p:extLst>
      <p:ext uri="{BB962C8B-B14F-4D97-AF65-F5344CB8AC3E}">
        <p14:creationId xmlns:p14="http://schemas.microsoft.com/office/powerpoint/2010/main" val="247484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约翰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卡尔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弗里德里希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高斯（</a:t>
            </a:r>
            <a:r>
              <a:rPr lang="en-US" altLang="zh-CN" sz="1200" b="0" i="0" kern="1200" dirty="0">
                <a:solidFill>
                  <a:schemeClr val="tx1"/>
                </a:solidFill>
                <a:effectLst/>
                <a:latin typeface="+mn-lt"/>
                <a:ea typeface="+mn-ea"/>
                <a:cs typeface="+mn-cs"/>
              </a:rPr>
              <a:t>Johann Karl Friedrich </a:t>
            </a:r>
            <a:r>
              <a:rPr lang="en-US" altLang="zh-CN" sz="1200" b="0" i="0" kern="1200" dirty="0" err="1">
                <a:solidFill>
                  <a:schemeClr val="tx1"/>
                </a:solidFill>
                <a:effectLst/>
                <a:latin typeface="+mn-lt"/>
                <a:ea typeface="+mn-ea"/>
                <a:cs typeface="+mn-cs"/>
              </a:rPr>
              <a:t>Gauß</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1777</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1855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23</a:t>
            </a:r>
            <a:r>
              <a:rPr lang="zh-CN" altLang="en-US" sz="1200" b="0" i="0" kern="1200" dirty="0">
                <a:solidFill>
                  <a:schemeClr val="tx1"/>
                </a:solidFill>
                <a:effectLst/>
                <a:latin typeface="+mn-lt"/>
                <a:ea typeface="+mn-ea"/>
                <a:cs typeface="+mn-cs"/>
              </a:rPr>
              <a:t>日）， 德国数学家、物理学家、天文学家、大地测量学家，生于布伦瑞克，卒于哥廷根。</a:t>
            </a:r>
          </a:p>
          <a:p>
            <a:r>
              <a:rPr lang="zh-CN" altLang="en-US" sz="1200" b="1" i="0" kern="1200" dirty="0">
                <a:solidFill>
                  <a:schemeClr val="tx1"/>
                </a:solidFill>
                <a:effectLst/>
                <a:latin typeface="+mn-lt"/>
                <a:ea typeface="+mn-ea"/>
                <a:cs typeface="+mn-cs"/>
              </a:rPr>
              <a:t>高斯被认为是历史上最重要的数学家之一，并有「数学王子」的美誉</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18</a:t>
            </a:r>
            <a:r>
              <a:rPr lang="zh-CN" altLang="en-US" sz="1200" b="0" i="0" kern="1200" dirty="0">
                <a:solidFill>
                  <a:schemeClr val="tx1"/>
                </a:solidFill>
                <a:effectLst/>
                <a:latin typeface="+mn-lt"/>
                <a:ea typeface="+mn-ea"/>
                <a:cs typeface="+mn-cs"/>
              </a:rPr>
              <a:t>岁的高斯发现了最小二乘法，并猜测了质数定理。高斯发现，通过对足够多的测量数据的处理后，可以得到一个新的、概率性质的测量结果。在这些基础之上，高斯随后专注于曲面与曲线的计算，并成功得到高斯钟形曲线（正态分布曲线）。其函数被命名为标准正态分布（或高斯分布），并在概率计算中大量使用。</a:t>
            </a:r>
          </a:p>
          <a:p>
            <a:r>
              <a:rPr lang="zh-CN" altLang="en-US" sz="1200" b="1" i="0" kern="1200" dirty="0">
                <a:solidFill>
                  <a:schemeClr val="tx1"/>
                </a:solidFill>
                <a:effectLst/>
                <a:latin typeface="+mn-lt"/>
                <a:ea typeface="+mn-ea"/>
                <a:cs typeface="+mn-cs"/>
              </a:rPr>
              <a:t>最小二乘法</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最小二乘法（</a:t>
            </a:r>
            <a:r>
              <a:rPr lang="en-US" altLang="zh-CN" sz="1200" b="1" i="0" kern="1200" dirty="0">
                <a:solidFill>
                  <a:schemeClr val="tx1"/>
                </a:solidFill>
                <a:effectLst/>
                <a:latin typeface="+mn-lt"/>
                <a:ea typeface="+mn-ea"/>
                <a:cs typeface="+mn-cs"/>
              </a:rPr>
              <a:t>least squares method</a:t>
            </a:r>
            <a:r>
              <a:rPr lang="zh-CN" altLang="en-US" sz="1200" b="1" i="0" kern="1200" dirty="0">
                <a:solidFill>
                  <a:schemeClr val="tx1"/>
                </a:solidFill>
                <a:effectLst/>
                <a:latin typeface="+mn-lt"/>
                <a:ea typeface="+mn-ea"/>
                <a:cs typeface="+mn-cs"/>
              </a:rPr>
              <a:t>），又称最小平方法，是一种数学优化方法。</a:t>
            </a:r>
            <a:r>
              <a:rPr lang="zh-CN" altLang="en-US" sz="1200" b="0" i="0" kern="1200" dirty="0">
                <a:solidFill>
                  <a:schemeClr val="tx1"/>
                </a:solidFill>
                <a:effectLst/>
                <a:latin typeface="+mn-lt"/>
                <a:ea typeface="+mn-ea"/>
                <a:cs typeface="+mn-cs"/>
              </a:rPr>
              <a:t>它通过最小化误差的平方和寻找数据的最佳函数匹配。利用最小二乘法可以简便的求得未知的数据，并使得求得的数据与实际数据之间误差的平方和为最小。</a:t>
            </a:r>
          </a:p>
          <a:p>
            <a:r>
              <a:rPr lang="zh-CN" altLang="en-US" sz="1200" b="1" i="0" kern="1200" dirty="0">
                <a:solidFill>
                  <a:schemeClr val="tx1"/>
                </a:solidFill>
                <a:effectLst/>
                <a:latin typeface="+mn-lt"/>
                <a:ea typeface="+mn-ea"/>
                <a:cs typeface="+mn-cs"/>
              </a:rPr>
              <a:t>正态分布</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正态分布（</a:t>
            </a:r>
            <a:r>
              <a:rPr lang="en-US" altLang="zh-CN" sz="1200" b="1" i="0" kern="1200" dirty="0">
                <a:solidFill>
                  <a:schemeClr val="tx1"/>
                </a:solidFill>
                <a:effectLst/>
                <a:latin typeface="+mn-lt"/>
                <a:ea typeface="+mn-ea"/>
                <a:cs typeface="+mn-cs"/>
              </a:rPr>
              <a:t>normal distribution</a:t>
            </a:r>
            <a:r>
              <a:rPr lang="zh-CN" altLang="en-US" sz="1200" b="1" i="0" kern="1200" dirty="0">
                <a:solidFill>
                  <a:schemeClr val="tx1"/>
                </a:solidFill>
                <a:effectLst/>
                <a:latin typeface="+mn-lt"/>
                <a:ea typeface="+mn-ea"/>
                <a:cs typeface="+mn-cs"/>
              </a:rPr>
              <a:t>）又名高斯分布（</a:t>
            </a:r>
            <a:r>
              <a:rPr lang="en-US" altLang="zh-CN" sz="1200" b="1" i="0" kern="1200" dirty="0">
                <a:solidFill>
                  <a:schemeClr val="tx1"/>
                </a:solidFill>
                <a:effectLst/>
                <a:latin typeface="+mn-lt"/>
                <a:ea typeface="+mn-ea"/>
                <a:cs typeface="+mn-cs"/>
              </a:rPr>
              <a:t>Gaussian distribution</a:t>
            </a:r>
            <a:r>
              <a:rPr lang="zh-CN" altLang="en-US" sz="1200" b="1" i="0" kern="1200" dirty="0">
                <a:solidFill>
                  <a:schemeClr val="tx1"/>
                </a:solidFill>
                <a:effectLst/>
                <a:latin typeface="+mn-lt"/>
                <a:ea typeface="+mn-ea"/>
                <a:cs typeface="+mn-cs"/>
              </a:rPr>
              <a:t>），是一个非常常见的连续机率分布。</a:t>
            </a:r>
            <a:r>
              <a:rPr lang="zh-CN" altLang="en-US" sz="1200" b="0" i="0" kern="1200" dirty="0">
                <a:solidFill>
                  <a:schemeClr val="tx1"/>
                </a:solidFill>
                <a:effectLst/>
                <a:latin typeface="+mn-lt"/>
                <a:ea typeface="+mn-ea"/>
                <a:cs typeface="+mn-cs"/>
              </a:rPr>
              <a:t>正态分布在统计学上十分重要，经常用在自然和社会科学来代表一个不明的随机变量。正态曲线呈钟型，两头低，中间高，左右对称，因其曲线呈钟形，因此人们又经常称之为</a:t>
            </a:r>
            <a:r>
              <a:rPr lang="zh-CN" altLang="en-US" sz="1200" b="1" i="0" kern="1200" dirty="0">
                <a:solidFill>
                  <a:schemeClr val="tx1"/>
                </a:solidFill>
                <a:effectLst/>
                <a:latin typeface="+mn-lt"/>
                <a:ea typeface="+mn-ea"/>
                <a:cs typeface="+mn-cs"/>
              </a:rPr>
              <a:t>钟形曲线</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若随机变量</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服从一个数学期望为</a:t>
            </a:r>
            <a:r>
              <a:rPr lang="en-US" altLang="zh-CN" sz="1200" b="0" i="0" kern="1200" dirty="0">
                <a:solidFill>
                  <a:schemeClr val="tx1"/>
                </a:solidFill>
                <a:effectLst/>
                <a:latin typeface="+mn-lt"/>
                <a:ea typeface="+mn-ea"/>
                <a:cs typeface="+mn-cs"/>
              </a:rPr>
              <a:t>μ</a:t>
            </a:r>
            <a:r>
              <a:rPr lang="zh-CN" altLang="en-US" sz="1200" b="0" i="0" kern="1200" dirty="0">
                <a:solidFill>
                  <a:schemeClr val="tx1"/>
                </a:solidFill>
                <a:effectLst/>
                <a:latin typeface="+mn-lt"/>
                <a:ea typeface="+mn-ea"/>
                <a:cs typeface="+mn-cs"/>
              </a:rPr>
              <a:t>、方差为</a:t>
            </a:r>
            <a:r>
              <a:rPr lang="en-US" altLang="zh-CN" sz="1200" b="0" i="0" kern="1200" dirty="0">
                <a:solidFill>
                  <a:schemeClr val="tx1"/>
                </a:solidFill>
                <a:effectLst/>
                <a:latin typeface="+mn-lt"/>
                <a:ea typeface="+mn-ea"/>
                <a:cs typeface="+mn-cs"/>
              </a:rPr>
              <a:t>σ^2</a:t>
            </a:r>
            <a:r>
              <a:rPr lang="zh-CN" altLang="en-US" sz="1200" b="0" i="0" kern="1200" dirty="0">
                <a:solidFill>
                  <a:schemeClr val="tx1"/>
                </a:solidFill>
                <a:effectLst/>
                <a:latin typeface="+mn-lt"/>
                <a:ea typeface="+mn-ea"/>
                <a:cs typeface="+mn-cs"/>
              </a:rPr>
              <a:t>的正态分布，记为</a:t>
            </a:r>
            <a:r>
              <a:rPr lang="en-US" altLang="zh-CN" sz="1200" b="0" i="0" kern="1200" dirty="0">
                <a:solidFill>
                  <a:schemeClr val="tx1"/>
                </a:solidFill>
                <a:effectLst/>
                <a:latin typeface="+mn-lt"/>
                <a:ea typeface="+mn-ea"/>
                <a:cs typeface="+mn-cs"/>
              </a:rPr>
              <a:t>N(μ</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σ^2)</a:t>
            </a:r>
            <a:r>
              <a:rPr lang="zh-CN" altLang="en-US" sz="1200" b="0" i="0" kern="1200" dirty="0">
                <a:solidFill>
                  <a:schemeClr val="tx1"/>
                </a:solidFill>
                <a:effectLst/>
                <a:latin typeface="+mn-lt"/>
                <a:ea typeface="+mn-ea"/>
                <a:cs typeface="+mn-cs"/>
              </a:rPr>
              <a:t>。其概率密度函数为正态分布。期望值</a:t>
            </a:r>
            <a:r>
              <a:rPr lang="en-US" altLang="zh-CN" sz="1200" b="0" i="0" kern="1200" dirty="0">
                <a:solidFill>
                  <a:schemeClr val="tx1"/>
                </a:solidFill>
                <a:effectLst/>
                <a:latin typeface="+mn-lt"/>
                <a:ea typeface="+mn-ea"/>
                <a:cs typeface="+mn-cs"/>
              </a:rPr>
              <a:t>μ</a:t>
            </a:r>
            <a:r>
              <a:rPr lang="zh-CN" altLang="en-US" sz="1200" b="0" i="0" kern="1200" dirty="0">
                <a:solidFill>
                  <a:schemeClr val="tx1"/>
                </a:solidFill>
                <a:effectLst/>
                <a:latin typeface="+mn-lt"/>
                <a:ea typeface="+mn-ea"/>
                <a:cs typeface="+mn-cs"/>
              </a:rPr>
              <a:t>决定了其位置，其标准差</a:t>
            </a:r>
            <a:r>
              <a:rPr lang="en-US" altLang="zh-CN" sz="1200" b="0" i="0" kern="1200" dirty="0">
                <a:solidFill>
                  <a:schemeClr val="tx1"/>
                </a:solidFill>
                <a:effectLst/>
                <a:latin typeface="+mn-lt"/>
                <a:ea typeface="+mn-ea"/>
                <a:cs typeface="+mn-cs"/>
              </a:rPr>
              <a:t>σ</a:t>
            </a:r>
            <a:r>
              <a:rPr lang="zh-CN" altLang="en-US" sz="1200" b="0" i="0" kern="1200" dirty="0">
                <a:solidFill>
                  <a:schemeClr val="tx1"/>
                </a:solidFill>
                <a:effectLst/>
                <a:latin typeface="+mn-lt"/>
                <a:ea typeface="+mn-ea"/>
                <a:cs typeface="+mn-cs"/>
              </a:rPr>
              <a:t>决定了分布的幅度。当</a:t>
            </a:r>
            <a:r>
              <a:rPr lang="en-US" altLang="zh-CN" sz="1200" b="0" i="0" kern="1200" dirty="0">
                <a:solidFill>
                  <a:schemeClr val="tx1"/>
                </a:solidFill>
                <a:effectLst/>
                <a:latin typeface="+mn-lt"/>
                <a:ea typeface="+mn-ea"/>
                <a:cs typeface="+mn-cs"/>
              </a:rPr>
              <a:t>μ = 0,σ = 1</a:t>
            </a:r>
            <a:r>
              <a:rPr lang="zh-CN" altLang="en-US" sz="1200" b="0" i="0" kern="1200" dirty="0">
                <a:solidFill>
                  <a:schemeClr val="tx1"/>
                </a:solidFill>
                <a:effectLst/>
                <a:latin typeface="+mn-lt"/>
                <a:ea typeface="+mn-ea"/>
                <a:cs typeface="+mn-cs"/>
              </a:rPr>
              <a:t>时的正态分布是标准正态分布。</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16</a:t>
            </a:fld>
            <a:endParaRPr lang="zh-CN" altLang="en-US"/>
          </a:p>
        </p:txBody>
      </p:sp>
    </p:spTree>
    <p:extLst>
      <p:ext uri="{BB962C8B-B14F-4D97-AF65-F5344CB8AC3E}">
        <p14:creationId xmlns:p14="http://schemas.microsoft.com/office/powerpoint/2010/main" val="1076893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卡尔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皮尔逊（</a:t>
            </a:r>
            <a:r>
              <a:rPr lang="en-US" altLang="zh-CN" sz="1200" b="0" i="0" kern="1200" dirty="0">
                <a:solidFill>
                  <a:schemeClr val="tx1"/>
                </a:solidFill>
                <a:effectLst/>
                <a:latin typeface="+mn-lt"/>
                <a:ea typeface="+mn-ea"/>
                <a:cs typeface="+mn-cs"/>
              </a:rPr>
              <a:t>Karl Pearson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1857</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27</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-1936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27</a:t>
            </a:r>
            <a:r>
              <a:rPr lang="zh-CN" altLang="en-US" sz="1200" b="0" i="0" kern="1200" dirty="0">
                <a:solidFill>
                  <a:schemeClr val="tx1"/>
                </a:solidFill>
                <a:effectLst/>
                <a:latin typeface="+mn-lt"/>
                <a:ea typeface="+mn-ea"/>
                <a:cs typeface="+mn-cs"/>
              </a:rPr>
              <a:t>日）是英国数学家、生物统计学家、数理统计学的创立者、自由思想者，他对生物统计学、气象学、社会达尔文主义理论和优生学做出了重大贡献。</a:t>
            </a:r>
          </a:p>
          <a:p>
            <a:r>
              <a:rPr lang="zh-CN" altLang="en-US" sz="1200" b="0" i="0" kern="1200" dirty="0">
                <a:solidFill>
                  <a:schemeClr val="tx1"/>
                </a:solidFill>
                <a:effectLst/>
                <a:latin typeface="+mn-lt"/>
                <a:ea typeface="+mn-ea"/>
                <a:cs typeface="+mn-cs"/>
              </a:rPr>
              <a:t>他被公认是</a:t>
            </a:r>
            <a:r>
              <a:rPr lang="zh-CN" altLang="en-US" sz="1200" b="1" i="0" kern="1200" dirty="0">
                <a:solidFill>
                  <a:schemeClr val="tx1"/>
                </a:solidFill>
                <a:effectLst/>
                <a:latin typeface="+mn-lt"/>
                <a:ea typeface="+mn-ea"/>
                <a:cs typeface="+mn-cs"/>
              </a:rPr>
              <a:t>旧派理学派和描述统计学派的代表人物</a:t>
            </a:r>
            <a:r>
              <a:rPr lang="zh-CN" altLang="en-US" sz="1200" b="0" i="0" kern="1200" dirty="0">
                <a:solidFill>
                  <a:schemeClr val="tx1"/>
                </a:solidFill>
                <a:effectLst/>
                <a:latin typeface="+mn-lt"/>
                <a:ea typeface="+mn-ea"/>
                <a:cs typeface="+mn-cs"/>
              </a:rPr>
              <a:t>，并被誉为现代统计科学的创立者。</a:t>
            </a:r>
            <a:r>
              <a:rPr lang="zh-CN" altLang="en-US" sz="1200" b="1" i="0" kern="1200" dirty="0">
                <a:solidFill>
                  <a:schemeClr val="tx1"/>
                </a:solidFill>
                <a:effectLst/>
                <a:latin typeface="+mn-lt"/>
                <a:ea typeface="+mn-ea"/>
                <a:cs typeface="+mn-cs"/>
              </a:rPr>
              <a:t>他对统计发展的影响是巨大的，他提出了包括统计假设检验，相关系数，卡方检验，</a:t>
            </a:r>
            <a:r>
              <a:rPr lang="en-US" altLang="zh-CN" sz="1200" b="1" i="0" kern="1200" dirty="0">
                <a:solidFill>
                  <a:schemeClr val="tx1"/>
                </a:solidFill>
                <a:effectLst/>
                <a:latin typeface="+mn-lt"/>
                <a:ea typeface="+mn-ea"/>
                <a:cs typeface="+mn-cs"/>
              </a:rPr>
              <a:t>P</a:t>
            </a:r>
            <a:r>
              <a:rPr lang="zh-CN" altLang="en-US" sz="1200" b="1" i="0" kern="1200" dirty="0">
                <a:solidFill>
                  <a:schemeClr val="tx1"/>
                </a:solidFill>
                <a:effectLst/>
                <a:latin typeface="+mn-lt"/>
                <a:ea typeface="+mn-ea"/>
                <a:cs typeface="+mn-cs"/>
              </a:rPr>
              <a:t>值等有名的概念。</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统计假设检验</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统计假设检验（</a:t>
            </a:r>
            <a:r>
              <a:rPr lang="en-US" altLang="zh-CN" sz="1200" b="0" i="0" kern="1200" dirty="0">
                <a:solidFill>
                  <a:schemeClr val="tx1"/>
                </a:solidFill>
                <a:effectLst/>
                <a:latin typeface="+mn-lt"/>
                <a:ea typeface="+mn-ea"/>
                <a:cs typeface="+mn-cs"/>
              </a:rPr>
              <a:t>Statistical hypothesis test</a:t>
            </a:r>
            <a:r>
              <a:rPr lang="zh-CN" altLang="en-US" sz="1200" b="0" i="0" kern="1200" dirty="0">
                <a:solidFill>
                  <a:schemeClr val="tx1"/>
                </a:solidFill>
                <a:effectLst/>
                <a:latin typeface="+mn-lt"/>
                <a:ea typeface="+mn-ea"/>
                <a:cs typeface="+mn-cs"/>
              </a:rPr>
              <a:t>）主要是验证所选的模型和所解释的公式，在结构上、形式上、变化方向上是否能代表客观情况。</a:t>
            </a:r>
          </a:p>
          <a:p>
            <a:r>
              <a:rPr lang="zh-CN" altLang="en-US" sz="1200" b="0" i="0" kern="1200" dirty="0">
                <a:solidFill>
                  <a:schemeClr val="tx1"/>
                </a:solidFill>
                <a:effectLst/>
                <a:latin typeface="+mn-lt"/>
                <a:ea typeface="+mn-ea"/>
                <a:cs typeface="+mn-cs"/>
              </a:rPr>
              <a:t>一般采用最小平方法解模时，必须进行统计假设检验，即应用统计推断的假设检验原理，通过特定的统计量进行各种显著性检验。</a:t>
            </a:r>
          </a:p>
          <a:p>
            <a:r>
              <a:rPr lang="zh-CN" altLang="en-US" sz="1200" b="1" i="0" kern="1200" dirty="0">
                <a:solidFill>
                  <a:schemeClr val="tx1"/>
                </a:solidFill>
                <a:effectLst/>
                <a:latin typeface="+mn-lt"/>
                <a:ea typeface="+mn-ea"/>
                <a:cs typeface="+mn-cs"/>
              </a:rPr>
              <a:t>相关系数</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相关系数（</a:t>
            </a:r>
            <a:r>
              <a:rPr lang="en-US" altLang="zh-CN" sz="1200" b="0" i="0" kern="1200" dirty="0">
                <a:solidFill>
                  <a:schemeClr val="tx1"/>
                </a:solidFill>
                <a:effectLst/>
                <a:latin typeface="+mn-lt"/>
                <a:ea typeface="+mn-ea"/>
                <a:cs typeface="+mn-cs"/>
              </a:rPr>
              <a:t>Correlation coefficient</a:t>
            </a:r>
            <a:r>
              <a:rPr lang="zh-CN" altLang="en-US" sz="1200" b="0" i="0" kern="1200" dirty="0">
                <a:solidFill>
                  <a:schemeClr val="tx1"/>
                </a:solidFill>
                <a:effectLst/>
                <a:latin typeface="+mn-lt"/>
                <a:ea typeface="+mn-ea"/>
                <a:cs typeface="+mn-cs"/>
              </a:rPr>
              <a:t>）是研究变量之间线性相关程度的量，一般用字母 </a:t>
            </a:r>
            <a:r>
              <a:rPr lang="en-US" altLang="zh-CN" sz="1200" b="0" i="0" kern="1200" dirty="0">
                <a:solidFill>
                  <a:schemeClr val="tx1"/>
                </a:solidFill>
                <a:effectLst/>
                <a:latin typeface="+mn-lt"/>
                <a:ea typeface="+mn-ea"/>
                <a:cs typeface="+mn-cs"/>
              </a:rPr>
              <a:t>r </a:t>
            </a:r>
            <a:r>
              <a:rPr lang="zh-CN" altLang="en-US" sz="1200" b="0" i="0" kern="1200" dirty="0">
                <a:solidFill>
                  <a:schemeClr val="tx1"/>
                </a:solidFill>
                <a:effectLst/>
                <a:latin typeface="+mn-lt"/>
                <a:ea typeface="+mn-ea"/>
                <a:cs typeface="+mn-cs"/>
              </a:rPr>
              <a:t>表示。由于研究对象的不同，相关系数有多种定义方式，较为常用的是皮尔逊相关系数。定义式：</a:t>
            </a:r>
          </a:p>
          <a:p>
            <a:r>
              <a:rPr lang="zh-CN" altLang="en-US" sz="1200" b="0" i="0" kern="1200" dirty="0">
                <a:solidFill>
                  <a:schemeClr val="tx1"/>
                </a:solidFill>
                <a:effectLst/>
                <a:latin typeface="+mn-lt"/>
                <a:ea typeface="+mn-ea"/>
                <a:cs typeface="+mn-cs"/>
              </a:rPr>
              <a:t>其中，</a:t>
            </a:r>
            <a:r>
              <a:rPr lang="en-US" altLang="zh-CN" sz="1200" b="0" i="0" kern="1200" dirty="0" err="1">
                <a:solidFill>
                  <a:schemeClr val="tx1"/>
                </a:solidFill>
                <a:effectLst/>
                <a:latin typeface="+mn-lt"/>
                <a:ea typeface="+mn-ea"/>
                <a:cs typeface="+mn-cs"/>
              </a:rPr>
              <a:t>Cov</a:t>
            </a:r>
            <a:r>
              <a:rPr lang="en-US" altLang="zh-CN" sz="1200" b="0" i="0" kern="1200" dirty="0">
                <a:solidFill>
                  <a:schemeClr val="tx1"/>
                </a:solidFill>
                <a:effectLst/>
                <a:latin typeface="+mn-lt"/>
                <a:ea typeface="+mn-ea"/>
                <a:cs typeface="+mn-cs"/>
              </a:rPr>
              <a:t>(X,Y)</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的协方差，</a:t>
            </a:r>
            <a:r>
              <a:rPr lang="en-US" altLang="zh-CN" sz="1200" b="0" i="0" kern="1200" dirty="0">
                <a:solidFill>
                  <a:schemeClr val="tx1"/>
                </a:solidFill>
                <a:effectLst/>
                <a:latin typeface="+mn-lt"/>
                <a:ea typeface="+mn-ea"/>
                <a:cs typeface="+mn-cs"/>
              </a:rPr>
              <a:t>Var[X]</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的方差，</a:t>
            </a:r>
            <a:r>
              <a:rPr lang="en-US" altLang="zh-CN" sz="1200" b="0" i="0" kern="1200" dirty="0">
                <a:solidFill>
                  <a:schemeClr val="tx1"/>
                </a:solidFill>
                <a:effectLst/>
                <a:latin typeface="+mn-lt"/>
                <a:ea typeface="+mn-ea"/>
                <a:cs typeface="+mn-cs"/>
              </a:rPr>
              <a:t>Var[Y]</a:t>
            </a:r>
            <a:r>
              <a:rPr lang="zh-CN" altLang="en-US" sz="1200" b="0" i="0" kern="1200" dirty="0">
                <a:solidFill>
                  <a:schemeClr val="tx1"/>
                </a:solidFill>
                <a:effectLst/>
                <a:latin typeface="+mn-lt"/>
                <a:ea typeface="+mn-ea"/>
                <a:cs typeface="+mn-cs"/>
              </a:rPr>
              <a:t>为</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的方差。</a:t>
            </a:r>
          </a:p>
          <a:p>
            <a:r>
              <a:rPr lang="zh-CN" altLang="en-US" sz="1200" b="1" i="0" kern="1200" dirty="0">
                <a:solidFill>
                  <a:schemeClr val="tx1"/>
                </a:solidFill>
                <a:effectLst/>
                <a:latin typeface="+mn-lt"/>
                <a:ea typeface="+mn-ea"/>
                <a:cs typeface="+mn-cs"/>
              </a:rPr>
              <a:t>卡方检验</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卡方检验（</a:t>
            </a:r>
            <a:r>
              <a:rPr lang="en-US" altLang="zh-CN" sz="1200" b="0" i="0" kern="1200" dirty="0">
                <a:solidFill>
                  <a:schemeClr val="tx1"/>
                </a:solidFill>
                <a:effectLst/>
                <a:latin typeface="+mn-lt"/>
                <a:ea typeface="+mn-ea"/>
                <a:cs typeface="+mn-cs"/>
              </a:rPr>
              <a:t>X-square test</a:t>
            </a:r>
            <a:r>
              <a:rPr lang="zh-CN" altLang="en-US" sz="1200" b="0" i="0" kern="1200" dirty="0">
                <a:solidFill>
                  <a:schemeClr val="tx1"/>
                </a:solidFill>
                <a:effectLst/>
                <a:latin typeface="+mn-lt"/>
                <a:ea typeface="+mn-ea"/>
                <a:cs typeface="+mn-cs"/>
              </a:rPr>
              <a:t>）是统计样本的实际观测值与理论推断值之间的偏离程度，实际观测值与理论推断值之间的偏离程度决定卡方值的大小，如果卡方值越大，二者偏差程度越大；反之，二者偏差越小；若两个值完全相等时，卡方值就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，表明与理论值完全符合。</a:t>
            </a:r>
          </a:p>
          <a:p>
            <a:r>
              <a:rPr lang="en-US" altLang="zh-CN" sz="1200" b="1" i="0" kern="1200" dirty="0">
                <a:solidFill>
                  <a:schemeClr val="tx1"/>
                </a:solidFill>
                <a:effectLst/>
                <a:latin typeface="+mn-lt"/>
                <a:ea typeface="+mn-ea"/>
                <a:cs typeface="+mn-cs"/>
              </a:rPr>
              <a:t>P</a:t>
            </a:r>
            <a:r>
              <a:rPr lang="zh-CN" altLang="en-US" sz="1200" b="1" i="0" kern="1200" dirty="0">
                <a:solidFill>
                  <a:schemeClr val="tx1"/>
                </a:solidFill>
                <a:effectLst/>
                <a:latin typeface="+mn-lt"/>
                <a:ea typeface="+mn-ea"/>
                <a:cs typeface="+mn-cs"/>
              </a:rPr>
              <a:t>值</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值（</a:t>
            </a:r>
            <a:r>
              <a:rPr lang="en-US" altLang="zh-CN" sz="1200" b="0" i="0" kern="1200" dirty="0">
                <a:solidFill>
                  <a:schemeClr val="tx1"/>
                </a:solidFill>
                <a:effectLst/>
                <a:latin typeface="+mn-lt"/>
                <a:ea typeface="+mn-ea"/>
                <a:cs typeface="+mn-cs"/>
              </a:rPr>
              <a:t>P value</a:t>
            </a:r>
            <a:r>
              <a:rPr lang="zh-CN" altLang="en-US" sz="1200" b="0" i="0" kern="1200" dirty="0">
                <a:solidFill>
                  <a:schemeClr val="tx1"/>
                </a:solidFill>
                <a:effectLst/>
                <a:latin typeface="+mn-lt"/>
                <a:ea typeface="+mn-ea"/>
                <a:cs typeface="+mn-cs"/>
              </a:rPr>
              <a:t>）就是当原假设为真时，比所得到的样本观察结果更极端的结果出现的概率。</a:t>
            </a:r>
          </a:p>
          <a:p>
            <a:r>
              <a:rPr lang="zh-CN" altLang="en-US" sz="1200" b="0" i="0" kern="1200" dirty="0">
                <a:solidFill>
                  <a:schemeClr val="tx1"/>
                </a:solidFill>
                <a:effectLst/>
                <a:latin typeface="+mn-lt"/>
                <a:ea typeface="+mn-ea"/>
                <a:cs typeface="+mn-cs"/>
              </a:rPr>
              <a:t>如果</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值很小，说明原假设情况的发生的概率很小，而如果出现了，</a:t>
            </a:r>
            <a:r>
              <a:rPr lang="zh-CN" altLang="en-US" sz="1200" b="1" i="0" kern="1200" dirty="0">
                <a:solidFill>
                  <a:schemeClr val="tx1"/>
                </a:solidFill>
                <a:effectLst/>
                <a:latin typeface="+mn-lt"/>
                <a:ea typeface="+mn-ea"/>
                <a:cs typeface="+mn-cs"/>
              </a:rPr>
              <a:t>根据小概率原理，我们就有理由拒绝原假设</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值越小，我们拒绝原假设的理由越充分。总之，</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值越小，表明结果越显著。</a:t>
            </a:r>
          </a:p>
          <a:p>
            <a:r>
              <a:rPr lang="zh-CN" altLang="en-US" sz="1200" b="1" i="0" kern="1200" dirty="0">
                <a:solidFill>
                  <a:schemeClr val="tx1"/>
                </a:solidFill>
                <a:effectLst/>
                <a:latin typeface="+mn-lt"/>
                <a:ea typeface="+mn-ea"/>
                <a:cs typeface="+mn-cs"/>
              </a:rPr>
              <a:t>统计学上，通常使用发生概率小于</a:t>
            </a:r>
            <a:r>
              <a:rPr lang="en-US" altLang="zh-CN" sz="1200" b="1" i="0" kern="1200" dirty="0">
                <a:solidFill>
                  <a:schemeClr val="tx1"/>
                </a:solidFill>
                <a:effectLst/>
                <a:latin typeface="+mn-lt"/>
                <a:ea typeface="+mn-ea"/>
                <a:cs typeface="+mn-cs"/>
              </a:rPr>
              <a:t>5%</a:t>
            </a:r>
            <a:r>
              <a:rPr lang="zh-CN" altLang="en-US" sz="1200" b="1" i="0" kern="1200" dirty="0">
                <a:solidFill>
                  <a:schemeClr val="tx1"/>
                </a:solidFill>
                <a:effectLst/>
                <a:latin typeface="+mn-lt"/>
                <a:ea typeface="+mn-ea"/>
                <a:cs typeface="+mn-cs"/>
              </a:rPr>
              <a:t>来定义极端事件。</a:t>
            </a:r>
            <a:r>
              <a:rPr lang="zh-CN" altLang="en-US" sz="1200" b="0" i="0" kern="1200" dirty="0">
                <a:solidFill>
                  <a:schemeClr val="tx1"/>
                </a:solidFill>
                <a:effectLst/>
                <a:latin typeface="+mn-lt"/>
                <a:ea typeface="+mn-ea"/>
                <a:cs typeface="+mn-cs"/>
              </a:rPr>
              <a:t>但是检验的结果究竟是“显著的”、“中度显著的”还是“高度显著的”需要我们自己根据</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值的大小和实际问题来解决。</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17</a:t>
            </a:fld>
            <a:endParaRPr lang="zh-CN" altLang="en-US"/>
          </a:p>
        </p:txBody>
      </p:sp>
    </p:spTree>
    <p:extLst>
      <p:ext uri="{BB962C8B-B14F-4D97-AF65-F5344CB8AC3E}">
        <p14:creationId xmlns:p14="http://schemas.microsoft.com/office/powerpoint/2010/main" val="1483307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威廉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戈塞（</a:t>
            </a:r>
            <a:r>
              <a:rPr lang="en-US" altLang="zh-CN" sz="1200" b="0" i="0" kern="1200" dirty="0">
                <a:solidFill>
                  <a:schemeClr val="tx1"/>
                </a:solidFill>
                <a:effectLst/>
                <a:latin typeface="+mn-lt"/>
                <a:ea typeface="+mn-ea"/>
                <a:cs typeface="+mn-cs"/>
              </a:rPr>
              <a:t>William Sealy </a:t>
            </a:r>
            <a:r>
              <a:rPr lang="en-US" altLang="zh-CN" sz="1200" b="0" i="0" kern="1200" dirty="0" err="1">
                <a:solidFill>
                  <a:schemeClr val="tx1"/>
                </a:solidFill>
                <a:effectLst/>
                <a:latin typeface="+mn-lt"/>
                <a:ea typeface="+mn-ea"/>
                <a:cs typeface="+mn-cs"/>
              </a:rPr>
              <a:t>Gosset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1876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日），全名威廉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希利</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戈塞，英国化学家、数学家与统计学家。</a:t>
            </a:r>
          </a:p>
          <a:p>
            <a:r>
              <a:rPr lang="zh-CN" altLang="en-US" sz="1200" b="1" i="0" kern="1200" dirty="0">
                <a:solidFill>
                  <a:schemeClr val="tx1"/>
                </a:solidFill>
                <a:effectLst/>
                <a:latin typeface="+mn-lt"/>
                <a:ea typeface="+mn-ea"/>
                <a:cs typeface="+mn-cs"/>
              </a:rPr>
              <a:t>英国现代统计方法发展的先驱，小样本理论研究的先驱，为研究样本分布理论奠定了重要基础。</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1908</a:t>
            </a:r>
            <a:r>
              <a:rPr lang="zh-CN" altLang="en-US" sz="1200" b="0" i="0" kern="1200" dirty="0">
                <a:solidFill>
                  <a:schemeClr val="tx1"/>
                </a:solidFill>
                <a:effectLst/>
                <a:latin typeface="+mn-lt"/>
                <a:ea typeface="+mn-ea"/>
                <a:cs typeface="+mn-cs"/>
              </a:rPr>
              <a:t>年，戈塞以“学生（</a:t>
            </a:r>
            <a:r>
              <a:rPr lang="en-US" altLang="zh-CN" sz="1200" b="0" i="0" kern="1200" dirty="0">
                <a:solidFill>
                  <a:schemeClr val="tx1"/>
                </a:solidFill>
                <a:effectLst/>
                <a:latin typeface="+mn-lt"/>
                <a:ea typeface="+mn-ea"/>
                <a:cs typeface="+mn-cs"/>
              </a:rPr>
              <a:t>Student</a:t>
            </a:r>
            <a:r>
              <a:rPr lang="zh-CN" altLang="en-US" sz="1200" b="0" i="0" kern="1200" dirty="0">
                <a:solidFill>
                  <a:schemeClr val="tx1"/>
                </a:solidFill>
                <a:effectLst/>
                <a:latin typeface="+mn-lt"/>
                <a:ea typeface="+mn-ea"/>
                <a:cs typeface="+mn-cs"/>
              </a:rPr>
              <a:t>）”为笔名在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生物计量学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杂志发表了论文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平均数的规律误差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，提出了</a:t>
            </a:r>
            <a:r>
              <a:rPr lang="zh-CN" altLang="en-US" sz="1200" b="1" i="0" kern="1200" dirty="0">
                <a:solidFill>
                  <a:schemeClr val="tx1"/>
                </a:solidFill>
                <a:effectLst/>
                <a:latin typeface="+mn-lt"/>
                <a:ea typeface="+mn-ea"/>
                <a:cs typeface="+mn-cs"/>
              </a:rPr>
              <a:t>统计学</a:t>
            </a:r>
            <a:r>
              <a:rPr lang="en-US" altLang="zh-CN" sz="1200" b="1" i="0" kern="1200" dirty="0">
                <a:solidFill>
                  <a:schemeClr val="tx1"/>
                </a:solidFill>
                <a:effectLst/>
                <a:latin typeface="+mn-lt"/>
                <a:ea typeface="+mn-ea"/>
                <a:cs typeface="+mn-cs"/>
              </a:rPr>
              <a:t>t</a:t>
            </a:r>
            <a:r>
              <a:rPr lang="zh-CN" altLang="en-US" sz="1200" b="1" i="0" kern="1200" dirty="0">
                <a:solidFill>
                  <a:schemeClr val="tx1"/>
                </a:solidFill>
                <a:effectLst/>
                <a:latin typeface="+mn-lt"/>
                <a:ea typeface="+mn-ea"/>
                <a:cs typeface="+mn-cs"/>
              </a:rPr>
              <a:t>检验</a:t>
            </a:r>
            <a:r>
              <a:rPr lang="zh-CN" altLang="en-US" sz="1200" b="0" i="0" kern="1200" dirty="0">
                <a:solidFill>
                  <a:schemeClr val="tx1"/>
                </a:solidFill>
                <a:effectLst/>
                <a:latin typeface="+mn-lt"/>
                <a:ea typeface="+mn-ea"/>
                <a:cs typeface="+mn-cs"/>
              </a:rPr>
              <a:t>，之后它广泛运用于小样本平均数之间的差别测试 。这篇论文开创了小样本统计理论的先河，为研究样本分布理论奠定了重要基础，被统计学家誉为统计推断理论发展史上的里程碑。</a:t>
            </a:r>
          </a:p>
          <a:p>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检验是戈塞为了观测酿酒质量而发明的。戈塞在位于都柏林的健力士酿酒厂担任统计学家。戈塞于</a:t>
            </a:r>
            <a:r>
              <a:rPr lang="en-US" altLang="zh-CN" sz="1200" b="0" i="0" kern="1200" dirty="0">
                <a:solidFill>
                  <a:schemeClr val="tx1"/>
                </a:solidFill>
                <a:effectLst/>
                <a:latin typeface="+mn-lt"/>
                <a:ea typeface="+mn-ea"/>
                <a:cs typeface="+mn-cs"/>
              </a:rPr>
              <a:t>1908</a:t>
            </a:r>
            <a:r>
              <a:rPr lang="zh-CN" altLang="en-US" sz="1200" b="0" i="0" kern="1200" dirty="0">
                <a:solidFill>
                  <a:schemeClr val="tx1"/>
                </a:solidFill>
                <a:effectLst/>
                <a:latin typeface="+mn-lt"/>
                <a:ea typeface="+mn-ea"/>
                <a:cs typeface="+mn-cs"/>
              </a:rPr>
              <a:t>年在</a:t>
            </a:r>
            <a:r>
              <a:rPr lang="en-US" altLang="zh-CN" sz="1200" b="0" i="0" kern="1200" dirty="0" err="1">
                <a:solidFill>
                  <a:schemeClr val="tx1"/>
                </a:solidFill>
                <a:effectLst/>
                <a:latin typeface="+mn-lt"/>
                <a:ea typeface="+mn-ea"/>
                <a:cs typeface="+mn-cs"/>
              </a:rPr>
              <a:t>Biometrika</a:t>
            </a:r>
            <a:r>
              <a:rPr lang="zh-CN" altLang="en-US" sz="1200" b="0" i="0" kern="1200" dirty="0">
                <a:solidFill>
                  <a:schemeClr val="tx1"/>
                </a:solidFill>
                <a:effectLst/>
                <a:latin typeface="+mn-lt"/>
                <a:ea typeface="+mn-ea"/>
                <a:cs typeface="+mn-cs"/>
              </a:rPr>
              <a:t>上公布</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检验，但因其老板认为其为商业机密而被迫使用笔名（学生）。</a:t>
            </a:r>
          </a:p>
          <a:p>
            <a:r>
              <a:rPr lang="en-US" altLang="zh-CN" sz="1200" b="1" i="0" kern="1200" dirty="0">
                <a:solidFill>
                  <a:schemeClr val="tx1"/>
                </a:solidFill>
                <a:effectLst/>
                <a:latin typeface="+mn-lt"/>
                <a:ea typeface="+mn-ea"/>
                <a:cs typeface="+mn-cs"/>
              </a:rPr>
              <a:t>t</a:t>
            </a:r>
            <a:r>
              <a:rPr lang="zh-CN" altLang="en-US" sz="1200" b="1" i="0" kern="1200" dirty="0">
                <a:solidFill>
                  <a:schemeClr val="tx1"/>
                </a:solidFill>
                <a:effectLst/>
                <a:latin typeface="+mn-lt"/>
                <a:ea typeface="+mn-ea"/>
                <a:cs typeface="+mn-cs"/>
              </a:rPr>
              <a:t>检验</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检验，亦称</a:t>
            </a:r>
            <a:r>
              <a:rPr lang="en-US" altLang="zh-CN" sz="1200" b="0" i="0" kern="1200" dirty="0">
                <a:solidFill>
                  <a:schemeClr val="tx1"/>
                </a:solidFill>
                <a:effectLst/>
                <a:latin typeface="+mn-lt"/>
                <a:ea typeface="+mn-ea"/>
                <a:cs typeface="+mn-cs"/>
              </a:rPr>
              <a:t>student t</a:t>
            </a:r>
            <a:r>
              <a:rPr lang="zh-CN" altLang="en-US" sz="1200" b="0" i="0" kern="1200" dirty="0">
                <a:solidFill>
                  <a:schemeClr val="tx1"/>
                </a:solidFill>
                <a:effectLst/>
                <a:latin typeface="+mn-lt"/>
                <a:ea typeface="+mn-ea"/>
                <a:cs typeface="+mn-cs"/>
              </a:rPr>
              <a:t>检验（</a:t>
            </a:r>
            <a:r>
              <a:rPr lang="en-US" altLang="zh-CN" sz="1200" b="0" i="0" kern="1200" dirty="0">
                <a:solidFill>
                  <a:schemeClr val="tx1"/>
                </a:solidFill>
                <a:effectLst/>
                <a:latin typeface="+mn-lt"/>
                <a:ea typeface="+mn-ea"/>
                <a:cs typeface="+mn-cs"/>
              </a:rPr>
              <a:t>Student's t test</a:t>
            </a:r>
            <a:r>
              <a:rPr lang="zh-CN" altLang="en-US" sz="1200" b="0" i="0" kern="1200" dirty="0">
                <a:solidFill>
                  <a:schemeClr val="tx1"/>
                </a:solidFill>
                <a:effectLst/>
                <a:latin typeface="+mn-lt"/>
                <a:ea typeface="+mn-ea"/>
                <a:cs typeface="+mn-cs"/>
              </a:rPr>
              <a:t>），主要用于样本含量较小（例如</a:t>
            </a:r>
            <a:r>
              <a:rPr lang="en-US" altLang="zh-CN" sz="1200" b="0" i="0" kern="1200" dirty="0">
                <a:solidFill>
                  <a:schemeClr val="tx1"/>
                </a:solidFill>
                <a:effectLst/>
                <a:latin typeface="+mn-lt"/>
                <a:ea typeface="+mn-ea"/>
                <a:cs typeface="+mn-cs"/>
              </a:rPr>
              <a:t>n&lt;30</a:t>
            </a:r>
            <a:r>
              <a:rPr lang="zh-CN" altLang="en-US" sz="1200" b="0" i="0" kern="1200" dirty="0">
                <a:solidFill>
                  <a:schemeClr val="tx1"/>
                </a:solidFill>
                <a:effectLst/>
                <a:latin typeface="+mn-lt"/>
                <a:ea typeface="+mn-ea"/>
                <a:cs typeface="+mn-cs"/>
              </a:rPr>
              <a:t>），总体标准差</a:t>
            </a:r>
            <a:r>
              <a:rPr lang="en-US" altLang="zh-CN" sz="1200" b="0" i="0" kern="1200" dirty="0">
                <a:solidFill>
                  <a:schemeClr val="tx1"/>
                </a:solidFill>
                <a:effectLst/>
                <a:latin typeface="+mn-lt"/>
                <a:ea typeface="+mn-ea"/>
                <a:cs typeface="+mn-cs"/>
              </a:rPr>
              <a:t>σ</a:t>
            </a:r>
            <a:r>
              <a:rPr lang="zh-CN" altLang="en-US" sz="1200" b="0" i="0" kern="1200" dirty="0">
                <a:solidFill>
                  <a:schemeClr val="tx1"/>
                </a:solidFill>
                <a:effectLst/>
                <a:latin typeface="+mn-lt"/>
                <a:ea typeface="+mn-ea"/>
                <a:cs typeface="+mn-cs"/>
              </a:rPr>
              <a:t>未知的正态分布资料。</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检验是用于小样本（样本容量小于</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）的两个平均值差异程度的检验方法。它是用</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分布理论来推断差异发生的概率，从而判定两个平均数的差异是否显著。</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检验的适用条件：正态分布资料。例如，</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检验可用于比较药物治疗组与安慰剂治疗组病人的测量差别。</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18</a:t>
            </a:fld>
            <a:endParaRPr lang="zh-CN" altLang="en-US"/>
          </a:p>
        </p:txBody>
      </p:sp>
    </p:spTree>
    <p:extLst>
      <p:ext uri="{BB962C8B-B14F-4D97-AF65-F5344CB8AC3E}">
        <p14:creationId xmlns:p14="http://schemas.microsoft.com/office/powerpoint/2010/main" val="68376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罗纳德</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费雪</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Sir Ronald Aylmer Fisher, FRS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1890.2.17</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1962.7.29</a:t>
            </a:r>
            <a:r>
              <a:rPr lang="zh-CN" altLang="en-US" sz="1200" b="0" i="0" kern="1200" dirty="0">
                <a:solidFill>
                  <a:schemeClr val="tx1"/>
                </a:solidFill>
                <a:effectLst/>
                <a:latin typeface="+mn-lt"/>
                <a:ea typeface="+mn-ea"/>
                <a:cs typeface="+mn-cs"/>
              </a:rPr>
              <a:t>）现代统计学与现代演化论的奠基者之一；安德斯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哈尔德称他是“一位几乎独自建立现代统计科学的天才”；理查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道金斯则认为他是“达尔文最伟大的继承者”。他生于伦敦，卒于 </a:t>
            </a:r>
            <a:r>
              <a:rPr lang="en-US" altLang="zh-CN" sz="1200" b="0" i="0" kern="1200" dirty="0" err="1">
                <a:solidFill>
                  <a:schemeClr val="tx1"/>
                </a:solidFill>
                <a:effectLst/>
                <a:latin typeface="+mn-lt"/>
                <a:ea typeface="+mn-ea"/>
                <a:cs typeface="+mn-cs"/>
              </a:rPr>
              <a:t>Adleaide</a:t>
            </a:r>
            <a:r>
              <a:rPr lang="zh-CN" altLang="en-US" sz="1200" b="0" i="0" kern="1200" dirty="0">
                <a:solidFill>
                  <a:schemeClr val="tx1"/>
                </a:solidFill>
                <a:effectLst/>
                <a:latin typeface="+mn-lt"/>
                <a:ea typeface="+mn-ea"/>
                <a:cs typeface="+mn-cs"/>
              </a:rPr>
              <a:t>（澳洲）。</a:t>
            </a:r>
            <a:r>
              <a:rPr lang="en-US" altLang="zh-CN" sz="1200" b="0" i="0" kern="1200" dirty="0">
                <a:solidFill>
                  <a:schemeClr val="tx1"/>
                </a:solidFill>
                <a:effectLst/>
                <a:latin typeface="+mn-lt"/>
                <a:ea typeface="+mn-ea"/>
                <a:cs typeface="+mn-cs"/>
              </a:rPr>
              <a:t>Fisher</a:t>
            </a:r>
            <a:r>
              <a:rPr lang="zh-CN" altLang="en-US" sz="1200" b="0" i="0" kern="1200" dirty="0">
                <a:solidFill>
                  <a:schemeClr val="tx1"/>
                </a:solidFill>
                <a:effectLst/>
                <a:latin typeface="+mn-lt"/>
                <a:ea typeface="+mn-ea"/>
                <a:cs typeface="+mn-cs"/>
              </a:rPr>
              <a:t>可能是当今使用的统计技术发展中最重要的英文单词，他发明了方差分析和</a:t>
            </a:r>
            <a:r>
              <a:rPr lang="en-US" altLang="zh-CN" sz="1200" b="0" i="0" kern="1200" dirty="0">
                <a:solidFill>
                  <a:schemeClr val="tx1"/>
                </a:solidFill>
                <a:effectLst/>
                <a:latin typeface="+mn-lt"/>
                <a:ea typeface="+mn-ea"/>
                <a:cs typeface="+mn-cs"/>
              </a:rPr>
              <a:t>Fisher </a:t>
            </a:r>
            <a:r>
              <a:rPr lang="zh-CN" altLang="en-US" sz="1200" b="0" i="0" kern="1200" dirty="0">
                <a:solidFill>
                  <a:schemeClr val="tx1"/>
                </a:solidFill>
                <a:effectLst/>
                <a:latin typeface="+mn-lt"/>
                <a:ea typeface="+mn-ea"/>
                <a:cs typeface="+mn-cs"/>
              </a:rPr>
              <a:t>精确检验来分析交叉列表数据（卡方检验仅是近似值）。</a:t>
            </a:r>
          </a:p>
          <a:p>
            <a:r>
              <a:rPr lang="zh-CN" altLang="en-US" sz="1200" b="1" i="0" kern="1200" dirty="0">
                <a:solidFill>
                  <a:schemeClr val="tx1"/>
                </a:solidFill>
                <a:effectLst/>
                <a:latin typeface="+mn-lt"/>
                <a:ea typeface="+mn-ea"/>
                <a:cs typeface="+mn-cs"/>
              </a:rPr>
              <a:t>方差分析</a:t>
            </a:r>
            <a:r>
              <a:rPr lang="en-US" altLang="zh-CN" sz="1200" b="1" i="0" kern="1200" dirty="0">
                <a:solidFill>
                  <a:schemeClr val="tx1"/>
                </a:solidFill>
                <a:effectLst/>
                <a:latin typeface="+mn-lt"/>
                <a:ea typeface="+mn-ea"/>
                <a:cs typeface="+mn-cs"/>
              </a:rPr>
              <a:t>(Analysis of Variance</a:t>
            </a:r>
            <a:r>
              <a:rPr lang="zh-CN" altLang="en-US" sz="1200" b="1" i="0" kern="1200" dirty="0">
                <a:solidFill>
                  <a:schemeClr val="tx1"/>
                </a:solidFill>
                <a:effectLst/>
                <a:latin typeface="+mn-lt"/>
                <a:ea typeface="+mn-ea"/>
                <a:cs typeface="+mn-cs"/>
              </a:rPr>
              <a:t>，简称</a:t>
            </a:r>
            <a:r>
              <a:rPr lang="en-US" altLang="zh-CN" sz="1200" b="1" i="0" kern="1200" dirty="0">
                <a:solidFill>
                  <a:schemeClr val="tx1"/>
                </a:solidFill>
                <a:effectLst/>
                <a:latin typeface="+mn-lt"/>
                <a:ea typeface="+mn-ea"/>
                <a:cs typeface="+mn-cs"/>
              </a:rPr>
              <a:t>ANOVA)</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又称“变异数分析”，用于两个及两个以上样本均数差别的显著性检验。 由于各种因素的影响，研究所得的数据呈现波动状。造成波动的原因可分成两类，一是不可控的随机因素，另一是研究中施加的对结果形成影响的可控因素。方差分析的基本思想是：通过分析研究不同来源的变异对总变异的贡献大小，从而确定可控因素对研究结果影响力的大小。关注投必得医学，我们之后会介绍其具体内容及</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实现噢～</a:t>
            </a:r>
          </a:p>
          <a:p>
            <a:r>
              <a:rPr lang="en-US" altLang="zh-CN" sz="1200" b="1" i="0" kern="1200" dirty="0">
                <a:solidFill>
                  <a:schemeClr val="tx1"/>
                </a:solidFill>
                <a:effectLst/>
                <a:latin typeface="+mn-lt"/>
                <a:ea typeface="+mn-ea"/>
                <a:cs typeface="+mn-cs"/>
              </a:rPr>
              <a:t>Fisher</a:t>
            </a:r>
            <a:r>
              <a:rPr lang="zh-CN" altLang="en-US" sz="1200" b="1" i="0" kern="1200" dirty="0">
                <a:solidFill>
                  <a:schemeClr val="tx1"/>
                </a:solidFill>
                <a:effectLst/>
                <a:latin typeface="+mn-lt"/>
                <a:ea typeface="+mn-ea"/>
                <a:cs typeface="+mn-cs"/>
              </a:rPr>
              <a:t>精确检验（</a:t>
            </a:r>
            <a:r>
              <a:rPr lang="en-US" altLang="zh-CN" sz="1200" b="1" i="0" kern="1200" dirty="0">
                <a:solidFill>
                  <a:schemeClr val="tx1"/>
                </a:solidFill>
                <a:effectLst/>
                <a:latin typeface="+mn-lt"/>
                <a:ea typeface="+mn-ea"/>
                <a:cs typeface="+mn-cs"/>
              </a:rPr>
              <a:t>Fisher's exact test</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是用于分析</a:t>
            </a:r>
            <a:r>
              <a:rPr lang="en-US" altLang="zh-CN" sz="1200" b="0" i="0" kern="1200" dirty="0">
                <a:solidFill>
                  <a:schemeClr val="tx1"/>
                </a:solidFill>
                <a:effectLst/>
                <a:latin typeface="+mn-lt"/>
                <a:ea typeface="+mn-ea"/>
                <a:cs typeface="+mn-cs"/>
              </a:rPr>
              <a:t>RC</a:t>
            </a:r>
            <a:r>
              <a:rPr lang="zh-CN" altLang="en-US" sz="1200" b="0" i="0" kern="1200" dirty="0">
                <a:solidFill>
                  <a:schemeClr val="tx1"/>
                </a:solidFill>
                <a:effectLst/>
                <a:latin typeface="+mn-lt"/>
                <a:ea typeface="+mn-ea"/>
                <a:cs typeface="+mn-cs"/>
              </a:rPr>
              <a:t>列联表统计显著性检验方法，它用于检验两个分类的关联。实际操作中常使用于小数据情况，但同样适用于大样本的情况。虽然大样本情况目前一般用卡方检验居多。它可以进准地算出</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的概率，而不需要根据卡方值和自由度查表查询</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值。关注投必得医学，我们之后会介绍其具体内容及</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实现噢～</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19</a:t>
            </a:fld>
            <a:endParaRPr lang="zh-CN" altLang="en-US"/>
          </a:p>
        </p:txBody>
      </p:sp>
    </p:spTree>
    <p:extLst>
      <p:ext uri="{BB962C8B-B14F-4D97-AF65-F5344CB8AC3E}">
        <p14:creationId xmlns:p14="http://schemas.microsoft.com/office/powerpoint/2010/main" val="1757558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https://www.mathgenealogy.org/id.php?id=46924</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20</a:t>
            </a:fld>
            <a:endParaRPr lang="zh-CN" altLang="en-US"/>
          </a:p>
        </p:txBody>
      </p:sp>
    </p:spTree>
    <p:extLst>
      <p:ext uri="{BB962C8B-B14F-4D97-AF65-F5344CB8AC3E}">
        <p14:creationId xmlns:p14="http://schemas.microsoft.com/office/powerpoint/2010/main" val="2477189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https://zhuanlan.zhihu.com/p/398238688</a:t>
            </a:r>
          </a:p>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21</a:t>
            </a:fld>
            <a:endParaRPr lang="zh-CN" altLang="en-US"/>
          </a:p>
        </p:txBody>
      </p:sp>
    </p:spTree>
    <p:extLst>
      <p:ext uri="{BB962C8B-B14F-4D97-AF65-F5344CB8AC3E}">
        <p14:creationId xmlns:p14="http://schemas.microsoft.com/office/powerpoint/2010/main" val="847384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弗罗伦斯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南丁格尔（</a:t>
            </a:r>
            <a:r>
              <a:rPr lang="en-US" altLang="zh-CN" sz="1200" b="0" i="0" kern="1200" dirty="0">
                <a:solidFill>
                  <a:schemeClr val="tx1"/>
                </a:solidFill>
                <a:effectLst/>
                <a:latin typeface="+mn-lt"/>
                <a:ea typeface="+mn-ea"/>
                <a:cs typeface="+mn-cs"/>
              </a:rPr>
              <a:t>Florence Nightingale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1820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1910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日），英国护士和统计学家，出生于意大利的一个英国上流社会的家庭。在德国学习护理后，曾往伦敦的医院工作。于</a:t>
            </a:r>
            <a:r>
              <a:rPr lang="en-US" altLang="zh-CN" sz="1200" b="0" i="0" kern="1200" dirty="0">
                <a:solidFill>
                  <a:schemeClr val="tx1"/>
                </a:solidFill>
                <a:effectLst/>
                <a:latin typeface="+mn-lt"/>
                <a:ea typeface="+mn-ea"/>
                <a:cs typeface="+mn-cs"/>
              </a:rPr>
              <a:t>1853</a:t>
            </a:r>
            <a:r>
              <a:rPr lang="zh-CN" altLang="en-US" sz="1200" b="0" i="0" kern="1200" dirty="0">
                <a:solidFill>
                  <a:schemeClr val="tx1"/>
                </a:solidFill>
                <a:effectLst/>
                <a:latin typeface="+mn-lt"/>
                <a:ea typeface="+mn-ea"/>
                <a:cs typeface="+mn-cs"/>
              </a:rPr>
              <a:t>年成为伦敦慈善医院的护士长。</a:t>
            </a:r>
          </a:p>
          <a:p>
            <a:r>
              <a:rPr lang="zh-CN" altLang="en-US" sz="1200" b="1" i="0" kern="1200" dirty="0">
                <a:solidFill>
                  <a:schemeClr val="tx1"/>
                </a:solidFill>
                <a:effectLst/>
                <a:latin typeface="+mn-lt"/>
                <a:ea typeface="+mn-ea"/>
                <a:cs typeface="+mn-cs"/>
              </a:rPr>
              <a:t>南丁格尔是视觉表现和统计图形的先驱。</a:t>
            </a:r>
            <a:r>
              <a:rPr lang="zh-CN" altLang="en-US" sz="1200" b="0" i="0" kern="1200" dirty="0">
                <a:solidFill>
                  <a:schemeClr val="tx1"/>
                </a:solidFill>
                <a:effectLst/>
                <a:latin typeface="+mn-lt"/>
                <a:ea typeface="+mn-ea"/>
                <a:cs typeface="+mn-cs"/>
              </a:rPr>
              <a:t>南丁格尔被描述为“</a:t>
            </a:r>
            <a:r>
              <a:rPr lang="zh-CN" altLang="en-US" sz="1200" b="1" i="0" kern="1200" dirty="0">
                <a:solidFill>
                  <a:schemeClr val="tx1"/>
                </a:solidFill>
                <a:effectLst/>
                <a:latin typeface="+mn-lt"/>
                <a:ea typeface="+mn-ea"/>
                <a:cs typeface="+mn-cs"/>
              </a:rPr>
              <a:t>在统计的图形显示方法上，是一个真正的先驱</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她发展出极座标图饼图的形式，或称为南丁格尔玫瑰图</a:t>
            </a:r>
            <a:r>
              <a:rPr lang="zh-CN" altLang="en-US" sz="1200" b="0" i="0" kern="1200" dirty="0">
                <a:solidFill>
                  <a:schemeClr val="tx1"/>
                </a:solidFill>
                <a:effectLst/>
                <a:latin typeface="+mn-lt"/>
                <a:ea typeface="+mn-ea"/>
                <a:cs typeface="+mn-cs"/>
              </a:rPr>
              <a:t>，相当于现代圆形直方图。</a:t>
            </a:r>
          </a:p>
          <a:p>
            <a:r>
              <a:rPr lang="zh-CN" altLang="en-US" sz="1200" b="0" i="0" kern="1200" dirty="0">
                <a:solidFill>
                  <a:schemeClr val="tx1"/>
                </a:solidFill>
                <a:effectLst/>
                <a:latin typeface="+mn-lt"/>
                <a:ea typeface="+mn-ea"/>
                <a:cs typeface="+mn-cs"/>
              </a:rPr>
              <a:t>她利用这个图形来说明她在管理的野战医院内，病人死亡率在不同季节的变化。她使用极座标图饼图，向不会阅读统计报告的国会议员，报告克里米亚战争的医疗条件，使得议员们能轻松听懂。</a:t>
            </a:r>
          </a:p>
          <a:p>
            <a:r>
              <a:rPr lang="zh-CN" altLang="en-US" sz="1200" b="0" i="0" kern="1200" dirty="0">
                <a:solidFill>
                  <a:schemeClr val="tx1"/>
                </a:solidFill>
                <a:effectLst/>
                <a:latin typeface="+mn-lt"/>
                <a:ea typeface="+mn-ea"/>
                <a:cs typeface="+mn-cs"/>
              </a:rPr>
              <a:t>后来，南丁格尔对于印度的农村生活，做了全面的卫生统计研究，并在印度改善医疗和公共卫生服务。</a:t>
            </a:r>
          </a:p>
          <a:p>
            <a:r>
              <a:rPr lang="zh-CN" altLang="en-US" sz="1200" b="0" i="0" kern="1200" dirty="0">
                <a:solidFill>
                  <a:schemeClr val="tx1"/>
                </a:solidFill>
                <a:effectLst/>
                <a:latin typeface="+mn-lt"/>
                <a:ea typeface="+mn-ea"/>
                <a:cs typeface="+mn-cs"/>
              </a:rPr>
              <a:t>现在疫情期间，大家看到的人民日报的疫情图，便是南丁格尔玫瑰图。</a:t>
            </a:r>
            <a:r>
              <a:rPr lang="zh-CN" altLang="en-US" sz="1200" b="1" i="0" kern="1200" dirty="0">
                <a:solidFill>
                  <a:schemeClr val="tx1"/>
                </a:solidFill>
                <a:effectLst/>
                <a:latin typeface="+mn-lt"/>
                <a:ea typeface="+mn-ea"/>
                <a:cs typeface="+mn-cs"/>
              </a:rPr>
              <a:t>关注投必得医学，我们之后会介绍其具体内容及</a:t>
            </a:r>
            <a:r>
              <a:rPr lang="en-US" altLang="zh-CN" sz="1200" b="1" i="0" kern="1200" dirty="0">
                <a:solidFill>
                  <a:schemeClr val="tx1"/>
                </a:solidFill>
                <a:effectLst/>
                <a:latin typeface="+mn-lt"/>
                <a:ea typeface="+mn-ea"/>
                <a:cs typeface="+mn-cs"/>
              </a:rPr>
              <a:t>R</a:t>
            </a:r>
            <a:r>
              <a:rPr lang="zh-CN" altLang="en-US" sz="1200" b="1" i="0" kern="1200" dirty="0">
                <a:solidFill>
                  <a:schemeClr val="tx1"/>
                </a:solidFill>
                <a:effectLst/>
                <a:latin typeface="+mn-lt"/>
                <a:ea typeface="+mn-ea"/>
                <a:cs typeface="+mn-cs"/>
              </a:rPr>
              <a:t>实现噢～</a:t>
            </a:r>
            <a:endParaRPr lang="zh-CN" altLang="en-US" sz="1200" b="0" i="0" kern="1200" dirty="0">
              <a:solidFill>
                <a:schemeClr val="tx1"/>
              </a:solidFill>
              <a:effectLst/>
              <a:latin typeface="+mn-lt"/>
              <a:ea typeface="+mn-ea"/>
              <a:cs typeface="+mn-cs"/>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009F718-866D-47D2-8F9B-C4950FA0C7F0}" type="slidenum">
              <a:rPr lang="zh-CN" altLang="en-US" smtClean="0"/>
              <a:t>22</a:t>
            </a:fld>
            <a:endParaRPr lang="zh-CN" altLang="en-US"/>
          </a:p>
        </p:txBody>
      </p:sp>
    </p:spTree>
    <p:extLst>
      <p:ext uri="{BB962C8B-B14F-4D97-AF65-F5344CB8AC3E}">
        <p14:creationId xmlns:p14="http://schemas.microsoft.com/office/powerpoint/2010/main" val="102022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B5A7A5E-C991-5D18-FEA8-4E4F48120E2A}"/>
              </a:ext>
            </a:extLst>
          </p:cNvPr>
          <p:cNvSpPr txBox="1"/>
          <p:nvPr userDrawn="1"/>
        </p:nvSpPr>
        <p:spPr>
          <a:xfrm>
            <a:off x="4210050" y="2949575"/>
            <a:ext cx="361271" cy="251607"/>
          </a:xfrm>
          <a:prstGeom prst="rect">
            <a:avLst/>
          </a:prstGeom>
          <a:noFill/>
        </p:spPr>
        <p:txBody>
          <a:bodyPr wrap="square" rtlCol="0">
            <a:spAutoFit/>
          </a:bodyPr>
          <a:lstStyle/>
          <a:p>
            <a:pPr algn="l"/>
            <a:fld id="{27110B32-E406-4E4E-95D7-5073F70C3E23}" type="slidenum">
              <a:rPr lang="zh-CN" altLang="en-US" sz="1035" smtClean="0">
                <a:solidFill>
                  <a:srgbClr val="004098"/>
                </a:solidFill>
              </a:rPr>
              <a:t>‹#›</a:t>
            </a:fld>
            <a:endParaRPr lang="zh-CN" altLang="en-US" sz="1035" dirty="0">
              <a:solidFill>
                <a:srgbClr val="004098"/>
              </a:solidFill>
            </a:endParaRPr>
          </a:p>
        </p:txBody>
      </p:sp>
    </p:spTree>
    <p:extLst>
      <p:ext uri="{BB962C8B-B14F-4D97-AF65-F5344CB8AC3E}">
        <p14:creationId xmlns:p14="http://schemas.microsoft.com/office/powerpoint/2010/main" val="385300175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95771"/>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394198" rtl="0" eaLnBrk="1" latinLnBrk="0" hangingPunct="1">
        <a:lnSpc>
          <a:spcPct val="90000"/>
        </a:lnSpc>
        <a:spcBef>
          <a:spcPct val="0"/>
        </a:spcBef>
        <a:buNone/>
        <a:defRPr sz="1897" kern="1200">
          <a:solidFill>
            <a:schemeClr val="tx1"/>
          </a:solidFill>
          <a:latin typeface="+mj-lt"/>
          <a:ea typeface="+mj-ea"/>
          <a:cs typeface="+mj-cs"/>
        </a:defRPr>
      </a:lvl1pPr>
    </p:titleStyle>
    <p:bodyStyle>
      <a:lvl1pPr marL="98549" indent="-98549" algn="l" defTabSz="394198" rtl="0" eaLnBrk="1" latinLnBrk="0" hangingPunct="1">
        <a:lnSpc>
          <a:spcPct val="90000"/>
        </a:lnSpc>
        <a:spcBef>
          <a:spcPts val="431"/>
        </a:spcBef>
        <a:buFont typeface="Arial" panose="020B0604020202020204" pitchFamily="34" charset="0"/>
        <a:buChar char="•"/>
        <a:defRPr sz="1207" kern="1200">
          <a:solidFill>
            <a:schemeClr val="tx1"/>
          </a:solidFill>
          <a:latin typeface="+mn-lt"/>
          <a:ea typeface="+mn-ea"/>
          <a:cs typeface="+mn-cs"/>
        </a:defRPr>
      </a:lvl1pPr>
      <a:lvl2pPr marL="295648" indent="-98549" algn="l" defTabSz="394198" rtl="0" eaLnBrk="1" latinLnBrk="0" hangingPunct="1">
        <a:lnSpc>
          <a:spcPct val="90000"/>
        </a:lnSpc>
        <a:spcBef>
          <a:spcPts val="216"/>
        </a:spcBef>
        <a:buFont typeface="Arial" panose="020B0604020202020204" pitchFamily="34" charset="0"/>
        <a:buChar char="•"/>
        <a:defRPr sz="1035" kern="1200">
          <a:solidFill>
            <a:schemeClr val="tx1"/>
          </a:solidFill>
          <a:latin typeface="+mn-lt"/>
          <a:ea typeface="+mn-ea"/>
          <a:cs typeface="+mn-cs"/>
        </a:defRPr>
      </a:lvl2pPr>
      <a:lvl3pPr marL="492747" indent="-98549" algn="l" defTabSz="394198" rtl="0" eaLnBrk="1" latinLnBrk="0" hangingPunct="1">
        <a:lnSpc>
          <a:spcPct val="90000"/>
        </a:lnSpc>
        <a:spcBef>
          <a:spcPts val="216"/>
        </a:spcBef>
        <a:buFont typeface="Arial" panose="020B0604020202020204" pitchFamily="34" charset="0"/>
        <a:buChar char="•"/>
        <a:defRPr sz="862" kern="1200">
          <a:solidFill>
            <a:schemeClr val="tx1"/>
          </a:solidFill>
          <a:latin typeface="+mn-lt"/>
          <a:ea typeface="+mn-ea"/>
          <a:cs typeface="+mn-cs"/>
        </a:defRPr>
      </a:lvl3pPr>
      <a:lvl4pPr marL="689846" indent="-98549" algn="l" defTabSz="394198" rtl="0" eaLnBrk="1" latinLnBrk="0" hangingPunct="1">
        <a:lnSpc>
          <a:spcPct val="90000"/>
        </a:lnSpc>
        <a:spcBef>
          <a:spcPts val="216"/>
        </a:spcBef>
        <a:buFont typeface="Arial" panose="020B0604020202020204" pitchFamily="34" charset="0"/>
        <a:buChar char="•"/>
        <a:defRPr sz="776" kern="1200">
          <a:solidFill>
            <a:schemeClr val="tx1"/>
          </a:solidFill>
          <a:latin typeface="+mn-lt"/>
          <a:ea typeface="+mn-ea"/>
          <a:cs typeface="+mn-cs"/>
        </a:defRPr>
      </a:lvl4pPr>
      <a:lvl5pPr marL="886945" indent="-98549" algn="l" defTabSz="394198" rtl="0" eaLnBrk="1" latinLnBrk="0" hangingPunct="1">
        <a:lnSpc>
          <a:spcPct val="90000"/>
        </a:lnSpc>
        <a:spcBef>
          <a:spcPts val="216"/>
        </a:spcBef>
        <a:buFont typeface="Arial" panose="020B0604020202020204" pitchFamily="34" charset="0"/>
        <a:buChar char="•"/>
        <a:defRPr sz="776" kern="1200">
          <a:solidFill>
            <a:schemeClr val="tx1"/>
          </a:solidFill>
          <a:latin typeface="+mn-lt"/>
          <a:ea typeface="+mn-ea"/>
          <a:cs typeface="+mn-cs"/>
        </a:defRPr>
      </a:lvl5pPr>
      <a:lvl6pPr marL="1084044" indent="-98549" algn="l" defTabSz="394198" rtl="0" eaLnBrk="1" latinLnBrk="0" hangingPunct="1">
        <a:lnSpc>
          <a:spcPct val="90000"/>
        </a:lnSpc>
        <a:spcBef>
          <a:spcPts val="216"/>
        </a:spcBef>
        <a:buFont typeface="Arial" panose="020B0604020202020204" pitchFamily="34" charset="0"/>
        <a:buChar char="•"/>
        <a:defRPr sz="776" kern="1200">
          <a:solidFill>
            <a:schemeClr val="tx1"/>
          </a:solidFill>
          <a:latin typeface="+mn-lt"/>
          <a:ea typeface="+mn-ea"/>
          <a:cs typeface="+mn-cs"/>
        </a:defRPr>
      </a:lvl6pPr>
      <a:lvl7pPr marL="1281143" indent="-98549" algn="l" defTabSz="394198" rtl="0" eaLnBrk="1" latinLnBrk="0" hangingPunct="1">
        <a:lnSpc>
          <a:spcPct val="90000"/>
        </a:lnSpc>
        <a:spcBef>
          <a:spcPts val="216"/>
        </a:spcBef>
        <a:buFont typeface="Arial" panose="020B0604020202020204" pitchFamily="34" charset="0"/>
        <a:buChar char="•"/>
        <a:defRPr sz="776" kern="1200">
          <a:solidFill>
            <a:schemeClr val="tx1"/>
          </a:solidFill>
          <a:latin typeface="+mn-lt"/>
          <a:ea typeface="+mn-ea"/>
          <a:cs typeface="+mn-cs"/>
        </a:defRPr>
      </a:lvl7pPr>
      <a:lvl8pPr marL="1478242" indent="-98549" algn="l" defTabSz="394198" rtl="0" eaLnBrk="1" latinLnBrk="0" hangingPunct="1">
        <a:lnSpc>
          <a:spcPct val="90000"/>
        </a:lnSpc>
        <a:spcBef>
          <a:spcPts val="216"/>
        </a:spcBef>
        <a:buFont typeface="Arial" panose="020B0604020202020204" pitchFamily="34" charset="0"/>
        <a:buChar char="•"/>
        <a:defRPr sz="776" kern="1200">
          <a:solidFill>
            <a:schemeClr val="tx1"/>
          </a:solidFill>
          <a:latin typeface="+mn-lt"/>
          <a:ea typeface="+mn-ea"/>
          <a:cs typeface="+mn-cs"/>
        </a:defRPr>
      </a:lvl8pPr>
      <a:lvl9pPr marL="1675341" indent="-98549" algn="l" defTabSz="394198" rtl="0" eaLnBrk="1" latinLnBrk="0" hangingPunct="1">
        <a:lnSpc>
          <a:spcPct val="90000"/>
        </a:lnSpc>
        <a:spcBef>
          <a:spcPts val="216"/>
        </a:spcBef>
        <a:buFont typeface="Arial" panose="020B0604020202020204" pitchFamily="34" charset="0"/>
        <a:buChar char="•"/>
        <a:defRPr sz="776" kern="1200">
          <a:solidFill>
            <a:schemeClr val="tx1"/>
          </a:solidFill>
          <a:latin typeface="+mn-lt"/>
          <a:ea typeface="+mn-ea"/>
          <a:cs typeface="+mn-cs"/>
        </a:defRPr>
      </a:lvl9pPr>
    </p:bodyStyle>
    <p:otherStyle>
      <a:defPPr>
        <a:defRPr lang="zh-CN"/>
      </a:defPPr>
      <a:lvl1pPr marL="0" algn="l" defTabSz="394198" rtl="0" eaLnBrk="1" latinLnBrk="0" hangingPunct="1">
        <a:defRPr sz="776" kern="1200">
          <a:solidFill>
            <a:schemeClr val="tx1"/>
          </a:solidFill>
          <a:latin typeface="+mn-lt"/>
          <a:ea typeface="+mn-ea"/>
          <a:cs typeface="+mn-cs"/>
        </a:defRPr>
      </a:lvl1pPr>
      <a:lvl2pPr marL="197099" algn="l" defTabSz="394198" rtl="0" eaLnBrk="1" latinLnBrk="0" hangingPunct="1">
        <a:defRPr sz="776" kern="1200">
          <a:solidFill>
            <a:schemeClr val="tx1"/>
          </a:solidFill>
          <a:latin typeface="+mn-lt"/>
          <a:ea typeface="+mn-ea"/>
          <a:cs typeface="+mn-cs"/>
        </a:defRPr>
      </a:lvl2pPr>
      <a:lvl3pPr marL="394198" algn="l" defTabSz="394198" rtl="0" eaLnBrk="1" latinLnBrk="0" hangingPunct="1">
        <a:defRPr sz="776" kern="1200">
          <a:solidFill>
            <a:schemeClr val="tx1"/>
          </a:solidFill>
          <a:latin typeface="+mn-lt"/>
          <a:ea typeface="+mn-ea"/>
          <a:cs typeface="+mn-cs"/>
        </a:defRPr>
      </a:lvl3pPr>
      <a:lvl4pPr marL="591297" algn="l" defTabSz="394198" rtl="0" eaLnBrk="1" latinLnBrk="0" hangingPunct="1">
        <a:defRPr sz="776" kern="1200">
          <a:solidFill>
            <a:schemeClr val="tx1"/>
          </a:solidFill>
          <a:latin typeface="+mn-lt"/>
          <a:ea typeface="+mn-ea"/>
          <a:cs typeface="+mn-cs"/>
        </a:defRPr>
      </a:lvl4pPr>
      <a:lvl5pPr marL="788396" algn="l" defTabSz="394198" rtl="0" eaLnBrk="1" latinLnBrk="0" hangingPunct="1">
        <a:defRPr sz="776" kern="1200">
          <a:solidFill>
            <a:schemeClr val="tx1"/>
          </a:solidFill>
          <a:latin typeface="+mn-lt"/>
          <a:ea typeface="+mn-ea"/>
          <a:cs typeface="+mn-cs"/>
        </a:defRPr>
      </a:lvl5pPr>
      <a:lvl6pPr marL="985495" algn="l" defTabSz="394198" rtl="0" eaLnBrk="1" latinLnBrk="0" hangingPunct="1">
        <a:defRPr sz="776" kern="1200">
          <a:solidFill>
            <a:schemeClr val="tx1"/>
          </a:solidFill>
          <a:latin typeface="+mn-lt"/>
          <a:ea typeface="+mn-ea"/>
          <a:cs typeface="+mn-cs"/>
        </a:defRPr>
      </a:lvl6pPr>
      <a:lvl7pPr marL="1182594" algn="l" defTabSz="394198" rtl="0" eaLnBrk="1" latinLnBrk="0" hangingPunct="1">
        <a:defRPr sz="776" kern="1200">
          <a:solidFill>
            <a:schemeClr val="tx1"/>
          </a:solidFill>
          <a:latin typeface="+mn-lt"/>
          <a:ea typeface="+mn-ea"/>
          <a:cs typeface="+mn-cs"/>
        </a:defRPr>
      </a:lvl7pPr>
      <a:lvl8pPr marL="1379692" algn="l" defTabSz="394198" rtl="0" eaLnBrk="1" latinLnBrk="0" hangingPunct="1">
        <a:defRPr sz="776" kern="1200">
          <a:solidFill>
            <a:schemeClr val="tx1"/>
          </a:solidFill>
          <a:latin typeface="+mn-lt"/>
          <a:ea typeface="+mn-ea"/>
          <a:cs typeface="+mn-cs"/>
        </a:defRPr>
      </a:lvl8pPr>
      <a:lvl9pPr marL="1576791" algn="l" defTabSz="394198" rtl="0" eaLnBrk="1" latinLnBrk="0" hangingPunct="1">
        <a:defRPr sz="7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21.jpe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5E6AE8A7-63A3-9B2B-DECB-D06656336CE1}"/>
              </a:ext>
            </a:extLst>
          </p:cNvPr>
          <p:cNvSpPr txBox="1"/>
          <p:nvPr/>
        </p:nvSpPr>
        <p:spPr>
          <a:xfrm>
            <a:off x="420539" y="618378"/>
            <a:ext cx="3890866" cy="994888"/>
          </a:xfrm>
          <a:prstGeom prst="rect">
            <a:avLst/>
          </a:prstGeom>
          <a:noFill/>
        </p:spPr>
        <p:txBody>
          <a:bodyPr wrap="square" rtlCol="0">
            <a:spAutoFit/>
          </a:bodyPr>
          <a:lstStyle/>
          <a:p>
            <a:pPr algn="ctr" defTabSz="345751"/>
            <a:r>
              <a:rPr lang="zh-CN" altLang="en-US" sz="1815" dirty="0">
                <a:solidFill>
                  <a:srgbClr val="004098"/>
                </a:solidFill>
                <a:latin typeface="华文新魏" panose="02010800040101010101" pitchFamily="2" charset="-122"/>
                <a:ea typeface="华文新魏" panose="02010800040101010101" pitchFamily="2" charset="-122"/>
              </a:rPr>
              <a:t> </a:t>
            </a:r>
            <a:r>
              <a:rPr lang="zh-CN" altLang="en-US" sz="2000" dirty="0">
                <a:solidFill>
                  <a:srgbClr val="004098"/>
                </a:solidFill>
                <a:latin typeface="华文新魏" panose="02010800040101010101" pitchFamily="2" charset="-122"/>
                <a:ea typeface="华文新魏" panose="02010800040101010101" pitchFamily="2" charset="-122"/>
              </a:rPr>
              <a:t>统计学习导论</a:t>
            </a:r>
            <a:endParaRPr lang="en-US" altLang="zh-CN" sz="1815" dirty="0">
              <a:solidFill>
                <a:srgbClr val="004098"/>
              </a:solidFill>
              <a:latin typeface="华文新魏" panose="02010800040101010101" pitchFamily="2" charset="-122"/>
              <a:ea typeface="华文新魏" panose="02010800040101010101" pitchFamily="2" charset="-122"/>
            </a:endParaRPr>
          </a:p>
          <a:p>
            <a:pPr algn="ctr" defTabSz="345751"/>
            <a:r>
              <a:rPr kumimoji="0" lang="en-US" altLang="zh-CN" sz="2050" b="1" i="0" u="none" strike="noStrike" kern="0" cap="none" spc="165" normalizeH="0" baseline="0" noProof="0" dirty="0">
                <a:ln>
                  <a:noFill/>
                </a:ln>
                <a:solidFill>
                  <a:schemeClr val="accent1">
                    <a:lumMod val="75000"/>
                  </a:schemeClr>
                </a:solidFill>
                <a:effectLst/>
                <a:uLnTx/>
                <a:uFillTx/>
                <a:latin typeface="Calibri" panose="020F0502020204030204"/>
                <a:ea typeface="宋体" panose="02010600030101010101" pitchFamily="2" charset="-122"/>
                <a:cs typeface="Calibri" panose="020F0502020204030204"/>
              </a:rPr>
              <a:t>(</a:t>
            </a:r>
            <a:r>
              <a:rPr kumimoji="0" lang="en-US" altLang="zh-CN" sz="2050" b="1" i="0" u="none" strike="noStrike" kern="0" cap="none" spc="165" normalizeH="0" baseline="0" noProof="0" dirty="0">
                <a:ln>
                  <a:noFill/>
                </a:ln>
                <a:solidFill>
                  <a:schemeClr val="accent1">
                    <a:lumMod val="75000"/>
                  </a:schemeClr>
                </a:solidFill>
                <a:effectLst/>
                <a:uLnTx/>
                <a:uFillTx/>
                <a:latin typeface="Calibri" panose="020F0502020204030204"/>
                <a:ea typeface="+mj-ea"/>
                <a:cs typeface="Calibri" panose="020F0502020204030204"/>
              </a:rPr>
              <a:t>Statistical</a:t>
            </a:r>
            <a:r>
              <a:rPr kumimoji="0" lang="en-US" altLang="zh-CN" sz="2050" b="1" i="0" u="none" strike="noStrike" kern="0" cap="none" spc="235" normalizeH="0" baseline="0" noProof="0" dirty="0">
                <a:ln>
                  <a:noFill/>
                </a:ln>
                <a:solidFill>
                  <a:schemeClr val="accent1">
                    <a:lumMod val="75000"/>
                  </a:schemeClr>
                </a:solidFill>
                <a:effectLst/>
                <a:uLnTx/>
                <a:uFillTx/>
                <a:latin typeface="Calibri" panose="020F0502020204030204"/>
                <a:ea typeface="+mj-ea"/>
                <a:cs typeface="Calibri" panose="020F0502020204030204"/>
              </a:rPr>
              <a:t> </a:t>
            </a:r>
            <a:r>
              <a:rPr kumimoji="0" lang="en-US" altLang="zh-CN" sz="2050" b="1" i="0" u="none" strike="noStrike" kern="0" cap="none" spc="200" normalizeH="0" baseline="0" noProof="0" dirty="0">
                <a:ln>
                  <a:noFill/>
                </a:ln>
                <a:solidFill>
                  <a:schemeClr val="accent1">
                    <a:lumMod val="75000"/>
                  </a:schemeClr>
                </a:solidFill>
                <a:effectLst/>
                <a:uLnTx/>
                <a:uFillTx/>
                <a:latin typeface="Calibri" panose="020F0502020204030204"/>
                <a:ea typeface="+mj-ea"/>
                <a:cs typeface="Calibri" panose="020F0502020204030204"/>
              </a:rPr>
              <a:t>Learning)</a:t>
            </a:r>
            <a:endParaRPr lang="en-US" altLang="zh-CN" sz="1815" dirty="0">
              <a:solidFill>
                <a:schemeClr val="accent1">
                  <a:lumMod val="75000"/>
                </a:schemeClr>
              </a:solidFill>
              <a:latin typeface="华文新魏" panose="02010800040101010101" pitchFamily="2" charset="-122"/>
              <a:ea typeface="华文新魏" panose="02010800040101010101" pitchFamily="2" charset="-122"/>
            </a:endParaRPr>
          </a:p>
          <a:p>
            <a:pPr algn="ctr" defTabSz="345751"/>
            <a:endParaRPr lang="zh-CN" altLang="en-US" sz="1815" dirty="0">
              <a:solidFill>
                <a:srgbClr val="004098"/>
              </a:solidFill>
              <a:latin typeface="华文新魏" panose="02010800040101010101" pitchFamily="2" charset="-122"/>
              <a:ea typeface="华文新魏" panose="02010800040101010101" pitchFamily="2" charset="-122"/>
            </a:endParaRPr>
          </a:p>
        </p:txBody>
      </p:sp>
      <p:sp>
        <p:nvSpPr>
          <p:cNvPr id="3" name="矩形: 剪去对角 2">
            <a:extLst>
              <a:ext uri="{FF2B5EF4-FFF2-40B4-BE49-F238E27FC236}">
                <a16:creationId xmlns:a16="http://schemas.microsoft.com/office/drawing/2014/main" xmlns="" id="{8089F2CE-86D6-5928-CF37-3A4980CB295E}"/>
              </a:ext>
            </a:extLst>
          </p:cNvPr>
          <p:cNvSpPr/>
          <p:nvPr/>
        </p:nvSpPr>
        <p:spPr>
          <a:xfrm flipH="1">
            <a:off x="4028926" y="3213260"/>
            <a:ext cx="581174"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4" name="矩形: 剪去对角 3">
            <a:extLst>
              <a:ext uri="{FF2B5EF4-FFF2-40B4-BE49-F238E27FC236}">
                <a16:creationId xmlns:a16="http://schemas.microsoft.com/office/drawing/2014/main" xmlns="" id="{DE4C0943-7EE5-BE4D-C00E-0AE0A7EBBF62}"/>
              </a:ext>
            </a:extLst>
          </p:cNvPr>
          <p:cNvSpPr/>
          <p:nvPr/>
        </p:nvSpPr>
        <p:spPr>
          <a:xfrm>
            <a:off x="0" y="3216860"/>
            <a:ext cx="607805"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5" name="矩形 4">
            <a:extLst>
              <a:ext uri="{FF2B5EF4-FFF2-40B4-BE49-F238E27FC236}">
                <a16:creationId xmlns:a16="http://schemas.microsoft.com/office/drawing/2014/main" xmlns="" id="{827D8DE0-C88E-53AC-AA4C-81B75ED76EC4}"/>
              </a:ext>
            </a:extLst>
          </p:cNvPr>
          <p:cNvSpPr/>
          <p:nvPr/>
        </p:nvSpPr>
        <p:spPr>
          <a:xfrm>
            <a:off x="230" y="3376471"/>
            <a:ext cx="4609871" cy="120744"/>
          </a:xfrm>
          <a:prstGeom prst="rect">
            <a:avLst/>
          </a:prstGeom>
          <a:solidFill>
            <a:srgbClr val="004098"/>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defTabSz="345612">
              <a:defRPr/>
            </a:pPr>
            <a:endParaRPr lang="zh-CN" altLang="en-US" sz="680">
              <a:solidFill>
                <a:prstClr val="white"/>
              </a:solidFill>
              <a:latin typeface="Constantia"/>
              <a:ea typeface="宋体" panose="02010600030101010101" pitchFamily="2" charset="-122"/>
            </a:endParaRPr>
          </a:p>
        </p:txBody>
      </p:sp>
      <p:pic>
        <p:nvPicPr>
          <p:cNvPr id="6" name="图片 5" descr="图片1">
            <a:extLst>
              <a:ext uri="{FF2B5EF4-FFF2-40B4-BE49-F238E27FC236}">
                <a16:creationId xmlns:a16="http://schemas.microsoft.com/office/drawing/2014/main" xmlns="" id="{8F0FE3E9-8AD9-F15A-F9D7-BBE585EB90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463" y="3390024"/>
            <a:ext cx="2523764" cy="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图片1">
            <a:extLst>
              <a:ext uri="{FF2B5EF4-FFF2-40B4-BE49-F238E27FC236}">
                <a16:creationId xmlns:a16="http://schemas.microsoft.com/office/drawing/2014/main" xmlns="" id="{23B5AF6D-041C-1A07-2C36-112ADDCD00D9}"/>
              </a:ext>
            </a:extLst>
          </p:cNvPr>
          <p:cNvPicPr>
            <a:picLocks noChangeAspect="1"/>
          </p:cNvPicPr>
          <p:nvPr/>
        </p:nvPicPr>
        <p:blipFill>
          <a:blip r:embed="rId3" cstate="print">
            <a:extLst>
              <a:ext uri="{28A0092B-C50C-407E-A947-70E740481C1C}">
                <a14:useLocalDpi xmlns:a14="http://schemas.microsoft.com/office/drawing/2010/main" val="0"/>
              </a:ext>
            </a:extLst>
          </a:blip>
          <a:srcRect r="16708" b="7407"/>
          <a:stretch>
            <a:fillRect/>
          </a:stretch>
        </p:blipFill>
        <p:spPr bwMode="auto">
          <a:xfrm>
            <a:off x="2382909" y="3390856"/>
            <a:ext cx="2218800" cy="8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a:extLst>
              <a:ext uri="{FF2B5EF4-FFF2-40B4-BE49-F238E27FC236}">
                <a16:creationId xmlns:a16="http://schemas.microsoft.com/office/drawing/2014/main" xmlns="" id="{8431C8DA-E4A8-9FAA-5310-D66E3D83F87A}"/>
              </a:ext>
            </a:extLst>
          </p:cNvPr>
          <p:cNvCxnSpPr/>
          <p:nvPr/>
        </p:nvCxnSpPr>
        <p:spPr>
          <a:xfrm>
            <a:off x="420539" y="583575"/>
            <a:ext cx="3890866" cy="0"/>
          </a:xfrm>
          <a:prstGeom prst="line">
            <a:avLst/>
          </a:prstGeom>
          <a:ln>
            <a:solidFill>
              <a:srgbClr val="004098"/>
            </a:solidFill>
          </a:ln>
        </p:spPr>
        <p:style>
          <a:lnRef idx="3">
            <a:schemeClr val="accent1"/>
          </a:lnRef>
          <a:fillRef idx="0">
            <a:schemeClr val="accent1"/>
          </a:fillRef>
          <a:effectRef idx="2">
            <a:schemeClr val="accent1"/>
          </a:effectRef>
          <a:fontRef idx="minor">
            <a:schemeClr val="tx1"/>
          </a:fontRef>
        </p:style>
      </p:cxnSp>
      <p:cxnSp>
        <p:nvCxnSpPr>
          <p:cNvPr id="9" name="直接连接符 8">
            <a:extLst>
              <a:ext uri="{FF2B5EF4-FFF2-40B4-BE49-F238E27FC236}">
                <a16:creationId xmlns:a16="http://schemas.microsoft.com/office/drawing/2014/main" xmlns="" id="{9E18A66F-120B-0591-2550-9395B369ADFD}"/>
              </a:ext>
            </a:extLst>
          </p:cNvPr>
          <p:cNvCxnSpPr/>
          <p:nvPr/>
        </p:nvCxnSpPr>
        <p:spPr>
          <a:xfrm>
            <a:off x="445868" y="1348371"/>
            <a:ext cx="3890866" cy="0"/>
          </a:xfrm>
          <a:prstGeom prst="line">
            <a:avLst/>
          </a:prstGeom>
          <a:ln>
            <a:solidFill>
              <a:srgbClr val="004098"/>
            </a:solidFill>
          </a:ln>
        </p:spPr>
        <p:style>
          <a:lnRef idx="3">
            <a:schemeClr val="accent1"/>
          </a:lnRef>
          <a:fillRef idx="0">
            <a:schemeClr val="accent1"/>
          </a:fillRef>
          <a:effectRef idx="2">
            <a:schemeClr val="accent1"/>
          </a:effectRef>
          <a:fontRef idx="minor">
            <a:schemeClr val="tx1"/>
          </a:fontRef>
        </p:style>
      </p:cxnSp>
      <p:pic>
        <p:nvPicPr>
          <p:cNvPr id="13" name="图片 12">
            <a:extLst>
              <a:ext uri="{FF2B5EF4-FFF2-40B4-BE49-F238E27FC236}">
                <a16:creationId xmlns:a16="http://schemas.microsoft.com/office/drawing/2014/main" xmlns="" id="{AC12B830-7D80-839E-749E-12E205DD5B11}"/>
              </a:ext>
            </a:extLst>
          </p:cNvPr>
          <p:cNvPicPr>
            <a:picLocks noChangeAspect="1"/>
          </p:cNvPicPr>
          <p:nvPr/>
        </p:nvPicPr>
        <p:blipFill>
          <a:blip r:embed="rId4"/>
          <a:stretch>
            <a:fillRect/>
          </a:stretch>
        </p:blipFill>
        <p:spPr>
          <a:xfrm>
            <a:off x="1471239" y="1474076"/>
            <a:ext cx="1823339" cy="1714739"/>
          </a:xfrm>
          <a:prstGeom prst="rect">
            <a:avLst/>
          </a:prstGeom>
        </p:spPr>
      </p:pic>
    </p:spTree>
    <p:extLst>
      <p:ext uri="{BB962C8B-B14F-4D97-AF65-F5344CB8AC3E}">
        <p14:creationId xmlns:p14="http://schemas.microsoft.com/office/powerpoint/2010/main" val="3546348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思考与启发</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04</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3" name="object 3">
            <a:extLst>
              <a:ext uri="{FF2B5EF4-FFF2-40B4-BE49-F238E27FC236}">
                <a16:creationId xmlns:a16="http://schemas.microsoft.com/office/drawing/2014/main" xmlns="" id="{77930AB1-12E6-7084-F1A9-DCC5583311FC}"/>
              </a:ext>
            </a:extLst>
          </p:cNvPr>
          <p:cNvSpPr txBox="1"/>
          <p:nvPr/>
        </p:nvSpPr>
        <p:spPr>
          <a:xfrm>
            <a:off x="340501" y="892175"/>
            <a:ext cx="3946792" cy="2103396"/>
          </a:xfrm>
          <a:prstGeom prst="rect">
            <a:avLst/>
          </a:prstGeom>
        </p:spPr>
        <p:txBody>
          <a:bodyPr vert="horz" wrap="square" lIns="0" tIns="6985" rIns="0" bIns="0" rtlCol="0">
            <a:spAutoFit/>
          </a:bodyPr>
          <a:lstStyle/>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为了知道 </a:t>
            </a:r>
            <a:r>
              <a:rPr lang="en-US" altLang="zh-CN" sz="1200" b="1" dirty="0">
                <a:solidFill>
                  <a:srgbClr val="004098"/>
                </a:solidFill>
                <a:latin typeface="黑体" panose="02010609060101010101" pitchFamily="49" charset="-122"/>
                <a:ea typeface="黑体" panose="02010609060101010101" pitchFamily="49" charset="-122"/>
                <a:cs typeface="Microsoft YaHei"/>
              </a:rPr>
              <a:t>How</a:t>
            </a:r>
            <a:r>
              <a:rPr lang="en-US" altLang="zh-CN" sz="1200" dirty="0">
                <a:solidFill>
                  <a:srgbClr val="000000">
                    <a:alpha val="100000"/>
                  </a:srgbClr>
                </a:solidFill>
                <a:latin typeface="黑体" panose="02010609060101010101" pitchFamily="49" charset="-122"/>
                <a:ea typeface="黑体" panose="02010609060101010101" pitchFamily="49" charset="-122"/>
                <a:cs typeface="Microsoft YaHei"/>
              </a:rPr>
              <a:t> </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和 </a:t>
            </a:r>
            <a:r>
              <a:rPr lang="en-US" altLang="zh-CN" sz="1200" b="1" dirty="0">
                <a:solidFill>
                  <a:srgbClr val="004098"/>
                </a:solidFill>
                <a:latin typeface="黑体" panose="02010609060101010101" pitchFamily="49" charset="-122"/>
                <a:ea typeface="黑体" panose="02010609060101010101" pitchFamily="49" charset="-122"/>
                <a:cs typeface="Microsoft YaHei"/>
              </a:rPr>
              <a:t>When</a:t>
            </a:r>
            <a:r>
              <a:rPr lang="en-US" altLang="zh-CN" sz="1200" dirty="0">
                <a:solidFill>
                  <a:srgbClr val="00B050"/>
                </a:solidFill>
                <a:latin typeface="黑体" panose="02010609060101010101" pitchFamily="49" charset="-122"/>
                <a:ea typeface="黑体" panose="02010609060101010101" pitchFamily="49" charset="-122"/>
                <a:cs typeface="Microsoft YaHei"/>
              </a:rPr>
              <a:t> </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使用各种技术，我们必须</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了解</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这些</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技术背后的</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原理</a:t>
            </a:r>
            <a:r>
              <a:rPr sz="1200" dirty="0">
                <a:solidFill>
                  <a:srgbClr val="000000">
                    <a:alpha val="100000"/>
                  </a:srgbClr>
                </a:solidFill>
                <a:latin typeface="黑体" panose="02010609060101010101" pitchFamily="49" charset="-122"/>
                <a:ea typeface="黑体" panose="02010609060101010101" pitchFamily="49" charset="-122"/>
                <a:cs typeface="Microsoft YaHei"/>
              </a:rPr>
              <a:t>。</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首先</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了解</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了</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简单的方法</a:t>
            </a:r>
            <a:r>
              <a:rPr sz="1200" dirty="0">
                <a:solidFill>
                  <a:srgbClr val="000000">
                    <a:alpha val="100000"/>
                  </a:srgbClr>
                </a:solidFill>
                <a:latin typeface="黑体" panose="02010609060101010101" pitchFamily="49" charset="-122"/>
                <a:ea typeface="黑体" panose="02010609060101010101" pitchFamily="49" charset="-122"/>
                <a:cs typeface="Microsoft YaHei"/>
              </a:rPr>
              <a:t>，</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之后</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才能掌握更复杂的方法</a:t>
            </a:r>
            <a:r>
              <a:rPr sz="1200" dirty="0">
                <a:solidFill>
                  <a:srgbClr val="000000">
                    <a:alpha val="100000"/>
                  </a:srgbClr>
                </a:solidFill>
                <a:latin typeface="黑体" panose="02010609060101010101" pitchFamily="49" charset="-122"/>
                <a:ea typeface="黑体" panose="02010609060101010101" pitchFamily="49" charset="-122"/>
                <a:cs typeface="Microsoft YaHei"/>
              </a:rPr>
              <a:t>。</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sz="1200" dirty="0" err="1">
                <a:solidFill>
                  <a:srgbClr val="000000">
                    <a:alpha val="100000"/>
                  </a:srgbClr>
                </a:solidFill>
                <a:latin typeface="黑体" panose="02010609060101010101" pitchFamily="49" charset="-122"/>
                <a:ea typeface="黑体" panose="02010609060101010101" pitchFamily="49" charset="-122"/>
                <a:cs typeface="Microsoft YaHei"/>
              </a:rPr>
              <a:t>准确评估一种方法的性能很重要，要知道它</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到底有</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多好或有多糟糕</a:t>
            </a:r>
            <a:endParaRPr lang="en-US" sz="1200" dirty="0">
              <a:solidFill>
                <a:srgbClr val="000000">
                  <a:alpha val="100000"/>
                </a:srgbClr>
              </a:solidFill>
              <a:latin typeface="黑体" panose="02010609060101010101" pitchFamily="49" charset="-122"/>
              <a:ea typeface="黑体" panose="02010609060101010101" pitchFamily="49" charset="-122"/>
              <a:cs typeface="Microsoft YaHei"/>
            </a:endParaRPr>
          </a:p>
          <a:p>
            <a:pPr marL="12065" marR="5080">
              <a:lnSpc>
                <a:spcPct val="103000"/>
              </a:lnSpc>
              <a:spcBef>
                <a:spcPts val="600"/>
              </a:spcBef>
              <a:buClr>
                <a:srgbClr val="3333B2"/>
              </a:buClr>
              <a:buSzPct val="91000"/>
              <a:tabLst>
                <a:tab pos="145415" algn="l"/>
              </a:tabLst>
            </a:pPr>
            <a:r>
              <a:rPr lang="en-US" sz="1200" dirty="0">
                <a:solidFill>
                  <a:srgbClr val="000000">
                    <a:alpha val="100000"/>
                  </a:srgbClr>
                </a:solidFill>
                <a:latin typeface="黑体" panose="02010609060101010101" pitchFamily="49" charset="-122"/>
                <a:ea typeface="黑体" panose="02010609060101010101" pitchFamily="49" charset="-122"/>
                <a:cs typeface="Microsoft YaHei"/>
              </a:rPr>
              <a:t>  </a:t>
            </a:r>
            <a:r>
              <a:rPr sz="1200" dirty="0">
                <a:solidFill>
                  <a:srgbClr val="000000">
                    <a:alpha val="100000"/>
                  </a:srgbClr>
                </a:solidFill>
                <a:latin typeface="黑体" panose="02010609060101010101" pitchFamily="49" charset="-122"/>
                <a:ea typeface="黑体" panose="02010609060101010101" pitchFamily="49" charset="-122"/>
                <a:cs typeface="Microsoft YaHei"/>
              </a:rPr>
              <a:t>[</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简单的方法通常表现得和高级的方法一样好</a:t>
            </a:r>
            <a:r>
              <a:rPr sz="1200" dirty="0">
                <a:solidFill>
                  <a:srgbClr val="000000">
                    <a:alpha val="100000"/>
                  </a:srgbClr>
                </a:solidFill>
                <a:latin typeface="黑体" panose="02010609060101010101" pitchFamily="49" charset="-122"/>
                <a:ea typeface="黑体" panose="02010609060101010101" pitchFamily="49" charset="-122"/>
                <a:cs typeface="Microsoft YaHei"/>
              </a:rPr>
              <a:t>！</a:t>
            </a:r>
            <a:r>
              <a:rPr lang="en-US" sz="1200" dirty="0">
                <a:solidFill>
                  <a:srgbClr val="000000">
                    <a:alpha val="100000"/>
                  </a:srgbClr>
                </a:solidFill>
                <a:latin typeface="黑体" panose="02010609060101010101" pitchFamily="49" charset="-122"/>
                <a:ea typeface="黑体" panose="02010609060101010101" pitchFamily="49" charset="-122"/>
                <a:cs typeface="Microsoft YaHei"/>
              </a:rPr>
              <a:t>]</a:t>
            </a:r>
            <a:endParaRPr sz="1200" dirty="0">
              <a:solidFill>
                <a:srgbClr val="000000">
                  <a:alpha val="100000"/>
                </a:srgbClr>
              </a:solidFill>
              <a:latin typeface="黑体" panose="02010609060101010101" pitchFamily="49" charset="-122"/>
              <a:ea typeface="黑体" panose="02010609060101010101" pitchFamily="49" charset="-122"/>
              <a:cs typeface="Microsoft YaHei"/>
            </a:endParaRP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sz="1200" dirty="0" err="1">
                <a:solidFill>
                  <a:srgbClr val="000000">
                    <a:alpha val="100000"/>
                  </a:srgbClr>
                </a:solidFill>
                <a:latin typeface="黑体" panose="02010609060101010101" pitchFamily="49" charset="-122"/>
                <a:ea typeface="黑体" panose="02010609060101010101" pitchFamily="49" charset="-122"/>
                <a:cs typeface="Microsoft YaHei"/>
              </a:rPr>
              <a:t>这是一个令人兴奋的研究领域，在科学、工业和金融领域</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都</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有重要应用</a:t>
            </a:r>
            <a:r>
              <a:rPr sz="1200" dirty="0">
                <a:solidFill>
                  <a:srgbClr val="000000">
                    <a:alpha val="100000"/>
                  </a:srgbClr>
                </a:solidFill>
                <a:latin typeface="黑体" panose="02010609060101010101" pitchFamily="49" charset="-122"/>
                <a:ea typeface="黑体" panose="02010609060101010101" pitchFamily="49" charset="-122"/>
                <a:cs typeface="Microsoft YaHei"/>
              </a:rPr>
              <a:t>。</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sz="1200" dirty="0">
                <a:solidFill>
                  <a:srgbClr val="000000">
                    <a:alpha val="100000"/>
                  </a:srgbClr>
                </a:solidFill>
                <a:latin typeface="黑体" panose="02010609060101010101" pitchFamily="49" charset="-122"/>
                <a:ea typeface="黑体" panose="02010609060101010101" pitchFamily="49" charset="-122"/>
                <a:cs typeface="Microsoft YaHei"/>
              </a:rPr>
              <a:t>统计学习是现代数据科学家培训的基本要素。</a:t>
            </a:r>
          </a:p>
        </p:txBody>
      </p:sp>
    </p:spTree>
    <p:extLst>
      <p:ext uri="{BB962C8B-B14F-4D97-AF65-F5344CB8AC3E}">
        <p14:creationId xmlns:p14="http://schemas.microsoft.com/office/powerpoint/2010/main" val="663493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无指导学习</a:t>
            </a:r>
            <a:r>
              <a:rPr lang="en-US" altLang="zh-CN" sz="1100" b="1" dirty="0">
                <a:latin typeface="微软雅黑" panose="020B0503020204020204" pitchFamily="34" charset="-122"/>
                <a:ea typeface="微软雅黑" panose="020B0503020204020204" pitchFamily="34" charset="-122"/>
              </a:rPr>
              <a:t>/</a:t>
            </a:r>
            <a:r>
              <a:rPr lang="zh-CN" altLang="en-US" sz="1100" b="1" dirty="0">
                <a:latin typeface="微软雅黑" panose="020B0503020204020204" pitchFamily="34" charset="-122"/>
                <a:ea typeface="微软雅黑" panose="020B0503020204020204" pitchFamily="34" charset="-122"/>
              </a:rPr>
              <a:t>无监督学习</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05</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2" name="object 3">
            <a:extLst>
              <a:ext uri="{FF2B5EF4-FFF2-40B4-BE49-F238E27FC236}">
                <a16:creationId xmlns:a16="http://schemas.microsoft.com/office/drawing/2014/main" xmlns="" id="{ACB3DB4C-4DF0-AB6A-787A-4B214B63497E}"/>
              </a:ext>
            </a:extLst>
          </p:cNvPr>
          <p:cNvSpPr txBox="1"/>
          <p:nvPr/>
        </p:nvSpPr>
        <p:spPr>
          <a:xfrm>
            <a:off x="567779" y="968375"/>
            <a:ext cx="3641992" cy="1737783"/>
          </a:xfrm>
          <a:prstGeom prst="rect">
            <a:avLst/>
          </a:prstGeom>
        </p:spPr>
        <p:txBody>
          <a:bodyPr vert="horz" wrap="square" lIns="0" tIns="6985" rIns="0" bIns="0" rtlCol="0">
            <a:spAutoFit/>
          </a:bodyPr>
          <a:lstStyle/>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sz="1200" dirty="0">
                <a:solidFill>
                  <a:srgbClr val="000000">
                    <a:alpha val="100000"/>
                  </a:srgbClr>
                </a:solidFill>
                <a:latin typeface="黑体" panose="02010609060101010101" pitchFamily="49" charset="-122"/>
                <a:ea typeface="黑体" panose="02010609060101010101" pitchFamily="49" charset="-122"/>
                <a:cs typeface="Microsoft YaHei"/>
              </a:rPr>
              <a:t>没有结果变量，只是在一组样本上测量的一组预测变量（特征）。</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sz="1200" dirty="0">
                <a:solidFill>
                  <a:srgbClr val="000000">
                    <a:alpha val="100000"/>
                  </a:srgbClr>
                </a:solidFill>
                <a:latin typeface="黑体" panose="02010609060101010101" pitchFamily="49" charset="-122"/>
                <a:ea typeface="黑体" panose="02010609060101010101" pitchFamily="49" charset="-122"/>
                <a:cs typeface="Microsoft YaHei"/>
              </a:rPr>
              <a:t>目标更加模糊——</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找到行为相似的样本组，找到行为相似的特征，找到变化</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的</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最大的</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那些</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特征的线性组合</a:t>
            </a:r>
            <a:r>
              <a:rPr sz="1200" dirty="0">
                <a:solidFill>
                  <a:srgbClr val="000000">
                    <a:alpha val="100000"/>
                  </a:srgbClr>
                </a:solidFill>
                <a:latin typeface="黑体" panose="02010609060101010101" pitchFamily="49" charset="-122"/>
                <a:ea typeface="黑体" panose="02010609060101010101" pitchFamily="49" charset="-122"/>
                <a:cs typeface="Microsoft YaHei"/>
              </a:rPr>
              <a:t>。</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sz="1200" dirty="0">
                <a:solidFill>
                  <a:srgbClr val="000000">
                    <a:alpha val="100000"/>
                  </a:srgbClr>
                </a:solidFill>
                <a:latin typeface="黑体" panose="02010609060101010101" pitchFamily="49" charset="-122"/>
                <a:ea typeface="黑体" panose="02010609060101010101" pitchFamily="49" charset="-122"/>
                <a:cs typeface="Microsoft YaHei"/>
              </a:rPr>
              <a:t>很难知道你的表现如何。</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与</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监督学习</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不相同</a:t>
            </a:r>
            <a:r>
              <a:rPr sz="1200" dirty="0">
                <a:solidFill>
                  <a:srgbClr val="000000">
                    <a:alpha val="100000"/>
                  </a:srgbClr>
                </a:solidFill>
                <a:latin typeface="黑体" panose="02010609060101010101" pitchFamily="49" charset="-122"/>
                <a:ea typeface="黑体" panose="02010609060101010101" pitchFamily="49" charset="-122"/>
                <a:cs typeface="Microsoft YaHei"/>
              </a:rPr>
              <a:t>，</a:t>
            </a:r>
            <a:r>
              <a:rPr sz="1200" dirty="0" err="1">
                <a:solidFill>
                  <a:srgbClr val="000000">
                    <a:alpha val="100000"/>
                  </a:srgbClr>
                </a:solidFill>
                <a:latin typeface="黑体" panose="02010609060101010101" pitchFamily="49" charset="-122"/>
                <a:ea typeface="黑体" panose="02010609060101010101" pitchFamily="49" charset="-122"/>
                <a:cs typeface="Microsoft YaHei"/>
              </a:rPr>
              <a:t>但可以用作监督学习的预处理步骤</a:t>
            </a:r>
            <a:r>
              <a:rPr sz="1200" dirty="0">
                <a:solidFill>
                  <a:srgbClr val="000000">
                    <a:alpha val="100000"/>
                  </a:srgbClr>
                </a:solidFill>
                <a:latin typeface="黑体" panose="02010609060101010101" pitchFamily="49" charset="-122"/>
                <a:ea typeface="黑体" panose="02010609060101010101" pitchFamily="49" charset="-122"/>
                <a:cs typeface="Microsoft YaHei"/>
              </a:rPr>
              <a:t>。</a:t>
            </a:r>
          </a:p>
        </p:txBody>
      </p:sp>
    </p:spTree>
    <p:extLst>
      <p:ext uri="{BB962C8B-B14F-4D97-AF65-F5344CB8AC3E}">
        <p14:creationId xmlns:p14="http://schemas.microsoft.com/office/powerpoint/2010/main" val="2603003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 </a:t>
            </a:r>
            <a:r>
              <a:rPr lang="en-US" altLang="zh-CN" sz="1100" b="1" dirty="0">
                <a:latin typeface="微软雅黑" panose="020B0503020204020204" pitchFamily="34" charset="-122"/>
                <a:ea typeface="微软雅黑" panose="020B0503020204020204" pitchFamily="34" charset="-122"/>
              </a:rPr>
              <a:t>vs </a:t>
            </a:r>
            <a:r>
              <a:rPr lang="zh-CN" altLang="en-US" sz="1100" b="1" dirty="0">
                <a:latin typeface="微软雅黑" panose="020B0503020204020204" pitchFamily="34" charset="-122"/>
                <a:ea typeface="微软雅黑" panose="020B0503020204020204" pitchFamily="34" charset="-122"/>
              </a:rPr>
              <a:t>机器学习</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06</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3" name="矩形 2">
            <a:extLst>
              <a:ext uri="{FF2B5EF4-FFF2-40B4-BE49-F238E27FC236}">
                <a16:creationId xmlns:a16="http://schemas.microsoft.com/office/drawing/2014/main" xmlns="" id="{7149561F-594F-4BAC-127A-865977862515}"/>
              </a:ext>
            </a:extLst>
          </p:cNvPr>
          <p:cNvSpPr/>
          <p:nvPr/>
        </p:nvSpPr>
        <p:spPr>
          <a:xfrm>
            <a:off x="445666" y="701666"/>
            <a:ext cx="3891673" cy="2455800"/>
          </a:xfrm>
          <a:prstGeom prst="rect">
            <a:avLst/>
          </a:prstGeom>
        </p:spPr>
        <p:txBody>
          <a:bodyPr wrap="square">
            <a:spAutoFit/>
          </a:bodyPr>
          <a:lstStyle/>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机器学习作为人工智能的一个子领域而逐步成长</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统计学习作为统计的子领域而存在.</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There is much overlap — 两个领域都聚焦于有监督和无监督学习的问题:</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机器学习更强调大规模应用和预测的准确性</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统计学习强调模型及其可解释性(</a:t>
            </a:r>
            <a:r>
              <a:rPr lang="zh-CN" altLang="en-US" sz="1200" dirty="0">
                <a:solidFill>
                  <a:srgbClr val="004098"/>
                </a:solidFill>
                <a:latin typeface="黑体" panose="02010609060101010101" pitchFamily="49" charset="-122"/>
                <a:ea typeface="黑体" panose="02010609060101010101" pitchFamily="49" charset="-122"/>
                <a:cs typeface="Microsoft YaHei"/>
              </a:rPr>
              <a:t>interpretability</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 )，精度(</a:t>
            </a:r>
            <a:r>
              <a:rPr lang="zh-CN" altLang="en-US" sz="1200" dirty="0">
                <a:solidFill>
                  <a:srgbClr val="004098"/>
                </a:solidFill>
                <a:latin typeface="黑体" panose="02010609060101010101" pitchFamily="49" charset="-122"/>
                <a:ea typeface="黑体" panose="02010609060101010101" pitchFamily="49" charset="-122"/>
                <a:cs typeface="Microsoft YaHei"/>
              </a:rPr>
              <a:t>precision</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 和不确定性(</a:t>
            </a:r>
            <a:r>
              <a:rPr lang="zh-CN" altLang="en-US" sz="1200" dirty="0">
                <a:solidFill>
                  <a:srgbClr val="004098"/>
                </a:solidFill>
                <a:latin typeface="黑体" panose="02010609060101010101" pitchFamily="49" charset="-122"/>
                <a:ea typeface="黑体" panose="02010609060101010101" pitchFamily="49" charset="-122"/>
                <a:cs typeface="Microsoft YaHei"/>
              </a:rPr>
              <a:t>uncertainty</a:t>
            </a: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两者之间的差别越来越模糊，并且存在这大量的交叉.</a:t>
            </a:r>
          </a:p>
          <a:p>
            <a:pPr marL="144780" marR="5080" indent="-132715">
              <a:lnSpc>
                <a:spcPct val="103000"/>
              </a:lnSpc>
              <a:spcBef>
                <a:spcPts val="600"/>
              </a:spcBef>
              <a:buClr>
                <a:srgbClr val="3333B2"/>
              </a:buClr>
              <a:buSzPct val="91000"/>
              <a:buFont typeface="宋体" panose="02010600030101010101" pitchFamily="2" charset="-122"/>
              <a:buChar char="•"/>
              <a:tabLst>
                <a:tab pos="145415" algn="l"/>
              </a:tabLst>
            </a:pPr>
            <a:r>
              <a:rPr lang="zh-CN" altLang="en-US" sz="1200" dirty="0">
                <a:solidFill>
                  <a:srgbClr val="000000">
                    <a:alpha val="100000"/>
                  </a:srgbClr>
                </a:solidFill>
                <a:latin typeface="黑体" panose="02010609060101010101" pitchFamily="49" charset="-122"/>
                <a:ea typeface="黑体" panose="02010609060101010101" pitchFamily="49" charset="-122"/>
                <a:cs typeface="Microsoft YaHei"/>
              </a:rPr>
              <a:t>机器学习的市场营销方面做的更好!</a:t>
            </a:r>
          </a:p>
        </p:txBody>
      </p:sp>
    </p:spTree>
    <p:extLst>
      <p:ext uri="{BB962C8B-B14F-4D97-AF65-F5344CB8AC3E}">
        <p14:creationId xmlns:p14="http://schemas.microsoft.com/office/powerpoint/2010/main" val="1000669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8722" y="1590624"/>
            <a:ext cx="3890866" cy="371640"/>
          </a:xfrm>
          <a:prstGeom prst="rect">
            <a:avLst/>
          </a:prstGeom>
          <a:noFill/>
        </p:spPr>
        <p:txBody>
          <a:bodyPr wrap="square" rtlCol="0">
            <a:spAutoFit/>
          </a:bodyPr>
          <a:lstStyle/>
          <a:p>
            <a:pPr algn="ctr" defTabSz="345744"/>
            <a:r>
              <a:rPr lang="en-US" altLang="zh-CN" sz="1815" dirty="0" smtClean="0">
                <a:solidFill>
                  <a:srgbClr val="004098"/>
                </a:solidFill>
                <a:latin typeface="华文新魏" panose="02010800040101010101" pitchFamily="2" charset="-122"/>
                <a:ea typeface="华文新魏" panose="02010800040101010101" pitchFamily="2" charset="-122"/>
              </a:rPr>
              <a:t>Q:</a:t>
            </a:r>
            <a:r>
              <a:rPr lang="zh-CN" altLang="en-US" sz="1815" dirty="0" smtClean="0">
                <a:solidFill>
                  <a:srgbClr val="004098"/>
                </a:solidFill>
                <a:latin typeface="华文新魏" panose="02010800040101010101" pitchFamily="2" charset="-122"/>
                <a:ea typeface="华文新魏" panose="02010800040101010101" pitchFamily="2" charset="-122"/>
              </a:rPr>
              <a:t>请说出你知道的有名统计学家？</a:t>
            </a:r>
            <a:endParaRPr lang="zh-CN" altLang="en-US" sz="1815" dirty="0">
              <a:solidFill>
                <a:srgbClr val="004098"/>
              </a:solidFill>
              <a:latin typeface="华文新魏" panose="02010800040101010101" pitchFamily="2" charset="-122"/>
              <a:ea typeface="华文新魏" panose="02010800040101010101" pitchFamily="2" charset="-122"/>
            </a:endParaRPr>
          </a:p>
        </p:txBody>
      </p:sp>
      <p:sp>
        <p:nvSpPr>
          <p:cNvPr id="3" name="矩形: 剪去对角 2"/>
          <p:cNvSpPr/>
          <p:nvPr/>
        </p:nvSpPr>
        <p:spPr>
          <a:xfrm flipH="1">
            <a:off x="4028926" y="3075970"/>
            <a:ext cx="581174"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44"/>
            <a:endParaRPr lang="zh-CN" altLang="en-US" sz="681">
              <a:solidFill>
                <a:prstClr val="white"/>
              </a:solidFill>
              <a:latin typeface="等线" panose="02010600030101010101" charset="-122"/>
              <a:ea typeface="等线" panose="02010600030101010101" charset="-122"/>
            </a:endParaRPr>
          </a:p>
        </p:txBody>
      </p:sp>
      <p:sp>
        <p:nvSpPr>
          <p:cNvPr id="4" name="矩形: 剪去对角 3"/>
          <p:cNvSpPr/>
          <p:nvPr/>
        </p:nvSpPr>
        <p:spPr>
          <a:xfrm>
            <a:off x="0" y="3079570"/>
            <a:ext cx="607805"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44"/>
            <a:endParaRPr lang="zh-CN" altLang="en-US" sz="681">
              <a:solidFill>
                <a:prstClr val="white"/>
              </a:solidFill>
              <a:latin typeface="等线" panose="02010600030101010101" charset="-122"/>
              <a:ea typeface="等线" panose="02010600030101010101" charset="-122"/>
            </a:endParaRPr>
          </a:p>
        </p:txBody>
      </p:sp>
      <p:sp>
        <p:nvSpPr>
          <p:cNvPr id="5" name="矩形 4"/>
          <p:cNvSpPr/>
          <p:nvPr/>
        </p:nvSpPr>
        <p:spPr>
          <a:xfrm>
            <a:off x="230" y="3239181"/>
            <a:ext cx="4609871" cy="120744"/>
          </a:xfrm>
          <a:prstGeom prst="rect">
            <a:avLst/>
          </a:prstGeom>
          <a:solidFill>
            <a:srgbClr val="004098"/>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defTabSz="345744">
              <a:defRPr/>
            </a:pPr>
            <a:endParaRPr lang="zh-CN" altLang="en-US" sz="681">
              <a:solidFill>
                <a:prstClr val="white"/>
              </a:solidFill>
              <a:latin typeface="Constantia" panose="02030602050306030303"/>
              <a:ea typeface="宋体" panose="02010600030101010101" pitchFamily="2" charset="-122"/>
            </a:endParaRPr>
          </a:p>
        </p:txBody>
      </p:sp>
      <p:pic>
        <p:nvPicPr>
          <p:cNvPr id="6" name="图片 5" descr="图片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463" y="3252734"/>
            <a:ext cx="2523764" cy="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图片1"/>
          <p:cNvPicPr>
            <a:picLocks noChangeAspect="1"/>
          </p:cNvPicPr>
          <p:nvPr/>
        </p:nvPicPr>
        <p:blipFill>
          <a:blip r:embed="rId4" cstate="print">
            <a:extLst>
              <a:ext uri="{28A0092B-C50C-407E-A947-70E740481C1C}">
                <a14:useLocalDpi xmlns:a14="http://schemas.microsoft.com/office/drawing/2010/main" val="0"/>
              </a:ext>
            </a:extLst>
          </a:blip>
          <a:srcRect r="16708" b="7407"/>
          <a:stretch>
            <a:fillRect/>
          </a:stretch>
        </p:blipFill>
        <p:spPr bwMode="auto">
          <a:xfrm>
            <a:off x="2382909" y="3253566"/>
            <a:ext cx="2218800" cy="8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p:cNvCxnSpPr/>
          <p:nvPr/>
        </p:nvCxnSpPr>
        <p:spPr>
          <a:xfrm>
            <a:off x="308722" y="1555821"/>
            <a:ext cx="3890866" cy="0"/>
          </a:xfrm>
          <a:prstGeom prst="line">
            <a:avLst/>
          </a:prstGeom>
          <a:ln>
            <a:solidFill>
              <a:srgbClr val="004098"/>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a:off x="334051" y="1964866"/>
            <a:ext cx="3890866" cy="0"/>
          </a:xfrm>
          <a:prstGeom prst="line">
            <a:avLst/>
          </a:prstGeom>
          <a:ln>
            <a:solidFill>
              <a:srgbClr val="004098"/>
            </a:solidFill>
          </a:ln>
        </p:spPr>
        <p:style>
          <a:lnRef idx="3">
            <a:schemeClr val="accent1"/>
          </a:lnRef>
          <a:fillRef idx="0">
            <a:schemeClr val="accent1"/>
          </a:fillRef>
          <a:effectRef idx="2">
            <a:schemeClr val="accent1"/>
          </a:effectRef>
          <a:fontRef idx="minor">
            <a:schemeClr val="tx1"/>
          </a:fontRef>
        </p:style>
      </p:cxnSp>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0384" y="506035"/>
            <a:ext cx="929333" cy="841291"/>
          </a:xfrm>
          <a:prstGeom prst="rect">
            <a:avLst/>
          </a:prstGeom>
        </p:spPr>
      </p:pic>
      <p:pic>
        <p:nvPicPr>
          <p:cNvPr id="11" name="图片 28"/>
          <p:cNvPicPr>
            <a:picLocks noChangeAspect="1"/>
          </p:cNvPicPr>
          <p:nvPr/>
        </p:nvPicPr>
        <p:blipFill>
          <a:blip r:embed="rId6" cstate="print">
            <a:extLst>
              <a:ext uri="{28A0092B-C50C-407E-A947-70E740481C1C}">
                <a14:useLocalDpi xmlns:a14="http://schemas.microsoft.com/office/drawing/2010/main" val="0"/>
              </a:ext>
            </a:extLst>
          </a:blip>
          <a:srcRect r="28519"/>
          <a:stretch>
            <a:fillRect/>
          </a:stretch>
        </p:blipFill>
        <p:spPr bwMode="auto">
          <a:xfrm>
            <a:off x="4251309" y="1222667"/>
            <a:ext cx="351475" cy="97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28"/>
          <p:cNvPicPr>
            <a:picLocks noChangeAspect="1"/>
          </p:cNvPicPr>
          <p:nvPr/>
        </p:nvPicPr>
        <p:blipFill>
          <a:blip r:embed="rId6" cstate="print">
            <a:extLst>
              <a:ext uri="{28A0092B-C50C-407E-A947-70E740481C1C}">
                <a14:useLocalDpi xmlns:a14="http://schemas.microsoft.com/office/drawing/2010/main" val="0"/>
              </a:ext>
            </a:extLst>
          </a:blip>
          <a:srcRect r="28519"/>
          <a:stretch>
            <a:fillRect/>
          </a:stretch>
        </p:blipFill>
        <p:spPr bwMode="auto">
          <a:xfrm flipH="1">
            <a:off x="-3105" y="1225004"/>
            <a:ext cx="351475" cy="97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s://img2.baidu.com/it/u=2786522753,3558489752&amp;fm=253&amp;fmt=auto&amp;app=138&amp;f=JPEG?w=440&amp;h=44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19931" y="419453"/>
            <a:ext cx="1049786" cy="1049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66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统计学习历史</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07</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2" name="矩形 1">
            <a:extLst>
              <a:ext uri="{FF2B5EF4-FFF2-40B4-BE49-F238E27FC236}">
                <a16:creationId xmlns:a16="http://schemas.microsoft.com/office/drawing/2014/main" xmlns="" id="{D4BC2402-B359-0321-E149-3F0C42A006DA}"/>
              </a:ext>
            </a:extLst>
          </p:cNvPr>
          <p:cNvSpPr/>
          <p:nvPr/>
        </p:nvSpPr>
        <p:spPr>
          <a:xfrm>
            <a:off x="247860" y="815975"/>
            <a:ext cx="4191000" cy="2092881"/>
          </a:xfrm>
          <a:prstGeom prst="rect">
            <a:avLst/>
          </a:prstGeom>
        </p:spPr>
        <p:txBody>
          <a:bodyPr wrap="square">
            <a:spAutoFit/>
          </a:bodyPr>
          <a:lstStyle/>
          <a:p>
            <a:pPr marL="177800" indent="-177800">
              <a:buFont typeface="Arial" panose="020B0604020202020204" pitchFamily="34" charset="0"/>
              <a:buChar char="•"/>
            </a:pPr>
            <a:r>
              <a:rPr lang="zh-CN" altLang="en-US" sz="1000" dirty="0"/>
              <a:t>19世纪初，勒让德，高斯在发表有关最小二乘法的文章时，提出了</a:t>
            </a:r>
            <a:r>
              <a:rPr lang="zh-CN" altLang="en-US" sz="1000" b="1" u="sng" dirty="0">
                <a:solidFill>
                  <a:srgbClr val="004098"/>
                </a:solidFill>
              </a:rPr>
              <a:t>线性回归</a:t>
            </a:r>
            <a:r>
              <a:rPr lang="zh-CN" altLang="en-US" sz="1000" dirty="0"/>
              <a:t>的最早形式。</a:t>
            </a:r>
          </a:p>
          <a:p>
            <a:pPr marL="177800" indent="-177800">
              <a:buFont typeface="Arial" panose="020B0604020202020204" pitchFamily="34" charset="0"/>
              <a:buChar char="•"/>
            </a:pPr>
            <a:r>
              <a:rPr lang="zh-CN" altLang="en-US" sz="1000" dirty="0"/>
              <a:t>1936年费舍尔提出了线性判断分析，之后又有人提出了</a:t>
            </a:r>
            <a:r>
              <a:rPr lang="zh-CN" altLang="en-US" sz="1000" b="1" u="sng" dirty="0">
                <a:solidFill>
                  <a:srgbClr val="004098"/>
                </a:solidFill>
              </a:rPr>
              <a:t>逻辑斯蒂回归</a:t>
            </a:r>
            <a:r>
              <a:rPr lang="zh-CN" altLang="en-US" sz="1000" dirty="0"/>
              <a:t>。</a:t>
            </a:r>
          </a:p>
          <a:p>
            <a:pPr marL="177800" indent="-177800">
              <a:buFont typeface="Arial" panose="020B0604020202020204" pitchFamily="34" charset="0"/>
              <a:buChar char="•"/>
            </a:pPr>
            <a:r>
              <a:rPr lang="zh-CN" altLang="en-US" sz="1000" dirty="0"/>
              <a:t>70年代，内尔德和韦德伯恩提出了新概念—</a:t>
            </a:r>
            <a:r>
              <a:rPr lang="zh-CN" altLang="en-US" sz="1000" b="1" u="sng" dirty="0">
                <a:solidFill>
                  <a:srgbClr val="004098"/>
                </a:solidFill>
              </a:rPr>
              <a:t>广义线性回归</a:t>
            </a:r>
            <a:r>
              <a:rPr lang="zh-CN" altLang="en-US" sz="1000" dirty="0"/>
              <a:t>，囊括了统计学习种线性和逻辑斯蒂回归在内的线性模型。</a:t>
            </a:r>
          </a:p>
          <a:p>
            <a:pPr marL="177800" indent="-177800">
              <a:buFont typeface="Arial" panose="020B0604020202020204" pitchFamily="34" charset="0"/>
              <a:buChar char="•"/>
            </a:pPr>
            <a:r>
              <a:rPr lang="zh-CN" altLang="en-US" sz="1000" dirty="0"/>
              <a:t>20 世纪 80 年代，计算技术条 件具备，非线性模型不再受计算的困扰。 80 年代中期，布赖曼( Breiman) 、弗里德曼( Friedman) 、奥申( Olshen) 和斯通 (Stone) 提出了</a:t>
            </a:r>
            <a:r>
              <a:rPr lang="zh-CN" altLang="en-US" sz="1000" b="1" u="sng" dirty="0">
                <a:solidFill>
                  <a:srgbClr val="004098"/>
                </a:solidFill>
              </a:rPr>
              <a:t>分类回归树</a:t>
            </a:r>
            <a:r>
              <a:rPr lang="zh-CN" altLang="en-US" sz="1000" dirty="0"/>
              <a:t>，率先示范了一个实用方法在具体实施中的威力，其中包括了用于模型选择的交叉验证法。</a:t>
            </a:r>
          </a:p>
          <a:p>
            <a:pPr marL="177800" indent="-177800">
              <a:buFont typeface="Arial" panose="020B0604020202020204" pitchFamily="34" charset="0"/>
              <a:buChar char="•"/>
            </a:pPr>
            <a:r>
              <a:rPr lang="zh-CN" altLang="en-US" sz="1000" dirty="0"/>
              <a:t>1986 年，哈斯帖( Hastie) 和提布施瓦 尼( Tibshirani )提出了一个被称为</a:t>
            </a:r>
            <a:r>
              <a:rPr lang="zh-CN" altLang="en-US" sz="1000" b="1" u="sng" dirty="0">
                <a:solidFill>
                  <a:srgbClr val="004098"/>
                </a:solidFill>
              </a:rPr>
              <a:t>广义可加模型</a:t>
            </a:r>
            <a:r>
              <a:rPr lang="zh-CN" altLang="en-US" sz="1000" dirty="0"/>
              <a:t>的概念，将一类非线性模型扩展至广义线性模 型族中，还开发了实用软件实现模型。</a:t>
            </a:r>
          </a:p>
        </p:txBody>
      </p:sp>
    </p:spTree>
    <p:extLst>
      <p:ext uri="{BB962C8B-B14F-4D97-AF65-F5344CB8AC3E}">
        <p14:creationId xmlns:p14="http://schemas.microsoft.com/office/powerpoint/2010/main" val="3635721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统计学习历史人物</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08</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7" name="矩形 6">
            <a:extLst>
              <a:ext uri="{FF2B5EF4-FFF2-40B4-BE49-F238E27FC236}">
                <a16:creationId xmlns:a16="http://schemas.microsoft.com/office/drawing/2014/main" xmlns="" id="{9B7ADD6E-1AF2-2490-7CA5-F925D7E47F93}"/>
              </a:ext>
            </a:extLst>
          </p:cNvPr>
          <p:cNvSpPr/>
          <p:nvPr/>
        </p:nvSpPr>
        <p:spPr>
          <a:xfrm>
            <a:off x="1522952" y="1037877"/>
            <a:ext cx="2895600" cy="1384995"/>
          </a:xfrm>
          <a:prstGeom prst="rect">
            <a:avLst/>
          </a:prstGeom>
        </p:spPr>
        <p:txBody>
          <a:bodyPr wrap="square">
            <a:spAutoFit/>
          </a:bodyPr>
          <a:lstStyle/>
          <a:p>
            <a:r>
              <a:rPr lang="zh-CN" altLang="en-US" sz="1200" dirty="0"/>
              <a:t>托马斯</a:t>
            </a:r>
            <a:r>
              <a:rPr lang="en-US" altLang="zh-CN" sz="1200" dirty="0"/>
              <a:t>·</a:t>
            </a:r>
            <a:r>
              <a:rPr lang="zh-CN" altLang="en-US" sz="1200" dirty="0"/>
              <a:t>贝叶斯（</a:t>
            </a:r>
            <a:r>
              <a:rPr lang="en-US" altLang="zh-CN" sz="1200" dirty="0"/>
              <a:t>Thomas Bayes</a:t>
            </a:r>
            <a:r>
              <a:rPr lang="zh-CN" altLang="en-US" sz="1200" dirty="0"/>
              <a:t>，约</a:t>
            </a:r>
            <a:r>
              <a:rPr lang="en-US" altLang="zh-CN" sz="1200" dirty="0"/>
              <a:t>1702</a:t>
            </a:r>
            <a:r>
              <a:rPr lang="zh-CN" altLang="en-US" sz="1200" dirty="0"/>
              <a:t>年－</a:t>
            </a:r>
            <a:r>
              <a:rPr lang="en-US" altLang="zh-CN" sz="1200" dirty="0"/>
              <a:t>1761</a:t>
            </a:r>
            <a:r>
              <a:rPr lang="zh-CN" altLang="en-US" sz="1200" dirty="0"/>
              <a:t>年</a:t>
            </a:r>
            <a:r>
              <a:rPr lang="en-US" altLang="zh-CN" sz="1200" dirty="0"/>
              <a:t>4</a:t>
            </a:r>
            <a:r>
              <a:rPr lang="zh-CN" altLang="en-US" sz="1200" dirty="0"/>
              <a:t>月</a:t>
            </a:r>
            <a:r>
              <a:rPr lang="en-US" altLang="zh-CN" sz="1200" dirty="0"/>
              <a:t>7</a:t>
            </a:r>
            <a:r>
              <a:rPr lang="zh-CN" altLang="en-US" sz="1200" dirty="0"/>
              <a:t>日），</a:t>
            </a:r>
            <a:r>
              <a:rPr lang="en-US" altLang="zh-CN" sz="1200" dirty="0"/>
              <a:t>18</a:t>
            </a:r>
            <a:r>
              <a:rPr lang="zh-CN" altLang="en-US" sz="1200" dirty="0"/>
              <a:t>世纪英国数学家。</a:t>
            </a:r>
            <a:endParaRPr lang="en-US" altLang="zh-CN" sz="1200" dirty="0"/>
          </a:p>
          <a:p>
            <a:endParaRPr lang="en-US" altLang="zh-CN" sz="1200" dirty="0"/>
          </a:p>
          <a:p>
            <a:r>
              <a:rPr lang="zh-CN" altLang="en-US" sz="1200" b="1" dirty="0">
                <a:solidFill>
                  <a:srgbClr val="004098"/>
                </a:solidFill>
              </a:rPr>
              <a:t>贝叶斯定理</a:t>
            </a:r>
            <a:r>
              <a:rPr lang="zh-CN" altLang="en-US" sz="1200" dirty="0"/>
              <a:t>（</a:t>
            </a:r>
            <a:r>
              <a:rPr lang="en-US" altLang="zh-CN" sz="1200" dirty="0"/>
              <a:t>Bayes' theorem</a:t>
            </a:r>
            <a:r>
              <a:rPr lang="zh-CN" altLang="en-US" sz="1200" dirty="0"/>
              <a:t>）是概率论中的一个定理，描述在已知一些条件下，某事件的发生机率。</a:t>
            </a:r>
          </a:p>
        </p:txBody>
      </p:sp>
      <p:pic>
        <p:nvPicPr>
          <p:cNvPr id="8" name="Picture 2" descr="https://pic1.zhimg.com/80/v2-0d0c638ed58b22e9b5fabf3d4c8c49e0_720w.jpg">
            <a:extLst>
              <a:ext uri="{FF2B5EF4-FFF2-40B4-BE49-F238E27FC236}">
                <a16:creationId xmlns:a16="http://schemas.microsoft.com/office/drawing/2014/main" xmlns="" id="{B56CFAD2-86AB-90C6-25B8-3C397FE2B2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812" y="1041052"/>
            <a:ext cx="1260000" cy="135118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剪去对角 1">
            <a:extLst>
              <a:ext uri="{FF2B5EF4-FFF2-40B4-BE49-F238E27FC236}">
                <a16:creationId xmlns:a16="http://schemas.microsoft.com/office/drawing/2014/main" xmlns="" id="{7A39F7E2-AC03-3E9D-B38B-2BB233419043}"/>
              </a:ext>
            </a:extLst>
          </p:cNvPr>
          <p:cNvSpPr/>
          <p:nvPr/>
        </p:nvSpPr>
        <p:spPr>
          <a:xfrm flipH="1">
            <a:off x="4028926" y="3213260"/>
            <a:ext cx="581174"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3" name="矩形: 剪去对角 2">
            <a:extLst>
              <a:ext uri="{FF2B5EF4-FFF2-40B4-BE49-F238E27FC236}">
                <a16:creationId xmlns:a16="http://schemas.microsoft.com/office/drawing/2014/main" xmlns="" id="{ECF9B8DB-DC86-C09E-F89F-ED3A25798D2F}"/>
              </a:ext>
            </a:extLst>
          </p:cNvPr>
          <p:cNvSpPr/>
          <p:nvPr/>
        </p:nvSpPr>
        <p:spPr>
          <a:xfrm>
            <a:off x="0" y="3216860"/>
            <a:ext cx="607805"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4" name="矩形 3">
            <a:extLst>
              <a:ext uri="{FF2B5EF4-FFF2-40B4-BE49-F238E27FC236}">
                <a16:creationId xmlns:a16="http://schemas.microsoft.com/office/drawing/2014/main" xmlns="" id="{22CEF4E7-AFE0-D518-24D9-7166D001782B}"/>
              </a:ext>
            </a:extLst>
          </p:cNvPr>
          <p:cNvSpPr/>
          <p:nvPr/>
        </p:nvSpPr>
        <p:spPr>
          <a:xfrm>
            <a:off x="230" y="3376471"/>
            <a:ext cx="4609871" cy="120744"/>
          </a:xfrm>
          <a:prstGeom prst="rect">
            <a:avLst/>
          </a:prstGeom>
          <a:solidFill>
            <a:srgbClr val="004098"/>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defTabSz="345612">
              <a:defRPr/>
            </a:pPr>
            <a:endParaRPr lang="zh-CN" altLang="en-US" sz="680">
              <a:solidFill>
                <a:prstClr val="white"/>
              </a:solidFill>
              <a:latin typeface="Constantia"/>
              <a:ea typeface="宋体" panose="02010600030101010101" pitchFamily="2" charset="-122"/>
            </a:endParaRPr>
          </a:p>
        </p:txBody>
      </p:sp>
      <p:pic>
        <p:nvPicPr>
          <p:cNvPr id="5" name="图片 4" descr="图片1">
            <a:extLst>
              <a:ext uri="{FF2B5EF4-FFF2-40B4-BE49-F238E27FC236}">
                <a16:creationId xmlns:a16="http://schemas.microsoft.com/office/drawing/2014/main" xmlns="" id="{5B149758-7AE0-B662-6314-0D2A4CB66C4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463" y="3390024"/>
            <a:ext cx="2523764" cy="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descr="图片1">
            <a:extLst>
              <a:ext uri="{FF2B5EF4-FFF2-40B4-BE49-F238E27FC236}">
                <a16:creationId xmlns:a16="http://schemas.microsoft.com/office/drawing/2014/main" xmlns="" id="{22665822-0B87-847A-2DB9-F665F7A474F7}"/>
              </a:ext>
            </a:extLst>
          </p:cNvPr>
          <p:cNvPicPr>
            <a:picLocks noChangeAspect="1"/>
          </p:cNvPicPr>
          <p:nvPr/>
        </p:nvPicPr>
        <p:blipFill>
          <a:blip r:embed="rId5" cstate="print">
            <a:extLst>
              <a:ext uri="{28A0092B-C50C-407E-A947-70E740481C1C}">
                <a14:useLocalDpi xmlns:a14="http://schemas.microsoft.com/office/drawing/2010/main" val="0"/>
              </a:ext>
            </a:extLst>
          </a:blip>
          <a:srcRect r="16708" b="7407"/>
          <a:stretch>
            <a:fillRect/>
          </a:stretch>
        </p:blipFill>
        <p:spPr bwMode="auto">
          <a:xfrm>
            <a:off x="2382909" y="3390856"/>
            <a:ext cx="2218800" cy="8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397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统计学习历史人物</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08</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pic>
        <p:nvPicPr>
          <p:cNvPr id="101" name="图片 100">
            <a:extLst>
              <a:ext uri="{FF2B5EF4-FFF2-40B4-BE49-F238E27FC236}">
                <a16:creationId xmlns:a16="http://schemas.microsoft.com/office/drawing/2014/main" xmlns="" id="{14798A50-179A-B596-AE85-A42D0A5632BC}"/>
              </a:ext>
            </a:extLst>
          </p:cNvPr>
          <p:cNvPicPr>
            <a:picLocks noChangeAspect="1"/>
          </p:cNvPicPr>
          <p:nvPr/>
        </p:nvPicPr>
        <p:blipFill>
          <a:blip r:embed="rId3"/>
          <a:stretch>
            <a:fillRect/>
          </a:stretch>
        </p:blipFill>
        <p:spPr>
          <a:xfrm>
            <a:off x="3219450" y="153558"/>
            <a:ext cx="1067259" cy="300818"/>
          </a:xfrm>
          <a:prstGeom prst="rect">
            <a:avLst/>
          </a:prstGeom>
        </p:spPr>
      </p:pic>
      <p:sp>
        <p:nvSpPr>
          <p:cNvPr id="2" name="矩形 1">
            <a:extLst>
              <a:ext uri="{FF2B5EF4-FFF2-40B4-BE49-F238E27FC236}">
                <a16:creationId xmlns:a16="http://schemas.microsoft.com/office/drawing/2014/main" xmlns="" id="{9A4310C6-567C-BE71-86AE-C81731F907D3}"/>
              </a:ext>
            </a:extLst>
          </p:cNvPr>
          <p:cNvSpPr/>
          <p:nvPr/>
        </p:nvSpPr>
        <p:spPr>
          <a:xfrm>
            <a:off x="1543050" y="801485"/>
            <a:ext cx="2895600" cy="1384995"/>
          </a:xfrm>
          <a:prstGeom prst="rect">
            <a:avLst/>
          </a:prstGeom>
        </p:spPr>
        <p:txBody>
          <a:bodyPr wrap="square">
            <a:spAutoFit/>
          </a:bodyPr>
          <a:lstStyle/>
          <a:p>
            <a:r>
              <a:rPr lang="zh-CN" altLang="en-US" sz="1200" dirty="0"/>
              <a:t>约翰</a:t>
            </a:r>
            <a:r>
              <a:rPr lang="en-US" altLang="zh-CN" sz="1200" dirty="0"/>
              <a:t>·</a:t>
            </a:r>
            <a:r>
              <a:rPr lang="zh-CN" altLang="en-US" sz="1200" dirty="0"/>
              <a:t>卡尔</a:t>
            </a:r>
            <a:r>
              <a:rPr lang="en-US" altLang="zh-CN" sz="1200" dirty="0"/>
              <a:t>·</a:t>
            </a:r>
            <a:r>
              <a:rPr lang="zh-CN" altLang="en-US" sz="1200" dirty="0"/>
              <a:t>弗里德里希</a:t>
            </a:r>
            <a:r>
              <a:rPr lang="en-US" altLang="zh-CN" sz="1200" dirty="0"/>
              <a:t>·</a:t>
            </a:r>
            <a:r>
              <a:rPr lang="zh-CN" altLang="en-US" sz="1200" dirty="0"/>
              <a:t>高斯（</a:t>
            </a:r>
            <a:r>
              <a:rPr lang="en-US" altLang="zh-CN" sz="1200" dirty="0"/>
              <a:t>Johann Karl Friedrich </a:t>
            </a:r>
            <a:r>
              <a:rPr lang="en-US" altLang="zh-CN" sz="1200" dirty="0" err="1"/>
              <a:t>Gauß</a:t>
            </a:r>
            <a:r>
              <a:rPr lang="zh-CN" altLang="en-US" sz="1200" dirty="0"/>
              <a:t>， </a:t>
            </a:r>
            <a:r>
              <a:rPr lang="en-US" altLang="zh-CN" sz="1200" dirty="0"/>
              <a:t>1777</a:t>
            </a:r>
            <a:r>
              <a:rPr lang="zh-CN" altLang="en-US" sz="1200" dirty="0"/>
              <a:t>年</a:t>
            </a:r>
            <a:r>
              <a:rPr lang="en-US" altLang="zh-CN" sz="1200" dirty="0"/>
              <a:t>4</a:t>
            </a:r>
            <a:r>
              <a:rPr lang="zh-CN" altLang="en-US" sz="1200" dirty="0"/>
              <a:t>月</a:t>
            </a:r>
            <a:r>
              <a:rPr lang="en-US" altLang="zh-CN" sz="1200" dirty="0"/>
              <a:t>30</a:t>
            </a:r>
            <a:r>
              <a:rPr lang="zh-CN" altLang="en-US" sz="1200" dirty="0"/>
              <a:t>日－</a:t>
            </a:r>
            <a:r>
              <a:rPr lang="en-US" altLang="zh-CN" sz="1200" dirty="0"/>
              <a:t>1855</a:t>
            </a:r>
            <a:r>
              <a:rPr lang="zh-CN" altLang="en-US" sz="1200" dirty="0"/>
              <a:t>年</a:t>
            </a:r>
            <a:r>
              <a:rPr lang="en-US" altLang="zh-CN" sz="1200" dirty="0"/>
              <a:t>2</a:t>
            </a:r>
            <a:r>
              <a:rPr lang="zh-CN" altLang="en-US" sz="1200" dirty="0"/>
              <a:t>月</a:t>
            </a:r>
            <a:r>
              <a:rPr lang="en-US" altLang="zh-CN" sz="1200" dirty="0"/>
              <a:t>23</a:t>
            </a:r>
            <a:r>
              <a:rPr lang="zh-CN" altLang="en-US" sz="1200" dirty="0"/>
              <a:t>日）， 德国数学家、物理学家、天文学家、大地测量学家</a:t>
            </a:r>
            <a:endParaRPr lang="en-US" altLang="zh-CN" sz="1200" dirty="0"/>
          </a:p>
          <a:p>
            <a:endParaRPr lang="en-US" altLang="zh-CN" sz="1200" dirty="0"/>
          </a:p>
          <a:p>
            <a:r>
              <a:rPr lang="zh-CN" altLang="en-US" sz="1200" b="1" dirty="0">
                <a:solidFill>
                  <a:srgbClr val="004098"/>
                </a:solidFill>
              </a:rPr>
              <a:t>（</a:t>
            </a:r>
            <a:r>
              <a:rPr lang="en-US" altLang="zh-CN" sz="1200" b="1" dirty="0">
                <a:solidFill>
                  <a:srgbClr val="004098"/>
                </a:solidFill>
              </a:rPr>
              <a:t>1</a:t>
            </a:r>
            <a:r>
              <a:rPr lang="zh-CN" altLang="en-US" sz="1200" b="1" dirty="0">
                <a:solidFill>
                  <a:srgbClr val="004098"/>
                </a:solidFill>
              </a:rPr>
              <a:t>）最小二乘法</a:t>
            </a:r>
            <a:endParaRPr lang="zh-CN" altLang="en-US" sz="1200" dirty="0">
              <a:solidFill>
                <a:srgbClr val="004098"/>
              </a:solidFill>
            </a:endParaRPr>
          </a:p>
          <a:p>
            <a:r>
              <a:rPr lang="zh-CN" altLang="en-US" sz="1200" b="1" dirty="0">
                <a:solidFill>
                  <a:srgbClr val="004098"/>
                </a:solidFill>
              </a:rPr>
              <a:t>（</a:t>
            </a:r>
            <a:r>
              <a:rPr lang="en-US" altLang="zh-CN" sz="1200" b="1" dirty="0">
                <a:solidFill>
                  <a:srgbClr val="004098"/>
                </a:solidFill>
              </a:rPr>
              <a:t>2</a:t>
            </a:r>
            <a:r>
              <a:rPr lang="zh-CN" altLang="en-US" sz="1200" b="1" dirty="0">
                <a:solidFill>
                  <a:srgbClr val="004098"/>
                </a:solidFill>
              </a:rPr>
              <a:t>）正态分布</a:t>
            </a:r>
            <a:endParaRPr lang="zh-CN" altLang="en-US" sz="1200" dirty="0">
              <a:solidFill>
                <a:srgbClr val="004098"/>
              </a:solidFill>
            </a:endParaRPr>
          </a:p>
        </p:txBody>
      </p:sp>
      <p:pic>
        <p:nvPicPr>
          <p:cNvPr id="3" name="Picture 2" descr="Image result for 约翰·卡尔·弗里德里希·高斯">
            <a:extLst>
              <a:ext uri="{FF2B5EF4-FFF2-40B4-BE49-F238E27FC236}">
                <a16:creationId xmlns:a16="http://schemas.microsoft.com/office/drawing/2014/main" xmlns="" id="{A3C4CCD1-4E0E-D92A-C217-1CCCE974D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38" y="804920"/>
            <a:ext cx="1260000" cy="187748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剪去对角 3">
            <a:extLst>
              <a:ext uri="{FF2B5EF4-FFF2-40B4-BE49-F238E27FC236}">
                <a16:creationId xmlns:a16="http://schemas.microsoft.com/office/drawing/2014/main" xmlns="" id="{F909FEAA-2F74-E2B3-BDD7-1A6A2A8678B1}"/>
              </a:ext>
            </a:extLst>
          </p:cNvPr>
          <p:cNvSpPr/>
          <p:nvPr/>
        </p:nvSpPr>
        <p:spPr>
          <a:xfrm flipH="1">
            <a:off x="4028926" y="3213260"/>
            <a:ext cx="581174"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5" name="矩形: 剪去对角 4">
            <a:extLst>
              <a:ext uri="{FF2B5EF4-FFF2-40B4-BE49-F238E27FC236}">
                <a16:creationId xmlns:a16="http://schemas.microsoft.com/office/drawing/2014/main" xmlns="" id="{B2C13217-6A3C-556F-63A6-A845BC1FC8BA}"/>
              </a:ext>
            </a:extLst>
          </p:cNvPr>
          <p:cNvSpPr/>
          <p:nvPr/>
        </p:nvSpPr>
        <p:spPr>
          <a:xfrm>
            <a:off x="0" y="3216860"/>
            <a:ext cx="607805"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6" name="矩形 5">
            <a:extLst>
              <a:ext uri="{FF2B5EF4-FFF2-40B4-BE49-F238E27FC236}">
                <a16:creationId xmlns:a16="http://schemas.microsoft.com/office/drawing/2014/main" xmlns="" id="{09E80CB2-7D2D-60AC-5E3C-5D6F715A069D}"/>
              </a:ext>
            </a:extLst>
          </p:cNvPr>
          <p:cNvSpPr/>
          <p:nvPr/>
        </p:nvSpPr>
        <p:spPr>
          <a:xfrm>
            <a:off x="230" y="3376471"/>
            <a:ext cx="4609871" cy="120744"/>
          </a:xfrm>
          <a:prstGeom prst="rect">
            <a:avLst/>
          </a:prstGeom>
          <a:solidFill>
            <a:srgbClr val="004098"/>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defTabSz="345612">
              <a:defRPr/>
            </a:pPr>
            <a:endParaRPr lang="zh-CN" altLang="en-US" sz="680">
              <a:solidFill>
                <a:prstClr val="white"/>
              </a:solidFill>
              <a:latin typeface="Constantia"/>
              <a:ea typeface="宋体" panose="02010600030101010101" pitchFamily="2" charset="-122"/>
            </a:endParaRPr>
          </a:p>
        </p:txBody>
      </p:sp>
      <p:pic>
        <p:nvPicPr>
          <p:cNvPr id="7" name="图片 6" descr="图片1">
            <a:extLst>
              <a:ext uri="{FF2B5EF4-FFF2-40B4-BE49-F238E27FC236}">
                <a16:creationId xmlns:a16="http://schemas.microsoft.com/office/drawing/2014/main" xmlns="" id="{E58257E8-2A8D-0857-9C83-C3A7C04347B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2463" y="3390024"/>
            <a:ext cx="2523764" cy="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图片1">
            <a:extLst>
              <a:ext uri="{FF2B5EF4-FFF2-40B4-BE49-F238E27FC236}">
                <a16:creationId xmlns:a16="http://schemas.microsoft.com/office/drawing/2014/main" xmlns="" id="{6464A0D9-ADD9-06F1-4D1C-BC223A05BB6E}"/>
              </a:ext>
            </a:extLst>
          </p:cNvPr>
          <p:cNvPicPr>
            <a:picLocks noChangeAspect="1"/>
          </p:cNvPicPr>
          <p:nvPr/>
        </p:nvPicPr>
        <p:blipFill>
          <a:blip r:embed="rId6" cstate="print">
            <a:extLst>
              <a:ext uri="{28A0092B-C50C-407E-A947-70E740481C1C}">
                <a14:useLocalDpi xmlns:a14="http://schemas.microsoft.com/office/drawing/2010/main" val="0"/>
              </a:ext>
            </a:extLst>
          </a:blip>
          <a:srcRect r="16708" b="7407"/>
          <a:stretch>
            <a:fillRect/>
          </a:stretch>
        </p:blipFill>
        <p:spPr bwMode="auto">
          <a:xfrm>
            <a:off x="2382909" y="3390856"/>
            <a:ext cx="2218800" cy="8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941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统计学习历史人物</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08</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2" name="矩形 1">
            <a:extLst>
              <a:ext uri="{FF2B5EF4-FFF2-40B4-BE49-F238E27FC236}">
                <a16:creationId xmlns:a16="http://schemas.microsoft.com/office/drawing/2014/main" xmlns="" id="{8D55031D-55B3-4804-753F-9CC6CCFEFC3C}"/>
              </a:ext>
            </a:extLst>
          </p:cNvPr>
          <p:cNvSpPr/>
          <p:nvPr/>
        </p:nvSpPr>
        <p:spPr>
          <a:xfrm>
            <a:off x="1535372" y="853212"/>
            <a:ext cx="2895600" cy="1754326"/>
          </a:xfrm>
          <a:prstGeom prst="rect">
            <a:avLst/>
          </a:prstGeom>
        </p:spPr>
        <p:txBody>
          <a:bodyPr wrap="square">
            <a:spAutoFit/>
          </a:bodyPr>
          <a:lstStyle/>
          <a:p>
            <a:r>
              <a:rPr lang="zh-CN" altLang="en-US" sz="1200" dirty="0"/>
              <a:t>卡尔</a:t>
            </a:r>
            <a:r>
              <a:rPr lang="en-US" altLang="zh-CN" sz="1200" dirty="0"/>
              <a:t>·</a:t>
            </a:r>
            <a:r>
              <a:rPr lang="zh-CN" altLang="en-US" sz="1200" dirty="0"/>
              <a:t>皮尔逊（</a:t>
            </a:r>
            <a:r>
              <a:rPr lang="en-US" altLang="zh-CN" sz="1200" dirty="0"/>
              <a:t>Karl Pearson</a:t>
            </a:r>
            <a:r>
              <a:rPr lang="zh-CN" altLang="en-US" sz="1200" dirty="0"/>
              <a:t>，</a:t>
            </a:r>
            <a:r>
              <a:rPr lang="en-US" altLang="zh-CN" sz="1200" dirty="0"/>
              <a:t>1857</a:t>
            </a:r>
            <a:r>
              <a:rPr lang="zh-CN" altLang="en-US" sz="1200" dirty="0"/>
              <a:t>年</a:t>
            </a:r>
            <a:r>
              <a:rPr lang="en-US" altLang="zh-CN" sz="1200" dirty="0"/>
              <a:t>3</a:t>
            </a:r>
            <a:r>
              <a:rPr lang="zh-CN" altLang="en-US" sz="1200" dirty="0"/>
              <a:t>月</a:t>
            </a:r>
            <a:r>
              <a:rPr lang="en-US" altLang="zh-CN" sz="1200" dirty="0"/>
              <a:t>27</a:t>
            </a:r>
            <a:r>
              <a:rPr lang="zh-CN" altLang="en-US" sz="1200" dirty="0"/>
              <a:t>日</a:t>
            </a:r>
            <a:r>
              <a:rPr lang="en-US" altLang="zh-CN" sz="1200" dirty="0"/>
              <a:t>-1936</a:t>
            </a:r>
            <a:r>
              <a:rPr lang="zh-CN" altLang="en-US" sz="1200" dirty="0"/>
              <a:t>年</a:t>
            </a:r>
            <a:r>
              <a:rPr lang="en-US" altLang="zh-CN" sz="1200" dirty="0"/>
              <a:t>4</a:t>
            </a:r>
            <a:r>
              <a:rPr lang="zh-CN" altLang="en-US" sz="1200" dirty="0"/>
              <a:t>月</a:t>
            </a:r>
            <a:r>
              <a:rPr lang="en-US" altLang="zh-CN" sz="1200" dirty="0"/>
              <a:t>27</a:t>
            </a:r>
            <a:r>
              <a:rPr lang="zh-CN" altLang="en-US" sz="1200" dirty="0"/>
              <a:t>日）是英国数学家、生物统计学家、数理统计学的创立者。</a:t>
            </a:r>
            <a:endParaRPr lang="en-US" altLang="zh-CN" sz="1200" dirty="0"/>
          </a:p>
          <a:p>
            <a:endParaRPr lang="en-US" altLang="zh-CN" sz="1200" dirty="0"/>
          </a:p>
          <a:p>
            <a:r>
              <a:rPr lang="zh-CN" altLang="en-US" sz="1200" dirty="0"/>
              <a:t>他被公认是旧派理学派和描述统计学派的代表人物，并被誉为现代统计科学的创立者。他对统计发展的影响是巨大的，他提出了包括</a:t>
            </a:r>
            <a:r>
              <a:rPr lang="zh-CN" altLang="en-US" sz="1200" b="1" u="sng" dirty="0">
                <a:solidFill>
                  <a:srgbClr val="004098"/>
                </a:solidFill>
              </a:rPr>
              <a:t>统计假设检验</a:t>
            </a:r>
            <a:r>
              <a:rPr lang="zh-CN" altLang="en-US" sz="1200" dirty="0"/>
              <a:t>，</a:t>
            </a:r>
            <a:r>
              <a:rPr lang="zh-CN" altLang="en-US" sz="1200" b="1" u="sng" dirty="0">
                <a:solidFill>
                  <a:srgbClr val="004098"/>
                </a:solidFill>
              </a:rPr>
              <a:t>相关系数</a:t>
            </a:r>
            <a:r>
              <a:rPr lang="zh-CN" altLang="en-US" sz="1200" dirty="0"/>
              <a:t>，</a:t>
            </a:r>
            <a:r>
              <a:rPr lang="zh-CN" altLang="en-US" sz="1200" b="1" u="sng" dirty="0">
                <a:solidFill>
                  <a:srgbClr val="004098"/>
                </a:solidFill>
              </a:rPr>
              <a:t>卡方检验</a:t>
            </a:r>
            <a:r>
              <a:rPr lang="zh-CN" altLang="en-US" sz="1200" dirty="0"/>
              <a:t>，</a:t>
            </a:r>
            <a:r>
              <a:rPr lang="en-US" altLang="zh-CN" sz="1200" b="1" u="sng" dirty="0">
                <a:solidFill>
                  <a:srgbClr val="004098"/>
                </a:solidFill>
              </a:rPr>
              <a:t>P</a:t>
            </a:r>
            <a:r>
              <a:rPr lang="zh-CN" altLang="en-US" sz="1200" b="1" u="sng" dirty="0">
                <a:solidFill>
                  <a:srgbClr val="004098"/>
                </a:solidFill>
              </a:rPr>
              <a:t>值</a:t>
            </a:r>
            <a:r>
              <a:rPr lang="zh-CN" altLang="en-US" sz="1200" dirty="0"/>
              <a:t>等有名的概念。</a:t>
            </a:r>
            <a:endParaRPr lang="en-US" altLang="zh-CN" sz="1200" dirty="0">
              <a:solidFill>
                <a:srgbClr val="121212"/>
              </a:solidFill>
              <a:latin typeface="-apple-system"/>
            </a:endParaRPr>
          </a:p>
        </p:txBody>
      </p:sp>
      <p:pic>
        <p:nvPicPr>
          <p:cNvPr id="3" name="Picture 2" descr="Image result for 卡尔·皮尔逊">
            <a:extLst>
              <a:ext uri="{FF2B5EF4-FFF2-40B4-BE49-F238E27FC236}">
                <a16:creationId xmlns:a16="http://schemas.microsoft.com/office/drawing/2014/main" xmlns="" id="{ACAA65B1-3F68-588E-8F52-DB0DC5610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00" y="856387"/>
            <a:ext cx="1260000" cy="156629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剪去对角 3">
            <a:extLst>
              <a:ext uri="{FF2B5EF4-FFF2-40B4-BE49-F238E27FC236}">
                <a16:creationId xmlns:a16="http://schemas.microsoft.com/office/drawing/2014/main" xmlns="" id="{A27BB923-CE16-C7C5-096C-AB8D27B9FA4F}"/>
              </a:ext>
            </a:extLst>
          </p:cNvPr>
          <p:cNvSpPr/>
          <p:nvPr/>
        </p:nvSpPr>
        <p:spPr>
          <a:xfrm flipH="1">
            <a:off x="4028926" y="3213260"/>
            <a:ext cx="581174"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5" name="矩形: 剪去对角 4">
            <a:extLst>
              <a:ext uri="{FF2B5EF4-FFF2-40B4-BE49-F238E27FC236}">
                <a16:creationId xmlns:a16="http://schemas.microsoft.com/office/drawing/2014/main" xmlns="" id="{F53C715D-DE8A-A401-2F24-579AE2DA1596}"/>
              </a:ext>
            </a:extLst>
          </p:cNvPr>
          <p:cNvSpPr/>
          <p:nvPr/>
        </p:nvSpPr>
        <p:spPr>
          <a:xfrm>
            <a:off x="0" y="3216860"/>
            <a:ext cx="607805"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6" name="矩形 5">
            <a:extLst>
              <a:ext uri="{FF2B5EF4-FFF2-40B4-BE49-F238E27FC236}">
                <a16:creationId xmlns:a16="http://schemas.microsoft.com/office/drawing/2014/main" xmlns="" id="{13B15E93-0C09-BECD-6742-53EE51E6EE70}"/>
              </a:ext>
            </a:extLst>
          </p:cNvPr>
          <p:cNvSpPr/>
          <p:nvPr/>
        </p:nvSpPr>
        <p:spPr>
          <a:xfrm>
            <a:off x="230" y="3376471"/>
            <a:ext cx="4609871" cy="120744"/>
          </a:xfrm>
          <a:prstGeom prst="rect">
            <a:avLst/>
          </a:prstGeom>
          <a:solidFill>
            <a:srgbClr val="004098"/>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defTabSz="345612">
              <a:defRPr/>
            </a:pPr>
            <a:endParaRPr lang="zh-CN" altLang="en-US" sz="680">
              <a:solidFill>
                <a:prstClr val="white"/>
              </a:solidFill>
              <a:latin typeface="Constantia"/>
              <a:ea typeface="宋体" panose="02010600030101010101" pitchFamily="2" charset="-122"/>
            </a:endParaRPr>
          </a:p>
        </p:txBody>
      </p:sp>
      <p:pic>
        <p:nvPicPr>
          <p:cNvPr id="7" name="图片 6" descr="图片1">
            <a:extLst>
              <a:ext uri="{FF2B5EF4-FFF2-40B4-BE49-F238E27FC236}">
                <a16:creationId xmlns:a16="http://schemas.microsoft.com/office/drawing/2014/main" xmlns="" id="{015E5D06-E8B2-9B43-37F8-4AD4040EF91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463" y="3390024"/>
            <a:ext cx="2523764" cy="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图片1">
            <a:extLst>
              <a:ext uri="{FF2B5EF4-FFF2-40B4-BE49-F238E27FC236}">
                <a16:creationId xmlns:a16="http://schemas.microsoft.com/office/drawing/2014/main" xmlns="" id="{DE45F9E4-D32E-B265-0468-8C4418035959}"/>
              </a:ext>
            </a:extLst>
          </p:cNvPr>
          <p:cNvPicPr>
            <a:picLocks noChangeAspect="1"/>
          </p:cNvPicPr>
          <p:nvPr/>
        </p:nvPicPr>
        <p:blipFill>
          <a:blip r:embed="rId5" cstate="print">
            <a:extLst>
              <a:ext uri="{28A0092B-C50C-407E-A947-70E740481C1C}">
                <a14:useLocalDpi xmlns:a14="http://schemas.microsoft.com/office/drawing/2010/main" val="0"/>
              </a:ext>
            </a:extLst>
          </a:blip>
          <a:srcRect r="16708" b="7407"/>
          <a:stretch>
            <a:fillRect/>
          </a:stretch>
        </p:blipFill>
        <p:spPr bwMode="auto">
          <a:xfrm>
            <a:off x="2382909" y="3390856"/>
            <a:ext cx="2218800" cy="8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172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统计学习历史人物</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08</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2" name="矩形 1">
            <a:extLst>
              <a:ext uri="{FF2B5EF4-FFF2-40B4-BE49-F238E27FC236}">
                <a16:creationId xmlns:a16="http://schemas.microsoft.com/office/drawing/2014/main" xmlns="" id="{1EDE14D7-EE2B-651E-40C5-43971B9FEF4E}"/>
              </a:ext>
            </a:extLst>
          </p:cNvPr>
          <p:cNvSpPr/>
          <p:nvPr/>
        </p:nvSpPr>
        <p:spPr>
          <a:xfrm>
            <a:off x="1498534" y="881778"/>
            <a:ext cx="2895600" cy="1384995"/>
          </a:xfrm>
          <a:prstGeom prst="rect">
            <a:avLst/>
          </a:prstGeom>
        </p:spPr>
        <p:txBody>
          <a:bodyPr wrap="square">
            <a:spAutoFit/>
          </a:bodyPr>
          <a:lstStyle/>
          <a:p>
            <a:r>
              <a:rPr lang="zh-CN" altLang="en-US" sz="1200" dirty="0"/>
              <a:t>威廉</a:t>
            </a:r>
            <a:r>
              <a:rPr lang="en-US" altLang="zh-CN" sz="1200" dirty="0"/>
              <a:t>·</a:t>
            </a:r>
            <a:r>
              <a:rPr lang="zh-CN" altLang="en-US" sz="1200" dirty="0"/>
              <a:t>戈塞（</a:t>
            </a:r>
            <a:r>
              <a:rPr lang="en-US" altLang="zh-CN" sz="1200" dirty="0"/>
              <a:t>William Sealy </a:t>
            </a:r>
            <a:r>
              <a:rPr lang="en-US" altLang="zh-CN" sz="1200" dirty="0" err="1"/>
              <a:t>Gosset</a:t>
            </a:r>
            <a:r>
              <a:rPr lang="zh-CN" altLang="en-US" sz="1200" dirty="0"/>
              <a:t>，</a:t>
            </a:r>
            <a:r>
              <a:rPr lang="en-US" altLang="zh-CN" sz="1200" dirty="0"/>
              <a:t>1876</a:t>
            </a:r>
            <a:r>
              <a:rPr lang="zh-CN" altLang="en-US" sz="1200" dirty="0"/>
              <a:t>年</a:t>
            </a:r>
            <a:r>
              <a:rPr lang="en-US" altLang="zh-CN" sz="1200" dirty="0"/>
              <a:t>6</a:t>
            </a:r>
            <a:r>
              <a:rPr lang="zh-CN" altLang="en-US" sz="1200" dirty="0"/>
              <a:t>月</a:t>
            </a:r>
            <a:r>
              <a:rPr lang="en-US" altLang="zh-CN" sz="1200" dirty="0"/>
              <a:t>13</a:t>
            </a:r>
            <a:r>
              <a:rPr lang="zh-CN" altLang="en-US" sz="1200" dirty="0"/>
              <a:t>日－</a:t>
            </a:r>
            <a:r>
              <a:rPr lang="en-US" altLang="zh-CN" sz="1200" dirty="0"/>
              <a:t>1937</a:t>
            </a:r>
            <a:r>
              <a:rPr lang="zh-CN" altLang="en-US" sz="1200" dirty="0"/>
              <a:t>年</a:t>
            </a:r>
            <a:r>
              <a:rPr lang="en-US" altLang="zh-CN" sz="1200" dirty="0"/>
              <a:t>10</a:t>
            </a:r>
            <a:r>
              <a:rPr lang="zh-CN" altLang="en-US" sz="1200" dirty="0"/>
              <a:t>月</a:t>
            </a:r>
            <a:r>
              <a:rPr lang="en-US" altLang="zh-CN" sz="1200" dirty="0"/>
              <a:t>16</a:t>
            </a:r>
            <a:r>
              <a:rPr lang="zh-CN" altLang="en-US" sz="1200" dirty="0"/>
              <a:t>日），全名威廉</a:t>
            </a:r>
            <a:r>
              <a:rPr lang="en-US" altLang="zh-CN" sz="1200" dirty="0"/>
              <a:t>·</a:t>
            </a:r>
            <a:r>
              <a:rPr lang="zh-CN" altLang="en-US" sz="1200" dirty="0"/>
              <a:t>希利</a:t>
            </a:r>
            <a:r>
              <a:rPr lang="en-US" altLang="zh-CN" sz="1200" dirty="0"/>
              <a:t>·</a:t>
            </a:r>
            <a:r>
              <a:rPr lang="zh-CN" altLang="en-US" sz="1200" dirty="0"/>
              <a:t>戈塞，英国化学家、数学家与统计学家。</a:t>
            </a:r>
            <a:endParaRPr lang="en-US" altLang="zh-CN" sz="1200" dirty="0"/>
          </a:p>
          <a:p>
            <a:endParaRPr lang="en-US" altLang="zh-CN" sz="1200" dirty="0"/>
          </a:p>
          <a:p>
            <a:r>
              <a:rPr lang="zh-CN" altLang="en-US" sz="1200" b="1" dirty="0">
                <a:solidFill>
                  <a:srgbClr val="004098"/>
                </a:solidFill>
              </a:rPr>
              <a:t>统计学</a:t>
            </a:r>
            <a:r>
              <a:rPr lang="en-US" altLang="zh-CN" sz="1200" b="1" dirty="0">
                <a:solidFill>
                  <a:srgbClr val="004098"/>
                </a:solidFill>
              </a:rPr>
              <a:t>t</a:t>
            </a:r>
            <a:r>
              <a:rPr lang="zh-CN" altLang="en-US" sz="1200" b="1" dirty="0">
                <a:solidFill>
                  <a:srgbClr val="004098"/>
                </a:solidFill>
              </a:rPr>
              <a:t>检验</a:t>
            </a:r>
            <a:r>
              <a:rPr lang="zh-CN" altLang="en-US" sz="1200" b="1" dirty="0"/>
              <a:t>，</a:t>
            </a:r>
            <a:r>
              <a:rPr lang="zh-CN" altLang="en-US" sz="1200" dirty="0"/>
              <a:t>之后它广泛运用于小样本平均数之间的差别测试 。</a:t>
            </a:r>
            <a:endParaRPr lang="en-US" altLang="zh-CN" sz="1200" dirty="0">
              <a:solidFill>
                <a:srgbClr val="121212"/>
              </a:solidFill>
              <a:latin typeface="-apple-system"/>
            </a:endParaRPr>
          </a:p>
        </p:txBody>
      </p:sp>
      <p:pic>
        <p:nvPicPr>
          <p:cNvPr id="3" name="Picture 2" descr="Image result for 威廉·戈塞">
            <a:extLst>
              <a:ext uri="{FF2B5EF4-FFF2-40B4-BE49-F238E27FC236}">
                <a16:creationId xmlns:a16="http://schemas.microsoft.com/office/drawing/2014/main" xmlns="" id="{A4D36CB1-8475-CF9D-B83C-C1D06FBFC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62" y="881778"/>
            <a:ext cx="1260000" cy="162079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剪去对角 3">
            <a:extLst>
              <a:ext uri="{FF2B5EF4-FFF2-40B4-BE49-F238E27FC236}">
                <a16:creationId xmlns:a16="http://schemas.microsoft.com/office/drawing/2014/main" xmlns="" id="{BA6E6336-FB41-EFED-E4A5-5F34B8655771}"/>
              </a:ext>
            </a:extLst>
          </p:cNvPr>
          <p:cNvSpPr/>
          <p:nvPr/>
        </p:nvSpPr>
        <p:spPr>
          <a:xfrm flipH="1">
            <a:off x="4028926" y="3213260"/>
            <a:ext cx="581174"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5" name="矩形: 剪去对角 4">
            <a:extLst>
              <a:ext uri="{FF2B5EF4-FFF2-40B4-BE49-F238E27FC236}">
                <a16:creationId xmlns:a16="http://schemas.microsoft.com/office/drawing/2014/main" xmlns="" id="{4152452B-AA13-741D-29A3-E4852B29D728}"/>
              </a:ext>
            </a:extLst>
          </p:cNvPr>
          <p:cNvSpPr/>
          <p:nvPr/>
        </p:nvSpPr>
        <p:spPr>
          <a:xfrm>
            <a:off x="0" y="3216860"/>
            <a:ext cx="607805"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6" name="矩形 5">
            <a:extLst>
              <a:ext uri="{FF2B5EF4-FFF2-40B4-BE49-F238E27FC236}">
                <a16:creationId xmlns:a16="http://schemas.microsoft.com/office/drawing/2014/main" xmlns="" id="{D5F587EF-0E2D-4827-C220-C5B8FF524AB0}"/>
              </a:ext>
            </a:extLst>
          </p:cNvPr>
          <p:cNvSpPr/>
          <p:nvPr/>
        </p:nvSpPr>
        <p:spPr>
          <a:xfrm>
            <a:off x="230" y="3376471"/>
            <a:ext cx="4609871" cy="120744"/>
          </a:xfrm>
          <a:prstGeom prst="rect">
            <a:avLst/>
          </a:prstGeom>
          <a:solidFill>
            <a:srgbClr val="004098"/>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defTabSz="345612">
              <a:defRPr/>
            </a:pPr>
            <a:endParaRPr lang="zh-CN" altLang="en-US" sz="680">
              <a:solidFill>
                <a:prstClr val="white"/>
              </a:solidFill>
              <a:latin typeface="Constantia"/>
              <a:ea typeface="宋体" panose="02010600030101010101" pitchFamily="2" charset="-122"/>
            </a:endParaRPr>
          </a:p>
        </p:txBody>
      </p:sp>
      <p:pic>
        <p:nvPicPr>
          <p:cNvPr id="7" name="图片 6" descr="图片1">
            <a:extLst>
              <a:ext uri="{FF2B5EF4-FFF2-40B4-BE49-F238E27FC236}">
                <a16:creationId xmlns:a16="http://schemas.microsoft.com/office/drawing/2014/main" xmlns="" id="{5C96D040-233C-E8E9-AD34-C4872D84AE6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463" y="3390024"/>
            <a:ext cx="2523764" cy="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图片1">
            <a:extLst>
              <a:ext uri="{FF2B5EF4-FFF2-40B4-BE49-F238E27FC236}">
                <a16:creationId xmlns:a16="http://schemas.microsoft.com/office/drawing/2014/main" xmlns="" id="{2233A615-6EB0-AF8A-1C5C-FC2E8FC0A3A8}"/>
              </a:ext>
            </a:extLst>
          </p:cNvPr>
          <p:cNvPicPr>
            <a:picLocks noChangeAspect="1"/>
          </p:cNvPicPr>
          <p:nvPr/>
        </p:nvPicPr>
        <p:blipFill>
          <a:blip r:embed="rId5" cstate="print">
            <a:extLst>
              <a:ext uri="{28A0092B-C50C-407E-A947-70E740481C1C}">
                <a14:useLocalDpi xmlns:a14="http://schemas.microsoft.com/office/drawing/2010/main" val="0"/>
              </a:ext>
            </a:extLst>
          </a:blip>
          <a:srcRect r="16708" b="7407"/>
          <a:stretch>
            <a:fillRect/>
          </a:stretch>
        </p:blipFill>
        <p:spPr bwMode="auto">
          <a:xfrm>
            <a:off x="2382909" y="3390856"/>
            <a:ext cx="2218800" cy="8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087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统计学习历史人物</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08</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2" name="矩形 1">
            <a:extLst>
              <a:ext uri="{FF2B5EF4-FFF2-40B4-BE49-F238E27FC236}">
                <a16:creationId xmlns:a16="http://schemas.microsoft.com/office/drawing/2014/main" xmlns="" id="{F84A5E60-6BB3-622C-CDBB-27B0CDBD9FA6}"/>
              </a:ext>
            </a:extLst>
          </p:cNvPr>
          <p:cNvSpPr/>
          <p:nvPr/>
        </p:nvSpPr>
        <p:spPr>
          <a:xfrm>
            <a:off x="1573512" y="771265"/>
            <a:ext cx="2895600" cy="1938992"/>
          </a:xfrm>
          <a:prstGeom prst="rect">
            <a:avLst/>
          </a:prstGeom>
        </p:spPr>
        <p:txBody>
          <a:bodyPr wrap="square">
            <a:spAutoFit/>
          </a:bodyPr>
          <a:lstStyle/>
          <a:p>
            <a:r>
              <a:rPr lang="zh-CN" altLang="en-US" sz="1200" b="1" dirty="0"/>
              <a:t>罗纳德</a:t>
            </a:r>
            <a:r>
              <a:rPr lang="en-US" altLang="zh-CN" sz="1200" b="1" dirty="0"/>
              <a:t>·</a:t>
            </a:r>
            <a:r>
              <a:rPr lang="zh-CN" altLang="en-US" sz="1200" b="1" dirty="0"/>
              <a:t>费雪</a:t>
            </a:r>
            <a:r>
              <a:rPr lang="zh-CN" altLang="en-US" sz="1200" dirty="0"/>
              <a:t>（</a:t>
            </a:r>
            <a:r>
              <a:rPr lang="en-US" altLang="zh-CN" sz="1200" dirty="0"/>
              <a:t>Sir Ronald Aylmer Fisher, FRS</a:t>
            </a:r>
            <a:r>
              <a:rPr lang="zh-CN" altLang="en-US" sz="1200" dirty="0"/>
              <a:t>，</a:t>
            </a:r>
            <a:r>
              <a:rPr lang="en-US" altLang="zh-CN" sz="1200" dirty="0"/>
              <a:t>1890.2.17</a:t>
            </a:r>
            <a:r>
              <a:rPr lang="zh-CN" altLang="en-US" sz="1200" dirty="0"/>
              <a:t>－</a:t>
            </a:r>
            <a:r>
              <a:rPr lang="en-US" altLang="zh-CN" sz="1200" dirty="0"/>
              <a:t>1962.7.29</a:t>
            </a:r>
            <a:r>
              <a:rPr lang="zh-CN" altLang="en-US" sz="1200" dirty="0"/>
              <a:t>）</a:t>
            </a:r>
            <a:endParaRPr lang="en-US" altLang="zh-CN" sz="1200" dirty="0"/>
          </a:p>
          <a:p>
            <a:r>
              <a:rPr lang="zh-CN" altLang="en-US" sz="1200" dirty="0"/>
              <a:t>现代统计学与现代演化论的奠基者之一</a:t>
            </a:r>
            <a:endParaRPr lang="en-US" altLang="zh-CN" sz="1200" dirty="0"/>
          </a:p>
          <a:p>
            <a:endParaRPr lang="en-US" altLang="zh-CN" sz="1200" dirty="0"/>
          </a:p>
          <a:p>
            <a:endParaRPr lang="en-US" altLang="zh-CN" sz="1200" dirty="0"/>
          </a:p>
          <a:p>
            <a:r>
              <a:rPr lang="en-US" altLang="zh-CN" sz="1200" b="1" dirty="0">
                <a:solidFill>
                  <a:srgbClr val="004098"/>
                </a:solidFill>
              </a:rPr>
              <a:t>(1) </a:t>
            </a:r>
            <a:r>
              <a:rPr lang="zh-CN" altLang="en-US" sz="1200" b="1" dirty="0">
                <a:solidFill>
                  <a:srgbClr val="004098"/>
                </a:solidFill>
              </a:rPr>
              <a:t>方差分析</a:t>
            </a:r>
            <a:r>
              <a:rPr lang="en-US" altLang="zh-CN" sz="1200" dirty="0"/>
              <a:t>(Analysis of Variance</a:t>
            </a:r>
            <a:r>
              <a:rPr lang="zh-CN" altLang="en-US" sz="1200" dirty="0"/>
              <a:t>，简称</a:t>
            </a:r>
            <a:r>
              <a:rPr lang="en-US" altLang="zh-CN" sz="1200" dirty="0"/>
              <a:t>ANOVA)</a:t>
            </a:r>
            <a:r>
              <a:rPr lang="zh-CN" altLang="en-US" sz="1200" b="1" dirty="0"/>
              <a:t>，</a:t>
            </a:r>
            <a:r>
              <a:rPr lang="zh-CN" altLang="en-US" sz="1200" dirty="0"/>
              <a:t>又称“变异数分析”用于两个及两个以上样本均数差别的显著性检验。 </a:t>
            </a:r>
            <a:endParaRPr lang="en-US" altLang="zh-CN" sz="1200" dirty="0"/>
          </a:p>
          <a:p>
            <a:r>
              <a:rPr lang="en-US" altLang="zh-CN" sz="1200" b="1" dirty="0">
                <a:solidFill>
                  <a:srgbClr val="004098"/>
                </a:solidFill>
              </a:rPr>
              <a:t>(2) Fisher</a:t>
            </a:r>
            <a:r>
              <a:rPr lang="zh-CN" altLang="en-US" sz="1200" b="1" dirty="0">
                <a:solidFill>
                  <a:srgbClr val="004098"/>
                </a:solidFill>
              </a:rPr>
              <a:t>精确检验</a:t>
            </a:r>
            <a:r>
              <a:rPr lang="zh-CN" altLang="en-US" sz="1200" dirty="0"/>
              <a:t>（</a:t>
            </a:r>
            <a:r>
              <a:rPr lang="en-US" altLang="zh-CN" sz="1200" dirty="0"/>
              <a:t>Fisher's exact test</a:t>
            </a:r>
            <a:r>
              <a:rPr lang="zh-CN" altLang="en-US" sz="1200" dirty="0"/>
              <a:t>），它用于检验两个分类的关联。</a:t>
            </a:r>
            <a:endParaRPr lang="en-US" altLang="zh-CN" sz="1200" dirty="0">
              <a:solidFill>
                <a:srgbClr val="121212"/>
              </a:solidFill>
              <a:latin typeface="-apple-system"/>
            </a:endParaRPr>
          </a:p>
        </p:txBody>
      </p:sp>
      <p:pic>
        <p:nvPicPr>
          <p:cNvPr id="3" name="Picture 6" descr="Image result for Ronald Aylmer Fishe">
            <a:extLst>
              <a:ext uri="{FF2B5EF4-FFF2-40B4-BE49-F238E27FC236}">
                <a16:creationId xmlns:a16="http://schemas.microsoft.com/office/drawing/2014/main" xmlns="" id="{C1501514-BBAB-3309-FE8F-8C9D047A0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20" y="774440"/>
            <a:ext cx="1260000" cy="153753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剪去对角 3">
            <a:extLst>
              <a:ext uri="{FF2B5EF4-FFF2-40B4-BE49-F238E27FC236}">
                <a16:creationId xmlns:a16="http://schemas.microsoft.com/office/drawing/2014/main" xmlns="" id="{0EDCF6DE-053D-C04F-2204-60F0D12A86D5}"/>
              </a:ext>
            </a:extLst>
          </p:cNvPr>
          <p:cNvSpPr/>
          <p:nvPr/>
        </p:nvSpPr>
        <p:spPr>
          <a:xfrm flipH="1">
            <a:off x="4028926" y="3213260"/>
            <a:ext cx="581174"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5" name="矩形: 剪去对角 4">
            <a:extLst>
              <a:ext uri="{FF2B5EF4-FFF2-40B4-BE49-F238E27FC236}">
                <a16:creationId xmlns:a16="http://schemas.microsoft.com/office/drawing/2014/main" xmlns="" id="{4E7EF54F-BDCD-CD18-85F9-C8422954E64D}"/>
              </a:ext>
            </a:extLst>
          </p:cNvPr>
          <p:cNvSpPr/>
          <p:nvPr/>
        </p:nvSpPr>
        <p:spPr>
          <a:xfrm>
            <a:off x="0" y="3216860"/>
            <a:ext cx="607805"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6" name="矩形 5">
            <a:extLst>
              <a:ext uri="{FF2B5EF4-FFF2-40B4-BE49-F238E27FC236}">
                <a16:creationId xmlns:a16="http://schemas.microsoft.com/office/drawing/2014/main" xmlns="" id="{C60B2CAE-81F1-262A-A61C-CFB387C97EA1}"/>
              </a:ext>
            </a:extLst>
          </p:cNvPr>
          <p:cNvSpPr/>
          <p:nvPr/>
        </p:nvSpPr>
        <p:spPr>
          <a:xfrm>
            <a:off x="230" y="3376471"/>
            <a:ext cx="4609871" cy="120744"/>
          </a:xfrm>
          <a:prstGeom prst="rect">
            <a:avLst/>
          </a:prstGeom>
          <a:solidFill>
            <a:srgbClr val="004098"/>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defTabSz="345612">
              <a:defRPr/>
            </a:pPr>
            <a:endParaRPr lang="zh-CN" altLang="en-US" sz="680">
              <a:solidFill>
                <a:prstClr val="white"/>
              </a:solidFill>
              <a:latin typeface="Constantia"/>
              <a:ea typeface="宋体" panose="02010600030101010101" pitchFamily="2" charset="-122"/>
            </a:endParaRPr>
          </a:p>
        </p:txBody>
      </p:sp>
      <p:pic>
        <p:nvPicPr>
          <p:cNvPr id="7" name="图片 6" descr="图片1">
            <a:extLst>
              <a:ext uri="{FF2B5EF4-FFF2-40B4-BE49-F238E27FC236}">
                <a16:creationId xmlns:a16="http://schemas.microsoft.com/office/drawing/2014/main" xmlns="" id="{00176C90-35BE-F277-D7C7-6410B98C727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463" y="3390024"/>
            <a:ext cx="2523764" cy="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图片1">
            <a:extLst>
              <a:ext uri="{FF2B5EF4-FFF2-40B4-BE49-F238E27FC236}">
                <a16:creationId xmlns:a16="http://schemas.microsoft.com/office/drawing/2014/main" xmlns="" id="{0884ABFB-1979-3C1C-D0B6-E34928932D41}"/>
              </a:ext>
            </a:extLst>
          </p:cNvPr>
          <p:cNvPicPr>
            <a:picLocks noChangeAspect="1"/>
          </p:cNvPicPr>
          <p:nvPr/>
        </p:nvPicPr>
        <p:blipFill>
          <a:blip r:embed="rId5" cstate="print">
            <a:extLst>
              <a:ext uri="{28A0092B-C50C-407E-A947-70E740481C1C}">
                <a14:useLocalDpi xmlns:a14="http://schemas.microsoft.com/office/drawing/2010/main" val="0"/>
              </a:ext>
            </a:extLst>
          </a:blip>
          <a:srcRect r="16708" b="7407"/>
          <a:stretch>
            <a:fillRect/>
          </a:stretch>
        </p:blipFill>
        <p:spPr bwMode="auto">
          <a:xfrm>
            <a:off x="2382909" y="3390856"/>
            <a:ext cx="2218800" cy="8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863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570876" y="194245"/>
            <a:ext cx="2343774"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a:t>
            </a:r>
            <a:r>
              <a:rPr lang="zh-CN" altLang="en-US" sz="1100" b="1" dirty="0" smtClean="0">
                <a:latin typeface="微软雅黑" panose="020B0503020204020204" pitchFamily="34" charset="-122"/>
                <a:ea typeface="微软雅黑" panose="020B0503020204020204" pitchFamily="34" charset="-122"/>
              </a:rPr>
              <a:t>学习</a:t>
            </a:r>
            <a:endParaRPr sz="1100" b="1" dirty="0">
              <a:latin typeface="微软雅黑" panose="020B0503020204020204" pitchFamily="34" charset="-122"/>
              <a:ea typeface="微软雅黑" panose="020B0503020204020204" pitchFamily="34" charset="-122"/>
            </a:endParaRP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8" y="2118116"/>
            <a:chExt cx="2653565" cy="2214136"/>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8" y="2408919"/>
              <a:ext cx="2653565" cy="1923333"/>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01</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3" name="object 3">
            <a:extLst>
              <a:ext uri="{FF2B5EF4-FFF2-40B4-BE49-F238E27FC236}">
                <a16:creationId xmlns:a16="http://schemas.microsoft.com/office/drawing/2014/main" xmlns="" id="{4848A9E6-81E6-DFFF-15C0-070E749E47F2}"/>
              </a:ext>
            </a:extLst>
          </p:cNvPr>
          <p:cNvSpPr txBox="1"/>
          <p:nvPr/>
        </p:nvSpPr>
        <p:spPr>
          <a:xfrm>
            <a:off x="445666" y="771265"/>
            <a:ext cx="3912870" cy="883575"/>
          </a:xfrm>
          <a:prstGeom prst="rect">
            <a:avLst/>
          </a:prstGeom>
        </p:spPr>
        <p:txBody>
          <a:bodyPr vert="horz" wrap="square" lIns="0" tIns="11430" rIns="0" bIns="0" rtlCol="0">
            <a:spAutoFit/>
          </a:bodyPr>
          <a:lstStyle/>
          <a:p>
            <a:pPr marL="127635" indent="-115570">
              <a:lnSpc>
                <a:spcPct val="100000"/>
              </a:lnSpc>
              <a:spcBef>
                <a:spcPts val="90"/>
              </a:spcBef>
              <a:buFont typeface="宋体" panose="02010600030101010101" pitchFamily="2" charset="-122"/>
              <a:buChar char="•"/>
              <a:tabLst>
                <a:tab pos="128270" algn="l"/>
              </a:tabLst>
            </a:pPr>
            <a:r>
              <a:rPr lang="zh-CN" altLang="en-US" sz="1100" spc="30" dirty="0" smtClean="0">
                <a:solidFill>
                  <a:srgbClr val="004098"/>
                </a:solidFill>
                <a:latin typeface="Calibri" panose="020F0502020204030204"/>
                <a:cs typeface="Calibri" panose="020F0502020204030204"/>
              </a:rPr>
              <a:t>统计学习是一套以</a:t>
            </a:r>
            <a:r>
              <a:rPr lang="zh-CN" altLang="en-US" sz="1100" spc="30" dirty="0" smtClean="0">
                <a:solidFill>
                  <a:srgbClr val="004098"/>
                </a:solidFill>
                <a:latin typeface="Calibri" panose="020F0502020204030204"/>
                <a:cs typeface="Calibri" panose="020F0502020204030204"/>
              </a:rPr>
              <a:t>理解数据为目的的庞大工具集，</a:t>
            </a:r>
            <a:r>
              <a:rPr lang="zh-CN" altLang="en-US" sz="1100" spc="30" dirty="0" smtClean="0">
                <a:solidFill>
                  <a:srgbClr val="004098"/>
                </a:solidFill>
                <a:latin typeface="Calibri" panose="020F0502020204030204"/>
                <a:cs typeface="Calibri" panose="020F0502020204030204"/>
              </a:rPr>
              <a:t>可以分为两类，有指导和无指导的学习。</a:t>
            </a:r>
            <a:endParaRPr lang="en-US" altLang="zh-CN" sz="1100" spc="30" dirty="0" smtClean="0">
              <a:solidFill>
                <a:srgbClr val="004098"/>
              </a:solidFill>
              <a:latin typeface="Calibri" panose="020F0502020204030204"/>
              <a:cs typeface="Calibri" panose="020F0502020204030204"/>
            </a:endParaRPr>
          </a:p>
          <a:p>
            <a:pPr marL="12065">
              <a:lnSpc>
                <a:spcPct val="150000"/>
              </a:lnSpc>
              <a:spcBef>
                <a:spcPts val="90"/>
              </a:spcBef>
              <a:tabLst>
                <a:tab pos="128270" algn="l"/>
              </a:tabLst>
            </a:pPr>
            <a:r>
              <a:rPr lang="zh-CN" altLang="en-US" sz="1100" spc="30" dirty="0" smtClean="0">
                <a:solidFill>
                  <a:srgbClr val="004098"/>
                </a:solidFill>
                <a:latin typeface="Calibri" panose="020F0502020204030204"/>
                <a:cs typeface="Calibri" panose="020F0502020204030204"/>
              </a:rPr>
              <a:t>（</a:t>
            </a:r>
            <a:r>
              <a:rPr lang="en-US" altLang="zh-CN" sz="1100" spc="30" dirty="0" smtClean="0">
                <a:solidFill>
                  <a:srgbClr val="004098"/>
                </a:solidFill>
                <a:latin typeface="Calibri" panose="020F0502020204030204"/>
                <a:cs typeface="Calibri" panose="020F0502020204030204"/>
              </a:rPr>
              <a:t>1</a:t>
            </a:r>
            <a:r>
              <a:rPr lang="zh-CN" altLang="en-US" sz="1100" spc="30" dirty="0" smtClean="0">
                <a:solidFill>
                  <a:srgbClr val="004098"/>
                </a:solidFill>
                <a:latin typeface="Calibri" panose="020F0502020204030204"/>
                <a:cs typeface="Calibri" panose="020F0502020204030204"/>
              </a:rPr>
              <a:t>）面向预测的统计模型的建立</a:t>
            </a:r>
            <a:endParaRPr lang="en-US" altLang="zh-CN" sz="1100" spc="30" dirty="0" smtClean="0">
              <a:solidFill>
                <a:srgbClr val="004098"/>
              </a:solidFill>
              <a:latin typeface="Calibri" panose="020F0502020204030204"/>
              <a:cs typeface="Calibri" panose="020F0502020204030204"/>
            </a:endParaRPr>
          </a:p>
          <a:p>
            <a:pPr marL="12065">
              <a:lnSpc>
                <a:spcPct val="150000"/>
              </a:lnSpc>
              <a:spcBef>
                <a:spcPts val="90"/>
              </a:spcBef>
              <a:tabLst>
                <a:tab pos="128270" algn="l"/>
              </a:tabLst>
            </a:pPr>
            <a:r>
              <a:rPr lang="zh-CN" altLang="en-US" sz="1100" spc="30" dirty="0" smtClean="0">
                <a:solidFill>
                  <a:srgbClr val="004098"/>
                </a:solidFill>
                <a:latin typeface="Calibri" panose="020F0502020204030204"/>
                <a:cs typeface="Calibri" panose="020F0502020204030204"/>
              </a:rPr>
              <a:t>（</a:t>
            </a:r>
            <a:r>
              <a:rPr lang="en-US" altLang="zh-CN" sz="1100" spc="30" dirty="0" smtClean="0">
                <a:solidFill>
                  <a:srgbClr val="004098"/>
                </a:solidFill>
                <a:latin typeface="Calibri" panose="020F0502020204030204"/>
                <a:cs typeface="Calibri" panose="020F0502020204030204"/>
              </a:rPr>
              <a:t>2</a:t>
            </a:r>
            <a:r>
              <a:rPr lang="zh-CN" altLang="en-US" sz="1100" spc="30" dirty="0" smtClean="0">
                <a:solidFill>
                  <a:srgbClr val="004098"/>
                </a:solidFill>
                <a:latin typeface="Calibri" panose="020F0502020204030204"/>
                <a:cs typeface="Calibri" panose="020F0502020204030204"/>
              </a:rPr>
              <a:t>）对于一个或者多个输入来</a:t>
            </a:r>
            <a:r>
              <a:rPr lang="zh-CN" altLang="en-US" sz="1100" spc="30" smtClean="0">
                <a:solidFill>
                  <a:srgbClr val="004098"/>
                </a:solidFill>
                <a:latin typeface="Calibri" panose="020F0502020204030204"/>
                <a:cs typeface="Calibri" panose="020F0502020204030204"/>
              </a:rPr>
              <a:t>估计输出</a:t>
            </a:r>
            <a:endParaRPr lang="en-US" altLang="zh-CN" sz="1100" spc="30" dirty="0" smtClean="0">
              <a:solidFill>
                <a:srgbClr val="004098"/>
              </a:solidFill>
              <a:latin typeface="Calibri" panose="020F0502020204030204"/>
              <a:cs typeface="Calibri" panose="020F0502020204030204"/>
            </a:endParaRPr>
          </a:p>
        </p:txBody>
      </p:sp>
    </p:spTree>
    <p:extLst>
      <p:ext uri="{BB962C8B-B14F-4D97-AF65-F5344CB8AC3E}">
        <p14:creationId xmlns:p14="http://schemas.microsoft.com/office/powerpoint/2010/main" val="1394031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统计学习历史人物</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08</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pic>
        <p:nvPicPr>
          <p:cNvPr id="2" name="图片 1">
            <a:extLst>
              <a:ext uri="{FF2B5EF4-FFF2-40B4-BE49-F238E27FC236}">
                <a16:creationId xmlns:a16="http://schemas.microsoft.com/office/drawing/2014/main" xmlns="" id="{AFC96C52-CACA-3335-F3AD-2588F0F8C8FA}"/>
              </a:ext>
            </a:extLst>
          </p:cNvPr>
          <p:cNvPicPr>
            <a:picLocks noChangeAspect="1"/>
          </p:cNvPicPr>
          <p:nvPr/>
        </p:nvPicPr>
        <p:blipFill>
          <a:blip r:embed="rId3"/>
          <a:stretch>
            <a:fillRect/>
          </a:stretch>
        </p:blipFill>
        <p:spPr>
          <a:xfrm>
            <a:off x="802361" y="506043"/>
            <a:ext cx="3005377" cy="2900732"/>
          </a:xfrm>
          <a:prstGeom prst="rect">
            <a:avLst/>
          </a:prstGeom>
        </p:spPr>
      </p:pic>
      <p:sp>
        <p:nvSpPr>
          <p:cNvPr id="3" name="矩形: 剪去对角 2">
            <a:extLst>
              <a:ext uri="{FF2B5EF4-FFF2-40B4-BE49-F238E27FC236}">
                <a16:creationId xmlns:a16="http://schemas.microsoft.com/office/drawing/2014/main" xmlns="" id="{036EF9B9-4087-8BD3-B3E3-E49D9AECD666}"/>
              </a:ext>
            </a:extLst>
          </p:cNvPr>
          <p:cNvSpPr/>
          <p:nvPr/>
        </p:nvSpPr>
        <p:spPr>
          <a:xfrm flipH="1">
            <a:off x="4028926" y="3213260"/>
            <a:ext cx="581174"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4" name="矩形: 剪去对角 3">
            <a:extLst>
              <a:ext uri="{FF2B5EF4-FFF2-40B4-BE49-F238E27FC236}">
                <a16:creationId xmlns:a16="http://schemas.microsoft.com/office/drawing/2014/main" xmlns="" id="{13DB3D41-8EDD-6674-5614-09E280025410}"/>
              </a:ext>
            </a:extLst>
          </p:cNvPr>
          <p:cNvSpPr/>
          <p:nvPr/>
        </p:nvSpPr>
        <p:spPr>
          <a:xfrm>
            <a:off x="0" y="3216860"/>
            <a:ext cx="607805"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5" name="矩形 4">
            <a:extLst>
              <a:ext uri="{FF2B5EF4-FFF2-40B4-BE49-F238E27FC236}">
                <a16:creationId xmlns:a16="http://schemas.microsoft.com/office/drawing/2014/main" xmlns="" id="{D8AF09A4-81FA-2611-3159-48F9D019461B}"/>
              </a:ext>
            </a:extLst>
          </p:cNvPr>
          <p:cNvSpPr/>
          <p:nvPr/>
        </p:nvSpPr>
        <p:spPr>
          <a:xfrm>
            <a:off x="230" y="3376471"/>
            <a:ext cx="4609871" cy="120744"/>
          </a:xfrm>
          <a:prstGeom prst="rect">
            <a:avLst/>
          </a:prstGeom>
          <a:solidFill>
            <a:srgbClr val="004098"/>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defTabSz="345612">
              <a:defRPr/>
            </a:pPr>
            <a:endParaRPr lang="zh-CN" altLang="en-US" sz="680">
              <a:solidFill>
                <a:prstClr val="white"/>
              </a:solidFill>
              <a:latin typeface="Constantia"/>
              <a:ea typeface="宋体" panose="02010600030101010101" pitchFamily="2" charset="-122"/>
            </a:endParaRPr>
          </a:p>
        </p:txBody>
      </p:sp>
      <p:pic>
        <p:nvPicPr>
          <p:cNvPr id="6" name="图片 5" descr="图片1">
            <a:extLst>
              <a:ext uri="{FF2B5EF4-FFF2-40B4-BE49-F238E27FC236}">
                <a16:creationId xmlns:a16="http://schemas.microsoft.com/office/drawing/2014/main" xmlns="" id="{2B51C577-5D02-3C54-AACC-03549844D67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463" y="3390024"/>
            <a:ext cx="2523764" cy="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图片1">
            <a:extLst>
              <a:ext uri="{FF2B5EF4-FFF2-40B4-BE49-F238E27FC236}">
                <a16:creationId xmlns:a16="http://schemas.microsoft.com/office/drawing/2014/main" xmlns="" id="{362CCCCB-56B4-8402-4266-93C8F0C1DCB7}"/>
              </a:ext>
            </a:extLst>
          </p:cNvPr>
          <p:cNvPicPr>
            <a:picLocks noChangeAspect="1"/>
          </p:cNvPicPr>
          <p:nvPr/>
        </p:nvPicPr>
        <p:blipFill>
          <a:blip r:embed="rId5" cstate="print">
            <a:extLst>
              <a:ext uri="{28A0092B-C50C-407E-A947-70E740481C1C}">
                <a14:useLocalDpi xmlns:a14="http://schemas.microsoft.com/office/drawing/2010/main" val="0"/>
              </a:ext>
            </a:extLst>
          </a:blip>
          <a:srcRect r="16708" b="7407"/>
          <a:stretch>
            <a:fillRect/>
          </a:stretch>
        </p:blipFill>
        <p:spPr bwMode="auto">
          <a:xfrm>
            <a:off x="2382909" y="3390856"/>
            <a:ext cx="2218800" cy="8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816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统计学习历史人物</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08</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2" name="矩形 1">
            <a:extLst>
              <a:ext uri="{FF2B5EF4-FFF2-40B4-BE49-F238E27FC236}">
                <a16:creationId xmlns:a16="http://schemas.microsoft.com/office/drawing/2014/main" xmlns="" id="{EE9EC2E9-C96C-DBA0-38EA-99C9A167DB9B}"/>
              </a:ext>
            </a:extLst>
          </p:cNvPr>
          <p:cNvSpPr/>
          <p:nvPr/>
        </p:nvSpPr>
        <p:spPr>
          <a:xfrm>
            <a:off x="1494522" y="599973"/>
            <a:ext cx="2895600" cy="1754326"/>
          </a:xfrm>
          <a:prstGeom prst="rect">
            <a:avLst/>
          </a:prstGeom>
        </p:spPr>
        <p:txBody>
          <a:bodyPr wrap="square">
            <a:spAutoFit/>
          </a:bodyPr>
          <a:lstStyle/>
          <a:p>
            <a:r>
              <a:rPr lang="en-US" altLang="zh-CN" sz="1200" b="1" dirty="0"/>
              <a:t>C R </a:t>
            </a:r>
            <a:r>
              <a:rPr lang="zh-CN" altLang="en-US" sz="1200" b="1" dirty="0"/>
              <a:t>拉奥</a:t>
            </a:r>
            <a:r>
              <a:rPr lang="zh-CN" altLang="en-US" sz="1200" dirty="0"/>
              <a:t>（</a:t>
            </a:r>
            <a:r>
              <a:rPr lang="en-US" altLang="zh-CN" sz="1200" dirty="0" err="1"/>
              <a:t>Calyampudi</a:t>
            </a:r>
            <a:r>
              <a:rPr lang="en-US" altLang="zh-CN" sz="1200" dirty="0"/>
              <a:t> </a:t>
            </a:r>
            <a:r>
              <a:rPr lang="en-US" altLang="zh-CN" sz="1200" dirty="0" err="1"/>
              <a:t>Radhakrishna</a:t>
            </a:r>
            <a:r>
              <a:rPr lang="en-US" altLang="zh-CN" sz="1200" dirty="0"/>
              <a:t> Rao</a:t>
            </a:r>
            <a:r>
              <a:rPr lang="zh-CN" altLang="en-US" sz="1200" dirty="0"/>
              <a:t>，</a:t>
            </a:r>
            <a:r>
              <a:rPr lang="en-US" altLang="zh-CN" sz="1200" dirty="0"/>
              <a:t>1920.9.20</a:t>
            </a:r>
            <a:r>
              <a:rPr lang="zh-CN" altLang="en-US" sz="1200" dirty="0"/>
              <a:t>－）</a:t>
            </a:r>
            <a:endParaRPr lang="en-US" altLang="zh-CN" sz="1200" dirty="0"/>
          </a:p>
          <a:p>
            <a:r>
              <a:rPr lang="zh-CN" altLang="en-US" sz="1200" dirty="0"/>
              <a:t>印度统计学家，数学家，美国科学院院士，英国皇家统计学会会员，宾州州立大学荣誉教授。</a:t>
            </a:r>
            <a:r>
              <a:rPr lang="en-US" altLang="zh-CN" sz="1200" dirty="0"/>
              <a:t>Fisher</a:t>
            </a:r>
            <a:r>
              <a:rPr lang="zh-CN" altLang="en-US" sz="1200" dirty="0"/>
              <a:t>的学生。</a:t>
            </a:r>
            <a:endParaRPr lang="en-US" altLang="zh-CN" sz="1200" dirty="0"/>
          </a:p>
          <a:p>
            <a:endParaRPr lang="en-US" altLang="zh-CN" sz="1200" dirty="0"/>
          </a:p>
          <a:p>
            <a:pPr marL="228600" indent="-228600">
              <a:buAutoNum type="arabicParenBoth"/>
            </a:pPr>
            <a:r>
              <a:rPr lang="en-US" altLang="zh-CN" sz="1200" b="1" dirty="0"/>
              <a:t>C-R</a:t>
            </a:r>
            <a:r>
              <a:rPr lang="zh-CN" altLang="en-US" sz="1200" b="1" dirty="0"/>
              <a:t>不等式</a:t>
            </a:r>
            <a:endParaRPr lang="en-US" altLang="zh-CN" sz="1200" b="1" dirty="0"/>
          </a:p>
          <a:p>
            <a:pPr marL="228600" indent="-228600">
              <a:buAutoNum type="arabicParenBoth"/>
            </a:pPr>
            <a:r>
              <a:rPr lang="en-US" altLang="zh-CN" sz="1200" b="1" dirty="0"/>
              <a:t>Rao-Blackwell</a:t>
            </a:r>
            <a:r>
              <a:rPr lang="zh-CN" altLang="en-US" sz="1200" b="1" dirty="0"/>
              <a:t>定理。</a:t>
            </a:r>
            <a:endParaRPr lang="en-US" altLang="zh-CN" sz="1200" b="1" dirty="0"/>
          </a:p>
          <a:p>
            <a:pPr marL="228600" indent="-228600">
              <a:buFontTx/>
              <a:buAutoNum type="arabicParenBoth"/>
            </a:pPr>
            <a:r>
              <a:rPr lang="zh-CN" altLang="en-US" sz="1200" b="1" dirty="0"/>
              <a:t>微分几何和统计</a:t>
            </a:r>
          </a:p>
        </p:txBody>
      </p:sp>
      <p:pic>
        <p:nvPicPr>
          <p:cNvPr id="3" name="图片 2">
            <a:extLst>
              <a:ext uri="{FF2B5EF4-FFF2-40B4-BE49-F238E27FC236}">
                <a16:creationId xmlns:a16="http://schemas.microsoft.com/office/drawing/2014/main" xmlns="" id="{EE173A95-9E7D-F5CD-5200-20239680FB55}"/>
              </a:ext>
            </a:extLst>
          </p:cNvPr>
          <p:cNvPicPr>
            <a:picLocks noChangeAspect="1"/>
          </p:cNvPicPr>
          <p:nvPr/>
        </p:nvPicPr>
        <p:blipFill>
          <a:blip r:embed="rId3"/>
          <a:stretch>
            <a:fillRect/>
          </a:stretch>
        </p:blipFill>
        <p:spPr>
          <a:xfrm>
            <a:off x="1565322" y="2488188"/>
            <a:ext cx="1377000" cy="720000"/>
          </a:xfrm>
          <a:prstGeom prst="rect">
            <a:avLst/>
          </a:prstGeom>
        </p:spPr>
      </p:pic>
      <p:pic>
        <p:nvPicPr>
          <p:cNvPr id="4" name="图片 3">
            <a:extLst>
              <a:ext uri="{FF2B5EF4-FFF2-40B4-BE49-F238E27FC236}">
                <a16:creationId xmlns:a16="http://schemas.microsoft.com/office/drawing/2014/main" xmlns="" id="{32114F8E-F30E-EC6F-2475-A86099943163}"/>
              </a:ext>
            </a:extLst>
          </p:cNvPr>
          <p:cNvPicPr>
            <a:picLocks noChangeAspect="1"/>
          </p:cNvPicPr>
          <p:nvPr/>
        </p:nvPicPr>
        <p:blipFill>
          <a:blip r:embed="rId4"/>
          <a:stretch>
            <a:fillRect/>
          </a:stretch>
        </p:blipFill>
        <p:spPr>
          <a:xfrm>
            <a:off x="2942322" y="2488188"/>
            <a:ext cx="1384165" cy="720000"/>
          </a:xfrm>
          <a:prstGeom prst="rect">
            <a:avLst/>
          </a:prstGeom>
        </p:spPr>
      </p:pic>
      <p:pic>
        <p:nvPicPr>
          <p:cNvPr id="5" name="Picture 2" descr="C R Rao 的图像结果">
            <a:extLst>
              <a:ext uri="{FF2B5EF4-FFF2-40B4-BE49-F238E27FC236}">
                <a16:creationId xmlns:a16="http://schemas.microsoft.com/office/drawing/2014/main" xmlns="" id="{D985FC43-91D7-07BC-75E2-32C9DCD617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69" y="663575"/>
            <a:ext cx="1260000" cy="194178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剪去对角 5">
            <a:extLst>
              <a:ext uri="{FF2B5EF4-FFF2-40B4-BE49-F238E27FC236}">
                <a16:creationId xmlns:a16="http://schemas.microsoft.com/office/drawing/2014/main" xmlns="" id="{C28FDEE1-8192-FFBD-925A-FD36A2994F19}"/>
              </a:ext>
            </a:extLst>
          </p:cNvPr>
          <p:cNvSpPr/>
          <p:nvPr/>
        </p:nvSpPr>
        <p:spPr>
          <a:xfrm flipH="1">
            <a:off x="4028926" y="3213260"/>
            <a:ext cx="581174"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7" name="矩形: 剪去对角 6">
            <a:extLst>
              <a:ext uri="{FF2B5EF4-FFF2-40B4-BE49-F238E27FC236}">
                <a16:creationId xmlns:a16="http://schemas.microsoft.com/office/drawing/2014/main" xmlns="" id="{6A42EA01-9C2B-0788-00EC-E310BB57BF13}"/>
              </a:ext>
            </a:extLst>
          </p:cNvPr>
          <p:cNvSpPr/>
          <p:nvPr/>
        </p:nvSpPr>
        <p:spPr>
          <a:xfrm>
            <a:off x="0" y="3216860"/>
            <a:ext cx="607805"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8" name="矩形 7">
            <a:extLst>
              <a:ext uri="{FF2B5EF4-FFF2-40B4-BE49-F238E27FC236}">
                <a16:creationId xmlns:a16="http://schemas.microsoft.com/office/drawing/2014/main" xmlns="" id="{32B41B6E-F0AF-CB62-F776-50C86576583B}"/>
              </a:ext>
            </a:extLst>
          </p:cNvPr>
          <p:cNvSpPr/>
          <p:nvPr/>
        </p:nvSpPr>
        <p:spPr>
          <a:xfrm>
            <a:off x="230" y="3376471"/>
            <a:ext cx="4609871" cy="120744"/>
          </a:xfrm>
          <a:prstGeom prst="rect">
            <a:avLst/>
          </a:prstGeom>
          <a:solidFill>
            <a:srgbClr val="004098"/>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defTabSz="345612">
              <a:defRPr/>
            </a:pPr>
            <a:endParaRPr lang="zh-CN" altLang="en-US" sz="680">
              <a:solidFill>
                <a:prstClr val="white"/>
              </a:solidFill>
              <a:latin typeface="Constantia"/>
              <a:ea typeface="宋体" panose="02010600030101010101" pitchFamily="2" charset="-122"/>
            </a:endParaRPr>
          </a:p>
        </p:txBody>
      </p:sp>
      <p:pic>
        <p:nvPicPr>
          <p:cNvPr id="9" name="图片 8" descr="图片1">
            <a:extLst>
              <a:ext uri="{FF2B5EF4-FFF2-40B4-BE49-F238E27FC236}">
                <a16:creationId xmlns:a16="http://schemas.microsoft.com/office/drawing/2014/main" xmlns="" id="{844230DD-EEB9-6BC4-8505-BF16FBEAEDE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463" y="3390024"/>
            <a:ext cx="2523764" cy="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descr="图片1">
            <a:extLst>
              <a:ext uri="{FF2B5EF4-FFF2-40B4-BE49-F238E27FC236}">
                <a16:creationId xmlns:a16="http://schemas.microsoft.com/office/drawing/2014/main" xmlns="" id="{6F74192C-77B1-687F-5F4B-3B2FFB6CCDD4}"/>
              </a:ext>
            </a:extLst>
          </p:cNvPr>
          <p:cNvPicPr>
            <a:picLocks noChangeAspect="1"/>
          </p:cNvPicPr>
          <p:nvPr/>
        </p:nvPicPr>
        <p:blipFill>
          <a:blip r:embed="rId7" cstate="print">
            <a:extLst>
              <a:ext uri="{28A0092B-C50C-407E-A947-70E740481C1C}">
                <a14:useLocalDpi xmlns:a14="http://schemas.microsoft.com/office/drawing/2010/main" val="0"/>
              </a:ext>
            </a:extLst>
          </a:blip>
          <a:srcRect r="16708" b="7407"/>
          <a:stretch>
            <a:fillRect/>
          </a:stretch>
        </p:blipFill>
        <p:spPr bwMode="auto">
          <a:xfrm>
            <a:off x="2382909" y="3390856"/>
            <a:ext cx="2218800" cy="8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2825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统计学习历史人物</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08</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2" name="矩形 1">
            <a:extLst>
              <a:ext uri="{FF2B5EF4-FFF2-40B4-BE49-F238E27FC236}">
                <a16:creationId xmlns:a16="http://schemas.microsoft.com/office/drawing/2014/main" xmlns="" id="{2DDA2483-2DC3-5CBB-C68F-148E6C9B4647}"/>
              </a:ext>
            </a:extLst>
          </p:cNvPr>
          <p:cNvSpPr/>
          <p:nvPr/>
        </p:nvSpPr>
        <p:spPr>
          <a:xfrm>
            <a:off x="1565401" y="587375"/>
            <a:ext cx="3038349" cy="2585323"/>
          </a:xfrm>
          <a:prstGeom prst="rect">
            <a:avLst/>
          </a:prstGeom>
        </p:spPr>
        <p:txBody>
          <a:bodyPr wrap="square">
            <a:spAutoFit/>
          </a:bodyPr>
          <a:lstStyle/>
          <a:p>
            <a:r>
              <a:rPr lang="zh-CN" altLang="en-US" sz="1200" b="1" dirty="0">
                <a:solidFill>
                  <a:srgbClr val="121212"/>
                </a:solidFill>
                <a:latin typeface="微软雅黑" panose="020B0503020204020204" pitchFamily="34" charset="-122"/>
                <a:ea typeface="微软雅黑" panose="020B0503020204020204" pitchFamily="34" charset="-122"/>
              </a:rPr>
              <a:t>弗罗伦斯</a:t>
            </a:r>
            <a:r>
              <a:rPr lang="en-US" altLang="zh-CN" sz="1200" b="1" dirty="0">
                <a:solidFill>
                  <a:srgbClr val="121212"/>
                </a:solidFill>
                <a:latin typeface="微软雅黑" panose="020B0503020204020204" pitchFamily="34" charset="-122"/>
                <a:ea typeface="微软雅黑" panose="020B0503020204020204" pitchFamily="34" charset="-122"/>
              </a:rPr>
              <a:t>·</a:t>
            </a:r>
            <a:r>
              <a:rPr lang="zh-CN" altLang="en-US" sz="1200" b="1" dirty="0">
                <a:solidFill>
                  <a:srgbClr val="121212"/>
                </a:solidFill>
                <a:latin typeface="微软雅黑" panose="020B0503020204020204" pitchFamily="34" charset="-122"/>
                <a:ea typeface="微软雅黑" panose="020B0503020204020204" pitchFamily="34" charset="-122"/>
              </a:rPr>
              <a:t>南丁格尔</a:t>
            </a:r>
            <a:r>
              <a:rPr lang="zh-CN" altLang="en-US" sz="1200" dirty="0">
                <a:solidFill>
                  <a:srgbClr val="121212"/>
                </a:solidFill>
                <a:latin typeface="微软雅黑" panose="020B0503020204020204" pitchFamily="34" charset="-122"/>
                <a:ea typeface="微软雅黑" panose="020B0503020204020204" pitchFamily="34" charset="-122"/>
              </a:rPr>
              <a:t>（</a:t>
            </a:r>
            <a:r>
              <a:rPr lang="en-US" altLang="zh-CN" sz="1200" dirty="0">
                <a:solidFill>
                  <a:srgbClr val="121212"/>
                </a:solidFill>
                <a:latin typeface="微软雅黑" panose="020B0503020204020204" pitchFamily="34" charset="-122"/>
                <a:ea typeface="微软雅黑" panose="020B0503020204020204" pitchFamily="34" charset="-122"/>
              </a:rPr>
              <a:t>Florence Nightingale</a:t>
            </a:r>
            <a:r>
              <a:rPr lang="zh-CN" altLang="en-US" sz="1200" dirty="0">
                <a:solidFill>
                  <a:srgbClr val="121212"/>
                </a:solidFill>
                <a:latin typeface="微软雅黑" panose="020B0503020204020204" pitchFamily="34" charset="-122"/>
                <a:ea typeface="微软雅黑" panose="020B0503020204020204" pitchFamily="34" charset="-122"/>
              </a:rPr>
              <a:t>，</a:t>
            </a:r>
            <a:r>
              <a:rPr lang="en-US" altLang="zh-CN" sz="1200" dirty="0">
                <a:solidFill>
                  <a:srgbClr val="121212"/>
                </a:solidFill>
                <a:latin typeface="微软雅黑" panose="020B0503020204020204" pitchFamily="34" charset="-122"/>
                <a:ea typeface="微软雅黑" panose="020B0503020204020204" pitchFamily="34" charset="-122"/>
              </a:rPr>
              <a:t>1820</a:t>
            </a:r>
            <a:r>
              <a:rPr lang="zh-CN" altLang="en-US" sz="1200" dirty="0">
                <a:solidFill>
                  <a:srgbClr val="121212"/>
                </a:solidFill>
                <a:latin typeface="微软雅黑" panose="020B0503020204020204" pitchFamily="34" charset="-122"/>
                <a:ea typeface="微软雅黑" panose="020B0503020204020204" pitchFamily="34" charset="-122"/>
              </a:rPr>
              <a:t>年</a:t>
            </a:r>
            <a:r>
              <a:rPr lang="en-US" altLang="zh-CN" sz="1200" dirty="0">
                <a:solidFill>
                  <a:srgbClr val="121212"/>
                </a:solidFill>
                <a:latin typeface="微软雅黑" panose="020B0503020204020204" pitchFamily="34" charset="-122"/>
                <a:ea typeface="微软雅黑" panose="020B0503020204020204" pitchFamily="34" charset="-122"/>
              </a:rPr>
              <a:t>5</a:t>
            </a:r>
            <a:r>
              <a:rPr lang="zh-CN" altLang="en-US" sz="1200" dirty="0">
                <a:solidFill>
                  <a:srgbClr val="121212"/>
                </a:solidFill>
                <a:latin typeface="微软雅黑" panose="020B0503020204020204" pitchFamily="34" charset="-122"/>
                <a:ea typeface="微软雅黑" panose="020B0503020204020204" pitchFamily="34" charset="-122"/>
              </a:rPr>
              <a:t>月</a:t>
            </a:r>
            <a:r>
              <a:rPr lang="en-US" altLang="zh-CN" sz="1200" dirty="0">
                <a:solidFill>
                  <a:srgbClr val="121212"/>
                </a:solidFill>
                <a:latin typeface="微软雅黑" panose="020B0503020204020204" pitchFamily="34" charset="-122"/>
                <a:ea typeface="微软雅黑" panose="020B0503020204020204" pitchFamily="34" charset="-122"/>
              </a:rPr>
              <a:t>12</a:t>
            </a:r>
            <a:r>
              <a:rPr lang="zh-CN" altLang="en-US" sz="1200" dirty="0">
                <a:solidFill>
                  <a:srgbClr val="121212"/>
                </a:solidFill>
                <a:latin typeface="微软雅黑" panose="020B0503020204020204" pitchFamily="34" charset="-122"/>
                <a:ea typeface="微软雅黑" panose="020B0503020204020204" pitchFamily="34" charset="-122"/>
              </a:rPr>
              <a:t>日－</a:t>
            </a:r>
            <a:r>
              <a:rPr lang="en-US" altLang="zh-CN" sz="1200" dirty="0">
                <a:solidFill>
                  <a:srgbClr val="121212"/>
                </a:solidFill>
                <a:latin typeface="微软雅黑" panose="020B0503020204020204" pitchFamily="34" charset="-122"/>
                <a:ea typeface="微软雅黑" panose="020B0503020204020204" pitchFamily="34" charset="-122"/>
              </a:rPr>
              <a:t>1910</a:t>
            </a:r>
            <a:r>
              <a:rPr lang="zh-CN" altLang="en-US" sz="1200" dirty="0">
                <a:solidFill>
                  <a:srgbClr val="121212"/>
                </a:solidFill>
                <a:latin typeface="微软雅黑" panose="020B0503020204020204" pitchFamily="34" charset="-122"/>
                <a:ea typeface="微软雅黑" panose="020B0503020204020204" pitchFamily="34" charset="-122"/>
              </a:rPr>
              <a:t>年</a:t>
            </a:r>
            <a:r>
              <a:rPr lang="en-US" altLang="zh-CN" sz="1200" dirty="0">
                <a:solidFill>
                  <a:srgbClr val="121212"/>
                </a:solidFill>
                <a:latin typeface="微软雅黑" panose="020B0503020204020204" pitchFamily="34" charset="-122"/>
                <a:ea typeface="微软雅黑" panose="020B0503020204020204" pitchFamily="34" charset="-122"/>
              </a:rPr>
              <a:t>8</a:t>
            </a:r>
            <a:r>
              <a:rPr lang="zh-CN" altLang="en-US" sz="1200" dirty="0">
                <a:solidFill>
                  <a:srgbClr val="121212"/>
                </a:solidFill>
                <a:latin typeface="微软雅黑" panose="020B0503020204020204" pitchFamily="34" charset="-122"/>
                <a:ea typeface="微软雅黑" panose="020B0503020204020204" pitchFamily="34" charset="-122"/>
              </a:rPr>
              <a:t>月</a:t>
            </a:r>
            <a:r>
              <a:rPr lang="en-US" altLang="zh-CN" sz="1200" dirty="0">
                <a:solidFill>
                  <a:srgbClr val="121212"/>
                </a:solidFill>
                <a:latin typeface="微软雅黑" panose="020B0503020204020204" pitchFamily="34" charset="-122"/>
                <a:ea typeface="微软雅黑" panose="020B0503020204020204" pitchFamily="34" charset="-122"/>
              </a:rPr>
              <a:t>13</a:t>
            </a:r>
            <a:r>
              <a:rPr lang="zh-CN" altLang="en-US" sz="1200" dirty="0">
                <a:solidFill>
                  <a:srgbClr val="121212"/>
                </a:solidFill>
                <a:latin typeface="微软雅黑" panose="020B0503020204020204" pitchFamily="34" charset="-122"/>
                <a:ea typeface="微软雅黑" panose="020B0503020204020204" pitchFamily="34" charset="-122"/>
              </a:rPr>
              <a:t>日），英国护士和统计学家。</a:t>
            </a:r>
            <a:endParaRPr lang="en-US" altLang="zh-CN" sz="1200" dirty="0">
              <a:solidFill>
                <a:srgbClr val="121212"/>
              </a:solidFill>
              <a:latin typeface="微软雅黑" panose="020B0503020204020204" pitchFamily="34" charset="-122"/>
              <a:ea typeface="微软雅黑" panose="020B0503020204020204" pitchFamily="34" charset="-122"/>
            </a:endParaRPr>
          </a:p>
          <a:p>
            <a:endParaRPr lang="en-US" altLang="zh-CN" dirty="0">
              <a:solidFill>
                <a:srgbClr val="121212"/>
              </a:solidFill>
              <a:latin typeface="微软雅黑" panose="020B0503020204020204" pitchFamily="34" charset="-122"/>
              <a:ea typeface="微软雅黑" panose="020B0503020204020204" pitchFamily="34" charset="-122"/>
            </a:endParaRPr>
          </a:p>
          <a:p>
            <a:r>
              <a:rPr lang="en-US" altLang="zh-CN" sz="1200" dirty="0">
                <a:solidFill>
                  <a:srgbClr val="121212"/>
                </a:solidFill>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南丁格尔奖，提灯女士奖（</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月</a:t>
            </a:r>
            <a:r>
              <a:rPr lang="en-US" altLang="zh-CN" sz="1200" dirty="0">
                <a:latin typeface="微软雅黑" panose="020B0503020204020204" pitchFamily="34" charset="-122"/>
                <a:ea typeface="微软雅黑" panose="020B0503020204020204" pitchFamily="34" charset="-122"/>
              </a:rPr>
              <a:t>12</a:t>
            </a:r>
            <a:r>
              <a:rPr lang="zh-CN" altLang="en-US" sz="1200" dirty="0">
                <a:latin typeface="微软雅黑" panose="020B0503020204020204" pitchFamily="34" charset="-122"/>
                <a:ea typeface="微软雅黑" panose="020B0503020204020204" pitchFamily="34" charset="-122"/>
              </a:rPr>
              <a:t>日）</a:t>
            </a:r>
            <a:endParaRPr lang="en-US" altLang="zh-CN" sz="1200" dirty="0">
              <a:latin typeface="微软雅黑" panose="020B0503020204020204" pitchFamily="34" charset="-122"/>
              <a:ea typeface="微软雅黑" panose="020B0503020204020204" pitchFamily="34" charset="-122"/>
            </a:endParaRPr>
          </a:p>
          <a:p>
            <a:r>
              <a:rPr lang="en-US" altLang="zh-CN" sz="1200" dirty="0">
                <a:solidFill>
                  <a:srgbClr val="121212"/>
                </a:solidFill>
                <a:latin typeface="微软雅黑" panose="020B0503020204020204" pitchFamily="34" charset="-122"/>
                <a:ea typeface="微软雅黑" panose="020B0503020204020204" pitchFamily="34" charset="-122"/>
              </a:rPr>
              <a:t>(2)</a:t>
            </a:r>
            <a:r>
              <a:rPr lang="zh-CN" altLang="en-US" sz="1200" b="1" dirty="0">
                <a:latin typeface="微软雅黑" panose="020B0503020204020204" pitchFamily="34" charset="-122"/>
                <a:ea typeface="微软雅黑" panose="020B0503020204020204" pitchFamily="34" charset="-122"/>
              </a:rPr>
              <a:t>南丁格尔玫瑰图</a:t>
            </a:r>
            <a:endParaRPr lang="en-US" altLang="zh-CN" sz="1200" b="1" dirty="0">
              <a:latin typeface="微软雅黑" panose="020B0503020204020204" pitchFamily="34" charset="-122"/>
              <a:ea typeface="微软雅黑" panose="020B0503020204020204" pitchFamily="34" charset="-122"/>
            </a:endParaRPr>
          </a:p>
          <a:p>
            <a:endParaRPr lang="en-US" altLang="zh-CN" sz="1200" dirty="0">
              <a:solidFill>
                <a:srgbClr val="121212"/>
              </a:solidFill>
              <a:latin typeface="微软雅黑" panose="020B0503020204020204" pitchFamily="34" charset="-122"/>
              <a:ea typeface="微软雅黑" panose="020B0503020204020204" pitchFamily="34" charset="-122"/>
            </a:endParaRPr>
          </a:p>
          <a:p>
            <a:r>
              <a:rPr lang="zh-CN" altLang="en-US" sz="1200" b="1" dirty="0">
                <a:latin typeface="微软雅黑" panose="020B0503020204020204" pitchFamily="34" charset="-122"/>
                <a:ea typeface="微软雅黑" panose="020B0503020204020204" pitchFamily="34" charset="-122"/>
              </a:rPr>
              <a:t>南丁格尔是视觉表现和统计图形的先驱。</a:t>
            </a:r>
            <a:r>
              <a:rPr lang="zh-CN" altLang="en-US" sz="1200" dirty="0">
                <a:latin typeface="微软雅黑" panose="020B0503020204020204" pitchFamily="34" charset="-122"/>
                <a:ea typeface="微软雅黑" panose="020B0503020204020204" pitchFamily="34" charset="-122"/>
              </a:rPr>
              <a:t>南丁格尔被描述为“</a:t>
            </a:r>
            <a:r>
              <a:rPr lang="zh-CN" altLang="en-US" sz="1200" b="1" dirty="0">
                <a:latin typeface="微软雅黑" panose="020B0503020204020204" pitchFamily="34" charset="-122"/>
                <a:ea typeface="微软雅黑" panose="020B0503020204020204" pitchFamily="34" charset="-122"/>
              </a:rPr>
              <a:t>在统计的图形显示方法上，是一个真正的先驱</a:t>
            </a:r>
            <a:r>
              <a:rPr lang="zh-CN" altLang="en-US" sz="1200"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她发展出极座标图饼图的形式，或称为南丁格尔玫瑰图</a:t>
            </a:r>
            <a:r>
              <a:rPr lang="zh-CN" altLang="en-US" sz="1200" dirty="0">
                <a:latin typeface="微软雅黑" panose="020B0503020204020204" pitchFamily="34" charset="-122"/>
                <a:ea typeface="微软雅黑" panose="020B0503020204020204" pitchFamily="34" charset="-122"/>
              </a:rPr>
              <a:t>。克里米亚战争时，整理资料，反应病人死忙率在不同季节有变化。</a:t>
            </a:r>
          </a:p>
        </p:txBody>
      </p:sp>
      <p:pic>
        <p:nvPicPr>
          <p:cNvPr id="3" name="图片 2">
            <a:extLst>
              <a:ext uri="{FF2B5EF4-FFF2-40B4-BE49-F238E27FC236}">
                <a16:creationId xmlns:a16="http://schemas.microsoft.com/office/drawing/2014/main" xmlns="" id="{EDF115C3-17DE-F1F9-A2FD-F31607840326}"/>
              </a:ext>
            </a:extLst>
          </p:cNvPr>
          <p:cNvPicPr>
            <a:picLocks noChangeAspect="1"/>
          </p:cNvPicPr>
          <p:nvPr/>
        </p:nvPicPr>
        <p:blipFill>
          <a:blip r:embed="rId3"/>
          <a:stretch>
            <a:fillRect/>
          </a:stretch>
        </p:blipFill>
        <p:spPr>
          <a:xfrm>
            <a:off x="232620" y="626059"/>
            <a:ext cx="1260000" cy="1748458"/>
          </a:xfrm>
          <a:prstGeom prst="rect">
            <a:avLst/>
          </a:prstGeom>
        </p:spPr>
      </p:pic>
      <p:sp>
        <p:nvSpPr>
          <p:cNvPr id="4" name="矩形: 剪去对角 3">
            <a:extLst>
              <a:ext uri="{FF2B5EF4-FFF2-40B4-BE49-F238E27FC236}">
                <a16:creationId xmlns:a16="http://schemas.microsoft.com/office/drawing/2014/main" xmlns="" id="{09413045-71CF-5E63-E588-97D2CC7054DC}"/>
              </a:ext>
            </a:extLst>
          </p:cNvPr>
          <p:cNvSpPr/>
          <p:nvPr/>
        </p:nvSpPr>
        <p:spPr>
          <a:xfrm flipH="1">
            <a:off x="4028926" y="3213260"/>
            <a:ext cx="581174"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5" name="矩形: 剪去对角 4">
            <a:extLst>
              <a:ext uri="{FF2B5EF4-FFF2-40B4-BE49-F238E27FC236}">
                <a16:creationId xmlns:a16="http://schemas.microsoft.com/office/drawing/2014/main" xmlns="" id="{A3E9B6FA-9F5F-576B-E4BA-1A63B6B58020}"/>
              </a:ext>
            </a:extLst>
          </p:cNvPr>
          <p:cNvSpPr/>
          <p:nvPr/>
        </p:nvSpPr>
        <p:spPr>
          <a:xfrm>
            <a:off x="0" y="3216860"/>
            <a:ext cx="607805" cy="247490"/>
          </a:xfrm>
          <a:prstGeom prst="snip2DiagRect">
            <a:avLst>
              <a:gd name="adj1" fmla="val 0"/>
              <a:gd name="adj2"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5751"/>
            <a:endParaRPr lang="zh-CN" altLang="en-US" sz="681">
              <a:solidFill>
                <a:prstClr val="white"/>
              </a:solidFill>
              <a:latin typeface="等线"/>
              <a:ea typeface="等线" panose="02010600030101010101" pitchFamily="2" charset="-122"/>
            </a:endParaRPr>
          </a:p>
        </p:txBody>
      </p:sp>
      <p:sp>
        <p:nvSpPr>
          <p:cNvPr id="6" name="矩形 5">
            <a:extLst>
              <a:ext uri="{FF2B5EF4-FFF2-40B4-BE49-F238E27FC236}">
                <a16:creationId xmlns:a16="http://schemas.microsoft.com/office/drawing/2014/main" xmlns="" id="{4C0240E2-48FA-78E8-EF5B-9A3F462CEE20}"/>
              </a:ext>
            </a:extLst>
          </p:cNvPr>
          <p:cNvSpPr/>
          <p:nvPr/>
        </p:nvSpPr>
        <p:spPr>
          <a:xfrm>
            <a:off x="230" y="3376471"/>
            <a:ext cx="4609871" cy="120744"/>
          </a:xfrm>
          <a:prstGeom prst="rect">
            <a:avLst/>
          </a:prstGeom>
          <a:solidFill>
            <a:srgbClr val="004098"/>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defTabSz="345612">
              <a:defRPr/>
            </a:pPr>
            <a:endParaRPr lang="zh-CN" altLang="en-US" sz="680">
              <a:solidFill>
                <a:prstClr val="white"/>
              </a:solidFill>
              <a:latin typeface="Constantia"/>
              <a:ea typeface="宋体" panose="02010600030101010101" pitchFamily="2" charset="-122"/>
            </a:endParaRPr>
          </a:p>
        </p:txBody>
      </p:sp>
      <p:pic>
        <p:nvPicPr>
          <p:cNvPr id="7" name="图片 6" descr="图片1">
            <a:extLst>
              <a:ext uri="{FF2B5EF4-FFF2-40B4-BE49-F238E27FC236}">
                <a16:creationId xmlns:a16="http://schemas.microsoft.com/office/drawing/2014/main" xmlns="" id="{47D1E593-6D22-0C96-1B0A-885AAF539D7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463" y="3390024"/>
            <a:ext cx="2523764" cy="84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图片1">
            <a:extLst>
              <a:ext uri="{FF2B5EF4-FFF2-40B4-BE49-F238E27FC236}">
                <a16:creationId xmlns:a16="http://schemas.microsoft.com/office/drawing/2014/main" xmlns="" id="{7EBEBFE1-660F-7E2B-3747-3FB513D8211F}"/>
              </a:ext>
            </a:extLst>
          </p:cNvPr>
          <p:cNvPicPr>
            <a:picLocks noChangeAspect="1"/>
          </p:cNvPicPr>
          <p:nvPr/>
        </p:nvPicPr>
        <p:blipFill>
          <a:blip r:embed="rId5" cstate="print">
            <a:extLst>
              <a:ext uri="{28A0092B-C50C-407E-A947-70E740481C1C}">
                <a14:useLocalDpi xmlns:a14="http://schemas.microsoft.com/office/drawing/2010/main" val="0"/>
              </a:ext>
            </a:extLst>
          </a:blip>
          <a:srcRect r="16708" b="7407"/>
          <a:stretch>
            <a:fillRect/>
          </a:stretch>
        </p:blipFill>
        <p:spPr bwMode="auto">
          <a:xfrm>
            <a:off x="2382909" y="3390856"/>
            <a:ext cx="2218800" cy="8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9649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统计学习历史人物</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08</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4" name="object 2">
            <a:extLst>
              <a:ext uri="{FF2B5EF4-FFF2-40B4-BE49-F238E27FC236}">
                <a16:creationId xmlns:a16="http://schemas.microsoft.com/office/drawing/2014/main" xmlns="" id="{813F49DB-F1B5-88DB-EDD0-FD0DBBB1C588}"/>
              </a:ext>
            </a:extLst>
          </p:cNvPr>
          <p:cNvSpPr txBox="1">
            <a:spLocks/>
          </p:cNvSpPr>
          <p:nvPr/>
        </p:nvSpPr>
        <p:spPr>
          <a:xfrm>
            <a:off x="-819150" y="815975"/>
            <a:ext cx="3880727" cy="201978"/>
          </a:xfrm>
          <a:prstGeom prst="rect">
            <a:avLst/>
          </a:prstGeom>
        </p:spPr>
        <p:txBody>
          <a:bodyPr vert="horz" wrap="square" lIns="0" tIns="17145" rIns="0" bIns="0" rtlCol="0">
            <a:spAutoFit/>
          </a:bodyPr>
          <a:lstStyle>
            <a:lvl1pPr algn="l" defTabSz="394198" rtl="0" eaLnBrk="1" latinLnBrk="0" hangingPunct="1">
              <a:lnSpc>
                <a:spcPct val="90000"/>
              </a:lnSpc>
              <a:spcBef>
                <a:spcPct val="0"/>
              </a:spcBef>
              <a:buNone/>
              <a:defRPr sz="1897" kern="1200">
                <a:solidFill>
                  <a:schemeClr val="tx1"/>
                </a:solidFill>
                <a:latin typeface="+mj-lt"/>
                <a:ea typeface="+mj-ea"/>
                <a:cs typeface="+mj-cs"/>
              </a:defRPr>
            </a:lvl1pPr>
          </a:lstStyle>
          <a:p>
            <a:pPr marL="12700" algn="ctr">
              <a:lnSpc>
                <a:spcPct val="100000"/>
              </a:lnSpc>
              <a:spcBef>
                <a:spcPts val="135"/>
              </a:spcBef>
            </a:pPr>
            <a:r>
              <a:rPr lang="zh-CN" altLang="en-US" sz="1200" b="1" dirty="0"/>
              <a:t>南丁格尔玫瑰图</a:t>
            </a:r>
            <a:endParaRPr lang="zh-CN" altLang="en-US" sz="1200" spc="60" dirty="0">
              <a:solidFill>
                <a:srgbClr val="0000FF"/>
              </a:solidFill>
              <a:latin typeface="Times New Roman" panose="02020603050405020304" pitchFamily="18" charset="0"/>
              <a:cs typeface="Times New Roman" panose="02020603050405020304" pitchFamily="18" charset="0"/>
            </a:endParaRPr>
          </a:p>
        </p:txBody>
      </p:sp>
      <p:pic>
        <p:nvPicPr>
          <p:cNvPr id="5" name="Picture 4" descr="https://pic1.zhimg.com/80/v2-8ee72db8352cda9bd026c1a085750f28_720w.jpg">
            <a:extLst>
              <a:ext uri="{FF2B5EF4-FFF2-40B4-BE49-F238E27FC236}">
                <a16:creationId xmlns:a16="http://schemas.microsoft.com/office/drawing/2014/main" xmlns="" id="{95B978ED-5446-1072-DBF1-3BC01FD99C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624104" y="-100542"/>
            <a:ext cx="1519641" cy="4333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413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教材</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09</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pic>
        <p:nvPicPr>
          <p:cNvPr id="101" name="图片 100">
            <a:extLst>
              <a:ext uri="{FF2B5EF4-FFF2-40B4-BE49-F238E27FC236}">
                <a16:creationId xmlns:a16="http://schemas.microsoft.com/office/drawing/2014/main" xmlns="" id="{14798A50-179A-B596-AE85-A42D0A5632BC}"/>
              </a:ext>
            </a:extLst>
          </p:cNvPr>
          <p:cNvPicPr>
            <a:picLocks noChangeAspect="1"/>
          </p:cNvPicPr>
          <p:nvPr/>
        </p:nvPicPr>
        <p:blipFill>
          <a:blip r:embed="rId3"/>
          <a:stretch>
            <a:fillRect/>
          </a:stretch>
        </p:blipFill>
        <p:spPr>
          <a:xfrm>
            <a:off x="3219450" y="153558"/>
            <a:ext cx="1067259" cy="300818"/>
          </a:xfrm>
          <a:prstGeom prst="rect">
            <a:avLst/>
          </a:prstGeom>
        </p:spPr>
      </p:pic>
      <p:grpSp>
        <p:nvGrpSpPr>
          <p:cNvPr id="4" name="object 3">
            <a:extLst>
              <a:ext uri="{FF2B5EF4-FFF2-40B4-BE49-F238E27FC236}">
                <a16:creationId xmlns:a16="http://schemas.microsoft.com/office/drawing/2014/main" xmlns="" id="{D30D0C7B-981C-65FB-AF8E-722C1145393B}"/>
              </a:ext>
            </a:extLst>
          </p:cNvPr>
          <p:cNvGrpSpPr/>
          <p:nvPr/>
        </p:nvGrpSpPr>
        <p:grpSpPr>
          <a:xfrm>
            <a:off x="457200" y="582636"/>
            <a:ext cx="777240" cy="1306195"/>
            <a:chOff x="457200" y="529699"/>
            <a:chExt cx="777240" cy="1306195"/>
          </a:xfrm>
        </p:grpSpPr>
        <p:pic>
          <p:nvPicPr>
            <p:cNvPr id="5" name="object 4">
              <a:extLst>
                <a:ext uri="{FF2B5EF4-FFF2-40B4-BE49-F238E27FC236}">
                  <a16:creationId xmlns:a16="http://schemas.microsoft.com/office/drawing/2014/main" xmlns="" id="{EE57CBA7-252E-2BD7-858C-0A6013F31ECA}"/>
                </a:ext>
              </a:extLst>
            </p:cNvPr>
            <p:cNvPicPr/>
            <p:nvPr/>
          </p:nvPicPr>
          <p:blipFill>
            <a:blip r:embed="rId4" cstate="print"/>
            <a:stretch>
              <a:fillRect/>
            </a:stretch>
          </p:blipFill>
          <p:spPr>
            <a:xfrm>
              <a:off x="457200" y="529699"/>
              <a:ext cx="776688" cy="437582"/>
            </a:xfrm>
            <a:prstGeom prst="rect">
              <a:avLst/>
            </a:prstGeom>
          </p:spPr>
        </p:pic>
        <p:pic>
          <p:nvPicPr>
            <p:cNvPr id="6" name="object 5">
              <a:extLst>
                <a:ext uri="{FF2B5EF4-FFF2-40B4-BE49-F238E27FC236}">
                  <a16:creationId xmlns:a16="http://schemas.microsoft.com/office/drawing/2014/main" xmlns="" id="{F2630AD5-F4EF-EAB8-B34F-4964FBFDA047}"/>
                </a:ext>
              </a:extLst>
            </p:cNvPr>
            <p:cNvPicPr/>
            <p:nvPr/>
          </p:nvPicPr>
          <p:blipFill>
            <a:blip r:embed="rId5" cstate="print"/>
            <a:stretch>
              <a:fillRect/>
            </a:stretch>
          </p:blipFill>
          <p:spPr>
            <a:xfrm>
              <a:off x="457200" y="529699"/>
              <a:ext cx="776688" cy="37070"/>
            </a:xfrm>
            <a:prstGeom prst="rect">
              <a:avLst/>
            </a:prstGeom>
          </p:spPr>
        </p:pic>
        <p:pic>
          <p:nvPicPr>
            <p:cNvPr id="7" name="object 6">
              <a:extLst>
                <a:ext uri="{FF2B5EF4-FFF2-40B4-BE49-F238E27FC236}">
                  <a16:creationId xmlns:a16="http://schemas.microsoft.com/office/drawing/2014/main" xmlns="" id="{2943965D-6778-52C7-A452-B29119E0DAC5}"/>
                </a:ext>
              </a:extLst>
            </p:cNvPr>
            <p:cNvPicPr/>
            <p:nvPr/>
          </p:nvPicPr>
          <p:blipFill>
            <a:blip r:embed="rId6" cstate="print"/>
            <a:stretch>
              <a:fillRect/>
            </a:stretch>
          </p:blipFill>
          <p:spPr>
            <a:xfrm>
              <a:off x="457200" y="967282"/>
              <a:ext cx="418110" cy="406620"/>
            </a:xfrm>
            <a:prstGeom prst="rect">
              <a:avLst/>
            </a:prstGeom>
          </p:spPr>
        </p:pic>
        <p:pic>
          <p:nvPicPr>
            <p:cNvPr id="8" name="object 7">
              <a:extLst>
                <a:ext uri="{FF2B5EF4-FFF2-40B4-BE49-F238E27FC236}">
                  <a16:creationId xmlns:a16="http://schemas.microsoft.com/office/drawing/2014/main" xmlns="" id="{04C42127-DD7C-FB32-EA6B-0A07FF94E9A0}"/>
                </a:ext>
              </a:extLst>
            </p:cNvPr>
            <p:cNvPicPr/>
            <p:nvPr/>
          </p:nvPicPr>
          <p:blipFill>
            <a:blip r:embed="rId7" cstate="print"/>
            <a:stretch>
              <a:fillRect/>
            </a:stretch>
          </p:blipFill>
          <p:spPr>
            <a:xfrm>
              <a:off x="874080" y="967282"/>
              <a:ext cx="359806" cy="464751"/>
            </a:xfrm>
            <a:prstGeom prst="rect">
              <a:avLst/>
            </a:prstGeom>
          </p:spPr>
        </p:pic>
        <p:pic>
          <p:nvPicPr>
            <p:cNvPr id="9" name="object 8">
              <a:extLst>
                <a:ext uri="{FF2B5EF4-FFF2-40B4-BE49-F238E27FC236}">
                  <a16:creationId xmlns:a16="http://schemas.microsoft.com/office/drawing/2014/main" xmlns="" id="{534B1FDC-2A07-F4FC-B936-DFE0CB2BB2EC}"/>
                </a:ext>
              </a:extLst>
            </p:cNvPr>
            <p:cNvPicPr/>
            <p:nvPr/>
          </p:nvPicPr>
          <p:blipFill>
            <a:blip r:embed="rId8" cstate="print"/>
            <a:stretch>
              <a:fillRect/>
            </a:stretch>
          </p:blipFill>
          <p:spPr>
            <a:xfrm>
              <a:off x="457200" y="1372674"/>
              <a:ext cx="418110" cy="407330"/>
            </a:xfrm>
            <a:prstGeom prst="rect">
              <a:avLst/>
            </a:prstGeom>
          </p:spPr>
        </p:pic>
        <p:pic>
          <p:nvPicPr>
            <p:cNvPr id="10" name="object 9">
              <a:extLst>
                <a:ext uri="{FF2B5EF4-FFF2-40B4-BE49-F238E27FC236}">
                  <a16:creationId xmlns:a16="http://schemas.microsoft.com/office/drawing/2014/main" xmlns="" id="{4B63A55C-E925-F79A-1288-05D8F0B5D5C2}"/>
                </a:ext>
              </a:extLst>
            </p:cNvPr>
            <p:cNvPicPr/>
            <p:nvPr/>
          </p:nvPicPr>
          <p:blipFill>
            <a:blip r:embed="rId9" cstate="print"/>
            <a:stretch>
              <a:fillRect/>
            </a:stretch>
          </p:blipFill>
          <p:spPr>
            <a:xfrm>
              <a:off x="457200" y="1430806"/>
              <a:ext cx="776686" cy="404991"/>
            </a:xfrm>
            <a:prstGeom prst="rect">
              <a:avLst/>
            </a:prstGeom>
          </p:spPr>
        </p:pic>
      </p:grpSp>
      <p:sp>
        <p:nvSpPr>
          <p:cNvPr id="11" name="object 10">
            <a:extLst>
              <a:ext uri="{FF2B5EF4-FFF2-40B4-BE49-F238E27FC236}">
                <a16:creationId xmlns:a16="http://schemas.microsoft.com/office/drawing/2014/main" xmlns="" id="{B9DD9591-4AC6-9C20-812C-5FFCBE0D915B}"/>
              </a:ext>
            </a:extLst>
          </p:cNvPr>
          <p:cNvSpPr txBox="1"/>
          <p:nvPr/>
        </p:nvSpPr>
        <p:spPr>
          <a:xfrm>
            <a:off x="476573" y="671052"/>
            <a:ext cx="292735" cy="62865"/>
          </a:xfrm>
          <a:prstGeom prst="rect">
            <a:avLst/>
          </a:prstGeom>
        </p:spPr>
        <p:txBody>
          <a:bodyPr vert="horz" wrap="square" lIns="0" tIns="11430" rIns="0" bIns="0" rtlCol="0">
            <a:spAutoFit/>
          </a:bodyPr>
          <a:lstStyle/>
          <a:p>
            <a:pPr marL="12700">
              <a:lnSpc>
                <a:spcPct val="100000"/>
              </a:lnSpc>
              <a:spcBef>
                <a:spcPts val="90"/>
              </a:spcBef>
            </a:pPr>
            <a:r>
              <a:rPr sz="250" b="1" spc="-40" dirty="0">
                <a:solidFill>
                  <a:srgbClr val="FFC20E"/>
                </a:solidFill>
                <a:latin typeface="Trebuchet MS" panose="020B0603020202020204"/>
                <a:cs typeface="Trebuchet MS" panose="020B0603020202020204"/>
              </a:rPr>
              <a:t>Springer </a:t>
            </a:r>
            <a:r>
              <a:rPr sz="250" b="1" spc="-80" dirty="0">
                <a:solidFill>
                  <a:srgbClr val="FFC20E"/>
                </a:solidFill>
                <a:latin typeface="Trebuchet MS" panose="020B0603020202020204"/>
                <a:cs typeface="Trebuchet MS" panose="020B0603020202020204"/>
              </a:rPr>
              <a:t>T</a:t>
            </a:r>
            <a:r>
              <a:rPr sz="250" b="1" spc="-55" dirty="0">
                <a:solidFill>
                  <a:srgbClr val="FFC20E"/>
                </a:solidFill>
                <a:latin typeface="Trebuchet MS" panose="020B0603020202020204"/>
                <a:cs typeface="Trebuchet MS" panose="020B0603020202020204"/>
              </a:rPr>
              <a:t>e</a:t>
            </a:r>
            <a:r>
              <a:rPr sz="250" b="1" spc="-50" dirty="0">
                <a:solidFill>
                  <a:srgbClr val="FFC20E"/>
                </a:solidFill>
                <a:latin typeface="Trebuchet MS" panose="020B0603020202020204"/>
                <a:cs typeface="Trebuchet MS" panose="020B0603020202020204"/>
              </a:rPr>
              <a:t>x</a:t>
            </a:r>
            <a:r>
              <a:rPr sz="250" b="1" spc="-35" dirty="0">
                <a:solidFill>
                  <a:srgbClr val="FFC20E"/>
                </a:solidFill>
                <a:latin typeface="Trebuchet MS" panose="020B0603020202020204"/>
                <a:cs typeface="Trebuchet MS" panose="020B0603020202020204"/>
              </a:rPr>
              <a:t>ts in St</a:t>
            </a:r>
            <a:r>
              <a:rPr sz="250" b="1" spc="-45" dirty="0">
                <a:solidFill>
                  <a:srgbClr val="FFC20E"/>
                </a:solidFill>
                <a:latin typeface="Trebuchet MS" panose="020B0603020202020204"/>
                <a:cs typeface="Trebuchet MS" panose="020B0603020202020204"/>
              </a:rPr>
              <a:t>a</a:t>
            </a:r>
            <a:r>
              <a:rPr sz="250" b="1" spc="-35" dirty="0">
                <a:solidFill>
                  <a:srgbClr val="FFC20E"/>
                </a:solidFill>
                <a:latin typeface="Trebuchet MS" panose="020B0603020202020204"/>
                <a:cs typeface="Trebuchet MS" panose="020B0603020202020204"/>
              </a:rPr>
              <a:t>tistics</a:t>
            </a:r>
            <a:endParaRPr sz="250">
              <a:latin typeface="Trebuchet MS" panose="020B0603020202020204"/>
              <a:cs typeface="Trebuchet MS" panose="020B0603020202020204"/>
            </a:endParaRPr>
          </a:p>
        </p:txBody>
      </p:sp>
      <p:sp>
        <p:nvSpPr>
          <p:cNvPr id="12" name="object 11">
            <a:extLst>
              <a:ext uri="{FF2B5EF4-FFF2-40B4-BE49-F238E27FC236}">
                <a16:creationId xmlns:a16="http://schemas.microsoft.com/office/drawing/2014/main" xmlns="" id="{8A770256-E737-5CFC-4869-75CE97C5FE04}"/>
              </a:ext>
            </a:extLst>
          </p:cNvPr>
          <p:cNvSpPr txBox="1"/>
          <p:nvPr/>
        </p:nvSpPr>
        <p:spPr>
          <a:xfrm>
            <a:off x="476573" y="782630"/>
            <a:ext cx="516890" cy="639445"/>
          </a:xfrm>
          <a:prstGeom prst="rect">
            <a:avLst/>
          </a:prstGeom>
        </p:spPr>
        <p:txBody>
          <a:bodyPr vert="horz" wrap="square" lIns="0" tIns="21590" rIns="0" bIns="0" rtlCol="0">
            <a:spAutoFit/>
          </a:bodyPr>
          <a:lstStyle/>
          <a:p>
            <a:pPr marL="12700" marR="243840">
              <a:lnSpc>
                <a:spcPts val="380"/>
              </a:lnSpc>
              <a:spcBef>
                <a:spcPts val="170"/>
              </a:spcBef>
            </a:pPr>
            <a:r>
              <a:rPr sz="350" spc="-65" dirty="0">
                <a:solidFill>
                  <a:srgbClr val="FFFFFF"/>
                </a:solidFill>
                <a:latin typeface="Trebuchet MS" panose="020B0603020202020204"/>
                <a:cs typeface="Trebuchet MS" panose="020B0603020202020204"/>
              </a:rPr>
              <a:t>Ga</a:t>
            </a:r>
            <a:r>
              <a:rPr sz="350" spc="-45" dirty="0">
                <a:solidFill>
                  <a:srgbClr val="FFFFFF"/>
                </a:solidFill>
                <a:latin typeface="Trebuchet MS" panose="020B0603020202020204"/>
                <a:cs typeface="Trebuchet MS" panose="020B0603020202020204"/>
              </a:rPr>
              <a:t>r</a:t>
            </a:r>
            <a:r>
              <a:rPr sz="350" spc="-50" dirty="0">
                <a:solidFill>
                  <a:srgbClr val="FFFFFF"/>
                </a:solidFill>
                <a:latin typeface="Trebuchet MS" panose="020B0603020202020204"/>
                <a:cs typeface="Trebuchet MS" panose="020B0603020202020204"/>
              </a:rPr>
              <a:t>eth </a:t>
            </a:r>
            <a:r>
              <a:rPr sz="350" spc="-45" dirty="0">
                <a:solidFill>
                  <a:srgbClr val="FFFFFF"/>
                </a:solidFill>
                <a:latin typeface="Trebuchet MS" panose="020B0603020202020204"/>
                <a:cs typeface="Trebuchet MS" panose="020B0603020202020204"/>
              </a:rPr>
              <a:t>James  Daniela</a:t>
            </a:r>
            <a:r>
              <a:rPr sz="350" spc="-60" dirty="0">
                <a:solidFill>
                  <a:srgbClr val="FFFFFF"/>
                </a:solidFill>
                <a:latin typeface="Trebuchet MS" panose="020B0603020202020204"/>
                <a:cs typeface="Trebuchet MS" panose="020B0603020202020204"/>
              </a:rPr>
              <a:t> </a:t>
            </a:r>
            <a:r>
              <a:rPr sz="350" spc="-65" dirty="0">
                <a:solidFill>
                  <a:srgbClr val="FFFFFF"/>
                </a:solidFill>
                <a:latin typeface="Trebuchet MS" panose="020B0603020202020204"/>
                <a:cs typeface="Trebuchet MS" panose="020B0603020202020204"/>
              </a:rPr>
              <a:t>W</a:t>
            </a:r>
            <a:r>
              <a:rPr sz="350" spc="-40" dirty="0">
                <a:solidFill>
                  <a:srgbClr val="FFFFFF"/>
                </a:solidFill>
                <a:latin typeface="Trebuchet MS" panose="020B0603020202020204"/>
                <a:cs typeface="Trebuchet MS" panose="020B0603020202020204"/>
              </a:rPr>
              <a:t>it</a:t>
            </a:r>
            <a:r>
              <a:rPr sz="350" spc="-50" dirty="0">
                <a:solidFill>
                  <a:srgbClr val="FFFFFF"/>
                </a:solidFill>
                <a:latin typeface="Trebuchet MS" panose="020B0603020202020204"/>
                <a:cs typeface="Trebuchet MS" panose="020B0603020202020204"/>
              </a:rPr>
              <a:t>t</a:t>
            </a:r>
            <a:r>
              <a:rPr sz="350" spc="-40" dirty="0">
                <a:solidFill>
                  <a:srgbClr val="FFFFFF"/>
                </a:solidFill>
                <a:latin typeface="Trebuchet MS" panose="020B0603020202020204"/>
                <a:cs typeface="Trebuchet MS" panose="020B0603020202020204"/>
              </a:rPr>
              <a:t>en  </a:t>
            </a:r>
            <a:r>
              <a:rPr sz="350" spc="-95" dirty="0">
                <a:solidFill>
                  <a:srgbClr val="FFFFFF"/>
                </a:solidFill>
                <a:latin typeface="Trebuchet MS" panose="020B0603020202020204"/>
                <a:cs typeface="Trebuchet MS" panose="020B0603020202020204"/>
              </a:rPr>
              <a:t>T</a:t>
            </a:r>
            <a:r>
              <a:rPr sz="350" spc="-50" dirty="0">
                <a:solidFill>
                  <a:srgbClr val="FFFFFF"/>
                </a:solidFill>
                <a:latin typeface="Trebuchet MS" panose="020B0603020202020204"/>
                <a:cs typeface="Trebuchet MS" panose="020B0603020202020204"/>
              </a:rPr>
              <a:t>r</a:t>
            </a:r>
            <a:r>
              <a:rPr sz="350" spc="-55" dirty="0">
                <a:solidFill>
                  <a:srgbClr val="FFFFFF"/>
                </a:solidFill>
                <a:latin typeface="Trebuchet MS" panose="020B0603020202020204"/>
                <a:cs typeface="Trebuchet MS" panose="020B0603020202020204"/>
              </a:rPr>
              <a:t>ev</a:t>
            </a:r>
            <a:r>
              <a:rPr sz="350" spc="-45" dirty="0">
                <a:solidFill>
                  <a:srgbClr val="FFFFFF"/>
                </a:solidFill>
                <a:latin typeface="Trebuchet MS" panose="020B0603020202020204"/>
                <a:cs typeface="Trebuchet MS" panose="020B0603020202020204"/>
              </a:rPr>
              <a:t>or</a:t>
            </a:r>
            <a:r>
              <a:rPr sz="350" spc="-50" dirty="0">
                <a:solidFill>
                  <a:srgbClr val="FFFFFF"/>
                </a:solidFill>
                <a:latin typeface="Trebuchet MS" panose="020B0603020202020204"/>
                <a:cs typeface="Trebuchet MS" panose="020B0603020202020204"/>
              </a:rPr>
              <a:t> </a:t>
            </a:r>
            <a:r>
              <a:rPr sz="350" spc="-40" dirty="0">
                <a:solidFill>
                  <a:srgbClr val="FFFFFF"/>
                </a:solidFill>
                <a:latin typeface="Trebuchet MS" panose="020B0603020202020204"/>
                <a:cs typeface="Trebuchet MS" panose="020B0603020202020204"/>
              </a:rPr>
              <a:t>Hastie  </a:t>
            </a:r>
            <a:r>
              <a:rPr sz="350" spc="-55" dirty="0">
                <a:solidFill>
                  <a:srgbClr val="FFFFFF"/>
                </a:solidFill>
                <a:latin typeface="Trebuchet MS" panose="020B0603020202020204"/>
                <a:cs typeface="Trebuchet MS" panose="020B0603020202020204"/>
              </a:rPr>
              <a:t>Robe</a:t>
            </a:r>
            <a:r>
              <a:rPr sz="350" spc="-30" dirty="0">
                <a:solidFill>
                  <a:srgbClr val="FFFFFF"/>
                </a:solidFill>
                <a:latin typeface="Trebuchet MS" panose="020B0603020202020204"/>
                <a:cs typeface="Trebuchet MS" panose="020B0603020202020204"/>
              </a:rPr>
              <a:t>r</a:t>
            </a:r>
            <a:r>
              <a:rPr sz="350" spc="-45" dirty="0">
                <a:solidFill>
                  <a:srgbClr val="FFFFFF"/>
                </a:solidFill>
                <a:latin typeface="Trebuchet MS" panose="020B0603020202020204"/>
                <a:cs typeface="Trebuchet MS" panose="020B0603020202020204"/>
              </a:rPr>
              <a:t>t</a:t>
            </a:r>
            <a:r>
              <a:rPr sz="350" spc="-60" dirty="0">
                <a:solidFill>
                  <a:srgbClr val="FFFFFF"/>
                </a:solidFill>
                <a:latin typeface="Trebuchet MS" panose="020B0603020202020204"/>
                <a:cs typeface="Trebuchet MS" panose="020B0603020202020204"/>
              </a:rPr>
              <a:t> </a:t>
            </a:r>
            <a:r>
              <a:rPr sz="350" spc="-80" dirty="0">
                <a:solidFill>
                  <a:srgbClr val="FFFFFF"/>
                </a:solidFill>
                <a:latin typeface="Trebuchet MS" panose="020B0603020202020204"/>
                <a:cs typeface="Trebuchet MS" panose="020B0603020202020204"/>
              </a:rPr>
              <a:t>T</a:t>
            </a:r>
            <a:r>
              <a:rPr sz="350" spc="-40" dirty="0">
                <a:solidFill>
                  <a:srgbClr val="FFFFFF"/>
                </a:solidFill>
                <a:latin typeface="Trebuchet MS" panose="020B0603020202020204"/>
                <a:cs typeface="Trebuchet MS" panose="020B0603020202020204"/>
              </a:rPr>
              <a:t>ibshirani</a:t>
            </a:r>
            <a:endParaRPr sz="350">
              <a:latin typeface="Trebuchet MS" panose="020B0603020202020204"/>
              <a:cs typeface="Trebuchet MS" panose="020B0603020202020204"/>
            </a:endParaRPr>
          </a:p>
          <a:p>
            <a:pPr>
              <a:lnSpc>
                <a:spcPct val="100000"/>
              </a:lnSpc>
              <a:spcBef>
                <a:spcPts val="50"/>
              </a:spcBef>
            </a:pPr>
            <a:endParaRPr sz="300">
              <a:latin typeface="Trebuchet MS" panose="020B0603020202020204"/>
              <a:cs typeface="Trebuchet MS" panose="020B0603020202020204"/>
            </a:endParaRPr>
          </a:p>
          <a:p>
            <a:pPr marL="12700" marR="5080">
              <a:lnSpc>
                <a:spcPct val="78000"/>
              </a:lnSpc>
            </a:pPr>
            <a:r>
              <a:rPr sz="800" spc="-120" dirty="0">
                <a:solidFill>
                  <a:srgbClr val="FFFFFF"/>
                </a:solidFill>
                <a:latin typeface="Trebuchet MS" panose="020B0603020202020204"/>
                <a:cs typeface="Trebuchet MS" panose="020B0603020202020204"/>
              </a:rPr>
              <a:t>An</a:t>
            </a:r>
            <a:r>
              <a:rPr sz="800" spc="-125" dirty="0">
                <a:solidFill>
                  <a:srgbClr val="FFFFFF"/>
                </a:solidFill>
                <a:latin typeface="Trebuchet MS" panose="020B0603020202020204"/>
                <a:cs typeface="Trebuchet MS" panose="020B0603020202020204"/>
              </a:rPr>
              <a:t> </a:t>
            </a:r>
            <a:r>
              <a:rPr sz="800" spc="-60" dirty="0">
                <a:solidFill>
                  <a:srgbClr val="FFFFFF"/>
                </a:solidFill>
                <a:latin typeface="Trebuchet MS" panose="020B0603020202020204"/>
                <a:cs typeface="Trebuchet MS" panose="020B0603020202020204"/>
              </a:rPr>
              <a:t>I</a:t>
            </a:r>
            <a:r>
              <a:rPr sz="800" spc="-120" dirty="0">
                <a:solidFill>
                  <a:srgbClr val="FFFFFF"/>
                </a:solidFill>
                <a:latin typeface="Trebuchet MS" panose="020B0603020202020204"/>
                <a:cs typeface="Trebuchet MS" panose="020B0603020202020204"/>
              </a:rPr>
              <a:t>n</a:t>
            </a:r>
            <a:r>
              <a:rPr sz="800" spc="-114" dirty="0">
                <a:solidFill>
                  <a:srgbClr val="FFFFFF"/>
                </a:solidFill>
                <a:latin typeface="Trebuchet MS" panose="020B0603020202020204"/>
                <a:cs typeface="Trebuchet MS" panose="020B0603020202020204"/>
              </a:rPr>
              <a:t>t</a:t>
            </a:r>
            <a:r>
              <a:rPr sz="800" spc="-130" dirty="0">
                <a:solidFill>
                  <a:srgbClr val="FFFFFF"/>
                </a:solidFill>
                <a:latin typeface="Trebuchet MS" panose="020B0603020202020204"/>
                <a:cs typeface="Trebuchet MS" panose="020B0603020202020204"/>
              </a:rPr>
              <a:t>r</a:t>
            </a:r>
            <a:r>
              <a:rPr sz="800" spc="-135" dirty="0">
                <a:solidFill>
                  <a:srgbClr val="FFFFFF"/>
                </a:solidFill>
                <a:latin typeface="Trebuchet MS" panose="020B0603020202020204"/>
                <a:cs typeface="Trebuchet MS" panose="020B0603020202020204"/>
              </a:rPr>
              <a:t>odu</a:t>
            </a:r>
            <a:r>
              <a:rPr sz="800" spc="-110" dirty="0">
                <a:solidFill>
                  <a:srgbClr val="FFFFFF"/>
                </a:solidFill>
                <a:latin typeface="Trebuchet MS" panose="020B0603020202020204"/>
                <a:cs typeface="Trebuchet MS" panose="020B0603020202020204"/>
              </a:rPr>
              <a:t>c</a:t>
            </a:r>
            <a:r>
              <a:rPr sz="800" spc="-95" dirty="0">
                <a:solidFill>
                  <a:srgbClr val="FFFFFF"/>
                </a:solidFill>
                <a:latin typeface="Trebuchet MS" panose="020B0603020202020204"/>
                <a:cs typeface="Trebuchet MS" panose="020B0603020202020204"/>
              </a:rPr>
              <a:t>tion  </a:t>
            </a:r>
            <a:r>
              <a:rPr sz="800" spc="-125" dirty="0">
                <a:solidFill>
                  <a:srgbClr val="FFFFFF"/>
                </a:solidFill>
                <a:latin typeface="Trebuchet MS" panose="020B0603020202020204"/>
                <a:cs typeface="Trebuchet MS" panose="020B0603020202020204"/>
              </a:rPr>
              <a:t>to </a:t>
            </a:r>
            <a:r>
              <a:rPr sz="800" spc="-110" dirty="0">
                <a:solidFill>
                  <a:srgbClr val="FFFFFF"/>
                </a:solidFill>
                <a:latin typeface="Trebuchet MS" panose="020B0603020202020204"/>
                <a:cs typeface="Trebuchet MS" panose="020B0603020202020204"/>
              </a:rPr>
              <a:t>St</a:t>
            </a:r>
            <a:r>
              <a:rPr sz="800" spc="-135" dirty="0">
                <a:solidFill>
                  <a:srgbClr val="FFFFFF"/>
                </a:solidFill>
                <a:latin typeface="Trebuchet MS" panose="020B0603020202020204"/>
                <a:cs typeface="Trebuchet MS" panose="020B0603020202020204"/>
              </a:rPr>
              <a:t>a</a:t>
            </a:r>
            <a:r>
              <a:rPr sz="800" spc="-105" dirty="0">
                <a:solidFill>
                  <a:srgbClr val="FFFFFF"/>
                </a:solidFill>
                <a:latin typeface="Trebuchet MS" panose="020B0603020202020204"/>
                <a:cs typeface="Trebuchet MS" panose="020B0603020202020204"/>
              </a:rPr>
              <a:t>tistical  </a:t>
            </a:r>
            <a:r>
              <a:rPr sz="800" spc="-114" dirty="0">
                <a:solidFill>
                  <a:srgbClr val="FFFFFF"/>
                </a:solidFill>
                <a:latin typeface="Trebuchet MS" panose="020B0603020202020204"/>
                <a:cs typeface="Trebuchet MS" panose="020B0603020202020204"/>
              </a:rPr>
              <a:t>Learning</a:t>
            </a:r>
            <a:endParaRPr sz="800">
              <a:latin typeface="Trebuchet MS" panose="020B0603020202020204"/>
              <a:cs typeface="Trebuchet MS" panose="020B0603020202020204"/>
            </a:endParaRPr>
          </a:p>
          <a:p>
            <a:pPr marL="12700">
              <a:lnSpc>
                <a:spcPct val="100000"/>
              </a:lnSpc>
              <a:spcBef>
                <a:spcPts val="165"/>
              </a:spcBef>
            </a:pPr>
            <a:r>
              <a:rPr sz="350" spc="-40" dirty="0">
                <a:solidFill>
                  <a:srgbClr val="585742"/>
                </a:solidFill>
                <a:latin typeface="Trebuchet MS" panose="020B0603020202020204"/>
                <a:cs typeface="Trebuchet MS" panose="020B0603020202020204"/>
              </a:rPr>
              <a:t>with</a:t>
            </a:r>
            <a:r>
              <a:rPr sz="350" spc="-50" dirty="0">
                <a:solidFill>
                  <a:srgbClr val="585742"/>
                </a:solidFill>
                <a:latin typeface="Trebuchet MS" panose="020B0603020202020204"/>
                <a:cs typeface="Trebuchet MS" panose="020B0603020202020204"/>
              </a:rPr>
              <a:t> </a:t>
            </a:r>
            <a:r>
              <a:rPr sz="350" spc="-45" dirty="0">
                <a:solidFill>
                  <a:srgbClr val="585742"/>
                </a:solidFill>
                <a:latin typeface="Trebuchet MS" panose="020B0603020202020204"/>
                <a:cs typeface="Trebuchet MS" panose="020B0603020202020204"/>
              </a:rPr>
              <a:t>Applic</a:t>
            </a:r>
            <a:r>
              <a:rPr sz="350" spc="-55" dirty="0">
                <a:solidFill>
                  <a:srgbClr val="585742"/>
                </a:solidFill>
                <a:latin typeface="Trebuchet MS" panose="020B0603020202020204"/>
                <a:cs typeface="Trebuchet MS" panose="020B0603020202020204"/>
              </a:rPr>
              <a:t>a</a:t>
            </a:r>
            <a:r>
              <a:rPr sz="350" spc="-40" dirty="0">
                <a:solidFill>
                  <a:srgbClr val="585742"/>
                </a:solidFill>
                <a:latin typeface="Trebuchet MS" panose="020B0603020202020204"/>
                <a:cs typeface="Trebuchet MS" panose="020B0603020202020204"/>
              </a:rPr>
              <a:t>tions</a:t>
            </a:r>
            <a:r>
              <a:rPr sz="350" spc="-50" dirty="0">
                <a:solidFill>
                  <a:srgbClr val="585742"/>
                </a:solidFill>
                <a:latin typeface="Trebuchet MS" panose="020B0603020202020204"/>
                <a:cs typeface="Trebuchet MS" panose="020B0603020202020204"/>
              </a:rPr>
              <a:t> </a:t>
            </a:r>
            <a:r>
              <a:rPr sz="350" spc="-35" dirty="0">
                <a:solidFill>
                  <a:srgbClr val="585742"/>
                </a:solidFill>
                <a:latin typeface="Trebuchet MS" panose="020B0603020202020204"/>
                <a:cs typeface="Trebuchet MS" panose="020B0603020202020204"/>
              </a:rPr>
              <a:t>in</a:t>
            </a:r>
            <a:r>
              <a:rPr sz="350" spc="-50" dirty="0">
                <a:solidFill>
                  <a:srgbClr val="585742"/>
                </a:solidFill>
                <a:latin typeface="Trebuchet MS" panose="020B0603020202020204"/>
                <a:cs typeface="Trebuchet MS" panose="020B0603020202020204"/>
              </a:rPr>
              <a:t> R</a:t>
            </a:r>
            <a:endParaRPr sz="350">
              <a:latin typeface="Trebuchet MS" panose="020B0603020202020204"/>
              <a:cs typeface="Trebuchet MS" panose="020B0603020202020204"/>
            </a:endParaRPr>
          </a:p>
        </p:txBody>
      </p:sp>
      <p:sp>
        <p:nvSpPr>
          <p:cNvPr id="13" name="object 12">
            <a:extLst>
              <a:ext uri="{FF2B5EF4-FFF2-40B4-BE49-F238E27FC236}">
                <a16:creationId xmlns:a16="http://schemas.microsoft.com/office/drawing/2014/main" xmlns="" id="{AB2360DD-3028-C20C-C566-5FDEB1182126}"/>
              </a:ext>
            </a:extLst>
          </p:cNvPr>
          <p:cNvSpPr txBox="1"/>
          <p:nvPr/>
        </p:nvSpPr>
        <p:spPr>
          <a:xfrm>
            <a:off x="1416507" y="838526"/>
            <a:ext cx="2748280" cy="1088390"/>
          </a:xfrm>
          <a:prstGeom prst="rect">
            <a:avLst/>
          </a:prstGeom>
        </p:spPr>
        <p:txBody>
          <a:bodyPr vert="horz" wrap="square" lIns="0" tIns="12065" rIns="0" bIns="0" rtlCol="0">
            <a:spAutoFit/>
          </a:bodyPr>
          <a:lstStyle/>
          <a:p>
            <a:pPr marL="12700" marR="5080" algn="just">
              <a:lnSpc>
                <a:spcPct val="100000"/>
              </a:lnSpc>
              <a:spcBef>
                <a:spcPts val="95"/>
              </a:spcBef>
            </a:pPr>
            <a:r>
              <a:rPr sz="1000" spc="65" dirty="0">
                <a:latin typeface="Times New Roman" panose="02020603050405020304" pitchFamily="18" charset="0"/>
                <a:cs typeface="Times New Roman" panose="02020603050405020304" pitchFamily="18" charset="0"/>
              </a:rPr>
              <a:t>The </a:t>
            </a:r>
            <a:r>
              <a:rPr sz="1000" dirty="0">
                <a:latin typeface="Times New Roman" panose="02020603050405020304" pitchFamily="18" charset="0"/>
                <a:cs typeface="Times New Roman" panose="02020603050405020304" pitchFamily="18" charset="0"/>
              </a:rPr>
              <a:t>course </a:t>
            </a:r>
            <a:r>
              <a:rPr sz="1000" spc="35" dirty="0">
                <a:latin typeface="Times New Roman" panose="02020603050405020304" pitchFamily="18" charset="0"/>
                <a:cs typeface="Times New Roman" panose="02020603050405020304" pitchFamily="18" charset="0"/>
              </a:rPr>
              <a:t>will </a:t>
            </a:r>
            <a:r>
              <a:rPr sz="1000" spc="-5" dirty="0">
                <a:latin typeface="Times New Roman" panose="02020603050405020304" pitchFamily="18" charset="0"/>
                <a:cs typeface="Times New Roman" panose="02020603050405020304" pitchFamily="18" charset="0"/>
              </a:rPr>
              <a:t>cover </a:t>
            </a:r>
            <a:r>
              <a:rPr sz="1000" spc="10" dirty="0">
                <a:latin typeface="Times New Roman" panose="02020603050405020304" pitchFamily="18" charset="0"/>
                <a:cs typeface="Times New Roman" panose="02020603050405020304" pitchFamily="18" charset="0"/>
              </a:rPr>
              <a:t>most </a:t>
            </a:r>
            <a:r>
              <a:rPr sz="1000" spc="-20" dirty="0">
                <a:latin typeface="Times New Roman" panose="02020603050405020304" pitchFamily="18" charset="0"/>
                <a:cs typeface="Times New Roman" panose="02020603050405020304" pitchFamily="18" charset="0"/>
              </a:rPr>
              <a:t>of </a:t>
            </a:r>
            <a:r>
              <a:rPr sz="1000" spc="5" dirty="0">
                <a:latin typeface="Times New Roman" panose="02020603050405020304" pitchFamily="18" charset="0"/>
                <a:cs typeface="Times New Roman" panose="02020603050405020304" pitchFamily="18" charset="0"/>
              </a:rPr>
              <a:t>the </a:t>
            </a:r>
            <a:r>
              <a:rPr sz="1000" spc="20" dirty="0">
                <a:latin typeface="Times New Roman" panose="02020603050405020304" pitchFamily="18" charset="0"/>
                <a:cs typeface="Times New Roman" panose="02020603050405020304" pitchFamily="18" charset="0"/>
              </a:rPr>
              <a:t>material </a:t>
            </a:r>
            <a:r>
              <a:rPr sz="1000" spc="35" dirty="0">
                <a:latin typeface="Times New Roman" panose="02020603050405020304" pitchFamily="18" charset="0"/>
                <a:cs typeface="Times New Roman" panose="02020603050405020304" pitchFamily="18" charset="0"/>
              </a:rPr>
              <a:t>in </a:t>
            </a:r>
            <a:r>
              <a:rPr sz="1000" spc="30" dirty="0">
                <a:latin typeface="Times New Roman" panose="02020603050405020304" pitchFamily="18" charset="0"/>
                <a:cs typeface="Times New Roman" panose="02020603050405020304" pitchFamily="18" charset="0"/>
              </a:rPr>
              <a:t>this </a:t>
            </a:r>
            <a:r>
              <a:rPr sz="1000" spc="35" dirty="0">
                <a:latin typeface="Times New Roman" panose="02020603050405020304" pitchFamily="18" charset="0"/>
                <a:cs typeface="Times New Roman" panose="02020603050405020304" pitchFamily="18" charset="0"/>
              </a:rPr>
              <a:t> </a:t>
            </a:r>
            <a:r>
              <a:rPr sz="1000" spc="30" dirty="0">
                <a:latin typeface="Times New Roman" panose="02020603050405020304" pitchFamily="18" charset="0"/>
                <a:cs typeface="Times New Roman" panose="02020603050405020304" pitchFamily="18" charset="0"/>
              </a:rPr>
              <a:t>Springer </a:t>
            </a:r>
            <a:r>
              <a:rPr sz="1000" spc="20" dirty="0">
                <a:latin typeface="Times New Roman" panose="02020603050405020304" pitchFamily="18" charset="0"/>
                <a:cs typeface="Times New Roman" panose="02020603050405020304" pitchFamily="18" charset="0"/>
              </a:rPr>
              <a:t>book </a:t>
            </a:r>
            <a:r>
              <a:rPr sz="1000" spc="125" dirty="0">
                <a:latin typeface="Times New Roman" panose="02020603050405020304" pitchFamily="18" charset="0"/>
                <a:cs typeface="Times New Roman" panose="02020603050405020304" pitchFamily="18" charset="0"/>
              </a:rPr>
              <a:t>(ISLR) </a:t>
            </a:r>
            <a:r>
              <a:rPr sz="1000" spc="15" dirty="0">
                <a:latin typeface="Times New Roman" panose="02020603050405020304" pitchFamily="18" charset="0"/>
                <a:cs typeface="Times New Roman" panose="02020603050405020304" pitchFamily="18" charset="0"/>
              </a:rPr>
              <a:t>published </a:t>
            </a:r>
            <a:r>
              <a:rPr sz="1000" spc="35" dirty="0">
                <a:latin typeface="Times New Roman" panose="02020603050405020304" pitchFamily="18" charset="0"/>
                <a:cs typeface="Times New Roman" panose="02020603050405020304" pitchFamily="18" charset="0"/>
              </a:rPr>
              <a:t>in </a:t>
            </a:r>
            <a:r>
              <a:rPr sz="1000" spc="-5" dirty="0">
                <a:latin typeface="Times New Roman" panose="02020603050405020304" pitchFamily="18" charset="0"/>
                <a:cs typeface="Times New Roman" panose="02020603050405020304" pitchFamily="18" charset="0"/>
              </a:rPr>
              <a:t>2013,</a:t>
            </a:r>
            <a:r>
              <a:rPr sz="1000" spc="215" dirty="0">
                <a:latin typeface="Times New Roman" panose="02020603050405020304" pitchFamily="18" charset="0"/>
                <a:cs typeface="Times New Roman" panose="02020603050405020304" pitchFamily="18" charset="0"/>
              </a:rPr>
              <a:t> </a:t>
            </a:r>
            <a:r>
              <a:rPr sz="1000" spc="15" dirty="0">
                <a:latin typeface="Times New Roman" panose="02020603050405020304" pitchFamily="18" charset="0"/>
                <a:cs typeface="Times New Roman" panose="02020603050405020304" pitchFamily="18" charset="0"/>
              </a:rPr>
              <a:t>which </a:t>
            </a:r>
            <a:r>
              <a:rPr sz="1000" spc="2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the</a:t>
            </a:r>
            <a:r>
              <a:rPr sz="1000" spc="10" dirty="0">
                <a:latin typeface="Times New Roman" panose="02020603050405020304" pitchFamily="18" charset="0"/>
                <a:cs typeface="Times New Roman" panose="02020603050405020304" pitchFamily="18" charset="0"/>
              </a:rPr>
              <a:t> </a:t>
            </a:r>
            <a:r>
              <a:rPr sz="1000" spc="25" dirty="0">
                <a:latin typeface="Times New Roman" panose="02020603050405020304" pitchFamily="18" charset="0"/>
                <a:cs typeface="Times New Roman" panose="02020603050405020304" pitchFamily="18" charset="0"/>
              </a:rPr>
              <a:t>instructors</a:t>
            </a:r>
            <a:r>
              <a:rPr sz="1000" spc="30" dirty="0">
                <a:latin typeface="Times New Roman" panose="02020603050405020304" pitchFamily="18" charset="0"/>
                <a:cs typeface="Times New Roman" panose="02020603050405020304" pitchFamily="18" charset="0"/>
              </a:rPr>
              <a:t> </a:t>
            </a:r>
            <a:r>
              <a:rPr sz="1000" spc="10" dirty="0">
                <a:latin typeface="Times New Roman" panose="02020603050405020304" pitchFamily="18" charset="0"/>
                <a:cs typeface="Times New Roman" panose="02020603050405020304" pitchFamily="18" charset="0"/>
              </a:rPr>
              <a:t>coauthored</a:t>
            </a:r>
            <a:r>
              <a:rPr sz="1000" spc="15" dirty="0">
                <a:latin typeface="Times New Roman" panose="02020603050405020304" pitchFamily="18" charset="0"/>
                <a:cs typeface="Times New Roman" panose="02020603050405020304" pitchFamily="18" charset="0"/>
              </a:rPr>
              <a:t> </a:t>
            </a:r>
            <a:r>
              <a:rPr sz="1000" spc="30" dirty="0">
                <a:latin typeface="Times New Roman" panose="02020603050405020304" pitchFamily="18" charset="0"/>
                <a:cs typeface="Times New Roman" panose="02020603050405020304" pitchFamily="18" charset="0"/>
              </a:rPr>
              <a:t>with</a:t>
            </a:r>
            <a:r>
              <a:rPr sz="1000" spc="35" dirty="0">
                <a:latin typeface="Times New Roman" panose="02020603050405020304" pitchFamily="18" charset="0"/>
                <a:cs typeface="Times New Roman" panose="02020603050405020304" pitchFamily="18" charset="0"/>
              </a:rPr>
              <a:t> Gareth  James </a:t>
            </a:r>
            <a:r>
              <a:rPr sz="1000" spc="40" dirty="0">
                <a:latin typeface="Times New Roman" panose="02020603050405020304" pitchFamily="18" charset="0"/>
                <a:cs typeface="Times New Roman" panose="02020603050405020304" pitchFamily="18" charset="0"/>
              </a:rPr>
              <a:t> </a:t>
            </a:r>
            <a:r>
              <a:rPr sz="1000" spc="20" dirty="0">
                <a:latin typeface="Times New Roman" panose="02020603050405020304" pitchFamily="18" charset="0"/>
                <a:cs typeface="Times New Roman" panose="02020603050405020304" pitchFamily="18" charset="0"/>
              </a:rPr>
              <a:t>and </a:t>
            </a:r>
            <a:r>
              <a:rPr sz="1000" spc="35" dirty="0">
                <a:latin typeface="Times New Roman" panose="02020603050405020304" pitchFamily="18" charset="0"/>
                <a:cs typeface="Times New Roman" panose="02020603050405020304" pitchFamily="18" charset="0"/>
              </a:rPr>
              <a:t>Daniela Witten. </a:t>
            </a:r>
            <a:r>
              <a:rPr sz="1000" spc="55" dirty="0">
                <a:latin typeface="Times New Roman" panose="02020603050405020304" pitchFamily="18" charset="0"/>
                <a:cs typeface="Times New Roman" panose="02020603050405020304" pitchFamily="18" charset="0"/>
              </a:rPr>
              <a:t>Each </a:t>
            </a:r>
            <a:r>
              <a:rPr sz="1000" spc="10" dirty="0">
                <a:latin typeface="Times New Roman" panose="02020603050405020304" pitchFamily="18" charset="0"/>
                <a:cs typeface="Times New Roman" panose="02020603050405020304" pitchFamily="18" charset="0"/>
              </a:rPr>
              <a:t>chapter </a:t>
            </a:r>
            <a:r>
              <a:rPr sz="1000" dirty="0">
                <a:latin typeface="Times New Roman" panose="02020603050405020304" pitchFamily="18" charset="0"/>
                <a:cs typeface="Times New Roman" panose="02020603050405020304" pitchFamily="18" charset="0"/>
              </a:rPr>
              <a:t>ends </a:t>
            </a:r>
            <a:r>
              <a:rPr sz="1000" spc="30" dirty="0">
                <a:latin typeface="Times New Roman" panose="02020603050405020304" pitchFamily="18" charset="0"/>
                <a:cs typeface="Times New Roman" panose="02020603050405020304" pitchFamily="18" charset="0"/>
              </a:rPr>
              <a:t>with </a:t>
            </a:r>
            <a:r>
              <a:rPr sz="1000" spc="20" dirty="0">
                <a:latin typeface="Times New Roman" panose="02020603050405020304" pitchFamily="18" charset="0"/>
                <a:cs typeface="Times New Roman" panose="02020603050405020304" pitchFamily="18" charset="0"/>
              </a:rPr>
              <a:t>an </a:t>
            </a:r>
            <a:r>
              <a:rPr sz="1000" spc="190" dirty="0">
                <a:latin typeface="Times New Roman" panose="02020603050405020304" pitchFamily="18" charset="0"/>
                <a:cs typeface="Times New Roman" panose="02020603050405020304" pitchFamily="18" charset="0"/>
              </a:rPr>
              <a:t>R </a:t>
            </a:r>
            <a:r>
              <a:rPr sz="1000" spc="-215" dirty="0">
                <a:latin typeface="Times New Roman" panose="02020603050405020304" pitchFamily="18" charset="0"/>
                <a:cs typeface="Times New Roman" panose="02020603050405020304" pitchFamily="18" charset="0"/>
              </a:rPr>
              <a:t> </a:t>
            </a:r>
            <a:r>
              <a:rPr sz="1000" spc="25" dirty="0">
                <a:latin typeface="Times New Roman" panose="02020603050405020304" pitchFamily="18" charset="0"/>
                <a:cs typeface="Times New Roman" panose="02020603050405020304" pitchFamily="18" charset="0"/>
              </a:rPr>
              <a:t>lab, </a:t>
            </a:r>
            <a:r>
              <a:rPr sz="1000" spc="35" dirty="0">
                <a:latin typeface="Times New Roman" panose="02020603050405020304" pitchFamily="18" charset="0"/>
                <a:cs typeface="Times New Roman" panose="02020603050405020304" pitchFamily="18" charset="0"/>
              </a:rPr>
              <a:t>in </a:t>
            </a:r>
            <a:r>
              <a:rPr sz="1000" spc="15" dirty="0">
                <a:latin typeface="Times New Roman" panose="02020603050405020304" pitchFamily="18" charset="0"/>
                <a:cs typeface="Times New Roman" panose="02020603050405020304" pitchFamily="18" charset="0"/>
              </a:rPr>
              <a:t>which </a:t>
            </a:r>
            <a:r>
              <a:rPr sz="1000" spc="10" dirty="0">
                <a:latin typeface="Times New Roman" panose="02020603050405020304" pitchFamily="18" charset="0"/>
                <a:cs typeface="Times New Roman" panose="02020603050405020304" pitchFamily="18" charset="0"/>
              </a:rPr>
              <a:t>examples </a:t>
            </a:r>
            <a:r>
              <a:rPr sz="1000" dirty="0">
                <a:latin typeface="Times New Roman" panose="02020603050405020304" pitchFamily="18" charset="0"/>
                <a:cs typeface="Times New Roman" panose="02020603050405020304" pitchFamily="18" charset="0"/>
              </a:rPr>
              <a:t>are developed. </a:t>
            </a:r>
            <a:r>
              <a:rPr sz="1000" spc="114" dirty="0">
                <a:latin typeface="Times New Roman" panose="02020603050405020304" pitchFamily="18" charset="0"/>
                <a:cs typeface="Times New Roman" panose="02020603050405020304" pitchFamily="18" charset="0"/>
              </a:rPr>
              <a:t>By </a:t>
            </a:r>
            <a:r>
              <a:rPr sz="1000" spc="50" dirty="0">
                <a:latin typeface="Times New Roman" panose="02020603050405020304" pitchFamily="18" charset="0"/>
                <a:cs typeface="Times New Roman" panose="02020603050405020304" pitchFamily="18" charset="0"/>
              </a:rPr>
              <a:t>January </a:t>
            </a:r>
            <a:r>
              <a:rPr sz="1000" spc="-215" dirty="0">
                <a:latin typeface="Times New Roman" panose="02020603050405020304" pitchFamily="18" charset="0"/>
                <a:cs typeface="Times New Roman" panose="02020603050405020304" pitchFamily="18" charset="0"/>
              </a:rPr>
              <a:t> </a:t>
            </a:r>
            <a:r>
              <a:rPr sz="1000" spc="15" dirty="0">
                <a:latin typeface="Times New Roman" panose="02020603050405020304" pitchFamily="18" charset="0"/>
                <a:cs typeface="Times New Roman" panose="02020603050405020304" pitchFamily="18" charset="0"/>
              </a:rPr>
              <a:t>1st, </a:t>
            </a:r>
            <a:r>
              <a:rPr sz="1000" spc="-5" dirty="0">
                <a:latin typeface="Times New Roman" panose="02020603050405020304" pitchFamily="18" charset="0"/>
                <a:cs typeface="Times New Roman" panose="02020603050405020304" pitchFamily="18" charset="0"/>
              </a:rPr>
              <a:t>2014, </a:t>
            </a:r>
            <a:r>
              <a:rPr sz="1000" spc="20" dirty="0">
                <a:latin typeface="Times New Roman" panose="02020603050405020304" pitchFamily="18" charset="0"/>
                <a:cs typeface="Times New Roman" panose="02020603050405020304" pitchFamily="18" charset="0"/>
              </a:rPr>
              <a:t>an </a:t>
            </a:r>
            <a:r>
              <a:rPr sz="1000" spc="10" dirty="0">
                <a:latin typeface="Times New Roman" panose="02020603050405020304" pitchFamily="18" charset="0"/>
                <a:cs typeface="Times New Roman" panose="02020603050405020304" pitchFamily="18" charset="0"/>
              </a:rPr>
              <a:t>electronic version </a:t>
            </a:r>
            <a:r>
              <a:rPr sz="1000" spc="-20" dirty="0">
                <a:latin typeface="Times New Roman" panose="02020603050405020304" pitchFamily="18" charset="0"/>
                <a:cs typeface="Times New Roman" panose="02020603050405020304" pitchFamily="18" charset="0"/>
              </a:rPr>
              <a:t>of </a:t>
            </a:r>
            <a:r>
              <a:rPr sz="1000" spc="30" dirty="0">
                <a:latin typeface="Times New Roman" panose="02020603050405020304" pitchFamily="18" charset="0"/>
                <a:cs typeface="Times New Roman" panose="02020603050405020304" pitchFamily="18" charset="0"/>
              </a:rPr>
              <a:t>this </a:t>
            </a:r>
            <a:r>
              <a:rPr sz="1000" spc="20" dirty="0">
                <a:latin typeface="Times New Roman" panose="02020603050405020304" pitchFamily="18" charset="0"/>
                <a:cs typeface="Times New Roman" panose="02020603050405020304" pitchFamily="18" charset="0"/>
              </a:rPr>
              <a:t>book </a:t>
            </a:r>
            <a:r>
              <a:rPr sz="1000" spc="35" dirty="0">
                <a:latin typeface="Times New Roman" panose="02020603050405020304" pitchFamily="18" charset="0"/>
                <a:cs typeface="Times New Roman" panose="02020603050405020304" pitchFamily="18" charset="0"/>
              </a:rPr>
              <a:t>will </a:t>
            </a:r>
            <a:r>
              <a:rPr sz="1000" spc="-5" dirty="0">
                <a:latin typeface="Times New Roman" panose="02020603050405020304" pitchFamily="18" charset="0"/>
                <a:cs typeface="Times New Roman" panose="02020603050405020304" pitchFamily="18" charset="0"/>
              </a:rPr>
              <a:t>be </a:t>
            </a:r>
            <a:r>
              <a:rPr sz="1000" spc="-215" dirty="0">
                <a:latin typeface="Times New Roman" panose="02020603050405020304" pitchFamily="18" charset="0"/>
                <a:cs typeface="Times New Roman" panose="02020603050405020304" pitchFamily="18" charset="0"/>
              </a:rPr>
              <a:t> </a:t>
            </a:r>
            <a:r>
              <a:rPr sz="1000" spc="15" dirty="0">
                <a:latin typeface="Times New Roman" panose="02020603050405020304" pitchFamily="18" charset="0"/>
                <a:cs typeface="Times New Roman" panose="02020603050405020304" pitchFamily="18" charset="0"/>
              </a:rPr>
              <a:t>available</a:t>
            </a:r>
            <a:r>
              <a:rPr sz="1000" spc="100"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for</a:t>
            </a:r>
            <a:r>
              <a:rPr sz="1000" spc="105" dirty="0">
                <a:latin typeface="Times New Roman" panose="02020603050405020304" pitchFamily="18" charset="0"/>
                <a:cs typeface="Times New Roman" panose="02020603050405020304" pitchFamily="18" charset="0"/>
              </a:rPr>
              <a:t> </a:t>
            </a:r>
            <a:r>
              <a:rPr sz="1000" spc="-20" dirty="0">
                <a:latin typeface="Times New Roman" panose="02020603050405020304" pitchFamily="18" charset="0"/>
                <a:cs typeface="Times New Roman" panose="02020603050405020304" pitchFamily="18" charset="0"/>
              </a:rPr>
              <a:t>free</a:t>
            </a:r>
            <a:r>
              <a:rPr sz="1000" spc="10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from</a:t>
            </a:r>
            <a:r>
              <a:rPr sz="1000" spc="100"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the</a:t>
            </a:r>
            <a:r>
              <a:rPr sz="1000" spc="105" dirty="0">
                <a:latin typeface="Times New Roman" panose="02020603050405020304" pitchFamily="18" charset="0"/>
                <a:cs typeface="Times New Roman" panose="02020603050405020304" pitchFamily="18" charset="0"/>
              </a:rPr>
              <a:t> </a:t>
            </a:r>
            <a:r>
              <a:rPr sz="1000" spc="25" dirty="0">
                <a:latin typeface="Times New Roman" panose="02020603050405020304" pitchFamily="18" charset="0"/>
                <a:cs typeface="Times New Roman" panose="02020603050405020304" pitchFamily="18" charset="0"/>
              </a:rPr>
              <a:t>instructors’</a:t>
            </a:r>
            <a:r>
              <a:rPr sz="1000" spc="105"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websites.</a:t>
            </a:r>
          </a:p>
        </p:txBody>
      </p:sp>
      <p:grpSp>
        <p:nvGrpSpPr>
          <p:cNvPr id="14" name="object 13">
            <a:extLst>
              <a:ext uri="{FF2B5EF4-FFF2-40B4-BE49-F238E27FC236}">
                <a16:creationId xmlns:a16="http://schemas.microsoft.com/office/drawing/2014/main" xmlns="" id="{B91C4BF7-89C6-07EA-4323-3A29E5F204DD}"/>
              </a:ext>
            </a:extLst>
          </p:cNvPr>
          <p:cNvGrpSpPr/>
          <p:nvPr/>
        </p:nvGrpSpPr>
        <p:grpSpPr>
          <a:xfrm>
            <a:off x="457200" y="2053246"/>
            <a:ext cx="777875" cy="398780"/>
            <a:chOff x="457200" y="2000309"/>
            <a:chExt cx="777875" cy="398780"/>
          </a:xfrm>
        </p:grpSpPr>
        <p:pic>
          <p:nvPicPr>
            <p:cNvPr id="15" name="object 14">
              <a:extLst>
                <a:ext uri="{FF2B5EF4-FFF2-40B4-BE49-F238E27FC236}">
                  <a16:creationId xmlns:a16="http://schemas.microsoft.com/office/drawing/2014/main" xmlns="" id="{E0E2C43E-FC90-7C14-B830-15B55323E3CB}"/>
                </a:ext>
              </a:extLst>
            </p:cNvPr>
            <p:cNvPicPr/>
            <p:nvPr/>
          </p:nvPicPr>
          <p:blipFill>
            <a:blip r:embed="rId10" cstate="print"/>
            <a:stretch>
              <a:fillRect/>
            </a:stretch>
          </p:blipFill>
          <p:spPr>
            <a:xfrm>
              <a:off x="457200" y="2000309"/>
              <a:ext cx="777479" cy="398417"/>
            </a:xfrm>
            <a:prstGeom prst="rect">
              <a:avLst/>
            </a:prstGeom>
          </p:spPr>
        </p:pic>
        <p:pic>
          <p:nvPicPr>
            <p:cNvPr id="16" name="object 15">
              <a:extLst>
                <a:ext uri="{FF2B5EF4-FFF2-40B4-BE49-F238E27FC236}">
                  <a16:creationId xmlns:a16="http://schemas.microsoft.com/office/drawing/2014/main" xmlns="" id="{18F8949A-2A83-CB47-A454-7D5389DB55BA}"/>
                </a:ext>
              </a:extLst>
            </p:cNvPr>
            <p:cNvPicPr/>
            <p:nvPr/>
          </p:nvPicPr>
          <p:blipFill>
            <a:blip r:embed="rId11" cstate="print"/>
            <a:stretch>
              <a:fillRect/>
            </a:stretch>
          </p:blipFill>
          <p:spPr>
            <a:xfrm>
              <a:off x="505590" y="2247103"/>
              <a:ext cx="729088" cy="151624"/>
            </a:xfrm>
            <a:prstGeom prst="rect">
              <a:avLst/>
            </a:prstGeom>
          </p:spPr>
        </p:pic>
      </p:grpSp>
      <p:sp>
        <p:nvSpPr>
          <p:cNvPr id="17" name="object 16">
            <a:extLst>
              <a:ext uri="{FF2B5EF4-FFF2-40B4-BE49-F238E27FC236}">
                <a16:creationId xmlns:a16="http://schemas.microsoft.com/office/drawing/2014/main" xmlns="" id="{D0ED5273-DB1D-854A-D55E-18101F46598B}"/>
              </a:ext>
            </a:extLst>
          </p:cNvPr>
          <p:cNvSpPr txBox="1"/>
          <p:nvPr/>
        </p:nvSpPr>
        <p:spPr>
          <a:xfrm>
            <a:off x="787132" y="2117523"/>
            <a:ext cx="341630" cy="68580"/>
          </a:xfrm>
          <a:prstGeom prst="rect">
            <a:avLst/>
          </a:prstGeom>
        </p:spPr>
        <p:txBody>
          <a:bodyPr vert="horz" wrap="square" lIns="0" tIns="16510" rIns="0" bIns="0" rtlCol="0">
            <a:spAutoFit/>
          </a:bodyPr>
          <a:lstStyle/>
          <a:p>
            <a:pPr marL="12700">
              <a:lnSpc>
                <a:spcPct val="100000"/>
              </a:lnSpc>
              <a:spcBef>
                <a:spcPts val="130"/>
              </a:spcBef>
            </a:pPr>
            <a:r>
              <a:rPr sz="250" spc="-20" dirty="0">
                <a:solidFill>
                  <a:srgbClr val="EEA616"/>
                </a:solidFill>
                <a:latin typeface="Trebuchet MS" panose="020B0603020202020204"/>
                <a:cs typeface="Trebuchet MS" panose="020B0603020202020204"/>
              </a:rPr>
              <a:t>Springer</a:t>
            </a:r>
            <a:r>
              <a:rPr sz="250" spc="-30" dirty="0">
                <a:solidFill>
                  <a:srgbClr val="EEA616"/>
                </a:solidFill>
                <a:latin typeface="Trebuchet MS" panose="020B0603020202020204"/>
                <a:cs typeface="Trebuchet MS" panose="020B0603020202020204"/>
              </a:rPr>
              <a:t> </a:t>
            </a:r>
            <a:r>
              <a:rPr sz="250" spc="-15" dirty="0">
                <a:solidFill>
                  <a:srgbClr val="EEA616"/>
                </a:solidFill>
                <a:latin typeface="Trebuchet MS" panose="020B0603020202020204"/>
                <a:cs typeface="Trebuchet MS" panose="020B0603020202020204"/>
              </a:rPr>
              <a:t>S</a:t>
            </a:r>
            <a:r>
              <a:rPr sz="250" spc="-30" dirty="0">
                <a:solidFill>
                  <a:srgbClr val="EEA616"/>
                </a:solidFill>
                <a:latin typeface="Trebuchet MS" panose="020B0603020202020204"/>
                <a:cs typeface="Trebuchet MS" panose="020B0603020202020204"/>
              </a:rPr>
              <a:t>e</a:t>
            </a:r>
            <a:r>
              <a:rPr sz="250" spc="-20" dirty="0">
                <a:solidFill>
                  <a:srgbClr val="EEA616"/>
                </a:solidFill>
                <a:latin typeface="Trebuchet MS" panose="020B0603020202020204"/>
                <a:cs typeface="Trebuchet MS" panose="020B0603020202020204"/>
              </a:rPr>
              <a:t>ries</a:t>
            </a:r>
            <a:r>
              <a:rPr sz="250" spc="-30" dirty="0">
                <a:solidFill>
                  <a:srgbClr val="EEA616"/>
                </a:solidFill>
                <a:latin typeface="Trebuchet MS" panose="020B0603020202020204"/>
                <a:cs typeface="Trebuchet MS" panose="020B0603020202020204"/>
              </a:rPr>
              <a:t> </a:t>
            </a:r>
            <a:r>
              <a:rPr sz="250" spc="-15" dirty="0">
                <a:solidFill>
                  <a:srgbClr val="EEA616"/>
                </a:solidFill>
                <a:latin typeface="Trebuchet MS" panose="020B0603020202020204"/>
                <a:cs typeface="Trebuchet MS" panose="020B0603020202020204"/>
              </a:rPr>
              <a:t>in</a:t>
            </a:r>
            <a:r>
              <a:rPr sz="250" spc="-30" dirty="0">
                <a:solidFill>
                  <a:srgbClr val="EEA616"/>
                </a:solidFill>
                <a:latin typeface="Trebuchet MS" panose="020B0603020202020204"/>
                <a:cs typeface="Trebuchet MS" panose="020B0603020202020204"/>
              </a:rPr>
              <a:t> </a:t>
            </a:r>
            <a:r>
              <a:rPr sz="250" spc="-20" dirty="0">
                <a:solidFill>
                  <a:srgbClr val="EEA616"/>
                </a:solidFill>
                <a:latin typeface="Trebuchet MS" panose="020B0603020202020204"/>
                <a:cs typeface="Trebuchet MS" panose="020B0603020202020204"/>
              </a:rPr>
              <a:t>St</a:t>
            </a:r>
            <a:r>
              <a:rPr sz="250" spc="-30" dirty="0">
                <a:solidFill>
                  <a:srgbClr val="EEA616"/>
                </a:solidFill>
                <a:latin typeface="Trebuchet MS" panose="020B0603020202020204"/>
                <a:cs typeface="Trebuchet MS" panose="020B0603020202020204"/>
              </a:rPr>
              <a:t>a</a:t>
            </a:r>
            <a:r>
              <a:rPr sz="250" spc="-20" dirty="0">
                <a:solidFill>
                  <a:srgbClr val="EEA616"/>
                </a:solidFill>
                <a:latin typeface="Trebuchet MS" panose="020B0603020202020204"/>
                <a:cs typeface="Trebuchet MS" panose="020B0603020202020204"/>
              </a:rPr>
              <a:t>tistics</a:t>
            </a:r>
            <a:endParaRPr sz="250">
              <a:latin typeface="Trebuchet MS" panose="020B0603020202020204"/>
              <a:cs typeface="Trebuchet MS" panose="020B0603020202020204"/>
            </a:endParaRPr>
          </a:p>
        </p:txBody>
      </p:sp>
      <p:sp>
        <p:nvSpPr>
          <p:cNvPr id="18" name="object 17">
            <a:extLst>
              <a:ext uri="{FF2B5EF4-FFF2-40B4-BE49-F238E27FC236}">
                <a16:creationId xmlns:a16="http://schemas.microsoft.com/office/drawing/2014/main" xmlns="" id="{69E08CF4-99BD-6351-1958-B3D65CFCD83A}"/>
              </a:ext>
            </a:extLst>
          </p:cNvPr>
          <p:cNvSpPr txBox="1"/>
          <p:nvPr/>
        </p:nvSpPr>
        <p:spPr>
          <a:xfrm>
            <a:off x="541704" y="2279902"/>
            <a:ext cx="265430" cy="176530"/>
          </a:xfrm>
          <a:prstGeom prst="rect">
            <a:avLst/>
          </a:prstGeom>
        </p:spPr>
        <p:txBody>
          <a:bodyPr vert="horz" wrap="square" lIns="0" tIns="19050" rIns="0" bIns="0" rtlCol="0">
            <a:spAutoFit/>
          </a:bodyPr>
          <a:lstStyle/>
          <a:p>
            <a:pPr marL="12700" marR="5080">
              <a:lnSpc>
                <a:spcPts val="380"/>
              </a:lnSpc>
              <a:spcBef>
                <a:spcPts val="150"/>
              </a:spcBef>
            </a:pPr>
            <a:r>
              <a:rPr sz="350" spc="-100" dirty="0">
                <a:solidFill>
                  <a:srgbClr val="FFFFFF"/>
                </a:solidFill>
                <a:latin typeface="Trebuchet MS" panose="020B0603020202020204"/>
                <a:cs typeface="Trebuchet MS" panose="020B0603020202020204"/>
              </a:rPr>
              <a:t>T</a:t>
            </a:r>
            <a:r>
              <a:rPr sz="350" spc="-55" dirty="0">
                <a:solidFill>
                  <a:srgbClr val="FFFFFF"/>
                </a:solidFill>
                <a:latin typeface="Trebuchet MS" panose="020B0603020202020204"/>
                <a:cs typeface="Trebuchet MS" panose="020B0603020202020204"/>
              </a:rPr>
              <a:t>r</a:t>
            </a:r>
            <a:r>
              <a:rPr sz="350" spc="-60" dirty="0">
                <a:solidFill>
                  <a:srgbClr val="FFFFFF"/>
                </a:solidFill>
                <a:latin typeface="Trebuchet MS" panose="020B0603020202020204"/>
                <a:cs typeface="Trebuchet MS" panose="020B0603020202020204"/>
              </a:rPr>
              <a:t>ev</a:t>
            </a:r>
            <a:r>
              <a:rPr sz="350" spc="-65" dirty="0">
                <a:solidFill>
                  <a:srgbClr val="FFFFFF"/>
                </a:solidFill>
                <a:latin typeface="Trebuchet MS" panose="020B0603020202020204"/>
                <a:cs typeface="Trebuchet MS" panose="020B0603020202020204"/>
              </a:rPr>
              <a:t>o</a:t>
            </a:r>
            <a:r>
              <a:rPr sz="350" spc="-45" dirty="0">
                <a:solidFill>
                  <a:srgbClr val="FFFFFF"/>
                </a:solidFill>
                <a:latin typeface="Trebuchet MS" panose="020B0603020202020204"/>
                <a:cs typeface="Trebuchet MS" panose="020B0603020202020204"/>
              </a:rPr>
              <a:t>r </a:t>
            </a:r>
            <a:r>
              <a:rPr sz="350" spc="-55" dirty="0">
                <a:solidFill>
                  <a:srgbClr val="FFFFFF"/>
                </a:solidFill>
                <a:latin typeface="Trebuchet MS" panose="020B0603020202020204"/>
                <a:cs typeface="Trebuchet MS" panose="020B0603020202020204"/>
              </a:rPr>
              <a:t>Hastie  </a:t>
            </a:r>
            <a:r>
              <a:rPr sz="350" spc="-60" dirty="0">
                <a:solidFill>
                  <a:srgbClr val="FFFFFF"/>
                </a:solidFill>
                <a:latin typeface="Trebuchet MS" panose="020B0603020202020204"/>
                <a:cs typeface="Trebuchet MS" panose="020B0603020202020204"/>
              </a:rPr>
              <a:t>Robe</a:t>
            </a:r>
            <a:r>
              <a:rPr sz="350" spc="-40" dirty="0">
                <a:solidFill>
                  <a:srgbClr val="FFFFFF"/>
                </a:solidFill>
                <a:latin typeface="Trebuchet MS" panose="020B0603020202020204"/>
                <a:cs typeface="Trebuchet MS" panose="020B0603020202020204"/>
              </a:rPr>
              <a:t>r</a:t>
            </a:r>
            <a:r>
              <a:rPr sz="350" spc="-50" dirty="0">
                <a:solidFill>
                  <a:srgbClr val="FFFFFF"/>
                </a:solidFill>
                <a:latin typeface="Trebuchet MS" panose="020B0603020202020204"/>
                <a:cs typeface="Trebuchet MS" panose="020B0603020202020204"/>
              </a:rPr>
              <a:t>t</a:t>
            </a:r>
            <a:r>
              <a:rPr sz="350" spc="-60" dirty="0">
                <a:solidFill>
                  <a:srgbClr val="FFFFFF"/>
                </a:solidFill>
                <a:latin typeface="Trebuchet MS" panose="020B0603020202020204"/>
                <a:cs typeface="Trebuchet MS" panose="020B0603020202020204"/>
              </a:rPr>
              <a:t> </a:t>
            </a:r>
            <a:r>
              <a:rPr sz="350" spc="-85" dirty="0">
                <a:solidFill>
                  <a:srgbClr val="FFFFFF"/>
                </a:solidFill>
                <a:latin typeface="Trebuchet MS" panose="020B0603020202020204"/>
                <a:cs typeface="Trebuchet MS" panose="020B0603020202020204"/>
              </a:rPr>
              <a:t>T</a:t>
            </a:r>
            <a:r>
              <a:rPr sz="350" spc="-45" dirty="0">
                <a:solidFill>
                  <a:srgbClr val="FFFFFF"/>
                </a:solidFill>
                <a:latin typeface="Trebuchet MS" panose="020B0603020202020204"/>
                <a:cs typeface="Trebuchet MS" panose="020B0603020202020204"/>
              </a:rPr>
              <a:t>ibshirani  </a:t>
            </a:r>
            <a:r>
              <a:rPr sz="350" spc="-70" dirty="0">
                <a:solidFill>
                  <a:srgbClr val="FFFFFF"/>
                </a:solidFill>
                <a:latin typeface="Trebuchet MS" panose="020B0603020202020204"/>
                <a:cs typeface="Trebuchet MS" panose="020B0603020202020204"/>
              </a:rPr>
              <a:t>Je</a:t>
            </a:r>
            <a:r>
              <a:rPr sz="350" spc="-60" dirty="0">
                <a:solidFill>
                  <a:srgbClr val="FFFFFF"/>
                </a:solidFill>
                <a:latin typeface="Trebuchet MS" panose="020B0603020202020204"/>
                <a:cs typeface="Trebuchet MS" panose="020B0603020202020204"/>
              </a:rPr>
              <a:t>r</a:t>
            </a:r>
            <a:r>
              <a:rPr sz="350" spc="-65" dirty="0">
                <a:solidFill>
                  <a:srgbClr val="FFFFFF"/>
                </a:solidFill>
                <a:latin typeface="Trebuchet MS" panose="020B0603020202020204"/>
                <a:cs typeface="Trebuchet MS" panose="020B0603020202020204"/>
              </a:rPr>
              <a:t>ome</a:t>
            </a:r>
            <a:r>
              <a:rPr sz="350" spc="-45" dirty="0">
                <a:solidFill>
                  <a:srgbClr val="FFFFFF"/>
                </a:solidFill>
                <a:latin typeface="Trebuchet MS" panose="020B0603020202020204"/>
                <a:cs typeface="Trebuchet MS" panose="020B0603020202020204"/>
              </a:rPr>
              <a:t> </a:t>
            </a:r>
            <a:r>
              <a:rPr sz="350" spc="-70" dirty="0">
                <a:solidFill>
                  <a:srgbClr val="FFFFFF"/>
                </a:solidFill>
                <a:latin typeface="Trebuchet MS" panose="020B0603020202020204"/>
                <a:cs typeface="Trebuchet MS" panose="020B0603020202020204"/>
              </a:rPr>
              <a:t>F</a:t>
            </a:r>
            <a:r>
              <a:rPr sz="350" spc="-55" dirty="0">
                <a:solidFill>
                  <a:srgbClr val="FFFFFF"/>
                </a:solidFill>
                <a:latin typeface="Trebuchet MS" panose="020B0603020202020204"/>
                <a:cs typeface="Trebuchet MS" panose="020B0603020202020204"/>
              </a:rPr>
              <a:t>riedman</a:t>
            </a:r>
            <a:endParaRPr sz="350">
              <a:latin typeface="Trebuchet MS" panose="020B0603020202020204"/>
              <a:cs typeface="Trebuchet MS" panose="020B0603020202020204"/>
            </a:endParaRPr>
          </a:p>
        </p:txBody>
      </p:sp>
      <p:sp>
        <p:nvSpPr>
          <p:cNvPr id="19" name="object 18">
            <a:extLst>
              <a:ext uri="{FF2B5EF4-FFF2-40B4-BE49-F238E27FC236}">
                <a16:creationId xmlns:a16="http://schemas.microsoft.com/office/drawing/2014/main" xmlns="" id="{B9251CE1-19BF-A739-3244-BADDB47AA198}"/>
              </a:ext>
            </a:extLst>
          </p:cNvPr>
          <p:cNvSpPr/>
          <p:nvPr/>
        </p:nvSpPr>
        <p:spPr>
          <a:xfrm>
            <a:off x="457200" y="2803304"/>
            <a:ext cx="777875" cy="426084"/>
          </a:xfrm>
          <a:custGeom>
            <a:avLst/>
            <a:gdLst/>
            <a:ahLst/>
            <a:cxnLst/>
            <a:rect l="l" t="t" r="r" b="b"/>
            <a:pathLst>
              <a:path w="777875" h="426085">
                <a:moveTo>
                  <a:pt x="0" y="425839"/>
                </a:moveTo>
                <a:lnTo>
                  <a:pt x="0" y="0"/>
                </a:lnTo>
                <a:lnTo>
                  <a:pt x="777478" y="0"/>
                </a:lnTo>
                <a:lnTo>
                  <a:pt x="777478" y="425839"/>
                </a:lnTo>
                <a:lnTo>
                  <a:pt x="0" y="425839"/>
                </a:lnTo>
                <a:close/>
              </a:path>
            </a:pathLst>
          </a:custGeom>
          <a:solidFill>
            <a:srgbClr val="F2B54A"/>
          </a:solidFill>
        </p:spPr>
        <p:txBody>
          <a:bodyPr wrap="square" lIns="0" tIns="0" rIns="0" bIns="0" rtlCol="0"/>
          <a:lstStyle/>
          <a:p>
            <a:endParaRPr/>
          </a:p>
        </p:txBody>
      </p:sp>
      <p:sp>
        <p:nvSpPr>
          <p:cNvPr id="20" name="object 19">
            <a:extLst>
              <a:ext uri="{FF2B5EF4-FFF2-40B4-BE49-F238E27FC236}">
                <a16:creationId xmlns:a16="http://schemas.microsoft.com/office/drawing/2014/main" xmlns="" id="{F7799170-B2DE-E121-3843-F8558DA53271}"/>
              </a:ext>
            </a:extLst>
          </p:cNvPr>
          <p:cNvSpPr txBox="1"/>
          <p:nvPr/>
        </p:nvSpPr>
        <p:spPr>
          <a:xfrm>
            <a:off x="466448" y="2449204"/>
            <a:ext cx="758190" cy="351790"/>
          </a:xfrm>
          <a:prstGeom prst="rect">
            <a:avLst/>
          </a:prstGeom>
          <a:solidFill>
            <a:srgbClr val="EEA616"/>
          </a:solidFill>
        </p:spPr>
        <p:txBody>
          <a:bodyPr vert="horz" wrap="square" lIns="0" tIns="38100" rIns="0" bIns="0" rtlCol="0">
            <a:spAutoFit/>
          </a:bodyPr>
          <a:lstStyle/>
          <a:p>
            <a:pPr marL="77470" marR="148590">
              <a:lnSpc>
                <a:spcPts val="690"/>
              </a:lnSpc>
              <a:spcBef>
                <a:spcPts val="300"/>
              </a:spcBef>
            </a:pPr>
            <a:r>
              <a:rPr sz="600" spc="-80" dirty="0">
                <a:solidFill>
                  <a:srgbClr val="FFFFFF"/>
                </a:solidFill>
                <a:latin typeface="Trebuchet MS" panose="020B0603020202020204"/>
                <a:cs typeface="Trebuchet MS" panose="020B0603020202020204"/>
              </a:rPr>
              <a:t>The</a:t>
            </a:r>
            <a:r>
              <a:rPr sz="600" spc="-75" dirty="0">
                <a:solidFill>
                  <a:srgbClr val="FFFFFF"/>
                </a:solidFill>
                <a:latin typeface="Trebuchet MS" panose="020B0603020202020204"/>
                <a:cs typeface="Trebuchet MS" panose="020B0603020202020204"/>
              </a:rPr>
              <a:t> </a:t>
            </a:r>
            <a:r>
              <a:rPr sz="600" spc="-65" dirty="0">
                <a:solidFill>
                  <a:srgbClr val="FFFFFF"/>
                </a:solidFill>
                <a:latin typeface="Trebuchet MS" panose="020B0603020202020204"/>
                <a:cs typeface="Trebuchet MS" panose="020B0603020202020204"/>
              </a:rPr>
              <a:t>Elements</a:t>
            </a:r>
            <a:r>
              <a:rPr sz="600" spc="-75" dirty="0">
                <a:solidFill>
                  <a:srgbClr val="FFFFFF"/>
                </a:solidFill>
                <a:latin typeface="Trebuchet MS" panose="020B0603020202020204"/>
                <a:cs typeface="Trebuchet MS" panose="020B0603020202020204"/>
              </a:rPr>
              <a:t> </a:t>
            </a:r>
            <a:r>
              <a:rPr sz="600" spc="-45" dirty="0">
                <a:solidFill>
                  <a:srgbClr val="FFFFFF"/>
                </a:solidFill>
                <a:latin typeface="Trebuchet MS" panose="020B0603020202020204"/>
                <a:cs typeface="Trebuchet MS" panose="020B0603020202020204"/>
              </a:rPr>
              <a:t>of  </a:t>
            </a:r>
            <a:r>
              <a:rPr sz="600" spc="-50" dirty="0">
                <a:solidFill>
                  <a:srgbClr val="FFFFFF"/>
                </a:solidFill>
                <a:latin typeface="Trebuchet MS" panose="020B0603020202020204"/>
                <a:cs typeface="Trebuchet MS" panose="020B0603020202020204"/>
              </a:rPr>
              <a:t>St</a:t>
            </a:r>
            <a:r>
              <a:rPr sz="600" spc="-70" dirty="0">
                <a:solidFill>
                  <a:srgbClr val="FFFFFF"/>
                </a:solidFill>
                <a:latin typeface="Trebuchet MS" panose="020B0603020202020204"/>
                <a:cs typeface="Trebuchet MS" panose="020B0603020202020204"/>
              </a:rPr>
              <a:t>a</a:t>
            </a:r>
            <a:r>
              <a:rPr sz="600" spc="-50" dirty="0">
                <a:solidFill>
                  <a:srgbClr val="FFFFFF"/>
                </a:solidFill>
                <a:latin typeface="Trebuchet MS" panose="020B0603020202020204"/>
                <a:cs typeface="Trebuchet MS" panose="020B0603020202020204"/>
              </a:rPr>
              <a:t>tisti</a:t>
            </a:r>
            <a:r>
              <a:rPr sz="600" spc="-65" dirty="0">
                <a:solidFill>
                  <a:srgbClr val="FFFFFF"/>
                </a:solidFill>
                <a:latin typeface="Trebuchet MS" panose="020B0603020202020204"/>
                <a:cs typeface="Trebuchet MS" panose="020B0603020202020204"/>
              </a:rPr>
              <a:t>c</a:t>
            </a:r>
            <a:r>
              <a:rPr sz="600" spc="-50" dirty="0">
                <a:solidFill>
                  <a:srgbClr val="FFFFFF"/>
                </a:solidFill>
                <a:latin typeface="Trebuchet MS" panose="020B0603020202020204"/>
                <a:cs typeface="Trebuchet MS" panose="020B0603020202020204"/>
              </a:rPr>
              <a:t>al</a:t>
            </a:r>
            <a:r>
              <a:rPr sz="600" spc="-75" dirty="0">
                <a:solidFill>
                  <a:srgbClr val="FFFFFF"/>
                </a:solidFill>
                <a:latin typeface="Trebuchet MS" panose="020B0603020202020204"/>
                <a:cs typeface="Trebuchet MS" panose="020B0603020202020204"/>
              </a:rPr>
              <a:t> </a:t>
            </a:r>
            <a:r>
              <a:rPr sz="600" spc="-80" dirty="0">
                <a:solidFill>
                  <a:srgbClr val="FFFFFF"/>
                </a:solidFill>
                <a:latin typeface="Trebuchet MS" panose="020B0603020202020204"/>
                <a:cs typeface="Trebuchet MS" panose="020B0603020202020204"/>
              </a:rPr>
              <a:t>L</a:t>
            </a:r>
            <a:r>
              <a:rPr sz="600" spc="-50" dirty="0">
                <a:solidFill>
                  <a:srgbClr val="FFFFFF"/>
                </a:solidFill>
                <a:latin typeface="Trebuchet MS" panose="020B0603020202020204"/>
                <a:cs typeface="Trebuchet MS" panose="020B0603020202020204"/>
              </a:rPr>
              <a:t>earning</a:t>
            </a:r>
            <a:endParaRPr sz="600" dirty="0">
              <a:latin typeface="Trebuchet MS" panose="020B0603020202020204"/>
              <a:cs typeface="Trebuchet MS" panose="020B0603020202020204"/>
            </a:endParaRPr>
          </a:p>
          <a:p>
            <a:pPr marL="77470">
              <a:lnSpc>
                <a:spcPct val="100000"/>
              </a:lnSpc>
              <a:spcBef>
                <a:spcPts val="90"/>
              </a:spcBef>
            </a:pPr>
            <a:r>
              <a:rPr sz="350" spc="-50" dirty="0">
                <a:solidFill>
                  <a:srgbClr val="864A0E"/>
                </a:solidFill>
                <a:latin typeface="Trebuchet MS" panose="020B0603020202020204"/>
                <a:cs typeface="Trebuchet MS" panose="020B0603020202020204"/>
              </a:rPr>
              <a:t>Da</a:t>
            </a:r>
            <a:r>
              <a:rPr sz="350" spc="-45" dirty="0">
                <a:solidFill>
                  <a:srgbClr val="864A0E"/>
                </a:solidFill>
                <a:latin typeface="Trebuchet MS" panose="020B0603020202020204"/>
                <a:cs typeface="Trebuchet MS" panose="020B0603020202020204"/>
              </a:rPr>
              <a:t>ta</a:t>
            </a:r>
            <a:r>
              <a:rPr sz="350" spc="-40" dirty="0">
                <a:solidFill>
                  <a:srgbClr val="864A0E"/>
                </a:solidFill>
                <a:latin typeface="Trebuchet MS" panose="020B0603020202020204"/>
                <a:cs typeface="Trebuchet MS" panose="020B0603020202020204"/>
              </a:rPr>
              <a:t> </a:t>
            </a:r>
            <a:r>
              <a:rPr sz="350" spc="-30" dirty="0">
                <a:solidFill>
                  <a:srgbClr val="864A0E"/>
                </a:solidFill>
                <a:latin typeface="Trebuchet MS" panose="020B0603020202020204"/>
                <a:cs typeface="Trebuchet MS" panose="020B0603020202020204"/>
              </a:rPr>
              <a:t>Minin</a:t>
            </a:r>
            <a:r>
              <a:rPr sz="350" spc="-45" dirty="0">
                <a:solidFill>
                  <a:srgbClr val="864A0E"/>
                </a:solidFill>
                <a:latin typeface="Trebuchet MS" panose="020B0603020202020204"/>
                <a:cs typeface="Trebuchet MS" panose="020B0603020202020204"/>
              </a:rPr>
              <a:t>g</a:t>
            </a:r>
            <a:r>
              <a:rPr sz="350" spc="-55" dirty="0">
                <a:solidFill>
                  <a:srgbClr val="864A0E"/>
                </a:solidFill>
                <a:latin typeface="Trebuchet MS" panose="020B0603020202020204"/>
                <a:cs typeface="Trebuchet MS" panose="020B0603020202020204"/>
              </a:rPr>
              <a:t>,</a:t>
            </a:r>
            <a:r>
              <a:rPr sz="350" spc="-65" dirty="0">
                <a:solidFill>
                  <a:srgbClr val="864A0E"/>
                </a:solidFill>
                <a:latin typeface="Trebuchet MS" panose="020B0603020202020204"/>
                <a:cs typeface="Trebuchet MS" panose="020B0603020202020204"/>
              </a:rPr>
              <a:t> </a:t>
            </a:r>
            <a:r>
              <a:rPr sz="350" spc="-40" dirty="0">
                <a:solidFill>
                  <a:srgbClr val="864A0E"/>
                </a:solidFill>
                <a:latin typeface="Trebuchet MS" panose="020B0603020202020204"/>
                <a:cs typeface="Trebuchet MS" panose="020B0603020202020204"/>
              </a:rPr>
              <a:t>Infe</a:t>
            </a:r>
            <a:r>
              <a:rPr sz="350" spc="-50" dirty="0">
                <a:solidFill>
                  <a:srgbClr val="864A0E"/>
                </a:solidFill>
                <a:latin typeface="Trebuchet MS" panose="020B0603020202020204"/>
                <a:cs typeface="Trebuchet MS" panose="020B0603020202020204"/>
              </a:rPr>
              <a:t>r</a:t>
            </a:r>
            <a:r>
              <a:rPr sz="350" spc="-55" dirty="0">
                <a:solidFill>
                  <a:srgbClr val="864A0E"/>
                </a:solidFill>
                <a:latin typeface="Trebuchet MS" panose="020B0603020202020204"/>
                <a:cs typeface="Trebuchet MS" panose="020B0603020202020204"/>
              </a:rPr>
              <a:t>enc</a:t>
            </a:r>
            <a:r>
              <a:rPr sz="350" spc="-65" dirty="0">
                <a:solidFill>
                  <a:srgbClr val="864A0E"/>
                </a:solidFill>
                <a:latin typeface="Trebuchet MS" panose="020B0603020202020204"/>
                <a:cs typeface="Trebuchet MS" panose="020B0603020202020204"/>
              </a:rPr>
              <a:t>e</a:t>
            </a:r>
            <a:r>
              <a:rPr sz="350" spc="-55" dirty="0">
                <a:solidFill>
                  <a:srgbClr val="864A0E"/>
                </a:solidFill>
                <a:latin typeface="Trebuchet MS" panose="020B0603020202020204"/>
                <a:cs typeface="Trebuchet MS" panose="020B0603020202020204"/>
              </a:rPr>
              <a:t>,</a:t>
            </a:r>
            <a:r>
              <a:rPr sz="350" spc="-65" dirty="0">
                <a:solidFill>
                  <a:srgbClr val="864A0E"/>
                </a:solidFill>
                <a:latin typeface="Trebuchet MS" panose="020B0603020202020204"/>
                <a:cs typeface="Trebuchet MS" panose="020B0603020202020204"/>
              </a:rPr>
              <a:t> </a:t>
            </a:r>
            <a:r>
              <a:rPr sz="350" spc="-45" dirty="0">
                <a:solidFill>
                  <a:srgbClr val="864A0E"/>
                </a:solidFill>
                <a:latin typeface="Trebuchet MS" panose="020B0603020202020204"/>
                <a:cs typeface="Trebuchet MS" panose="020B0603020202020204"/>
              </a:rPr>
              <a:t>and</a:t>
            </a:r>
            <a:r>
              <a:rPr sz="350" spc="-40" dirty="0">
                <a:solidFill>
                  <a:srgbClr val="864A0E"/>
                </a:solidFill>
                <a:latin typeface="Trebuchet MS" panose="020B0603020202020204"/>
                <a:cs typeface="Trebuchet MS" panose="020B0603020202020204"/>
              </a:rPr>
              <a:t> </a:t>
            </a:r>
            <a:r>
              <a:rPr sz="350" spc="-50" dirty="0">
                <a:solidFill>
                  <a:srgbClr val="864A0E"/>
                </a:solidFill>
                <a:latin typeface="Trebuchet MS" panose="020B0603020202020204"/>
                <a:cs typeface="Trebuchet MS" panose="020B0603020202020204"/>
              </a:rPr>
              <a:t>P</a:t>
            </a:r>
            <a:r>
              <a:rPr sz="350" spc="-55" dirty="0">
                <a:solidFill>
                  <a:srgbClr val="864A0E"/>
                </a:solidFill>
                <a:latin typeface="Trebuchet MS" panose="020B0603020202020204"/>
                <a:cs typeface="Trebuchet MS" panose="020B0603020202020204"/>
              </a:rPr>
              <a:t>r</a:t>
            </a:r>
            <a:r>
              <a:rPr sz="350" spc="-50" dirty="0">
                <a:solidFill>
                  <a:srgbClr val="864A0E"/>
                </a:solidFill>
                <a:latin typeface="Trebuchet MS" panose="020B0603020202020204"/>
                <a:cs typeface="Trebuchet MS" panose="020B0603020202020204"/>
              </a:rPr>
              <a:t>edi</a:t>
            </a:r>
            <a:r>
              <a:rPr sz="350" spc="-45" dirty="0">
                <a:solidFill>
                  <a:srgbClr val="864A0E"/>
                </a:solidFill>
                <a:latin typeface="Trebuchet MS" panose="020B0603020202020204"/>
                <a:cs typeface="Trebuchet MS" panose="020B0603020202020204"/>
              </a:rPr>
              <a:t>c</a:t>
            </a:r>
            <a:r>
              <a:rPr sz="350" spc="-40" dirty="0">
                <a:solidFill>
                  <a:srgbClr val="864A0E"/>
                </a:solidFill>
                <a:latin typeface="Trebuchet MS" panose="020B0603020202020204"/>
                <a:cs typeface="Trebuchet MS" panose="020B0603020202020204"/>
              </a:rPr>
              <a:t>tion</a:t>
            </a:r>
            <a:endParaRPr sz="350" dirty="0">
              <a:latin typeface="Trebuchet MS" panose="020B0603020202020204"/>
              <a:cs typeface="Trebuchet MS" panose="020B0603020202020204"/>
            </a:endParaRPr>
          </a:p>
        </p:txBody>
      </p:sp>
      <p:sp>
        <p:nvSpPr>
          <p:cNvPr id="21" name="object 20">
            <a:extLst>
              <a:ext uri="{FF2B5EF4-FFF2-40B4-BE49-F238E27FC236}">
                <a16:creationId xmlns:a16="http://schemas.microsoft.com/office/drawing/2014/main" xmlns="" id="{51A5382A-C817-89FD-B783-52F6E2723D40}"/>
              </a:ext>
            </a:extLst>
          </p:cNvPr>
          <p:cNvSpPr/>
          <p:nvPr/>
        </p:nvSpPr>
        <p:spPr>
          <a:xfrm>
            <a:off x="536473" y="3088580"/>
            <a:ext cx="177800" cy="48260"/>
          </a:xfrm>
          <a:custGeom>
            <a:avLst/>
            <a:gdLst/>
            <a:ahLst/>
            <a:cxnLst/>
            <a:rect l="l" t="t" r="r" b="b"/>
            <a:pathLst>
              <a:path w="177800" h="48260">
                <a:moveTo>
                  <a:pt x="5651" y="22326"/>
                </a:moveTo>
                <a:lnTo>
                  <a:pt x="5638" y="20739"/>
                </a:lnTo>
                <a:lnTo>
                  <a:pt x="4508" y="20662"/>
                </a:lnTo>
                <a:lnTo>
                  <a:pt x="4457" y="21590"/>
                </a:lnTo>
                <a:lnTo>
                  <a:pt x="4241" y="22326"/>
                </a:lnTo>
                <a:lnTo>
                  <a:pt x="3797" y="23063"/>
                </a:lnTo>
                <a:lnTo>
                  <a:pt x="5143" y="23558"/>
                </a:lnTo>
                <a:lnTo>
                  <a:pt x="5562" y="22860"/>
                </a:lnTo>
                <a:lnTo>
                  <a:pt x="5651" y="22326"/>
                </a:lnTo>
                <a:close/>
              </a:path>
              <a:path w="177800" h="48260">
                <a:moveTo>
                  <a:pt x="13081" y="12217"/>
                </a:moveTo>
                <a:lnTo>
                  <a:pt x="10045" y="12573"/>
                </a:lnTo>
                <a:lnTo>
                  <a:pt x="10185" y="15049"/>
                </a:lnTo>
                <a:lnTo>
                  <a:pt x="13030" y="13500"/>
                </a:lnTo>
                <a:lnTo>
                  <a:pt x="13081" y="12217"/>
                </a:lnTo>
                <a:close/>
              </a:path>
              <a:path w="177800" h="48260">
                <a:moveTo>
                  <a:pt x="37541" y="42811"/>
                </a:moveTo>
                <a:lnTo>
                  <a:pt x="6667" y="42811"/>
                </a:lnTo>
                <a:lnTo>
                  <a:pt x="6667" y="46697"/>
                </a:lnTo>
                <a:lnTo>
                  <a:pt x="37541" y="46697"/>
                </a:lnTo>
                <a:lnTo>
                  <a:pt x="37541" y="42811"/>
                </a:lnTo>
                <a:close/>
              </a:path>
              <a:path w="177800" h="48260">
                <a:moveTo>
                  <a:pt x="37592" y="35039"/>
                </a:moveTo>
                <a:lnTo>
                  <a:pt x="34836" y="35039"/>
                </a:lnTo>
                <a:lnTo>
                  <a:pt x="35191" y="33553"/>
                </a:lnTo>
                <a:lnTo>
                  <a:pt x="35471" y="32143"/>
                </a:lnTo>
                <a:lnTo>
                  <a:pt x="35687" y="30657"/>
                </a:lnTo>
                <a:lnTo>
                  <a:pt x="36322" y="30657"/>
                </a:lnTo>
                <a:lnTo>
                  <a:pt x="36817" y="30238"/>
                </a:lnTo>
                <a:lnTo>
                  <a:pt x="36817" y="29171"/>
                </a:lnTo>
                <a:lnTo>
                  <a:pt x="36398" y="28752"/>
                </a:lnTo>
                <a:lnTo>
                  <a:pt x="35902" y="28676"/>
                </a:lnTo>
                <a:lnTo>
                  <a:pt x="36080" y="26352"/>
                </a:lnTo>
                <a:lnTo>
                  <a:pt x="36106" y="24295"/>
                </a:lnTo>
                <a:lnTo>
                  <a:pt x="36601" y="24295"/>
                </a:lnTo>
                <a:lnTo>
                  <a:pt x="37096" y="23876"/>
                </a:lnTo>
                <a:lnTo>
                  <a:pt x="37096" y="22745"/>
                </a:lnTo>
                <a:lnTo>
                  <a:pt x="36601" y="22326"/>
                </a:lnTo>
                <a:lnTo>
                  <a:pt x="36042" y="22326"/>
                </a:lnTo>
                <a:lnTo>
                  <a:pt x="35852" y="20624"/>
                </a:lnTo>
                <a:lnTo>
                  <a:pt x="35674" y="19431"/>
                </a:lnTo>
                <a:lnTo>
                  <a:pt x="35407" y="18161"/>
                </a:lnTo>
                <a:lnTo>
                  <a:pt x="35902" y="18021"/>
                </a:lnTo>
                <a:lnTo>
                  <a:pt x="36182" y="17665"/>
                </a:lnTo>
                <a:lnTo>
                  <a:pt x="36182" y="16598"/>
                </a:lnTo>
                <a:lnTo>
                  <a:pt x="35763" y="16179"/>
                </a:lnTo>
                <a:lnTo>
                  <a:pt x="34912" y="16179"/>
                </a:lnTo>
                <a:lnTo>
                  <a:pt x="34493" y="14833"/>
                </a:lnTo>
                <a:lnTo>
                  <a:pt x="34175" y="14020"/>
                </a:lnTo>
                <a:lnTo>
                  <a:pt x="34175" y="24511"/>
                </a:lnTo>
                <a:lnTo>
                  <a:pt x="32931" y="35102"/>
                </a:lnTo>
                <a:lnTo>
                  <a:pt x="11315" y="35102"/>
                </a:lnTo>
                <a:lnTo>
                  <a:pt x="11531" y="32639"/>
                </a:lnTo>
                <a:lnTo>
                  <a:pt x="13017" y="30797"/>
                </a:lnTo>
                <a:lnTo>
                  <a:pt x="19304" y="24511"/>
                </a:lnTo>
                <a:lnTo>
                  <a:pt x="23025" y="21691"/>
                </a:lnTo>
                <a:lnTo>
                  <a:pt x="23114" y="19926"/>
                </a:lnTo>
                <a:lnTo>
                  <a:pt x="23114" y="14135"/>
                </a:lnTo>
                <a:lnTo>
                  <a:pt x="21145" y="14135"/>
                </a:lnTo>
                <a:lnTo>
                  <a:pt x="21094" y="16598"/>
                </a:lnTo>
                <a:lnTo>
                  <a:pt x="20713" y="18224"/>
                </a:lnTo>
                <a:lnTo>
                  <a:pt x="20002" y="19850"/>
                </a:lnTo>
                <a:lnTo>
                  <a:pt x="15138" y="19926"/>
                </a:lnTo>
                <a:lnTo>
                  <a:pt x="13728" y="18224"/>
                </a:lnTo>
                <a:lnTo>
                  <a:pt x="12306" y="19431"/>
                </a:lnTo>
                <a:lnTo>
                  <a:pt x="13296" y="20624"/>
                </a:lnTo>
                <a:lnTo>
                  <a:pt x="11531" y="21971"/>
                </a:lnTo>
                <a:lnTo>
                  <a:pt x="9626" y="24587"/>
                </a:lnTo>
                <a:lnTo>
                  <a:pt x="9055" y="26911"/>
                </a:lnTo>
                <a:lnTo>
                  <a:pt x="7543" y="26924"/>
                </a:lnTo>
                <a:lnTo>
                  <a:pt x="7543" y="26771"/>
                </a:lnTo>
                <a:lnTo>
                  <a:pt x="7543" y="25438"/>
                </a:lnTo>
                <a:lnTo>
                  <a:pt x="7429" y="23558"/>
                </a:lnTo>
                <a:lnTo>
                  <a:pt x="7162" y="23368"/>
                </a:lnTo>
                <a:lnTo>
                  <a:pt x="4533" y="25438"/>
                </a:lnTo>
                <a:lnTo>
                  <a:pt x="2247" y="22860"/>
                </a:lnTo>
                <a:lnTo>
                  <a:pt x="2286" y="22606"/>
                </a:lnTo>
                <a:lnTo>
                  <a:pt x="8255" y="14338"/>
                </a:lnTo>
                <a:lnTo>
                  <a:pt x="9232" y="11455"/>
                </a:lnTo>
                <a:lnTo>
                  <a:pt x="12700" y="10261"/>
                </a:lnTo>
                <a:lnTo>
                  <a:pt x="12382" y="9321"/>
                </a:lnTo>
                <a:lnTo>
                  <a:pt x="12395" y="8661"/>
                </a:lnTo>
                <a:lnTo>
                  <a:pt x="13296" y="7277"/>
                </a:lnTo>
                <a:lnTo>
                  <a:pt x="12877" y="4025"/>
                </a:lnTo>
                <a:lnTo>
                  <a:pt x="13868" y="4457"/>
                </a:lnTo>
                <a:lnTo>
                  <a:pt x="14465" y="4953"/>
                </a:lnTo>
                <a:lnTo>
                  <a:pt x="14566" y="6781"/>
                </a:lnTo>
                <a:lnTo>
                  <a:pt x="16408" y="7073"/>
                </a:lnTo>
                <a:lnTo>
                  <a:pt x="16814" y="5092"/>
                </a:lnTo>
                <a:lnTo>
                  <a:pt x="16903" y="4025"/>
                </a:lnTo>
                <a:lnTo>
                  <a:pt x="16903" y="3111"/>
                </a:lnTo>
                <a:lnTo>
                  <a:pt x="16903" y="2336"/>
                </a:lnTo>
                <a:lnTo>
                  <a:pt x="18338" y="3251"/>
                </a:lnTo>
                <a:lnTo>
                  <a:pt x="18364" y="6083"/>
                </a:lnTo>
                <a:lnTo>
                  <a:pt x="18237" y="8407"/>
                </a:lnTo>
                <a:lnTo>
                  <a:pt x="20154" y="8763"/>
                </a:lnTo>
                <a:lnTo>
                  <a:pt x="20154" y="5651"/>
                </a:lnTo>
                <a:lnTo>
                  <a:pt x="27800" y="8661"/>
                </a:lnTo>
                <a:lnTo>
                  <a:pt x="32499" y="15062"/>
                </a:lnTo>
                <a:lnTo>
                  <a:pt x="34061" y="23241"/>
                </a:lnTo>
                <a:lnTo>
                  <a:pt x="34175" y="24511"/>
                </a:lnTo>
                <a:lnTo>
                  <a:pt x="34175" y="14020"/>
                </a:lnTo>
                <a:lnTo>
                  <a:pt x="33997" y="13563"/>
                </a:lnTo>
                <a:lnTo>
                  <a:pt x="33362" y="12433"/>
                </a:lnTo>
                <a:lnTo>
                  <a:pt x="33642" y="12217"/>
                </a:lnTo>
                <a:lnTo>
                  <a:pt x="33845" y="11938"/>
                </a:lnTo>
                <a:lnTo>
                  <a:pt x="33845" y="11023"/>
                </a:lnTo>
                <a:lnTo>
                  <a:pt x="33553" y="10668"/>
                </a:lnTo>
                <a:lnTo>
                  <a:pt x="33426" y="10528"/>
                </a:lnTo>
                <a:lnTo>
                  <a:pt x="32651" y="10528"/>
                </a:lnTo>
                <a:lnTo>
                  <a:pt x="32372" y="10668"/>
                </a:lnTo>
                <a:lnTo>
                  <a:pt x="31521" y="9474"/>
                </a:lnTo>
                <a:lnTo>
                  <a:pt x="30607" y="8407"/>
                </a:lnTo>
                <a:lnTo>
                  <a:pt x="29540" y="7493"/>
                </a:lnTo>
                <a:lnTo>
                  <a:pt x="29667" y="7277"/>
                </a:lnTo>
                <a:lnTo>
                  <a:pt x="29679" y="6286"/>
                </a:lnTo>
                <a:lnTo>
                  <a:pt x="29260" y="5867"/>
                </a:lnTo>
                <a:lnTo>
                  <a:pt x="28409" y="5867"/>
                </a:lnTo>
                <a:lnTo>
                  <a:pt x="28130" y="6083"/>
                </a:lnTo>
                <a:lnTo>
                  <a:pt x="27914" y="6286"/>
                </a:lnTo>
                <a:lnTo>
                  <a:pt x="26898" y="5651"/>
                </a:lnTo>
                <a:lnTo>
                  <a:pt x="25450" y="4953"/>
                </a:lnTo>
                <a:lnTo>
                  <a:pt x="24028" y="4457"/>
                </a:lnTo>
                <a:lnTo>
                  <a:pt x="24104" y="3962"/>
                </a:lnTo>
                <a:lnTo>
                  <a:pt x="24028" y="3606"/>
                </a:lnTo>
                <a:lnTo>
                  <a:pt x="23685" y="3251"/>
                </a:lnTo>
                <a:lnTo>
                  <a:pt x="22618" y="3251"/>
                </a:lnTo>
                <a:lnTo>
                  <a:pt x="22263" y="3530"/>
                </a:lnTo>
                <a:lnTo>
                  <a:pt x="22123" y="3962"/>
                </a:lnTo>
                <a:lnTo>
                  <a:pt x="20574" y="3683"/>
                </a:lnTo>
                <a:lnTo>
                  <a:pt x="19799" y="3606"/>
                </a:lnTo>
                <a:lnTo>
                  <a:pt x="19418" y="2336"/>
                </a:lnTo>
                <a:lnTo>
                  <a:pt x="19227" y="1701"/>
                </a:lnTo>
                <a:lnTo>
                  <a:pt x="18097" y="0"/>
                </a:lnTo>
                <a:lnTo>
                  <a:pt x="14998" y="355"/>
                </a:lnTo>
                <a:lnTo>
                  <a:pt x="15062" y="3111"/>
                </a:lnTo>
                <a:lnTo>
                  <a:pt x="14211" y="2197"/>
                </a:lnTo>
                <a:lnTo>
                  <a:pt x="12446" y="1701"/>
                </a:lnTo>
                <a:lnTo>
                  <a:pt x="10960" y="2197"/>
                </a:lnTo>
                <a:lnTo>
                  <a:pt x="10871" y="3111"/>
                </a:lnTo>
                <a:lnTo>
                  <a:pt x="11226" y="5588"/>
                </a:lnTo>
                <a:lnTo>
                  <a:pt x="11341" y="6781"/>
                </a:lnTo>
                <a:lnTo>
                  <a:pt x="9550" y="9321"/>
                </a:lnTo>
                <a:lnTo>
                  <a:pt x="7785" y="9969"/>
                </a:lnTo>
                <a:lnTo>
                  <a:pt x="6616" y="13423"/>
                </a:lnTo>
                <a:lnTo>
                  <a:pt x="6540" y="13563"/>
                </a:lnTo>
                <a:lnTo>
                  <a:pt x="127" y="22326"/>
                </a:lnTo>
                <a:lnTo>
                  <a:pt x="0" y="23063"/>
                </a:lnTo>
                <a:lnTo>
                  <a:pt x="88" y="23241"/>
                </a:lnTo>
                <a:lnTo>
                  <a:pt x="4330" y="28041"/>
                </a:lnTo>
                <a:lnTo>
                  <a:pt x="5880" y="26771"/>
                </a:lnTo>
                <a:lnTo>
                  <a:pt x="5880" y="28752"/>
                </a:lnTo>
                <a:lnTo>
                  <a:pt x="10375" y="28752"/>
                </a:lnTo>
                <a:lnTo>
                  <a:pt x="10553" y="28676"/>
                </a:lnTo>
                <a:lnTo>
                  <a:pt x="10617" y="26924"/>
                </a:lnTo>
                <a:lnTo>
                  <a:pt x="10617" y="26352"/>
                </a:lnTo>
                <a:lnTo>
                  <a:pt x="13296" y="22326"/>
                </a:lnTo>
                <a:lnTo>
                  <a:pt x="15201" y="21691"/>
                </a:lnTo>
                <a:lnTo>
                  <a:pt x="18948" y="21691"/>
                </a:lnTo>
                <a:lnTo>
                  <a:pt x="15697" y="26631"/>
                </a:lnTo>
                <a:lnTo>
                  <a:pt x="10617" y="28651"/>
                </a:lnTo>
                <a:lnTo>
                  <a:pt x="10375" y="28752"/>
                </a:lnTo>
                <a:lnTo>
                  <a:pt x="9842" y="28968"/>
                </a:lnTo>
                <a:lnTo>
                  <a:pt x="9410" y="35039"/>
                </a:lnTo>
                <a:lnTo>
                  <a:pt x="6731" y="35039"/>
                </a:lnTo>
                <a:lnTo>
                  <a:pt x="6731" y="36944"/>
                </a:lnTo>
                <a:lnTo>
                  <a:pt x="37592" y="36944"/>
                </a:lnTo>
                <a:lnTo>
                  <a:pt x="37592" y="35102"/>
                </a:lnTo>
                <a:close/>
              </a:path>
              <a:path w="177800" h="48260">
                <a:moveTo>
                  <a:pt x="65544" y="34264"/>
                </a:moveTo>
                <a:lnTo>
                  <a:pt x="65493" y="29311"/>
                </a:lnTo>
                <a:lnTo>
                  <a:pt x="65379" y="28816"/>
                </a:lnTo>
                <a:lnTo>
                  <a:pt x="64122" y="23202"/>
                </a:lnTo>
                <a:lnTo>
                  <a:pt x="56324" y="23075"/>
                </a:lnTo>
                <a:lnTo>
                  <a:pt x="54546" y="19138"/>
                </a:lnTo>
                <a:lnTo>
                  <a:pt x="54305" y="18630"/>
                </a:lnTo>
                <a:lnTo>
                  <a:pt x="54178" y="18046"/>
                </a:lnTo>
                <a:lnTo>
                  <a:pt x="54178" y="15405"/>
                </a:lnTo>
                <a:lnTo>
                  <a:pt x="55448" y="13703"/>
                </a:lnTo>
                <a:lnTo>
                  <a:pt x="61239" y="13703"/>
                </a:lnTo>
                <a:lnTo>
                  <a:pt x="62293" y="16459"/>
                </a:lnTo>
                <a:lnTo>
                  <a:pt x="62928" y="18796"/>
                </a:lnTo>
                <a:lnTo>
                  <a:pt x="64350" y="18719"/>
                </a:lnTo>
                <a:lnTo>
                  <a:pt x="64223" y="15405"/>
                </a:lnTo>
                <a:lnTo>
                  <a:pt x="64058" y="13703"/>
                </a:lnTo>
                <a:lnTo>
                  <a:pt x="63995" y="13004"/>
                </a:lnTo>
                <a:lnTo>
                  <a:pt x="62153" y="12369"/>
                </a:lnTo>
                <a:lnTo>
                  <a:pt x="60325" y="11938"/>
                </a:lnTo>
                <a:lnTo>
                  <a:pt x="53543" y="11938"/>
                </a:lnTo>
                <a:lnTo>
                  <a:pt x="50647" y="15125"/>
                </a:lnTo>
                <a:lnTo>
                  <a:pt x="50660" y="19151"/>
                </a:lnTo>
                <a:lnTo>
                  <a:pt x="51054" y="25095"/>
                </a:lnTo>
                <a:lnTo>
                  <a:pt x="58420" y="25273"/>
                </a:lnTo>
                <a:lnTo>
                  <a:pt x="60998" y="28829"/>
                </a:lnTo>
                <a:lnTo>
                  <a:pt x="61544" y="29578"/>
                </a:lnTo>
                <a:lnTo>
                  <a:pt x="61874" y="30492"/>
                </a:lnTo>
                <a:lnTo>
                  <a:pt x="61798" y="34264"/>
                </a:lnTo>
                <a:lnTo>
                  <a:pt x="60185" y="35890"/>
                </a:lnTo>
                <a:lnTo>
                  <a:pt x="53543" y="35890"/>
                </a:lnTo>
                <a:lnTo>
                  <a:pt x="52336" y="32778"/>
                </a:lnTo>
                <a:lnTo>
                  <a:pt x="51485" y="29603"/>
                </a:lnTo>
                <a:lnTo>
                  <a:pt x="50012" y="29806"/>
                </a:lnTo>
                <a:lnTo>
                  <a:pt x="50292" y="34467"/>
                </a:lnTo>
                <a:lnTo>
                  <a:pt x="50647" y="36169"/>
                </a:lnTo>
                <a:lnTo>
                  <a:pt x="52552" y="37020"/>
                </a:lnTo>
                <a:lnTo>
                  <a:pt x="54533" y="37579"/>
                </a:lnTo>
                <a:lnTo>
                  <a:pt x="62090" y="37579"/>
                </a:lnTo>
                <a:lnTo>
                  <a:pt x="63855" y="35890"/>
                </a:lnTo>
                <a:lnTo>
                  <a:pt x="65544" y="34264"/>
                </a:lnTo>
                <a:close/>
              </a:path>
              <a:path w="177800" h="48260">
                <a:moveTo>
                  <a:pt x="84480" y="24155"/>
                </a:moveTo>
                <a:lnTo>
                  <a:pt x="83756" y="23025"/>
                </a:lnTo>
                <a:lnTo>
                  <a:pt x="83578" y="22745"/>
                </a:lnTo>
                <a:lnTo>
                  <a:pt x="82219" y="20624"/>
                </a:lnTo>
                <a:lnTo>
                  <a:pt x="80949" y="20624"/>
                </a:lnTo>
                <a:lnTo>
                  <a:pt x="80949" y="28803"/>
                </a:lnTo>
                <a:lnTo>
                  <a:pt x="80822" y="33972"/>
                </a:lnTo>
                <a:lnTo>
                  <a:pt x="78473" y="35318"/>
                </a:lnTo>
                <a:lnTo>
                  <a:pt x="75158" y="35318"/>
                </a:lnTo>
                <a:lnTo>
                  <a:pt x="73952" y="34759"/>
                </a:lnTo>
                <a:lnTo>
                  <a:pt x="73240" y="33972"/>
                </a:lnTo>
                <a:lnTo>
                  <a:pt x="73240" y="28816"/>
                </a:lnTo>
                <a:lnTo>
                  <a:pt x="73240" y="24295"/>
                </a:lnTo>
                <a:lnTo>
                  <a:pt x="74091" y="23736"/>
                </a:lnTo>
                <a:lnTo>
                  <a:pt x="75438" y="23025"/>
                </a:lnTo>
                <a:lnTo>
                  <a:pt x="78943" y="23025"/>
                </a:lnTo>
                <a:lnTo>
                  <a:pt x="80899" y="24815"/>
                </a:lnTo>
                <a:lnTo>
                  <a:pt x="80949" y="28803"/>
                </a:lnTo>
                <a:lnTo>
                  <a:pt x="80949" y="20624"/>
                </a:lnTo>
                <a:lnTo>
                  <a:pt x="77698" y="20624"/>
                </a:lnTo>
                <a:lnTo>
                  <a:pt x="77203" y="20701"/>
                </a:lnTo>
                <a:lnTo>
                  <a:pt x="73240" y="22745"/>
                </a:lnTo>
                <a:lnTo>
                  <a:pt x="73240" y="20269"/>
                </a:lnTo>
                <a:lnTo>
                  <a:pt x="69507" y="21551"/>
                </a:lnTo>
                <a:lnTo>
                  <a:pt x="67525" y="21894"/>
                </a:lnTo>
                <a:lnTo>
                  <a:pt x="67525" y="23025"/>
                </a:lnTo>
                <a:lnTo>
                  <a:pt x="69786" y="23241"/>
                </a:lnTo>
                <a:lnTo>
                  <a:pt x="69850" y="28816"/>
                </a:lnTo>
                <a:lnTo>
                  <a:pt x="69850" y="45275"/>
                </a:lnTo>
                <a:lnTo>
                  <a:pt x="69646" y="45491"/>
                </a:lnTo>
                <a:lnTo>
                  <a:pt x="67246" y="45707"/>
                </a:lnTo>
                <a:lnTo>
                  <a:pt x="67246" y="46977"/>
                </a:lnTo>
                <a:lnTo>
                  <a:pt x="76492" y="46977"/>
                </a:lnTo>
                <a:lnTo>
                  <a:pt x="76492" y="45707"/>
                </a:lnTo>
                <a:lnTo>
                  <a:pt x="73456" y="45491"/>
                </a:lnTo>
                <a:lnTo>
                  <a:pt x="73240" y="45275"/>
                </a:lnTo>
                <a:lnTo>
                  <a:pt x="73240" y="36868"/>
                </a:lnTo>
                <a:lnTo>
                  <a:pt x="73736" y="37084"/>
                </a:lnTo>
                <a:lnTo>
                  <a:pt x="74587" y="37299"/>
                </a:lnTo>
                <a:lnTo>
                  <a:pt x="75653" y="37363"/>
                </a:lnTo>
                <a:lnTo>
                  <a:pt x="79438" y="36868"/>
                </a:lnTo>
                <a:lnTo>
                  <a:pt x="80137" y="36779"/>
                </a:lnTo>
                <a:lnTo>
                  <a:pt x="81851" y="35318"/>
                </a:lnTo>
                <a:lnTo>
                  <a:pt x="83845" y="33616"/>
                </a:lnTo>
                <a:lnTo>
                  <a:pt x="84404" y="28816"/>
                </a:lnTo>
                <a:lnTo>
                  <a:pt x="84480" y="24155"/>
                </a:lnTo>
                <a:close/>
              </a:path>
              <a:path w="177800" h="48260">
                <a:moveTo>
                  <a:pt x="99314" y="21615"/>
                </a:moveTo>
                <a:lnTo>
                  <a:pt x="98386" y="20624"/>
                </a:lnTo>
                <a:lnTo>
                  <a:pt x="95567" y="20624"/>
                </a:lnTo>
                <a:lnTo>
                  <a:pt x="93941" y="22326"/>
                </a:lnTo>
                <a:lnTo>
                  <a:pt x="92811" y="24447"/>
                </a:lnTo>
                <a:lnTo>
                  <a:pt x="92735" y="20561"/>
                </a:lnTo>
                <a:lnTo>
                  <a:pt x="91046" y="21196"/>
                </a:lnTo>
                <a:lnTo>
                  <a:pt x="89141" y="21615"/>
                </a:lnTo>
                <a:lnTo>
                  <a:pt x="87160" y="21971"/>
                </a:lnTo>
                <a:lnTo>
                  <a:pt x="87160" y="23101"/>
                </a:lnTo>
                <a:lnTo>
                  <a:pt x="89204" y="23456"/>
                </a:lnTo>
                <a:lnTo>
                  <a:pt x="89357" y="23456"/>
                </a:lnTo>
                <a:lnTo>
                  <a:pt x="89357" y="28816"/>
                </a:lnTo>
                <a:lnTo>
                  <a:pt x="89357" y="35318"/>
                </a:lnTo>
                <a:lnTo>
                  <a:pt x="89141" y="35534"/>
                </a:lnTo>
                <a:lnTo>
                  <a:pt x="86880" y="35750"/>
                </a:lnTo>
                <a:lnTo>
                  <a:pt x="86880" y="37020"/>
                </a:lnTo>
                <a:lnTo>
                  <a:pt x="95783" y="37020"/>
                </a:lnTo>
                <a:lnTo>
                  <a:pt x="95783" y="35750"/>
                </a:lnTo>
                <a:lnTo>
                  <a:pt x="92951" y="35534"/>
                </a:lnTo>
                <a:lnTo>
                  <a:pt x="92735" y="35318"/>
                </a:lnTo>
                <a:lnTo>
                  <a:pt x="92735" y="28816"/>
                </a:lnTo>
                <a:lnTo>
                  <a:pt x="92735" y="26987"/>
                </a:lnTo>
                <a:lnTo>
                  <a:pt x="93446" y="25006"/>
                </a:lnTo>
                <a:lnTo>
                  <a:pt x="94056" y="24447"/>
                </a:lnTo>
                <a:lnTo>
                  <a:pt x="94500" y="24015"/>
                </a:lnTo>
                <a:lnTo>
                  <a:pt x="95986" y="24015"/>
                </a:lnTo>
                <a:lnTo>
                  <a:pt x="96481" y="24155"/>
                </a:lnTo>
                <a:lnTo>
                  <a:pt x="96913" y="24650"/>
                </a:lnTo>
                <a:lnTo>
                  <a:pt x="97751" y="25438"/>
                </a:lnTo>
                <a:lnTo>
                  <a:pt x="99314" y="24155"/>
                </a:lnTo>
                <a:lnTo>
                  <a:pt x="99314" y="24015"/>
                </a:lnTo>
                <a:lnTo>
                  <a:pt x="99314" y="21615"/>
                </a:lnTo>
                <a:close/>
              </a:path>
              <a:path w="177800" h="48260">
                <a:moveTo>
                  <a:pt x="107365" y="13563"/>
                </a:moveTo>
                <a:lnTo>
                  <a:pt x="106375" y="12573"/>
                </a:lnTo>
                <a:lnTo>
                  <a:pt x="103835" y="12573"/>
                </a:lnTo>
                <a:lnTo>
                  <a:pt x="102844" y="13563"/>
                </a:lnTo>
                <a:lnTo>
                  <a:pt x="102844" y="16103"/>
                </a:lnTo>
                <a:lnTo>
                  <a:pt x="103835" y="17094"/>
                </a:lnTo>
                <a:lnTo>
                  <a:pt x="106375" y="17094"/>
                </a:lnTo>
                <a:lnTo>
                  <a:pt x="107365" y="16103"/>
                </a:lnTo>
                <a:lnTo>
                  <a:pt x="107365" y="13563"/>
                </a:lnTo>
                <a:close/>
              </a:path>
              <a:path w="177800" h="48260">
                <a:moveTo>
                  <a:pt x="109410" y="35750"/>
                </a:moveTo>
                <a:lnTo>
                  <a:pt x="107073" y="35534"/>
                </a:lnTo>
                <a:lnTo>
                  <a:pt x="106934" y="35318"/>
                </a:lnTo>
                <a:lnTo>
                  <a:pt x="106934" y="28816"/>
                </a:lnTo>
                <a:lnTo>
                  <a:pt x="106934" y="20561"/>
                </a:lnTo>
                <a:lnTo>
                  <a:pt x="105244" y="21120"/>
                </a:lnTo>
                <a:lnTo>
                  <a:pt x="103263" y="21615"/>
                </a:lnTo>
                <a:lnTo>
                  <a:pt x="101219" y="21971"/>
                </a:lnTo>
                <a:lnTo>
                  <a:pt x="101219" y="23101"/>
                </a:lnTo>
                <a:lnTo>
                  <a:pt x="103403" y="23380"/>
                </a:lnTo>
                <a:lnTo>
                  <a:pt x="103543" y="23380"/>
                </a:lnTo>
                <a:lnTo>
                  <a:pt x="103543" y="28816"/>
                </a:lnTo>
                <a:lnTo>
                  <a:pt x="103543" y="35318"/>
                </a:lnTo>
                <a:lnTo>
                  <a:pt x="103263" y="35534"/>
                </a:lnTo>
                <a:lnTo>
                  <a:pt x="101003" y="35750"/>
                </a:lnTo>
                <a:lnTo>
                  <a:pt x="101003" y="37020"/>
                </a:lnTo>
                <a:lnTo>
                  <a:pt x="109410" y="37020"/>
                </a:lnTo>
                <a:lnTo>
                  <a:pt x="109410" y="35750"/>
                </a:lnTo>
                <a:close/>
              </a:path>
              <a:path w="177800" h="48260">
                <a:moveTo>
                  <a:pt x="129400" y="35750"/>
                </a:moveTo>
                <a:lnTo>
                  <a:pt x="127419" y="35534"/>
                </a:lnTo>
                <a:lnTo>
                  <a:pt x="127139" y="35318"/>
                </a:lnTo>
                <a:lnTo>
                  <a:pt x="127139" y="28816"/>
                </a:lnTo>
                <a:lnTo>
                  <a:pt x="127139" y="23025"/>
                </a:lnTo>
                <a:lnTo>
                  <a:pt x="127139" y="22606"/>
                </a:lnTo>
                <a:lnTo>
                  <a:pt x="125298" y="20624"/>
                </a:lnTo>
                <a:lnTo>
                  <a:pt x="120421" y="20624"/>
                </a:lnTo>
                <a:lnTo>
                  <a:pt x="117957" y="22466"/>
                </a:lnTo>
                <a:lnTo>
                  <a:pt x="117106" y="23164"/>
                </a:lnTo>
                <a:lnTo>
                  <a:pt x="117106" y="20561"/>
                </a:lnTo>
                <a:lnTo>
                  <a:pt x="115417" y="21196"/>
                </a:lnTo>
                <a:lnTo>
                  <a:pt x="113576" y="21615"/>
                </a:lnTo>
                <a:lnTo>
                  <a:pt x="111594" y="21971"/>
                </a:lnTo>
                <a:lnTo>
                  <a:pt x="111594" y="23101"/>
                </a:lnTo>
                <a:lnTo>
                  <a:pt x="113576" y="23380"/>
                </a:lnTo>
                <a:lnTo>
                  <a:pt x="113715" y="23456"/>
                </a:lnTo>
                <a:lnTo>
                  <a:pt x="113715" y="28816"/>
                </a:lnTo>
                <a:lnTo>
                  <a:pt x="113715" y="35318"/>
                </a:lnTo>
                <a:lnTo>
                  <a:pt x="113360" y="35534"/>
                </a:lnTo>
                <a:lnTo>
                  <a:pt x="111175" y="35750"/>
                </a:lnTo>
                <a:lnTo>
                  <a:pt x="111175" y="37020"/>
                </a:lnTo>
                <a:lnTo>
                  <a:pt x="119151" y="37020"/>
                </a:lnTo>
                <a:lnTo>
                  <a:pt x="119151" y="35750"/>
                </a:lnTo>
                <a:lnTo>
                  <a:pt x="117322" y="35534"/>
                </a:lnTo>
                <a:lnTo>
                  <a:pt x="117106" y="35318"/>
                </a:lnTo>
                <a:lnTo>
                  <a:pt x="117106" y="28816"/>
                </a:lnTo>
                <a:lnTo>
                  <a:pt x="117106" y="24866"/>
                </a:lnTo>
                <a:lnTo>
                  <a:pt x="118097" y="23952"/>
                </a:lnTo>
                <a:lnTo>
                  <a:pt x="119291" y="23164"/>
                </a:lnTo>
                <a:lnTo>
                  <a:pt x="119507" y="23025"/>
                </a:lnTo>
                <a:lnTo>
                  <a:pt x="122758" y="23025"/>
                </a:lnTo>
                <a:lnTo>
                  <a:pt x="123748" y="24447"/>
                </a:lnTo>
                <a:lnTo>
                  <a:pt x="123748" y="28816"/>
                </a:lnTo>
                <a:lnTo>
                  <a:pt x="123748" y="35318"/>
                </a:lnTo>
                <a:lnTo>
                  <a:pt x="123532" y="35534"/>
                </a:lnTo>
                <a:lnTo>
                  <a:pt x="121704" y="35750"/>
                </a:lnTo>
                <a:lnTo>
                  <a:pt x="121704" y="37020"/>
                </a:lnTo>
                <a:lnTo>
                  <a:pt x="129400" y="37020"/>
                </a:lnTo>
                <a:lnTo>
                  <a:pt x="129400" y="35750"/>
                </a:lnTo>
                <a:close/>
              </a:path>
              <a:path w="177800" h="48260">
                <a:moveTo>
                  <a:pt x="148043" y="21475"/>
                </a:moveTo>
                <a:lnTo>
                  <a:pt x="147764" y="21056"/>
                </a:lnTo>
                <a:lnTo>
                  <a:pt x="144513" y="21475"/>
                </a:lnTo>
                <a:lnTo>
                  <a:pt x="142824" y="21551"/>
                </a:lnTo>
                <a:lnTo>
                  <a:pt x="141871" y="21031"/>
                </a:lnTo>
                <a:lnTo>
                  <a:pt x="141871" y="28282"/>
                </a:lnTo>
                <a:lnTo>
                  <a:pt x="141706" y="28816"/>
                </a:lnTo>
                <a:lnTo>
                  <a:pt x="141236" y="30378"/>
                </a:lnTo>
                <a:lnTo>
                  <a:pt x="140195" y="31076"/>
                </a:lnTo>
                <a:lnTo>
                  <a:pt x="137833" y="31076"/>
                </a:lnTo>
                <a:lnTo>
                  <a:pt x="135750" y="23596"/>
                </a:lnTo>
                <a:lnTo>
                  <a:pt x="137312" y="22186"/>
                </a:lnTo>
                <a:lnTo>
                  <a:pt x="140703" y="22186"/>
                </a:lnTo>
                <a:lnTo>
                  <a:pt x="141795" y="24015"/>
                </a:lnTo>
                <a:lnTo>
                  <a:pt x="141871" y="28282"/>
                </a:lnTo>
                <a:lnTo>
                  <a:pt x="141871" y="21031"/>
                </a:lnTo>
                <a:lnTo>
                  <a:pt x="141681" y="20916"/>
                </a:lnTo>
                <a:lnTo>
                  <a:pt x="140411" y="20624"/>
                </a:lnTo>
                <a:lnTo>
                  <a:pt x="135902" y="20624"/>
                </a:lnTo>
                <a:lnTo>
                  <a:pt x="132080" y="22885"/>
                </a:lnTo>
                <a:lnTo>
                  <a:pt x="132181" y="28282"/>
                </a:lnTo>
                <a:lnTo>
                  <a:pt x="132346" y="28816"/>
                </a:lnTo>
                <a:lnTo>
                  <a:pt x="132892" y="30454"/>
                </a:lnTo>
                <a:lnTo>
                  <a:pt x="134137" y="31737"/>
                </a:lnTo>
                <a:lnTo>
                  <a:pt x="135470" y="32207"/>
                </a:lnTo>
                <a:lnTo>
                  <a:pt x="134912" y="32918"/>
                </a:lnTo>
                <a:lnTo>
                  <a:pt x="133489" y="34048"/>
                </a:lnTo>
                <a:lnTo>
                  <a:pt x="132016" y="34759"/>
                </a:lnTo>
                <a:lnTo>
                  <a:pt x="131864" y="36804"/>
                </a:lnTo>
                <a:lnTo>
                  <a:pt x="133845" y="37934"/>
                </a:lnTo>
                <a:lnTo>
                  <a:pt x="134975" y="38354"/>
                </a:lnTo>
                <a:lnTo>
                  <a:pt x="131864" y="40690"/>
                </a:lnTo>
                <a:lnTo>
                  <a:pt x="131165" y="41821"/>
                </a:lnTo>
                <a:lnTo>
                  <a:pt x="131165" y="45491"/>
                </a:lnTo>
                <a:lnTo>
                  <a:pt x="133489" y="48171"/>
                </a:lnTo>
                <a:lnTo>
                  <a:pt x="143103" y="48171"/>
                </a:lnTo>
                <a:lnTo>
                  <a:pt x="145554" y="46202"/>
                </a:lnTo>
                <a:lnTo>
                  <a:pt x="147485" y="44640"/>
                </a:lnTo>
                <a:lnTo>
                  <a:pt x="147485" y="38569"/>
                </a:lnTo>
                <a:lnTo>
                  <a:pt x="147485" y="36804"/>
                </a:lnTo>
                <a:lnTo>
                  <a:pt x="144653" y="35852"/>
                </a:lnTo>
                <a:lnTo>
                  <a:pt x="144653" y="40474"/>
                </a:lnTo>
                <a:lnTo>
                  <a:pt x="144653" y="44005"/>
                </a:lnTo>
                <a:lnTo>
                  <a:pt x="142824" y="46202"/>
                </a:lnTo>
                <a:lnTo>
                  <a:pt x="136601" y="46202"/>
                </a:lnTo>
                <a:lnTo>
                  <a:pt x="134620" y="44500"/>
                </a:lnTo>
                <a:lnTo>
                  <a:pt x="134620" y="40690"/>
                </a:lnTo>
                <a:lnTo>
                  <a:pt x="135902" y="38569"/>
                </a:lnTo>
                <a:lnTo>
                  <a:pt x="140703" y="38569"/>
                </a:lnTo>
                <a:lnTo>
                  <a:pt x="141973" y="38633"/>
                </a:lnTo>
                <a:lnTo>
                  <a:pt x="143878" y="39344"/>
                </a:lnTo>
                <a:lnTo>
                  <a:pt x="144653" y="40474"/>
                </a:lnTo>
                <a:lnTo>
                  <a:pt x="144653" y="35852"/>
                </a:lnTo>
                <a:lnTo>
                  <a:pt x="144373" y="35750"/>
                </a:lnTo>
                <a:lnTo>
                  <a:pt x="136601" y="35750"/>
                </a:lnTo>
                <a:lnTo>
                  <a:pt x="136042" y="34963"/>
                </a:lnTo>
                <a:lnTo>
                  <a:pt x="136042" y="33832"/>
                </a:lnTo>
                <a:lnTo>
                  <a:pt x="136677" y="32918"/>
                </a:lnTo>
                <a:lnTo>
                  <a:pt x="137452" y="32639"/>
                </a:lnTo>
                <a:lnTo>
                  <a:pt x="137871" y="32639"/>
                </a:lnTo>
                <a:lnTo>
                  <a:pt x="138442" y="32702"/>
                </a:lnTo>
                <a:lnTo>
                  <a:pt x="141224" y="32702"/>
                </a:lnTo>
                <a:lnTo>
                  <a:pt x="141363" y="32639"/>
                </a:lnTo>
                <a:lnTo>
                  <a:pt x="144005" y="31343"/>
                </a:lnTo>
                <a:lnTo>
                  <a:pt x="144106" y="31076"/>
                </a:lnTo>
                <a:lnTo>
                  <a:pt x="145059" y="28816"/>
                </a:lnTo>
                <a:lnTo>
                  <a:pt x="145351" y="28105"/>
                </a:lnTo>
                <a:lnTo>
                  <a:pt x="145453" y="27609"/>
                </a:lnTo>
                <a:lnTo>
                  <a:pt x="145503" y="25438"/>
                </a:lnTo>
                <a:lnTo>
                  <a:pt x="145072" y="24015"/>
                </a:lnTo>
                <a:lnTo>
                  <a:pt x="144589" y="23317"/>
                </a:lnTo>
                <a:lnTo>
                  <a:pt x="146494" y="23456"/>
                </a:lnTo>
                <a:lnTo>
                  <a:pt x="146773" y="23317"/>
                </a:lnTo>
                <a:lnTo>
                  <a:pt x="147053" y="23164"/>
                </a:lnTo>
                <a:lnTo>
                  <a:pt x="147675" y="22186"/>
                </a:lnTo>
                <a:lnTo>
                  <a:pt x="148005" y="21551"/>
                </a:lnTo>
                <a:close/>
              </a:path>
              <a:path w="177800" h="48260">
                <a:moveTo>
                  <a:pt x="162661" y="23380"/>
                </a:moveTo>
                <a:lnTo>
                  <a:pt x="161620" y="22250"/>
                </a:lnTo>
                <a:lnTo>
                  <a:pt x="160121" y="20624"/>
                </a:lnTo>
                <a:lnTo>
                  <a:pt x="159207" y="20624"/>
                </a:lnTo>
                <a:lnTo>
                  <a:pt x="159207" y="26352"/>
                </a:lnTo>
                <a:lnTo>
                  <a:pt x="159067" y="26555"/>
                </a:lnTo>
                <a:lnTo>
                  <a:pt x="158356" y="26555"/>
                </a:lnTo>
                <a:lnTo>
                  <a:pt x="152781" y="26708"/>
                </a:lnTo>
                <a:lnTo>
                  <a:pt x="153123" y="23876"/>
                </a:lnTo>
                <a:lnTo>
                  <a:pt x="154686" y="22250"/>
                </a:lnTo>
                <a:lnTo>
                  <a:pt x="158000" y="22250"/>
                </a:lnTo>
                <a:lnTo>
                  <a:pt x="159156" y="23876"/>
                </a:lnTo>
                <a:lnTo>
                  <a:pt x="159207" y="26352"/>
                </a:lnTo>
                <a:lnTo>
                  <a:pt x="159207" y="20624"/>
                </a:lnTo>
                <a:lnTo>
                  <a:pt x="153276" y="20624"/>
                </a:lnTo>
                <a:lnTo>
                  <a:pt x="149669" y="24155"/>
                </a:lnTo>
                <a:lnTo>
                  <a:pt x="149275" y="28816"/>
                </a:lnTo>
                <a:lnTo>
                  <a:pt x="149352" y="34048"/>
                </a:lnTo>
                <a:lnTo>
                  <a:pt x="151930" y="37439"/>
                </a:lnTo>
                <a:lnTo>
                  <a:pt x="157721" y="37439"/>
                </a:lnTo>
                <a:lnTo>
                  <a:pt x="160261" y="36728"/>
                </a:lnTo>
                <a:lnTo>
                  <a:pt x="161988" y="34607"/>
                </a:lnTo>
                <a:lnTo>
                  <a:pt x="162344" y="34188"/>
                </a:lnTo>
                <a:lnTo>
                  <a:pt x="162344" y="33909"/>
                </a:lnTo>
                <a:lnTo>
                  <a:pt x="161607" y="32918"/>
                </a:lnTo>
                <a:lnTo>
                  <a:pt x="160261" y="34188"/>
                </a:lnTo>
                <a:lnTo>
                  <a:pt x="159207" y="34607"/>
                </a:lnTo>
                <a:lnTo>
                  <a:pt x="155321" y="34607"/>
                </a:lnTo>
                <a:lnTo>
                  <a:pt x="152844" y="32880"/>
                </a:lnTo>
                <a:lnTo>
                  <a:pt x="152577" y="28829"/>
                </a:lnTo>
                <a:lnTo>
                  <a:pt x="150926" y="28829"/>
                </a:lnTo>
                <a:lnTo>
                  <a:pt x="152577" y="28816"/>
                </a:lnTo>
                <a:lnTo>
                  <a:pt x="152565" y="28473"/>
                </a:lnTo>
                <a:lnTo>
                  <a:pt x="156667" y="28333"/>
                </a:lnTo>
                <a:lnTo>
                  <a:pt x="161188" y="27978"/>
                </a:lnTo>
                <a:lnTo>
                  <a:pt x="161747" y="27901"/>
                </a:lnTo>
                <a:lnTo>
                  <a:pt x="162521" y="27762"/>
                </a:lnTo>
                <a:lnTo>
                  <a:pt x="162661" y="27406"/>
                </a:lnTo>
                <a:lnTo>
                  <a:pt x="162661" y="26708"/>
                </a:lnTo>
                <a:lnTo>
                  <a:pt x="162661" y="23380"/>
                </a:lnTo>
                <a:close/>
              </a:path>
              <a:path w="177800" h="48260">
                <a:moveTo>
                  <a:pt x="177431" y="21615"/>
                </a:moveTo>
                <a:lnTo>
                  <a:pt x="176441" y="20624"/>
                </a:lnTo>
                <a:lnTo>
                  <a:pt x="173609" y="20624"/>
                </a:lnTo>
                <a:lnTo>
                  <a:pt x="171983" y="22326"/>
                </a:lnTo>
                <a:lnTo>
                  <a:pt x="170853" y="24447"/>
                </a:lnTo>
                <a:lnTo>
                  <a:pt x="170789" y="20561"/>
                </a:lnTo>
                <a:lnTo>
                  <a:pt x="169087" y="21196"/>
                </a:lnTo>
                <a:lnTo>
                  <a:pt x="167259" y="21615"/>
                </a:lnTo>
                <a:lnTo>
                  <a:pt x="165214" y="21971"/>
                </a:lnTo>
                <a:lnTo>
                  <a:pt x="165214" y="23101"/>
                </a:lnTo>
                <a:lnTo>
                  <a:pt x="167259" y="23456"/>
                </a:lnTo>
                <a:lnTo>
                  <a:pt x="167398" y="23456"/>
                </a:lnTo>
                <a:lnTo>
                  <a:pt x="167398" y="28816"/>
                </a:lnTo>
                <a:lnTo>
                  <a:pt x="167398" y="35318"/>
                </a:lnTo>
                <a:lnTo>
                  <a:pt x="167182" y="35534"/>
                </a:lnTo>
                <a:lnTo>
                  <a:pt x="164922" y="35750"/>
                </a:lnTo>
                <a:lnTo>
                  <a:pt x="164922" y="37020"/>
                </a:lnTo>
                <a:lnTo>
                  <a:pt x="173901" y="37020"/>
                </a:lnTo>
                <a:lnTo>
                  <a:pt x="173901" y="35750"/>
                </a:lnTo>
                <a:lnTo>
                  <a:pt x="171069" y="35534"/>
                </a:lnTo>
                <a:lnTo>
                  <a:pt x="170789" y="35318"/>
                </a:lnTo>
                <a:lnTo>
                  <a:pt x="170789" y="28816"/>
                </a:lnTo>
                <a:lnTo>
                  <a:pt x="170789" y="26987"/>
                </a:lnTo>
                <a:lnTo>
                  <a:pt x="171488" y="25006"/>
                </a:lnTo>
                <a:lnTo>
                  <a:pt x="172135" y="24447"/>
                </a:lnTo>
                <a:lnTo>
                  <a:pt x="172618" y="24015"/>
                </a:lnTo>
                <a:lnTo>
                  <a:pt x="174040" y="24015"/>
                </a:lnTo>
                <a:lnTo>
                  <a:pt x="174599" y="24155"/>
                </a:lnTo>
                <a:lnTo>
                  <a:pt x="175031" y="24650"/>
                </a:lnTo>
                <a:lnTo>
                  <a:pt x="175806" y="25438"/>
                </a:lnTo>
                <a:lnTo>
                  <a:pt x="177431" y="24155"/>
                </a:lnTo>
                <a:lnTo>
                  <a:pt x="177431" y="24015"/>
                </a:lnTo>
                <a:lnTo>
                  <a:pt x="177431" y="21615"/>
                </a:lnTo>
                <a:close/>
              </a:path>
            </a:pathLst>
          </a:custGeom>
          <a:solidFill>
            <a:srgbClr val="FFFFFF"/>
          </a:solidFill>
        </p:spPr>
        <p:txBody>
          <a:bodyPr wrap="square" lIns="0" tIns="0" rIns="0" bIns="0" rtlCol="0"/>
          <a:lstStyle/>
          <a:p>
            <a:endParaRPr/>
          </a:p>
        </p:txBody>
      </p:sp>
      <p:sp>
        <p:nvSpPr>
          <p:cNvPr id="22" name="object 21">
            <a:extLst>
              <a:ext uri="{FF2B5EF4-FFF2-40B4-BE49-F238E27FC236}">
                <a16:creationId xmlns:a16="http://schemas.microsoft.com/office/drawing/2014/main" xmlns="" id="{BC49428E-434D-C43B-652E-F42AC73BD6EB}"/>
              </a:ext>
            </a:extLst>
          </p:cNvPr>
          <p:cNvSpPr/>
          <p:nvPr/>
        </p:nvSpPr>
        <p:spPr>
          <a:xfrm>
            <a:off x="457200" y="2300039"/>
            <a:ext cx="39370" cy="151765"/>
          </a:xfrm>
          <a:custGeom>
            <a:avLst/>
            <a:gdLst/>
            <a:ahLst/>
            <a:cxnLst/>
            <a:rect l="l" t="t" r="r" b="b"/>
            <a:pathLst>
              <a:path w="39370" h="151764">
                <a:moveTo>
                  <a:pt x="0" y="151624"/>
                </a:moveTo>
                <a:lnTo>
                  <a:pt x="0" y="0"/>
                </a:lnTo>
                <a:lnTo>
                  <a:pt x="39132" y="0"/>
                </a:lnTo>
                <a:lnTo>
                  <a:pt x="39132" y="151624"/>
                </a:lnTo>
                <a:lnTo>
                  <a:pt x="0" y="151624"/>
                </a:lnTo>
                <a:close/>
              </a:path>
            </a:pathLst>
          </a:custGeom>
          <a:solidFill>
            <a:srgbClr val="9C6435"/>
          </a:solidFill>
        </p:spPr>
        <p:txBody>
          <a:bodyPr wrap="square" lIns="0" tIns="0" rIns="0" bIns="0" rtlCol="0"/>
          <a:lstStyle/>
          <a:p>
            <a:endParaRPr/>
          </a:p>
        </p:txBody>
      </p:sp>
      <p:sp>
        <p:nvSpPr>
          <p:cNvPr id="23" name="object 22">
            <a:extLst>
              <a:ext uri="{FF2B5EF4-FFF2-40B4-BE49-F238E27FC236}">
                <a16:creationId xmlns:a16="http://schemas.microsoft.com/office/drawing/2014/main" xmlns="" id="{FB9D3219-7923-ADF0-8A5C-6DFA50169EC5}"/>
              </a:ext>
            </a:extLst>
          </p:cNvPr>
          <p:cNvSpPr txBox="1"/>
          <p:nvPr/>
        </p:nvSpPr>
        <p:spPr>
          <a:xfrm>
            <a:off x="476766" y="2803304"/>
            <a:ext cx="758190" cy="426084"/>
          </a:xfrm>
          <a:prstGeom prst="rect">
            <a:avLst/>
          </a:prstGeom>
        </p:spPr>
        <p:txBody>
          <a:bodyPr vert="horz" wrap="square" lIns="0" tIns="20320" rIns="0" bIns="0" rtlCol="0">
            <a:spAutoFit/>
          </a:bodyPr>
          <a:lstStyle/>
          <a:p>
            <a:pPr marL="76835">
              <a:lnSpc>
                <a:spcPct val="100000"/>
              </a:lnSpc>
              <a:spcBef>
                <a:spcPts val="160"/>
              </a:spcBef>
            </a:pPr>
            <a:r>
              <a:rPr sz="350" spc="-40" dirty="0">
                <a:solidFill>
                  <a:srgbClr val="FFFFFF"/>
                </a:solidFill>
                <a:latin typeface="Trebuchet MS" panose="020B0603020202020204"/>
                <a:cs typeface="Trebuchet MS" panose="020B0603020202020204"/>
              </a:rPr>
              <a:t>S</a:t>
            </a:r>
            <a:r>
              <a:rPr sz="350" spc="-65" dirty="0">
                <a:solidFill>
                  <a:srgbClr val="FFFFFF"/>
                </a:solidFill>
                <a:latin typeface="Trebuchet MS" panose="020B0603020202020204"/>
                <a:cs typeface="Trebuchet MS" panose="020B0603020202020204"/>
              </a:rPr>
              <a:t>e</a:t>
            </a:r>
            <a:r>
              <a:rPr sz="350" spc="-75" dirty="0">
                <a:solidFill>
                  <a:srgbClr val="FFFFFF"/>
                </a:solidFill>
                <a:latin typeface="Trebuchet MS" panose="020B0603020202020204"/>
                <a:cs typeface="Trebuchet MS" panose="020B0603020202020204"/>
              </a:rPr>
              <a:t>c</a:t>
            </a:r>
            <a:r>
              <a:rPr sz="350" spc="-55" dirty="0">
                <a:solidFill>
                  <a:srgbClr val="FFFFFF"/>
                </a:solidFill>
                <a:latin typeface="Trebuchet MS" panose="020B0603020202020204"/>
                <a:cs typeface="Trebuchet MS" panose="020B0603020202020204"/>
              </a:rPr>
              <a:t>ond</a:t>
            </a:r>
            <a:r>
              <a:rPr sz="350" spc="-45" dirty="0">
                <a:solidFill>
                  <a:srgbClr val="FFFFFF"/>
                </a:solidFill>
                <a:latin typeface="Trebuchet MS" panose="020B0603020202020204"/>
                <a:cs typeface="Trebuchet MS" panose="020B0603020202020204"/>
              </a:rPr>
              <a:t> </a:t>
            </a:r>
            <a:r>
              <a:rPr sz="350" spc="-70" dirty="0">
                <a:solidFill>
                  <a:srgbClr val="FFFFFF"/>
                </a:solidFill>
                <a:latin typeface="Trebuchet MS" panose="020B0603020202020204"/>
                <a:cs typeface="Trebuchet MS" panose="020B0603020202020204"/>
              </a:rPr>
              <a:t>E</a:t>
            </a:r>
            <a:r>
              <a:rPr sz="350" spc="-45" dirty="0">
                <a:solidFill>
                  <a:srgbClr val="FFFFFF"/>
                </a:solidFill>
                <a:latin typeface="Trebuchet MS" panose="020B0603020202020204"/>
                <a:cs typeface="Trebuchet MS" panose="020B0603020202020204"/>
              </a:rPr>
              <a:t>dition</a:t>
            </a:r>
            <a:endParaRPr sz="350">
              <a:latin typeface="Trebuchet MS" panose="020B0603020202020204"/>
              <a:cs typeface="Trebuchet MS" panose="020B0603020202020204"/>
            </a:endParaRPr>
          </a:p>
        </p:txBody>
      </p:sp>
      <p:sp>
        <p:nvSpPr>
          <p:cNvPr id="24" name="object 23">
            <a:extLst>
              <a:ext uri="{FF2B5EF4-FFF2-40B4-BE49-F238E27FC236}">
                <a16:creationId xmlns:a16="http://schemas.microsoft.com/office/drawing/2014/main" xmlns="" id="{C39B4730-35E9-F8A2-04C3-0180BBB74C97}"/>
              </a:ext>
            </a:extLst>
          </p:cNvPr>
          <p:cNvSpPr txBox="1"/>
          <p:nvPr/>
        </p:nvSpPr>
        <p:spPr>
          <a:xfrm>
            <a:off x="1416507" y="2178934"/>
            <a:ext cx="2747645" cy="1088390"/>
          </a:xfrm>
          <a:prstGeom prst="rect">
            <a:avLst/>
          </a:prstGeom>
        </p:spPr>
        <p:txBody>
          <a:bodyPr vert="horz" wrap="square" lIns="0" tIns="12065" rIns="0" bIns="0" rtlCol="0">
            <a:spAutoFit/>
          </a:bodyPr>
          <a:lstStyle/>
          <a:p>
            <a:pPr marL="12700" marR="5080" algn="just">
              <a:lnSpc>
                <a:spcPct val="100000"/>
              </a:lnSpc>
              <a:spcBef>
                <a:spcPts val="95"/>
              </a:spcBef>
            </a:pPr>
            <a:r>
              <a:rPr sz="1000" spc="75" dirty="0">
                <a:latin typeface="Times New Roman" panose="02020603050405020304" pitchFamily="18" charset="0"/>
                <a:cs typeface="Times New Roman" panose="02020603050405020304" pitchFamily="18" charset="0"/>
              </a:rPr>
              <a:t>This</a:t>
            </a:r>
            <a:r>
              <a:rPr sz="1000" spc="15" dirty="0">
                <a:latin typeface="Times New Roman" panose="02020603050405020304" pitchFamily="18" charset="0"/>
                <a:cs typeface="Times New Roman" panose="02020603050405020304" pitchFamily="18" charset="0"/>
              </a:rPr>
              <a:t> </a:t>
            </a:r>
            <a:r>
              <a:rPr sz="1000" spc="30" dirty="0">
                <a:latin typeface="Times New Roman" panose="02020603050405020304" pitchFamily="18" charset="0"/>
                <a:cs typeface="Times New Roman" panose="02020603050405020304" pitchFamily="18" charset="0"/>
              </a:rPr>
              <a:t>Springer</a:t>
            </a:r>
            <a:r>
              <a:rPr sz="1000" spc="15" dirty="0">
                <a:latin typeface="Times New Roman" panose="02020603050405020304" pitchFamily="18" charset="0"/>
                <a:cs typeface="Times New Roman" panose="02020603050405020304" pitchFamily="18" charset="0"/>
              </a:rPr>
              <a:t> </a:t>
            </a:r>
            <a:r>
              <a:rPr sz="1000" spc="20" dirty="0">
                <a:latin typeface="Times New Roman" panose="02020603050405020304" pitchFamily="18" charset="0"/>
                <a:cs typeface="Times New Roman" panose="02020603050405020304" pitchFamily="18" charset="0"/>
              </a:rPr>
              <a:t>book </a:t>
            </a:r>
            <a:r>
              <a:rPr sz="1000" spc="130" dirty="0">
                <a:latin typeface="Times New Roman" panose="02020603050405020304" pitchFamily="18" charset="0"/>
                <a:cs typeface="Times New Roman" panose="02020603050405020304" pitchFamily="18" charset="0"/>
              </a:rPr>
              <a:t>(ESL)</a:t>
            </a:r>
            <a:r>
              <a:rPr sz="1000" spc="15" dirty="0">
                <a:latin typeface="Times New Roman" panose="02020603050405020304" pitchFamily="18" charset="0"/>
                <a:cs typeface="Times New Roman" panose="02020603050405020304" pitchFamily="18" charset="0"/>
              </a:rPr>
              <a:t> </a:t>
            </a:r>
            <a:r>
              <a:rPr sz="1000" spc="20" dirty="0">
                <a:latin typeface="Times New Roman" panose="02020603050405020304" pitchFamily="18" charset="0"/>
                <a:cs typeface="Times New Roman" panose="02020603050405020304" pitchFamily="18" charset="0"/>
              </a:rPr>
              <a:t>is</a:t>
            </a:r>
            <a:r>
              <a:rPr sz="1000" spc="1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more</a:t>
            </a:r>
            <a:r>
              <a:rPr sz="1000" spc="20" dirty="0">
                <a:latin typeface="Times New Roman" panose="02020603050405020304" pitchFamily="18" charset="0"/>
                <a:cs typeface="Times New Roman" panose="02020603050405020304" pitchFamily="18" charset="0"/>
              </a:rPr>
              <a:t> </a:t>
            </a:r>
            <a:r>
              <a:rPr sz="1000" spc="30" dirty="0">
                <a:latin typeface="Times New Roman" panose="02020603050405020304" pitchFamily="18" charset="0"/>
                <a:cs typeface="Times New Roman" panose="02020603050405020304" pitchFamily="18" charset="0"/>
              </a:rPr>
              <a:t>mathematically </a:t>
            </a:r>
            <a:r>
              <a:rPr sz="1000" spc="-215" dirty="0">
                <a:latin typeface="Times New Roman" panose="02020603050405020304" pitchFamily="18" charset="0"/>
                <a:cs typeface="Times New Roman" panose="02020603050405020304" pitchFamily="18" charset="0"/>
              </a:rPr>
              <a:t> </a:t>
            </a:r>
            <a:r>
              <a:rPr sz="1000" spc="10" dirty="0">
                <a:latin typeface="Times New Roman" panose="02020603050405020304" pitchFamily="18" charset="0"/>
                <a:cs typeface="Times New Roman" panose="02020603050405020304" pitchFamily="18" charset="0"/>
              </a:rPr>
              <a:t>advanced </a:t>
            </a:r>
            <a:r>
              <a:rPr sz="1000" spc="30" dirty="0">
                <a:latin typeface="Times New Roman" panose="02020603050405020304" pitchFamily="18" charset="0"/>
                <a:cs typeface="Times New Roman" panose="02020603050405020304" pitchFamily="18" charset="0"/>
              </a:rPr>
              <a:t>than </a:t>
            </a:r>
            <a:r>
              <a:rPr sz="1000" spc="120" dirty="0">
                <a:latin typeface="Times New Roman" panose="02020603050405020304" pitchFamily="18" charset="0"/>
                <a:cs typeface="Times New Roman" panose="02020603050405020304" pitchFamily="18" charset="0"/>
              </a:rPr>
              <a:t>ISLR; </a:t>
            </a:r>
            <a:r>
              <a:rPr sz="1000" spc="5" dirty="0">
                <a:latin typeface="Times New Roman" panose="02020603050405020304" pitchFamily="18" charset="0"/>
                <a:cs typeface="Times New Roman" panose="02020603050405020304" pitchFamily="18" charset="0"/>
              </a:rPr>
              <a:t>the </a:t>
            </a:r>
            <a:r>
              <a:rPr sz="1000" spc="-5" dirty="0">
                <a:latin typeface="Times New Roman" panose="02020603050405020304" pitchFamily="18" charset="0"/>
                <a:cs typeface="Times New Roman" panose="02020603050405020304" pitchFamily="18" charset="0"/>
              </a:rPr>
              <a:t>second </a:t>
            </a:r>
            <a:r>
              <a:rPr sz="1000" spc="15" dirty="0">
                <a:latin typeface="Times New Roman" panose="02020603050405020304" pitchFamily="18" charset="0"/>
                <a:cs typeface="Times New Roman" panose="02020603050405020304" pitchFamily="18" charset="0"/>
              </a:rPr>
              <a:t>edition </a:t>
            </a:r>
            <a:r>
              <a:rPr sz="1000" spc="-5" dirty="0">
                <a:latin typeface="Times New Roman" panose="02020603050405020304" pitchFamily="18" charset="0"/>
                <a:cs typeface="Times New Roman" panose="02020603050405020304" pitchFamily="18" charset="0"/>
              </a:rPr>
              <a:t>was </a:t>
            </a:r>
            <a:r>
              <a:rPr sz="1000" spc="25" dirty="0">
                <a:latin typeface="Times New Roman" panose="02020603050405020304" pitchFamily="18" charset="0"/>
                <a:cs typeface="Times New Roman" panose="02020603050405020304" pitchFamily="18" charset="0"/>
              </a:rPr>
              <a:t>pub- </a:t>
            </a:r>
            <a:r>
              <a:rPr sz="1000" spc="30" dirty="0">
                <a:latin typeface="Times New Roman" panose="02020603050405020304" pitchFamily="18" charset="0"/>
                <a:cs typeface="Times New Roman" panose="02020603050405020304" pitchFamily="18" charset="0"/>
              </a:rPr>
              <a:t> </a:t>
            </a:r>
            <a:r>
              <a:rPr sz="1000" spc="15" dirty="0">
                <a:latin typeface="Times New Roman" panose="02020603050405020304" pitchFamily="18" charset="0"/>
                <a:cs typeface="Times New Roman" panose="02020603050405020304" pitchFamily="18" charset="0"/>
              </a:rPr>
              <a:t>lished </a:t>
            </a:r>
            <a:r>
              <a:rPr sz="1000" spc="35" dirty="0">
                <a:latin typeface="Times New Roman" panose="02020603050405020304" pitchFamily="18" charset="0"/>
                <a:cs typeface="Times New Roman" panose="02020603050405020304" pitchFamily="18" charset="0"/>
              </a:rPr>
              <a:t>in </a:t>
            </a:r>
            <a:r>
              <a:rPr sz="1000" spc="-5" dirty="0">
                <a:latin typeface="Times New Roman" panose="02020603050405020304" pitchFamily="18" charset="0"/>
                <a:cs typeface="Times New Roman" panose="02020603050405020304" pitchFamily="18" charset="0"/>
              </a:rPr>
              <a:t>2009, </a:t>
            </a:r>
            <a:r>
              <a:rPr sz="1000" spc="20" dirty="0">
                <a:latin typeface="Times New Roman" panose="02020603050405020304" pitchFamily="18" charset="0"/>
                <a:cs typeface="Times New Roman" panose="02020603050405020304" pitchFamily="18" charset="0"/>
              </a:rPr>
              <a:t>and </a:t>
            </a:r>
            <a:r>
              <a:rPr sz="1000" spc="10" dirty="0">
                <a:latin typeface="Times New Roman" panose="02020603050405020304" pitchFamily="18" charset="0"/>
                <a:cs typeface="Times New Roman" panose="02020603050405020304" pitchFamily="18" charset="0"/>
              </a:rPr>
              <a:t>coauthored </a:t>
            </a:r>
            <a:r>
              <a:rPr sz="1000" spc="35" dirty="0">
                <a:latin typeface="Times New Roman" panose="02020603050405020304" pitchFamily="18" charset="0"/>
                <a:cs typeface="Times New Roman" panose="02020603050405020304" pitchFamily="18" charset="0"/>
              </a:rPr>
              <a:t>by </a:t>
            </a:r>
            <a:r>
              <a:rPr sz="1000" spc="5" dirty="0">
                <a:latin typeface="Times New Roman" panose="02020603050405020304" pitchFamily="18" charset="0"/>
                <a:cs typeface="Times New Roman" panose="02020603050405020304" pitchFamily="18" charset="0"/>
              </a:rPr>
              <a:t>the </a:t>
            </a:r>
            <a:r>
              <a:rPr sz="1000" spc="25" dirty="0">
                <a:latin typeface="Times New Roman" panose="02020603050405020304" pitchFamily="18" charset="0"/>
                <a:cs typeface="Times New Roman" panose="02020603050405020304" pitchFamily="18" charset="0"/>
              </a:rPr>
              <a:t>instructors </a:t>
            </a:r>
            <a:r>
              <a:rPr sz="1000" spc="30" dirty="0">
                <a:latin typeface="Times New Roman" panose="02020603050405020304" pitchFamily="18" charset="0"/>
                <a:cs typeface="Times New Roman" panose="02020603050405020304" pitchFamily="18" charset="0"/>
              </a:rPr>
              <a:t> </a:t>
            </a:r>
            <a:r>
              <a:rPr sz="1000" spc="20" dirty="0">
                <a:latin typeface="Times New Roman" panose="02020603050405020304" pitchFamily="18" charset="0"/>
                <a:cs typeface="Times New Roman" panose="02020603050405020304" pitchFamily="18" charset="0"/>
              </a:rPr>
              <a:t>and Jerome </a:t>
            </a:r>
            <a:r>
              <a:rPr sz="1000" spc="25" dirty="0">
                <a:latin typeface="Times New Roman" panose="02020603050405020304" pitchFamily="18" charset="0"/>
                <a:cs typeface="Times New Roman" panose="02020603050405020304" pitchFamily="18" charset="0"/>
              </a:rPr>
              <a:t>Friedman.  </a:t>
            </a:r>
            <a:r>
              <a:rPr sz="1000" spc="75" dirty="0">
                <a:latin typeface="Times New Roman" panose="02020603050405020304" pitchFamily="18" charset="0"/>
                <a:cs typeface="Times New Roman" panose="02020603050405020304" pitchFamily="18" charset="0"/>
              </a:rPr>
              <a:t>It </a:t>
            </a:r>
            <a:r>
              <a:rPr sz="1000" spc="-5" dirty="0">
                <a:latin typeface="Times New Roman" panose="02020603050405020304" pitchFamily="18" charset="0"/>
                <a:cs typeface="Times New Roman" panose="02020603050405020304" pitchFamily="18" charset="0"/>
              </a:rPr>
              <a:t>covers</a:t>
            </a:r>
            <a:r>
              <a:rPr sz="1000" spc="215" dirty="0">
                <a:latin typeface="Times New Roman" panose="02020603050405020304" pitchFamily="18" charset="0"/>
                <a:cs typeface="Times New Roman" panose="02020603050405020304" pitchFamily="18" charset="0"/>
              </a:rPr>
              <a:t> </a:t>
            </a:r>
            <a:r>
              <a:rPr sz="1000" spc="15" dirty="0">
                <a:latin typeface="Times New Roman" panose="02020603050405020304" pitchFamily="18" charset="0"/>
                <a:cs typeface="Times New Roman" panose="02020603050405020304" pitchFamily="18" charset="0"/>
              </a:rPr>
              <a:t>a </a:t>
            </a:r>
            <a:r>
              <a:rPr sz="1000" spc="10" dirty="0">
                <a:latin typeface="Times New Roman" panose="02020603050405020304" pitchFamily="18" charset="0"/>
                <a:cs typeface="Times New Roman" panose="02020603050405020304" pitchFamily="18" charset="0"/>
              </a:rPr>
              <a:t>broader range </a:t>
            </a:r>
            <a:r>
              <a:rPr sz="1000" spc="15" dirty="0">
                <a:latin typeface="Times New Roman" panose="02020603050405020304" pitchFamily="18" charset="0"/>
                <a:cs typeface="Times New Roman" panose="02020603050405020304" pitchFamily="18" charset="0"/>
              </a:rPr>
              <a:t> </a:t>
            </a:r>
            <a:r>
              <a:rPr sz="1000" spc="-20" dirty="0">
                <a:latin typeface="Times New Roman" panose="02020603050405020304" pitchFamily="18" charset="0"/>
                <a:cs typeface="Times New Roman" panose="02020603050405020304" pitchFamily="18" charset="0"/>
              </a:rPr>
              <a:t>of </a:t>
            </a:r>
            <a:r>
              <a:rPr sz="1000" spc="20" dirty="0">
                <a:latin typeface="Times New Roman" panose="02020603050405020304" pitchFamily="18" charset="0"/>
                <a:cs typeface="Times New Roman" panose="02020603050405020304" pitchFamily="18" charset="0"/>
              </a:rPr>
              <a:t>topics. </a:t>
            </a:r>
            <a:r>
              <a:rPr sz="1000" spc="65" dirty="0">
                <a:latin typeface="Times New Roman" panose="02020603050405020304" pitchFamily="18" charset="0"/>
                <a:cs typeface="Times New Roman" panose="02020603050405020304" pitchFamily="18" charset="0"/>
              </a:rPr>
              <a:t>The </a:t>
            </a:r>
            <a:r>
              <a:rPr sz="1000" spc="20" dirty="0">
                <a:latin typeface="Times New Roman" panose="02020603050405020304" pitchFamily="18" charset="0"/>
                <a:cs typeface="Times New Roman" panose="02020603050405020304" pitchFamily="18" charset="0"/>
              </a:rPr>
              <a:t>book is </a:t>
            </a:r>
            <a:r>
              <a:rPr sz="1000" spc="15" dirty="0">
                <a:latin typeface="Times New Roman" panose="02020603050405020304" pitchFamily="18" charset="0"/>
                <a:cs typeface="Times New Roman" panose="02020603050405020304" pitchFamily="18" charset="0"/>
              </a:rPr>
              <a:t>available </a:t>
            </a:r>
            <a:r>
              <a:rPr sz="1000" spc="10" dirty="0">
                <a:latin typeface="Times New Roman" panose="02020603050405020304" pitchFamily="18" charset="0"/>
                <a:cs typeface="Times New Roman" panose="02020603050405020304" pitchFamily="18" charset="0"/>
              </a:rPr>
              <a:t>from </a:t>
            </a:r>
            <a:r>
              <a:rPr sz="1000" spc="30" dirty="0">
                <a:latin typeface="Times New Roman" panose="02020603050405020304" pitchFamily="18" charset="0"/>
                <a:cs typeface="Times New Roman" panose="02020603050405020304" pitchFamily="18" charset="0"/>
              </a:rPr>
              <a:t>Springer </a:t>
            </a:r>
            <a:r>
              <a:rPr sz="1000" spc="20" dirty="0">
                <a:latin typeface="Times New Roman" panose="02020603050405020304" pitchFamily="18" charset="0"/>
                <a:cs typeface="Times New Roman" panose="02020603050405020304" pitchFamily="18" charset="0"/>
              </a:rPr>
              <a:t>and </a:t>
            </a:r>
            <a:r>
              <a:rPr sz="1000" spc="25" dirty="0">
                <a:latin typeface="Times New Roman" panose="02020603050405020304" pitchFamily="18" charset="0"/>
                <a:cs typeface="Times New Roman" panose="02020603050405020304" pitchFamily="18" charset="0"/>
              </a:rPr>
              <a:t> </a:t>
            </a:r>
            <a:r>
              <a:rPr sz="1000" spc="40" dirty="0">
                <a:latin typeface="Times New Roman" panose="02020603050405020304" pitchFamily="18" charset="0"/>
                <a:cs typeface="Times New Roman" panose="02020603050405020304" pitchFamily="18" charset="0"/>
              </a:rPr>
              <a:t>Amazon, </a:t>
            </a:r>
            <a:r>
              <a:rPr sz="1000" spc="15" dirty="0">
                <a:latin typeface="Times New Roman" panose="02020603050405020304" pitchFamily="18" charset="0"/>
                <a:cs typeface="Times New Roman" panose="02020603050405020304" pitchFamily="18" charset="0"/>
              </a:rPr>
              <a:t>a </a:t>
            </a:r>
            <a:r>
              <a:rPr sz="1000" spc="-20" dirty="0">
                <a:latin typeface="Times New Roman" panose="02020603050405020304" pitchFamily="18" charset="0"/>
                <a:cs typeface="Times New Roman" panose="02020603050405020304" pitchFamily="18" charset="0"/>
              </a:rPr>
              <a:t>free </a:t>
            </a:r>
            <a:r>
              <a:rPr sz="1000" spc="10" dirty="0">
                <a:latin typeface="Times New Roman" panose="02020603050405020304" pitchFamily="18" charset="0"/>
                <a:cs typeface="Times New Roman" panose="02020603050405020304" pitchFamily="18" charset="0"/>
              </a:rPr>
              <a:t>electronic version </a:t>
            </a:r>
            <a:r>
              <a:rPr sz="1000" spc="20" dirty="0">
                <a:latin typeface="Times New Roman" panose="02020603050405020304" pitchFamily="18" charset="0"/>
                <a:cs typeface="Times New Roman" panose="02020603050405020304" pitchFamily="18" charset="0"/>
              </a:rPr>
              <a:t>is </a:t>
            </a:r>
            <a:r>
              <a:rPr sz="1000" spc="15" dirty="0">
                <a:latin typeface="Times New Roman" panose="02020603050405020304" pitchFamily="18" charset="0"/>
                <a:cs typeface="Times New Roman" panose="02020603050405020304" pitchFamily="18" charset="0"/>
              </a:rPr>
              <a:t>available </a:t>
            </a:r>
            <a:r>
              <a:rPr sz="1000" spc="10" dirty="0">
                <a:latin typeface="Times New Roman" panose="02020603050405020304" pitchFamily="18" charset="0"/>
                <a:cs typeface="Times New Roman" panose="02020603050405020304" pitchFamily="18" charset="0"/>
              </a:rPr>
              <a:t>from </a:t>
            </a:r>
            <a:r>
              <a:rPr sz="1000" spc="-215" dirty="0">
                <a:latin typeface="Times New Roman" panose="02020603050405020304" pitchFamily="18" charset="0"/>
                <a:cs typeface="Times New Roman" panose="02020603050405020304" pitchFamily="18" charset="0"/>
              </a:rPr>
              <a:t> </a:t>
            </a:r>
            <a:r>
              <a:rPr sz="1000" spc="5" dirty="0">
                <a:latin typeface="Times New Roman" panose="02020603050405020304" pitchFamily="18" charset="0"/>
                <a:cs typeface="Times New Roman" panose="02020603050405020304" pitchFamily="18" charset="0"/>
              </a:rPr>
              <a:t>the</a:t>
            </a:r>
            <a:r>
              <a:rPr sz="1000" spc="100" dirty="0">
                <a:latin typeface="Times New Roman" panose="02020603050405020304" pitchFamily="18" charset="0"/>
                <a:cs typeface="Times New Roman" panose="02020603050405020304" pitchFamily="18" charset="0"/>
              </a:rPr>
              <a:t> </a:t>
            </a:r>
            <a:r>
              <a:rPr sz="1000" spc="25" dirty="0">
                <a:latin typeface="Times New Roman" panose="02020603050405020304" pitchFamily="18" charset="0"/>
                <a:cs typeface="Times New Roman" panose="02020603050405020304" pitchFamily="18" charset="0"/>
              </a:rPr>
              <a:t>instructors’</a:t>
            </a:r>
            <a:r>
              <a:rPr sz="1000" spc="105" dirty="0">
                <a:latin typeface="Times New Roman" panose="02020603050405020304" pitchFamily="18" charset="0"/>
                <a:cs typeface="Times New Roman" panose="02020603050405020304" pitchFamily="18" charset="0"/>
              </a:rPr>
              <a:t> </a:t>
            </a:r>
            <a:r>
              <a:rPr sz="1000" dirty="0">
                <a:latin typeface="Times New Roman" panose="02020603050405020304" pitchFamily="18" charset="0"/>
                <a:cs typeface="Times New Roman" panose="02020603050405020304" pitchFamily="18" charset="0"/>
              </a:rPr>
              <a:t>websites.</a:t>
            </a:r>
          </a:p>
        </p:txBody>
      </p:sp>
      <p:sp>
        <p:nvSpPr>
          <p:cNvPr id="25" name="矩形 24">
            <a:extLst>
              <a:ext uri="{FF2B5EF4-FFF2-40B4-BE49-F238E27FC236}">
                <a16:creationId xmlns:a16="http://schemas.microsoft.com/office/drawing/2014/main" xmlns="" id="{B149BED0-0185-C7C3-F4C7-CFC4E21740FF}"/>
              </a:ext>
            </a:extLst>
          </p:cNvPr>
          <p:cNvSpPr/>
          <p:nvPr/>
        </p:nvSpPr>
        <p:spPr>
          <a:xfrm>
            <a:off x="247650" y="541297"/>
            <a:ext cx="4114800" cy="14622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7003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学习目的</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10</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2" name="object 12">
            <a:extLst>
              <a:ext uri="{FF2B5EF4-FFF2-40B4-BE49-F238E27FC236}">
                <a16:creationId xmlns:a16="http://schemas.microsoft.com/office/drawing/2014/main" xmlns="" id="{D3B64C0B-2819-F063-AF97-AFB56A86A3F7}"/>
              </a:ext>
            </a:extLst>
          </p:cNvPr>
          <p:cNvSpPr txBox="1"/>
          <p:nvPr/>
        </p:nvSpPr>
        <p:spPr>
          <a:xfrm>
            <a:off x="359551" y="1054869"/>
            <a:ext cx="3886200" cy="1535677"/>
          </a:xfrm>
          <a:prstGeom prst="rect">
            <a:avLst/>
          </a:prstGeom>
        </p:spPr>
        <p:txBody>
          <a:bodyPr vert="horz" wrap="square" lIns="0" tIns="12065" rIns="0" bIns="0" rtlCol="0">
            <a:spAutoFit/>
          </a:bodyPr>
          <a:lstStyle/>
          <a:p>
            <a:pPr marL="241300" marR="5080" indent="-228600" algn="just">
              <a:lnSpc>
                <a:spcPct val="100000"/>
              </a:lnSpc>
              <a:spcBef>
                <a:spcPts val="600"/>
              </a:spcBef>
              <a:buFont typeface="+mj-lt"/>
              <a:buAutoNum type="arabicPeriod"/>
            </a:pPr>
            <a:r>
              <a:rPr lang="zh-CN" altLang="en-US" sz="1200" dirty="0" smtClean="0"/>
              <a:t>许多</a:t>
            </a:r>
            <a:r>
              <a:rPr lang="zh-CN" altLang="en-US" sz="1200" dirty="0"/>
              <a:t>统计学习方法不仅仅属于统计学科，而是在许多学术和非学术的领域里有广泛的 应用。</a:t>
            </a:r>
            <a:endParaRPr lang="en-US" altLang="zh-CN" sz="1200" dirty="0"/>
          </a:p>
          <a:p>
            <a:pPr marL="241300" marR="5080" indent="-228600" algn="just">
              <a:lnSpc>
                <a:spcPct val="100000"/>
              </a:lnSpc>
              <a:spcBef>
                <a:spcPts val="600"/>
              </a:spcBef>
              <a:buFont typeface="+mj-lt"/>
              <a:buAutoNum type="arabicPeriod"/>
            </a:pPr>
            <a:r>
              <a:rPr lang="zh-CN" altLang="en-US" sz="1200" dirty="0" smtClean="0"/>
              <a:t>统计</a:t>
            </a:r>
            <a:r>
              <a:rPr lang="zh-CN" altLang="en-US" sz="1200" dirty="0"/>
              <a:t>学习并非一组黑箱。</a:t>
            </a:r>
            <a:endParaRPr lang="en-US" altLang="zh-CN" sz="1200" dirty="0"/>
          </a:p>
          <a:p>
            <a:pPr marL="241300" marR="5080" indent="-228600" algn="just">
              <a:lnSpc>
                <a:spcPct val="100000"/>
              </a:lnSpc>
              <a:spcBef>
                <a:spcPts val="600"/>
              </a:spcBef>
              <a:buFont typeface="+mj-lt"/>
              <a:buAutoNum type="arabicPeriod"/>
            </a:pPr>
            <a:r>
              <a:rPr lang="zh-CN" altLang="en-US" sz="1200" dirty="0" smtClean="0"/>
              <a:t>尽管</a:t>
            </a:r>
            <a:r>
              <a:rPr lang="zh-CN" altLang="en-US" sz="1200" dirty="0"/>
              <a:t>掌握组合模型中每个齿轮的功能至关重要，但这并不表示没有掌握理论细节就不能在箱子里构造机器</a:t>
            </a:r>
            <a:r>
              <a:rPr lang="en-US" altLang="zh-CN" sz="1200" dirty="0"/>
              <a:t>!</a:t>
            </a:r>
          </a:p>
          <a:p>
            <a:pPr marL="241300" marR="5080" indent="-228600" algn="just">
              <a:lnSpc>
                <a:spcPct val="100000"/>
              </a:lnSpc>
              <a:spcBef>
                <a:spcPts val="600"/>
              </a:spcBef>
              <a:buFont typeface="+mj-lt"/>
              <a:buAutoNum type="arabicPeriod"/>
            </a:pPr>
            <a:r>
              <a:rPr lang="zh-CN" altLang="en-US" sz="1200" dirty="0" smtClean="0"/>
              <a:t>假定</a:t>
            </a:r>
            <a:r>
              <a:rPr lang="zh-CN" altLang="en-US" sz="1200" dirty="0"/>
              <a:t>读者有志于应用统计学习方法解决现实世界的问题。</a:t>
            </a:r>
            <a:endParaRP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449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章节安排</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11</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3" name="object 12">
            <a:extLst>
              <a:ext uri="{FF2B5EF4-FFF2-40B4-BE49-F238E27FC236}">
                <a16:creationId xmlns:a16="http://schemas.microsoft.com/office/drawing/2014/main" xmlns="" id="{502C4FF6-487D-E2BB-38A3-C34080BFD002}"/>
              </a:ext>
            </a:extLst>
          </p:cNvPr>
          <p:cNvSpPr txBox="1"/>
          <p:nvPr/>
        </p:nvSpPr>
        <p:spPr>
          <a:xfrm>
            <a:off x="543649" y="733732"/>
            <a:ext cx="3657600" cy="2289729"/>
          </a:xfrm>
          <a:prstGeom prst="rect">
            <a:avLst/>
          </a:prstGeom>
        </p:spPr>
        <p:txBody>
          <a:bodyPr vert="horz" wrap="square" lIns="0" tIns="12065" rIns="0" bIns="0" rtlCol="0">
            <a:spAutoFit/>
          </a:bodyPr>
          <a:lstStyle/>
          <a:p>
            <a:pPr marL="12700" marR="5080" algn="just">
              <a:lnSpc>
                <a:spcPct val="100000"/>
              </a:lnSpc>
              <a:spcBef>
                <a:spcPts val="600"/>
              </a:spcBef>
            </a:pPr>
            <a:r>
              <a:rPr lang="zh-CN" altLang="en-US" sz="1200" dirty="0"/>
              <a:t>第</a:t>
            </a:r>
            <a:r>
              <a:rPr lang="en-US" altLang="zh-CN" sz="1200" dirty="0"/>
              <a:t>2</a:t>
            </a:r>
            <a:r>
              <a:rPr lang="zh-CN" altLang="en-US" sz="1200" dirty="0"/>
              <a:t>章：统计学习</a:t>
            </a:r>
            <a:endParaRPr lang="en-US" altLang="zh-CN" sz="1200" dirty="0"/>
          </a:p>
          <a:p>
            <a:pPr marL="12700" marR="5080" algn="just">
              <a:lnSpc>
                <a:spcPct val="100000"/>
              </a:lnSpc>
              <a:spcBef>
                <a:spcPts val="600"/>
              </a:spcBef>
            </a:pPr>
            <a:r>
              <a:rPr lang="zh-CN" altLang="en-US" sz="1200" dirty="0"/>
              <a:t>第</a:t>
            </a:r>
            <a:r>
              <a:rPr lang="en-US" altLang="zh-CN" sz="1200" dirty="0"/>
              <a:t>3</a:t>
            </a:r>
            <a:r>
              <a:rPr lang="zh-CN" altLang="en-US" sz="1200" dirty="0"/>
              <a:t>章：线性回归</a:t>
            </a:r>
            <a:endParaRPr lang="en-US" altLang="zh-CN" sz="1200" dirty="0"/>
          </a:p>
          <a:p>
            <a:pPr marL="12700" marR="5080" algn="just">
              <a:lnSpc>
                <a:spcPct val="100000"/>
              </a:lnSpc>
              <a:spcBef>
                <a:spcPts val="600"/>
              </a:spcBef>
            </a:pPr>
            <a:r>
              <a:rPr lang="zh-CN" altLang="en-US" sz="1200" dirty="0"/>
              <a:t>第</a:t>
            </a:r>
            <a:r>
              <a:rPr lang="en-US" altLang="zh-CN" sz="1200" dirty="0"/>
              <a:t>4</a:t>
            </a:r>
            <a:r>
              <a:rPr lang="zh-CN" altLang="en-US" sz="1200" dirty="0"/>
              <a:t>章：分类</a:t>
            </a:r>
            <a:endParaRPr lang="en-US" altLang="zh-CN" sz="1200" dirty="0"/>
          </a:p>
          <a:p>
            <a:pPr marL="12700" marR="5080" algn="just">
              <a:lnSpc>
                <a:spcPct val="100000"/>
              </a:lnSpc>
              <a:spcBef>
                <a:spcPts val="600"/>
              </a:spcBef>
            </a:pPr>
            <a:r>
              <a:rPr lang="zh-CN" altLang="en-US" sz="1200" dirty="0"/>
              <a:t>第</a:t>
            </a:r>
            <a:r>
              <a:rPr lang="en-US" altLang="zh-CN" sz="1200" dirty="0"/>
              <a:t>5</a:t>
            </a:r>
            <a:r>
              <a:rPr lang="zh-CN" altLang="en-US" sz="1200" dirty="0"/>
              <a:t>章：重抽样方法</a:t>
            </a:r>
            <a:endParaRPr lang="en-US" altLang="zh-CN" sz="1200" dirty="0"/>
          </a:p>
          <a:p>
            <a:pPr marL="12700" marR="5080" algn="just">
              <a:lnSpc>
                <a:spcPct val="100000"/>
              </a:lnSpc>
              <a:spcBef>
                <a:spcPts val="600"/>
              </a:spcBef>
            </a:pPr>
            <a:r>
              <a:rPr lang="zh-CN" altLang="en-US" sz="1200" dirty="0"/>
              <a:t>第</a:t>
            </a:r>
            <a:r>
              <a:rPr lang="en-US" altLang="zh-CN" sz="1200" dirty="0"/>
              <a:t>6</a:t>
            </a:r>
            <a:r>
              <a:rPr lang="zh-CN" altLang="en-US" sz="1200" dirty="0"/>
              <a:t>章：线性模型选择与正则化</a:t>
            </a:r>
            <a:endParaRPr lang="en-US" altLang="zh-CN" sz="1200" dirty="0"/>
          </a:p>
          <a:p>
            <a:pPr marL="12700" marR="5080" algn="just">
              <a:lnSpc>
                <a:spcPct val="100000"/>
              </a:lnSpc>
              <a:spcBef>
                <a:spcPts val="600"/>
              </a:spcBef>
            </a:pPr>
            <a:r>
              <a:rPr lang="zh-CN" altLang="en-US" sz="1200" dirty="0"/>
              <a:t>第</a:t>
            </a:r>
            <a:r>
              <a:rPr lang="en-US" altLang="zh-CN" sz="1200" dirty="0"/>
              <a:t>7</a:t>
            </a:r>
            <a:r>
              <a:rPr lang="zh-CN" altLang="en-US" sz="1200" dirty="0"/>
              <a:t>章：非线性模型</a:t>
            </a:r>
            <a:endParaRPr lang="en-US" altLang="zh-CN" sz="1200" dirty="0"/>
          </a:p>
          <a:p>
            <a:pPr marL="12700" marR="5080" algn="just">
              <a:lnSpc>
                <a:spcPct val="100000"/>
              </a:lnSpc>
              <a:spcBef>
                <a:spcPts val="600"/>
              </a:spcBef>
            </a:pPr>
            <a:r>
              <a:rPr lang="zh-CN" altLang="en-US" sz="1200" dirty="0"/>
              <a:t>第</a:t>
            </a:r>
            <a:r>
              <a:rPr lang="en-US" altLang="zh-CN" sz="1200" dirty="0"/>
              <a:t>8</a:t>
            </a:r>
            <a:r>
              <a:rPr lang="zh-CN" altLang="en-US" sz="1200" dirty="0"/>
              <a:t>章：基于树的方法</a:t>
            </a:r>
            <a:endParaRPr lang="en-US" altLang="zh-CN" sz="1200" dirty="0"/>
          </a:p>
          <a:p>
            <a:pPr marL="12700" marR="5080" algn="just">
              <a:lnSpc>
                <a:spcPct val="100000"/>
              </a:lnSpc>
              <a:spcBef>
                <a:spcPts val="600"/>
              </a:spcBef>
            </a:pPr>
            <a:r>
              <a:rPr lang="zh-CN" altLang="en-US" sz="1200" dirty="0"/>
              <a:t>第</a:t>
            </a:r>
            <a:r>
              <a:rPr lang="en-US" altLang="zh-CN" sz="1200" dirty="0"/>
              <a:t>9</a:t>
            </a:r>
            <a:r>
              <a:rPr lang="zh-CN" altLang="en-US" sz="1200" dirty="0"/>
              <a:t>章：支持向量机</a:t>
            </a:r>
            <a:endParaRPr lang="en-US" altLang="zh-CN" sz="1200" dirty="0"/>
          </a:p>
          <a:p>
            <a:pPr marL="12700" marR="5080" algn="just">
              <a:lnSpc>
                <a:spcPct val="100000"/>
              </a:lnSpc>
              <a:spcBef>
                <a:spcPts val="600"/>
              </a:spcBef>
            </a:pPr>
            <a:r>
              <a:rPr lang="zh-CN" altLang="en-US" sz="1200" dirty="0"/>
              <a:t>第</a:t>
            </a:r>
            <a:r>
              <a:rPr lang="en-US" altLang="zh-CN" sz="1200" dirty="0"/>
              <a:t>10</a:t>
            </a:r>
            <a:r>
              <a:rPr lang="zh-CN" altLang="en-US" sz="1200" dirty="0"/>
              <a:t>章：指导学习</a:t>
            </a:r>
            <a:endParaRP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351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smtClean="0">
                <a:latin typeface="微软雅黑" panose="020B0503020204020204" pitchFamily="34" charset="-122"/>
                <a:ea typeface="微软雅黑" panose="020B0503020204020204" pitchFamily="34" charset="-122"/>
              </a:rPr>
              <a:t>成绩评定</a:t>
            </a:r>
            <a:endParaRPr lang="zh-CN" altLang="en-US" sz="1100" b="1" dirty="0">
              <a:latin typeface="微软雅黑" panose="020B0503020204020204" pitchFamily="34" charset="-122"/>
              <a:ea typeface="微软雅黑" panose="020B0503020204020204" pitchFamily="34" charset="-122"/>
            </a:endParaRP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11</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3" name="object 12">
            <a:extLst>
              <a:ext uri="{FF2B5EF4-FFF2-40B4-BE49-F238E27FC236}">
                <a16:creationId xmlns:a16="http://schemas.microsoft.com/office/drawing/2014/main" xmlns="" id="{502C4FF6-487D-E2BB-38A3-C34080BFD002}"/>
              </a:ext>
            </a:extLst>
          </p:cNvPr>
          <p:cNvSpPr txBox="1"/>
          <p:nvPr/>
        </p:nvSpPr>
        <p:spPr>
          <a:xfrm>
            <a:off x="543649" y="733732"/>
            <a:ext cx="3657600" cy="1951175"/>
          </a:xfrm>
          <a:prstGeom prst="rect">
            <a:avLst/>
          </a:prstGeom>
        </p:spPr>
        <p:txBody>
          <a:bodyPr vert="horz" wrap="square" lIns="0" tIns="12065" rIns="0" bIns="0" rtlCol="0">
            <a:spAutoFit/>
          </a:bodyPr>
          <a:lstStyle/>
          <a:p>
            <a:pPr marL="184150" marR="5080" indent="-171450" algn="just">
              <a:lnSpc>
                <a:spcPct val="100000"/>
              </a:lnSpc>
              <a:spcBef>
                <a:spcPts val="600"/>
              </a:spcBef>
              <a:buFont typeface="Wingdings" panose="05000000000000000000" pitchFamily="2" charset="2"/>
              <a:buChar char="l"/>
            </a:pPr>
            <a:r>
              <a:rPr lang="zh-CN" altLang="en-US" sz="1200" dirty="0" smtClean="0"/>
              <a:t>平时成绩：</a:t>
            </a:r>
            <a:r>
              <a:rPr lang="en-US" altLang="zh-CN" sz="1200" dirty="0" smtClean="0"/>
              <a:t>30%</a:t>
            </a:r>
          </a:p>
          <a:p>
            <a:pPr marL="241300" marR="5080" indent="-228600" algn="just">
              <a:lnSpc>
                <a:spcPct val="100000"/>
              </a:lnSpc>
              <a:spcBef>
                <a:spcPts val="600"/>
              </a:spcBef>
              <a:buFont typeface="+mj-ea"/>
              <a:buAutoNum type="circleNumDbPlain"/>
            </a:pPr>
            <a:r>
              <a:rPr lang="en-US" altLang="zh-CN" sz="1200" dirty="0" smtClean="0"/>
              <a:t>10</a:t>
            </a:r>
            <a:r>
              <a:rPr lang="zh-CN" altLang="en-US" sz="1200" dirty="0" smtClean="0"/>
              <a:t>次作业，每次</a:t>
            </a:r>
            <a:r>
              <a:rPr lang="en-US" altLang="zh-CN" sz="1200" dirty="0" smtClean="0"/>
              <a:t>3</a:t>
            </a:r>
            <a:r>
              <a:rPr lang="zh-CN" altLang="en-US" sz="1200" dirty="0" smtClean="0"/>
              <a:t>分。</a:t>
            </a:r>
            <a:endParaRPr lang="en-US" altLang="zh-CN" sz="1200" dirty="0" smtClean="0"/>
          </a:p>
          <a:p>
            <a:pPr marL="241300" marR="5080" indent="-228600" algn="just">
              <a:lnSpc>
                <a:spcPct val="100000"/>
              </a:lnSpc>
              <a:spcBef>
                <a:spcPts val="600"/>
              </a:spcBef>
              <a:buFont typeface="+mj-ea"/>
              <a:buAutoNum type="circleNumDbPlain"/>
            </a:pPr>
            <a:r>
              <a:rPr lang="zh-CN" altLang="en-US" sz="1200" dirty="0" smtClean="0"/>
              <a:t>从第</a:t>
            </a:r>
            <a:r>
              <a:rPr lang="en-US" altLang="zh-CN" sz="1200" dirty="0" smtClean="0"/>
              <a:t>3</a:t>
            </a:r>
            <a:r>
              <a:rPr lang="zh-CN" altLang="en-US" sz="1200" dirty="0" smtClean="0"/>
              <a:t>周</a:t>
            </a:r>
            <a:r>
              <a:rPr lang="en-US" altLang="zh-CN" sz="1200" dirty="0" smtClean="0"/>
              <a:t>-8</a:t>
            </a:r>
            <a:r>
              <a:rPr lang="zh-CN" altLang="en-US" sz="1200" dirty="0" smtClean="0"/>
              <a:t>周，作业内容不仅包括理论题目，还包括上机的实验报告。</a:t>
            </a:r>
            <a:endParaRPr lang="en-US" altLang="zh-CN" sz="1200" dirty="0" smtClean="0"/>
          </a:p>
          <a:p>
            <a:pPr marL="241300" marR="5080" indent="-228600" algn="just">
              <a:lnSpc>
                <a:spcPct val="100000"/>
              </a:lnSpc>
              <a:spcBef>
                <a:spcPts val="600"/>
              </a:spcBef>
              <a:buFont typeface="+mj-ea"/>
              <a:buAutoNum type="circleNumDbPlain"/>
            </a:pPr>
            <a:r>
              <a:rPr lang="zh-CN" altLang="en-US" sz="1200" dirty="0"/>
              <a:t>每周二的课前交</a:t>
            </a:r>
            <a:r>
              <a:rPr lang="zh-CN" altLang="en-US" sz="1200" dirty="0" smtClean="0"/>
              <a:t>作业，过期酌情扣分。</a:t>
            </a:r>
            <a:endParaRPr lang="en-US" altLang="zh-CN" sz="1200" dirty="0" smtClean="0"/>
          </a:p>
          <a:p>
            <a:pPr marL="184150" marR="5080" indent="-171450" algn="just">
              <a:lnSpc>
                <a:spcPct val="100000"/>
              </a:lnSpc>
              <a:spcBef>
                <a:spcPts val="600"/>
              </a:spcBef>
              <a:buFont typeface="Wingdings" panose="05000000000000000000" pitchFamily="2" charset="2"/>
              <a:buChar char="l"/>
            </a:pPr>
            <a:r>
              <a:rPr lang="zh-CN" altLang="en-US" sz="1200" dirty="0" smtClean="0"/>
              <a:t>考试成绩：</a:t>
            </a:r>
            <a:r>
              <a:rPr lang="en-US" altLang="zh-CN" sz="1200" dirty="0" smtClean="0"/>
              <a:t>70%</a:t>
            </a:r>
          </a:p>
          <a:p>
            <a:pPr marL="12700" marR="5080" algn="just">
              <a:lnSpc>
                <a:spcPct val="100000"/>
              </a:lnSpc>
              <a:spcBef>
                <a:spcPts val="600"/>
              </a:spcBef>
            </a:pPr>
            <a:r>
              <a:rPr lang="zh-CN" altLang="en-US" sz="1200" dirty="0" smtClean="0"/>
              <a:t>闭卷考试</a:t>
            </a:r>
            <a:endParaRPr lang="en-US" altLang="zh-CN" sz="1200" dirty="0" smtClean="0"/>
          </a:p>
          <a:p>
            <a:pPr marL="12700" marR="5080" algn="just">
              <a:lnSpc>
                <a:spcPct val="100000"/>
              </a:lnSpc>
              <a:spcBef>
                <a:spcPts val="600"/>
              </a:spcBef>
            </a:pPr>
            <a:endParaRPr lang="en-US" altLang="zh-CN" sz="1200" dirty="0" smtClean="0"/>
          </a:p>
        </p:txBody>
      </p:sp>
    </p:spTree>
    <p:extLst>
      <p:ext uri="{BB962C8B-B14F-4D97-AF65-F5344CB8AC3E}">
        <p14:creationId xmlns:p14="http://schemas.microsoft.com/office/powerpoint/2010/main" val="54923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8352" y="932781"/>
            <a:ext cx="3890866" cy="371640"/>
          </a:xfrm>
          <a:prstGeom prst="rect">
            <a:avLst/>
          </a:prstGeom>
          <a:noFill/>
        </p:spPr>
        <p:txBody>
          <a:bodyPr wrap="square" rtlCol="0">
            <a:spAutoFit/>
          </a:bodyPr>
          <a:lstStyle/>
          <a:p>
            <a:pPr algn="ctr" defTabSz="345744"/>
            <a:r>
              <a:rPr lang="zh-CN" altLang="en-US" sz="1815" dirty="0" smtClean="0">
                <a:solidFill>
                  <a:srgbClr val="004098"/>
                </a:solidFill>
                <a:latin typeface="华文新魏" panose="02010800040101010101" pitchFamily="2" charset="-122"/>
                <a:ea typeface="华文新魏" panose="02010800040101010101" pitchFamily="2" charset="-122"/>
              </a:rPr>
              <a:t>请解释什么是</a:t>
            </a:r>
            <a:r>
              <a:rPr lang="en-US" altLang="zh-CN" sz="1815" dirty="0" smtClean="0">
                <a:solidFill>
                  <a:srgbClr val="004098"/>
                </a:solidFill>
                <a:latin typeface="华文新魏" panose="02010800040101010101" pitchFamily="2" charset="-122"/>
                <a:ea typeface="华文新魏" panose="02010800040101010101" pitchFamily="2" charset="-122"/>
              </a:rPr>
              <a:t>p</a:t>
            </a:r>
            <a:r>
              <a:rPr lang="zh-CN" altLang="en-US" sz="1815" dirty="0" smtClean="0">
                <a:solidFill>
                  <a:srgbClr val="004098"/>
                </a:solidFill>
                <a:latin typeface="华文新魏" panose="02010800040101010101" pitchFamily="2" charset="-122"/>
                <a:ea typeface="华文新魏" panose="02010800040101010101" pitchFamily="2" charset="-122"/>
              </a:rPr>
              <a:t>值，怎么计算？</a:t>
            </a:r>
            <a:endParaRPr lang="zh-CN" altLang="en-US" sz="1815" dirty="0">
              <a:solidFill>
                <a:srgbClr val="004098"/>
              </a:solidFill>
              <a:latin typeface="华文新魏" panose="02010800040101010101" pitchFamily="2" charset="-122"/>
              <a:ea typeface="华文新魏" panose="02010800040101010101" pitchFamily="2" charset="-122"/>
            </a:endParaRPr>
          </a:p>
        </p:txBody>
      </p:sp>
      <p:cxnSp>
        <p:nvCxnSpPr>
          <p:cNvPr id="8" name="直接连接符 7"/>
          <p:cNvCxnSpPr/>
          <p:nvPr/>
        </p:nvCxnSpPr>
        <p:spPr>
          <a:xfrm>
            <a:off x="398352" y="897978"/>
            <a:ext cx="3890866" cy="0"/>
          </a:xfrm>
          <a:prstGeom prst="line">
            <a:avLst/>
          </a:prstGeom>
          <a:ln>
            <a:solidFill>
              <a:srgbClr val="004098"/>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a:off x="423681" y="1307023"/>
            <a:ext cx="3890866" cy="0"/>
          </a:xfrm>
          <a:prstGeom prst="line">
            <a:avLst/>
          </a:prstGeom>
          <a:ln>
            <a:solidFill>
              <a:srgbClr val="004098"/>
            </a:solidFill>
          </a:ln>
        </p:spPr>
        <p:style>
          <a:lnRef idx="3">
            <a:schemeClr val="accent1"/>
          </a:lnRef>
          <a:fillRef idx="0">
            <a:schemeClr val="accent1"/>
          </a:fillRef>
          <a:effectRef idx="2">
            <a:schemeClr val="accent1"/>
          </a:effectRef>
          <a:fontRef idx="minor">
            <a:schemeClr val="tx1"/>
          </a:fontRef>
        </p:style>
      </p:cxnSp>
      <p:pic>
        <p:nvPicPr>
          <p:cNvPr id="11" name="图片 28"/>
          <p:cNvPicPr>
            <a:picLocks noChangeAspect="1"/>
          </p:cNvPicPr>
          <p:nvPr/>
        </p:nvPicPr>
        <p:blipFill>
          <a:blip r:embed="rId3" cstate="print">
            <a:extLst>
              <a:ext uri="{28A0092B-C50C-407E-A947-70E740481C1C}">
                <a14:useLocalDpi xmlns:a14="http://schemas.microsoft.com/office/drawing/2010/main" val="0"/>
              </a:ext>
            </a:extLst>
          </a:blip>
          <a:srcRect r="28519"/>
          <a:stretch>
            <a:fillRect/>
          </a:stretch>
        </p:blipFill>
        <p:spPr bwMode="auto">
          <a:xfrm>
            <a:off x="4251309" y="1222667"/>
            <a:ext cx="351475" cy="97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28"/>
          <p:cNvPicPr>
            <a:picLocks noChangeAspect="1"/>
          </p:cNvPicPr>
          <p:nvPr/>
        </p:nvPicPr>
        <p:blipFill>
          <a:blip r:embed="rId3" cstate="print">
            <a:extLst>
              <a:ext uri="{28A0092B-C50C-407E-A947-70E740481C1C}">
                <a14:useLocalDpi xmlns:a14="http://schemas.microsoft.com/office/drawing/2010/main" val="0"/>
              </a:ext>
            </a:extLst>
          </a:blip>
          <a:srcRect r="28519"/>
          <a:stretch>
            <a:fillRect/>
          </a:stretch>
        </p:blipFill>
        <p:spPr bwMode="auto">
          <a:xfrm flipH="1">
            <a:off x="-3105" y="1225004"/>
            <a:ext cx="351475" cy="97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descr="https://img2.baidu.com/it/u=1487639774,2989130838&amp;fm=253&amp;fmt=auto&amp;app=120&amp;f=JPEG?w=200&amp;h=2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235" y="1952925"/>
            <a:ext cx="944523" cy="944523"/>
          </a:xfrm>
          <a:prstGeom prst="rect">
            <a:avLst/>
          </a:prstGeom>
          <a:noFill/>
          <a:extLst>
            <a:ext uri="{909E8E84-426E-40DD-AFC4-6F175D3DCCD1}">
              <a14:hiddenFill xmlns:a14="http://schemas.microsoft.com/office/drawing/2010/main">
                <a:solidFill>
                  <a:srgbClr val="FFFFFF"/>
                </a:solidFill>
              </a14:hiddenFill>
            </a:ext>
          </a:extLst>
        </p:spPr>
      </p:pic>
      <p:sp>
        <p:nvSpPr>
          <p:cNvPr id="15" name="原创设计师QQ598969553      _2">
            <a:extLst>
              <a:ext uri="{FF2B5EF4-FFF2-40B4-BE49-F238E27FC236}">
                <a16:creationId xmlns:a16="http://schemas.microsoft.com/office/drawing/2014/main" xmlns="" id="{7C4725B1-D255-CC63-745B-0C08A542F8E6}"/>
              </a:ext>
            </a:extLst>
          </p:cNvPr>
          <p:cNvSpPr txBox="1"/>
          <p:nvPr/>
        </p:nvSpPr>
        <p:spPr>
          <a:xfrm>
            <a:off x="1684633" y="184405"/>
            <a:ext cx="1240834" cy="312100"/>
          </a:xfrm>
          <a:prstGeom prst="rect">
            <a:avLst/>
          </a:prstGeom>
          <a:noFill/>
        </p:spPr>
        <p:txBody>
          <a:bodyPr wrap="square" lIns="34762" tIns="17381" rIns="34762" bIns="17381" rtlCol="0">
            <a:spAutoFit/>
          </a:bodyPr>
          <a:lstStyle/>
          <a:p>
            <a:pPr algn="ctr"/>
            <a:r>
              <a:rPr lang="zh-CN" altLang="en-US" b="1" dirty="0" smtClean="0">
                <a:latin typeface="微软雅黑" panose="020B0503020204020204" pitchFamily="34" charset="-122"/>
                <a:ea typeface="微软雅黑" panose="020B0503020204020204" pitchFamily="34" charset="-122"/>
              </a:rPr>
              <a:t>本周作业</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358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570876" y="194245"/>
            <a:ext cx="2343774"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统计学习可以解决的一些代表性问题</a:t>
            </a:r>
            <a:endParaRPr sz="1100" b="1" dirty="0">
              <a:latin typeface="微软雅黑" panose="020B0503020204020204" pitchFamily="34" charset="-122"/>
              <a:ea typeface="微软雅黑" panose="020B0503020204020204" pitchFamily="34" charset="-122"/>
            </a:endParaRP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8" y="2118116"/>
            <a:chExt cx="2653565" cy="2214136"/>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8" y="2408919"/>
              <a:ext cx="2653565" cy="1923333"/>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01</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3" name="object 3">
            <a:extLst>
              <a:ext uri="{FF2B5EF4-FFF2-40B4-BE49-F238E27FC236}">
                <a16:creationId xmlns:a16="http://schemas.microsoft.com/office/drawing/2014/main" xmlns="" id="{4848A9E6-81E6-DFFF-15C0-070E749E47F2}"/>
              </a:ext>
            </a:extLst>
          </p:cNvPr>
          <p:cNvSpPr txBox="1"/>
          <p:nvPr/>
        </p:nvSpPr>
        <p:spPr>
          <a:xfrm>
            <a:off x="445666" y="771265"/>
            <a:ext cx="3912870" cy="1768433"/>
          </a:xfrm>
          <a:prstGeom prst="rect">
            <a:avLst/>
          </a:prstGeom>
        </p:spPr>
        <p:txBody>
          <a:bodyPr vert="horz" wrap="square" lIns="0" tIns="11430" rIns="0" bIns="0" rtlCol="0">
            <a:spAutoFit/>
          </a:bodyPr>
          <a:lstStyle/>
          <a:p>
            <a:pPr marL="127635" indent="-115570">
              <a:lnSpc>
                <a:spcPct val="100000"/>
              </a:lnSpc>
              <a:spcBef>
                <a:spcPts val="90"/>
              </a:spcBef>
              <a:buFont typeface="宋体" panose="02010600030101010101" pitchFamily="2" charset="-122"/>
              <a:buChar char="•"/>
              <a:tabLst>
                <a:tab pos="128270" algn="l"/>
              </a:tabLst>
            </a:pPr>
            <a:r>
              <a:rPr lang="zh-CN" altLang="en-US" sz="1100" spc="30" dirty="0">
                <a:solidFill>
                  <a:srgbClr val="004098"/>
                </a:solidFill>
                <a:latin typeface="Calibri" panose="020F0502020204030204"/>
                <a:cs typeface="Calibri" panose="020F0502020204030204"/>
              </a:rPr>
              <a:t>识别前列腺癌的风险因子（略）</a:t>
            </a:r>
            <a:endParaRPr sz="1100" dirty="0">
              <a:solidFill>
                <a:srgbClr val="004098"/>
              </a:solidFill>
              <a:latin typeface="Calibri" panose="020F0502020204030204"/>
              <a:cs typeface="Calibri" panose="020F0502020204030204"/>
            </a:endParaRPr>
          </a:p>
          <a:p>
            <a:pPr marL="127635" marR="5080" indent="-115570">
              <a:lnSpc>
                <a:spcPct val="150000"/>
              </a:lnSpc>
              <a:spcBef>
                <a:spcPts val="90"/>
              </a:spcBef>
              <a:buFont typeface="宋体" panose="02010600030101010101" pitchFamily="2" charset="-122"/>
              <a:buChar char="•"/>
              <a:tabLst>
                <a:tab pos="128270" algn="l"/>
              </a:tabLst>
            </a:pPr>
            <a:r>
              <a:rPr lang="zh-CN" altLang="en-US" sz="1100" spc="30" dirty="0" smtClean="0">
                <a:solidFill>
                  <a:srgbClr val="004098"/>
                </a:solidFill>
                <a:latin typeface="Calibri" panose="020F0502020204030204"/>
                <a:cs typeface="Calibri" panose="020F0502020204030204"/>
              </a:rPr>
              <a:t>根据人口统计学</a:t>
            </a:r>
            <a:r>
              <a:rPr lang="zh-CN" altLang="en-US" sz="1100" spc="30" dirty="0">
                <a:solidFill>
                  <a:srgbClr val="004098"/>
                </a:solidFill>
                <a:latin typeface="Calibri" panose="020F0502020204030204"/>
                <a:cs typeface="Calibri" panose="020F0502020204030204"/>
              </a:rPr>
              <a:t>资料、饮食和临床测量数据预测某人是否会得心脏病（略）</a:t>
            </a:r>
            <a:endParaRPr lang="en-US" altLang="zh-CN" sz="1100" spc="30" dirty="0">
              <a:solidFill>
                <a:srgbClr val="004098"/>
              </a:solidFill>
              <a:latin typeface="Calibri" panose="020F0502020204030204"/>
              <a:cs typeface="Calibri" panose="020F0502020204030204"/>
            </a:endParaRPr>
          </a:p>
          <a:p>
            <a:pPr marL="127635" indent="-115570">
              <a:lnSpc>
                <a:spcPct val="150000"/>
              </a:lnSpc>
              <a:spcBef>
                <a:spcPts val="90"/>
              </a:spcBef>
              <a:buFont typeface="宋体" panose="02010600030101010101" pitchFamily="2" charset="-122"/>
              <a:buChar char="•"/>
              <a:tabLst>
                <a:tab pos="128270" algn="l"/>
              </a:tabLst>
            </a:pPr>
            <a:r>
              <a:rPr lang="zh-CN" altLang="en-US" sz="1100" spc="30" dirty="0">
                <a:solidFill>
                  <a:srgbClr val="004098"/>
                </a:solidFill>
                <a:latin typeface="Calibri" panose="020F0502020204030204"/>
                <a:cs typeface="Calibri" panose="020F0502020204030204"/>
              </a:rPr>
              <a:t>自定义一个垃圾邮件检测</a:t>
            </a:r>
            <a:r>
              <a:rPr lang="zh-CN" altLang="en-US" sz="1100" spc="30" dirty="0" smtClean="0">
                <a:solidFill>
                  <a:srgbClr val="004098"/>
                </a:solidFill>
                <a:latin typeface="Calibri" panose="020F0502020204030204"/>
                <a:cs typeface="Calibri" panose="020F0502020204030204"/>
              </a:rPr>
              <a:t>系统</a:t>
            </a:r>
            <a:endParaRPr sz="1100" spc="30" dirty="0">
              <a:solidFill>
                <a:srgbClr val="004098"/>
              </a:solidFill>
              <a:latin typeface="Calibri" panose="020F0502020204030204"/>
              <a:cs typeface="Calibri" panose="020F0502020204030204"/>
            </a:endParaRPr>
          </a:p>
          <a:p>
            <a:pPr marL="127635" indent="-115570">
              <a:lnSpc>
                <a:spcPct val="150000"/>
              </a:lnSpc>
              <a:spcBef>
                <a:spcPts val="90"/>
              </a:spcBef>
              <a:buFont typeface="宋体" panose="02010600030101010101" pitchFamily="2" charset="-122"/>
              <a:buChar char="•"/>
              <a:tabLst>
                <a:tab pos="128270" algn="l"/>
              </a:tabLst>
            </a:pPr>
            <a:r>
              <a:rPr lang="zh-CN" altLang="en-US" sz="1100" spc="30" dirty="0">
                <a:solidFill>
                  <a:srgbClr val="004098"/>
                </a:solidFill>
                <a:latin typeface="Calibri" panose="020F0502020204030204"/>
                <a:cs typeface="Calibri" panose="020F0502020204030204"/>
              </a:rPr>
              <a:t>识别手写的邮政编码数字</a:t>
            </a:r>
            <a:endParaRPr lang="en-US" altLang="zh-CN" sz="1100" spc="30" dirty="0">
              <a:solidFill>
                <a:srgbClr val="004098"/>
              </a:solidFill>
              <a:latin typeface="Calibri" panose="020F0502020204030204"/>
              <a:cs typeface="Calibri" panose="020F0502020204030204"/>
            </a:endParaRPr>
          </a:p>
          <a:p>
            <a:pPr marL="127635" indent="-115570">
              <a:lnSpc>
                <a:spcPct val="150000"/>
              </a:lnSpc>
              <a:spcBef>
                <a:spcPts val="90"/>
              </a:spcBef>
              <a:buFont typeface="宋体" panose="02010600030101010101" pitchFamily="2" charset="-122"/>
              <a:buChar char="•"/>
              <a:tabLst>
                <a:tab pos="128270" algn="l"/>
              </a:tabLst>
            </a:pPr>
            <a:r>
              <a:rPr lang="zh-CN" altLang="en-US" sz="1100" spc="30" dirty="0">
                <a:solidFill>
                  <a:srgbClr val="004098"/>
                </a:solidFill>
                <a:latin typeface="Calibri" panose="020F0502020204030204"/>
                <a:cs typeface="Calibri" panose="020F0502020204030204"/>
              </a:rPr>
              <a:t>基于基因的表达谱来确定一个组织属于哪一类的癌症</a:t>
            </a:r>
            <a:endParaRPr lang="en-US" sz="1100" spc="30" dirty="0">
              <a:solidFill>
                <a:srgbClr val="004098"/>
              </a:solidFill>
              <a:latin typeface="Calibri" panose="020F0502020204030204"/>
              <a:cs typeface="Calibri" panose="020F0502020204030204"/>
            </a:endParaRPr>
          </a:p>
          <a:p>
            <a:pPr marL="127635" indent="-115570">
              <a:lnSpc>
                <a:spcPct val="150000"/>
              </a:lnSpc>
              <a:spcBef>
                <a:spcPts val="90"/>
              </a:spcBef>
              <a:buFont typeface="宋体" panose="02010600030101010101" pitchFamily="2" charset="-122"/>
              <a:buChar char="•"/>
              <a:tabLst>
                <a:tab pos="128270" algn="l"/>
              </a:tabLst>
            </a:pPr>
            <a:r>
              <a:rPr lang="zh-CN" altLang="en-US" sz="1100" spc="30" dirty="0">
                <a:solidFill>
                  <a:srgbClr val="004098"/>
                </a:solidFill>
                <a:latin typeface="Calibri" panose="020F0502020204030204"/>
                <a:cs typeface="Calibri" panose="020F0502020204030204"/>
              </a:rPr>
              <a:t>建立人口调查数据中工资和人口统计学变量之间的关系</a:t>
            </a:r>
            <a:endParaRPr sz="1100" spc="30" dirty="0">
              <a:solidFill>
                <a:srgbClr val="004098"/>
              </a:solidFill>
              <a:latin typeface="Calibri" panose="020F0502020204030204"/>
              <a:cs typeface="Calibri" panose="020F050202020403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01</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2" name="object 3">
            <a:extLst>
              <a:ext uri="{FF2B5EF4-FFF2-40B4-BE49-F238E27FC236}">
                <a16:creationId xmlns:a16="http://schemas.microsoft.com/office/drawing/2014/main" xmlns="" id="{A630F66F-FB32-AA31-F230-B3A20FFB4C9F}"/>
              </a:ext>
            </a:extLst>
          </p:cNvPr>
          <p:cNvSpPr txBox="1"/>
          <p:nvPr/>
        </p:nvSpPr>
        <p:spPr>
          <a:xfrm>
            <a:off x="516714" y="892175"/>
            <a:ext cx="3769995" cy="950645"/>
          </a:xfrm>
          <a:prstGeom prst="rect">
            <a:avLst/>
          </a:prstGeom>
        </p:spPr>
        <p:txBody>
          <a:bodyPr vert="horz" wrap="square" lIns="0" tIns="6985" rIns="0" bIns="0" rtlCol="0">
            <a:spAutoFit/>
          </a:bodyPr>
          <a:lstStyle/>
          <a:p>
            <a:pPr marL="144780" marR="5080" indent="-132715">
              <a:lnSpc>
                <a:spcPct val="103000"/>
              </a:lnSpc>
              <a:spcBef>
                <a:spcPts val="55"/>
              </a:spcBef>
              <a:buClr>
                <a:srgbClr val="3333B2"/>
              </a:buClr>
              <a:buSzPct val="91000"/>
              <a:buFont typeface="宋体" panose="02010600030101010101" pitchFamily="2" charset="-122"/>
              <a:buChar char="•"/>
              <a:tabLst>
                <a:tab pos="145415" algn="l"/>
              </a:tabLst>
            </a:pPr>
            <a:r>
              <a:rPr lang="zh-CN" altLang="en-US" sz="1100" spc="25" dirty="0">
                <a:latin typeface="Calibri" panose="020F0502020204030204"/>
                <a:cs typeface="Calibri" panose="020F0502020204030204"/>
              </a:rPr>
              <a:t>数据：总数</a:t>
            </a:r>
            <a:r>
              <a:rPr lang="en-US" sz="1100" spc="25" dirty="0">
                <a:latin typeface="Calibri" panose="020F0502020204030204"/>
                <a:cs typeface="Calibri" panose="020F0502020204030204"/>
              </a:rPr>
              <a:t>4601</a:t>
            </a:r>
            <a:r>
              <a:rPr lang="zh-CN" altLang="en-US" sz="1100" spc="25" dirty="0">
                <a:latin typeface="Calibri" panose="020F0502020204030204"/>
                <a:cs typeface="Calibri" panose="020F0502020204030204"/>
              </a:rPr>
              <a:t>封个人邮件</a:t>
            </a:r>
            <a:r>
              <a:rPr sz="1100" spc="75" dirty="0">
                <a:latin typeface="Calibri" panose="020F0502020204030204"/>
                <a:cs typeface="Calibri" panose="020F0502020204030204"/>
              </a:rPr>
              <a:t> </a:t>
            </a:r>
            <a:r>
              <a:rPr sz="1100" spc="20" dirty="0">
                <a:latin typeface="Calibri" panose="020F0502020204030204"/>
                <a:cs typeface="Calibri" panose="020F0502020204030204"/>
              </a:rPr>
              <a:t>(</a:t>
            </a:r>
            <a:r>
              <a:rPr lang="zh-CN" altLang="en-US" sz="1100" spc="20" dirty="0">
                <a:latin typeface="Calibri" panose="020F0502020204030204"/>
                <a:cs typeface="Calibri" panose="020F0502020204030204"/>
              </a:rPr>
              <a:t>收信人：</a:t>
            </a:r>
            <a:r>
              <a:rPr sz="1100" spc="10" dirty="0">
                <a:latin typeface="Calibri" panose="020F0502020204030204"/>
                <a:cs typeface="Calibri" panose="020F0502020204030204"/>
              </a:rPr>
              <a:t>George, </a:t>
            </a:r>
            <a:r>
              <a:rPr sz="1100" spc="-235" dirty="0">
                <a:latin typeface="Calibri" panose="020F0502020204030204"/>
                <a:cs typeface="Calibri" panose="020F0502020204030204"/>
              </a:rPr>
              <a:t> </a:t>
            </a:r>
            <a:r>
              <a:rPr sz="1100" spc="35" dirty="0">
                <a:latin typeface="Calibri" panose="020F0502020204030204"/>
                <a:cs typeface="Calibri" panose="020F0502020204030204"/>
              </a:rPr>
              <a:t>at</a:t>
            </a:r>
            <a:r>
              <a:rPr sz="1100" spc="110" dirty="0">
                <a:latin typeface="Calibri" panose="020F0502020204030204"/>
                <a:cs typeface="Calibri" panose="020F0502020204030204"/>
              </a:rPr>
              <a:t> </a:t>
            </a:r>
            <a:r>
              <a:rPr sz="1100" spc="150" dirty="0">
                <a:latin typeface="Calibri" panose="020F0502020204030204"/>
                <a:cs typeface="Calibri" panose="020F0502020204030204"/>
              </a:rPr>
              <a:t>HP</a:t>
            </a:r>
            <a:r>
              <a:rPr sz="1100" spc="114" dirty="0">
                <a:latin typeface="Calibri" panose="020F0502020204030204"/>
                <a:cs typeface="Calibri" panose="020F0502020204030204"/>
              </a:rPr>
              <a:t> </a:t>
            </a:r>
            <a:r>
              <a:rPr sz="1100" spc="20" dirty="0">
                <a:latin typeface="Calibri" panose="020F0502020204030204"/>
                <a:cs typeface="Calibri" panose="020F0502020204030204"/>
              </a:rPr>
              <a:t>labs,</a:t>
            </a:r>
            <a:r>
              <a:rPr sz="1100" spc="114" dirty="0">
                <a:latin typeface="Calibri" panose="020F0502020204030204"/>
                <a:cs typeface="Calibri" panose="020F0502020204030204"/>
              </a:rPr>
              <a:t> </a:t>
            </a:r>
            <a:r>
              <a:rPr sz="1100" spc="-15" dirty="0">
                <a:latin typeface="Calibri" panose="020F0502020204030204"/>
                <a:cs typeface="Calibri" panose="020F0502020204030204"/>
              </a:rPr>
              <a:t>before</a:t>
            </a:r>
            <a:r>
              <a:rPr sz="1100" spc="114" dirty="0">
                <a:latin typeface="Calibri" panose="020F0502020204030204"/>
                <a:cs typeface="Calibri" panose="020F0502020204030204"/>
              </a:rPr>
              <a:t> </a:t>
            </a:r>
            <a:r>
              <a:rPr sz="1100" spc="10" dirty="0">
                <a:latin typeface="Calibri" panose="020F0502020204030204"/>
                <a:cs typeface="Calibri" panose="020F0502020204030204"/>
              </a:rPr>
              <a:t>2000)</a:t>
            </a:r>
            <a:r>
              <a:rPr lang="zh-CN" altLang="en-US" sz="1100" spc="10" dirty="0">
                <a:latin typeface="Calibri" panose="020F0502020204030204"/>
                <a:cs typeface="Calibri" panose="020F0502020204030204"/>
              </a:rPr>
              <a:t>，每封邮件被标记为</a:t>
            </a:r>
            <a:r>
              <a:rPr lang="zh-CN" altLang="en-US" sz="1100" i="1" spc="20" dirty="0">
                <a:solidFill>
                  <a:srgbClr val="004098"/>
                </a:solidFill>
                <a:latin typeface="Calibri" panose="020F0502020204030204"/>
                <a:cs typeface="Calibri" panose="020F0502020204030204"/>
              </a:rPr>
              <a:t>垃圾</a:t>
            </a:r>
            <a:r>
              <a:rPr lang="zh-CN" altLang="en-US" sz="1100" i="1" spc="20" dirty="0">
                <a:solidFill>
                  <a:srgbClr val="004098"/>
                </a:solidFill>
                <a:cs typeface="Calibri" panose="020F0502020204030204"/>
              </a:rPr>
              <a:t>邮件</a:t>
            </a:r>
            <a:r>
              <a:rPr lang="zh-CN" altLang="en-US" sz="1100" spc="10" dirty="0">
                <a:latin typeface="Calibri" panose="020F0502020204030204"/>
                <a:cs typeface="Calibri" panose="020F0502020204030204"/>
              </a:rPr>
              <a:t>或</a:t>
            </a:r>
            <a:r>
              <a:rPr lang="zh-CN" altLang="en-US" sz="1100" i="1" spc="20" dirty="0">
                <a:solidFill>
                  <a:srgbClr val="004098"/>
                </a:solidFill>
                <a:latin typeface="Calibri" panose="020F0502020204030204"/>
                <a:cs typeface="Calibri" panose="020F0502020204030204"/>
              </a:rPr>
              <a:t>正常邮件</a:t>
            </a:r>
            <a:r>
              <a:rPr lang="zh-CN" altLang="en-US" sz="1100" spc="10" dirty="0">
                <a:latin typeface="Calibri" panose="020F0502020204030204"/>
                <a:cs typeface="Calibri" panose="020F0502020204030204"/>
              </a:rPr>
              <a:t>。</a:t>
            </a:r>
            <a:endParaRPr sz="1100" dirty="0">
              <a:latin typeface="Calibri" panose="020F0502020204030204"/>
              <a:cs typeface="Calibri" panose="020F0502020204030204"/>
            </a:endParaRPr>
          </a:p>
          <a:p>
            <a:pPr marL="144780" indent="-132715">
              <a:lnSpc>
                <a:spcPct val="100000"/>
              </a:lnSpc>
              <a:spcBef>
                <a:spcPts val="335"/>
              </a:spcBef>
              <a:buClr>
                <a:srgbClr val="3333B2"/>
              </a:buClr>
              <a:buSzPct val="91000"/>
              <a:buFont typeface="宋体" panose="02010600030101010101" pitchFamily="2" charset="-122"/>
              <a:buChar char="•"/>
              <a:tabLst>
                <a:tab pos="145415" algn="l"/>
              </a:tabLst>
            </a:pPr>
            <a:r>
              <a:rPr lang="zh-CN" altLang="en-US" sz="1100" spc="10" dirty="0">
                <a:latin typeface="Calibri" panose="020F0502020204030204"/>
                <a:cs typeface="Calibri" panose="020F0502020204030204"/>
              </a:rPr>
              <a:t>目标：构建一个垃圾邮件的过滤器</a:t>
            </a:r>
            <a:r>
              <a:rPr lang="zh-CN" altLang="en-US" sz="1100" spc="15" dirty="0">
                <a:latin typeface="Calibri" panose="020F0502020204030204"/>
                <a:cs typeface="Calibri" panose="020F0502020204030204"/>
              </a:rPr>
              <a:t>。</a:t>
            </a:r>
            <a:endParaRPr sz="1100" dirty="0">
              <a:latin typeface="Calibri" panose="020F0502020204030204"/>
              <a:cs typeface="Calibri" panose="020F0502020204030204"/>
            </a:endParaRPr>
          </a:p>
          <a:p>
            <a:pPr marL="144780" marR="10795" indent="-132715">
              <a:lnSpc>
                <a:spcPct val="103000"/>
              </a:lnSpc>
              <a:spcBef>
                <a:spcPts val="295"/>
              </a:spcBef>
              <a:buClr>
                <a:srgbClr val="3333B2"/>
              </a:buClr>
              <a:buSzPct val="91000"/>
              <a:buFont typeface="宋体" panose="02010600030101010101" pitchFamily="2" charset="-122"/>
              <a:buChar char="•"/>
              <a:tabLst>
                <a:tab pos="145415" algn="l"/>
              </a:tabLst>
            </a:pPr>
            <a:r>
              <a:rPr lang="zh-CN" altLang="en-US" sz="1100" spc="35" dirty="0">
                <a:latin typeface="Calibri" panose="020F0502020204030204"/>
                <a:cs typeface="Calibri" panose="020F0502020204030204"/>
              </a:rPr>
              <a:t>输入特征</a:t>
            </a:r>
            <a:r>
              <a:rPr sz="1100" dirty="0">
                <a:latin typeface="Calibri" panose="020F0502020204030204"/>
                <a:cs typeface="Calibri" panose="020F0502020204030204"/>
              </a:rPr>
              <a:t>:</a:t>
            </a:r>
            <a:r>
              <a:rPr sz="1100" spc="5" dirty="0">
                <a:latin typeface="Calibri" panose="020F0502020204030204"/>
                <a:cs typeface="Calibri" panose="020F0502020204030204"/>
              </a:rPr>
              <a:t> </a:t>
            </a:r>
            <a:r>
              <a:rPr lang="zh-CN" altLang="en-US" sz="1100" spc="5" dirty="0">
                <a:latin typeface="Calibri" panose="020F0502020204030204"/>
                <a:cs typeface="Calibri" panose="020F0502020204030204"/>
              </a:rPr>
              <a:t>这些邮件中最常见的</a:t>
            </a:r>
            <a:r>
              <a:rPr lang="en-US" altLang="zh-CN" sz="1100" spc="5" dirty="0">
                <a:latin typeface="Calibri" panose="020F0502020204030204"/>
                <a:cs typeface="Calibri" panose="020F0502020204030204"/>
              </a:rPr>
              <a:t>57</a:t>
            </a:r>
            <a:r>
              <a:rPr lang="zh-CN" altLang="en-US" sz="1100" spc="5" dirty="0">
                <a:latin typeface="Calibri" panose="020F0502020204030204"/>
                <a:cs typeface="Calibri" panose="020F0502020204030204"/>
              </a:rPr>
              <a:t>个单词和分隔符的相对频率。</a:t>
            </a:r>
            <a:endParaRPr sz="1100" dirty="0">
              <a:latin typeface="Calibri" panose="020F0502020204030204"/>
              <a:cs typeface="Calibri" panose="020F0502020204030204"/>
            </a:endParaRPr>
          </a:p>
        </p:txBody>
      </p:sp>
      <p:graphicFrame>
        <p:nvGraphicFramePr>
          <p:cNvPr id="4" name="object 4">
            <a:extLst>
              <a:ext uri="{FF2B5EF4-FFF2-40B4-BE49-F238E27FC236}">
                <a16:creationId xmlns:a16="http://schemas.microsoft.com/office/drawing/2014/main" xmlns="" id="{212FBB81-8FA8-7785-F18D-503AA4A0081F}"/>
              </a:ext>
            </a:extLst>
          </p:cNvPr>
          <p:cNvGraphicFramePr>
            <a:graphicFrameLocks noGrp="1"/>
          </p:cNvGraphicFramePr>
          <p:nvPr>
            <p:extLst>
              <p:ext uri="{D42A27DB-BD31-4B8C-83A1-F6EECF244321}">
                <p14:modId xmlns:p14="http://schemas.microsoft.com/office/powerpoint/2010/main" val="602803320"/>
              </p:ext>
            </p:extLst>
          </p:nvPr>
        </p:nvGraphicFramePr>
        <p:xfrm>
          <a:off x="465878" y="1999016"/>
          <a:ext cx="3726810" cy="526337"/>
        </p:xfrm>
        <a:graphic>
          <a:graphicData uri="http://schemas.openxmlformats.org/drawingml/2006/table">
            <a:tbl>
              <a:tblPr firstRow="1" bandRow="1">
                <a:tableStyleId>{2D5ABB26-0587-4C30-8999-92F81FD0307C}</a:tableStyleId>
              </a:tblPr>
              <a:tblGrid>
                <a:gridCol w="515620">
                  <a:extLst>
                    <a:ext uri="{9D8B030D-6E8A-4147-A177-3AD203B41FA5}">
                      <a16:colId xmlns:a16="http://schemas.microsoft.com/office/drawing/2014/main" xmlns="" val="20000"/>
                    </a:ext>
                  </a:extLst>
                </a:gridCol>
                <a:gridCol w="588010">
                  <a:extLst>
                    <a:ext uri="{9D8B030D-6E8A-4147-A177-3AD203B41FA5}">
                      <a16:colId xmlns:a16="http://schemas.microsoft.com/office/drawing/2014/main" xmlns="" val="20001"/>
                    </a:ext>
                  </a:extLst>
                </a:gridCol>
                <a:gridCol w="398144">
                  <a:extLst>
                    <a:ext uri="{9D8B030D-6E8A-4147-A177-3AD203B41FA5}">
                      <a16:colId xmlns:a16="http://schemas.microsoft.com/office/drawing/2014/main" xmlns="" val="20002"/>
                    </a:ext>
                  </a:extLst>
                </a:gridCol>
                <a:gridCol w="398144">
                  <a:extLst>
                    <a:ext uri="{9D8B030D-6E8A-4147-A177-3AD203B41FA5}">
                      <a16:colId xmlns:a16="http://schemas.microsoft.com/office/drawing/2014/main" xmlns="" val="20003"/>
                    </a:ext>
                  </a:extLst>
                </a:gridCol>
                <a:gridCol w="442594">
                  <a:extLst>
                    <a:ext uri="{9D8B030D-6E8A-4147-A177-3AD203B41FA5}">
                      <a16:colId xmlns:a16="http://schemas.microsoft.com/office/drawing/2014/main" xmlns="" val="20004"/>
                    </a:ext>
                  </a:extLst>
                </a:gridCol>
                <a:gridCol w="398144">
                  <a:extLst>
                    <a:ext uri="{9D8B030D-6E8A-4147-A177-3AD203B41FA5}">
                      <a16:colId xmlns:a16="http://schemas.microsoft.com/office/drawing/2014/main" xmlns="" val="20005"/>
                    </a:ext>
                  </a:extLst>
                </a:gridCol>
                <a:gridCol w="398144">
                  <a:extLst>
                    <a:ext uri="{9D8B030D-6E8A-4147-A177-3AD203B41FA5}">
                      <a16:colId xmlns:a16="http://schemas.microsoft.com/office/drawing/2014/main" xmlns="" val="20006"/>
                    </a:ext>
                  </a:extLst>
                </a:gridCol>
                <a:gridCol w="588010">
                  <a:extLst>
                    <a:ext uri="{9D8B030D-6E8A-4147-A177-3AD203B41FA5}">
                      <a16:colId xmlns:a16="http://schemas.microsoft.com/office/drawing/2014/main" xmlns="" val="20007"/>
                    </a:ext>
                  </a:extLst>
                </a:gridCol>
              </a:tblGrid>
              <a:tr h="177126">
                <a:tc>
                  <a:txBody>
                    <a:bodyPr/>
                    <a:lstStyle/>
                    <a:p>
                      <a:pPr>
                        <a:lnSpc>
                          <a:spcPct val="100000"/>
                        </a:lnSpc>
                      </a:pPr>
                      <a:endParaRPr sz="1000">
                        <a:latin typeface="Times New Roman" panose="02020603050405020304"/>
                        <a:cs typeface="Times New Roman" panose="02020603050405020304"/>
                      </a:endParaRPr>
                    </a:p>
                  </a:txBody>
                  <a:tcPr marL="0" marR="0" marT="0" marB="0">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67945" algn="r">
                        <a:lnSpc>
                          <a:spcPts val="1190"/>
                        </a:lnSpc>
                      </a:pPr>
                      <a:r>
                        <a:rPr sz="1100" spc="55" dirty="0">
                          <a:solidFill>
                            <a:srgbClr val="0000FF"/>
                          </a:solidFill>
                          <a:latin typeface="Calibri" panose="020F0502020204030204"/>
                          <a:cs typeface="Calibri" panose="020F0502020204030204"/>
                        </a:rPr>
                        <a:t>george</a:t>
                      </a:r>
                      <a:endParaRPr sz="1100">
                        <a:latin typeface="Calibri" panose="020F0502020204030204"/>
                        <a:cs typeface="Calibri" panose="020F0502020204030204"/>
                      </a:endParaRPr>
                    </a:p>
                  </a:txBody>
                  <a:tcPr marL="0" marR="0" marT="0" marB="0">
                    <a:lnL w="6350">
                      <a:solidFill>
                        <a:srgbClr val="000000"/>
                      </a:solidFill>
                      <a:prstDash val="solid"/>
                    </a:lnL>
                    <a:lnT w="6350">
                      <a:solidFill>
                        <a:srgbClr val="000000"/>
                      </a:solidFill>
                      <a:prstDash val="solid"/>
                    </a:lnT>
                    <a:lnB w="6350">
                      <a:solidFill>
                        <a:srgbClr val="000000"/>
                      </a:solidFill>
                      <a:prstDash val="solid"/>
                    </a:lnB>
                  </a:tcPr>
                </a:tc>
                <a:tc>
                  <a:txBody>
                    <a:bodyPr/>
                    <a:lstStyle/>
                    <a:p>
                      <a:pPr marR="67945" algn="r">
                        <a:lnSpc>
                          <a:spcPts val="1190"/>
                        </a:lnSpc>
                      </a:pPr>
                      <a:r>
                        <a:rPr sz="1100" spc="20" dirty="0">
                          <a:solidFill>
                            <a:srgbClr val="0000FF"/>
                          </a:solidFill>
                          <a:latin typeface="Calibri" panose="020F0502020204030204"/>
                          <a:cs typeface="Calibri" panose="020F0502020204030204"/>
                        </a:rPr>
                        <a:t>you</a:t>
                      </a:r>
                      <a:endParaRPr sz="1100">
                        <a:latin typeface="Calibri" panose="020F0502020204030204"/>
                        <a:cs typeface="Calibri" panose="020F0502020204030204"/>
                      </a:endParaRPr>
                    </a:p>
                  </a:txBody>
                  <a:tcPr marL="0" marR="0" marT="0" marB="0">
                    <a:lnT w="6350">
                      <a:solidFill>
                        <a:srgbClr val="000000"/>
                      </a:solidFill>
                      <a:prstDash val="solid"/>
                    </a:lnT>
                    <a:lnB w="6350">
                      <a:solidFill>
                        <a:srgbClr val="000000"/>
                      </a:solidFill>
                      <a:prstDash val="solid"/>
                    </a:lnB>
                  </a:tcPr>
                </a:tc>
                <a:tc>
                  <a:txBody>
                    <a:bodyPr/>
                    <a:lstStyle/>
                    <a:p>
                      <a:pPr marR="67945" algn="r">
                        <a:lnSpc>
                          <a:spcPts val="1190"/>
                        </a:lnSpc>
                      </a:pPr>
                      <a:r>
                        <a:rPr sz="1100" spc="-10" dirty="0">
                          <a:solidFill>
                            <a:srgbClr val="0000FF"/>
                          </a:solidFill>
                          <a:latin typeface="Calibri" panose="020F0502020204030204"/>
                          <a:cs typeface="Calibri" panose="020F0502020204030204"/>
                        </a:rPr>
                        <a:t>hp</a:t>
                      </a:r>
                      <a:endParaRPr sz="1100">
                        <a:latin typeface="Calibri" panose="020F0502020204030204"/>
                        <a:cs typeface="Calibri" panose="020F0502020204030204"/>
                      </a:endParaRPr>
                    </a:p>
                  </a:txBody>
                  <a:tcPr marL="0" marR="0" marT="0" marB="0">
                    <a:lnT w="6350">
                      <a:solidFill>
                        <a:srgbClr val="000000"/>
                      </a:solidFill>
                      <a:prstDash val="solid"/>
                    </a:lnT>
                    <a:lnB w="6350">
                      <a:solidFill>
                        <a:srgbClr val="000000"/>
                      </a:solidFill>
                      <a:prstDash val="solid"/>
                    </a:lnB>
                  </a:tcPr>
                </a:tc>
                <a:tc>
                  <a:txBody>
                    <a:bodyPr/>
                    <a:lstStyle/>
                    <a:p>
                      <a:pPr algn="ctr">
                        <a:lnSpc>
                          <a:spcPts val="1190"/>
                        </a:lnSpc>
                      </a:pPr>
                      <a:r>
                        <a:rPr sz="1100" spc="114" dirty="0">
                          <a:solidFill>
                            <a:srgbClr val="0000FF"/>
                          </a:solidFill>
                          <a:latin typeface="Calibri" panose="020F0502020204030204"/>
                          <a:cs typeface="Calibri" panose="020F0502020204030204"/>
                        </a:rPr>
                        <a:t>free</a:t>
                      </a:r>
                      <a:endParaRPr sz="1100">
                        <a:latin typeface="Calibri" panose="020F0502020204030204"/>
                        <a:cs typeface="Calibri" panose="020F0502020204030204"/>
                      </a:endParaRPr>
                    </a:p>
                  </a:txBody>
                  <a:tcPr marL="0" marR="0" marT="0" marB="0">
                    <a:lnT w="6350">
                      <a:solidFill>
                        <a:srgbClr val="000000"/>
                      </a:solidFill>
                      <a:prstDash val="solid"/>
                    </a:lnT>
                    <a:lnB w="6350">
                      <a:solidFill>
                        <a:srgbClr val="000000"/>
                      </a:solidFill>
                      <a:prstDash val="solid"/>
                    </a:lnB>
                  </a:tcPr>
                </a:tc>
                <a:tc>
                  <a:txBody>
                    <a:bodyPr/>
                    <a:lstStyle/>
                    <a:p>
                      <a:pPr marR="67945" algn="r">
                        <a:lnSpc>
                          <a:spcPts val="1190"/>
                        </a:lnSpc>
                      </a:pPr>
                      <a:r>
                        <a:rPr sz="1100" dirty="0">
                          <a:solidFill>
                            <a:srgbClr val="0000FF"/>
                          </a:solidFill>
                          <a:latin typeface="Calibri" panose="020F0502020204030204"/>
                          <a:cs typeface="Calibri" panose="020F0502020204030204"/>
                        </a:rPr>
                        <a:t>!</a:t>
                      </a:r>
                      <a:endParaRPr sz="1100">
                        <a:latin typeface="Calibri" panose="020F0502020204030204"/>
                        <a:cs typeface="Calibri" panose="020F0502020204030204"/>
                      </a:endParaRPr>
                    </a:p>
                  </a:txBody>
                  <a:tcPr marL="0" marR="0" marT="0" marB="0">
                    <a:lnT w="6350">
                      <a:solidFill>
                        <a:srgbClr val="000000"/>
                      </a:solidFill>
                      <a:prstDash val="solid"/>
                    </a:lnT>
                    <a:lnB w="6350">
                      <a:solidFill>
                        <a:srgbClr val="000000"/>
                      </a:solidFill>
                      <a:prstDash val="solid"/>
                    </a:lnB>
                  </a:tcPr>
                </a:tc>
                <a:tc>
                  <a:txBody>
                    <a:bodyPr/>
                    <a:lstStyle/>
                    <a:p>
                      <a:pPr marL="27940" algn="ctr">
                        <a:lnSpc>
                          <a:spcPts val="1190"/>
                        </a:lnSpc>
                      </a:pPr>
                      <a:r>
                        <a:rPr sz="1100" spc="5" dirty="0">
                          <a:solidFill>
                            <a:srgbClr val="0000FF"/>
                          </a:solidFill>
                          <a:latin typeface="Calibri" panose="020F0502020204030204"/>
                          <a:cs typeface="Calibri" panose="020F0502020204030204"/>
                        </a:rPr>
                        <a:t>edu</a:t>
                      </a:r>
                      <a:endParaRPr sz="1100">
                        <a:latin typeface="Calibri" panose="020F0502020204030204"/>
                        <a:cs typeface="Calibri" panose="020F0502020204030204"/>
                      </a:endParaRPr>
                    </a:p>
                  </a:txBody>
                  <a:tcPr marL="0" marR="0" marT="0" marB="0">
                    <a:lnT w="6350">
                      <a:solidFill>
                        <a:srgbClr val="000000"/>
                      </a:solidFill>
                      <a:prstDash val="solid"/>
                    </a:lnT>
                    <a:lnB w="6350">
                      <a:solidFill>
                        <a:srgbClr val="000000"/>
                      </a:solidFill>
                      <a:prstDash val="solid"/>
                    </a:lnB>
                  </a:tcPr>
                </a:tc>
                <a:tc>
                  <a:txBody>
                    <a:bodyPr/>
                    <a:lstStyle/>
                    <a:p>
                      <a:pPr marR="67945" algn="r">
                        <a:lnSpc>
                          <a:spcPts val="1190"/>
                        </a:lnSpc>
                      </a:pPr>
                      <a:r>
                        <a:rPr sz="1100" dirty="0">
                          <a:solidFill>
                            <a:srgbClr val="0000FF"/>
                          </a:solidFill>
                          <a:latin typeface="Calibri" panose="020F0502020204030204"/>
                          <a:cs typeface="Calibri" panose="020F0502020204030204"/>
                        </a:rPr>
                        <a:t>remove</a:t>
                      </a:r>
                      <a:endParaRPr sz="1100">
                        <a:latin typeface="Calibri" panose="020F0502020204030204"/>
                        <a:cs typeface="Calibri" panose="020F0502020204030204"/>
                      </a:endParaRPr>
                    </a:p>
                  </a:txBody>
                  <a:tcPr marL="0" marR="0" marT="0" marB="0">
                    <a:lnT w="6350">
                      <a:solidFill>
                        <a:srgbClr val="000000"/>
                      </a:solidFill>
                      <a:prstDash val="solid"/>
                    </a:lnT>
                    <a:lnB w="6350">
                      <a:solidFill>
                        <a:srgbClr val="000000"/>
                      </a:solidFill>
                      <a:prstDash val="solid"/>
                    </a:lnB>
                  </a:tcPr>
                </a:tc>
                <a:extLst>
                  <a:ext uri="{0D108BD9-81ED-4DB2-BD59-A6C34878D82A}">
                    <a16:rowId xmlns:a16="http://schemas.microsoft.com/office/drawing/2014/main" xmlns="" val="10000"/>
                  </a:ext>
                </a:extLst>
              </a:tr>
              <a:tr h="174442">
                <a:tc>
                  <a:txBody>
                    <a:bodyPr/>
                    <a:lstStyle/>
                    <a:p>
                      <a:pPr marL="75565">
                        <a:lnSpc>
                          <a:spcPts val="1190"/>
                        </a:lnSpc>
                      </a:pPr>
                      <a:r>
                        <a:rPr sz="1100" spc="-35" dirty="0">
                          <a:solidFill>
                            <a:srgbClr val="0000FF"/>
                          </a:solidFill>
                          <a:latin typeface="Calibri" panose="020F0502020204030204"/>
                          <a:cs typeface="Calibri" panose="020F0502020204030204"/>
                        </a:rPr>
                        <a:t>spam</a:t>
                      </a:r>
                      <a:endParaRPr sz="1100">
                        <a:latin typeface="Calibri" panose="020F0502020204030204"/>
                        <a:cs typeface="Calibri" panose="020F0502020204030204"/>
                      </a:endParaRPr>
                    </a:p>
                  </a:txBody>
                  <a:tcPr marL="0" marR="0" marT="0" marB="0">
                    <a:lnR w="6350">
                      <a:solidFill>
                        <a:srgbClr val="000000"/>
                      </a:solidFill>
                      <a:prstDash val="solid"/>
                    </a:lnR>
                    <a:lnT w="6350">
                      <a:solidFill>
                        <a:srgbClr val="000000"/>
                      </a:solidFill>
                      <a:prstDash val="solid"/>
                    </a:lnT>
                  </a:tcPr>
                </a:tc>
                <a:tc>
                  <a:txBody>
                    <a:bodyPr/>
                    <a:lstStyle/>
                    <a:p>
                      <a:pPr marR="67945" algn="r">
                        <a:lnSpc>
                          <a:spcPts val="1190"/>
                        </a:lnSpc>
                      </a:pPr>
                      <a:r>
                        <a:rPr sz="1100" spc="-5" dirty="0">
                          <a:latin typeface="Calibri" panose="020F0502020204030204"/>
                          <a:cs typeface="Calibri" panose="020F0502020204030204"/>
                        </a:rPr>
                        <a:t>0.00</a:t>
                      </a:r>
                      <a:endParaRPr sz="1100">
                        <a:latin typeface="Calibri" panose="020F0502020204030204"/>
                        <a:cs typeface="Calibri" panose="020F0502020204030204"/>
                      </a:endParaRPr>
                    </a:p>
                  </a:txBody>
                  <a:tcPr marL="0" marR="0" marT="0" marB="0">
                    <a:lnL w="6350">
                      <a:solidFill>
                        <a:srgbClr val="000000"/>
                      </a:solidFill>
                      <a:prstDash val="solid"/>
                    </a:lnL>
                    <a:lnT w="6350">
                      <a:solidFill>
                        <a:srgbClr val="000000"/>
                      </a:solidFill>
                      <a:prstDash val="solid"/>
                    </a:lnT>
                  </a:tcPr>
                </a:tc>
                <a:tc>
                  <a:txBody>
                    <a:bodyPr/>
                    <a:lstStyle/>
                    <a:p>
                      <a:pPr marR="67945" algn="r">
                        <a:lnSpc>
                          <a:spcPts val="1190"/>
                        </a:lnSpc>
                      </a:pPr>
                      <a:r>
                        <a:rPr sz="1100" spc="-5" dirty="0">
                          <a:latin typeface="Calibri" panose="020F0502020204030204"/>
                          <a:cs typeface="Calibri" panose="020F0502020204030204"/>
                        </a:rPr>
                        <a:t>2.26</a:t>
                      </a:r>
                      <a:endParaRPr sz="1100">
                        <a:latin typeface="Calibri" panose="020F0502020204030204"/>
                        <a:cs typeface="Calibri" panose="020F0502020204030204"/>
                      </a:endParaRPr>
                    </a:p>
                  </a:txBody>
                  <a:tcPr marL="0" marR="0" marT="0" marB="0">
                    <a:lnT w="6350">
                      <a:solidFill>
                        <a:srgbClr val="000000"/>
                      </a:solidFill>
                      <a:prstDash val="solid"/>
                    </a:lnT>
                  </a:tcPr>
                </a:tc>
                <a:tc>
                  <a:txBody>
                    <a:bodyPr/>
                    <a:lstStyle/>
                    <a:p>
                      <a:pPr marR="67945" algn="r">
                        <a:lnSpc>
                          <a:spcPts val="1190"/>
                        </a:lnSpc>
                      </a:pPr>
                      <a:r>
                        <a:rPr sz="1100" spc="-5" dirty="0">
                          <a:latin typeface="Calibri" panose="020F0502020204030204"/>
                          <a:cs typeface="Calibri" panose="020F0502020204030204"/>
                        </a:rPr>
                        <a:t>0.02</a:t>
                      </a:r>
                      <a:endParaRPr sz="1100">
                        <a:latin typeface="Calibri" panose="020F0502020204030204"/>
                        <a:cs typeface="Calibri" panose="020F0502020204030204"/>
                      </a:endParaRPr>
                    </a:p>
                  </a:txBody>
                  <a:tcPr marL="0" marR="0" marT="0" marB="0">
                    <a:lnT w="6350">
                      <a:solidFill>
                        <a:srgbClr val="000000"/>
                      </a:solidFill>
                      <a:prstDash val="solid"/>
                    </a:lnT>
                  </a:tcPr>
                </a:tc>
                <a:tc>
                  <a:txBody>
                    <a:bodyPr/>
                    <a:lstStyle/>
                    <a:p>
                      <a:pPr marL="43815" algn="ctr">
                        <a:lnSpc>
                          <a:spcPts val="1190"/>
                        </a:lnSpc>
                      </a:pPr>
                      <a:r>
                        <a:rPr sz="1100" spc="-5" dirty="0">
                          <a:latin typeface="Calibri" panose="020F0502020204030204"/>
                          <a:cs typeface="Calibri" panose="020F0502020204030204"/>
                        </a:rPr>
                        <a:t>0.52</a:t>
                      </a:r>
                      <a:endParaRPr sz="1100">
                        <a:latin typeface="Calibri" panose="020F0502020204030204"/>
                        <a:cs typeface="Calibri" panose="020F0502020204030204"/>
                      </a:endParaRPr>
                    </a:p>
                  </a:txBody>
                  <a:tcPr marL="0" marR="0" marT="0" marB="0">
                    <a:lnT w="6350">
                      <a:solidFill>
                        <a:srgbClr val="000000"/>
                      </a:solidFill>
                      <a:prstDash val="solid"/>
                    </a:lnT>
                  </a:tcPr>
                </a:tc>
                <a:tc>
                  <a:txBody>
                    <a:bodyPr/>
                    <a:lstStyle/>
                    <a:p>
                      <a:pPr marR="67945" algn="r">
                        <a:lnSpc>
                          <a:spcPts val="1190"/>
                        </a:lnSpc>
                      </a:pPr>
                      <a:r>
                        <a:rPr sz="1100" spc="-5" dirty="0">
                          <a:latin typeface="Calibri" panose="020F0502020204030204"/>
                          <a:cs typeface="Calibri" panose="020F0502020204030204"/>
                        </a:rPr>
                        <a:t>0.51</a:t>
                      </a:r>
                      <a:endParaRPr sz="1100">
                        <a:latin typeface="Calibri" panose="020F0502020204030204"/>
                        <a:cs typeface="Calibri" panose="020F0502020204030204"/>
                      </a:endParaRPr>
                    </a:p>
                  </a:txBody>
                  <a:tcPr marL="0" marR="0" marT="0" marB="0">
                    <a:lnT w="6350">
                      <a:solidFill>
                        <a:srgbClr val="000000"/>
                      </a:solidFill>
                      <a:prstDash val="solid"/>
                    </a:lnT>
                  </a:tcPr>
                </a:tc>
                <a:tc>
                  <a:txBody>
                    <a:bodyPr/>
                    <a:lstStyle/>
                    <a:p>
                      <a:pPr algn="ctr">
                        <a:lnSpc>
                          <a:spcPts val="1190"/>
                        </a:lnSpc>
                      </a:pPr>
                      <a:r>
                        <a:rPr sz="1100" spc="-5" dirty="0">
                          <a:latin typeface="Calibri" panose="020F0502020204030204"/>
                          <a:cs typeface="Calibri" panose="020F0502020204030204"/>
                        </a:rPr>
                        <a:t>0.01</a:t>
                      </a:r>
                      <a:endParaRPr sz="1100">
                        <a:latin typeface="Calibri" panose="020F0502020204030204"/>
                        <a:cs typeface="Calibri" panose="020F0502020204030204"/>
                      </a:endParaRPr>
                    </a:p>
                  </a:txBody>
                  <a:tcPr marL="0" marR="0" marT="0" marB="0">
                    <a:lnT w="6350">
                      <a:solidFill>
                        <a:srgbClr val="000000"/>
                      </a:solidFill>
                      <a:prstDash val="solid"/>
                    </a:lnT>
                  </a:tcPr>
                </a:tc>
                <a:tc>
                  <a:txBody>
                    <a:bodyPr/>
                    <a:lstStyle/>
                    <a:p>
                      <a:pPr marR="68580" algn="r">
                        <a:lnSpc>
                          <a:spcPts val="1190"/>
                        </a:lnSpc>
                      </a:pPr>
                      <a:r>
                        <a:rPr sz="1100" spc="-5" dirty="0">
                          <a:latin typeface="Calibri" panose="020F0502020204030204"/>
                          <a:cs typeface="Calibri" panose="020F0502020204030204"/>
                        </a:rPr>
                        <a:t>0.28</a:t>
                      </a:r>
                      <a:endParaRPr sz="1100">
                        <a:latin typeface="Calibri" panose="020F0502020204030204"/>
                        <a:cs typeface="Calibri" panose="020F0502020204030204"/>
                      </a:endParaRPr>
                    </a:p>
                  </a:txBody>
                  <a:tcPr marL="0" marR="0" marT="0" marB="0">
                    <a:lnT w="6350">
                      <a:solidFill>
                        <a:srgbClr val="000000"/>
                      </a:solidFill>
                      <a:prstDash val="solid"/>
                    </a:lnT>
                  </a:tcPr>
                </a:tc>
                <a:extLst>
                  <a:ext uri="{0D108BD9-81ED-4DB2-BD59-A6C34878D82A}">
                    <a16:rowId xmlns:a16="http://schemas.microsoft.com/office/drawing/2014/main" xmlns="" val="10001"/>
                  </a:ext>
                </a:extLst>
              </a:tr>
              <a:tr h="174769">
                <a:tc>
                  <a:txBody>
                    <a:bodyPr/>
                    <a:lstStyle/>
                    <a:p>
                      <a:pPr marL="75565">
                        <a:lnSpc>
                          <a:spcPts val="1170"/>
                        </a:lnSpc>
                      </a:pPr>
                      <a:r>
                        <a:rPr sz="1100" spc="80" dirty="0">
                          <a:solidFill>
                            <a:srgbClr val="0000FF"/>
                          </a:solidFill>
                          <a:latin typeface="Calibri" panose="020F0502020204030204"/>
                          <a:cs typeface="Calibri" panose="020F0502020204030204"/>
                        </a:rPr>
                        <a:t>email</a:t>
                      </a:r>
                      <a:endParaRPr sz="1100">
                        <a:latin typeface="Calibri" panose="020F0502020204030204"/>
                        <a:cs typeface="Calibri" panose="020F0502020204030204"/>
                      </a:endParaRPr>
                    </a:p>
                  </a:txBody>
                  <a:tcPr marL="0" marR="0" marT="0" marB="0">
                    <a:lnR w="6350">
                      <a:solidFill>
                        <a:srgbClr val="000000"/>
                      </a:solidFill>
                      <a:prstDash val="solid"/>
                    </a:lnR>
                    <a:lnB w="6350">
                      <a:solidFill>
                        <a:srgbClr val="000000"/>
                      </a:solidFill>
                      <a:prstDash val="solid"/>
                    </a:lnB>
                  </a:tcPr>
                </a:tc>
                <a:tc>
                  <a:txBody>
                    <a:bodyPr/>
                    <a:lstStyle/>
                    <a:p>
                      <a:pPr marR="67945" algn="r">
                        <a:lnSpc>
                          <a:spcPts val="1170"/>
                        </a:lnSpc>
                      </a:pPr>
                      <a:r>
                        <a:rPr sz="1100" spc="-5" dirty="0">
                          <a:latin typeface="Calibri" panose="020F0502020204030204"/>
                          <a:cs typeface="Calibri" panose="020F0502020204030204"/>
                        </a:rPr>
                        <a:t>1.27</a:t>
                      </a:r>
                      <a:endParaRPr sz="1100">
                        <a:latin typeface="Calibri" panose="020F0502020204030204"/>
                        <a:cs typeface="Calibri" panose="020F0502020204030204"/>
                      </a:endParaRPr>
                    </a:p>
                  </a:txBody>
                  <a:tcPr marL="0" marR="0" marT="0" marB="0">
                    <a:lnL w="6350">
                      <a:solidFill>
                        <a:srgbClr val="000000"/>
                      </a:solidFill>
                      <a:prstDash val="solid"/>
                    </a:lnL>
                    <a:lnB w="6350">
                      <a:solidFill>
                        <a:srgbClr val="000000"/>
                      </a:solidFill>
                      <a:prstDash val="solid"/>
                    </a:lnB>
                  </a:tcPr>
                </a:tc>
                <a:tc>
                  <a:txBody>
                    <a:bodyPr/>
                    <a:lstStyle/>
                    <a:p>
                      <a:pPr marR="67945" algn="r">
                        <a:lnSpc>
                          <a:spcPts val="1170"/>
                        </a:lnSpc>
                      </a:pPr>
                      <a:r>
                        <a:rPr sz="1100" spc="-5" dirty="0">
                          <a:latin typeface="Calibri" panose="020F0502020204030204"/>
                          <a:cs typeface="Calibri" panose="020F0502020204030204"/>
                        </a:rPr>
                        <a:t>1.27</a:t>
                      </a:r>
                      <a:endParaRPr sz="1100">
                        <a:latin typeface="Calibri" panose="020F0502020204030204"/>
                        <a:cs typeface="Calibri" panose="020F0502020204030204"/>
                      </a:endParaRPr>
                    </a:p>
                  </a:txBody>
                  <a:tcPr marL="0" marR="0" marT="0" marB="0">
                    <a:lnB w="6350">
                      <a:solidFill>
                        <a:srgbClr val="000000"/>
                      </a:solidFill>
                      <a:prstDash val="solid"/>
                    </a:lnB>
                  </a:tcPr>
                </a:tc>
                <a:tc>
                  <a:txBody>
                    <a:bodyPr/>
                    <a:lstStyle/>
                    <a:p>
                      <a:pPr marR="67945" algn="r">
                        <a:lnSpc>
                          <a:spcPts val="1170"/>
                        </a:lnSpc>
                      </a:pPr>
                      <a:r>
                        <a:rPr sz="1100" spc="-5" dirty="0">
                          <a:latin typeface="Calibri" panose="020F0502020204030204"/>
                          <a:cs typeface="Calibri" panose="020F0502020204030204"/>
                        </a:rPr>
                        <a:t>0.90</a:t>
                      </a:r>
                      <a:endParaRPr sz="1100">
                        <a:latin typeface="Calibri" panose="020F0502020204030204"/>
                        <a:cs typeface="Calibri" panose="020F0502020204030204"/>
                      </a:endParaRPr>
                    </a:p>
                  </a:txBody>
                  <a:tcPr marL="0" marR="0" marT="0" marB="0">
                    <a:lnB w="6350">
                      <a:solidFill>
                        <a:srgbClr val="000000"/>
                      </a:solidFill>
                      <a:prstDash val="solid"/>
                    </a:lnB>
                  </a:tcPr>
                </a:tc>
                <a:tc>
                  <a:txBody>
                    <a:bodyPr/>
                    <a:lstStyle/>
                    <a:p>
                      <a:pPr marL="43815" algn="ctr">
                        <a:lnSpc>
                          <a:spcPts val="1170"/>
                        </a:lnSpc>
                      </a:pPr>
                      <a:r>
                        <a:rPr sz="1100" spc="-5" dirty="0">
                          <a:latin typeface="Calibri" panose="020F0502020204030204"/>
                          <a:cs typeface="Calibri" panose="020F0502020204030204"/>
                        </a:rPr>
                        <a:t>0.07</a:t>
                      </a:r>
                      <a:endParaRPr sz="1100">
                        <a:latin typeface="Calibri" panose="020F0502020204030204"/>
                        <a:cs typeface="Calibri" panose="020F0502020204030204"/>
                      </a:endParaRPr>
                    </a:p>
                  </a:txBody>
                  <a:tcPr marL="0" marR="0" marT="0" marB="0">
                    <a:lnB w="6350">
                      <a:solidFill>
                        <a:srgbClr val="000000"/>
                      </a:solidFill>
                      <a:prstDash val="solid"/>
                    </a:lnB>
                  </a:tcPr>
                </a:tc>
                <a:tc>
                  <a:txBody>
                    <a:bodyPr/>
                    <a:lstStyle/>
                    <a:p>
                      <a:pPr marR="67945" algn="r">
                        <a:lnSpc>
                          <a:spcPts val="1170"/>
                        </a:lnSpc>
                      </a:pPr>
                      <a:r>
                        <a:rPr sz="1100" spc="-5" dirty="0">
                          <a:latin typeface="Calibri" panose="020F0502020204030204"/>
                          <a:cs typeface="Calibri" panose="020F0502020204030204"/>
                        </a:rPr>
                        <a:t>0.11</a:t>
                      </a:r>
                      <a:endParaRPr sz="1100">
                        <a:latin typeface="Calibri" panose="020F0502020204030204"/>
                        <a:cs typeface="Calibri" panose="020F0502020204030204"/>
                      </a:endParaRPr>
                    </a:p>
                  </a:txBody>
                  <a:tcPr marL="0" marR="0" marT="0" marB="0">
                    <a:lnB w="6350">
                      <a:solidFill>
                        <a:srgbClr val="000000"/>
                      </a:solidFill>
                      <a:prstDash val="solid"/>
                    </a:lnB>
                  </a:tcPr>
                </a:tc>
                <a:tc>
                  <a:txBody>
                    <a:bodyPr/>
                    <a:lstStyle/>
                    <a:p>
                      <a:pPr algn="ctr">
                        <a:lnSpc>
                          <a:spcPts val="1170"/>
                        </a:lnSpc>
                      </a:pPr>
                      <a:r>
                        <a:rPr sz="1100" spc="-5" dirty="0">
                          <a:latin typeface="Calibri" panose="020F0502020204030204"/>
                          <a:cs typeface="Calibri" panose="020F0502020204030204"/>
                        </a:rPr>
                        <a:t>0.29</a:t>
                      </a:r>
                      <a:endParaRPr sz="1100">
                        <a:latin typeface="Calibri" panose="020F0502020204030204"/>
                        <a:cs typeface="Calibri" panose="020F0502020204030204"/>
                      </a:endParaRPr>
                    </a:p>
                  </a:txBody>
                  <a:tcPr marL="0" marR="0" marT="0" marB="0">
                    <a:lnB w="6350">
                      <a:solidFill>
                        <a:srgbClr val="000000"/>
                      </a:solidFill>
                      <a:prstDash val="solid"/>
                    </a:lnB>
                  </a:tcPr>
                </a:tc>
                <a:tc>
                  <a:txBody>
                    <a:bodyPr/>
                    <a:lstStyle/>
                    <a:p>
                      <a:pPr marR="68580" algn="r">
                        <a:lnSpc>
                          <a:spcPts val="1170"/>
                        </a:lnSpc>
                      </a:pPr>
                      <a:r>
                        <a:rPr sz="1100" spc="-5" dirty="0">
                          <a:latin typeface="Calibri" panose="020F0502020204030204"/>
                          <a:cs typeface="Calibri" panose="020F0502020204030204"/>
                        </a:rPr>
                        <a:t>0.01</a:t>
                      </a:r>
                      <a:endParaRPr sz="1100" dirty="0">
                        <a:latin typeface="Calibri" panose="020F0502020204030204"/>
                        <a:cs typeface="Calibri" panose="020F0502020204030204"/>
                      </a:endParaRPr>
                    </a:p>
                  </a:txBody>
                  <a:tcPr marL="0" marR="0" marT="0" marB="0">
                    <a:lnB w="6350">
                      <a:solidFill>
                        <a:srgbClr val="000000"/>
                      </a:solidFill>
                      <a:prstDash val="solid"/>
                    </a:lnB>
                  </a:tcPr>
                </a:tc>
                <a:extLst>
                  <a:ext uri="{0D108BD9-81ED-4DB2-BD59-A6C34878D82A}">
                    <a16:rowId xmlns:a16="http://schemas.microsoft.com/office/drawing/2014/main" xmlns="" val="10002"/>
                  </a:ext>
                </a:extLst>
              </a:tr>
            </a:tbl>
          </a:graphicData>
        </a:graphic>
      </p:graphicFrame>
      <p:sp>
        <p:nvSpPr>
          <p:cNvPr id="5" name="object 5">
            <a:extLst>
              <a:ext uri="{FF2B5EF4-FFF2-40B4-BE49-F238E27FC236}">
                <a16:creationId xmlns:a16="http://schemas.microsoft.com/office/drawing/2014/main" xmlns="" id="{0D6EA98D-172C-024C-DFAC-B2AE3F26CBE6}"/>
              </a:ext>
            </a:extLst>
          </p:cNvPr>
          <p:cNvSpPr txBox="1"/>
          <p:nvPr/>
        </p:nvSpPr>
        <p:spPr>
          <a:xfrm>
            <a:off x="372150" y="2681550"/>
            <a:ext cx="3840479" cy="534505"/>
          </a:xfrm>
          <a:prstGeom prst="rect">
            <a:avLst/>
          </a:prstGeom>
        </p:spPr>
        <p:txBody>
          <a:bodyPr vert="horz" wrap="square" lIns="0" tIns="12700" rIns="0" bIns="0" rtlCol="0">
            <a:spAutoFit/>
          </a:bodyPr>
          <a:lstStyle/>
          <a:p>
            <a:pPr marL="12700" marR="5080">
              <a:lnSpc>
                <a:spcPct val="113000"/>
              </a:lnSpc>
              <a:spcBef>
                <a:spcPts val="100"/>
              </a:spcBef>
            </a:pPr>
            <a:r>
              <a:rPr lang="zh-CN" altLang="en-US" sz="1000" i="1" spc="10" dirty="0">
                <a:solidFill>
                  <a:srgbClr val="004098"/>
                </a:solidFill>
                <a:latin typeface="Calibri" panose="020F0502020204030204"/>
                <a:cs typeface="Calibri" panose="020F0502020204030204"/>
              </a:rPr>
              <a:t>在一个邮件中的单词或者字符串的平均百分比 等价于 单词和字符串的频率。我们</a:t>
            </a:r>
            <a:r>
              <a:rPr lang="zh-CN" altLang="en-US" sz="1000" i="1" spc="10" dirty="0">
                <a:solidFill>
                  <a:srgbClr val="004098"/>
                </a:solidFill>
                <a:cs typeface="Calibri" panose="020F0502020204030204"/>
              </a:rPr>
              <a:t>选择能够体现正常</a:t>
            </a:r>
            <a:r>
              <a:rPr lang="zh-CN" altLang="en-US" sz="1000" i="1" spc="10" dirty="0">
                <a:solidFill>
                  <a:srgbClr val="004098"/>
                </a:solidFill>
                <a:latin typeface="Calibri" panose="020F0502020204030204"/>
                <a:cs typeface="Calibri" panose="020F0502020204030204"/>
              </a:rPr>
              <a:t>邮件和垃圾邮件之间最大差别的单词和字符串来作为特征。</a:t>
            </a:r>
            <a:endParaRPr sz="1000" dirty="0">
              <a:solidFill>
                <a:srgbClr val="004098"/>
              </a:solidFill>
              <a:latin typeface="Calibri" panose="020F0502020204030204"/>
              <a:cs typeface="Calibri" panose="020F0502020204030204"/>
            </a:endParaRPr>
          </a:p>
        </p:txBody>
      </p:sp>
      <p:sp>
        <p:nvSpPr>
          <p:cNvPr id="9" name="原创设计师QQ598969553      _2">
            <a:extLst>
              <a:ext uri="{FF2B5EF4-FFF2-40B4-BE49-F238E27FC236}">
                <a16:creationId xmlns:a16="http://schemas.microsoft.com/office/drawing/2014/main" xmlns="" id="{7588C702-151E-63BF-1F8B-273E2EF01FE8}"/>
              </a:ext>
            </a:extLst>
          </p:cNvPr>
          <p:cNvSpPr txBox="1"/>
          <p:nvPr/>
        </p:nvSpPr>
        <p:spPr>
          <a:xfrm>
            <a:off x="543649" y="594069"/>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垃圾邮件检测</a:t>
            </a:r>
            <a:endParaRPr sz="1100" b="1" dirty="0">
              <a:latin typeface="微软雅黑" panose="020B0503020204020204" pitchFamily="34" charset="-122"/>
              <a:ea typeface="微软雅黑" panose="020B0503020204020204" pitchFamily="34" charset="-122"/>
            </a:endParaRPr>
          </a:p>
        </p:txBody>
      </p:sp>
      <p:sp>
        <p:nvSpPr>
          <p:cNvPr id="10" name="原创设计师QQ598969553      _2">
            <a:extLst>
              <a:ext uri="{FF2B5EF4-FFF2-40B4-BE49-F238E27FC236}">
                <a16:creationId xmlns:a16="http://schemas.microsoft.com/office/drawing/2014/main" xmlns="" id="{BD78BC5E-98D7-2FC7-2E8D-96324F85AB9B}"/>
              </a:ext>
            </a:extLst>
          </p:cNvPr>
          <p:cNvSpPr txBox="1"/>
          <p:nvPr/>
        </p:nvSpPr>
        <p:spPr>
          <a:xfrm>
            <a:off x="570876" y="194245"/>
            <a:ext cx="2343774"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统计学习可以解决的一些代表性问题</a:t>
            </a:r>
            <a:endParaRPr sz="1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9801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01</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pic>
        <p:nvPicPr>
          <p:cNvPr id="3" name="图片 2">
            <a:extLst>
              <a:ext uri="{FF2B5EF4-FFF2-40B4-BE49-F238E27FC236}">
                <a16:creationId xmlns:a16="http://schemas.microsoft.com/office/drawing/2014/main" xmlns="" id="{A20E7DB5-C65E-618F-1EB1-740D93F357A5}"/>
              </a:ext>
            </a:extLst>
          </p:cNvPr>
          <p:cNvPicPr>
            <a:picLocks noChangeAspect="1"/>
          </p:cNvPicPr>
          <p:nvPr/>
        </p:nvPicPr>
        <p:blipFill>
          <a:blip r:embed="rId2"/>
          <a:stretch>
            <a:fillRect/>
          </a:stretch>
        </p:blipFill>
        <p:spPr>
          <a:xfrm>
            <a:off x="643182" y="815975"/>
            <a:ext cx="3323736" cy="2003387"/>
          </a:xfrm>
          <a:prstGeom prst="rect">
            <a:avLst/>
          </a:prstGeom>
        </p:spPr>
      </p:pic>
      <p:sp>
        <p:nvSpPr>
          <p:cNvPr id="6" name="原创设计师QQ598969553      _2">
            <a:extLst>
              <a:ext uri="{FF2B5EF4-FFF2-40B4-BE49-F238E27FC236}">
                <a16:creationId xmlns:a16="http://schemas.microsoft.com/office/drawing/2014/main" xmlns="" id="{51DE61D0-8DEF-1AB4-A51A-850E64DC87C3}"/>
              </a:ext>
            </a:extLst>
          </p:cNvPr>
          <p:cNvSpPr txBox="1"/>
          <p:nvPr/>
        </p:nvSpPr>
        <p:spPr>
          <a:xfrm>
            <a:off x="543649" y="539198"/>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识别手写的邮政编码数字</a:t>
            </a:r>
          </a:p>
        </p:txBody>
      </p:sp>
      <p:sp>
        <p:nvSpPr>
          <p:cNvPr id="7" name="原创设计师QQ598969553      _2">
            <a:extLst>
              <a:ext uri="{FF2B5EF4-FFF2-40B4-BE49-F238E27FC236}">
                <a16:creationId xmlns:a16="http://schemas.microsoft.com/office/drawing/2014/main" xmlns="" id="{1A3041BA-ADFE-8512-756A-4691C6B5A1C4}"/>
              </a:ext>
            </a:extLst>
          </p:cNvPr>
          <p:cNvSpPr txBox="1"/>
          <p:nvPr/>
        </p:nvSpPr>
        <p:spPr>
          <a:xfrm>
            <a:off x="570876" y="194245"/>
            <a:ext cx="2343774"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统计学习可以解决的一些代表性问题</a:t>
            </a:r>
            <a:endParaRPr sz="1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4040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467594" y="594887"/>
            <a:ext cx="3717149"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基于基因的表达谱来确定一个组织属于哪一类的癌症</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01</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pic>
        <p:nvPicPr>
          <p:cNvPr id="5" name="object 2">
            <a:extLst>
              <a:ext uri="{FF2B5EF4-FFF2-40B4-BE49-F238E27FC236}">
                <a16:creationId xmlns:a16="http://schemas.microsoft.com/office/drawing/2014/main" xmlns="" id="{0D3ED5C7-3E40-5DC6-3ACF-4E34916E1540}"/>
              </a:ext>
            </a:extLst>
          </p:cNvPr>
          <p:cNvPicPr/>
          <p:nvPr/>
        </p:nvPicPr>
        <p:blipFill>
          <a:blip r:embed="rId2" cstate="print"/>
          <a:stretch>
            <a:fillRect/>
          </a:stretch>
        </p:blipFill>
        <p:spPr>
          <a:xfrm>
            <a:off x="709622" y="890583"/>
            <a:ext cx="3276600" cy="2480519"/>
          </a:xfrm>
          <a:prstGeom prst="rect">
            <a:avLst/>
          </a:prstGeom>
        </p:spPr>
      </p:pic>
      <p:sp>
        <p:nvSpPr>
          <p:cNvPr id="7" name="原创设计师QQ598969553      _2">
            <a:extLst>
              <a:ext uri="{FF2B5EF4-FFF2-40B4-BE49-F238E27FC236}">
                <a16:creationId xmlns:a16="http://schemas.microsoft.com/office/drawing/2014/main" xmlns="" id="{8BC3B07D-FE7A-3813-6F6A-CC269F888FD0}"/>
              </a:ext>
            </a:extLst>
          </p:cNvPr>
          <p:cNvSpPr txBox="1"/>
          <p:nvPr/>
        </p:nvSpPr>
        <p:spPr>
          <a:xfrm>
            <a:off x="570876" y="194245"/>
            <a:ext cx="2343774"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统计学习可以解决的一些代表性问题</a:t>
            </a:r>
            <a:endParaRPr sz="1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0375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532917" y="548324"/>
            <a:ext cx="3590201"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建立人口调查数据中工资和人口统计学变量之间的关系</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01</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2" name="object 28">
            <a:extLst>
              <a:ext uri="{FF2B5EF4-FFF2-40B4-BE49-F238E27FC236}">
                <a16:creationId xmlns:a16="http://schemas.microsoft.com/office/drawing/2014/main" xmlns="" id="{F14F3B77-923A-D6AB-BA75-3583A16502A7}"/>
              </a:ext>
            </a:extLst>
          </p:cNvPr>
          <p:cNvSpPr txBox="1"/>
          <p:nvPr/>
        </p:nvSpPr>
        <p:spPr>
          <a:xfrm>
            <a:off x="435082" y="2561906"/>
            <a:ext cx="3785870" cy="363855"/>
          </a:xfrm>
          <a:prstGeom prst="rect">
            <a:avLst/>
          </a:prstGeom>
        </p:spPr>
        <p:txBody>
          <a:bodyPr vert="horz" wrap="square" lIns="0" tIns="6985" rIns="0" bIns="0" rtlCol="0">
            <a:spAutoFit/>
          </a:bodyPr>
          <a:lstStyle/>
          <a:p>
            <a:pPr marL="12700" marR="5080">
              <a:lnSpc>
                <a:spcPct val="103000"/>
              </a:lnSpc>
              <a:spcBef>
                <a:spcPts val="55"/>
              </a:spcBef>
            </a:pPr>
            <a:r>
              <a:rPr sz="1100" spc="15" dirty="0">
                <a:latin typeface="Calibri" panose="020F0502020204030204"/>
                <a:cs typeface="Calibri" panose="020F0502020204030204"/>
              </a:rPr>
              <a:t>Income</a:t>
            </a:r>
            <a:r>
              <a:rPr sz="1100" spc="110" dirty="0">
                <a:latin typeface="Calibri" panose="020F0502020204030204"/>
                <a:cs typeface="Calibri" panose="020F0502020204030204"/>
              </a:rPr>
              <a:t> </a:t>
            </a:r>
            <a:r>
              <a:rPr sz="1100" spc="20" dirty="0">
                <a:latin typeface="Calibri" panose="020F0502020204030204"/>
                <a:cs typeface="Calibri" panose="020F0502020204030204"/>
              </a:rPr>
              <a:t>survey</a:t>
            </a:r>
            <a:r>
              <a:rPr sz="1100" spc="120" dirty="0">
                <a:latin typeface="Calibri" panose="020F0502020204030204"/>
                <a:cs typeface="Calibri" panose="020F0502020204030204"/>
              </a:rPr>
              <a:t> </a:t>
            </a:r>
            <a:r>
              <a:rPr sz="1100" spc="25" dirty="0">
                <a:latin typeface="Calibri" panose="020F0502020204030204"/>
                <a:cs typeface="Calibri" panose="020F0502020204030204"/>
              </a:rPr>
              <a:t>data</a:t>
            </a:r>
            <a:r>
              <a:rPr sz="1100" spc="114" dirty="0">
                <a:latin typeface="Calibri" panose="020F0502020204030204"/>
                <a:cs typeface="Calibri" panose="020F0502020204030204"/>
              </a:rPr>
              <a:t> </a:t>
            </a:r>
            <a:r>
              <a:rPr sz="1100" dirty="0">
                <a:latin typeface="Calibri" panose="020F0502020204030204"/>
                <a:cs typeface="Calibri" panose="020F0502020204030204"/>
              </a:rPr>
              <a:t>for</a:t>
            </a:r>
            <a:r>
              <a:rPr sz="1100" spc="120" dirty="0">
                <a:latin typeface="Calibri" panose="020F0502020204030204"/>
                <a:cs typeface="Calibri" panose="020F0502020204030204"/>
              </a:rPr>
              <a:t> </a:t>
            </a:r>
            <a:r>
              <a:rPr sz="1100" spc="5" dirty="0">
                <a:latin typeface="Calibri" panose="020F0502020204030204"/>
                <a:cs typeface="Calibri" panose="020F0502020204030204"/>
              </a:rPr>
              <a:t>males</a:t>
            </a:r>
            <a:r>
              <a:rPr sz="1100" spc="114" dirty="0">
                <a:latin typeface="Calibri" panose="020F0502020204030204"/>
                <a:cs typeface="Calibri" panose="020F0502020204030204"/>
              </a:rPr>
              <a:t> </a:t>
            </a:r>
            <a:r>
              <a:rPr sz="1100" spc="5" dirty="0">
                <a:latin typeface="Calibri" panose="020F0502020204030204"/>
                <a:cs typeface="Calibri" panose="020F0502020204030204"/>
              </a:rPr>
              <a:t>from</a:t>
            </a:r>
            <a:r>
              <a:rPr sz="1100" spc="114" dirty="0">
                <a:latin typeface="Calibri" panose="020F0502020204030204"/>
                <a:cs typeface="Calibri" panose="020F0502020204030204"/>
              </a:rPr>
              <a:t> </a:t>
            </a:r>
            <a:r>
              <a:rPr sz="1100" spc="5" dirty="0">
                <a:latin typeface="Calibri" panose="020F0502020204030204"/>
                <a:cs typeface="Calibri" panose="020F0502020204030204"/>
              </a:rPr>
              <a:t>the</a:t>
            </a:r>
            <a:r>
              <a:rPr sz="1100" spc="120" dirty="0">
                <a:latin typeface="Calibri" panose="020F0502020204030204"/>
                <a:cs typeface="Calibri" panose="020F0502020204030204"/>
              </a:rPr>
              <a:t> </a:t>
            </a:r>
            <a:r>
              <a:rPr sz="1100" spc="15" dirty="0">
                <a:latin typeface="Calibri" panose="020F0502020204030204"/>
                <a:cs typeface="Calibri" panose="020F0502020204030204"/>
              </a:rPr>
              <a:t>central</a:t>
            </a:r>
            <a:r>
              <a:rPr sz="1100" spc="120" dirty="0">
                <a:latin typeface="Calibri" panose="020F0502020204030204"/>
                <a:cs typeface="Calibri" panose="020F0502020204030204"/>
              </a:rPr>
              <a:t> </a:t>
            </a:r>
            <a:r>
              <a:rPr sz="1100" spc="45" dirty="0">
                <a:latin typeface="Calibri" panose="020F0502020204030204"/>
                <a:cs typeface="Calibri" panose="020F0502020204030204"/>
              </a:rPr>
              <a:t>Atlantic</a:t>
            </a:r>
            <a:r>
              <a:rPr sz="1100" spc="114" dirty="0">
                <a:latin typeface="Calibri" panose="020F0502020204030204"/>
                <a:cs typeface="Calibri" panose="020F0502020204030204"/>
              </a:rPr>
              <a:t> </a:t>
            </a:r>
            <a:r>
              <a:rPr sz="1100" spc="5" dirty="0">
                <a:latin typeface="Calibri" panose="020F0502020204030204"/>
                <a:cs typeface="Calibri" panose="020F0502020204030204"/>
              </a:rPr>
              <a:t>region </a:t>
            </a:r>
            <a:r>
              <a:rPr sz="1100" spc="-229" dirty="0">
                <a:latin typeface="Calibri" panose="020F0502020204030204"/>
                <a:cs typeface="Calibri" panose="020F0502020204030204"/>
              </a:rPr>
              <a:t> </a:t>
            </a:r>
            <a:r>
              <a:rPr sz="1100" spc="-20" dirty="0">
                <a:latin typeface="Calibri" panose="020F0502020204030204"/>
                <a:cs typeface="Calibri" panose="020F0502020204030204"/>
              </a:rPr>
              <a:t>of</a:t>
            </a:r>
            <a:r>
              <a:rPr sz="1100" spc="105" dirty="0">
                <a:latin typeface="Calibri" panose="020F0502020204030204"/>
                <a:cs typeface="Calibri" panose="020F0502020204030204"/>
              </a:rPr>
              <a:t> </a:t>
            </a:r>
            <a:r>
              <a:rPr sz="1100" spc="5" dirty="0">
                <a:latin typeface="Calibri" panose="020F0502020204030204"/>
                <a:cs typeface="Calibri" panose="020F0502020204030204"/>
              </a:rPr>
              <a:t>the</a:t>
            </a:r>
            <a:r>
              <a:rPr sz="1100" spc="114" dirty="0">
                <a:latin typeface="Calibri" panose="020F0502020204030204"/>
                <a:cs typeface="Calibri" panose="020F0502020204030204"/>
              </a:rPr>
              <a:t> </a:t>
            </a:r>
            <a:r>
              <a:rPr sz="1100" spc="130" dirty="0">
                <a:latin typeface="Calibri" panose="020F0502020204030204"/>
                <a:cs typeface="Calibri" panose="020F0502020204030204"/>
              </a:rPr>
              <a:t>USA</a:t>
            </a:r>
            <a:r>
              <a:rPr sz="1100" spc="110" dirty="0">
                <a:latin typeface="Calibri" panose="020F0502020204030204"/>
                <a:cs typeface="Calibri" panose="020F0502020204030204"/>
              </a:rPr>
              <a:t> </a:t>
            </a:r>
            <a:r>
              <a:rPr sz="1100" spc="35" dirty="0">
                <a:latin typeface="Calibri" panose="020F0502020204030204"/>
                <a:cs typeface="Calibri" panose="020F0502020204030204"/>
              </a:rPr>
              <a:t>in</a:t>
            </a:r>
            <a:r>
              <a:rPr sz="1100" spc="110" dirty="0">
                <a:latin typeface="Calibri" panose="020F0502020204030204"/>
                <a:cs typeface="Calibri" panose="020F0502020204030204"/>
              </a:rPr>
              <a:t> </a:t>
            </a:r>
            <a:r>
              <a:rPr sz="1100" spc="-5" dirty="0">
                <a:latin typeface="Calibri" panose="020F0502020204030204"/>
                <a:cs typeface="Calibri" panose="020F0502020204030204"/>
              </a:rPr>
              <a:t>2009.</a:t>
            </a:r>
            <a:endParaRPr sz="1100" dirty="0">
              <a:latin typeface="Calibri" panose="020F0502020204030204"/>
              <a:cs typeface="Calibri" panose="020F0502020204030204"/>
            </a:endParaRPr>
          </a:p>
        </p:txBody>
      </p:sp>
      <p:pic>
        <p:nvPicPr>
          <p:cNvPr id="3" name="图片 2">
            <a:extLst>
              <a:ext uri="{FF2B5EF4-FFF2-40B4-BE49-F238E27FC236}">
                <a16:creationId xmlns:a16="http://schemas.microsoft.com/office/drawing/2014/main" xmlns="" id="{994219AC-FA26-0DF1-CDB3-A252C70859F3}"/>
              </a:ext>
            </a:extLst>
          </p:cNvPr>
          <p:cNvPicPr>
            <a:picLocks noChangeAspect="1"/>
          </p:cNvPicPr>
          <p:nvPr/>
        </p:nvPicPr>
        <p:blipFill>
          <a:blip r:embed="rId2"/>
          <a:stretch>
            <a:fillRect/>
          </a:stretch>
        </p:blipFill>
        <p:spPr>
          <a:xfrm>
            <a:off x="633284" y="892175"/>
            <a:ext cx="3389468" cy="1471818"/>
          </a:xfrm>
          <a:prstGeom prst="rect">
            <a:avLst/>
          </a:prstGeom>
        </p:spPr>
      </p:pic>
      <p:sp>
        <p:nvSpPr>
          <p:cNvPr id="4" name="原创设计师QQ598969553      _2">
            <a:extLst>
              <a:ext uri="{FF2B5EF4-FFF2-40B4-BE49-F238E27FC236}">
                <a16:creationId xmlns:a16="http://schemas.microsoft.com/office/drawing/2014/main" xmlns="" id="{08932656-21F5-513C-C5AC-14208F5BEE6E}"/>
              </a:ext>
            </a:extLst>
          </p:cNvPr>
          <p:cNvSpPr txBox="1"/>
          <p:nvPr/>
        </p:nvSpPr>
        <p:spPr>
          <a:xfrm>
            <a:off x="570876" y="194245"/>
            <a:ext cx="2343774"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统计学习可以解决的一些代表性问题</a:t>
            </a:r>
            <a:endParaRPr sz="1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0376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监督</a:t>
            </a:r>
            <a:r>
              <a:rPr lang="en-US" altLang="zh-CN" sz="1100" b="1" dirty="0">
                <a:latin typeface="微软雅黑" panose="020B0503020204020204" pitchFamily="34" charset="-122"/>
                <a:ea typeface="微软雅黑" panose="020B0503020204020204" pitchFamily="34" charset="-122"/>
              </a:rPr>
              <a:t>/</a:t>
            </a:r>
            <a:r>
              <a:rPr lang="zh-CN" altLang="en-US" sz="1100" b="1" dirty="0">
                <a:latin typeface="微软雅黑" panose="020B0503020204020204" pitchFamily="34" charset="-122"/>
                <a:ea typeface="微软雅黑" panose="020B0503020204020204" pitchFamily="34" charset="-122"/>
              </a:rPr>
              <a:t>指导学习的问题</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02</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sp>
        <p:nvSpPr>
          <p:cNvPr id="6" name="object 3">
            <a:extLst>
              <a:ext uri="{FF2B5EF4-FFF2-40B4-BE49-F238E27FC236}">
                <a16:creationId xmlns:a16="http://schemas.microsoft.com/office/drawing/2014/main" xmlns="" id="{F7AD9976-3982-51C8-486D-D29FB38B72D5}"/>
              </a:ext>
            </a:extLst>
          </p:cNvPr>
          <p:cNvSpPr txBox="1"/>
          <p:nvPr/>
        </p:nvSpPr>
        <p:spPr>
          <a:xfrm>
            <a:off x="321894" y="626335"/>
            <a:ext cx="3964356" cy="2400721"/>
          </a:xfrm>
          <a:prstGeom prst="rect">
            <a:avLst/>
          </a:prstGeom>
        </p:spPr>
        <p:txBody>
          <a:bodyPr vert="horz" wrap="square" lIns="0" tIns="55244" rIns="0" bIns="0" rtlCol="0">
            <a:spAutoFit/>
          </a:bodyPr>
          <a:lstStyle/>
          <a:p>
            <a:pPr marL="38100">
              <a:lnSpc>
                <a:spcPct val="100000"/>
              </a:lnSpc>
              <a:spcBef>
                <a:spcPts val="600"/>
              </a:spcBef>
            </a:pPr>
            <a:r>
              <a:rPr lang="zh-CN" altLang="en-US" sz="1100" b="1" spc="30" dirty="0">
                <a:latin typeface="微软雅黑" panose="020B0503020204020204" pitchFamily="34" charset="-122"/>
                <a:ea typeface="微软雅黑" panose="020B0503020204020204" pitchFamily="34" charset="-122"/>
                <a:cs typeface="Calibri" panose="020F0502020204030204"/>
              </a:rPr>
              <a:t>基本概念</a:t>
            </a:r>
            <a:r>
              <a:rPr sz="1100" i="1" spc="10" dirty="0">
                <a:latin typeface="微软雅黑" panose="020B0503020204020204" pitchFamily="34" charset="-122"/>
                <a:ea typeface="微软雅黑" panose="020B0503020204020204" pitchFamily="34" charset="-122"/>
                <a:cs typeface="Calibri" panose="020F0502020204030204"/>
              </a:rPr>
              <a:t>:</a:t>
            </a:r>
            <a:endParaRPr sz="1100" dirty="0">
              <a:latin typeface="微软雅黑" panose="020B0503020204020204" pitchFamily="34" charset="-122"/>
              <a:ea typeface="微软雅黑" panose="020B0503020204020204" pitchFamily="34" charset="-122"/>
              <a:cs typeface="Calibri" panose="020F0502020204030204"/>
            </a:endParaRPr>
          </a:p>
          <a:p>
            <a:pPr marL="314960" marR="50165" indent="-132715">
              <a:lnSpc>
                <a:spcPct val="103000"/>
              </a:lnSpc>
              <a:spcBef>
                <a:spcPts val="600"/>
              </a:spcBef>
              <a:buClr>
                <a:srgbClr val="3333B2"/>
              </a:buClr>
              <a:buSzPct val="91000"/>
              <a:buFont typeface="宋体" panose="02010600030101010101" pitchFamily="2" charset="-122"/>
              <a:buChar char="•"/>
              <a:tabLst>
                <a:tab pos="315595" algn="l"/>
              </a:tabLst>
            </a:pPr>
            <a:r>
              <a:rPr lang="zh-CN" altLang="en-US" sz="1100" spc="20" dirty="0">
                <a:latin typeface="微软雅黑" panose="020B0503020204020204" pitchFamily="34" charset="-122"/>
                <a:ea typeface="微软雅黑" panose="020B0503020204020204" pitchFamily="34" charset="-122"/>
                <a:cs typeface="Calibri" panose="020F0502020204030204"/>
              </a:rPr>
              <a:t>结果度量</a:t>
            </a:r>
            <a:r>
              <a:rPr sz="1100" spc="105" dirty="0">
                <a:latin typeface="微软雅黑" panose="020B0503020204020204" pitchFamily="34" charset="-122"/>
                <a:ea typeface="微软雅黑" panose="020B0503020204020204" pitchFamily="34" charset="-122"/>
                <a:cs typeface="Calibri" panose="020F0502020204030204"/>
              </a:rPr>
              <a:t> </a:t>
            </a:r>
            <a:r>
              <a:rPr sz="1100" i="1" spc="95" dirty="0">
                <a:latin typeface="微软雅黑" panose="020B0503020204020204" pitchFamily="34" charset="-122"/>
                <a:ea typeface="微软雅黑" panose="020B0503020204020204" pitchFamily="34" charset="-122"/>
                <a:cs typeface="Calibri" panose="020F0502020204030204"/>
              </a:rPr>
              <a:t>Y</a:t>
            </a:r>
            <a:r>
              <a:rPr lang="en-US" sz="1100" i="1" spc="345" dirty="0">
                <a:latin typeface="微软雅黑" panose="020B0503020204020204" pitchFamily="34" charset="-122"/>
                <a:ea typeface="微软雅黑" panose="020B0503020204020204" pitchFamily="34" charset="-122"/>
                <a:cs typeface="Calibri" panose="020F0502020204030204"/>
              </a:rPr>
              <a:t>,</a:t>
            </a:r>
            <a:r>
              <a:rPr lang="zh-CN" altLang="en-US" sz="1100" spc="20" dirty="0">
                <a:latin typeface="微软雅黑" panose="020B0503020204020204" pitchFamily="34" charset="-122"/>
                <a:ea typeface="微软雅黑" panose="020B0503020204020204" pitchFamily="34" charset="-122"/>
                <a:cs typeface="Calibri" panose="020F0502020204030204"/>
              </a:rPr>
              <a:t>也称作 因变量</a:t>
            </a:r>
            <a:r>
              <a:rPr lang="en-US" altLang="zh-CN" sz="1100" spc="20" dirty="0">
                <a:latin typeface="微软雅黑" panose="020B0503020204020204" pitchFamily="34" charset="-122"/>
                <a:ea typeface="微软雅黑" panose="020B0503020204020204" pitchFamily="34" charset="-122"/>
                <a:cs typeface="Calibri" panose="020F0502020204030204"/>
              </a:rPr>
              <a:t>(</a:t>
            </a:r>
            <a:r>
              <a:rPr lang="en-US" altLang="zh-CN" sz="1200" dirty="0">
                <a:solidFill>
                  <a:srgbClr val="004098"/>
                </a:solidFill>
                <a:latin typeface="微软雅黑" panose="020B0503020204020204" pitchFamily="34" charset="-122"/>
                <a:ea typeface="微软雅黑" panose="020B0503020204020204" pitchFamily="34" charset="-122"/>
                <a:cs typeface="Microsoft YaHei"/>
              </a:rPr>
              <a:t>dependent variable </a:t>
            </a:r>
            <a:r>
              <a:rPr lang="en-US" altLang="zh-CN" sz="1100" spc="20" dirty="0">
                <a:latin typeface="微软雅黑" panose="020B0503020204020204" pitchFamily="34" charset="-122"/>
                <a:ea typeface="微软雅黑" panose="020B0503020204020204" pitchFamily="34" charset="-122"/>
                <a:cs typeface="Calibri" panose="020F0502020204030204"/>
              </a:rPr>
              <a:t>)</a:t>
            </a:r>
            <a:r>
              <a:rPr lang="zh-CN" altLang="en-US" sz="1100" spc="20" dirty="0">
                <a:latin typeface="微软雅黑" panose="020B0503020204020204" pitchFamily="34" charset="-122"/>
                <a:ea typeface="微软雅黑" panose="020B0503020204020204" pitchFamily="34" charset="-122"/>
                <a:cs typeface="Calibri" panose="020F0502020204030204"/>
              </a:rPr>
              <a:t>，响应变量</a:t>
            </a:r>
            <a:r>
              <a:rPr lang="en-US" sz="1100" spc="20" dirty="0">
                <a:latin typeface="微软雅黑" panose="020B0503020204020204" pitchFamily="34" charset="-122"/>
                <a:ea typeface="微软雅黑" panose="020B0503020204020204" pitchFamily="34" charset="-122"/>
                <a:cs typeface="Calibri" panose="020F0502020204030204"/>
              </a:rPr>
              <a:t>(</a:t>
            </a:r>
            <a:r>
              <a:rPr sz="1200" dirty="0">
                <a:solidFill>
                  <a:srgbClr val="004098"/>
                </a:solidFill>
                <a:latin typeface="微软雅黑" panose="020B0503020204020204" pitchFamily="34" charset="-122"/>
                <a:ea typeface="微软雅黑" panose="020B0503020204020204" pitchFamily="34" charset="-122"/>
                <a:cs typeface="Microsoft YaHei"/>
              </a:rPr>
              <a:t>response</a:t>
            </a:r>
            <a:r>
              <a:rPr lang="en-US" sz="1100" spc="-5" dirty="0">
                <a:latin typeface="微软雅黑" panose="020B0503020204020204" pitchFamily="34" charset="-122"/>
                <a:ea typeface="微软雅黑" panose="020B0503020204020204" pitchFamily="34" charset="-122"/>
                <a:cs typeface="Calibri" panose="020F0502020204030204"/>
              </a:rPr>
              <a:t>)</a:t>
            </a:r>
            <a:r>
              <a:rPr sz="1100" spc="-5" dirty="0">
                <a:latin typeface="微软雅黑" panose="020B0503020204020204" pitchFamily="34" charset="-122"/>
                <a:ea typeface="微软雅黑" panose="020B0503020204020204" pitchFamily="34" charset="-122"/>
                <a:cs typeface="Calibri" panose="020F0502020204030204"/>
              </a:rPr>
              <a:t>,</a:t>
            </a:r>
            <a:r>
              <a:rPr lang="en-US" sz="1100" spc="105" dirty="0">
                <a:latin typeface="微软雅黑" panose="020B0503020204020204" pitchFamily="34" charset="-122"/>
                <a:ea typeface="微软雅黑" panose="020B0503020204020204" pitchFamily="34" charset="-122"/>
                <a:cs typeface="Calibri" panose="020F0502020204030204"/>
              </a:rPr>
              <a:t> </a:t>
            </a:r>
            <a:r>
              <a:rPr lang="zh-CN" altLang="en-US" sz="1100" spc="105" dirty="0">
                <a:latin typeface="微软雅黑" panose="020B0503020204020204" pitchFamily="34" charset="-122"/>
                <a:ea typeface="微软雅黑" panose="020B0503020204020204" pitchFamily="34" charset="-122"/>
                <a:cs typeface="Calibri" panose="020F0502020204030204"/>
              </a:rPr>
              <a:t>目标</a:t>
            </a:r>
            <a:r>
              <a:rPr lang="en-US" altLang="zh-CN" sz="1100" spc="105" dirty="0">
                <a:latin typeface="微软雅黑" panose="020B0503020204020204" pitchFamily="34" charset="-122"/>
                <a:ea typeface="微软雅黑" panose="020B0503020204020204" pitchFamily="34" charset="-122"/>
                <a:cs typeface="Calibri" panose="020F0502020204030204"/>
              </a:rPr>
              <a:t>(</a:t>
            </a:r>
            <a:r>
              <a:rPr sz="1200" dirty="0">
                <a:solidFill>
                  <a:srgbClr val="004098"/>
                </a:solidFill>
                <a:latin typeface="微软雅黑" panose="020B0503020204020204" pitchFamily="34" charset="-122"/>
                <a:ea typeface="微软雅黑" panose="020B0503020204020204" pitchFamily="34" charset="-122"/>
                <a:cs typeface="Microsoft YaHei"/>
              </a:rPr>
              <a:t>target</a:t>
            </a:r>
            <a:r>
              <a:rPr lang="en-US" sz="1100" spc="30" dirty="0">
                <a:latin typeface="微软雅黑" panose="020B0503020204020204" pitchFamily="34" charset="-122"/>
                <a:ea typeface="微软雅黑" panose="020B0503020204020204" pitchFamily="34" charset="-122"/>
                <a:cs typeface="Calibri" panose="020F0502020204030204"/>
              </a:rPr>
              <a:t>)</a:t>
            </a:r>
            <a:r>
              <a:rPr sz="1100" spc="30" dirty="0">
                <a:latin typeface="微软雅黑" panose="020B0503020204020204" pitchFamily="34" charset="-122"/>
                <a:ea typeface="微软雅黑" panose="020B0503020204020204" pitchFamily="34" charset="-122"/>
                <a:cs typeface="Calibri" panose="020F0502020204030204"/>
              </a:rPr>
              <a:t>.</a:t>
            </a:r>
            <a:endParaRPr sz="1100" dirty="0">
              <a:latin typeface="微软雅黑" panose="020B0503020204020204" pitchFamily="34" charset="-122"/>
              <a:ea typeface="微软雅黑" panose="020B0503020204020204" pitchFamily="34" charset="-122"/>
              <a:cs typeface="Calibri" panose="020F0502020204030204"/>
            </a:endParaRPr>
          </a:p>
          <a:p>
            <a:pPr marL="314960" marR="31750" indent="-132715">
              <a:lnSpc>
                <a:spcPct val="103000"/>
              </a:lnSpc>
              <a:spcBef>
                <a:spcPts val="600"/>
              </a:spcBef>
              <a:buClr>
                <a:srgbClr val="3333B2"/>
              </a:buClr>
              <a:buSzPct val="91000"/>
              <a:buFont typeface="宋体" panose="02010600030101010101" pitchFamily="2" charset="-122"/>
              <a:buChar char="•"/>
              <a:tabLst>
                <a:tab pos="315595" algn="l"/>
              </a:tabLst>
            </a:pPr>
            <a:r>
              <a:rPr lang="zh-CN" altLang="en-US" sz="1100" spc="15" dirty="0">
                <a:latin typeface="微软雅黑" panose="020B0503020204020204" pitchFamily="34" charset="-122"/>
                <a:ea typeface="微软雅黑" panose="020B0503020204020204" pitchFamily="34" charset="-122"/>
                <a:cs typeface="Calibri" panose="020F0502020204030204"/>
              </a:rPr>
              <a:t>预测变量</a:t>
            </a:r>
            <a:r>
              <a:rPr sz="1100" spc="5" dirty="0">
                <a:latin typeface="微软雅黑" panose="020B0503020204020204" pitchFamily="34" charset="-122"/>
                <a:ea typeface="微软雅黑" panose="020B0503020204020204" pitchFamily="34" charset="-122"/>
                <a:cs typeface="Calibri" panose="020F0502020204030204"/>
              </a:rPr>
              <a:t> </a:t>
            </a:r>
            <a:r>
              <a:rPr sz="1100" i="1" spc="330" dirty="0">
                <a:latin typeface="微软雅黑" panose="020B0503020204020204" pitchFamily="34" charset="-122"/>
                <a:ea typeface="微软雅黑" panose="020B0503020204020204" pitchFamily="34" charset="-122"/>
                <a:cs typeface="Calibri" panose="020F0502020204030204"/>
              </a:rPr>
              <a:t>X</a:t>
            </a:r>
            <a:r>
              <a:rPr lang="zh-CN" altLang="en-US" sz="1100" i="1" spc="330" dirty="0">
                <a:latin typeface="微软雅黑" panose="020B0503020204020204" pitchFamily="34" charset="-122"/>
                <a:ea typeface="微软雅黑" panose="020B0503020204020204" pitchFamily="34" charset="-122"/>
                <a:cs typeface="Calibri" panose="020F0502020204030204"/>
              </a:rPr>
              <a:t>，</a:t>
            </a:r>
            <a:r>
              <a:rPr lang="zh-CN" altLang="en-US" sz="1100" spc="330" dirty="0">
                <a:latin typeface="微软雅黑" panose="020B0503020204020204" pitchFamily="34" charset="-122"/>
                <a:ea typeface="微软雅黑" panose="020B0503020204020204" pitchFamily="34" charset="-122"/>
                <a:cs typeface="Calibri" panose="020F0502020204030204"/>
              </a:rPr>
              <a:t>也称作</a:t>
            </a:r>
            <a:r>
              <a:rPr lang="zh-CN" altLang="en-US" sz="1100" spc="20" dirty="0">
                <a:latin typeface="微软雅黑" panose="020B0503020204020204" pitchFamily="34" charset="-122"/>
                <a:ea typeface="微软雅黑" panose="020B0503020204020204" pitchFamily="34" charset="-122"/>
                <a:cs typeface="Calibri" panose="020F0502020204030204"/>
              </a:rPr>
              <a:t>输入</a:t>
            </a:r>
            <a:r>
              <a:rPr sz="1100" spc="30" dirty="0">
                <a:latin typeface="微软雅黑" panose="020B0503020204020204" pitchFamily="34" charset="-122"/>
                <a:ea typeface="微软雅黑" panose="020B0503020204020204" pitchFamily="34" charset="-122"/>
                <a:cs typeface="Calibri" panose="020F0502020204030204"/>
              </a:rPr>
              <a:t>, </a:t>
            </a:r>
            <a:r>
              <a:rPr lang="zh-CN" altLang="en-US" sz="1100" spc="30" dirty="0">
                <a:latin typeface="微软雅黑" panose="020B0503020204020204" pitchFamily="34" charset="-122"/>
                <a:ea typeface="微软雅黑" panose="020B0503020204020204" pitchFamily="34" charset="-122"/>
                <a:cs typeface="Calibri" panose="020F0502020204030204"/>
              </a:rPr>
              <a:t>协变量，属性，自变量</a:t>
            </a:r>
            <a:r>
              <a:rPr lang="en-US" sz="1100" spc="-235" dirty="0">
                <a:latin typeface="微软雅黑" panose="020B0503020204020204" pitchFamily="34" charset="-122"/>
                <a:ea typeface="微软雅黑" panose="020B0503020204020204" pitchFamily="34" charset="-122"/>
                <a:cs typeface="Calibri" panose="020F0502020204030204"/>
              </a:rPr>
              <a:t>( </a:t>
            </a:r>
            <a:r>
              <a:rPr sz="1200" dirty="0">
                <a:solidFill>
                  <a:srgbClr val="004098"/>
                </a:solidFill>
                <a:latin typeface="微软雅黑" panose="020B0503020204020204" pitchFamily="34" charset="-122"/>
                <a:ea typeface="微软雅黑" panose="020B0503020204020204" pitchFamily="34" charset="-122"/>
                <a:cs typeface="Microsoft YaHei"/>
              </a:rPr>
              <a:t>independent variables</a:t>
            </a:r>
            <a:r>
              <a:rPr sz="1100" spc="20" dirty="0">
                <a:latin typeface="微软雅黑" panose="020B0503020204020204" pitchFamily="34" charset="-122"/>
                <a:ea typeface="微软雅黑" panose="020B0503020204020204" pitchFamily="34" charset="-122"/>
                <a:cs typeface="Calibri" panose="020F0502020204030204"/>
              </a:rPr>
              <a:t>).</a:t>
            </a:r>
            <a:endParaRPr sz="1100" dirty="0">
              <a:latin typeface="微软雅黑" panose="020B0503020204020204" pitchFamily="34" charset="-122"/>
              <a:ea typeface="微软雅黑" panose="020B0503020204020204" pitchFamily="34" charset="-122"/>
              <a:cs typeface="Calibri" panose="020F0502020204030204"/>
            </a:endParaRPr>
          </a:p>
          <a:p>
            <a:pPr marL="314960" marR="267970" indent="-132715">
              <a:lnSpc>
                <a:spcPct val="103000"/>
              </a:lnSpc>
              <a:spcBef>
                <a:spcPts val="600"/>
              </a:spcBef>
              <a:buClr>
                <a:srgbClr val="3333B2"/>
              </a:buClr>
              <a:buSzPct val="91000"/>
              <a:buFont typeface="宋体" panose="02010600030101010101" pitchFamily="2" charset="-122"/>
              <a:buChar char="•"/>
              <a:tabLst>
                <a:tab pos="315595" algn="l"/>
              </a:tabLst>
            </a:pPr>
            <a:r>
              <a:rPr lang="zh-CN" altLang="en-US" sz="1100" spc="70" dirty="0">
                <a:latin typeface="微软雅黑" panose="020B0503020204020204" pitchFamily="34" charset="-122"/>
                <a:ea typeface="微软雅黑" panose="020B0503020204020204" pitchFamily="34" charset="-122"/>
                <a:cs typeface="Calibri" panose="020F0502020204030204"/>
              </a:rPr>
              <a:t>在一个回归</a:t>
            </a:r>
            <a:r>
              <a:rPr lang="en-US" altLang="zh-CN" sz="1100" spc="70" dirty="0">
                <a:latin typeface="微软雅黑" panose="020B0503020204020204" pitchFamily="34" charset="-122"/>
                <a:ea typeface="微软雅黑" panose="020B0503020204020204" pitchFamily="34" charset="-122"/>
                <a:cs typeface="Calibri" panose="020F0502020204030204"/>
              </a:rPr>
              <a:t>(</a:t>
            </a:r>
            <a:r>
              <a:rPr lang="en-US" altLang="zh-CN" sz="1100" dirty="0">
                <a:solidFill>
                  <a:srgbClr val="004098"/>
                </a:solidFill>
                <a:latin typeface="微软雅黑" panose="020B0503020204020204" pitchFamily="34" charset="-122"/>
                <a:ea typeface="微软雅黑" panose="020B0503020204020204" pitchFamily="34" charset="-122"/>
                <a:cs typeface="Calibri" panose="020F0502020204030204"/>
              </a:rPr>
              <a:t>regression</a:t>
            </a:r>
            <a:r>
              <a:rPr lang="en-US" altLang="zh-CN" sz="1100" spc="20" dirty="0">
                <a:latin typeface="微软雅黑" panose="020B0503020204020204" pitchFamily="34" charset="-122"/>
                <a:ea typeface="微软雅黑" panose="020B0503020204020204" pitchFamily="34" charset="-122"/>
                <a:cs typeface="Calibri" panose="020F0502020204030204"/>
              </a:rPr>
              <a:t>)</a:t>
            </a:r>
            <a:r>
              <a:rPr lang="zh-CN" altLang="en-US" sz="1100" spc="70" dirty="0">
                <a:latin typeface="微软雅黑" panose="020B0503020204020204" pitchFamily="34" charset="-122"/>
                <a:ea typeface="微软雅黑" panose="020B0503020204020204" pitchFamily="34" charset="-122"/>
                <a:cs typeface="Calibri" panose="020F0502020204030204"/>
              </a:rPr>
              <a:t>问题中，</a:t>
            </a:r>
            <a:r>
              <a:rPr lang="en-US" altLang="zh-CN" sz="1100" spc="70" dirty="0">
                <a:latin typeface="微软雅黑" panose="020B0503020204020204" pitchFamily="34" charset="-122"/>
                <a:ea typeface="微软雅黑" panose="020B0503020204020204" pitchFamily="34" charset="-122"/>
                <a:cs typeface="Calibri" panose="020F0502020204030204"/>
              </a:rPr>
              <a:t>Y</a:t>
            </a:r>
            <a:r>
              <a:rPr lang="zh-CN" altLang="en-US" sz="1100" spc="70" dirty="0">
                <a:latin typeface="微软雅黑" panose="020B0503020204020204" pitchFamily="34" charset="-122"/>
                <a:ea typeface="微软雅黑" panose="020B0503020204020204" pitchFamily="34" charset="-122"/>
                <a:cs typeface="Calibri" panose="020F0502020204030204"/>
              </a:rPr>
              <a:t>是连续数量类型</a:t>
            </a:r>
            <a:r>
              <a:rPr sz="1100" spc="120" dirty="0">
                <a:latin typeface="微软雅黑" panose="020B0503020204020204" pitchFamily="34" charset="-122"/>
                <a:ea typeface="微软雅黑" panose="020B0503020204020204" pitchFamily="34" charset="-122"/>
                <a:cs typeface="Calibri" panose="020F0502020204030204"/>
              </a:rPr>
              <a:t> </a:t>
            </a:r>
            <a:r>
              <a:rPr sz="1100" spc="15" dirty="0">
                <a:latin typeface="微软雅黑" panose="020B0503020204020204" pitchFamily="34" charset="-122"/>
                <a:ea typeface="微软雅黑" panose="020B0503020204020204" pitchFamily="34" charset="-122"/>
                <a:cs typeface="Calibri" panose="020F0502020204030204"/>
              </a:rPr>
              <a:t>(</a:t>
            </a:r>
            <a:r>
              <a:rPr sz="1100" spc="15" dirty="0" err="1">
                <a:latin typeface="微软雅黑" panose="020B0503020204020204" pitchFamily="34" charset="-122"/>
                <a:ea typeface="微软雅黑" panose="020B0503020204020204" pitchFamily="34" charset="-122"/>
                <a:cs typeface="Calibri" panose="020F0502020204030204"/>
              </a:rPr>
              <a:t>e.g</a:t>
            </a:r>
            <a:r>
              <a:rPr sz="1100" spc="120" dirty="0">
                <a:latin typeface="微软雅黑" panose="020B0503020204020204" pitchFamily="34" charset="-122"/>
                <a:ea typeface="微软雅黑" panose="020B0503020204020204" pitchFamily="34" charset="-122"/>
                <a:cs typeface="Calibri" panose="020F0502020204030204"/>
              </a:rPr>
              <a:t> </a:t>
            </a:r>
            <a:r>
              <a:rPr lang="zh-CN" altLang="en-US" sz="1100" spc="15" dirty="0">
                <a:latin typeface="微软雅黑" panose="020B0503020204020204" pitchFamily="34" charset="-122"/>
                <a:ea typeface="微软雅黑" panose="020B0503020204020204" pitchFamily="34" charset="-122"/>
                <a:cs typeface="Calibri" panose="020F0502020204030204"/>
              </a:rPr>
              <a:t>价格，血压</a:t>
            </a:r>
            <a:r>
              <a:rPr sz="1100" spc="10" dirty="0">
                <a:latin typeface="微软雅黑" panose="020B0503020204020204" pitchFamily="34" charset="-122"/>
                <a:ea typeface="微软雅黑" panose="020B0503020204020204" pitchFamily="34" charset="-122"/>
                <a:cs typeface="Calibri" panose="020F0502020204030204"/>
              </a:rPr>
              <a:t>).</a:t>
            </a:r>
            <a:endParaRPr sz="1100" dirty="0">
              <a:latin typeface="微软雅黑" panose="020B0503020204020204" pitchFamily="34" charset="-122"/>
              <a:ea typeface="微软雅黑" panose="020B0503020204020204" pitchFamily="34" charset="-122"/>
              <a:cs typeface="Calibri" panose="020F0502020204030204"/>
            </a:endParaRPr>
          </a:p>
          <a:p>
            <a:pPr marL="314960" marR="218440" indent="-132715" algn="just">
              <a:lnSpc>
                <a:spcPct val="103000"/>
              </a:lnSpc>
              <a:spcBef>
                <a:spcPts val="600"/>
              </a:spcBef>
              <a:buClr>
                <a:srgbClr val="3333B2"/>
              </a:buClr>
              <a:buSzPct val="91000"/>
              <a:buFont typeface="宋体" panose="02010600030101010101" pitchFamily="2" charset="-122"/>
              <a:buChar char="•"/>
              <a:tabLst>
                <a:tab pos="315595" algn="l"/>
              </a:tabLst>
            </a:pPr>
            <a:r>
              <a:rPr lang="zh-CN" altLang="en-US" sz="1100" spc="70" dirty="0">
                <a:latin typeface="微软雅黑" panose="020B0503020204020204" pitchFamily="34" charset="-122"/>
                <a:ea typeface="微软雅黑" panose="020B0503020204020204" pitchFamily="34" charset="-122"/>
                <a:cs typeface="Calibri" panose="020F0502020204030204"/>
              </a:rPr>
              <a:t>在一个分类（</a:t>
            </a:r>
            <a:r>
              <a:rPr sz="1100" spc="20" dirty="0">
                <a:solidFill>
                  <a:srgbClr val="004098"/>
                </a:solidFill>
                <a:latin typeface="微软雅黑" panose="020B0503020204020204" pitchFamily="34" charset="-122"/>
                <a:ea typeface="微软雅黑" panose="020B0503020204020204" pitchFamily="34" charset="-122"/>
                <a:cs typeface="Calibri" panose="020F0502020204030204"/>
              </a:rPr>
              <a:t>classification</a:t>
            </a:r>
            <a:r>
              <a:rPr lang="en-US" sz="1100" spc="20" dirty="0">
                <a:solidFill>
                  <a:schemeClr val="tx1">
                    <a:lumMod val="85000"/>
                    <a:lumOff val="15000"/>
                  </a:schemeClr>
                </a:solidFill>
                <a:latin typeface="微软雅黑" panose="020B0503020204020204" pitchFamily="34" charset="-122"/>
                <a:ea typeface="微软雅黑" panose="020B0503020204020204" pitchFamily="34" charset="-122"/>
                <a:cs typeface="Calibri" panose="020F0502020204030204"/>
              </a:rPr>
              <a:t>)</a:t>
            </a:r>
            <a:r>
              <a:rPr lang="zh-CN" altLang="en-US" sz="1100" spc="70" dirty="0">
                <a:latin typeface="微软雅黑" panose="020B0503020204020204" pitchFamily="34" charset="-122"/>
                <a:ea typeface="微软雅黑" panose="020B0503020204020204" pitchFamily="34" charset="-122"/>
                <a:cs typeface="Calibri" panose="020F0502020204030204"/>
              </a:rPr>
              <a:t>问题中</a:t>
            </a:r>
            <a:r>
              <a:rPr sz="1100" spc="-5" dirty="0">
                <a:latin typeface="微软雅黑" panose="020B0503020204020204" pitchFamily="34" charset="-122"/>
                <a:ea typeface="微软雅黑" panose="020B0503020204020204" pitchFamily="34" charset="-122"/>
                <a:cs typeface="Calibri" panose="020F0502020204030204"/>
              </a:rPr>
              <a:t>, </a:t>
            </a:r>
            <a:r>
              <a:rPr lang="en-US" altLang="zh-CN" sz="1100" spc="-5" dirty="0">
                <a:latin typeface="微软雅黑" panose="020B0503020204020204" pitchFamily="34" charset="-122"/>
                <a:ea typeface="微软雅黑" panose="020B0503020204020204" pitchFamily="34" charset="-122"/>
                <a:cs typeface="Calibri" panose="020F0502020204030204"/>
              </a:rPr>
              <a:t>Y</a:t>
            </a:r>
            <a:r>
              <a:rPr lang="zh-CN" altLang="en-US" sz="1100" spc="-5" dirty="0">
                <a:latin typeface="微软雅黑" panose="020B0503020204020204" pitchFamily="34" charset="-122"/>
                <a:ea typeface="微软雅黑" panose="020B0503020204020204" pitchFamily="34" charset="-122"/>
                <a:cs typeface="Calibri" panose="020F0502020204030204"/>
              </a:rPr>
              <a:t>是有限，无序的种类集合</a:t>
            </a:r>
            <a:r>
              <a:rPr sz="1100" spc="-5" dirty="0">
                <a:latin typeface="微软雅黑" panose="020B0503020204020204" pitchFamily="34" charset="-122"/>
                <a:ea typeface="微软雅黑" panose="020B0503020204020204" pitchFamily="34" charset="-122"/>
                <a:cs typeface="Calibri" panose="020F0502020204030204"/>
              </a:rPr>
              <a:t> </a:t>
            </a:r>
            <a:r>
              <a:rPr sz="1100" spc="30" dirty="0">
                <a:latin typeface="微软雅黑" panose="020B0503020204020204" pitchFamily="34" charset="-122"/>
                <a:ea typeface="微软雅黑" panose="020B0503020204020204" pitchFamily="34" charset="-122"/>
                <a:cs typeface="Calibri" panose="020F0502020204030204"/>
              </a:rPr>
              <a:t>(</a:t>
            </a:r>
            <a:r>
              <a:rPr lang="zh-CN" altLang="en-US" sz="1100" spc="30" dirty="0">
                <a:latin typeface="微软雅黑" panose="020B0503020204020204" pitchFamily="34" charset="-122"/>
                <a:ea typeface="微软雅黑" panose="020B0503020204020204" pitchFamily="34" charset="-122"/>
                <a:cs typeface="Calibri" panose="020F0502020204030204"/>
              </a:rPr>
              <a:t>生</a:t>
            </a:r>
            <a:r>
              <a:rPr sz="1100" spc="30" dirty="0">
                <a:latin typeface="微软雅黑" panose="020B0503020204020204" pitchFamily="34" charset="-122"/>
                <a:ea typeface="微软雅黑" panose="020B0503020204020204" pitchFamily="34" charset="-122"/>
                <a:cs typeface="Calibri" panose="020F0502020204030204"/>
              </a:rPr>
              <a:t>/</a:t>
            </a:r>
            <a:r>
              <a:rPr lang="zh-CN" altLang="en-US" sz="1100" spc="30" dirty="0">
                <a:latin typeface="微软雅黑" panose="020B0503020204020204" pitchFamily="34" charset="-122"/>
                <a:ea typeface="微软雅黑" panose="020B0503020204020204" pitchFamily="34" charset="-122"/>
                <a:cs typeface="Calibri" panose="020F0502020204030204"/>
              </a:rPr>
              <a:t>死</a:t>
            </a:r>
            <a:r>
              <a:rPr sz="1100" spc="30" dirty="0">
                <a:latin typeface="微软雅黑" panose="020B0503020204020204" pitchFamily="34" charset="-122"/>
                <a:ea typeface="微软雅黑" panose="020B0503020204020204" pitchFamily="34" charset="-122"/>
                <a:cs typeface="Calibri" panose="020F0502020204030204"/>
              </a:rPr>
              <a:t>, </a:t>
            </a:r>
            <a:r>
              <a:rPr lang="zh-CN" altLang="en-US" sz="1100" spc="40" dirty="0">
                <a:latin typeface="微软雅黑" panose="020B0503020204020204" pitchFamily="34" charset="-122"/>
                <a:ea typeface="微软雅黑" panose="020B0503020204020204" pitchFamily="34" charset="-122"/>
                <a:cs typeface="Calibri" panose="020F0502020204030204"/>
              </a:rPr>
              <a:t>数字</a:t>
            </a:r>
            <a:r>
              <a:rPr sz="1100" spc="5" dirty="0">
                <a:latin typeface="微软雅黑" panose="020B0503020204020204" pitchFamily="34" charset="-122"/>
                <a:ea typeface="微软雅黑" panose="020B0503020204020204" pitchFamily="34" charset="-122"/>
                <a:cs typeface="Calibri" panose="020F0502020204030204"/>
              </a:rPr>
              <a:t>0-9, </a:t>
            </a:r>
            <a:r>
              <a:rPr lang="zh-CN" altLang="en-US" sz="1100" spc="5" dirty="0">
                <a:latin typeface="微软雅黑" panose="020B0503020204020204" pitchFamily="34" charset="-122"/>
                <a:ea typeface="微软雅黑" panose="020B0503020204020204" pitchFamily="34" charset="-122"/>
                <a:cs typeface="Calibri" panose="020F0502020204030204"/>
              </a:rPr>
              <a:t>癌症类型</a:t>
            </a:r>
            <a:r>
              <a:rPr sz="1100" spc="20" dirty="0">
                <a:latin typeface="微软雅黑" panose="020B0503020204020204" pitchFamily="34" charset="-122"/>
                <a:ea typeface="微软雅黑" panose="020B0503020204020204" pitchFamily="34" charset="-122"/>
                <a:cs typeface="Calibri" panose="020F0502020204030204"/>
              </a:rPr>
              <a:t>).</a:t>
            </a:r>
            <a:endParaRPr sz="1100" dirty="0">
              <a:latin typeface="微软雅黑" panose="020B0503020204020204" pitchFamily="34" charset="-122"/>
              <a:ea typeface="微软雅黑" panose="020B0503020204020204" pitchFamily="34" charset="-122"/>
              <a:cs typeface="Calibri" panose="020F0502020204030204"/>
            </a:endParaRPr>
          </a:p>
          <a:p>
            <a:pPr marL="314960" marR="17780" indent="-132715" algn="just">
              <a:lnSpc>
                <a:spcPct val="103000"/>
              </a:lnSpc>
              <a:spcBef>
                <a:spcPts val="600"/>
              </a:spcBef>
              <a:buClr>
                <a:srgbClr val="3333B2"/>
              </a:buClr>
              <a:buSzPct val="91000"/>
              <a:buFont typeface="宋体" panose="02010600030101010101" pitchFamily="2" charset="-122"/>
              <a:buChar char="•"/>
              <a:tabLst>
                <a:tab pos="315595" algn="l"/>
              </a:tabLst>
            </a:pPr>
            <a:r>
              <a:rPr lang="zh-CN" altLang="en-US" sz="1100" spc="-10" dirty="0">
                <a:latin typeface="微软雅黑" panose="020B0503020204020204" pitchFamily="34" charset="-122"/>
                <a:ea typeface="微软雅黑" panose="020B0503020204020204" pitchFamily="34" charset="-122"/>
                <a:cs typeface="Calibri" panose="020F0502020204030204"/>
              </a:rPr>
              <a:t>监督学习就是训练数据</a:t>
            </a:r>
            <a:r>
              <a:rPr sz="1100" spc="25" dirty="0">
                <a:latin typeface="微软雅黑" panose="020B0503020204020204" pitchFamily="34" charset="-122"/>
                <a:ea typeface="微软雅黑" panose="020B0503020204020204" pitchFamily="34" charset="-122"/>
                <a:cs typeface="Calibri" panose="020F0502020204030204"/>
              </a:rPr>
              <a:t> </a:t>
            </a:r>
            <a:r>
              <a:rPr sz="1100" spc="75" dirty="0">
                <a:latin typeface="微软雅黑" panose="020B0503020204020204" pitchFamily="34" charset="-122"/>
                <a:ea typeface="微软雅黑" panose="020B0503020204020204" pitchFamily="34" charset="-122"/>
                <a:cs typeface="Calibri" panose="020F0502020204030204"/>
              </a:rPr>
              <a:t>(</a:t>
            </a:r>
            <a:r>
              <a:rPr sz="1100" i="1" spc="75" dirty="0">
                <a:latin typeface="微软雅黑" panose="020B0503020204020204" pitchFamily="34" charset="-122"/>
                <a:ea typeface="微软雅黑" panose="020B0503020204020204" pitchFamily="34" charset="-122"/>
                <a:cs typeface="Calibri" panose="020F0502020204030204"/>
              </a:rPr>
              <a:t>x</a:t>
            </a:r>
            <a:r>
              <a:rPr sz="1200" spc="112" baseline="-10000" dirty="0">
                <a:latin typeface="微软雅黑" panose="020B0503020204020204" pitchFamily="34" charset="-122"/>
                <a:ea typeface="微软雅黑" panose="020B0503020204020204" pitchFamily="34" charset="-122"/>
                <a:cs typeface="Trebuchet MS" panose="020B0603020202020204"/>
              </a:rPr>
              <a:t>1</a:t>
            </a:r>
            <a:r>
              <a:rPr sz="1100" i="1" spc="75" dirty="0">
                <a:latin typeface="微软雅黑" panose="020B0503020204020204" pitchFamily="34" charset="-122"/>
                <a:ea typeface="微软雅黑" panose="020B0503020204020204" pitchFamily="34" charset="-122"/>
                <a:cs typeface="Calibri" panose="020F0502020204030204"/>
              </a:rPr>
              <a:t>, </a:t>
            </a:r>
            <a:r>
              <a:rPr sz="1100" i="1" spc="50" dirty="0">
                <a:latin typeface="微软雅黑" panose="020B0503020204020204" pitchFamily="34" charset="-122"/>
                <a:ea typeface="微软雅黑" panose="020B0503020204020204" pitchFamily="34" charset="-122"/>
                <a:cs typeface="Calibri" panose="020F0502020204030204"/>
              </a:rPr>
              <a:t>y</a:t>
            </a:r>
            <a:r>
              <a:rPr sz="1200" spc="75" baseline="-10000" dirty="0">
                <a:latin typeface="微软雅黑" panose="020B0503020204020204" pitchFamily="34" charset="-122"/>
                <a:ea typeface="微软雅黑" panose="020B0503020204020204" pitchFamily="34" charset="-122"/>
                <a:cs typeface="Trebuchet MS" panose="020B0603020202020204"/>
              </a:rPr>
              <a:t>1</a:t>
            </a:r>
            <a:r>
              <a:rPr sz="1100" spc="50" dirty="0">
                <a:latin typeface="微软雅黑" panose="020B0503020204020204" pitchFamily="34" charset="-122"/>
                <a:ea typeface="微软雅黑" panose="020B0503020204020204" pitchFamily="34" charset="-122"/>
                <a:cs typeface="Calibri" panose="020F0502020204030204"/>
              </a:rPr>
              <a:t>)</a:t>
            </a:r>
            <a:r>
              <a:rPr sz="1100" i="1" spc="50" dirty="0">
                <a:latin typeface="微软雅黑" panose="020B0503020204020204" pitchFamily="34" charset="-122"/>
                <a:ea typeface="微软雅黑" panose="020B0503020204020204" pitchFamily="34" charset="-122"/>
                <a:cs typeface="Calibri" panose="020F0502020204030204"/>
              </a:rPr>
              <a:t>, </a:t>
            </a:r>
            <a:r>
              <a:rPr sz="1100" i="1" spc="20" dirty="0">
                <a:latin typeface="微软雅黑" panose="020B0503020204020204" pitchFamily="34" charset="-122"/>
                <a:ea typeface="微软雅黑" panose="020B0503020204020204" pitchFamily="34" charset="-122"/>
                <a:cs typeface="Calibri" panose="020F0502020204030204"/>
              </a:rPr>
              <a:t>. . . </a:t>
            </a:r>
            <a:r>
              <a:rPr sz="1100" i="1" spc="25" dirty="0">
                <a:latin typeface="微软雅黑" panose="020B0503020204020204" pitchFamily="34" charset="-122"/>
                <a:ea typeface="微软雅黑" panose="020B0503020204020204" pitchFamily="34" charset="-122"/>
                <a:cs typeface="Calibri" panose="020F0502020204030204"/>
              </a:rPr>
              <a:t>, </a:t>
            </a:r>
            <a:r>
              <a:rPr sz="1100" spc="100" dirty="0">
                <a:latin typeface="微软雅黑" panose="020B0503020204020204" pitchFamily="34" charset="-122"/>
                <a:ea typeface="微软雅黑" panose="020B0503020204020204" pitchFamily="34" charset="-122"/>
                <a:cs typeface="Calibri" panose="020F0502020204030204"/>
              </a:rPr>
              <a:t>(</a:t>
            </a:r>
            <a:r>
              <a:rPr sz="1100" i="1" spc="100" dirty="0">
                <a:latin typeface="微软雅黑" panose="020B0503020204020204" pitchFamily="34" charset="-122"/>
                <a:ea typeface="微软雅黑" panose="020B0503020204020204" pitchFamily="34" charset="-122"/>
                <a:cs typeface="Calibri" panose="020F0502020204030204"/>
              </a:rPr>
              <a:t>x</a:t>
            </a:r>
            <a:r>
              <a:rPr sz="1200" i="1" spc="150" baseline="-10000" dirty="0">
                <a:latin typeface="微软雅黑" panose="020B0503020204020204" pitchFamily="34" charset="-122"/>
                <a:ea typeface="微软雅黑" panose="020B0503020204020204" pitchFamily="34" charset="-122"/>
                <a:cs typeface="Verdana" panose="020B0604030504040204"/>
              </a:rPr>
              <a:t>N </a:t>
            </a:r>
            <a:r>
              <a:rPr sz="1100" i="1" spc="25" dirty="0">
                <a:latin typeface="微软雅黑" panose="020B0503020204020204" pitchFamily="34" charset="-122"/>
                <a:ea typeface="微软雅黑" panose="020B0503020204020204" pitchFamily="34" charset="-122"/>
                <a:cs typeface="Calibri" panose="020F0502020204030204"/>
              </a:rPr>
              <a:t>, </a:t>
            </a:r>
            <a:r>
              <a:rPr sz="1100" i="1" spc="55" dirty="0" err="1">
                <a:latin typeface="微软雅黑" panose="020B0503020204020204" pitchFamily="34" charset="-122"/>
                <a:ea typeface="微软雅黑" panose="020B0503020204020204" pitchFamily="34" charset="-122"/>
                <a:cs typeface="Calibri" panose="020F0502020204030204"/>
              </a:rPr>
              <a:t>y</a:t>
            </a:r>
            <a:r>
              <a:rPr sz="1200" i="1" spc="82" baseline="-10000" dirty="0" err="1">
                <a:latin typeface="微软雅黑" panose="020B0503020204020204" pitchFamily="34" charset="-122"/>
                <a:ea typeface="微软雅黑" panose="020B0503020204020204" pitchFamily="34" charset="-122"/>
                <a:cs typeface="Verdana" panose="020B0604030504040204"/>
              </a:rPr>
              <a:t>N</a:t>
            </a:r>
            <a:r>
              <a:rPr sz="1200" i="1" spc="82" baseline="-10000" dirty="0">
                <a:latin typeface="微软雅黑" panose="020B0503020204020204" pitchFamily="34" charset="-122"/>
                <a:ea typeface="微软雅黑" panose="020B0503020204020204" pitchFamily="34" charset="-122"/>
                <a:cs typeface="Verdana" panose="020B0604030504040204"/>
              </a:rPr>
              <a:t> </a:t>
            </a:r>
            <a:r>
              <a:rPr sz="1100" spc="55" dirty="0">
                <a:latin typeface="微软雅黑" panose="020B0503020204020204" pitchFamily="34" charset="-122"/>
                <a:ea typeface="微软雅黑" panose="020B0503020204020204" pitchFamily="34" charset="-122"/>
                <a:cs typeface="Calibri" panose="020F0502020204030204"/>
              </a:rPr>
              <a:t>)</a:t>
            </a:r>
            <a:r>
              <a:rPr lang="zh-CN" altLang="en-US" sz="1100" spc="55" dirty="0">
                <a:latin typeface="微软雅黑" panose="020B0503020204020204" pitchFamily="34" charset="-122"/>
                <a:ea typeface="微软雅黑" panose="020B0503020204020204" pitchFamily="34" charset="-122"/>
                <a:cs typeface="Calibri" panose="020F0502020204030204"/>
              </a:rPr>
              <a:t>使之建立关系，使得可以通过</a:t>
            </a:r>
            <a:r>
              <a:rPr lang="en-US" altLang="zh-CN" sz="1100" spc="55" dirty="0">
                <a:latin typeface="微软雅黑" panose="020B0503020204020204" pitchFamily="34" charset="-122"/>
                <a:ea typeface="微软雅黑" panose="020B0503020204020204" pitchFamily="34" charset="-122"/>
                <a:cs typeface="Calibri" panose="020F0502020204030204"/>
              </a:rPr>
              <a:t>X</a:t>
            </a:r>
            <a:r>
              <a:rPr lang="zh-CN" altLang="en-US" sz="1100" spc="55" dirty="0">
                <a:latin typeface="微软雅黑" panose="020B0503020204020204" pitchFamily="34" charset="-122"/>
                <a:ea typeface="微软雅黑" panose="020B0503020204020204" pitchFamily="34" charset="-122"/>
                <a:cs typeface="Calibri" panose="020F0502020204030204"/>
              </a:rPr>
              <a:t>来预测</a:t>
            </a:r>
            <a:r>
              <a:rPr lang="en-US" altLang="zh-CN" sz="1100" spc="55" dirty="0">
                <a:latin typeface="微软雅黑" panose="020B0503020204020204" pitchFamily="34" charset="-122"/>
                <a:ea typeface="微软雅黑" panose="020B0503020204020204" pitchFamily="34" charset="-122"/>
                <a:cs typeface="Calibri" panose="020F0502020204030204"/>
              </a:rPr>
              <a:t>Y</a:t>
            </a:r>
            <a:r>
              <a:rPr lang="zh-CN" altLang="en-US" sz="1100" spc="55" dirty="0">
                <a:latin typeface="微软雅黑" panose="020B0503020204020204" pitchFamily="34" charset="-122"/>
                <a:ea typeface="微软雅黑" panose="020B0503020204020204" pitchFamily="34" charset="-122"/>
                <a:cs typeface="Calibri" panose="020F0502020204030204"/>
              </a:rPr>
              <a:t>。</a:t>
            </a:r>
            <a:endParaRPr sz="1100" dirty="0">
              <a:latin typeface="微软雅黑" panose="020B0503020204020204" pitchFamily="34" charset="-122"/>
              <a:ea typeface="微软雅黑" panose="020B0503020204020204" pitchFamily="34" charset="-122"/>
              <a:cs typeface="Calibri" panose="020F0502020204030204"/>
            </a:endParaRPr>
          </a:p>
        </p:txBody>
      </p:sp>
    </p:spTree>
    <p:extLst>
      <p:ext uri="{BB962C8B-B14F-4D97-AF65-F5344CB8AC3E}">
        <p14:creationId xmlns:p14="http://schemas.microsoft.com/office/powerpoint/2010/main" val="1156435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原创设计师QQ598969553      _2">
            <a:extLst>
              <a:ext uri="{FF2B5EF4-FFF2-40B4-BE49-F238E27FC236}">
                <a16:creationId xmlns:a16="http://schemas.microsoft.com/office/drawing/2014/main" xmlns="" id="{7C4725B1-D255-CC63-745B-0C08A542F8E6}"/>
              </a:ext>
            </a:extLst>
          </p:cNvPr>
          <p:cNvSpPr txBox="1"/>
          <p:nvPr/>
        </p:nvSpPr>
        <p:spPr>
          <a:xfrm>
            <a:off x="618435" y="185570"/>
            <a:ext cx="2267573" cy="204379"/>
          </a:xfrm>
          <a:prstGeom prst="rect">
            <a:avLst/>
          </a:prstGeom>
          <a:noFill/>
        </p:spPr>
        <p:txBody>
          <a:bodyPr wrap="square" lIns="34762" tIns="17381" rIns="34762" bIns="17381" rtlCol="0">
            <a:spAutoFit/>
          </a:bodyPr>
          <a:lstStyle/>
          <a:p>
            <a:r>
              <a:rPr lang="zh-CN" altLang="en-US" sz="1100" b="1" dirty="0">
                <a:latin typeface="微软雅黑" panose="020B0503020204020204" pitchFamily="34" charset="-122"/>
                <a:ea typeface="微软雅黑" panose="020B0503020204020204" pitchFamily="34" charset="-122"/>
              </a:rPr>
              <a:t>监督</a:t>
            </a:r>
            <a:r>
              <a:rPr lang="en-US" altLang="zh-CN" sz="1100" b="1" dirty="0">
                <a:latin typeface="微软雅黑" panose="020B0503020204020204" pitchFamily="34" charset="-122"/>
                <a:ea typeface="微软雅黑" panose="020B0503020204020204" pitchFamily="34" charset="-122"/>
              </a:rPr>
              <a:t>/</a:t>
            </a:r>
            <a:r>
              <a:rPr lang="zh-CN" altLang="en-US" sz="1100" b="1" dirty="0">
                <a:latin typeface="微软雅黑" panose="020B0503020204020204" pitchFamily="34" charset="-122"/>
                <a:ea typeface="微软雅黑" panose="020B0503020204020204" pitchFamily="34" charset="-122"/>
              </a:rPr>
              <a:t>指导学习的目标</a:t>
            </a:r>
          </a:p>
        </p:txBody>
      </p:sp>
      <p:grpSp>
        <p:nvGrpSpPr>
          <p:cNvPr id="68" name="原创设计师QQ598969553      _9">
            <a:extLst>
              <a:ext uri="{FF2B5EF4-FFF2-40B4-BE49-F238E27FC236}">
                <a16:creationId xmlns:a16="http://schemas.microsoft.com/office/drawing/2014/main" xmlns="" id="{EC33079E-1247-70DE-8763-3ACDD65E706D}"/>
              </a:ext>
            </a:extLst>
          </p:cNvPr>
          <p:cNvGrpSpPr/>
          <p:nvPr/>
        </p:nvGrpSpPr>
        <p:grpSpPr>
          <a:xfrm>
            <a:off x="188162" y="153558"/>
            <a:ext cx="304678" cy="243737"/>
            <a:chOff x="4268207" y="2118116"/>
            <a:chExt cx="2653566" cy="2214138"/>
          </a:xfrm>
        </p:grpSpPr>
        <p:grpSp>
          <p:nvGrpSpPr>
            <p:cNvPr id="69" name="组合 68">
              <a:extLst>
                <a:ext uri="{FF2B5EF4-FFF2-40B4-BE49-F238E27FC236}">
                  <a16:creationId xmlns:a16="http://schemas.microsoft.com/office/drawing/2014/main" xmlns="" id="{3866FBD5-A960-6794-8BA4-9DBBA9FC3AA3}"/>
                </a:ext>
              </a:extLst>
            </p:cNvPr>
            <p:cNvGrpSpPr/>
            <p:nvPr/>
          </p:nvGrpSpPr>
          <p:grpSpPr>
            <a:xfrm>
              <a:off x="4508674" y="2118116"/>
              <a:ext cx="2204282" cy="2204282"/>
              <a:chOff x="1517331" y="1125257"/>
              <a:chExt cx="2204282" cy="2204282"/>
            </a:xfrm>
          </p:grpSpPr>
          <p:sp>
            <p:nvSpPr>
              <p:cNvPr id="71" name="椭圆 70">
                <a:extLst>
                  <a:ext uri="{FF2B5EF4-FFF2-40B4-BE49-F238E27FC236}">
                    <a16:creationId xmlns:a16="http://schemas.microsoft.com/office/drawing/2014/main" xmlns="" id="{68A1054A-58A0-C11B-68D9-FA23D2B35325}"/>
                  </a:ext>
                </a:extLst>
              </p:cNvPr>
              <p:cNvSpPr/>
              <p:nvPr/>
            </p:nvSpPr>
            <p:spPr>
              <a:xfrm>
                <a:off x="1517331" y="1125257"/>
                <a:ext cx="2204282" cy="2204282"/>
              </a:xfrm>
              <a:prstGeom prst="ellipse">
                <a:avLst/>
              </a:prstGeom>
              <a:gradFill>
                <a:gsLst>
                  <a:gs pos="0">
                    <a:srgbClr val="EBEBEB"/>
                  </a:gs>
                  <a:gs pos="100000">
                    <a:srgbClr val="FEFEFE"/>
                  </a:gs>
                </a:gsLst>
                <a:lin ang="7530000" scaled="0"/>
              </a:gradFill>
              <a:ln w="12700">
                <a:solidFill>
                  <a:schemeClr val="bg1"/>
                </a:solid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sp>
            <p:nvSpPr>
              <p:cNvPr id="72" name="椭圆 71">
                <a:extLst>
                  <a:ext uri="{FF2B5EF4-FFF2-40B4-BE49-F238E27FC236}">
                    <a16:creationId xmlns:a16="http://schemas.microsoft.com/office/drawing/2014/main" xmlns="" id="{BFBCAB49-6A8C-B2B3-35ED-D6BBBED5CF8B}"/>
                  </a:ext>
                </a:extLst>
              </p:cNvPr>
              <p:cNvSpPr/>
              <p:nvPr/>
            </p:nvSpPr>
            <p:spPr>
              <a:xfrm>
                <a:off x="1719371" y="1344751"/>
                <a:ext cx="1800198" cy="1800200"/>
              </a:xfrm>
              <a:prstGeom prst="ellipse">
                <a:avLst/>
              </a:prstGeom>
              <a:solidFill>
                <a:srgbClr val="004098"/>
              </a:solidFill>
              <a:ln>
                <a:noFill/>
              </a:ln>
              <a:effectLst>
                <a:innerShdw blurRad="101600" dist="50800" dir="18900000">
                  <a:prstClr val="black">
                    <a:alpha val="4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6">
                  <a:latin typeface="字体视界-NWE粗楷体" panose="02000500000000000000" pitchFamily="2" charset="-122"/>
                  <a:ea typeface="字体视界-NWE粗楷体" panose="02000500000000000000" pitchFamily="2" charset="-122"/>
                </a:endParaRPr>
              </a:p>
            </p:txBody>
          </p:sp>
        </p:grpSp>
        <p:sp>
          <p:nvSpPr>
            <p:cNvPr id="70" name="TextBox 80">
              <a:extLst>
                <a:ext uri="{FF2B5EF4-FFF2-40B4-BE49-F238E27FC236}">
                  <a16:creationId xmlns:a16="http://schemas.microsoft.com/office/drawing/2014/main" xmlns="" id="{7A547AF7-EE79-5DEF-44B1-CF755100FDCC}"/>
                </a:ext>
              </a:extLst>
            </p:cNvPr>
            <p:cNvSpPr txBox="1"/>
            <p:nvPr/>
          </p:nvSpPr>
          <p:spPr>
            <a:xfrm>
              <a:off x="4268207" y="2408917"/>
              <a:ext cx="2653566" cy="1923337"/>
            </a:xfrm>
            <a:prstGeom prst="rect">
              <a:avLst/>
            </a:prstGeom>
            <a:noFill/>
          </p:spPr>
          <p:txBody>
            <a:bodyPr wrap="square" rtlCol="0">
              <a:spAutoFit/>
            </a:bodyPr>
            <a:lstStyle/>
            <a:p>
              <a:r>
                <a:rPr lang="en-US" altLang="zh-CN" sz="776" dirty="0">
                  <a:solidFill>
                    <a:schemeClr val="bg1"/>
                  </a:solidFill>
                  <a:latin typeface="字体视界-NWE粗楷体" panose="02000500000000000000" pitchFamily="2" charset="-122"/>
                  <a:ea typeface="字体视界-NWE粗楷体" panose="02000500000000000000" pitchFamily="2" charset="-122"/>
                </a:rPr>
                <a:t>03</a:t>
              </a:r>
            </a:p>
          </p:txBody>
        </p:sp>
      </p:grpSp>
      <p:sp>
        <p:nvSpPr>
          <p:cNvPr id="73" name="原创设计师QQ598969553      _12">
            <a:extLst>
              <a:ext uri="{FF2B5EF4-FFF2-40B4-BE49-F238E27FC236}">
                <a16:creationId xmlns:a16="http://schemas.microsoft.com/office/drawing/2014/main" xmlns="" id="{760473EF-0D78-F124-1B4B-A4A3255E7476}"/>
              </a:ext>
            </a:extLst>
          </p:cNvPr>
          <p:cNvSpPr>
            <a:spLocks noChangeShapeType="1"/>
          </p:cNvSpPr>
          <p:nvPr/>
        </p:nvSpPr>
        <p:spPr bwMode="auto">
          <a:xfrm flipH="1" flipV="1">
            <a:off x="543649" y="130604"/>
            <a:ext cx="0" cy="307269"/>
          </a:xfrm>
          <a:prstGeom prst="line">
            <a:avLst/>
          </a:prstGeom>
          <a:noFill/>
          <a:ln w="19050">
            <a:solidFill>
              <a:srgbClr val="004098"/>
            </a:solidFill>
            <a:prstDash val="dash"/>
            <a:round/>
          </a:ln>
          <a:extLst>
            <a:ext uri="{909E8E84-426E-40DD-AFC4-6F175D3DCCD1}">
              <a14:hiddenFill xmlns:a14="http://schemas.microsoft.com/office/drawing/2010/main">
                <a:noFill/>
              </a14:hiddenFill>
            </a:ext>
          </a:extLst>
        </p:spPr>
        <p:txBody>
          <a:bodyPr/>
          <a:lstStyle/>
          <a:p>
            <a:endParaRPr lang="zh-CN" altLang="en-US" sz="776" dirty="0"/>
          </a:p>
        </p:txBody>
      </p:sp>
      <p:sp>
        <p:nvSpPr>
          <p:cNvPr id="74" name="矩形: 圆角 18">
            <a:extLst>
              <a:ext uri="{FF2B5EF4-FFF2-40B4-BE49-F238E27FC236}">
                <a16:creationId xmlns:a16="http://schemas.microsoft.com/office/drawing/2014/main" xmlns="" id="{7C923056-96D1-FDBC-A663-A1F8635BC91E}"/>
              </a:ext>
            </a:extLst>
          </p:cNvPr>
          <p:cNvSpPr/>
          <p:nvPr/>
        </p:nvSpPr>
        <p:spPr>
          <a:xfrm flipV="1">
            <a:off x="140988" y="434975"/>
            <a:ext cx="2164062" cy="31919"/>
          </a:xfrm>
          <a:prstGeom prst="roundRect">
            <a:avLst>
              <a:gd name="adj" fmla="val 50000"/>
            </a:avLst>
          </a:prstGeom>
          <a:solidFill>
            <a:srgbClr val="004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90">
              <a:solidFill>
                <a:srgbClr val="004098"/>
              </a:solidFill>
              <a:latin typeface="字体视界-NWE粗楷体" panose="02000500000000000000" pitchFamily="2" charset="-122"/>
              <a:ea typeface="字体视界-NWE粗楷体" panose="02000500000000000000" pitchFamily="2" charset="-122"/>
            </a:endParaRPr>
          </a:p>
        </p:txBody>
      </p:sp>
      <p:pic>
        <p:nvPicPr>
          <p:cNvPr id="101" name="图片 100">
            <a:extLst>
              <a:ext uri="{FF2B5EF4-FFF2-40B4-BE49-F238E27FC236}">
                <a16:creationId xmlns:a16="http://schemas.microsoft.com/office/drawing/2014/main" xmlns="" id="{14798A50-179A-B596-AE85-A42D0A5632BC}"/>
              </a:ext>
            </a:extLst>
          </p:cNvPr>
          <p:cNvPicPr>
            <a:picLocks noChangeAspect="1"/>
          </p:cNvPicPr>
          <p:nvPr/>
        </p:nvPicPr>
        <p:blipFill>
          <a:blip r:embed="rId2"/>
          <a:stretch>
            <a:fillRect/>
          </a:stretch>
        </p:blipFill>
        <p:spPr>
          <a:xfrm>
            <a:off x="3219450" y="153558"/>
            <a:ext cx="1067259" cy="300818"/>
          </a:xfrm>
          <a:prstGeom prst="rect">
            <a:avLst/>
          </a:prstGeom>
        </p:spPr>
      </p:pic>
      <p:sp>
        <p:nvSpPr>
          <p:cNvPr id="2" name="object 3">
            <a:extLst>
              <a:ext uri="{FF2B5EF4-FFF2-40B4-BE49-F238E27FC236}">
                <a16:creationId xmlns:a16="http://schemas.microsoft.com/office/drawing/2014/main" xmlns="" id="{6E75C70F-7FF6-AEDE-3C81-EF91346B0117}"/>
              </a:ext>
            </a:extLst>
          </p:cNvPr>
          <p:cNvSpPr txBox="1"/>
          <p:nvPr/>
        </p:nvSpPr>
        <p:spPr>
          <a:xfrm>
            <a:off x="577939" y="1229597"/>
            <a:ext cx="3628390" cy="1001556"/>
          </a:xfrm>
          <a:prstGeom prst="rect">
            <a:avLst/>
          </a:prstGeom>
        </p:spPr>
        <p:txBody>
          <a:bodyPr vert="horz" wrap="square" lIns="0" tIns="11430" rIns="0" bIns="0" rtlCol="0">
            <a:spAutoFit/>
          </a:bodyPr>
          <a:lstStyle/>
          <a:p>
            <a:pPr marL="12700">
              <a:lnSpc>
                <a:spcPct val="100000"/>
              </a:lnSpc>
              <a:spcBef>
                <a:spcPts val="90"/>
              </a:spcBef>
            </a:pPr>
            <a:r>
              <a:rPr lang="zh-CN" altLang="en-US" sz="1100" spc="70" dirty="0">
                <a:latin typeface="Calibri" panose="020F0502020204030204"/>
                <a:cs typeface="Calibri" panose="020F0502020204030204"/>
              </a:rPr>
              <a:t>基于数据训练，我们希望</a:t>
            </a:r>
            <a:r>
              <a:rPr sz="1100" spc="5" dirty="0">
                <a:latin typeface="Calibri" panose="020F0502020204030204"/>
                <a:cs typeface="Calibri" panose="020F0502020204030204"/>
              </a:rPr>
              <a:t>:</a:t>
            </a:r>
            <a:endParaRPr sz="1100" dirty="0">
              <a:latin typeface="Calibri" panose="020F0502020204030204"/>
              <a:cs typeface="Calibri" panose="020F0502020204030204"/>
            </a:endParaRPr>
          </a:p>
          <a:p>
            <a:pPr>
              <a:lnSpc>
                <a:spcPct val="100000"/>
              </a:lnSpc>
              <a:spcBef>
                <a:spcPts val="55"/>
              </a:spcBef>
            </a:pPr>
            <a:endParaRPr sz="1450" dirty="0">
              <a:latin typeface="Calibri" panose="020F0502020204030204"/>
              <a:cs typeface="Calibri" panose="020F0502020204030204"/>
            </a:endParaRPr>
          </a:p>
          <a:p>
            <a:pPr marL="289560" indent="-133350">
              <a:lnSpc>
                <a:spcPct val="100000"/>
              </a:lnSpc>
              <a:buClr>
                <a:srgbClr val="3333B2"/>
              </a:buClr>
              <a:buSzPct val="91000"/>
              <a:buFont typeface="宋体" panose="02010600030101010101" pitchFamily="2" charset="-122"/>
              <a:buChar char="•"/>
              <a:tabLst>
                <a:tab pos="290195" algn="l"/>
              </a:tabLst>
            </a:pPr>
            <a:r>
              <a:rPr lang="zh-CN" altLang="en-US" sz="1100" spc="40" dirty="0">
                <a:latin typeface="Calibri" panose="020F0502020204030204"/>
                <a:cs typeface="Calibri" panose="020F0502020204030204"/>
              </a:rPr>
              <a:t>准确地</a:t>
            </a:r>
            <a:r>
              <a:rPr lang="zh-CN" altLang="en-US" sz="1100" b="1" u="sng" spc="40" dirty="0">
                <a:solidFill>
                  <a:srgbClr val="004098"/>
                </a:solidFill>
                <a:latin typeface="Calibri" panose="020F0502020204030204"/>
                <a:cs typeface="Calibri" panose="020F0502020204030204"/>
              </a:rPr>
              <a:t>预测</a:t>
            </a:r>
            <a:r>
              <a:rPr lang="zh-CN" altLang="en-US" sz="1100" spc="40" dirty="0">
                <a:latin typeface="Calibri" panose="020F0502020204030204"/>
                <a:cs typeface="Calibri" panose="020F0502020204030204"/>
              </a:rPr>
              <a:t>未可见地测试实例</a:t>
            </a:r>
            <a:r>
              <a:rPr sz="1100" spc="-5" dirty="0">
                <a:latin typeface="Calibri" panose="020F0502020204030204"/>
                <a:cs typeface="Calibri" panose="020F0502020204030204"/>
              </a:rPr>
              <a:t>.</a:t>
            </a:r>
            <a:endParaRPr sz="1100" dirty="0">
              <a:latin typeface="Calibri" panose="020F0502020204030204"/>
              <a:cs typeface="Calibri" panose="020F0502020204030204"/>
            </a:endParaRPr>
          </a:p>
          <a:p>
            <a:pPr marL="289560" indent="-133350">
              <a:lnSpc>
                <a:spcPct val="100000"/>
              </a:lnSpc>
              <a:spcBef>
                <a:spcPts val="335"/>
              </a:spcBef>
              <a:buClr>
                <a:srgbClr val="3333B2"/>
              </a:buClr>
              <a:buSzPct val="91000"/>
              <a:buFont typeface="宋体" panose="02010600030101010101" pitchFamily="2" charset="-122"/>
              <a:buChar char="•"/>
              <a:tabLst>
                <a:tab pos="290195" algn="l"/>
              </a:tabLst>
            </a:pPr>
            <a:r>
              <a:rPr lang="zh-CN" altLang="en-US" sz="1100" b="1" u="sng" spc="25" dirty="0">
                <a:solidFill>
                  <a:srgbClr val="004098"/>
                </a:solidFill>
                <a:latin typeface="Calibri" panose="020F0502020204030204"/>
                <a:cs typeface="Calibri" panose="020F0502020204030204"/>
              </a:rPr>
              <a:t>理解</a:t>
            </a:r>
            <a:r>
              <a:rPr lang="zh-CN" altLang="en-US" sz="1100" spc="25" dirty="0">
                <a:latin typeface="Calibri" panose="020F0502020204030204"/>
                <a:cs typeface="Calibri" panose="020F0502020204030204"/>
              </a:rPr>
              <a:t>输入哪些变量</a:t>
            </a:r>
            <a:r>
              <a:rPr lang="en-US" altLang="zh-CN" sz="1100" spc="25" dirty="0">
                <a:latin typeface="Calibri" panose="020F0502020204030204"/>
                <a:cs typeface="Calibri" panose="020F0502020204030204"/>
              </a:rPr>
              <a:t>X</a:t>
            </a:r>
            <a:r>
              <a:rPr lang="zh-CN" altLang="en-US" sz="1100" spc="25" dirty="0">
                <a:latin typeface="Calibri" panose="020F0502020204030204"/>
                <a:cs typeface="Calibri" panose="020F0502020204030204"/>
              </a:rPr>
              <a:t>可以影响结果</a:t>
            </a:r>
            <a:r>
              <a:rPr lang="en-US" altLang="zh-CN" sz="1100" spc="25" dirty="0">
                <a:latin typeface="Calibri" panose="020F0502020204030204"/>
                <a:cs typeface="Calibri" panose="020F0502020204030204"/>
              </a:rPr>
              <a:t>Y</a:t>
            </a:r>
            <a:r>
              <a:rPr lang="zh-CN" altLang="en-US" sz="1100" spc="25" dirty="0">
                <a:latin typeface="Calibri" panose="020F0502020204030204"/>
                <a:cs typeface="Calibri" panose="020F0502020204030204"/>
              </a:rPr>
              <a:t>，如何影响？</a:t>
            </a:r>
            <a:endParaRPr sz="1100" dirty="0">
              <a:latin typeface="Calibri" panose="020F0502020204030204"/>
              <a:cs typeface="Calibri" panose="020F0502020204030204"/>
            </a:endParaRPr>
          </a:p>
          <a:p>
            <a:pPr marL="289560" indent="-133350">
              <a:lnSpc>
                <a:spcPct val="100000"/>
              </a:lnSpc>
              <a:spcBef>
                <a:spcPts val="335"/>
              </a:spcBef>
              <a:buClr>
                <a:srgbClr val="3333B2"/>
              </a:buClr>
              <a:buSzPct val="91000"/>
              <a:buFont typeface="宋体" panose="02010600030101010101" pitchFamily="2" charset="-122"/>
              <a:buChar char="•"/>
              <a:tabLst>
                <a:tab pos="290195" algn="l"/>
              </a:tabLst>
            </a:pPr>
            <a:r>
              <a:rPr lang="zh-CN" altLang="en-US" sz="1100" b="1" u="sng" spc="15" dirty="0">
                <a:solidFill>
                  <a:srgbClr val="004098"/>
                </a:solidFill>
                <a:latin typeface="Calibri" panose="020F0502020204030204"/>
                <a:cs typeface="Calibri" panose="020F0502020204030204"/>
              </a:rPr>
              <a:t>评价</a:t>
            </a:r>
            <a:r>
              <a:rPr lang="zh-CN" altLang="en-US" sz="1100" spc="15" dirty="0">
                <a:latin typeface="Calibri" panose="020F0502020204030204"/>
                <a:cs typeface="Calibri" panose="020F0502020204030204"/>
              </a:rPr>
              <a:t>模型预测和推论的效果或者质量</a:t>
            </a:r>
            <a:r>
              <a:rPr sz="1100" spc="-5" dirty="0">
                <a:latin typeface="Calibri" panose="020F0502020204030204"/>
                <a:cs typeface="Calibri" panose="020F0502020204030204"/>
              </a:rPr>
              <a:t>.</a:t>
            </a:r>
            <a:endParaRPr sz="1100" dirty="0">
              <a:latin typeface="Calibri" panose="020F0502020204030204"/>
              <a:cs typeface="Calibri" panose="020F0502020204030204"/>
            </a:endParaRPr>
          </a:p>
        </p:txBody>
      </p:sp>
    </p:spTree>
    <p:extLst>
      <p:ext uri="{BB962C8B-B14F-4D97-AF65-F5344CB8AC3E}">
        <p14:creationId xmlns:p14="http://schemas.microsoft.com/office/powerpoint/2010/main" val="4372900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FkMmQ1NDM4MjA0MWViNDMyMDkzM2YwNjg4YTY4NjkifQ=="/>
</p:tagLst>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1237</TotalTime>
  <Words>3646</Words>
  <Application>Microsoft Office PowerPoint</Application>
  <PresentationFormat>自定义</PresentationFormat>
  <Paragraphs>252</Paragraphs>
  <Slides>28</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-apple-system</vt:lpstr>
      <vt:lpstr>等线</vt:lpstr>
      <vt:lpstr>黑体</vt:lpstr>
      <vt:lpstr>华文新魏</vt:lpstr>
      <vt:lpstr>宋体</vt:lpstr>
      <vt:lpstr>Microsoft YaHei</vt:lpstr>
      <vt:lpstr>Microsoft YaHei</vt:lpstr>
      <vt:lpstr>字体视界-NWE粗楷体</vt:lpstr>
      <vt:lpstr>Arial</vt:lpstr>
      <vt:lpstr>Calibri</vt:lpstr>
      <vt:lpstr>Constantia</vt:lpstr>
      <vt:lpstr>Times New Roman</vt:lpstr>
      <vt:lpstr>Trebuchet MS</vt:lpstr>
      <vt:lpstr>Verdana</vt:lpstr>
      <vt:lpstr>Wingdings</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dc:title>
  <dc:creator/>
  <cp:lastModifiedBy>Lenovo</cp:lastModifiedBy>
  <cp:revision>99</cp:revision>
  <dcterms:created xsi:type="dcterms:W3CDTF">2022-08-22T14:11:00Z</dcterms:created>
  <dcterms:modified xsi:type="dcterms:W3CDTF">2022-09-05T08:02:32Z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2016-03-23T08:00:00Z</vt:filetime>
  </property>
  <property fmtid="{D5CDD505-2E9C-101B-9397-08002B2CF9AE}" pid="3" name="Creator">
    <vt:lpwstr>LaTeX with Beamer class version 3.26</vt:lpwstr>
  </property>
  <property fmtid="{D5CDD505-2E9C-101B-9397-08002B2CF9AE}" pid="4" name="LastSaved">
    <vt:filetime>2022-08-22T08:00:00Z</vt:filetime>
  </property>
  <property fmtid="{D5CDD505-2E9C-101B-9397-08002B2CF9AE}" pid="5" name="ICV">
    <vt:lpwstr>52898BD6CE7C435C89EFB6239A89D1C5</vt:lpwstr>
  </property>
  <property fmtid="{D5CDD505-2E9C-101B-9397-08002B2CF9AE}" pid="6" name="KSOProductBuildVer">
    <vt:lpwstr>2052-11.1.0.12313</vt:lpwstr>
  </property>
</Properties>
</file>