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548" r:id="rId3"/>
    <p:sldId id="524" r:id="rId4"/>
    <p:sldId id="525" r:id="rId6"/>
    <p:sldId id="526" r:id="rId7"/>
    <p:sldId id="527" r:id="rId8"/>
    <p:sldId id="529" r:id="rId9"/>
    <p:sldId id="537" r:id="rId10"/>
    <p:sldId id="530" r:id="rId11"/>
    <p:sldId id="532" r:id="rId12"/>
    <p:sldId id="533" r:id="rId13"/>
    <p:sldId id="534" r:id="rId14"/>
    <p:sldId id="535" r:id="rId15"/>
    <p:sldId id="538" r:id="rId16"/>
    <p:sldId id="539" r:id="rId17"/>
    <p:sldId id="540" r:id="rId18"/>
    <p:sldId id="54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p:restoredTop sz="93103"/>
  </p:normalViewPr>
  <p:slideViewPr>
    <p:cSldViewPr snapToGrid="0" snapToObjects="1">
      <p:cViewPr varScale="1">
        <p:scale>
          <a:sx n="107" d="100"/>
          <a:sy n="107" d="100"/>
        </p:scale>
        <p:origin x="11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1D66-B7D9-8347-9D43-E36E5B4A2CA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DDE0-F642-2844-B362-EF8D70295A9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34DE84-92C1-D945-9B74-F5EF0A70E7A1}"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5025" y="508635"/>
            <a:ext cx="11356975" cy="3169285"/>
          </a:xfrm>
          <a:prstGeom prst="rect">
            <a:avLst/>
          </a:prstGeom>
          <a:noFill/>
        </p:spPr>
        <p:txBody>
          <a:bodyPr wrap="square" rtlCol="0">
            <a:spAutoFit/>
          </a:bodyPr>
          <a:lstStyle/>
          <a:p>
            <a:pPr algn="ctr"/>
            <a:r>
              <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rPr>
              <a:t>       </a:t>
            </a:r>
            <a:r>
              <a:rPr kumimoji="1" lang="en-US" altLang="zh-CN" sz="4000" b="1" dirty="0" smtClean="0">
                <a:solidFill>
                  <a:srgbClr val="C00000"/>
                </a:solidFill>
                <a:latin typeface="Arial" panose="020B0604020202020204" pitchFamily="34" charset="0"/>
                <a:ea typeface="Arial" panose="020B0604020202020204" pitchFamily="34" charset="0"/>
                <a:cs typeface="Arial" panose="020B0604020202020204" pitchFamily="34" charset="0"/>
              </a:rPr>
              <a:t>What’s Wrong with Schools?</a:t>
            </a:r>
            <a:endParaRPr kumimoji="1" lang="en-US" altLang="zh-CN" sz="4000" b="1" dirty="0" smtClean="0">
              <a:solidFill>
                <a:srgbClr val="C00000"/>
              </a:solidFill>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4000" b="1" dirty="0" smtClean="0">
                <a:solidFill>
                  <a:srgbClr val="C00000"/>
                </a:solidFill>
                <a:latin typeface="Arial" panose="020B0604020202020204" pitchFamily="34" charset="0"/>
                <a:ea typeface="Arial" panose="020B0604020202020204" pitchFamily="34" charset="0"/>
                <a:cs typeface="Arial" panose="020B0604020202020204" pitchFamily="34" charset="0"/>
              </a:rPr>
              <a:t>      Teacher Plays Student, Learns to </a:t>
            </a:r>
            <a:endParaRPr kumimoji="1" lang="en-US" altLang="zh-CN" sz="4000" b="1" dirty="0" smtClean="0">
              <a:solidFill>
                <a:srgbClr val="C00000"/>
              </a:solidFill>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4000" b="1" dirty="0" smtClean="0">
                <a:solidFill>
                  <a:srgbClr val="C00000"/>
                </a:solidFill>
                <a:latin typeface="Arial" panose="020B0604020202020204" pitchFamily="34" charset="0"/>
                <a:ea typeface="Arial" panose="020B0604020202020204" pitchFamily="34" charset="0"/>
                <a:cs typeface="Arial" panose="020B0604020202020204" pitchFamily="34" charset="0"/>
              </a:rPr>
              <a:t>   Lie and Cheat</a:t>
            </a:r>
            <a:endParaRPr kumimoji="1" lang="en-US" altLang="zh-CN" sz="4000" b="1" dirty="0" smtClean="0">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3600" b="1" dirty="0" smtClean="0">
                <a:latin typeface="Arial" panose="020B0604020202020204" pitchFamily="34" charset="0"/>
                <a:ea typeface="Arial" panose="020B0604020202020204" pitchFamily="34" charset="0"/>
                <a:cs typeface="Arial" panose="020B0604020202020204" pitchFamily="34" charset="0"/>
              </a:rPr>
              <a:t>  Casey Banas</a:t>
            </a:r>
            <a:r>
              <a:rPr kumimoji="1" lang="en-US" altLang="zh-CN" sz="6600" b="1" dirty="0" smtClean="0">
                <a:latin typeface="Arial" panose="020B0604020202020204" pitchFamily="34" charset="0"/>
                <a:ea typeface="Arial" panose="020B0604020202020204" pitchFamily="34" charset="0"/>
                <a:cs typeface="Arial" panose="020B0604020202020204" pitchFamily="34" charset="0"/>
              </a:rPr>
              <a:t> </a:t>
            </a:r>
            <a:endParaRPr kumimoji="1" lang="zh-CN" altLang="en-US" sz="6600" b="1" dirty="0">
              <a:latin typeface="Arial" panose="020B0604020202020204" pitchFamily="34" charset="0"/>
              <a:ea typeface="Arial" panose="020B0604020202020204" pitchFamily="34" charset="0"/>
              <a:cs typeface="Arial" panose="020B0604020202020204" pitchFamily="34" charset="0"/>
            </a:endParaRPr>
          </a:p>
        </p:txBody>
      </p:sp>
      <p:pic>
        <p:nvPicPr>
          <p:cNvPr id="2" name="图片 1"/>
          <p:cNvPicPr/>
          <p:nvPr/>
        </p:nvPicPr>
        <p:blipFill>
          <a:blip r:embed="rId1"/>
          <a:stretch>
            <a:fillRect/>
          </a:stretch>
        </p:blipFill>
        <p:spPr>
          <a:xfrm>
            <a:off x="2319020" y="3773170"/>
            <a:ext cx="4215765" cy="2205355"/>
          </a:xfrm>
          <a:prstGeom prst="rect">
            <a:avLst/>
          </a:prstGeom>
          <a:noFill/>
          <a:ln w="9525">
            <a:noFill/>
          </a:ln>
        </p:spPr>
      </p:pic>
      <p:pic>
        <p:nvPicPr>
          <p:cNvPr id="102" name="图片 101"/>
          <p:cNvPicPr/>
          <p:nvPr/>
        </p:nvPicPr>
        <p:blipFill>
          <a:blip r:embed="rId2"/>
          <a:stretch>
            <a:fillRect/>
          </a:stretch>
        </p:blipFill>
        <p:spPr>
          <a:xfrm>
            <a:off x="6853555" y="3773170"/>
            <a:ext cx="4217670" cy="2218055"/>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Class methods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promote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feeling that students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have little control over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or responsibility for their own education because the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agenda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is the teacher’s, Glanz said. The teacher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is convinced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subject matter is worth knowing, but the student may not agree.   (Para. 8)</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Students,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obsessed 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getting good grades to help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qualify for</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college of their choice, believe the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primary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responsibility for their achievement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rests 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teacher, Glanz said. (Para. 9)</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Teachers were regarded by students, Glanz said, not as “people,” but as “role-players” who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dispense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information needed to pass a test. “I often heard students describing teachers as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drip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bore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and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numerous varieties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idiots,” she said.  (Para. 10)</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12.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After seeing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political corruption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they conclude that honesty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takes a back seat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get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ahead any way one can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she said. “I sometimes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estimate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that half to two-thirds of a class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cheated 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given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test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Glanz said. “Worse, I’ve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encounter</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students who feel no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remorse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about cheating but are annoyed that a teacher has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confront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them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on their actions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微软雅黑" panose="020B0503020204020204" charset="-122"/>
                <a:cs typeface="Times New Roman" panose="02020603050405020304" charset="0"/>
                <a:sym typeface="+mn-ea"/>
              </a:rPr>
              <a:t>Explain the reddened words and expressions in English.</a:t>
            </a:r>
            <a:endParaRPr lang="en-US" altLang="zh-CN" sz="2800" dirty="0">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Before, she was quick to accept the excuses of students who came to class unprepared. Now she says, “You are responsible for learning it.” But a crackdown is only a small part of the solution.  (Para. 12)</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sentences.</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larger issue, Glanz said, is that educators must recognize that teachers and students, though physically in the same school, are in separate worlds and have an ongoing power struggle.  (Para. 13)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No longer, she emphasized, do students assume that “teacher knows best.</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sentence pattern.</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 teacher pretends to be a student and sits in on several classes. What does she find in the typical class? Boredom. Routine. Apathy. Manipulation. Discouragement. If this depressing list sounds familiar, you will be interested in the following analysis of why classes often seem to be more about killing time than about learning. (Preview)</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sentences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difference is that Ellen Glanz was a twenty-eight-year-old high school social studies teacher who was a student for six months to improve her teaching by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gain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fresh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perspective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her school.  (Para. 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explain the phrase “gain a fresh perspetive of sth.”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3.</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She found many classes boring, </a:t>
            </a:r>
            <a:r>
              <a:rPr lang="en-US" altLang="zh-CN" sz="2800" b="1" u="sng" dirty="0">
                <a:solidFill>
                  <a:srgbClr val="C00000"/>
                </a:solidFill>
                <a:latin typeface="Times New Roman" panose="02020603050405020304" charset="0"/>
                <a:ea typeface="Cambria" panose="02040503050406030204" charset="0"/>
                <a:cs typeface="Times New Roman" panose="02020603050405020304" charset="0"/>
              </a:rPr>
              <a:t>students doing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as little as necessary to pass tests and get good grades, </a:t>
            </a:r>
            <a:r>
              <a:rPr lang="en-US" altLang="zh-CN" sz="2800" b="1" u="sng" dirty="0">
                <a:solidFill>
                  <a:srgbClr val="C00000"/>
                </a:solidFill>
                <a:latin typeface="Times New Roman" panose="02020603050405020304" charset="0"/>
                <a:ea typeface="Cambria" panose="02040503050406030204" charset="0"/>
                <a:cs typeface="Times New Roman" panose="02020603050405020304" charset="0"/>
              </a:rPr>
              <a:t>students using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ruse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to avoid assignments, and students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manipulat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teachers to do the work for them. She concluded that many students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are turned off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because they have little power and responsibility for their own education.   (Para. 2)</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explain the reddened words and phrases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What’s the grammatical fuction of the two “students doing”structures?</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found a way out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confide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“I considered my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option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Confess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openly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teacher, copy someone else’s sheet, or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make up an excuse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Glanz chose the third option—the one most widely used—and told the teacher that the pages needed to complete the assignment had been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rip</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ped from the book.   (Para. 4)</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translate the sentences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181483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In class, nobody else did the homework; and student after student mumbled responses when called on.   (Para. 4)</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“In many cases,” she said, “people simply didn’t do the work assignment, but copied from someone else or manipulated the teacher into doing the work for them.”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 (Para. 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system encourages incredible passivity,” Glanz said.  (Para. 7)</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8.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“When I taught,” Glanz recalled, “my mind was going constantly—figuring out how to best present an idea, thinking about whom to call on, whom to draw out, whom to shut up; how to get students involved, how to make my point clearer, how to respond; when to be funny, when serious. As a student, I experienced little of this.  (Para. 7)</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sentences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4985</Words>
  <Application>WPS 演示</Application>
  <PresentationFormat>宽屏</PresentationFormat>
  <Paragraphs>141</Paragraphs>
  <Slides>16</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Times New Roman</vt:lpstr>
      <vt:lpstr>Cambria</vt:lpstr>
      <vt:lpstr>微软雅黑</vt:lpstr>
      <vt:lpstr>Arial Unicode MS</vt:lpstr>
      <vt:lpstr>等线 Light</vt:lpstr>
      <vt:lpstr>Gill Sans MT</vt:lpstr>
      <vt:lpstr>等线</vt:lpstr>
      <vt:lpstr>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and requirements</dc:title>
  <dc:creator>Microsoft Office 用户</dc:creator>
  <cp:lastModifiedBy>曹琳</cp:lastModifiedBy>
  <cp:revision>193</cp:revision>
  <dcterms:created xsi:type="dcterms:W3CDTF">2017-09-03T01:54:00Z</dcterms:created>
  <dcterms:modified xsi:type="dcterms:W3CDTF">2021-11-22T07:30:52Z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A5958D778A1248B987895FE78750971A</vt:lpwstr>
  </property>
</Properties>
</file>