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524" r:id="rId3"/>
    <p:sldId id="525" r:id="rId4"/>
    <p:sldId id="526" r:id="rId5"/>
    <p:sldId id="527" r:id="rId6"/>
    <p:sldId id="529" r:id="rId7"/>
    <p:sldId id="537" r:id="rId8"/>
    <p:sldId id="530" r:id="rId9"/>
    <p:sldId id="532" r:id="rId10"/>
    <p:sldId id="533" r:id="rId11"/>
    <p:sldId id="535" r:id="rId12"/>
    <p:sldId id="538" r:id="rId13"/>
    <p:sldId id="539" r:id="rId14"/>
    <p:sldId id="540" r:id="rId15"/>
    <p:sldId id="547" r:id="rId16"/>
    <p:sldId id="548" r:id="rId17"/>
    <p:sldId id="549" r:id="rId18"/>
    <p:sldId id="550" r:id="rId19"/>
    <p:sldId id="551" r:id="rId20"/>
    <p:sldId id="552" r:id="rId21"/>
    <p:sldId id="554" r:id="rId22"/>
    <p:sldId id="555" r:id="rId23"/>
    <p:sldId id="556" r:id="rId24"/>
    <p:sldId id="557" r:id="rId25"/>
    <p:sldId id="558" r:id="rId26"/>
    <p:sldId id="559" r:id="rId27"/>
    <p:sldId id="560" r:id="rId28"/>
    <p:sldId id="56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93103"/>
  </p:normalViewPr>
  <p:slideViewPr>
    <p:cSldViewPr snapToGrid="0" snapToObjects="1">
      <p:cViewPr varScale="1">
        <p:scale>
          <a:sx n="107" d="100"/>
          <a:sy n="107"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1D66-B7D9-8347-9D43-E36E5B4A2CA8}" type="datetimeFigureOut">
              <a:rPr kumimoji="1" lang="zh-CN" altLang="en-US" smtClean="0"/>
              <a:t>2021/10/22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DDE0-F642-2844-B362-EF8D70295A9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12</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13</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14</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15</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16</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17</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19</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20</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3</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21</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22</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23</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24</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25</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26</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27</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28</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534DE84-92C1-D945-9B74-F5EF0A70E7A1}"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t>2021/10/22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CF0CAA-BA1E-AE42-ACF3-C2FF10DD0B16}" type="datetimeFigureOut">
              <a:rPr kumimoji="1" lang="zh-CN" altLang="en-US" smtClean="0"/>
              <a:t>2021/10/22</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CF0CAA-BA1E-AE42-ACF3-C2FF10DD0B16}" type="datetimeFigureOut">
              <a:rPr kumimoji="1" lang="zh-CN" altLang="en-US" smtClean="0"/>
              <a:t>2021/10/22</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34DE84-92C1-D945-9B74-F5EF0A70E7A1}"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2135" y="1043305"/>
            <a:ext cx="8615680" cy="2491740"/>
          </a:xfrm>
          <a:prstGeom prst="rect">
            <a:avLst/>
          </a:prstGeom>
          <a:noFill/>
        </p:spPr>
        <p:txBody>
          <a:bodyPr wrap="square" rtlCol="0">
            <a:spAutoFit/>
          </a:bodyPr>
          <a:lstStyle/>
          <a:p>
            <a:pPr algn="ctr"/>
            <a:r>
              <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rPr>
              <a:t>Stepping into the Light</a:t>
            </a:r>
            <a:endParaRPr kumimoji="1" lang="en-US" altLang="zh-CN" sz="5400" b="1" dirty="0" smtClean="0">
              <a:latin typeface="Arial" panose="020B0604020202020204" pitchFamily="34" charset="0"/>
              <a:ea typeface="Arial" panose="020B0604020202020204" pitchFamily="34" charset="0"/>
              <a:cs typeface="Arial" panose="020B0604020202020204" pitchFamily="34" charset="0"/>
            </a:endParaRPr>
          </a:p>
          <a:p>
            <a:pPr algn="ctr"/>
            <a:endParaRPr kumimoji="1" lang="en-US" altLang="zh-CN" sz="3600" b="1" dirty="0" smtClean="0">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3600" b="1" dirty="0" smtClean="0">
                <a:latin typeface="Arial" panose="020B0604020202020204" pitchFamily="34" charset="0"/>
                <a:ea typeface="Arial" panose="020B0604020202020204" pitchFamily="34" charset="0"/>
                <a:cs typeface="Arial" panose="020B0604020202020204" pitchFamily="34" charset="0"/>
              </a:rPr>
              <a:t>Tanya Savory</a:t>
            </a:r>
            <a:r>
              <a:rPr kumimoji="1" lang="en-US" altLang="zh-CN" sz="6600" b="1" dirty="0" smtClean="0">
                <a:latin typeface="Arial" panose="020B0604020202020204" pitchFamily="34" charset="0"/>
                <a:ea typeface="Arial" panose="020B0604020202020204" pitchFamily="34" charset="0"/>
                <a:cs typeface="Arial" panose="020B0604020202020204" pitchFamily="34" charset="0"/>
              </a:rPr>
              <a:t> </a:t>
            </a:r>
            <a:endParaRPr kumimoji="1" lang="zh-CN" altLang="en-US" sz="6600" b="1" dirty="0">
              <a:latin typeface="Arial" panose="020B0604020202020204" pitchFamily="34" charset="0"/>
              <a:ea typeface="Arial" panose="020B0604020202020204" pitchFamily="34" charset="0"/>
              <a:cs typeface="Arial" panose="020B0604020202020204" pitchFamily="34" charset="0"/>
            </a:endParaRPr>
          </a:p>
        </p:txBody>
      </p:sp>
      <p:pic>
        <p:nvPicPr>
          <p:cNvPr id="100" name="图片 99"/>
          <p:cNvPicPr/>
          <p:nvPr/>
        </p:nvPicPr>
        <p:blipFill>
          <a:blip r:embed="rId2"/>
          <a:stretch>
            <a:fillRect/>
          </a:stretch>
        </p:blipFill>
        <p:spPr>
          <a:xfrm>
            <a:off x="127635" y="1043305"/>
            <a:ext cx="3308985" cy="2354580"/>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 the town where I grew up, it was illegal to be gay— police used 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stake out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 little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rundown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cinderblock bar on the other side of the tracks where,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supposedly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gay men gathered.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It was not uncommon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for the police</a:t>
            </a:r>
          </a:p>
          <a:p>
            <a:pPr indent="0">
              <a:lnSpc>
                <a:spcPct val="100000"/>
              </a:lnSpc>
              <a:buFont typeface="+mj-lt"/>
              <a:buNone/>
            </a:pP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rough up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handcuff men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they saw coming out of this bar.  (Para. 15)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But something had begun to creep into my consciousness about a year earlier—something like the slightest pinprick of light that had grown just a bit brighter every day until I was sure that everyone could see it like a spotlight on me:  (Para. 16)</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went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entirely</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 overboard in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my devotion to Mark, even suggesting that we get married as soon as we graduated from high school. College and my future no longer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matter</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to me. All that mattered was escaping the light, the fear of who I really was. It didn’t matter that I was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confused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miserable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as long as I was hidden.</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17)</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12394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12.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Strange as it may sound today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 was actually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relieved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when, one Sunday morning, I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came across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 short and angry article in a Christian magazine that insisted  that homosexuality was 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sin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that it was a choice.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Apparently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all one had to do was change his or her mind about who they loved, choose to hate that kind of love, and everything would be okay.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18)</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grammatical use of “as”at the beginning of the sentence.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微软雅黑" panose="020B0503020204020204" charset="-122"/>
                <a:cs typeface="Times New Roman" panose="02020603050405020304" charset="0"/>
                <a:sym typeface="+mn-ea"/>
              </a:rPr>
              <a:t>Please explained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Decades later, I look back on that year as a strange, murky time full of confusion about myself and about the world around me. Luckily, I had parents who, though they worried about how the world around me would treat me, did not try to change me.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23)</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“She thought I’d be better off dead,” he explained. “Luckily, her aim was bad.”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23)</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It’s hard to imagine where that kind of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hate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comes from. What is it about love between two people of the same sex that creates such anger 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hostility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Some people, like my friend’s 75-year-old grandmother, have an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uninformed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idea  of what gay people are like. They believe all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ridiculous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stereotype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that they’ve read about or seen on TV or in the movies.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24)</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To them, gay people are a big group of creepy and weird outcasts full of prissy men who wear dresses and angry women who look like lumberjacks. In reality, of course, gay people are no different from anyone else.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24)</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Other people, like the parents who locked their daughter out of their house, feel that it is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immoral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—that it is just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plain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wrong for two people of the same sex to fall in love. They feel that it is best to just lock it out and hope it goes away. This,  in fact, was the same way many people felt about black and white people falling in love years ago. It just seemed wrong and it made people feel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uneasy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So until 1948, it was against the law in the United States for interracial couples to marry. But laws designed to keep people from loving one another, and labeling something “immoral” just because it makes some people uncomfortable are always bad ideas. (Para. 25)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two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What would you do if you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were convinced that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people would reject, even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despise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you if they knew who you really were? Would you dare to be yourself and risk their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condemnation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Or would you do your best to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conform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their expectations? In this selection, Tanya Savory tells how she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came to terms 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her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identity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as a gay woman. In doing so, she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draws a parallel between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fair treat- ment for gays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and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civil rights struggles of her youth. (Preview)</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explain the reddened words and expressions in English.</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But using religion to justify the way we can mistreat other people, however, is nothing new. In the past, the Bible has been used to justify slavery, segregation, and even denying women the right to vote.  (Para. 26)</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two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20.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But somewhere in the future, there will certainly come a day when no one has to worry about “coming out” any longer because no one will really care one way or the other about sexual orientation. It will become a non-issue. (Para. 28)</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two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21.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As it is, gay people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rarely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spend their time focusing on the fact that they are gay,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regardless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how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big a deal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media likes 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make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 celebrity or politician who has suddenly come out.  (Para. 28)</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and expressions: </a:t>
            </a:r>
            <a:r>
              <a:rPr lang="en-US" altLang="zh-CN" sz="2800" dirty="0">
                <a:solidFill>
                  <a:schemeClr val="accent1"/>
                </a:solidFill>
                <a:latin typeface="Times New Roman" panose="02020603050405020304" charset="0"/>
                <a:ea typeface="微软雅黑" panose="020B0503020204020204" charset="-122"/>
                <a:cs typeface="Times New Roman" panose="02020603050405020304" charset="0"/>
                <a:sym typeface="+mn-ea"/>
              </a:rPr>
              <a:t>rarely</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 </a:t>
            </a:r>
            <a:r>
              <a:rPr lang="en-US" altLang="zh-CN" sz="2800" dirty="0">
                <a:solidFill>
                  <a:schemeClr val="accent1"/>
                </a:solidFill>
                <a:latin typeface="Times New Roman" panose="02020603050405020304" charset="0"/>
                <a:ea typeface="微软雅黑" panose="020B0503020204020204" charset="-122"/>
                <a:cs typeface="Times New Roman" panose="02020603050405020304" charset="0"/>
                <a:sym typeface="+mn-ea"/>
              </a:rPr>
              <a:t>regardless of</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 </a:t>
            </a:r>
          </a:p>
          <a:p>
            <a:pPr indent="0">
              <a:lnSpc>
                <a:spcPct val="100000"/>
              </a:lnSpc>
              <a:buFont typeface="+mj-lt"/>
              <a:buNone/>
            </a:pP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    </a:t>
            </a:r>
            <a:r>
              <a:rPr lang="en-US" altLang="zh-CN" sz="2800" dirty="0">
                <a:solidFill>
                  <a:schemeClr val="accent1"/>
                </a:solidFill>
                <a:latin typeface="Times New Roman" panose="02020603050405020304" charset="0"/>
                <a:ea typeface="微软雅黑" panose="020B0503020204020204" charset="-122"/>
                <a:cs typeface="Times New Roman" panose="02020603050405020304" charset="0"/>
                <a:sym typeface="+mn-ea"/>
              </a:rPr>
              <a:t>make a big deal of sb.</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Like any minority, gay people are not looking for special recognition—just fair treatment and the same rights everyone has that make it possible just to live one’s life. (Para. 28)</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As Laura lay dying in the hospital, Sarah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pleaded 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hospital staff to allow her to see Laura, but the staff refused—only family was     allowed in the rooms of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critical patients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29)</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and expressions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207770"/>
            <a:ext cx="11381105" cy="655447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Within a couple days of Laura’s death, Laura’s only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surviving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relative, a 30 nephew who hadn’t seen his great-aunt in twenty years, came 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claim possession of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home Sarah and Laura had shared for decades... Additionally, the nephew was happy 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be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legally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entitled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all of the home’s possessions and all of the money in his aunt’s savings... Legally, Sarah and Laura were no more than strangers to one another. Sarah would spend her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remaining years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in 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rundown facility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for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penniless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elderly people.  (Para. 30)</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and expressions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207770"/>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However, the nephew had no interest in attending the service once he</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secure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the</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deed</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to the house.</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31)</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207770"/>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Reporters, who had</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crassly</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rushed to the scene, asked Sarah how she felt about the group</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picket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across the street. “Well,” she had  said, “I’m sorry they feel that way. But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it won’t do no good to hate them back</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34)</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微软雅黑" panose="020B0503020204020204" charset="-122"/>
                <a:cs typeface="Times New Roman" panose="02020603050405020304" charset="0"/>
                <a:sym typeface="+mn-ea"/>
              </a:rPr>
              <a:t>What does the last sentence really mean?</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207770"/>
            <a:ext cx="11381105" cy="655447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And suddenly, Sarah’s words were like a light—a light that seemed to shine all the way back to nearly forty years ago. To a night in April amidst a group of mourners who chose to sing and hold hands in response to hate and violence. A group that was certainly angry and weary of being treated unfairly. And surely, somewhere during that evening, the young black minister who had led us to a seat must have reminded the congregation of Dr. King’s own words: “Darkness can not drive out darkness; only light can do that. Hate can not drive out hate; only love can do that.”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35)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paragraph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24536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None of this made sense to me.  (Para. 1)</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parahrase the sentence in English.</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67652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gazed at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her hat until I became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drowsy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and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drifted in and out of sleep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occasionally waking up to hear voices joined in song.  (Para. 3)</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67652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tall woman next to me put one arm around me and lifted the other into the air,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tears streaming down her face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3)</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What grammatical function does the reddened part serve in the sentence?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24536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Your mother </a:t>
            </a:r>
            <a:r>
              <a:rPr lang="en-US" altLang="zh-CN" sz="2800" b="1" dirty="0" smtClean="0">
                <a:solidFill>
                  <a:srgbClr val="0070C0"/>
                </a:solidFill>
                <a:latin typeface="Times New Roman" panose="02020603050405020304" charset="0"/>
                <a:ea typeface="Cambria" panose="02040503050406030204" charset="0"/>
                <a:cs typeface="Times New Roman" panose="02020603050405020304" charset="0"/>
              </a:rPr>
              <a:t>and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have never been afraid of what bigots think of us. And we certainly weren’t going to be bullied into hiding the way we felt just because some racists thought  we were wrong.   (Para. 9)</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a:t>
            </a:r>
            <a:r>
              <a:rPr lang="en-US" altLang="zh-CN" sz="2800" dirty="0">
                <a:latin typeface="Times New Roman" panose="02020603050405020304" charset="0"/>
                <a:ea typeface="Cambria" panose="02040503050406030204" charset="0"/>
                <a:cs typeface="Times New Roman" panose="02020603050405020304" charset="0"/>
                <a:sym typeface="+mn-ea"/>
              </a:rPr>
              <a:t>translate the sentence into Chinese</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a:t>
            </a: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But that’s a small price to pay to be true to yourself. I’m sorry to lose some friends, but I’d be sorrier to be living my life according to how other people think I should live it.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  (Para. 11)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paraphrase the sentence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translate the sentence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was in a small town in the South in 1978, and I was afraid, very afraid, that I was someone that even open-minded people would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despise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Someone who, if I were true to myself, would be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laugh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 at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abandon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by my friends, and worse. Someone whose own mother and father might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turn against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her. I was afraid I was gay.   (Para. 14)</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What rhetorical device is used here?</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This was decades before gay characters on TV or in the movies had become 15 commonplace. The words “gay marriage” would only have been heard in a punch line to a joke, and, in fact, most people still believed that homosexuality was a mental illness or a crime.   (Para. 15)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TotalTime>
  <Words>2045</Words>
  <Application>Microsoft Office PowerPoint</Application>
  <PresentationFormat>宽屏</PresentationFormat>
  <Paragraphs>200</Paragraphs>
  <Slides>28</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DengXian</vt:lpstr>
      <vt:lpstr>DengXian</vt:lpstr>
      <vt:lpstr>等线 Light</vt:lpstr>
      <vt:lpstr>微软雅黑</vt:lpstr>
      <vt:lpstr>Arial</vt:lpstr>
      <vt:lpstr>Cambria</vt:lpstr>
      <vt:lpstr>Gill Sans MT</vt:lpstr>
      <vt:lpstr>Times New Roman</vt:lpstr>
      <vt:lpstr>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and requirements</dc:title>
  <dc:creator>Microsoft Office 用户</dc:creator>
  <cp:lastModifiedBy>Windows 用户</cp:lastModifiedBy>
  <cp:revision>165</cp:revision>
  <dcterms:created xsi:type="dcterms:W3CDTF">2017-09-03T01:54:00Z</dcterms:created>
  <dcterms:modified xsi:type="dcterms:W3CDTF">2021-10-22T01:56:21Z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A5958D778A1248B987895FE78750971A</vt:lpwstr>
  </property>
</Properties>
</file>