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524" r:id="rId3"/>
    <p:sldId id="525" r:id="rId4"/>
    <p:sldId id="526" r:id="rId5"/>
    <p:sldId id="527" r:id="rId6"/>
    <p:sldId id="529" r:id="rId7"/>
    <p:sldId id="530" r:id="rId8"/>
    <p:sldId id="532" r:id="rId9"/>
    <p:sldId id="533" r:id="rId10"/>
    <p:sldId id="534" r:id="rId11"/>
    <p:sldId id="535" r:id="rId12"/>
    <p:sldId id="538" r:id="rId13"/>
    <p:sldId id="539" r:id="rId14"/>
    <p:sldId id="540" r:id="rId15"/>
    <p:sldId id="547" r:id="rId16"/>
    <p:sldId id="548" r:id="rId17"/>
    <p:sldId id="549" r:id="rId18"/>
    <p:sldId id="550" r:id="rId19"/>
    <p:sldId id="551" r:id="rId20"/>
    <p:sldId id="553" r:id="rId21"/>
    <p:sldId id="555" r:id="rId22"/>
    <p:sldId id="55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24"/>
    <p:restoredTop sz="93103"/>
  </p:normalViewPr>
  <p:slideViewPr>
    <p:cSldViewPr snapToGrid="0" snapToObjects="1">
      <p:cViewPr varScale="1">
        <p:scale>
          <a:sx n="107" d="100"/>
          <a:sy n="107" d="100"/>
        </p:scale>
        <p:origin x="112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511D66-B7D9-8347-9D43-E36E5B4A2CA8}" type="datetimeFigureOut">
              <a:rPr kumimoji="1" lang="zh-CN" altLang="en-US" smtClean="0"/>
              <a:t>2021/10/27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4DDE0-F642-2844-B362-EF8D70295A9F}"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2</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11</a:t>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12</a:t>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13</a:t>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14</a:t>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15</a:t>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16</a:t>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17</a:t>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18</a:t>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19</a:t>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20</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3</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21</a:t>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22</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4</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5</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6</a:t>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7</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8</a:t>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9</a:t>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t>10</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2CF0CAA-BA1E-AE42-ACF3-C2FF10DD0B16}" type="datetimeFigureOut">
              <a:rPr kumimoji="1" lang="zh-CN" altLang="en-US" smtClean="0"/>
              <a:t>2021/10/27</a:t>
            </a:fld>
            <a:endParaRPr kumimoji="1" lang="zh-CN" altLang="en-US"/>
          </a:p>
        </p:txBody>
      </p:sp>
      <p:sp>
        <p:nvSpPr>
          <p:cNvPr id="5" name="Footer Placeholder 4"/>
          <p:cNvSpPr>
            <a:spLocks noGrp="1"/>
          </p:cNvSpPr>
          <p:nvPr>
            <p:ph type="ftr" sz="quarter" idx="11"/>
          </p:nvPr>
        </p:nvSpPr>
        <p:spPr>
          <a:xfrm>
            <a:off x="2416500" y="329307"/>
            <a:ext cx="4973915" cy="309201"/>
          </a:xfrm>
        </p:spPr>
        <p:txBody>
          <a:bodyPr/>
          <a:lstStyle/>
          <a:p>
            <a:endParaRPr kumimoji="1"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D534DE84-92C1-D945-9B74-F5EF0A70E7A1}" type="slidenum">
              <a:rPr kumimoji="1" lang="zh-CN" altLang="en-US" smtClean="0"/>
              <a:t>‹#›</a:t>
            </a:fld>
            <a:endParaRPr kumimoji="1"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02CF0CAA-BA1E-AE42-ACF3-C2FF10DD0B16}" type="datetimeFigureOut">
              <a:rPr kumimoji="1" lang="zh-CN" altLang="en-US" smtClean="0"/>
              <a:t>2021/10/27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534DE84-92C1-D945-9B74-F5EF0A70E7A1}" type="slidenum">
              <a:rPr kumimoji="1" lang="zh-CN" altLang="en-US" smtClean="0"/>
              <a:t>‹#›</a:t>
            </a:fld>
            <a:endParaRPr kumimoji="1"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02CF0CAA-BA1E-AE42-ACF3-C2FF10DD0B16}" type="datetimeFigureOut">
              <a:rPr kumimoji="1" lang="zh-CN" altLang="en-US" smtClean="0"/>
              <a:t>2021/10/27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534DE84-92C1-D945-9B74-F5EF0A70E7A1}" type="slidenum">
              <a:rPr kumimoji="1" lang="zh-CN" altLang="en-US" smtClean="0"/>
              <a:t>‹#›</a:t>
            </a:fld>
            <a:endParaRPr kumimoji="1"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02CF0CAA-BA1E-AE42-ACF3-C2FF10DD0B16}" type="datetimeFigureOut">
              <a:rPr kumimoji="1" lang="zh-CN" altLang="en-US" smtClean="0"/>
              <a:t>2021/10/27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534DE84-92C1-D945-9B74-F5EF0A70E7A1}" type="slidenum">
              <a:rPr kumimoji="1" lang="zh-CN" altLang="en-US" smtClean="0"/>
              <a:t>‹#›</a:t>
            </a:fld>
            <a:endParaRPr kumimoji="1"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2CF0CAA-BA1E-AE42-ACF3-C2FF10DD0B16}" type="datetimeFigureOut">
              <a:rPr kumimoji="1" lang="zh-CN" altLang="en-US" smtClean="0"/>
              <a:t>2021/10/27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534DE84-92C1-D945-9B74-F5EF0A70E7A1}" type="slidenum">
              <a:rPr kumimoji="1" lang="zh-CN" altLang="en-US" smtClean="0"/>
              <a:t>‹#›</a:t>
            </a:fld>
            <a:endParaRPr kumimoji="1"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02CF0CAA-BA1E-AE42-ACF3-C2FF10DD0B16}" type="datetimeFigureOut">
              <a:rPr kumimoji="1" lang="zh-CN" altLang="en-US" smtClean="0"/>
              <a:t>2021/10/27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534DE84-92C1-D945-9B74-F5EF0A70E7A1}" type="slidenum">
              <a:rPr kumimoji="1" lang="zh-CN" altLang="en-US" smtClean="0"/>
              <a:t>‹#›</a:t>
            </a:fld>
            <a:endParaRPr kumimoji="1"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02CF0CAA-BA1E-AE42-ACF3-C2FF10DD0B16}" type="datetimeFigureOut">
              <a:rPr kumimoji="1" lang="zh-CN" altLang="en-US" smtClean="0"/>
              <a:t>2021/10/27</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D534DE84-92C1-D945-9B74-F5EF0A70E7A1}" type="slidenum">
              <a:rPr kumimoji="1" lang="zh-CN" altLang="en-US" smtClean="0"/>
              <a:t>‹#›</a:t>
            </a:fld>
            <a:endParaRPr kumimoji="1"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2CF0CAA-BA1E-AE42-ACF3-C2FF10DD0B16}" type="datetimeFigureOut">
              <a:rPr kumimoji="1" lang="zh-CN" altLang="en-US" smtClean="0"/>
              <a:t>2021/10/27</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D534DE84-92C1-D945-9B74-F5EF0A70E7A1}" type="slidenum">
              <a:rPr kumimoji="1" lang="zh-CN" altLang="en-US" smtClean="0"/>
              <a:t>‹#›</a:t>
            </a:fld>
            <a:endParaRPr kumimoji="1"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F0CAA-BA1E-AE42-ACF3-C2FF10DD0B16}" type="datetimeFigureOut">
              <a:rPr kumimoji="1" lang="zh-CN" altLang="en-US" smtClean="0"/>
              <a:t>2021/10/27</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D534DE84-92C1-D945-9B74-F5EF0A70E7A1}"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2CF0CAA-BA1E-AE42-ACF3-C2FF10DD0B16}" type="datetimeFigureOut">
              <a:rPr kumimoji="1" lang="zh-CN" altLang="en-US" smtClean="0"/>
              <a:t>2021/10/27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534DE84-92C1-D945-9B74-F5EF0A70E7A1}" type="slidenum">
              <a:rPr kumimoji="1" lang="zh-CN" altLang="en-US" smtClean="0"/>
              <a:t>‹#›</a:t>
            </a:fld>
            <a:endParaRPr kumimoji="1"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hasCustomPrompt="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2CF0CAA-BA1E-AE42-ACF3-C2FF10DD0B16}" type="datetimeFigureOut">
              <a:rPr kumimoji="1" lang="zh-CN" altLang="en-US" smtClean="0"/>
              <a:t>2021/10/27</a:t>
            </a:fld>
            <a:endParaRPr kumimoji="1" lang="zh-CN" altLang="en-US"/>
          </a:p>
        </p:txBody>
      </p:sp>
      <p:sp>
        <p:nvSpPr>
          <p:cNvPr id="6" name="Footer Placeholder 5"/>
          <p:cNvSpPr>
            <a:spLocks noGrp="1"/>
          </p:cNvSpPr>
          <p:nvPr>
            <p:ph type="ftr" sz="quarter" idx="11"/>
          </p:nvPr>
        </p:nvSpPr>
        <p:spPr>
          <a:xfrm>
            <a:off x="1447382" y="318640"/>
            <a:ext cx="5541004" cy="320931"/>
          </a:xfrm>
        </p:spPr>
        <p:txBody>
          <a:bodyPr/>
          <a:lstStyle/>
          <a:p>
            <a:endParaRPr kumimoji="1" lang="zh-CN" altLang="en-US"/>
          </a:p>
        </p:txBody>
      </p:sp>
      <p:sp>
        <p:nvSpPr>
          <p:cNvPr id="7" name="Slide Number Placeholder 6"/>
          <p:cNvSpPr>
            <a:spLocks noGrp="1"/>
          </p:cNvSpPr>
          <p:nvPr>
            <p:ph type="sldNum" sz="quarter" idx="12"/>
          </p:nvPr>
        </p:nvSpPr>
        <p:spPr/>
        <p:txBody>
          <a:bodyPr/>
          <a:lstStyle/>
          <a:p>
            <a:fld id="{D534DE84-92C1-D945-9B74-F5EF0A70E7A1}" type="slidenum">
              <a:rPr kumimoji="1" lang="zh-CN" altLang="en-US" smtClean="0"/>
              <a:t>‹#›</a:t>
            </a:fld>
            <a:endParaRPr kumimoji="1"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2CF0CAA-BA1E-AE42-ACF3-C2FF10DD0B16}" type="datetimeFigureOut">
              <a:rPr kumimoji="1" lang="zh-CN" altLang="en-US" smtClean="0"/>
              <a:t>2021/10/27</a:t>
            </a:fld>
            <a:endParaRPr kumimoji="1"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34DE84-92C1-D945-9B74-F5EF0A70E7A1}" type="slidenum">
              <a:rPr kumimoji="1" lang="zh-CN" altLang="en-US" smtClean="0"/>
              <a:t>‹#›</a:t>
            </a:fld>
            <a:endParaRPr kumimoji="1"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03425" y="991870"/>
            <a:ext cx="9079865" cy="2491740"/>
          </a:xfrm>
          <a:prstGeom prst="rect">
            <a:avLst/>
          </a:prstGeom>
          <a:noFill/>
        </p:spPr>
        <p:txBody>
          <a:bodyPr wrap="square" rtlCol="0">
            <a:spAutoFit/>
          </a:bodyPr>
          <a:lstStyle/>
          <a:p>
            <a:pPr algn="l"/>
            <a:r>
              <a:rPr kumimoji="1" lang="en-US" altLang="zh-CN" sz="5400" b="1" dirty="0" smtClean="0">
                <a:solidFill>
                  <a:srgbClr val="C00000"/>
                </a:solidFill>
                <a:latin typeface="Arial" panose="020B0604020202020204" pitchFamily="34" charset="0"/>
                <a:ea typeface="Arial" panose="020B0604020202020204" pitchFamily="34" charset="0"/>
                <a:cs typeface="Arial" panose="020B0604020202020204" pitchFamily="34" charset="0"/>
              </a:rPr>
              <a:t>The Professor Is a Dropout</a:t>
            </a:r>
            <a:endParaRPr kumimoji="1" lang="en-US" altLang="zh-CN" sz="5400" b="1" dirty="0" smtClean="0">
              <a:latin typeface="Arial" panose="020B0604020202020204" pitchFamily="34" charset="0"/>
              <a:ea typeface="Arial" panose="020B0604020202020204" pitchFamily="34" charset="0"/>
              <a:cs typeface="Arial" panose="020B0604020202020204" pitchFamily="34" charset="0"/>
            </a:endParaRPr>
          </a:p>
          <a:p>
            <a:pPr algn="ctr"/>
            <a:endParaRPr kumimoji="1" lang="en-US" altLang="zh-CN" sz="3600" b="1" dirty="0" smtClean="0">
              <a:latin typeface="Arial" panose="020B0604020202020204" pitchFamily="34" charset="0"/>
              <a:ea typeface="Arial" panose="020B0604020202020204" pitchFamily="34" charset="0"/>
              <a:cs typeface="Arial" panose="020B0604020202020204" pitchFamily="34" charset="0"/>
            </a:endParaRPr>
          </a:p>
          <a:p>
            <a:pPr algn="ctr"/>
            <a:r>
              <a:rPr kumimoji="1" lang="en-US" altLang="zh-CN" sz="3600" b="1" dirty="0" smtClean="0">
                <a:latin typeface="Arial" panose="020B0604020202020204" pitchFamily="34" charset="0"/>
                <a:ea typeface="Arial" panose="020B0604020202020204" pitchFamily="34" charset="0"/>
                <a:cs typeface="Arial" panose="020B0604020202020204" pitchFamily="34" charset="0"/>
              </a:rPr>
              <a:t>Beth Johnson</a:t>
            </a:r>
            <a:r>
              <a:rPr kumimoji="1" lang="en-US" altLang="zh-CN" sz="6600" b="1" dirty="0" smtClean="0">
                <a:latin typeface="Arial" panose="020B0604020202020204" pitchFamily="34" charset="0"/>
                <a:ea typeface="Arial" panose="020B0604020202020204" pitchFamily="34" charset="0"/>
                <a:cs typeface="Arial" panose="020B0604020202020204" pitchFamily="34" charset="0"/>
              </a:rPr>
              <a:t> </a:t>
            </a:r>
            <a:endParaRPr kumimoji="1" lang="zh-CN" altLang="en-US" sz="6600" b="1" dirty="0">
              <a:latin typeface="Arial" panose="020B0604020202020204" pitchFamily="34" charset="0"/>
              <a:ea typeface="Arial" panose="020B0604020202020204" pitchFamily="34" charset="0"/>
              <a:cs typeface="Arial" panose="020B0604020202020204" pitchFamily="34" charset="0"/>
            </a:endParaRPr>
          </a:p>
        </p:txBody>
      </p:sp>
      <p:pic>
        <p:nvPicPr>
          <p:cNvPr id="2" name="image2.png"/>
          <p:cNvPicPr>
            <a:picLocks noChangeAspect="1"/>
          </p:cNvPicPr>
          <p:nvPr/>
        </p:nvPicPr>
        <p:blipFill>
          <a:blip r:embed="rId2" cstate="print"/>
          <a:stretch>
            <a:fillRect/>
          </a:stretch>
        </p:blipFill>
        <p:spPr>
          <a:xfrm>
            <a:off x="2451100" y="1814195"/>
            <a:ext cx="1298575" cy="166941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6123940"/>
          </a:xfrm>
          <a:prstGeom prst="rect">
            <a:avLst/>
          </a:prstGeom>
        </p:spPr>
        <p:txBody>
          <a:bodyPr wrap="square">
            <a:spAutoFit/>
          </a:bodyPr>
          <a:lstStyle/>
          <a:p>
            <a:pPr indent="0">
              <a:lnSpc>
                <a:spcPct val="100000"/>
              </a:lnSpc>
              <a:buFont typeface="+mj-lt"/>
              <a:buNone/>
            </a:pPr>
            <a:r>
              <a:rPr lang="en-US" altLang="zh-CN" sz="2800" b="1" dirty="0" smtClean="0">
                <a:solidFill>
                  <a:srgbClr val="C00000"/>
                </a:solidFill>
                <a:latin typeface="Times New Roman" panose="02020603050405020304" charset="0"/>
                <a:ea typeface="Cambria" panose="02040503050406030204" charset="0"/>
                <a:cs typeface="Times New Roman" panose="02020603050405020304" charset="0"/>
              </a:rPr>
              <a:t>9.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Lupe visited her children’s school, a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daring</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action for her. “Many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Hispanic</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parents would not dream of going to the classroom,” she said. “.... To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question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her would seem most disrespectful,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as though you were saying</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that she didn’t know her job.” ...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Anglo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teachers often misunderstand Hispanic parents, believing that they aren’t concerned about their children’s education because they don’t come visit the schools,” Lupe said...  (Para. 17)</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Cambria" panose="02040503050406030204" charset="0"/>
                <a:cs typeface="Times New Roman" panose="02020603050405020304" charset="0"/>
                <a:sym typeface="+mn-ea"/>
              </a:rPr>
              <a:t>Please explain the reddened words in English.</a:t>
            </a: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sym typeface="+mn-ea"/>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What grammatical fuction does “as though you were saying” serve?</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107690"/>
          </a:xfrm>
          <a:prstGeom prst="rect">
            <a:avLst/>
          </a:prstGeom>
        </p:spPr>
        <p:txBody>
          <a:bodyPr wrap="square">
            <a:spAutoFit/>
          </a:bodyPr>
          <a:lstStyle/>
          <a:p>
            <a:pPr indent="0">
              <a:lnSpc>
                <a:spcPct val="100000"/>
              </a:lnSpc>
              <a:buFont typeface="+mj-lt"/>
              <a:buNone/>
            </a:pPr>
            <a:r>
              <a:rPr lang="en-US" altLang="zh-CN" sz="2800" b="1" dirty="0" smtClean="0">
                <a:solidFill>
                  <a:srgbClr val="C00000"/>
                </a:solidFill>
                <a:latin typeface="Times New Roman" panose="02020603050405020304" charset="0"/>
                <a:ea typeface="Cambria" panose="02040503050406030204" charset="0"/>
                <a:cs typeface="Times New Roman" panose="02020603050405020304" charset="0"/>
              </a:rPr>
              <a:t>10.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“You’d just be taking space in the classroom away from someone who could learn.”  (Para. 20)</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paraphrase the sentence in English.</a:t>
            </a: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538220"/>
          </a:xfrm>
          <a:prstGeom prst="rect">
            <a:avLst/>
          </a:prstGeom>
        </p:spPr>
        <p:txBody>
          <a:bodyPr wrap="square">
            <a:spAutoFit/>
          </a:bodyPr>
          <a:lstStyle/>
          <a:p>
            <a:pPr indent="0">
              <a:lnSpc>
                <a:spcPct val="100000"/>
              </a:lnSpc>
              <a:buFont typeface="+mj-lt"/>
              <a:buNone/>
            </a:pPr>
            <a:r>
              <a:rPr lang="en-US" altLang="zh-CN" sz="2800" b="1" dirty="0" smtClean="0">
                <a:solidFill>
                  <a:srgbClr val="C00000"/>
                </a:solidFill>
                <a:latin typeface="Times New Roman" panose="02020603050405020304" charset="0"/>
                <a:ea typeface="Cambria" panose="02040503050406030204" charset="0"/>
                <a:cs typeface="Times New Roman" panose="02020603050405020304" charset="0"/>
              </a:rPr>
              <a:t>11. </a:t>
            </a:r>
            <a:r>
              <a:rPr lang="en-US" altLang="zh-CN" sz="2800" b="1" dirty="0" smtClean="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No, she was told, not without a diploma. Still undeterred, she went on to Texas Southmost College in Brownsville. Could she sit in on a class? No; no high-school diploma.</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(Para. 21)</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Translate the sentences into Chinese.</a:t>
            </a: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5262245"/>
          </a:xfrm>
          <a:prstGeom prst="rect">
            <a:avLst/>
          </a:prstGeom>
        </p:spPr>
        <p:txBody>
          <a:bodyPr wrap="square">
            <a:spAutoFit/>
          </a:bodyPr>
          <a:lstStyle/>
          <a:p>
            <a:pPr indent="0">
              <a:lnSpc>
                <a:spcPct val="100000"/>
              </a:lnSpc>
              <a:buFont typeface="+mj-lt"/>
              <a:buNone/>
            </a:pPr>
            <a:r>
              <a:rPr lang="en-US" altLang="zh-CN" sz="2800" b="1" dirty="0" smtClean="0">
                <a:solidFill>
                  <a:srgbClr val="C00000"/>
                </a:solidFill>
                <a:latin typeface="Times New Roman" panose="02020603050405020304" charset="0"/>
                <a:ea typeface="Cambria" panose="02040503050406030204" charset="0"/>
                <a:cs typeface="Times New Roman" panose="02020603050405020304" charset="0"/>
              </a:rPr>
              <a:t>12.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Impressed by Lupe’s persistence, the registrar listened to her story. But instead of giving her permission to sit in on a class and learn more English, he insisted that she sign up for a full college load. Before she knew it, she was enrolled in four classes: basic math, basic English, psychology, and typing. The registrar’s parting words to her were, “Don’t come back if you don’t make it through.”</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(Para. 24)</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translate the paragraph into Chinese.</a:t>
            </a: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6123940"/>
          </a:xfrm>
          <a:prstGeom prst="rect">
            <a:avLst/>
          </a:prstGeom>
        </p:spPr>
        <p:txBody>
          <a:bodyPr wrap="square">
            <a:spAutoFit/>
          </a:bodyPr>
          <a:lstStyle/>
          <a:p>
            <a:pPr indent="0">
              <a:lnSpc>
                <a:spcPct val="100000"/>
              </a:lnSpc>
              <a:buFont typeface="+mj-lt"/>
              <a:buNone/>
            </a:pPr>
            <a:r>
              <a:rPr lang="en-US" altLang="zh-CN" sz="2800" b="1" dirty="0" smtClean="0">
                <a:solidFill>
                  <a:srgbClr val="C00000"/>
                </a:solidFill>
                <a:latin typeface="Times New Roman" panose="02020603050405020304" charset="0"/>
                <a:ea typeface="Cambria" panose="02040503050406030204" charset="0"/>
                <a:cs typeface="Times New Roman" panose="02020603050405020304" charset="0"/>
              </a:rPr>
              <a:t>13.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Instead, she studied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furiously</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t>
            </a:r>
            <a:r>
              <a:rPr lang="en-US" altLang="zh-CN" sz="2800" b="1" u="sng" dirty="0">
                <a:solidFill>
                  <a:srgbClr val="C00000"/>
                </a:solidFill>
                <a:latin typeface="Times New Roman" panose="02020603050405020304" charset="0"/>
                <a:ea typeface="Cambria" panose="02040503050406030204" charset="0"/>
                <a:cs typeface="Times New Roman" panose="02020603050405020304" charset="0"/>
              </a:rPr>
              <a:t>using</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her Spanish English dictionary,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constantly</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making lists of new words she wanted to understand. “I still do that today,” she said. “When I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come across</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 word I don’t know, I write it down,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look it up</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and write sentences </a:t>
            </a:r>
            <a:r>
              <a:rPr lang="en-US" altLang="zh-CN" sz="2800" b="1" u="sng" dirty="0">
                <a:solidFill>
                  <a:srgbClr val="C00000"/>
                </a:solidFill>
                <a:latin typeface="Times New Roman" panose="02020603050405020304" charset="0"/>
                <a:ea typeface="Cambria" panose="02040503050406030204" charset="0"/>
                <a:cs typeface="Times New Roman" panose="02020603050405020304" charset="0"/>
              </a:rPr>
              <a:t>using</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it until I own that word.” </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(Para. 27)</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explain the reddened words and expressions in English.</a:t>
            </a: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explain the grammatical function of the two “using”s.</a:t>
            </a: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6554470"/>
          </a:xfrm>
          <a:prstGeom prst="rect">
            <a:avLst/>
          </a:prstGeom>
        </p:spPr>
        <p:txBody>
          <a:bodyPr wrap="square">
            <a:spAutoFit/>
          </a:bodyPr>
          <a:lstStyle/>
          <a:p>
            <a:pPr indent="0">
              <a:lnSpc>
                <a:spcPct val="100000"/>
              </a:lnSpc>
              <a:buFont typeface="+mj-lt"/>
              <a:buNone/>
            </a:pPr>
            <a:r>
              <a:rPr lang="en-US" altLang="zh-CN" sz="2800" b="1" dirty="0" smtClean="0">
                <a:solidFill>
                  <a:srgbClr val="C00000"/>
                </a:solidFill>
                <a:latin typeface="Times New Roman" panose="02020603050405020304" charset="0"/>
                <a:ea typeface="Cambria" panose="02040503050406030204" charset="0"/>
                <a:cs typeface="Times New Roman" panose="02020603050405020304" charset="0"/>
              </a:rPr>
              <a:t>14.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Although so much of the language and subject matter was new to Lupe, one part of the college experience was not. That was the key skill of reading, a skill Lupe possessed. As she struggled with English, she found the reading speed, comprehension, and vocabulary that she had developed in Spanish carrying over into her new language. “Reading,” she said, “reading was the vehicle. Although I didn’t know it at the time, when I was a girl learning to love to read, I was laying the foundation for academic success.”  </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(Para. 28)</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translate the paragraph into Chinese.</a:t>
            </a: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538220"/>
          </a:xfrm>
          <a:prstGeom prst="rect">
            <a:avLst/>
          </a:prstGeom>
        </p:spPr>
        <p:txBody>
          <a:bodyPr wrap="square">
            <a:spAutoFit/>
          </a:bodyPr>
          <a:lstStyle/>
          <a:p>
            <a:pPr indent="0">
              <a:lnSpc>
                <a:spcPct val="100000"/>
              </a:lnSpc>
              <a:buFont typeface="+mj-lt"/>
              <a:buNone/>
            </a:pPr>
            <a:r>
              <a:rPr lang="en-US" altLang="zh-CN" sz="2800" b="1" dirty="0" smtClean="0">
                <a:solidFill>
                  <a:srgbClr val="C00000"/>
                </a:solidFill>
                <a:latin typeface="Times New Roman" panose="02020603050405020304" charset="0"/>
                <a:ea typeface="Cambria" panose="02040503050406030204" charset="0"/>
                <a:cs typeface="Times New Roman" panose="02020603050405020304" charset="0"/>
              </a:rPr>
              <a:t>15.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At first, they didn’t know what to make of me. </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(Para. 29)</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paraphrase the sentence in English.</a:t>
            </a: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4831080"/>
          </a:xfrm>
          <a:prstGeom prst="rect">
            <a:avLst/>
          </a:prstGeom>
        </p:spPr>
        <p:txBody>
          <a:bodyPr wrap="square">
            <a:spAutoFit/>
          </a:bodyPr>
          <a:lstStyle/>
          <a:p>
            <a:pPr indent="0">
              <a:lnSpc>
                <a:spcPct val="100000"/>
              </a:lnSpc>
              <a:buFont typeface="+mj-lt"/>
              <a:buNone/>
            </a:pPr>
            <a:r>
              <a:rPr lang="en-US" altLang="zh-CN" sz="2800" b="1" dirty="0" smtClean="0">
                <a:solidFill>
                  <a:srgbClr val="C00000"/>
                </a:solidFill>
                <a:latin typeface="Times New Roman" panose="02020603050405020304" charset="0"/>
                <a:ea typeface="Cambria" panose="02040503050406030204" charset="0"/>
                <a:cs typeface="Times New Roman" panose="02020603050405020304" charset="0"/>
              </a:rPr>
              <a:t>16.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But once they decided I wasn’t a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plant</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from the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administration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they were my greatest help.” The younger students spent hours helping Lupe, explaining unfamiliar words and terms,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coach</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ing her, and answering her questions. </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(Para. 29)</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Explain the reddened words in English.</a:t>
            </a: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4831080"/>
          </a:xfrm>
          <a:prstGeom prst="rect">
            <a:avLst/>
          </a:prstGeom>
        </p:spPr>
        <p:txBody>
          <a:bodyPr wrap="square">
            <a:spAutoFit/>
          </a:bodyPr>
          <a:lstStyle/>
          <a:p>
            <a:pPr indent="0">
              <a:lnSpc>
                <a:spcPct val="100000"/>
              </a:lnSpc>
              <a:buFont typeface="+mj-lt"/>
              <a:buNone/>
            </a:pPr>
            <a:r>
              <a:rPr lang="en-US" altLang="zh-CN" sz="2800" b="1" dirty="0" smtClean="0">
                <a:solidFill>
                  <a:srgbClr val="C00000"/>
                </a:solidFill>
                <a:latin typeface="Times New Roman" panose="02020603050405020304" charset="0"/>
                <a:ea typeface="Cambria" panose="02040503050406030204" charset="0"/>
                <a:cs typeface="Times New Roman" panose="02020603050405020304" charset="0"/>
              </a:rPr>
              <a:t>17.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That first semester passed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in a fog of exhaustion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Many mornings. Lupe doubted she could get out of bed,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much less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care for her family and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tackle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her classes. But when she thought of her children and what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was at stake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for them, she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forced herself on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(Para. 30)</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Explain the reddened words in English.</a:t>
            </a: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5262245"/>
          </a:xfrm>
          <a:prstGeom prst="rect">
            <a:avLst/>
          </a:prstGeom>
        </p:spPr>
        <p:txBody>
          <a:bodyPr wrap="square">
            <a:spAutoFit/>
          </a:bodyPr>
          <a:lstStyle/>
          <a:p>
            <a:pPr indent="0">
              <a:lnSpc>
                <a:spcPct val="100000"/>
              </a:lnSpc>
              <a:buFont typeface="+mj-lt"/>
              <a:buNone/>
            </a:pPr>
            <a:r>
              <a:rPr lang="en-US" altLang="zh-CN" sz="2800" b="1" dirty="0" smtClean="0">
                <a:solidFill>
                  <a:srgbClr val="C00000"/>
                </a:solidFill>
                <a:latin typeface="Times New Roman" panose="02020603050405020304" charset="0"/>
                <a:ea typeface="Cambria" panose="02040503050406030204" charset="0"/>
                <a:cs typeface="Times New Roman" panose="02020603050405020304" charset="0"/>
              </a:rPr>
              <a:t>18.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To her own amazement perhaps as much as anyone’s, Lupe discovered that she was far from retarded. Although she sweated blood over many assignments,   she completed them. She turned them in on time. And, remarkably, she made the dean’s list her very first semester. (Para. 31)</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Translate the paragraph into Chinese.</a:t>
            </a: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439991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 </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After being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mistakenly</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labeled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retarded</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and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humiliated</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into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drop</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ping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out of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first grade, Lupe Quintanilla knew she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wanted nothing more to do with formal education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Life as a wife and mother would satisfy her—and it did, until she saw her own children being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push</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ed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aside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as “slow learners.” Driven to help them succeed, Lupe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took steps</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that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dramatically</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changed her life. (Preview)</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Cambria" panose="02040503050406030204" charset="0"/>
                <a:cs typeface="Times New Roman" panose="02020603050405020304" charset="0"/>
              </a:rPr>
              <a:t>Please explain the reddened words and expressions in English.</a:t>
            </a: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6985635"/>
          </a:xfrm>
          <a:prstGeom prst="rect">
            <a:avLst/>
          </a:prstGeom>
        </p:spPr>
        <p:txBody>
          <a:bodyPr wrap="square">
            <a:spAutoFit/>
          </a:bodyPr>
          <a:lstStyle/>
          <a:p>
            <a:pPr indent="0">
              <a:lnSpc>
                <a:spcPct val="100000"/>
              </a:lnSpc>
              <a:buFont typeface="+mj-lt"/>
              <a:buNone/>
            </a:pPr>
            <a:r>
              <a:rPr lang="en-US" altLang="zh-CN" sz="2800" b="1" dirty="0" smtClean="0">
                <a:solidFill>
                  <a:srgbClr val="C00000"/>
                </a:solidFill>
                <a:latin typeface="Times New Roman" panose="02020603050405020304" charset="0"/>
                <a:ea typeface="Cambria" panose="02040503050406030204" charset="0"/>
                <a:cs typeface="Times New Roman" panose="02020603050405020304" charset="0"/>
              </a:rPr>
              <a:t>19.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She soon realized that the associate’s degree offered by Texas Southmost College would not  satisfy her... Within three years, she had earned both her junior college degree and a bachelor’s degree in biology. She then won a fellowship that took her to graduate school at the University of Houston, where she earned a master’s degree in Spanish literature.When she graduated, the university offered her a job as director of the Mexican-American studies program.While in that position, she earned a doctoral degree in education. (Para. 32)</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微软雅黑" panose="020B0503020204020204" charset="-122"/>
                <a:cs typeface="Times New Roman" panose="02020603050405020304" charset="0"/>
                <a:sym typeface="+mn-ea"/>
              </a:rPr>
              <a:t>Please find out different kinds of degrees mentioned in the paragraph and 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ranslate them into Chinese.</a:t>
            </a: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5262245"/>
          </a:xfrm>
          <a:prstGeom prst="rect">
            <a:avLst/>
          </a:prstGeom>
        </p:spPr>
        <p:txBody>
          <a:bodyPr wrap="square">
            <a:spAutoFit/>
          </a:bodyPr>
          <a:lstStyle/>
          <a:p>
            <a:pPr indent="0">
              <a:lnSpc>
                <a:spcPct val="100000"/>
              </a:lnSpc>
              <a:buFont typeface="+mj-lt"/>
              <a:buNone/>
            </a:pPr>
            <a:r>
              <a:rPr lang="en-US" altLang="zh-CN" sz="2800" b="1" dirty="0" smtClean="0">
                <a:solidFill>
                  <a:srgbClr val="C00000"/>
                </a:solidFill>
                <a:latin typeface="Times New Roman" panose="02020603050405020304" charset="0"/>
                <a:ea typeface="Cambria" panose="02040503050406030204" charset="0"/>
                <a:cs typeface="Times New Roman" panose="02020603050405020304" charset="0"/>
              </a:rPr>
              <a:t>20.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Even though Victor, Mario, and Martha all did well academically, Lupe realized she could not assume that they would face no more obstacles in school. When Mario was in high school, for instance, he wanted to sign up for a debate class. Instead, he was assigned to woodworking.  (Para. 35)</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translate the sentences into Chinese.</a:t>
            </a: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5262245"/>
          </a:xfrm>
          <a:prstGeom prst="rect">
            <a:avLst/>
          </a:prstGeom>
        </p:spPr>
        <p:txBody>
          <a:bodyPr wrap="square">
            <a:spAutoFit/>
          </a:bodyPr>
          <a:lstStyle/>
          <a:p>
            <a:pPr indent="0">
              <a:lnSpc>
                <a:spcPct val="100000"/>
              </a:lnSpc>
              <a:buFont typeface="+mj-lt"/>
              <a:buNone/>
            </a:pPr>
            <a:r>
              <a:rPr lang="en-US" altLang="zh-CN" sz="2800" b="1" dirty="0" smtClean="0">
                <a:solidFill>
                  <a:srgbClr val="C00000"/>
                </a:solidFill>
                <a:latin typeface="Times New Roman" panose="02020603050405020304" charset="0"/>
                <a:ea typeface="Cambria" panose="02040503050406030204" charset="0"/>
                <a:cs typeface="Times New Roman" panose="02020603050405020304" charset="0"/>
              </a:rPr>
              <a:t>21.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Today, Lupe Quintanilla teaches at the University of Houston, where she has developed several dozen courses concerning Hispanic literature and culture. Her cross-cultural training for law enforcement officers, which helps bring police and firefighters and local Hispanic communities closer together, is renowned throughout the country. (Para. 36)</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Translate the sentences into Chinese.</a:t>
            </a: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96938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2.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Guadalupe Quintanilla is an assistant professor at the University of Houston. She is president of her own communications company. She trains law enforcement officers all over the country. She was nominated to serve as the U.S. Attorney General. She’s been a representative to the United Nations.  (Para. 1)</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Cambria" panose="02040503050406030204" charset="0"/>
                <a:cs typeface="Times New Roman" panose="02020603050405020304" charset="0"/>
              </a:rPr>
              <a:t>Please translate the paragraph into Chinese.</a:t>
            </a: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10769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3.</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That’s a pretty impressive string of accomplishments. It’s all the more impressive when you consider this: “Lupe” Quintanilla is a first-grade dropout.  (Para. 2)</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Cambria" panose="02040503050406030204" charset="0"/>
                <a:cs typeface="Times New Roman" panose="02020603050405020304" charset="0"/>
              </a:rPr>
              <a:t>Please paraphrase the sentences in English.</a:t>
            </a: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53822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4.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Lupe, her grandparents, and her uncle all moved hundreds of miles to a town in </a:t>
            </a:r>
            <a:r>
              <a:rPr lang="en-US" altLang="zh-CN" sz="2800" b="1" dirty="0" smtClean="0">
                <a:solidFill>
                  <a:srgbClr val="0070C0"/>
                </a:solidFill>
                <a:latin typeface="Times New Roman" panose="02020603050405020304" charset="0"/>
                <a:ea typeface="Cambria" panose="02040503050406030204" charset="0"/>
                <a:cs typeface="Times New Roman" panose="02020603050405020304" charset="0"/>
              </a:rPr>
              <a:t>southern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Mexico that didn’t even have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paved road</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s,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let alone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any schools. There, Lupe grew up helping her grandfather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run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his little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pharmacy</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and her grandmother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keep house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(Para. 4)</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Cambria" panose="02040503050406030204" charset="0"/>
                <a:cs typeface="Times New Roman" panose="02020603050405020304" charset="0"/>
                <a:sym typeface="+mn-ea"/>
              </a:rPr>
              <a:t>Please explain the reddened words and expressions in English.</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53822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5.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When Lupe was 12, her grandfather became blind. The family left Mexico and went to Brownsville, Texas, with the hope that doctors there could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restore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his sight. Once they arrived in Brownsville, Lupe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was enrolled in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school. Although  she understood no English, she was given an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IQ</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test in that language.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Not surprisingly</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she didn’t do very well.   (Para. 5)</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Cambria" panose="02040503050406030204" charset="0"/>
                <a:cs typeface="Times New Roman" panose="02020603050405020304" charset="0"/>
              </a:rPr>
              <a:t>Please </a:t>
            </a:r>
            <a:r>
              <a:rPr lang="en-US" altLang="zh-CN" sz="2800" dirty="0">
                <a:latin typeface="Times New Roman" panose="02020603050405020304" charset="0"/>
                <a:ea typeface="Cambria" panose="02040503050406030204" charset="0"/>
                <a:cs typeface="Times New Roman" panose="02020603050405020304" charset="0"/>
                <a:sym typeface="+mn-ea"/>
              </a:rPr>
              <a:t>explain the reddened words and expressions in English</a:t>
            </a:r>
            <a:r>
              <a:rPr lang="en-US" altLang="zh-CN" sz="2800" dirty="0">
                <a:solidFill>
                  <a:schemeClr val="tx1"/>
                </a:solidFill>
                <a:latin typeface="Times New Roman" panose="02020603050405020304" charset="0"/>
                <a:ea typeface="Cambria" panose="02040503050406030204" charset="0"/>
                <a:cs typeface="Times New Roman" panose="02020603050405020304" charset="0"/>
              </a:rPr>
              <a:t>.</a:t>
            </a: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5692775"/>
          </a:xfrm>
          <a:prstGeom prst="rect">
            <a:avLst/>
          </a:prstGeom>
        </p:spPr>
        <p:txBody>
          <a:bodyPr wrap="square">
            <a:spAutoFit/>
          </a:bodyPr>
          <a:lstStyle/>
          <a:p>
            <a:pPr indent="0">
              <a:lnSpc>
                <a:spcPct val="100000"/>
              </a:lnSpc>
              <a:buFont typeface="+mj-lt"/>
              <a:buNone/>
            </a:pPr>
            <a:r>
              <a:rPr lang="en-US" altLang="zh-CN" sz="2800" b="1" dirty="0" smtClean="0">
                <a:solidFill>
                  <a:srgbClr val="C00000"/>
                </a:solidFill>
                <a:latin typeface="Times New Roman" panose="02020603050405020304" charset="0"/>
                <a:ea typeface="Cambria" panose="02040503050406030204" charset="0"/>
                <a:cs typeface="Times New Roman" panose="02020603050405020304" charset="0"/>
              </a:rPr>
              <a:t>6.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Lupe even remembers her score. “I scored a sixty-four, which classified me as seriously retarded, not even teachable,” she said. “I was put into first grade with  a class of six-year-olds. My duties were to take the little kids to the bathroom and to cut out pictures.” The classroom activities were a total mystery to Lupe—they were all conducted in English. And she was humiliated by the other children, who teased her for being “so much older and so much dumber” than they were.   (Para. 6)</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smtClean="0">
                <a:solidFill>
                  <a:srgbClr val="C00000"/>
                </a:solidFill>
                <a:latin typeface="微软雅黑" panose="020B0503020204020204" charset="-122"/>
                <a:ea typeface="微软雅黑" panose="020B0503020204020204" charset="-122"/>
                <a:cs typeface="Arial" panose="020B0604020202020204" pitchFamily="34" charset="0"/>
                <a:sym typeface="+mn-ea"/>
              </a:rPr>
              <a:t>► </a:t>
            </a:r>
            <a:r>
              <a:rPr lang="en-US" altLang="zh-CN" sz="2800" dirty="0" smtClean="0">
                <a:latin typeface="Times New Roman" panose="02020603050405020304" charset="0"/>
                <a:ea typeface="Cambria" panose="02040503050406030204" charset="0"/>
                <a:cs typeface="Times New Roman" panose="02020603050405020304" charset="0"/>
                <a:sym typeface="+mn-ea"/>
              </a:rPr>
              <a:t>Please </a:t>
            </a:r>
            <a:r>
              <a:rPr lang="en-US" altLang="zh-CN" sz="2800" dirty="0">
                <a:latin typeface="Times New Roman" panose="02020603050405020304" charset="0"/>
                <a:ea typeface="Cambria" panose="02040503050406030204" charset="0"/>
                <a:cs typeface="Times New Roman" panose="02020603050405020304" charset="0"/>
                <a:sym typeface="+mn-ea"/>
              </a:rPr>
              <a:t>translate the paragraph into Chinese.</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969385"/>
          </a:xfrm>
          <a:prstGeom prst="rect">
            <a:avLst/>
          </a:prstGeom>
        </p:spPr>
        <p:txBody>
          <a:bodyPr wrap="square">
            <a:spAutoFit/>
          </a:bodyPr>
          <a:lstStyle/>
          <a:p>
            <a:pPr indent="0">
              <a:lnSpc>
                <a:spcPct val="100000"/>
              </a:lnSpc>
              <a:buFont typeface="+mj-lt"/>
              <a:buNone/>
            </a:pPr>
            <a:r>
              <a:rPr lang="en-US" altLang="zh-CN" sz="2800" b="1" dirty="0" smtClean="0">
                <a:solidFill>
                  <a:srgbClr val="C00000"/>
                </a:solidFill>
                <a:latin typeface="Times New Roman" panose="02020603050405020304" charset="0"/>
                <a:ea typeface="Cambria" panose="02040503050406030204" charset="0"/>
                <a:cs typeface="Times New Roman" panose="02020603050405020304" charset="0"/>
              </a:rPr>
              <a:t>7.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Instantly her teacher swooped down on her, grabbing her arm and scolding her. She pulled Lupe along to the principal’s office. There, the teacher and the principal both shouted at her, obviously very angry. Lupe was frightened and embarrassed, but also bewildered.    (Para. 7)</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Cambria" panose="02040503050406030204" charset="0"/>
                <a:cs typeface="Times New Roman" panose="02020603050405020304" charset="0"/>
              </a:rPr>
              <a:t>Please translate the sentences into Chinese.</a:t>
            </a: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4831080"/>
          </a:xfrm>
          <a:prstGeom prst="rect">
            <a:avLst/>
          </a:prstGeom>
        </p:spPr>
        <p:txBody>
          <a:bodyPr wrap="square">
            <a:spAutoFit/>
          </a:bodyPr>
          <a:lstStyle/>
          <a:p>
            <a:pPr indent="0">
              <a:lnSpc>
                <a:spcPct val="100000"/>
              </a:lnSpc>
              <a:buFont typeface="+mj-lt"/>
              <a:buNone/>
            </a:pPr>
            <a:r>
              <a:rPr lang="en-US" altLang="zh-CN" sz="2800" b="1" dirty="0" smtClean="0">
                <a:solidFill>
                  <a:srgbClr val="C00000"/>
                </a:solidFill>
                <a:latin typeface="Times New Roman" panose="02020603050405020304" charset="0"/>
                <a:ea typeface="Cambria" panose="02040503050406030204" charset="0"/>
                <a:cs typeface="Times New Roman" panose="02020603050405020304" charset="0"/>
              </a:rPr>
              <a:t>8.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Lupe’s own love of reading flourished during these years. Her vocabulary was enriched and her imagination fired by the novels she  read—novels which she learned later were classics of Spanish literature. She read </a:t>
            </a:r>
            <a:r>
              <a:rPr lang="en-US" altLang="zh-CN" sz="2800" b="1" i="1" dirty="0">
                <a:solidFill>
                  <a:srgbClr val="0070C0"/>
                </a:solidFill>
                <a:latin typeface="Times New Roman" panose="02020603050405020304" charset="0"/>
                <a:ea typeface="Cambria" panose="02040503050406030204" charset="0"/>
                <a:cs typeface="Times New Roman" panose="02020603050405020304" charset="0"/>
              </a:rPr>
              <a:t>Don Quixote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the famous story of the noble, impractical knight who fought against windmills. She read thrilling accounts of the Mexican revolution. (Para. 11)</a:t>
            </a: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smtClean="0">
                <a:solidFill>
                  <a:srgbClr val="C00000"/>
                </a:solidFill>
                <a:latin typeface="微软雅黑" panose="020B0503020204020204" charset="-122"/>
                <a:ea typeface="微软雅黑" panose="020B0503020204020204" charset="-122"/>
                <a:cs typeface="Arial" panose="020B0604020202020204" pitchFamily="34" charset="0"/>
                <a:sym typeface="+mn-ea"/>
              </a:rPr>
              <a:t>► </a:t>
            </a:r>
            <a:r>
              <a:rPr lang="en-US" altLang="zh-CN" sz="2800" dirty="0" smtClean="0">
                <a:latin typeface="Times New Roman" panose="02020603050405020304" charset="0"/>
                <a:ea typeface="Cambria" panose="02040503050406030204" charset="0"/>
                <a:cs typeface="Times New Roman" panose="02020603050405020304" charset="0"/>
                <a:sym typeface="+mn-ea"/>
              </a:rPr>
              <a:t>Please </a:t>
            </a:r>
            <a:r>
              <a:rPr lang="en-US" altLang="zh-CN" sz="2800" dirty="0">
                <a:latin typeface="Times New Roman" panose="02020603050405020304" charset="0"/>
                <a:ea typeface="Cambria" panose="02040503050406030204" charset="0"/>
                <a:cs typeface="Times New Roman" panose="02020603050405020304" charset="0"/>
                <a:sym typeface="+mn-ea"/>
              </a:rPr>
              <a:t>translate the sentences into Chinese.</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库">
  <a:themeElements>
    <a:clrScheme name="库">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库">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库">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18</TotalTime>
  <Words>1711</Words>
  <Application>Microsoft Office PowerPoint</Application>
  <PresentationFormat>宽屏</PresentationFormat>
  <Paragraphs>148</Paragraphs>
  <Slides>22</Slides>
  <Notes>21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等线</vt:lpstr>
      <vt:lpstr>等线</vt:lpstr>
      <vt:lpstr>等线 Light</vt:lpstr>
      <vt:lpstr>微软雅黑</vt:lpstr>
      <vt:lpstr>Arial</vt:lpstr>
      <vt:lpstr>Cambria</vt:lpstr>
      <vt:lpstr>Gill Sans MT</vt:lpstr>
      <vt:lpstr>Times New Roman</vt:lpstr>
      <vt:lpstr>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 and requirements</dc:title>
  <dc:creator>Microsoft Office 用户</dc:creator>
  <cp:lastModifiedBy>Administrator</cp:lastModifiedBy>
  <cp:revision>178</cp:revision>
  <dcterms:created xsi:type="dcterms:W3CDTF">2017-09-03T01:54:00Z</dcterms:created>
  <dcterms:modified xsi:type="dcterms:W3CDTF">2021-10-27T06:39:06Z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A5958D778A1248B987895FE78750971A</vt:lpwstr>
  </property>
</Properties>
</file>