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524" r:id="rId4"/>
    <p:sldId id="525" r:id="rId6"/>
    <p:sldId id="526" r:id="rId7"/>
    <p:sldId id="527" r:id="rId8"/>
    <p:sldId id="529" r:id="rId9"/>
    <p:sldId id="537" r:id="rId10"/>
    <p:sldId id="530" r:id="rId11"/>
    <p:sldId id="532" r:id="rId12"/>
    <p:sldId id="533" r:id="rId13"/>
    <p:sldId id="534" r:id="rId14"/>
    <p:sldId id="535" r:id="rId15"/>
    <p:sldId id="538" r:id="rId16"/>
    <p:sldId id="539" r:id="rId17"/>
    <p:sldId id="540" r:id="rId18"/>
    <p:sldId id="547" r:id="rId19"/>
    <p:sldId id="548" r:id="rId20"/>
    <p:sldId id="549" r:id="rId21"/>
    <p:sldId id="550" r:id="rId22"/>
    <p:sldId id="551" r:id="rId23"/>
    <p:sldId id="552"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4"/>
    <p:restoredTop sz="93103"/>
  </p:normalViewPr>
  <p:slideViewPr>
    <p:cSldViewPr snapToGrid="0" snapToObjects="1">
      <p:cViewPr varScale="1">
        <p:scale>
          <a:sx n="107" d="100"/>
          <a:sy n="107" d="100"/>
        </p:scale>
        <p:origin x="112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11D66-B7D9-8347-9D43-E36E5B4A2CA8}"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4DDE0-F642-2844-B362-EF8D70295A9F}"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D534DE84-92C1-D945-9B74-F5EF0A70E7A1}" type="slidenum">
              <a:rPr kumimoji="1" lang="zh-CN" altLang="en-US" smtClean="0"/>
            </a:fld>
            <a:endParaRPr kumimoji="1"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Date Placeholder 4"/>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1447191" y="2824269"/>
            <a:ext cx="4645152" cy="2644457"/>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412362" y="2821491"/>
            <a:ext cx="4645152" cy="2637371"/>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7" name="Date Placeholder 6"/>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2CF0CAA-BA1E-AE42-ACF3-C2FF10DD0B16}" type="datetimeFigureOut">
              <a:rPr kumimoji="1" lang="zh-CN" altLang="en-US" smtClean="0"/>
            </a:fld>
            <a:endParaRPr kumimoji="1" lang="zh-CN"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zh-CN" altLang="en-US"/>
          </a:p>
        </p:txBody>
      </p:sp>
      <p:sp>
        <p:nvSpPr>
          <p:cNvPr id="7" name="Slide Number Placeholder 6"/>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2CF0CAA-BA1E-AE42-ACF3-C2FF10DD0B16}" type="datetimeFigureOut">
              <a:rPr kumimoji="1" lang="zh-CN" altLang="en-US" smtClean="0"/>
            </a:fld>
            <a:endParaRPr kumimoji="1"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34DE84-92C1-D945-9B74-F5EF0A70E7A1}" type="slidenum">
              <a:rPr kumimoji="1" lang="zh-CN" altLang="en-US" smtClean="0"/>
            </a:fld>
            <a:endParaRPr kumimoji="1"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03425" y="991870"/>
            <a:ext cx="9079865" cy="2491740"/>
          </a:xfrm>
          <a:prstGeom prst="rect">
            <a:avLst/>
          </a:prstGeom>
          <a:noFill/>
        </p:spPr>
        <p:txBody>
          <a:bodyPr wrap="square" rtlCol="0">
            <a:spAutoFit/>
          </a:bodyPr>
          <a:lstStyle/>
          <a:p>
            <a:r>
              <a:rPr kumimoji="1" lang="en-US" altLang="zh-CN" sz="5400" b="1" dirty="0" smtClean="0">
                <a:solidFill>
                  <a:srgbClr val="C00000"/>
                </a:solidFill>
                <a:latin typeface="Arial" panose="020B0604020202020204" pitchFamily="34" charset="0"/>
                <a:ea typeface="Arial" panose="020B0604020202020204" pitchFamily="34" charset="0"/>
                <a:cs typeface="Arial" panose="020B0604020202020204" pitchFamily="34" charset="0"/>
              </a:rPr>
              <a:t>       The Certainty of Fear</a:t>
            </a:r>
            <a:endParaRPr kumimoji="1" lang="en-US" altLang="zh-CN" sz="5400" b="1" dirty="0" smtClean="0">
              <a:latin typeface="Arial" panose="020B0604020202020204" pitchFamily="34" charset="0"/>
              <a:ea typeface="Arial" panose="020B0604020202020204" pitchFamily="34" charset="0"/>
              <a:cs typeface="Arial" panose="020B0604020202020204" pitchFamily="34" charset="0"/>
            </a:endParaRPr>
          </a:p>
          <a:p>
            <a:pPr algn="ctr"/>
            <a:endParaRPr kumimoji="1" lang="en-US" altLang="zh-CN" sz="3600" b="1" dirty="0" smtClean="0">
              <a:latin typeface="Arial" panose="020B0604020202020204" pitchFamily="34" charset="0"/>
              <a:ea typeface="Arial" panose="020B0604020202020204" pitchFamily="34" charset="0"/>
              <a:cs typeface="Arial" panose="020B0604020202020204" pitchFamily="34" charset="0"/>
            </a:endParaRPr>
          </a:p>
          <a:p>
            <a:pPr algn="ctr"/>
            <a:r>
              <a:rPr kumimoji="1" lang="en-US" altLang="zh-CN" sz="3600" b="1" dirty="0" smtClean="0">
                <a:latin typeface="Arial" panose="020B0604020202020204" pitchFamily="34" charset="0"/>
                <a:ea typeface="Arial" panose="020B0604020202020204" pitchFamily="34" charset="0"/>
                <a:cs typeface="Arial" panose="020B0604020202020204" pitchFamily="34" charset="0"/>
              </a:rPr>
              <a:t>         Audra Kendall</a:t>
            </a:r>
            <a:r>
              <a:rPr kumimoji="1" lang="en-US" altLang="zh-CN" sz="6600" b="1" dirty="0" smtClean="0">
                <a:latin typeface="Arial" panose="020B0604020202020204" pitchFamily="34" charset="0"/>
                <a:ea typeface="Arial" panose="020B0604020202020204" pitchFamily="34" charset="0"/>
                <a:cs typeface="Arial" panose="020B0604020202020204" pitchFamily="34" charset="0"/>
              </a:rPr>
              <a:t> </a:t>
            </a:r>
            <a:endParaRPr kumimoji="1" lang="zh-CN" altLang="en-US" sz="6600" b="1" dirty="0">
              <a:latin typeface="Arial" panose="020B0604020202020204" pitchFamily="34" charset="0"/>
              <a:ea typeface="Arial" panose="020B0604020202020204" pitchFamily="34" charset="0"/>
              <a:cs typeface="Arial" panose="020B0604020202020204" pitchFamily="34" charset="0"/>
            </a:endParaRPr>
          </a:p>
        </p:txBody>
      </p:sp>
      <p:pic>
        <p:nvPicPr>
          <p:cNvPr id="100" name="图片 99"/>
          <p:cNvPicPr/>
          <p:nvPr/>
        </p:nvPicPr>
        <p:blipFill>
          <a:blip r:embed="rId1"/>
          <a:stretch>
            <a:fillRect/>
          </a:stretch>
        </p:blipFill>
        <p:spPr>
          <a:xfrm>
            <a:off x="9081770" y="4373880"/>
            <a:ext cx="2531110" cy="1707515"/>
          </a:xfrm>
          <a:prstGeom prst="rect">
            <a:avLst/>
          </a:prstGeom>
          <a:noFill/>
          <a:ln w="9525">
            <a:noFill/>
          </a:ln>
        </p:spPr>
      </p:pic>
      <p:pic>
        <p:nvPicPr>
          <p:cNvPr id="101" name="图片 100"/>
          <p:cNvPicPr/>
          <p:nvPr/>
        </p:nvPicPr>
        <p:blipFill>
          <a:blip r:embed="rId2"/>
          <a:stretch>
            <a:fillRect/>
          </a:stretch>
        </p:blipFill>
        <p:spPr>
          <a:xfrm>
            <a:off x="6468110" y="3597910"/>
            <a:ext cx="2531110" cy="1707515"/>
          </a:xfrm>
          <a:prstGeom prst="rect">
            <a:avLst/>
          </a:prstGeom>
          <a:noFill/>
          <a:ln w="9525">
            <a:noFill/>
          </a:ln>
        </p:spPr>
      </p:pic>
      <p:pic>
        <p:nvPicPr>
          <p:cNvPr id="103" name="图片 102"/>
          <p:cNvPicPr/>
          <p:nvPr/>
        </p:nvPicPr>
        <p:blipFill>
          <a:blip r:embed="rId3"/>
          <a:stretch>
            <a:fillRect/>
          </a:stretch>
        </p:blipFill>
        <p:spPr>
          <a:xfrm>
            <a:off x="1217930" y="3610610"/>
            <a:ext cx="2553970" cy="1694815"/>
          </a:xfrm>
          <a:prstGeom prst="rect">
            <a:avLst/>
          </a:prstGeom>
          <a:noFill/>
          <a:ln w="9525">
            <a:noFill/>
          </a:ln>
        </p:spPr>
      </p:pic>
      <p:pic>
        <p:nvPicPr>
          <p:cNvPr id="104" name="图片 103"/>
          <p:cNvPicPr/>
          <p:nvPr/>
        </p:nvPicPr>
        <p:blipFill>
          <a:blip r:embed="rId4"/>
          <a:stretch>
            <a:fillRect/>
          </a:stretch>
        </p:blipFill>
        <p:spPr>
          <a:xfrm>
            <a:off x="3854450" y="4356100"/>
            <a:ext cx="2531110" cy="1725295"/>
          </a:xfrm>
          <a:prstGeom prst="rect">
            <a:avLst/>
          </a:prstGeom>
          <a:noFill/>
          <a:ln w="9525">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96938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9.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The excited boys arrived at the airport and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checked in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After sitting down to wait for their flight, one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nudge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d the other. “Look at the tickets,” he told his brother. “They don’t say ‘Florence.’” Indeed, the tickets did not list Florence as the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destination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(Para. 9)</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Please explain the reddened words and expressions in English.</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39991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10.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The fear of being conspicuous does not usually land teenagers on jet airplanes bound for unknown destinations. But for many adolescents, it rules their daily lives. Such fear is rooted in the enormous self-consciousness that afflicts many adolescents. Psychologist David Elkind has come up with what he calls the “Imaginary Audience Theory” to help explain this period of life. (Para. 14)</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Please translate the paragraph into Chinese.</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39991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11.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As a result, the adolescent is terrified of doing or saying something that will attract scorn or criticism. As a result, we end up with the teenager whose life is “ruined” by an outbreak of acne; an adolescent who won’t leave the house on a bad hair day, or the teen who refuses to return to school after making an embarrassing slip during a speech.  (Para. 15)</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translate the sentences into Chinese.</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83108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12.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Adolescents can be so fearful of being criticized that they sometimes go along with the crowd when it is in their best interests not to. Teens get into cars with obviously intoxicated drivers; they go along with the crowd on a shoplifting expedition; they engage in risky sexual behavior, etc., in large part because they are afraid to speak up and risk the scorn of the “audience.”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16)</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Translate the sentences into Chinese.</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83108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13.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The key word here is “middle.” As people enter middle age, they face the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unsettling</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fact that their lives are halfway over. They are no longer youngsters, looking ahead at decades filled  with  unlimited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potential</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In  looking  back  at what they have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accomplish</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ed, many people feel unsatisfied.  (Para. 18)</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explain the reddened words in English.</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96938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14.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They become critical of their own aging bodies. As their parents die and their children grow up and leave home, they feel adrift, no longer certain of their roles in life. Frightening thoughts press in: “My life is heading downhill. I’m running out of time.” (Para. 18)</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translate the sentences into Chinese.</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569277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15.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The result of all this inner turmoil is what is often termed a midlife crisis. </a:t>
            </a:r>
            <a:r>
              <a:rPr lang="en-US" altLang="zh-CN" sz="2800" b="1" dirty="0" smtClean="0">
                <a:solidFill>
                  <a:srgbClr val="0070C0"/>
                </a:solidFill>
                <a:latin typeface="Times New Roman" panose="02020603050405020304" charset="0"/>
                <a:ea typeface="Cambria" panose="02040503050406030204" charset="0"/>
                <a:cs typeface="Times New Roman" panose="02020603050405020304" charset="0"/>
              </a:rPr>
              <a:t>Movies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and sitcoms often present such a crisis in tragicomic style: the middle-aged guy dumps his wife, dyes his hair, buys a sports car, and begins romancing a woman young enough to be his daughter. The middle-aged woman gets liposuction and a facelift and has an affair with a young personal trainer.</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19)</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translate the paragraph into Chinese.</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83108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16.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Many long-term marriages break up as a result of one or both partners’ midlife crisis. The panicky feelings that can result from thinking “Is this all there is?” can make even a formerly happy marriage seem suffocating.  (Para. 20)</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translate the sentences into Chinese.</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569277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17.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However, most midlife crises do not have such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dramatic</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results. More typically, the midlife crisis is a time of inner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exploration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of reconsidering one’s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priorities</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It may involve a period of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depression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but, fortunately, most people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emerge from</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midlife crisis</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feeling relatively satisfied. They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come to terms with</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 idea that youth and its promise are behind them, and learn to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appreciate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 perhaps quieter joys of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mature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life.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21)</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Explain the reddened words and expressions in English.</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39991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18.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Senior citizens self-knowledge often allows them to state their opinions and explore new interests in a way they did not feel free to in their younger years.   (Para. 22)</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translate the sentence into Chinese.</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96938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I dreaded that someday when my mother was distracted, Crazy Betty (our local small-town oddball) would grab me in the grocery store. On the hottest summer nights, my feet had to be wrapped tightly in my bedsheets; if one of them hung bare over the side of the bed, who knew what might grab it in its cold, slimy claw? (Para. 1)</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Please translate the sentences into Chinese.</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526224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19.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Afraid of being hurt, they become hermit-like, staying within the  confines of their homes. Ironically, this isolation and lack of exercise can actually hasten the dreaded loss of independence. Mental and physical activity are both key elements in keeping elderly people in good health.  (Para. 25)</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Translate the sentences into Chinese.</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83108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20.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Every stage of life brings  them; while we may say goodbye to childish fears, there are always others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in the wings</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waiting to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take their place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By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be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ing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aware of</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them, we can keep their dark shadows from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adversely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affecting our lives. (Para. 26)</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Explain the reddened words and phrases in English.</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267652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2.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But all other frights paled before the Great Fear, the Titanic of my childhood terrors.  (Para. 1)</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Please paraphrase the sentence in English.</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53822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3.</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Looking at Monk-Monk today, you wouldn’t see what I see. You’d see a torn,  discolored sock monkey, very much past his prime, stuffing leaking from his stumpy tail, holes on his sock-body inexpertly stitched up with thread that doesn’t match.   (Para. 3)</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Please translate the sentences into Chinese.</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96938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4.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I see my dearest childhood friend, my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companion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of a thousand nights. When I was only two and very ill, an aunt made him for me and delivered him to the hospital. I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bonded with</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him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fiercely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and rarely let him out of my sight. When  no one else was around, Monk-Monk played endless games with me,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soak</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ed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up</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my tears, and listened to my secrets.   (Para. 3)</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Please explain the reddened words and expressions in English.</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224536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5.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I can hardly describe the depths of my panic. I don’t think I cried; my terror was beyond that. I could barely breathe. My thoughts raced like a wild animal in a tiny cage.    (Para. 5)</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Please </a:t>
            </a:r>
            <a:r>
              <a:rPr lang="en-US" altLang="zh-CN" sz="2800" dirty="0">
                <a:latin typeface="Times New Roman" panose="02020603050405020304" charset="0"/>
                <a:ea typeface="Cambria" panose="02040503050406030204" charset="0"/>
                <a:cs typeface="Times New Roman" panose="02020603050405020304" charset="0"/>
                <a:sym typeface="+mn-ea"/>
              </a:rPr>
              <a:t>paraphrase the sentences in English</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267652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6.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Was Monk-Monk lying in a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weedy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strip</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along the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interstate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lonely and cold, never to be loved again?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sym typeface="+mn-ea"/>
              </a:rPr>
              <a:t>  (Para. 5)</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Please explain the reddened words in English.</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39991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7.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When we found Monk-Monk wedged behind the sofa (could Uncle Ken really have been mean enough to do that? I never found out), I was limp with relief. For days afterwards I was shaken, crying at the least provocation.  (Para. 6)</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Please translate the paragraph into Chinese.</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53822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8.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They will risk almost anything in order to maintain the illusion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that</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they are cool, composed and in control.   (Para. 8)</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Please translate the sentence into Chinese.</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What grammatical function does that-clause serve here?</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库">
  <a:themeElements>
    <a:clrScheme name="库">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库">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库">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7245</Words>
  <Application>WPS 演示</Application>
  <PresentationFormat>宽屏</PresentationFormat>
  <Paragraphs>190</Paragraphs>
  <Slides>21</Slides>
  <Notes>20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Wingdings</vt:lpstr>
      <vt:lpstr>Times New Roman</vt:lpstr>
      <vt:lpstr>Cambria</vt:lpstr>
      <vt:lpstr>微软雅黑</vt:lpstr>
      <vt:lpstr>Arial Unicode MS</vt:lpstr>
      <vt:lpstr>等线 Light</vt:lpstr>
      <vt:lpstr>Gill Sans MT</vt:lpstr>
      <vt:lpstr>等线</vt:lpstr>
      <vt:lpstr>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and requirements</dc:title>
  <dc:creator>Microsoft Office 用户</dc:creator>
  <cp:lastModifiedBy>曹琳</cp:lastModifiedBy>
  <cp:revision>182</cp:revision>
  <dcterms:created xsi:type="dcterms:W3CDTF">2017-09-03T01:54:00Z</dcterms:created>
  <dcterms:modified xsi:type="dcterms:W3CDTF">2021-10-30T06:37:55Z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A5958D778A1248B987895FE78750971A</vt:lpwstr>
  </property>
</Properties>
</file>