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50" r:id="rId2"/>
    <p:sldMasterId id="214748368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6" r:id="rId16"/>
    <p:sldId id="268" r:id="rId17"/>
    <p:sldId id="274" r:id="rId18"/>
    <p:sldId id="271" r:id="rId19"/>
    <p:sldId id="272" r:id="rId20"/>
    <p:sldId id="275" r:id="rId21"/>
    <p:sldId id="276" r:id="rId22"/>
    <p:sldId id="293" r:id="rId23"/>
    <p:sldId id="277" r:id="rId24"/>
    <p:sldId id="278" r:id="rId25"/>
    <p:sldId id="279" r:id="rId26"/>
    <p:sldId id="294" r:id="rId27"/>
    <p:sldId id="280" r:id="rId28"/>
    <p:sldId id="300" r:id="rId29"/>
    <p:sldId id="297" r:id="rId30"/>
    <p:sldId id="298" r:id="rId31"/>
    <p:sldId id="299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91"/>
      </p:cViewPr>
      <p:guideLst>
        <p:guide orient="horz" pos="16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56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20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1200150"/>
            <a:ext cx="2100262" cy="33940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50" y="1200150"/>
            <a:ext cx="6148388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556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643063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137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098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136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685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1242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33800" y="1200150"/>
            <a:ext cx="31242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6397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340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23582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7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331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43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8214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4966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57800" y="193675"/>
            <a:ext cx="1600200" cy="4400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4648200" cy="4400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11683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93675"/>
            <a:ext cx="4872038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4844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8545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5651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626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1242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33800" y="1200150"/>
            <a:ext cx="31242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494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894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6320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1968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756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328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3297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8776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57800" y="193675"/>
            <a:ext cx="1600200" cy="4400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3675"/>
            <a:ext cx="4648200" cy="4400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71516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93675"/>
            <a:ext cx="4872038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898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24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940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539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3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57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9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85750" y="1643063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64008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64008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887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1643063"/>
            <a:ext cx="8572530" cy="857250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第八</a:t>
            </a:r>
            <a:r>
              <a:rPr lang="zh-CN" altLang="en-US" sz="2800" dirty="0"/>
              <a:t>讲 路由综合实验与故障诊断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OSPF介绍 – 分层路由</a:t>
            </a:r>
          </a:p>
        </p:txBody>
      </p:sp>
      <p:sp>
        <p:nvSpPr>
          <p:cNvPr id="12291" name="内容占位符 5"/>
          <p:cNvSpPr>
            <a:spLocks noGrp="1" noChangeArrowheads="1"/>
          </p:cNvSpPr>
          <p:nvPr>
            <p:ph idx="1"/>
          </p:nvPr>
        </p:nvSpPr>
        <p:spPr>
          <a:xfrm>
            <a:off x="395652" y="987618"/>
            <a:ext cx="6400800" cy="3394075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800" dirty="0"/>
              <a:t>OSPF支持两层路由结构：</a:t>
            </a:r>
          </a:p>
          <a:p>
            <a:pPr marL="742950" lvl="1" indent="-285750" algn="l" eaLnBrk="1" hangingPunct="1">
              <a:buFont typeface="Arial" pitchFamily="34" charset="0"/>
              <a:buChar char="–"/>
            </a:pPr>
            <a:r>
              <a:rPr lang="zh-CN" altLang="zh-CN" sz="1800" dirty="0"/>
              <a:t>Area：运行最短路径算法的基本单位</a:t>
            </a:r>
          </a:p>
          <a:p>
            <a:pPr marL="742950" lvl="1" indent="-285750" algn="l" eaLnBrk="1" hangingPunct="1">
              <a:buFont typeface="Arial" pitchFamily="34" charset="0"/>
              <a:buChar char="–"/>
            </a:pPr>
            <a:r>
              <a:rPr lang="zh-CN" altLang="zh-CN" sz="1800" dirty="0"/>
              <a:t>Backbone：所有Area都连接到Backbone</a:t>
            </a:r>
          </a:p>
          <a:p>
            <a:pPr marL="342900" indent="-342900" algn="l" eaLnBrk="1" hangingPunct="1">
              <a:buFont typeface="Arial" pitchFamily="34" charset="0"/>
              <a:buChar char="•"/>
            </a:pPr>
            <a:endParaRPr lang="zh-CN" altLang="zh-CN" sz="1800" dirty="0"/>
          </a:p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800" dirty="0"/>
              <a:t>四种路由器 （四种概念所定义的集合可以相交）</a:t>
            </a:r>
          </a:p>
          <a:p>
            <a:pPr marL="742950" lvl="1" indent="-285750" algn="l" eaLnBrk="1" hangingPunct="1">
              <a:buFont typeface="Arial" pitchFamily="34" charset="0"/>
              <a:buChar char="–"/>
            </a:pPr>
            <a:r>
              <a:rPr lang="zh-CN" altLang="zh-CN" sz="1800" dirty="0"/>
              <a:t>Area internal router</a:t>
            </a:r>
          </a:p>
          <a:p>
            <a:pPr marL="742950" lvl="1" indent="-285750" algn="l" eaLnBrk="1" hangingPunct="1">
              <a:buFont typeface="Arial" pitchFamily="34" charset="0"/>
              <a:buChar char="–"/>
            </a:pPr>
            <a:r>
              <a:rPr lang="zh-CN" altLang="zh-CN" sz="1800" dirty="0"/>
              <a:t>Area border router</a:t>
            </a:r>
          </a:p>
          <a:p>
            <a:pPr marL="742950" lvl="1" indent="-285750" algn="l" eaLnBrk="1" hangingPunct="1">
              <a:buFont typeface="Arial" pitchFamily="34" charset="0"/>
              <a:buChar char="–"/>
            </a:pPr>
            <a:r>
              <a:rPr lang="zh-CN" altLang="zh-CN" sz="1800" dirty="0"/>
              <a:t>Backbone router</a:t>
            </a:r>
          </a:p>
          <a:p>
            <a:pPr marL="742950" lvl="1" indent="-285750" algn="l" eaLnBrk="1" hangingPunct="1">
              <a:buFont typeface="Arial" pitchFamily="34" charset="0"/>
              <a:buChar char="–"/>
            </a:pPr>
            <a:r>
              <a:rPr lang="zh-CN" altLang="zh-CN" sz="1800" dirty="0"/>
              <a:t>AS boundary router</a:t>
            </a:r>
          </a:p>
          <a:p>
            <a:pPr marL="342900" indent="-342900" algn="l" eaLnBrk="1" hangingPunct="1">
              <a:buFont typeface="Arial" pitchFamily="34" charset="0"/>
              <a:buChar char="•"/>
            </a:pPr>
            <a:endParaRPr lang="zh-CN" altLang="zh-C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OSPF介绍 – 分层路由 (续)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61998" y="1055171"/>
            <a:ext cx="5275369" cy="3751305"/>
            <a:chOff x="1187450" y="836613"/>
            <a:chExt cx="7131508" cy="5880100"/>
          </a:xfrm>
        </p:grpSpPr>
        <p:pic>
          <p:nvPicPr>
            <p:cNvPr id="6" name="Picture 3" descr="5-65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547813" y="836613"/>
              <a:ext cx="6408737" cy="5880100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87450" y="3443288"/>
              <a:ext cx="5068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637463" y="4357688"/>
              <a:ext cx="5068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812088" y="1412875"/>
              <a:ext cx="5068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813050" y="908050"/>
              <a:ext cx="5068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OSPF介绍 – 与RIP比较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3850" y="1657350"/>
            <a:ext cx="3313113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链路状态路由算法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收敛速度快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支持多种对链路开销的度量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没有网络范围的限制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复杂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在大规模的AS中应用较多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421063" y="1636713"/>
            <a:ext cx="4119562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距离向量路由算法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收敛速度慢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仅能用跳数来表示链路的开销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最大网络范围是15跳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简单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在小规模的AS中应用较多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28700" y="982663"/>
            <a:ext cx="877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OSPF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35488" y="1011238"/>
            <a:ext cx="608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/>
              <a:t>RIP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2405"/>
            <a:ext cx="5942965" cy="460375"/>
          </a:xfrm>
        </p:spPr>
        <p:txBody>
          <a:bodyPr wrap="square"/>
          <a:lstStyle/>
          <a:p>
            <a:pPr marL="0" indent="0" eaLnBrk="1" hangingPunct="1"/>
            <a:r>
              <a:rPr lang="zh-CN" altLang="zh-CN" dirty="0"/>
              <a:t>OSPF配置 — 创建/关闭</a:t>
            </a:r>
            <a:r>
              <a:rPr lang="en-US" altLang="zh-CN" dirty="0"/>
              <a:t>OSPF</a:t>
            </a:r>
            <a:r>
              <a:rPr lang="zh-CN" altLang="en-US" dirty="0"/>
              <a:t>进程</a:t>
            </a:r>
          </a:p>
        </p:txBody>
      </p:sp>
      <p:sp>
        <p:nvSpPr>
          <p:cNvPr id="16387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959485"/>
            <a:ext cx="7643192" cy="3634740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sz="1400" dirty="0"/>
              <a:t>要在路由器上使能</a:t>
            </a:r>
            <a:r>
              <a:rPr lang="en-US" altLang="zh-CN" sz="1400" dirty="0"/>
              <a:t>OSPF</a:t>
            </a:r>
            <a:r>
              <a:rPr lang="zh-CN" altLang="en-US" sz="1400" dirty="0"/>
              <a:t>功能，必须先创建</a:t>
            </a:r>
            <a:r>
              <a:rPr lang="en-US" altLang="zh-CN" sz="1400" dirty="0"/>
              <a:t>OSPF</a:t>
            </a:r>
            <a:r>
              <a:rPr lang="zh-CN" altLang="en-US" sz="1400" dirty="0"/>
              <a:t>进程、指定该进程关联的区域以及区域包括的网段。</a:t>
            </a:r>
          </a:p>
          <a:p>
            <a:pPr algn="l" eaLnBrk="1" hangingPunct="1"/>
            <a:endParaRPr lang="en-US" altLang="zh-CN" sz="1400" dirty="0"/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zh-CN" sz="1400" dirty="0"/>
              <a:t>创建/关闭OSPF进程</a:t>
            </a:r>
            <a:endParaRPr lang="en-US" altLang="zh-CN" sz="1400" dirty="0"/>
          </a:p>
          <a:p>
            <a:pPr algn="l" eaLnBrk="1" hangingPunct="1"/>
            <a:r>
              <a:rPr lang="en-US" altLang="zh-CN" sz="1400" dirty="0"/>
              <a:t>    </a:t>
            </a:r>
            <a:r>
              <a:rPr lang="zh-CN" altLang="zh-CN" sz="1400" dirty="0"/>
              <a:t>[</a:t>
            </a:r>
            <a:r>
              <a:rPr lang="en-US" altLang="zh-CN" sz="1400" dirty="0"/>
              <a:t>H3C</a:t>
            </a:r>
            <a:r>
              <a:rPr lang="zh-CN" altLang="zh-CN" sz="1400" dirty="0"/>
              <a:t>]ospf [ </a:t>
            </a:r>
            <a:r>
              <a:rPr lang="zh-CN" altLang="zh-CN" sz="1400" i="1" dirty="0"/>
              <a:t>process-id</a:t>
            </a:r>
            <a:r>
              <a:rPr lang="zh-CN" altLang="zh-CN" sz="1400" dirty="0"/>
              <a:t> | router-id </a:t>
            </a:r>
            <a:r>
              <a:rPr lang="zh-CN" altLang="zh-CN" sz="1400" i="1" dirty="0"/>
              <a:t>router-id</a:t>
            </a:r>
            <a:r>
              <a:rPr lang="zh-CN" altLang="zh-CN" sz="1400" dirty="0"/>
              <a:t> ] </a:t>
            </a:r>
          </a:p>
          <a:p>
            <a:pPr algn="l" eaLnBrk="1" hangingPunct="1"/>
            <a:r>
              <a:rPr lang="zh-CN" altLang="zh-CN" sz="1400" dirty="0"/>
              <a:t>    </a:t>
            </a:r>
            <a:r>
              <a:rPr lang="zh-CN" altLang="zh-CN" sz="1400" dirty="0">
                <a:sym typeface="+mn-ea"/>
              </a:rPr>
              <a:t>[</a:t>
            </a:r>
            <a:r>
              <a:rPr lang="en-US" altLang="zh-CN" sz="1400" dirty="0">
                <a:sym typeface="+mn-ea"/>
              </a:rPr>
              <a:t>H3C</a:t>
            </a:r>
            <a:r>
              <a:rPr lang="zh-CN" altLang="zh-CN" sz="1400" dirty="0">
                <a:sym typeface="+mn-ea"/>
              </a:rPr>
              <a:t>]undo ospf </a:t>
            </a:r>
            <a:r>
              <a:rPr lang="zh-CN" altLang="zh-CN" sz="1400" i="1" dirty="0">
                <a:sym typeface="+mn-ea"/>
              </a:rPr>
              <a:t>process-id</a:t>
            </a:r>
            <a:endParaRPr lang="en-US" altLang="zh-CN" sz="1400" i="1" dirty="0">
              <a:sym typeface="+mn-ea"/>
            </a:endParaRPr>
          </a:p>
          <a:p>
            <a:pPr algn="l" eaLnBrk="1" hangingPunct="1"/>
            <a:endParaRPr lang="en-US" altLang="zh-CN" sz="1400" i="1" dirty="0">
              <a:sym typeface="+mn-ea"/>
            </a:endParaRPr>
          </a:p>
          <a:p>
            <a:pPr algn="l" eaLnBrk="1" hangingPunct="1"/>
            <a:r>
              <a:rPr lang="zh-CN" altLang="zh-CN" sz="1400" i="1" dirty="0">
                <a:sym typeface="+mn-ea"/>
              </a:rPr>
              <a:t>process-id </a:t>
            </a:r>
            <a:r>
              <a:rPr lang="zh-CN" altLang="zh-CN" sz="1400" dirty="0">
                <a:sym typeface="+mn-ea"/>
              </a:rPr>
              <a:t>为进程号，缺省值为1。</a:t>
            </a:r>
            <a:r>
              <a:rPr lang="zh-CN" altLang="en-US" sz="1400" dirty="0">
                <a:sym typeface="+mn-ea"/>
              </a:rPr>
              <a:t>目前，系统支持</a:t>
            </a:r>
            <a:r>
              <a:rPr lang="en-US" altLang="zh-CN" sz="1400" dirty="0">
                <a:sym typeface="+mn-ea"/>
              </a:rPr>
              <a:t>OSPF</a:t>
            </a:r>
            <a:r>
              <a:rPr lang="zh-CN" altLang="en-US" sz="1400" dirty="0">
                <a:sym typeface="+mn-ea"/>
              </a:rPr>
              <a:t>多进程。当在一台路由器上启动多个</a:t>
            </a:r>
            <a:r>
              <a:rPr lang="en-US" altLang="zh-CN" sz="1400" dirty="0">
                <a:sym typeface="+mn-ea"/>
              </a:rPr>
              <a:t>OSPF</a:t>
            </a:r>
            <a:r>
              <a:rPr lang="zh-CN" altLang="en-US" sz="1400" dirty="0">
                <a:sym typeface="+mn-ea"/>
              </a:rPr>
              <a:t>进程时，需要指定不同的进程号。</a:t>
            </a:r>
            <a:r>
              <a:rPr lang="en-US" altLang="zh-CN" sz="1400" dirty="0">
                <a:sym typeface="+mn-ea"/>
              </a:rPr>
              <a:t>OSPF</a:t>
            </a:r>
            <a:r>
              <a:rPr lang="zh-CN" altLang="en-US" sz="1400" dirty="0">
                <a:sym typeface="+mn-ea"/>
              </a:rPr>
              <a:t>进程号是本地概念，不影响与其它路由器之间的报文交换。因此，不同的路由器之间，即使进程号不同也可以进行报文交换。</a:t>
            </a:r>
            <a:endParaRPr lang="zh-CN" altLang="zh-CN" sz="1400" dirty="0">
              <a:sym typeface="+mn-ea"/>
            </a:endParaRP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endParaRPr lang="zh-CN" altLang="zh-CN" sz="1800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39225" y="3706961"/>
            <a:ext cx="6729095" cy="95410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注：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（1）缺省情况下，系统不运行OSPF协议，即不运行OSPF进程。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（2）OSPF的大部分特性都需要在OSPF视图下配置，接口视图下也有部分OSPF相关属性的配置。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OSPF配置 — Router ID</a:t>
            </a:r>
          </a:p>
        </p:txBody>
      </p:sp>
      <p:sp>
        <p:nvSpPr>
          <p:cNvPr id="15363" name="内容占位符 5"/>
          <p:cNvSpPr>
            <a:spLocks noGrp="1" noChangeArrowheads="1"/>
          </p:cNvSpPr>
          <p:nvPr>
            <p:ph idx="1"/>
          </p:nvPr>
        </p:nvSpPr>
        <p:spPr>
          <a:xfrm>
            <a:off x="522959" y="874712"/>
            <a:ext cx="6400800" cy="3394075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400" dirty="0"/>
              <a:t>配置路由器的ID:</a:t>
            </a:r>
          </a:p>
          <a:p>
            <a:pPr marL="742950" lvl="1" indent="-285750" algn="l" eaLnBrk="1" hangingPunct="1"/>
            <a:r>
              <a:rPr lang="zh-CN" altLang="zh-CN" sz="1400" dirty="0"/>
              <a:t>[</a:t>
            </a:r>
            <a:r>
              <a:rPr lang="en-US" altLang="zh-CN" sz="1400" dirty="0"/>
              <a:t>H3C</a:t>
            </a:r>
            <a:r>
              <a:rPr lang="zh-CN" altLang="zh-CN" sz="1400" dirty="0"/>
              <a:t>] router id </a:t>
            </a:r>
            <a:r>
              <a:rPr lang="zh-CN" altLang="zh-CN" sz="1400" i="1" dirty="0"/>
              <a:t>router-id</a:t>
            </a:r>
          </a:p>
          <a:p>
            <a:pPr marL="742950" lvl="1" indent="-285750" algn="l" eaLnBrk="1" hangingPunct="1"/>
            <a:r>
              <a:rPr lang="zh-CN" altLang="zh-CN" sz="1400" dirty="0"/>
              <a:t>例如：[</a:t>
            </a:r>
            <a:r>
              <a:rPr lang="en-US" altLang="zh-CN" sz="1400" dirty="0"/>
              <a:t>H3C</a:t>
            </a:r>
            <a:r>
              <a:rPr lang="zh-CN" altLang="zh-CN" sz="1400" dirty="0"/>
              <a:t>] router id 1.1.1.1</a:t>
            </a:r>
          </a:p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400" dirty="0"/>
              <a:t>取消路由器的ID:</a:t>
            </a:r>
          </a:p>
          <a:p>
            <a:pPr marL="742950" lvl="1" indent="-285750" algn="l" eaLnBrk="1" hangingPunct="1"/>
            <a:r>
              <a:rPr lang="zh-CN" altLang="zh-CN" sz="1400" dirty="0"/>
              <a:t>[</a:t>
            </a:r>
            <a:r>
              <a:rPr lang="en-US" altLang="zh-CN" sz="1400" dirty="0"/>
              <a:t>H3C</a:t>
            </a:r>
            <a:r>
              <a:rPr lang="zh-CN" altLang="zh-CN" sz="1400" dirty="0"/>
              <a:t>] undo router id</a:t>
            </a:r>
          </a:p>
          <a:p>
            <a:pPr marL="342900" indent="-342900" algn="l" eaLnBrk="1" hangingPunct="1">
              <a:buFont typeface="Arial" pitchFamily="34" charset="0"/>
              <a:buChar char="•"/>
            </a:pPr>
            <a:endParaRPr lang="zh-CN" altLang="zh-CN" sz="16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512" y="2355726"/>
            <a:ext cx="6840760" cy="24622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路由器的ID号是一个32比特的无符号整数，为点分十进制格式，它是路由器所在自治系统中的唯一标识。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一台路由器如果要运行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协议，则必须存在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如果路由器所有的接口都没有配置IP地址，那么用户必须配置路由器ID号，否则OSPF无法运行。</a:t>
            </a:r>
          </a:p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通常的做法是将路由器的ID配置为与该路由器某个接口的IP地址，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，则按照下面的规则进行选择：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这样便可以保证它的唯一性。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缺省情况下，未配置全局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。如果没有配置全局</a:t>
            </a:r>
          </a:p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如果存在配置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接口，则选择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接口地址中最大的作为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ID</a:t>
            </a:r>
          </a:p>
          <a:p>
            <a:pPr eaLnBrk="1" hangingPunct="1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如果没有配置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Loopback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接口，则从其他接口的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地址中选择最大的作为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（不考虑接口的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up/down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OSPF配置 — 配置接口所在区域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1640" y="915612"/>
            <a:ext cx="7848751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创建/删除区域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</a:t>
            </a:r>
            <a:r>
              <a:rPr lang="en-US" altLang="zh-CN" sz="1400" dirty="0">
                <a:latin typeface="+mn-ea"/>
                <a:ea typeface="+mn-ea"/>
              </a:rPr>
              <a:t>H3C</a:t>
            </a:r>
            <a:r>
              <a:rPr lang="zh-CN" altLang="zh-CN" sz="1400" dirty="0">
                <a:latin typeface="+mn-ea"/>
                <a:ea typeface="+mn-ea"/>
              </a:rPr>
              <a:t>-ospf</a:t>
            </a:r>
            <a:r>
              <a:rPr lang="en-US" altLang="zh-CN" sz="1400" dirty="0">
                <a:latin typeface="+mn-ea"/>
                <a:ea typeface="+mn-ea"/>
              </a:rPr>
              <a:t>-1</a:t>
            </a:r>
            <a:r>
              <a:rPr lang="zh-CN" altLang="zh-CN" sz="1400" dirty="0">
                <a:latin typeface="+mn-ea"/>
                <a:ea typeface="+mn-ea"/>
              </a:rPr>
              <a:t>] [undo] area </a:t>
            </a:r>
            <a:r>
              <a:rPr lang="zh-CN" altLang="zh-CN" sz="1400" i="1" dirty="0">
                <a:latin typeface="+mn-ea"/>
                <a:ea typeface="+mn-ea"/>
              </a:rPr>
              <a:t>area-id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例如：[</a:t>
            </a:r>
            <a:r>
              <a:rPr lang="en-US" altLang="zh-CN" sz="1400" dirty="0">
                <a:latin typeface="+mn-ea"/>
                <a:ea typeface="+mn-ea"/>
              </a:rPr>
              <a:t>H3C-ospf-1</a:t>
            </a:r>
            <a:r>
              <a:rPr lang="zh-CN" altLang="zh-CN" sz="1400" dirty="0">
                <a:latin typeface="+mn-ea"/>
                <a:ea typeface="+mn-ea"/>
              </a:rPr>
              <a:t>] area </a:t>
            </a:r>
            <a:r>
              <a:rPr lang="zh-CN" altLang="zh-CN" sz="1400" i="1" dirty="0">
                <a:latin typeface="+mn-ea"/>
                <a:ea typeface="+mn-ea"/>
              </a:rPr>
              <a:t>0</a:t>
            </a:r>
          </a:p>
          <a:p>
            <a:pPr eaLnBrk="1" hangingPunct="1"/>
            <a:r>
              <a:rPr lang="zh-CN" altLang="zh-CN" sz="1400" i="1" dirty="0">
                <a:latin typeface="+mn-ea"/>
                <a:ea typeface="+mn-ea"/>
              </a:rPr>
              <a:t> </a:t>
            </a:r>
            <a:r>
              <a:rPr lang="en-US" altLang="zh-CN" sz="1400" dirty="0">
                <a:latin typeface="+mn-ea"/>
                <a:ea typeface="+mn-ea"/>
              </a:rPr>
              <a:t>[H3C-ospf-1-area-0.0.0.0]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在区域中指定/取消网段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</a:t>
            </a:r>
            <a:r>
              <a:rPr lang="en-US" altLang="zh-CN" sz="1400" dirty="0">
                <a:latin typeface="+mn-ea"/>
              </a:rPr>
              <a:t>H3C-ospf-1-area-0.0.0.0</a:t>
            </a:r>
            <a:r>
              <a:rPr lang="zh-CN" altLang="zh-CN" sz="1400" dirty="0">
                <a:latin typeface="+mn-ea"/>
                <a:ea typeface="+mn-ea"/>
              </a:rPr>
              <a:t>] [undo] network </a:t>
            </a:r>
            <a:r>
              <a:rPr lang="zh-CN" altLang="zh-CN" sz="1400" i="1" dirty="0">
                <a:latin typeface="+mn-ea"/>
                <a:ea typeface="+mn-ea"/>
              </a:rPr>
              <a:t>ip-addr </a:t>
            </a:r>
            <a:r>
              <a:rPr lang="en-US" altLang="zh-CN" sz="1400" i="1" dirty="0">
                <a:latin typeface="+mn-ea"/>
                <a:ea typeface="+mn-ea"/>
              </a:rPr>
              <a:t>wildcard-mask</a:t>
            </a:r>
            <a:endParaRPr lang="zh-CN" altLang="zh-CN" sz="1400" i="1" dirty="0">
              <a:latin typeface="+mn-ea"/>
              <a:ea typeface="+mn-ea"/>
            </a:endParaRPr>
          </a:p>
          <a:p>
            <a:pPr eaLnBrk="1" hangingPunct="1"/>
            <a:r>
              <a:rPr lang="zh-CN" altLang="zh-CN" sz="1400" i="1" dirty="0">
                <a:latin typeface="+mn-ea"/>
                <a:ea typeface="+mn-ea"/>
              </a:rPr>
              <a:t>ip-addr：</a:t>
            </a:r>
            <a:r>
              <a:rPr lang="zh-CN" altLang="zh-CN" sz="1400" dirty="0">
                <a:latin typeface="+mn-ea"/>
                <a:ea typeface="+mn-ea"/>
              </a:rPr>
              <a:t>路由器接口IP</a:t>
            </a:r>
            <a:r>
              <a:rPr lang="zh-CN" altLang="en-US" sz="1400" dirty="0">
                <a:latin typeface="+mn-ea"/>
                <a:ea typeface="+mn-ea"/>
              </a:rPr>
              <a:t>或路由器接口所在的网段地址</a:t>
            </a:r>
            <a:endParaRPr lang="zh-CN" altLang="zh-CN" sz="14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1400" i="1" dirty="0">
                <a:latin typeface="+mn-ea"/>
                <a:ea typeface="+mn-ea"/>
              </a:rPr>
              <a:t>wildcard-mask</a:t>
            </a:r>
            <a:r>
              <a:rPr lang="zh-CN" altLang="zh-CN" sz="1400" i="1" dirty="0">
                <a:latin typeface="+mn-ea"/>
                <a:ea typeface="+mn-ea"/>
              </a:rPr>
              <a:t>: </a:t>
            </a:r>
            <a:r>
              <a:rPr lang="zh-CN" altLang="zh-CN" sz="1400" dirty="0">
                <a:latin typeface="+mn-ea"/>
                <a:ea typeface="+mn-ea"/>
              </a:rPr>
              <a:t>反子网掩码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例如：</a:t>
            </a:r>
            <a:r>
              <a:rPr lang="zh-CN" altLang="zh-CN" sz="1400" i="1" dirty="0">
                <a:latin typeface="+mn-ea"/>
                <a:ea typeface="+mn-ea"/>
              </a:rPr>
              <a:t> </a:t>
            </a:r>
            <a:r>
              <a:rPr lang="zh-CN" altLang="zh-CN" sz="1400" dirty="0">
                <a:latin typeface="+mn-ea"/>
                <a:ea typeface="+mn-ea"/>
              </a:rPr>
              <a:t>[</a:t>
            </a:r>
            <a:r>
              <a:rPr lang="en-US" altLang="zh-CN" sz="1400" dirty="0">
                <a:latin typeface="+mn-ea"/>
                <a:ea typeface="+mn-ea"/>
              </a:rPr>
              <a:t>H3C-1</a:t>
            </a:r>
            <a:r>
              <a:rPr lang="zh-CN" altLang="zh-CN" sz="1400" dirty="0">
                <a:latin typeface="+mn-ea"/>
                <a:ea typeface="+mn-ea"/>
              </a:rPr>
              <a:t>-ospf-area0] network 192.168.1.1 0.0.0.255</a:t>
            </a:r>
            <a:endParaRPr lang="en-US" altLang="zh-CN" sz="1400" dirty="0">
              <a:latin typeface="+mn-ea"/>
              <a:ea typeface="+mn-ea"/>
            </a:endParaRPr>
          </a:p>
          <a:p>
            <a:pPr eaLnBrk="1" hangingPunct="1"/>
            <a:endParaRPr lang="en-US" altLang="zh-CN" sz="140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1400" dirty="0">
                <a:latin typeface="+mn-ea"/>
                <a:ea typeface="+mn-ea"/>
              </a:rPr>
              <a:t>也可以在指定接口上使能</a:t>
            </a:r>
            <a:r>
              <a:rPr lang="en-US" altLang="zh-CN" sz="1400" dirty="0" err="1">
                <a:latin typeface="+mn-ea"/>
                <a:ea typeface="+mn-ea"/>
              </a:rPr>
              <a:t>ospf</a:t>
            </a:r>
            <a:r>
              <a:rPr lang="en-US" altLang="zh-CN" sz="1400" dirty="0"/>
              <a:t>(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ea typeface="+mn-ea"/>
              </a:rPr>
              <a:t>仅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V7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ea typeface="+mn-ea"/>
              </a:rPr>
              <a:t>支持此配置命令</a:t>
            </a:r>
            <a:r>
              <a:rPr lang="en-US" altLang="zh-CN" sz="1400" dirty="0"/>
              <a:t>)</a:t>
            </a:r>
            <a:endParaRPr lang="en-US" altLang="zh-CN" sz="14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1400" dirty="0">
                <a:latin typeface="+mn-ea"/>
                <a:ea typeface="+mn-ea"/>
              </a:rPr>
              <a:t>[H3C- Serial1/0]</a:t>
            </a:r>
            <a:r>
              <a:rPr lang="en-US" altLang="zh-CN" sz="1400" b="1" dirty="0">
                <a:effectLst/>
              </a:rPr>
              <a:t> </a:t>
            </a:r>
            <a:r>
              <a:rPr lang="en-US" altLang="zh-CN" sz="1400" b="1" dirty="0" err="1">
                <a:effectLst/>
              </a:rPr>
              <a:t>ospf</a:t>
            </a:r>
            <a:r>
              <a:rPr lang="en-US" altLang="zh-CN" sz="1400" b="1" dirty="0">
                <a:effectLst/>
              </a:rPr>
              <a:t> </a:t>
            </a:r>
            <a:r>
              <a:rPr lang="en-US" altLang="zh-CN" sz="1400" i="1" dirty="0">
                <a:effectLst/>
              </a:rPr>
              <a:t>process-id</a:t>
            </a:r>
            <a:r>
              <a:rPr lang="en-US" altLang="zh-CN" sz="1400" b="1" dirty="0">
                <a:effectLst/>
              </a:rPr>
              <a:t> area</a:t>
            </a:r>
            <a:r>
              <a:rPr lang="en-US" altLang="zh-CN" sz="1400" i="1" dirty="0">
                <a:effectLst/>
              </a:rPr>
              <a:t> area-id</a:t>
            </a:r>
            <a:r>
              <a:rPr lang="en-US" altLang="zh-CN" sz="1400" dirty="0">
                <a:effectLst/>
              </a:rPr>
              <a:t> </a:t>
            </a:r>
          </a:p>
          <a:p>
            <a:pPr eaLnBrk="1" hangingPunct="1"/>
            <a:r>
              <a:rPr lang="en-US" altLang="zh-CN" sz="1400" dirty="0">
                <a:latin typeface="+mn-ea"/>
              </a:rPr>
              <a:t>[H3C- Serial1/0]</a:t>
            </a:r>
            <a:r>
              <a:rPr lang="en-US" altLang="zh-CN" sz="1400" b="1" dirty="0">
                <a:effectLst/>
              </a:rPr>
              <a:t> </a:t>
            </a:r>
            <a:r>
              <a:rPr lang="en-US" altLang="zh-CN" sz="1400" b="1" dirty="0" err="1">
                <a:effectLst/>
              </a:rPr>
              <a:t>ospf</a:t>
            </a:r>
            <a:r>
              <a:rPr lang="en-US" altLang="zh-CN" sz="1400" b="1" dirty="0">
                <a:effectLst/>
              </a:rPr>
              <a:t> </a:t>
            </a:r>
            <a:r>
              <a:rPr lang="en-US" altLang="zh-CN" sz="1400" i="1" dirty="0">
                <a:effectLst/>
              </a:rPr>
              <a:t>1</a:t>
            </a:r>
            <a:r>
              <a:rPr lang="en-US" altLang="zh-CN" sz="1400" b="1" dirty="0">
                <a:effectLst/>
              </a:rPr>
              <a:t> area</a:t>
            </a:r>
            <a:r>
              <a:rPr lang="en-US" altLang="zh-CN" sz="1400" i="1" dirty="0">
                <a:effectLst/>
              </a:rPr>
              <a:t> 0</a:t>
            </a:r>
            <a:r>
              <a:rPr lang="en-US" altLang="zh-CN" sz="1400" dirty="0">
                <a:effectLst/>
              </a:rPr>
              <a:t> </a:t>
            </a:r>
          </a:p>
          <a:p>
            <a:pPr eaLnBrk="1" hangingPunct="1"/>
            <a:endParaRPr lang="zh-CN" altLang="zh-CN" dirty="0">
              <a:latin typeface="+mn-ea"/>
              <a:ea typeface="+mn-ea"/>
            </a:endParaRPr>
          </a:p>
          <a:p>
            <a:pPr eaLnBrk="1" hangingPunct="1"/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51641" y="4179995"/>
            <a:ext cx="6552546" cy="52322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注：在系统视图下使用</a:t>
            </a:r>
            <a:r>
              <a:rPr lang="zh-CN" altLang="zh-CN" sz="1400" b="1" dirty="0">
                <a:latin typeface="+mn-ea"/>
                <a:ea typeface="+mn-ea"/>
              </a:rPr>
              <a:t>ospf </a:t>
            </a:r>
            <a:r>
              <a:rPr lang="zh-CN" altLang="zh-CN" sz="1400" dirty="0">
                <a:latin typeface="+mn-ea"/>
                <a:ea typeface="+mn-ea"/>
              </a:rPr>
              <a:t>命令启动OSPF 后，还必须在区域视图下向该区域中加入网段，然后OSPF才会在该网段上运行</a:t>
            </a:r>
            <a:r>
              <a:rPr lang="zh-CN" altLang="en-US" sz="1400" dirty="0">
                <a:latin typeface="+mn-ea"/>
                <a:ea typeface="+mn-ea"/>
              </a:rPr>
              <a:t>（</a:t>
            </a:r>
            <a:r>
              <a:rPr lang="en-US" altLang="zh-CN" sz="1400" dirty="0">
                <a:latin typeface="+mn-ea"/>
                <a:ea typeface="+mn-ea"/>
              </a:rPr>
              <a:t>V5&amp;V7</a:t>
            </a:r>
            <a:r>
              <a:rPr lang="zh-CN" altLang="en-US" sz="1400" dirty="0">
                <a:latin typeface="+mn-ea"/>
                <a:ea typeface="+mn-ea"/>
              </a:rPr>
              <a:t>）</a:t>
            </a:r>
            <a:r>
              <a:rPr lang="zh-CN" altLang="zh-CN" sz="1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OSPF配置 — 路由引入</a:t>
            </a:r>
          </a:p>
        </p:txBody>
      </p:sp>
      <p:sp>
        <p:nvSpPr>
          <p:cNvPr id="19459" name="内容占位符 5"/>
          <p:cNvSpPr>
            <a:spLocks noGrp="1" noChangeArrowheads="1"/>
          </p:cNvSpPr>
          <p:nvPr>
            <p:ph idx="1"/>
          </p:nvPr>
        </p:nvSpPr>
        <p:spPr>
          <a:xfrm>
            <a:off x="395536" y="987574"/>
            <a:ext cx="6400800" cy="3394075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400" dirty="0">
                <a:latin typeface="+mn-ea"/>
              </a:rPr>
              <a:t>引入/取消其它协议的路由</a:t>
            </a:r>
          </a:p>
          <a:p>
            <a:pPr marL="742950" lvl="1" indent="-285750" algn="l" eaLnBrk="1" hangingPunct="1"/>
            <a:r>
              <a:rPr lang="zh-CN" altLang="zh-CN" sz="1400" dirty="0">
                <a:latin typeface="+mn-ea"/>
              </a:rPr>
              <a:t>[</a:t>
            </a:r>
            <a:r>
              <a:rPr lang="en-US" altLang="zh-CN" sz="1400" dirty="0">
                <a:latin typeface="+mn-ea"/>
              </a:rPr>
              <a:t>H3C</a:t>
            </a:r>
            <a:r>
              <a:rPr lang="zh-CN" altLang="zh-CN" sz="1400" dirty="0">
                <a:latin typeface="+mn-ea"/>
              </a:rPr>
              <a:t>-ospf</a:t>
            </a:r>
            <a:r>
              <a:rPr lang="en-US" altLang="zh-CN" sz="1400" dirty="0">
                <a:latin typeface="+mn-ea"/>
              </a:rPr>
              <a:t>-1</a:t>
            </a:r>
            <a:r>
              <a:rPr lang="zh-CN" altLang="zh-CN" sz="1400" dirty="0">
                <a:latin typeface="+mn-ea"/>
              </a:rPr>
              <a:t>] [undo] import-route </a:t>
            </a:r>
            <a:r>
              <a:rPr lang="zh-CN" altLang="zh-CN" sz="1400" i="1" dirty="0">
                <a:latin typeface="+mn-ea"/>
              </a:rPr>
              <a:t>protocol</a:t>
            </a:r>
          </a:p>
          <a:p>
            <a:pPr marL="742950" lvl="1" indent="-285750" algn="l" eaLnBrk="1" hangingPunct="1"/>
            <a:r>
              <a:rPr lang="zh-CN" altLang="zh-CN" sz="1400" i="1" dirty="0">
                <a:latin typeface="+mn-ea"/>
              </a:rPr>
              <a:t>protocol</a:t>
            </a:r>
            <a:r>
              <a:rPr lang="zh-CN" altLang="zh-CN" sz="1400" dirty="0">
                <a:latin typeface="+mn-ea"/>
              </a:rPr>
              <a:t>: Direct, Static, RIP, BGP, IS-IS</a:t>
            </a:r>
            <a:endParaRPr lang="en-US" altLang="zh-CN" sz="1400" dirty="0">
              <a:latin typeface="+mn-ea"/>
            </a:endParaRPr>
          </a:p>
          <a:p>
            <a:pPr marL="0" lvl="1" indent="-285750" algn="l" eaLnBrk="1" hangingPunct="1"/>
            <a:r>
              <a:rPr lang="zh-CN" altLang="en-US" sz="1400" dirty="0">
                <a:latin typeface="+mn-ea"/>
              </a:rPr>
              <a:t>    当</a:t>
            </a:r>
            <a:r>
              <a:rPr lang="en-US" altLang="zh-CN" sz="1400" dirty="0">
                <a:latin typeface="+mn-ea"/>
              </a:rPr>
              <a:t>OSPF</a:t>
            </a:r>
            <a:r>
              <a:rPr lang="zh-CN" altLang="en-US" sz="1400" dirty="0">
                <a:latin typeface="+mn-ea"/>
              </a:rPr>
              <a:t>网络中的设备需要访问运行其他协议的网络中的设备时，需要将其他协议的路由引入到</a:t>
            </a:r>
            <a:r>
              <a:rPr lang="en-US" altLang="zh-CN" sz="1400" dirty="0">
                <a:latin typeface="+mn-ea"/>
              </a:rPr>
              <a:t>OSPF</a:t>
            </a:r>
            <a:r>
              <a:rPr lang="zh-CN" altLang="en-US" sz="1400" dirty="0">
                <a:latin typeface="+mn-ea"/>
              </a:rPr>
              <a:t>网络中。</a:t>
            </a:r>
          </a:p>
          <a:p>
            <a:pPr marL="0" lvl="1" indent="-285750" algn="l" eaLnBrk="1" hangingPunct="1"/>
            <a:r>
              <a:rPr lang="zh-CN" altLang="en-US" sz="1400" dirty="0">
                <a:latin typeface="+mn-ea"/>
              </a:rPr>
              <a:t>      </a:t>
            </a:r>
            <a:r>
              <a:rPr lang="en-US" altLang="zh-CN" sz="1400" dirty="0">
                <a:latin typeface="+mn-ea"/>
              </a:rPr>
              <a:t>OSPF</a:t>
            </a:r>
            <a:r>
              <a:rPr lang="zh-CN" altLang="en-US" sz="1400" dirty="0">
                <a:latin typeface="+mn-ea"/>
              </a:rPr>
              <a:t>是一个无环路的动态路由协议，但这是针对域内路由和域间路由而言的，其对引入的外部路由环路没有很好的防范机制，所以在配置</a:t>
            </a:r>
            <a:r>
              <a:rPr lang="en-US" altLang="zh-CN" sz="1400" dirty="0">
                <a:latin typeface="+mn-ea"/>
              </a:rPr>
              <a:t>OSPF</a:t>
            </a:r>
            <a:r>
              <a:rPr lang="zh-CN" altLang="en-US" sz="1400" dirty="0">
                <a:latin typeface="+mn-ea"/>
              </a:rPr>
              <a:t>引入外部路由时一定要慎重，防止手工配置引起的环路。</a:t>
            </a:r>
          </a:p>
          <a:p>
            <a:pPr marL="742950" lvl="1" indent="-285750" algn="l" eaLnBrk="1" hangingPunct="1"/>
            <a:endParaRPr lang="en-US" altLang="zh-CN" sz="1400" dirty="0">
              <a:latin typeface="+mn-ea"/>
            </a:endParaRPr>
          </a:p>
          <a:p>
            <a:pPr marL="742950" lvl="1" indent="-285750" algn="l" eaLnBrk="1" hangingPunct="1"/>
            <a:endParaRPr lang="en-US" altLang="zh-CN" sz="1400" dirty="0">
              <a:latin typeface="+mn-ea"/>
            </a:endParaRPr>
          </a:p>
          <a:p>
            <a:pPr marL="742950" lvl="1" indent="-285750" algn="l" eaLnBrk="1" hangingPunct="1"/>
            <a:endParaRPr lang="zh-CN" altLang="zh-CN" sz="1400" dirty="0">
              <a:latin typeface="+mn-ea"/>
            </a:endParaRPr>
          </a:p>
          <a:p>
            <a:pPr marL="342900" indent="-342900" algn="l" eaLnBrk="1" hangingPunct="1">
              <a:buFont typeface="Arial" pitchFamily="34" charset="0"/>
              <a:buChar char="•"/>
            </a:pPr>
            <a:endParaRPr lang="zh-CN" altLang="zh-CN" sz="1800" dirty="0">
              <a:latin typeface="+mn-ea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5175" y="3867894"/>
            <a:ext cx="6048375" cy="30777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注：在缺省情况下，OSPF不引入其它协议的路由。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OSPF配置 — 显示与调试</a:t>
            </a:r>
          </a:p>
        </p:txBody>
      </p:sp>
      <p:sp>
        <p:nvSpPr>
          <p:cNvPr id="20483" name="内容占位符 5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6400800" cy="3394075"/>
          </a:xfrm>
        </p:spPr>
        <p:txBody>
          <a:bodyPr/>
          <a:lstStyle/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800" dirty="0"/>
              <a:t>显示当前OSPF运行状态与配置信息</a:t>
            </a:r>
          </a:p>
          <a:p>
            <a:pPr marL="742950" lvl="1" indent="-285750" algn="l" eaLnBrk="1" hangingPunct="1"/>
            <a:r>
              <a:rPr lang="zh-CN" altLang="zh-CN" sz="1800" dirty="0"/>
              <a:t>[任意视图] display ospf</a:t>
            </a:r>
            <a:endParaRPr lang="zh-CN" altLang="zh-CN" sz="1800" i="1" dirty="0"/>
          </a:p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800" dirty="0"/>
              <a:t>对OSPF报文进行调试</a:t>
            </a:r>
          </a:p>
          <a:p>
            <a:pPr marL="742950" lvl="1" indent="-285750" algn="l" eaLnBrk="1" hangingPunct="1"/>
            <a:r>
              <a:rPr lang="zh-CN" altLang="zh-CN" sz="1800" dirty="0"/>
              <a:t>&lt;</a:t>
            </a:r>
            <a:r>
              <a:rPr lang="en-US" altLang="zh-CN" sz="1800" dirty="0"/>
              <a:t>H3C</a:t>
            </a:r>
            <a:r>
              <a:rPr lang="zh-CN" altLang="zh-CN" sz="1800" dirty="0"/>
              <a:t>&gt; terminal debugging</a:t>
            </a:r>
          </a:p>
          <a:p>
            <a:pPr marL="742950" lvl="1" indent="-285750" algn="l" eaLnBrk="1" hangingPunct="1"/>
            <a:r>
              <a:rPr lang="zh-CN" altLang="zh-CN" sz="1800" dirty="0"/>
              <a:t>&lt;</a:t>
            </a:r>
            <a:r>
              <a:rPr lang="en-US" altLang="zh-CN" sz="1800" dirty="0"/>
              <a:t>H3C</a:t>
            </a:r>
            <a:r>
              <a:rPr lang="zh-CN" altLang="zh-CN" sz="1800" dirty="0"/>
              <a:t>&gt; terminal monitor</a:t>
            </a:r>
          </a:p>
          <a:p>
            <a:pPr marL="742950" lvl="1" indent="-285750" algn="l" eaLnBrk="1" hangingPunct="1"/>
            <a:r>
              <a:rPr lang="zh-CN" altLang="zh-CN" sz="1800" dirty="0"/>
              <a:t>&lt;</a:t>
            </a:r>
            <a:r>
              <a:rPr lang="en-US" altLang="zh-CN" sz="1800" dirty="0"/>
              <a:t>H3C</a:t>
            </a:r>
            <a:r>
              <a:rPr lang="zh-CN" altLang="zh-CN" sz="1800" dirty="0"/>
              <a:t>&gt; debugging ospf</a:t>
            </a:r>
            <a:r>
              <a:rPr lang="en-US" altLang="zh-CN" sz="1800" dirty="0"/>
              <a:t> 1 </a:t>
            </a:r>
            <a:r>
              <a:rPr lang="zh-CN" altLang="zh-CN" sz="1800" dirty="0"/>
              <a:t> packet [interface </a:t>
            </a:r>
            <a:r>
              <a:rPr lang="zh-CN" altLang="zh-CN" sz="1800" i="1" dirty="0"/>
              <a:t>type num</a:t>
            </a:r>
            <a:r>
              <a:rPr lang="zh-CN" altLang="zh-CN" sz="1800" dirty="0"/>
              <a:t>]</a:t>
            </a:r>
          </a:p>
          <a:p>
            <a:pPr marL="342900" indent="-342900" algn="l" eaLnBrk="1" hangingPunct="1">
              <a:buFont typeface="Arial" pitchFamily="34" charset="0"/>
              <a:buChar char="•"/>
            </a:pPr>
            <a:r>
              <a:rPr lang="zh-CN" altLang="zh-CN" sz="1800" dirty="0"/>
              <a:t>关闭OSPF报文调试</a:t>
            </a:r>
          </a:p>
          <a:p>
            <a:pPr marL="742950" lvl="1" indent="-285750" algn="l" eaLnBrk="1" hangingPunct="1"/>
            <a:r>
              <a:rPr lang="zh-CN" altLang="zh-CN" sz="1800" dirty="0"/>
              <a:t>&lt;</a:t>
            </a:r>
            <a:r>
              <a:rPr lang="en-US" altLang="zh-CN" sz="1800" dirty="0"/>
              <a:t>H3C</a:t>
            </a:r>
            <a:r>
              <a:rPr lang="zh-CN" altLang="zh-CN" sz="1800" dirty="0"/>
              <a:t>&gt; undo debugging ospf packet</a:t>
            </a:r>
            <a:endParaRPr lang="zh-CN" altLang="zh-CN" sz="1800" i="1" dirty="0"/>
          </a:p>
          <a:p>
            <a:pPr marL="342900" indent="-342900" algn="l" eaLnBrk="1" hangingPunct="1">
              <a:buFont typeface="Arial" pitchFamily="34" charset="0"/>
              <a:buChar char="•"/>
            </a:pPr>
            <a:endParaRPr lang="zh-CN" altLang="zh-CN" sz="1800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1443"/>
            <a:ext cx="4872038" cy="461665"/>
          </a:xfrm>
        </p:spPr>
        <p:txBody>
          <a:bodyPr/>
          <a:lstStyle/>
          <a:p>
            <a:pPr marL="0" indent="0" eaLnBrk="1" hangingPunct="1"/>
            <a:r>
              <a:rPr lang="zh-CN" altLang="zh-CN" dirty="0"/>
              <a:t>OSPF配置 — 举例</a:t>
            </a:r>
            <a:r>
              <a:rPr lang="en-US" altLang="zh-CN" dirty="0"/>
              <a:t>(V5&amp;V7)</a:t>
            </a:r>
            <a:endParaRPr lang="zh-CN" altLang="zh-CN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98074"/>
              </p:ext>
            </p:extLst>
          </p:nvPr>
        </p:nvGraphicFramePr>
        <p:xfrm>
          <a:off x="971700" y="915612"/>
          <a:ext cx="591026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24457" imgH="1333590" progId="">
                  <p:embed/>
                </p:oleObj>
              </mc:Choice>
              <mc:Fallback>
                <p:oleObj name="Visio" r:id="rId2" imgW="5724457" imgH="133359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00" y="915612"/>
                        <a:ext cx="5910263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87325" y="3113088"/>
            <a:ext cx="10843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+mn-ea"/>
                <a:ea typeface="+mn-ea"/>
              </a:rPr>
              <a:t>配置</a:t>
            </a:r>
          </a:p>
          <a:p>
            <a:pPr eaLnBrk="1" hangingPunct="1"/>
            <a:r>
              <a:rPr lang="zh-CN" altLang="zh-CN" dirty="0">
                <a:latin typeface="+mn-ea"/>
                <a:ea typeface="+mn-ea"/>
              </a:rPr>
              <a:t>RouterA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271724" y="2420590"/>
            <a:ext cx="5473700" cy="203132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[RouterA] router id 1.1.1.1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[RouterA] interface serial </a:t>
            </a:r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zh-CN" sz="1400" dirty="0">
                <a:latin typeface="+mn-ea"/>
                <a:ea typeface="+mn-ea"/>
              </a:rPr>
              <a:t>/0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[RouterA-serial</a:t>
            </a:r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zh-CN" sz="1400" dirty="0">
                <a:latin typeface="+mn-ea"/>
                <a:ea typeface="+mn-ea"/>
              </a:rPr>
              <a:t>/0] ip address 2.2.2.1 24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[RouterA-serial</a:t>
            </a:r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zh-CN" sz="1400" dirty="0">
                <a:latin typeface="+mn-ea"/>
                <a:ea typeface="+mn-ea"/>
              </a:rPr>
              <a:t>/0] interface </a:t>
            </a:r>
            <a:r>
              <a:rPr lang="en-US" altLang="zh-CN" sz="1400" dirty="0">
                <a:latin typeface="+mn-ea"/>
                <a:ea typeface="+mn-ea"/>
              </a:rPr>
              <a:t>G</a:t>
            </a:r>
            <a:r>
              <a:rPr lang="zh-CN" altLang="zh-CN" sz="1400" dirty="0">
                <a:latin typeface="+mn-ea"/>
                <a:ea typeface="+mn-ea"/>
              </a:rPr>
              <a:t> 0/0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[RouterA-</a:t>
            </a:r>
            <a:r>
              <a:rPr lang="en-US" altLang="zh-CN" sz="1400" dirty="0">
                <a:latin typeface="+mn-ea"/>
                <a:ea typeface="+mn-ea"/>
              </a:rPr>
              <a:t>G</a:t>
            </a:r>
            <a:r>
              <a:rPr lang="zh-CN" altLang="zh-CN" sz="1400" dirty="0">
                <a:latin typeface="+mn-ea"/>
                <a:ea typeface="+mn-ea"/>
              </a:rPr>
              <a:t>0/0] ip address 1.1.1.1 24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[RouterA] ospf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[RouterA-ospf-1] area 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[RouterA-ospf-1-area-0.0.0.0] network 1.1.1.1 0.0.0.255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[RouterA-ospf-1-area-0.0.0.0] network 2.2.2.1 0.0.0.255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-31750" y="1339850"/>
            <a:ext cx="9139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259109"/>
              </p:ext>
            </p:extLst>
          </p:nvPr>
        </p:nvGraphicFramePr>
        <p:xfrm>
          <a:off x="1194132" y="1059624"/>
          <a:ext cx="5255903" cy="122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24457" imgH="1333590" progId="">
                  <p:embed/>
                </p:oleObj>
              </mc:Choice>
              <mc:Fallback>
                <p:oleObj name="Visio" r:id="rId2" imgW="5724457" imgH="133359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132" y="1059624"/>
                        <a:ext cx="5255903" cy="1224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390617" y="2526496"/>
            <a:ext cx="4862934" cy="2246769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[RouterB] router id 3.3.3.1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[RouterB] interface serial </a:t>
            </a:r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zh-CN" sz="1400" dirty="0">
                <a:latin typeface="+mn-ea"/>
                <a:ea typeface="+mn-ea"/>
              </a:rPr>
              <a:t>/0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[RouterB-serial</a:t>
            </a:r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zh-CN" sz="1400" dirty="0">
                <a:latin typeface="+mn-ea"/>
                <a:ea typeface="+mn-ea"/>
              </a:rPr>
              <a:t>/0] ip address 2.2.2.2 24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[RouterB-serial</a:t>
            </a:r>
            <a:r>
              <a:rPr lang="en-US" altLang="zh-CN" sz="1400" dirty="0">
                <a:latin typeface="+mn-ea"/>
                <a:ea typeface="+mn-ea"/>
              </a:rPr>
              <a:t>1</a:t>
            </a:r>
            <a:r>
              <a:rPr lang="zh-CN" altLang="zh-CN" sz="1400" dirty="0">
                <a:latin typeface="+mn-ea"/>
                <a:ea typeface="+mn-ea"/>
              </a:rPr>
              <a:t>/0] interface </a:t>
            </a:r>
            <a:r>
              <a:rPr lang="en-US" altLang="zh-CN" sz="1400" dirty="0">
                <a:latin typeface="+mn-ea"/>
                <a:ea typeface="+mn-ea"/>
              </a:rPr>
              <a:t>G</a:t>
            </a:r>
            <a:r>
              <a:rPr lang="zh-CN" altLang="zh-CN" sz="1400" dirty="0">
                <a:latin typeface="+mn-ea"/>
                <a:ea typeface="+mn-ea"/>
              </a:rPr>
              <a:t> 0/0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[RouterB-</a:t>
            </a:r>
            <a:r>
              <a:rPr lang="en-US" altLang="zh-CN" sz="1400" dirty="0">
                <a:latin typeface="+mn-ea"/>
                <a:ea typeface="+mn-ea"/>
              </a:rPr>
              <a:t>G</a:t>
            </a:r>
            <a:r>
              <a:rPr lang="zh-CN" altLang="zh-CN" sz="1400" dirty="0">
                <a:latin typeface="+mn-ea"/>
                <a:ea typeface="+mn-ea"/>
              </a:rPr>
              <a:t>0/0] ip address 3.3.3.1 24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[RouterB] ospf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[RouterB-ospf-1] area 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[RouterB-ospf-1-area-0.0.0.0] network 2.2.2.2 0.0.0.255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[RouterB-ospf-1-area-0.0.0.0] area 1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[RouterB-ospf-1-area-0.0.0.1] network 3.3.3.1 0.0.0.255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23850" y="3003550"/>
            <a:ext cx="10667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+mn-ea"/>
                <a:ea typeface="+mn-ea"/>
              </a:rPr>
              <a:t>配置</a:t>
            </a:r>
          </a:p>
          <a:p>
            <a:pPr eaLnBrk="1" hangingPunct="1"/>
            <a:r>
              <a:rPr lang="zh-CN" altLang="zh-CN" dirty="0">
                <a:latin typeface="+mn-ea"/>
                <a:ea typeface="+mn-ea"/>
              </a:rPr>
              <a:t>RouterB</a:t>
            </a:r>
          </a:p>
        </p:txBody>
      </p:sp>
      <p:sp>
        <p:nvSpPr>
          <p:cNvPr id="7" name="标题 4"/>
          <p:cNvSpPr txBox="1">
            <a:spLocks noChangeArrowheads="1"/>
          </p:cNvSpPr>
          <p:nvPr/>
        </p:nvSpPr>
        <p:spPr bwMode="auto">
          <a:xfrm>
            <a:off x="914400" y="191443"/>
            <a:ext cx="5817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OSPF配置 — 举例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(</a:t>
            </a:r>
            <a:r>
              <a:rPr lang="en-US" altLang="zh-CN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V5&amp;V7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5"/>
          <p:cNvSpPr>
            <a:spLocks noGrp="1" noChangeArrowheads="1"/>
          </p:cNvSpPr>
          <p:nvPr>
            <p:ph idx="4294967295"/>
          </p:nvPr>
        </p:nvSpPr>
        <p:spPr>
          <a:xfrm>
            <a:off x="395652" y="1059624"/>
            <a:ext cx="6400800" cy="3394075"/>
          </a:xfrm>
        </p:spPr>
        <p:txBody>
          <a:bodyPr/>
          <a:lstStyle/>
          <a:p>
            <a:pPr eaLnBrk="1" hangingPunct="1"/>
            <a:r>
              <a:rPr lang="zh-CN" altLang="zh-CN" sz="1800" dirty="0"/>
              <a:t>OSPF介绍</a:t>
            </a:r>
          </a:p>
          <a:p>
            <a:pPr eaLnBrk="1" hangingPunct="1"/>
            <a:endParaRPr lang="zh-CN" altLang="zh-CN" sz="1800" dirty="0"/>
          </a:p>
          <a:p>
            <a:pPr eaLnBrk="1" hangingPunct="1"/>
            <a:r>
              <a:rPr lang="zh-CN" altLang="zh-CN" sz="1800" dirty="0"/>
              <a:t>OSPF配置</a:t>
            </a:r>
          </a:p>
          <a:p>
            <a:pPr eaLnBrk="1" hangingPunct="1"/>
            <a:endParaRPr lang="zh-CN" altLang="zh-CN" sz="1800" dirty="0"/>
          </a:p>
          <a:p>
            <a:pPr eaLnBrk="1" hangingPunct="1"/>
            <a:r>
              <a:rPr lang="zh-CN" altLang="zh-CN" sz="1800" dirty="0"/>
              <a:t>路由综合实验举例</a:t>
            </a:r>
          </a:p>
          <a:p>
            <a:pPr eaLnBrk="1" hangingPunct="1"/>
            <a:endParaRPr lang="zh-CN" altLang="zh-CN" sz="1800" dirty="0"/>
          </a:p>
          <a:p>
            <a:pPr eaLnBrk="1" hangingPunct="1"/>
            <a:r>
              <a:rPr lang="zh-CN" altLang="zh-CN" sz="1800" dirty="0"/>
              <a:t>故障诊断</a:t>
            </a:r>
          </a:p>
          <a:p>
            <a:pPr eaLnBrk="1" hangingPunct="1"/>
            <a:endParaRPr lang="zh-CN" altLang="zh-CN" sz="1800" dirty="0"/>
          </a:p>
        </p:txBody>
      </p:sp>
      <p:sp>
        <p:nvSpPr>
          <p:cNvPr id="4" name="标题 4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93675"/>
            <a:ext cx="4872038" cy="457200"/>
          </a:xfrm>
        </p:spPr>
        <p:txBody>
          <a:bodyPr/>
          <a:lstStyle/>
          <a:p>
            <a:pPr marL="0" indent="0" eaLnBrk="1" hangingPunct="1"/>
            <a:r>
              <a:rPr lang="zh-CN" altLang="en-US" dirty="0"/>
              <a:t>路由综合实验与故障诊断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 dirty="0"/>
              <a:t>OSPF配置 — 举例</a:t>
            </a:r>
            <a:r>
              <a:rPr lang="en-US" altLang="zh-CN" dirty="0"/>
              <a:t>(V7)</a:t>
            </a:r>
            <a:endParaRPr lang="zh-CN" altLang="zh-CN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25438" y="992188"/>
          <a:ext cx="6288087" cy="35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24457" imgH="3076665" progId="">
                  <p:embed/>
                </p:oleObj>
              </mc:Choice>
              <mc:Fallback>
                <p:oleObj name="Visio" r:id="rId2" imgW="5724457" imgH="3076665" progId="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992188"/>
                        <a:ext cx="6288087" cy="359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56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5611"/>
              </p:ext>
            </p:extLst>
          </p:nvPr>
        </p:nvGraphicFramePr>
        <p:xfrm>
          <a:off x="1123950" y="915612"/>
          <a:ext cx="5251450" cy="193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63100" imgH="3390990" progId="">
                  <p:embed/>
                </p:oleObj>
              </mc:Choice>
              <mc:Fallback>
                <p:oleObj name="Visio" r:id="rId2" imgW="9563100" imgH="339099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915612"/>
                        <a:ext cx="5251450" cy="1933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60413" y="3059112"/>
            <a:ext cx="5348287" cy="13127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路由器之间的链路层协议都封装PPP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在路由器A与B之间使用静态路由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在路由器B与C之间运行路由协议RIP</a:t>
            </a:r>
          </a:p>
          <a:p>
            <a:pPr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zh-CN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在路由器C与D之间运行路由协议OSPF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54000" y="3395663"/>
            <a:ext cx="4154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+mn-ea"/>
                <a:ea typeface="+mn-ea"/>
              </a:rPr>
              <a:t>要</a:t>
            </a:r>
          </a:p>
          <a:p>
            <a:pPr eaLnBrk="1" hangingPunct="1"/>
            <a:r>
              <a:rPr lang="zh-CN" altLang="zh-CN" dirty="0">
                <a:latin typeface="+mn-ea"/>
                <a:ea typeface="+mn-ea"/>
              </a:rPr>
              <a:t>求</a:t>
            </a:r>
          </a:p>
        </p:txBody>
      </p:sp>
      <p:sp>
        <p:nvSpPr>
          <p:cNvPr id="6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实验环境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060450"/>
            <a:ext cx="6213475" cy="3397250"/>
          </a:xfrm>
        </p:spPr>
        <p:txBody>
          <a:bodyPr/>
          <a:lstStyle/>
          <a:p>
            <a:pPr eaLnBrk="1" hangingPunct="1"/>
            <a:r>
              <a:rPr lang="zh-CN" altLang="zh-CN" sz="1800" dirty="0"/>
              <a:t>路由器A</a:t>
            </a:r>
          </a:p>
          <a:p>
            <a:pPr lvl="1" eaLnBrk="1" hangingPunct="1"/>
            <a:r>
              <a:rPr lang="zh-CN" altLang="zh-CN" sz="1800" dirty="0"/>
              <a:t>[RA] ip  route-static  0.0.0.0  0  192.0.0.2</a:t>
            </a:r>
          </a:p>
          <a:p>
            <a:pPr eaLnBrk="1" hangingPunct="1"/>
            <a:endParaRPr lang="zh-CN" altLang="zh-CN" sz="1800" dirty="0"/>
          </a:p>
          <a:p>
            <a:pPr eaLnBrk="1" hangingPunct="1"/>
            <a:r>
              <a:rPr lang="zh-CN" altLang="zh-CN" sz="1800" dirty="0"/>
              <a:t>路由器B</a:t>
            </a:r>
          </a:p>
          <a:p>
            <a:pPr lvl="1" eaLnBrk="1" hangingPunct="1"/>
            <a:r>
              <a:rPr lang="zh-CN" altLang="zh-CN" sz="1800" dirty="0"/>
              <a:t>[RB] ip  route-static  202.0.0.0  24  192.0.0.1</a:t>
            </a:r>
          </a:p>
          <a:p>
            <a:pPr lvl="1" eaLnBrk="1" hangingPunct="1"/>
            <a:r>
              <a:rPr lang="zh-CN" altLang="zh-CN" sz="1800" dirty="0"/>
              <a:t>[RB] rip</a:t>
            </a:r>
          </a:p>
          <a:p>
            <a:pPr lvl="1" eaLnBrk="1" hangingPunct="1"/>
            <a:r>
              <a:rPr lang="zh-CN" altLang="zh-CN" sz="1800" dirty="0"/>
              <a:t>[RB-rip</a:t>
            </a:r>
            <a:r>
              <a:rPr lang="en-US" altLang="zh-CN" sz="1800" dirty="0"/>
              <a:t>-1</a:t>
            </a:r>
            <a:r>
              <a:rPr lang="zh-CN" altLang="zh-CN" sz="1800" dirty="0"/>
              <a:t>] network 192.0.1.1</a:t>
            </a:r>
          </a:p>
          <a:p>
            <a:pPr lvl="1" eaLnBrk="1" hangingPunct="1"/>
            <a:r>
              <a:rPr lang="zh-CN" altLang="zh-CN" sz="1800" dirty="0"/>
              <a:t>[RB-rip</a:t>
            </a:r>
            <a:r>
              <a:rPr lang="en-US" altLang="zh-CN" sz="1800" dirty="0"/>
              <a:t>-1</a:t>
            </a:r>
            <a:r>
              <a:rPr lang="zh-CN" altLang="zh-CN" sz="1800" dirty="0"/>
              <a:t>] network 202.0.1.1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路由配置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658" y="915612"/>
            <a:ext cx="7272694" cy="4104342"/>
          </a:xfrm>
        </p:spPr>
        <p:txBody>
          <a:bodyPr/>
          <a:lstStyle/>
          <a:p>
            <a:pPr eaLnBrk="1" hangingPunct="1"/>
            <a:r>
              <a:rPr lang="zh-CN" altLang="zh-CN" sz="1800" dirty="0">
                <a:latin typeface="+mn-ea"/>
              </a:rPr>
              <a:t>路由器C</a:t>
            </a:r>
          </a:p>
          <a:p>
            <a:pPr lvl="1" eaLnBrk="1" hangingPunct="1"/>
            <a:r>
              <a:rPr lang="zh-CN" altLang="zh-CN" sz="1800" dirty="0">
                <a:latin typeface="+mn-ea"/>
              </a:rPr>
              <a:t>[RC] rip</a:t>
            </a:r>
          </a:p>
          <a:p>
            <a:pPr lvl="1" eaLnBrk="1" hangingPunct="1"/>
            <a:r>
              <a:rPr lang="zh-CN" altLang="zh-CN" sz="1800" dirty="0">
                <a:latin typeface="+mn-ea"/>
              </a:rPr>
              <a:t>[RC-rip</a:t>
            </a:r>
            <a:r>
              <a:rPr lang="en-US" altLang="zh-CN" sz="1800" dirty="0">
                <a:latin typeface="+mn-ea"/>
              </a:rPr>
              <a:t>-1</a:t>
            </a:r>
            <a:r>
              <a:rPr lang="zh-CN" altLang="zh-CN" sz="1800" dirty="0">
                <a:latin typeface="+mn-ea"/>
              </a:rPr>
              <a:t>] network 192.0.1.2</a:t>
            </a:r>
          </a:p>
          <a:p>
            <a:pPr lvl="1" eaLnBrk="1" hangingPunct="1"/>
            <a:r>
              <a:rPr lang="zh-CN" altLang="zh-CN" sz="1800" dirty="0">
                <a:latin typeface="+mn-ea"/>
              </a:rPr>
              <a:t>[RC-rip</a:t>
            </a:r>
            <a:r>
              <a:rPr lang="en-US" altLang="zh-CN" sz="1800" dirty="0">
                <a:latin typeface="+mn-ea"/>
              </a:rPr>
              <a:t>-1</a:t>
            </a:r>
            <a:r>
              <a:rPr lang="zh-CN" altLang="zh-CN" sz="1800" dirty="0">
                <a:latin typeface="+mn-ea"/>
              </a:rPr>
              <a:t>] network 202.0.2.1</a:t>
            </a:r>
          </a:p>
          <a:p>
            <a:pPr lvl="1" eaLnBrk="1" hangingPunct="1"/>
            <a:r>
              <a:rPr lang="zh-CN" altLang="zh-CN" sz="1800" dirty="0">
                <a:latin typeface="+mn-ea"/>
              </a:rPr>
              <a:t>[RC] ospf </a:t>
            </a:r>
            <a:endParaRPr lang="en-US" altLang="zh-CN" sz="1800" dirty="0">
              <a:latin typeface="+mn-ea"/>
            </a:endParaRPr>
          </a:p>
          <a:p>
            <a:pPr lvl="1" eaLnBrk="1" hangingPunct="1"/>
            <a:r>
              <a:rPr lang="en-US" altLang="zh-CN" sz="1800" dirty="0">
                <a:latin typeface="+mn-ea"/>
              </a:rPr>
              <a:t>[RTC-ospf-1]area 0</a:t>
            </a:r>
          </a:p>
          <a:p>
            <a:pPr lvl="1" eaLnBrk="1" hangingPunct="1"/>
            <a:r>
              <a:rPr lang="en-US" altLang="zh-CN" sz="1800" dirty="0">
                <a:latin typeface="+mn-ea"/>
              </a:rPr>
              <a:t>[RC-ospf-1-area-0.0.0.0]network 192.0.2.0 0.0.0.255</a:t>
            </a:r>
          </a:p>
          <a:p>
            <a:pPr lvl="1" eaLnBrk="1" hangingPunct="1"/>
            <a:r>
              <a:rPr lang="en-US" altLang="zh-CN" sz="1800" dirty="0">
                <a:latin typeface="+mn-ea"/>
              </a:rPr>
              <a:t>[RC-ospf-1-area-0.0.0.0]network 202.0.2.0 0.0.0.255</a:t>
            </a:r>
          </a:p>
          <a:p>
            <a:pPr marL="457200" lvl="1" indent="0" eaLnBrk="1" hangingPunct="1">
              <a:buNone/>
            </a:pPr>
            <a:endParaRPr lang="en-US" altLang="zh-CN" sz="1800" dirty="0">
              <a:latin typeface="+mn-ea"/>
            </a:endParaRPr>
          </a:p>
          <a:p>
            <a:pPr lvl="1" eaLnBrk="1" hangingPunct="1"/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[RC-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G0/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0] ospf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 area 0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 //V7</a:t>
            </a:r>
            <a:r>
              <a:rPr lang="zh-CN" altLang="en-US" sz="1800" dirty="0">
                <a:solidFill>
                  <a:srgbClr val="0070C0"/>
                </a:solidFill>
                <a:latin typeface="+mn-ea"/>
              </a:rPr>
              <a:t>特有命令</a:t>
            </a:r>
            <a:endParaRPr lang="zh-CN" altLang="zh-CN" sz="1800" dirty="0">
              <a:solidFill>
                <a:srgbClr val="0070C0"/>
              </a:solidFill>
              <a:latin typeface="+mn-ea"/>
            </a:endParaRPr>
          </a:p>
          <a:p>
            <a:pPr lvl="1" eaLnBrk="1" hangingPunct="1"/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[RC-Serial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1/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0] ospf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 area 0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 //V7</a:t>
            </a:r>
            <a:r>
              <a:rPr lang="zh-CN" altLang="en-US" sz="1800" dirty="0">
                <a:solidFill>
                  <a:srgbClr val="0070C0"/>
                </a:solidFill>
                <a:latin typeface="+mn-ea"/>
              </a:rPr>
              <a:t>特有命令</a:t>
            </a:r>
            <a:endParaRPr lang="zh-CN" altLang="zh-CN" sz="18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路由配置（续）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658" y="915612"/>
            <a:ext cx="6840646" cy="4104342"/>
          </a:xfrm>
        </p:spPr>
        <p:txBody>
          <a:bodyPr/>
          <a:lstStyle/>
          <a:p>
            <a:pPr eaLnBrk="1" hangingPunct="1"/>
            <a:r>
              <a:rPr lang="zh-CN" altLang="zh-CN" sz="1800" dirty="0">
                <a:latin typeface="+mn-ea"/>
              </a:rPr>
              <a:t>路由器D</a:t>
            </a:r>
          </a:p>
          <a:p>
            <a:pPr lvl="1" eaLnBrk="1" hangingPunct="1"/>
            <a:r>
              <a:rPr lang="zh-CN" altLang="zh-CN" sz="1800" dirty="0">
                <a:latin typeface="+mn-ea"/>
              </a:rPr>
              <a:t>[RD] ospf </a:t>
            </a:r>
            <a:endParaRPr lang="en-US" altLang="zh-CN" sz="1800" dirty="0">
              <a:latin typeface="+mn-ea"/>
            </a:endParaRPr>
          </a:p>
          <a:p>
            <a:pPr lvl="1" eaLnBrk="1" hangingPunct="1"/>
            <a:r>
              <a:rPr lang="en-US" altLang="zh-CN" sz="1800" dirty="0">
                <a:latin typeface="+mn-ea"/>
              </a:rPr>
              <a:t>[RD-ospf-1]area 0</a:t>
            </a:r>
          </a:p>
          <a:p>
            <a:pPr lvl="1" eaLnBrk="1" hangingPunct="1"/>
            <a:r>
              <a:rPr lang="en-US" altLang="zh-CN" sz="1800" dirty="0">
                <a:latin typeface="+mn-ea"/>
              </a:rPr>
              <a:t>[RD-ospf-1-area-0.0.0.0]network 192.0.2.0 0.0.0.255</a:t>
            </a:r>
          </a:p>
          <a:p>
            <a:pPr lvl="1" eaLnBrk="1" hangingPunct="1"/>
            <a:r>
              <a:rPr lang="en-US" altLang="zh-CN" sz="1800" dirty="0">
                <a:latin typeface="+mn-ea"/>
              </a:rPr>
              <a:t>[RD-ospf-1-area-0.0.0.0]network 202.0.3.0 0.0.0.255</a:t>
            </a:r>
          </a:p>
          <a:p>
            <a:pPr lvl="1" eaLnBrk="1" hangingPunct="1"/>
            <a:endParaRPr lang="en-US" altLang="zh-CN" sz="1800" b="1" dirty="0">
              <a:latin typeface="+mn-ea"/>
            </a:endParaRPr>
          </a:p>
          <a:p>
            <a:pPr lvl="1" eaLnBrk="1" hangingPunct="1"/>
            <a:r>
              <a:rPr lang="zh-CN" altLang="zh-CN" sz="1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[RD-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G0/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0] ospf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 area 0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 //V7</a:t>
            </a:r>
            <a:r>
              <a:rPr lang="zh-CN" altLang="en-US" sz="1800" dirty="0">
                <a:solidFill>
                  <a:srgbClr val="0070C0"/>
                </a:solidFill>
                <a:latin typeface="+mn-ea"/>
              </a:rPr>
              <a:t>特有命令</a:t>
            </a:r>
            <a:endParaRPr lang="zh-CN" altLang="zh-CN" sz="1800" dirty="0">
              <a:solidFill>
                <a:srgbClr val="0070C0"/>
              </a:solidFill>
              <a:latin typeface="+mn-ea"/>
            </a:endParaRPr>
          </a:p>
          <a:p>
            <a:pPr lvl="1" eaLnBrk="1" hangingPunct="1"/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[RD-Serial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1/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0] ospf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1</a:t>
            </a:r>
            <a:r>
              <a:rPr lang="zh-CN" altLang="zh-CN" sz="1800" dirty="0">
                <a:solidFill>
                  <a:srgbClr val="0070C0"/>
                </a:solidFill>
                <a:latin typeface="+mn-ea"/>
              </a:rPr>
              <a:t> area 0</a:t>
            </a:r>
            <a:r>
              <a:rPr lang="en-US" altLang="zh-CN" sz="1800" dirty="0">
                <a:solidFill>
                  <a:srgbClr val="0070C0"/>
                </a:solidFill>
                <a:latin typeface="+mn-ea"/>
              </a:rPr>
              <a:t> //V7</a:t>
            </a:r>
            <a:r>
              <a:rPr lang="zh-CN" altLang="en-US" sz="1800" dirty="0">
                <a:solidFill>
                  <a:srgbClr val="0070C0"/>
                </a:solidFill>
                <a:latin typeface="+mn-ea"/>
              </a:rPr>
              <a:t>特有命令</a:t>
            </a:r>
            <a:endParaRPr lang="zh-CN" altLang="zh-CN" sz="18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路由配置（续）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34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7628" y="1253014"/>
            <a:ext cx="727036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[RB] display ip routing-table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Routing Tables: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Destination/Mask  Proto   Pref     Metric     Nexthop    Interface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127.0.0.0/8       Direct     0          0         127.0.0.1    LoopBack0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127.0.0.1/32     Direct     0          0         127.0.0.1    LoopBack0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192.0.0.0/24     Direct     0          0         192.0.0.2    Serial</a:t>
            </a:r>
            <a:r>
              <a:rPr lang="en-US" altLang="zh-CN" sz="1400" dirty="0">
                <a:latin typeface="+mn-ea"/>
                <a:ea typeface="+mn-ea"/>
              </a:rPr>
              <a:t>1/</a:t>
            </a:r>
            <a:r>
              <a:rPr lang="zh-CN" altLang="zh-CN" sz="1400" dirty="0">
                <a:latin typeface="+mn-ea"/>
                <a:ea typeface="+mn-ea"/>
              </a:rPr>
              <a:t>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192.0.0.2/32     Direct     0          0         127.0.0.1    LoopBack0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192.0.0.1/32     Direct     0          0         192.0.0.1    Serial</a:t>
            </a:r>
            <a:r>
              <a:rPr lang="en-US" altLang="zh-CN" sz="1400" dirty="0">
                <a:latin typeface="+mn-ea"/>
                <a:ea typeface="+mn-ea"/>
              </a:rPr>
              <a:t>1/</a:t>
            </a:r>
            <a:r>
              <a:rPr lang="zh-CN" altLang="zh-CN" sz="1400" dirty="0">
                <a:latin typeface="+mn-ea"/>
                <a:ea typeface="+mn-ea"/>
              </a:rPr>
              <a:t>0</a:t>
            </a:r>
            <a:endParaRPr lang="en-US" altLang="zh-CN" sz="14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1400" dirty="0">
                <a:latin typeface="+mn-ea"/>
                <a:ea typeface="+mn-ea"/>
              </a:rPr>
              <a:t>      192.0.1.0/24     Direct     0          0         192.0.1.1    Serial2/0</a:t>
            </a:r>
          </a:p>
          <a:p>
            <a:pPr eaLnBrk="1" hangingPunct="1"/>
            <a:r>
              <a:rPr lang="en-US" altLang="zh-CN" sz="1400" dirty="0">
                <a:latin typeface="+mn-ea"/>
                <a:ea typeface="+mn-ea"/>
              </a:rPr>
              <a:t>      192.0.1.1/32     Direct     0          0         127.0.0.1    LoopBack0</a:t>
            </a:r>
          </a:p>
          <a:p>
            <a:pPr eaLnBrk="1" hangingPunct="1"/>
            <a:r>
              <a:rPr lang="en-US" altLang="zh-CN" sz="1400" dirty="0">
                <a:latin typeface="+mn-ea"/>
                <a:ea typeface="+mn-ea"/>
              </a:rPr>
              <a:t>      192.0.1.2/32     Direct     0          0         192.0.1.2    Serial2/0</a:t>
            </a:r>
            <a:endParaRPr lang="zh-CN" altLang="zh-CN" sz="1400" dirty="0">
              <a:latin typeface="+mn-ea"/>
              <a:ea typeface="+mn-ea"/>
            </a:endParaRP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202.0.1.0/24     Direct     0          0         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zh-CN" altLang="zh-CN" sz="1400" dirty="0">
                <a:latin typeface="+mn-ea"/>
                <a:ea typeface="+mn-ea"/>
              </a:rPr>
              <a:t>202.0.1.1   </a:t>
            </a:r>
            <a:r>
              <a:rPr lang="en-US" altLang="zh-CN" sz="1400" dirty="0">
                <a:latin typeface="+mn-ea"/>
                <a:ea typeface="+mn-ea"/>
              </a:rPr>
              <a:t>G</a:t>
            </a:r>
            <a:r>
              <a:rPr lang="zh-CN" altLang="zh-CN" sz="1400" dirty="0">
                <a:latin typeface="+mn-ea"/>
                <a:ea typeface="+mn-ea"/>
              </a:rPr>
              <a:t>E0</a:t>
            </a:r>
            <a:r>
              <a:rPr lang="en-US" altLang="zh-CN" sz="1400" dirty="0">
                <a:latin typeface="+mn-ea"/>
                <a:ea typeface="+mn-ea"/>
              </a:rPr>
              <a:t>/0</a:t>
            </a:r>
            <a:endParaRPr lang="zh-CN" altLang="zh-CN" sz="1400" dirty="0">
              <a:latin typeface="+mn-ea"/>
              <a:ea typeface="+mn-ea"/>
            </a:endParaRP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202.0.1.1/32     Direct     0          0         127.0.0.1    LoopBack0</a:t>
            </a:r>
          </a:p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      </a:t>
            </a:r>
            <a:r>
              <a:rPr lang="zh-CN" altLang="zh-CN" sz="1400" dirty="0">
                <a:solidFill>
                  <a:srgbClr val="FF0000"/>
                </a:solidFill>
                <a:latin typeface="+mn-ea"/>
                <a:ea typeface="+mn-ea"/>
              </a:rPr>
              <a:t>202.0.0.0/24     Static    60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zh-CN" sz="1400" dirty="0">
                <a:solidFill>
                  <a:srgbClr val="FF0000"/>
                </a:solidFill>
                <a:latin typeface="+mn-ea"/>
                <a:ea typeface="+mn-ea"/>
              </a:rPr>
              <a:t>1         192.0.0.1    Serial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1/</a:t>
            </a:r>
            <a:r>
              <a:rPr lang="zh-CN" altLang="zh-CN" sz="140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</a:p>
          <a:p>
            <a:pPr eaLnBrk="1" hangingPunct="1"/>
            <a:r>
              <a:rPr lang="zh-CN" altLang="zh-CN" sz="1400" dirty="0">
                <a:solidFill>
                  <a:srgbClr val="FF0000"/>
                </a:solidFill>
                <a:latin typeface="+mn-ea"/>
                <a:ea typeface="+mn-ea"/>
              </a:rPr>
              <a:t>      202.0.2.0/24     RIP      100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zh-CN" sz="1400" dirty="0">
                <a:solidFill>
                  <a:srgbClr val="FF0000"/>
                </a:solidFill>
                <a:latin typeface="+mn-ea"/>
                <a:ea typeface="+mn-ea"/>
              </a:rPr>
              <a:t>1         192.0.1.2    Serial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2/0</a:t>
            </a:r>
            <a:endParaRPr lang="zh-CN" altLang="zh-CN" sz="14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endParaRPr lang="zh-CN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520" y="4580493"/>
            <a:ext cx="5522666" cy="30777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由上可见，路由表的信息缺少到202.0.3.0/24</a:t>
            </a:r>
            <a:r>
              <a:rPr lang="zh-CN" altLang="en-US" sz="1400" dirty="0">
                <a:latin typeface="+mn-ea"/>
                <a:ea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</a:rPr>
              <a:t>192.0.2.0/24</a:t>
            </a:r>
            <a:r>
              <a:rPr lang="zh-CN" altLang="zh-CN" sz="1400" dirty="0">
                <a:latin typeface="+mn-ea"/>
                <a:ea typeface="+mn-ea"/>
              </a:rPr>
              <a:t>的表项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84163" y="879475"/>
            <a:ext cx="28664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路由器RB上的路由表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zh-CN" altLang="en-US" sz="1400" dirty="0">
                <a:latin typeface="+mn-ea"/>
                <a:ea typeface="+mn-ea"/>
              </a:rPr>
              <a:t>主要部分</a:t>
            </a:r>
            <a:r>
              <a:rPr lang="en-US" altLang="zh-CN" sz="1400" dirty="0">
                <a:latin typeface="+mn-ea"/>
                <a:ea typeface="+mn-ea"/>
              </a:rPr>
              <a:t>)</a:t>
            </a:r>
            <a:r>
              <a:rPr lang="zh-CN" altLang="zh-CN" sz="1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6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路由引入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路由引入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55887D-53E3-4F43-9B8F-66502208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15566"/>
            <a:ext cx="669471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7504" y="1103593"/>
            <a:ext cx="727036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[RTB]display </a:t>
            </a:r>
            <a:r>
              <a:rPr lang="en-US" altLang="zh-CN" sz="800" dirty="0" err="1">
                <a:latin typeface="+mn-ea"/>
                <a:ea typeface="+mn-ea"/>
              </a:rPr>
              <a:t>ip</a:t>
            </a:r>
            <a:r>
              <a:rPr lang="en-US" altLang="zh-CN" sz="800" dirty="0">
                <a:latin typeface="+mn-ea"/>
                <a:ea typeface="+mn-ea"/>
              </a:rPr>
              <a:t> routing-table</a:t>
            </a:r>
          </a:p>
          <a:p>
            <a:pPr eaLnBrk="1" hangingPunct="1"/>
            <a:endParaRPr lang="en-US" altLang="zh-CN" sz="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Destinations : 24       Routes : 24</a:t>
            </a:r>
          </a:p>
          <a:p>
            <a:pPr eaLnBrk="1" hangingPunct="1"/>
            <a:endParaRPr lang="en-US" altLang="zh-CN" sz="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Destination/Mask   Proto   Pre Cost        </a:t>
            </a:r>
            <a:r>
              <a:rPr lang="en-US" altLang="zh-CN" sz="800" dirty="0" err="1">
                <a:latin typeface="+mn-ea"/>
                <a:ea typeface="+mn-ea"/>
              </a:rPr>
              <a:t>NextHop</a:t>
            </a:r>
            <a:r>
              <a:rPr lang="en-US" altLang="zh-CN" sz="800" dirty="0">
                <a:latin typeface="+mn-ea"/>
                <a:ea typeface="+mn-ea"/>
              </a:rPr>
              <a:t>         Interface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0.0.0.0/32    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127.0.0.0/8  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127.0.0.0/32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127.255.255.255/32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192.0.0.0/24             Direct  0   0           192.0.0.2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192.0.0.0/32             Direct  0   0           192.0.0.2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192.0.0.1/32             Direct  0   0           192.0.0.1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192.0.0.2/32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192.0.0.255/32         Direct  0   0           192.0.0.2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192.0.1.0/24             Direct  0   0           192.0.1.1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192.0.1.0/32             Direct  0   0           192.0.1.1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192.0.1.2/32             Direct  0   0           192.0.1.2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192.0.1.255/32         Direct  0   0           192.0.1.1       Ser2/0</a:t>
            </a:r>
          </a:p>
          <a:p>
            <a:pPr eaLnBrk="1" hangingPunct="1"/>
            <a:r>
              <a:rPr lang="en-US" altLang="zh-CN" sz="800" dirty="0">
                <a:solidFill>
                  <a:srgbClr val="FF0000"/>
                </a:solidFill>
                <a:latin typeface="+mn-ea"/>
                <a:ea typeface="+mn-ea"/>
              </a:rPr>
              <a:t>202.0.0.0/24             Static  60  0           192.0.0.1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202.0.1.0/24             Direct  0   0           202.0.1.1       GE0/0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202.0.1.0/32             Direct  0   0           202.0.1.1       GE0/0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202.0.1.1/32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202.0.1.255/32         Direct  0   0           202.0.1.1       GE0/0</a:t>
            </a:r>
          </a:p>
          <a:p>
            <a:pPr eaLnBrk="1" hangingPunct="1"/>
            <a:r>
              <a:rPr lang="en-US" altLang="zh-CN" sz="800" dirty="0">
                <a:solidFill>
                  <a:srgbClr val="FF0000"/>
                </a:solidFill>
                <a:latin typeface="+mn-ea"/>
                <a:ea typeface="+mn-ea"/>
              </a:rPr>
              <a:t>202.0.2.0/24             RIP     100 1           192.0.1.2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224.0.0.0/4               Direct  0   0           0.0.0.0         NULL0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224.0.0.0/24             Direct  0   0           0.0.0.0         NULL0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255.255.255.255/32 Direct  0   0           127.0.0.1       InLoop0</a:t>
            </a:r>
          </a:p>
          <a:p>
            <a:pPr eaLnBrk="1" hangingPunct="1"/>
            <a:endParaRPr lang="zh-CN" altLang="zh-CN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7504" y="4731990"/>
            <a:ext cx="5522666" cy="30777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由上可见，路由表的信息缺少到202.0.3.0/24</a:t>
            </a:r>
            <a:r>
              <a:rPr lang="zh-CN" altLang="en-US" sz="1400" dirty="0">
                <a:latin typeface="+mn-ea"/>
                <a:ea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</a:rPr>
              <a:t>192.0.2.0/24</a:t>
            </a:r>
            <a:r>
              <a:rPr lang="zh-CN" altLang="zh-CN" sz="1400" dirty="0">
                <a:latin typeface="+mn-ea"/>
                <a:ea typeface="+mn-ea"/>
              </a:rPr>
              <a:t>的表项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22893" y="795816"/>
            <a:ext cx="328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路由器RB上的路由表</a:t>
            </a:r>
            <a:r>
              <a:rPr lang="zh-CN" altLang="en-US" sz="1400" dirty="0">
                <a:latin typeface="+mn-ea"/>
                <a:ea typeface="+mn-ea"/>
              </a:rPr>
              <a:t>（模拟器全部）</a:t>
            </a:r>
            <a:r>
              <a:rPr lang="zh-CN" altLang="zh-CN" sz="1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6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路由引入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67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7504" y="1103593"/>
            <a:ext cx="727036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[RTC]display </a:t>
            </a:r>
            <a:r>
              <a:rPr lang="en-US" altLang="zh-CN" sz="800" dirty="0" err="1">
                <a:latin typeface="+mn-ea"/>
                <a:ea typeface="+mn-ea"/>
              </a:rPr>
              <a:t>ip</a:t>
            </a:r>
            <a:r>
              <a:rPr lang="en-US" altLang="zh-CN" sz="800" dirty="0">
                <a:latin typeface="+mn-ea"/>
                <a:ea typeface="+mn-ea"/>
              </a:rPr>
              <a:t> routing-table</a:t>
            </a:r>
          </a:p>
          <a:p>
            <a:pPr eaLnBrk="1" hangingPunct="1"/>
            <a:endParaRPr lang="en-US" altLang="zh-CN" sz="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Destinations : 24       Routes : 24</a:t>
            </a:r>
          </a:p>
          <a:p>
            <a:pPr eaLnBrk="1" hangingPunct="1"/>
            <a:endParaRPr lang="en-US" altLang="zh-CN" sz="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Destination/Mask   Proto   Pre Cost        </a:t>
            </a:r>
            <a:r>
              <a:rPr lang="en-US" altLang="zh-CN" sz="800" dirty="0" err="1">
                <a:latin typeface="+mn-ea"/>
                <a:ea typeface="+mn-ea"/>
              </a:rPr>
              <a:t>NextHop</a:t>
            </a:r>
            <a:r>
              <a:rPr lang="en-US" altLang="zh-CN" sz="800" dirty="0">
                <a:latin typeface="+mn-ea"/>
                <a:ea typeface="+mn-ea"/>
              </a:rPr>
              <a:t>         Interface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0.0.0.0/32    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127.0.0.0/8  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127.0.0.0/32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127.255.255.255/32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192.0.1.0/24             Direct  0   0           192.0.1.2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192.0.1.0/32             Direct  0   0           192.0.1.2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192.0.1.1/32             Direct  0   0           192.0.1.1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192.0.1.2/32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192.0.1.255/32         Direct  0   0           192.0.1.2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192.0.2.0/24             Direct  0   0           192.0.2.1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192.0.2.0/32             Direct  0   0           192.0.2.1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192.0.2.2/32             Direct  0   0           192.0.2.2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192.0.2.255/32         Direct  0   0           192.0.2.1       Ser1/0</a:t>
            </a:r>
          </a:p>
          <a:p>
            <a:pPr eaLnBrk="1" hangingPunct="1"/>
            <a:r>
              <a:rPr lang="en-US" altLang="zh-CN" sz="800" dirty="0">
                <a:solidFill>
                  <a:srgbClr val="FF0000"/>
                </a:solidFill>
                <a:latin typeface="+mn-ea"/>
                <a:ea typeface="+mn-ea"/>
              </a:rPr>
              <a:t>202.0.1.0/24             RIP     100 1           192.0.1.1       Ser2/0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202.0.2.0/24             Direct  0   0           202.0.2.1       GE0/0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202.0.2.0/32             Direct  0   0           202.0.2.1       GE0/0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202.0.2.1/32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202.0.2.255/32         Direct  0   0           202.0.2.1       GE0/0</a:t>
            </a:r>
          </a:p>
          <a:p>
            <a:pPr eaLnBrk="1" hangingPunct="1"/>
            <a:r>
              <a:rPr lang="en-US" altLang="zh-CN" sz="800" dirty="0">
                <a:solidFill>
                  <a:srgbClr val="FF0000"/>
                </a:solidFill>
                <a:latin typeface="+mn-ea"/>
                <a:ea typeface="+mn-ea"/>
              </a:rPr>
              <a:t>202.0.3.0/24        O_INTRA 10  1563        192.0.2.2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224.0.0.0/4               Direct  0   0           0.0.0.0         NULL0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224.0.0.0/24             Direct  0   0           0.0.0.0         NULL0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255.255.255.255/32 Direct  0   0           127.0.0.1       InLoop0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7504" y="4731990"/>
            <a:ext cx="5522666" cy="30777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由上可见，路由表的信息缺少到202.0.</a:t>
            </a:r>
            <a:r>
              <a:rPr lang="en-US" altLang="zh-CN" sz="1400" dirty="0">
                <a:latin typeface="+mn-ea"/>
                <a:ea typeface="+mn-ea"/>
              </a:rPr>
              <a:t>0</a:t>
            </a:r>
            <a:r>
              <a:rPr lang="zh-CN" altLang="zh-CN" sz="1400" dirty="0">
                <a:latin typeface="+mn-ea"/>
                <a:ea typeface="+mn-ea"/>
              </a:rPr>
              <a:t>.0/24</a:t>
            </a:r>
            <a:r>
              <a:rPr lang="zh-CN" altLang="en-US" sz="1400" dirty="0">
                <a:latin typeface="+mn-ea"/>
                <a:ea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</a:rPr>
              <a:t>192.0.0.0/24</a:t>
            </a:r>
            <a:r>
              <a:rPr lang="zh-CN" altLang="zh-CN" sz="1400" dirty="0">
                <a:latin typeface="+mn-ea"/>
                <a:ea typeface="+mn-ea"/>
              </a:rPr>
              <a:t>的表项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84163" y="879475"/>
            <a:ext cx="328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路由器R</a:t>
            </a:r>
            <a:r>
              <a:rPr lang="en-US" altLang="zh-CN" sz="1400" dirty="0">
                <a:latin typeface="+mn-ea"/>
                <a:ea typeface="+mn-ea"/>
              </a:rPr>
              <a:t>C</a:t>
            </a:r>
            <a:r>
              <a:rPr lang="zh-CN" altLang="zh-CN" sz="1400" dirty="0">
                <a:latin typeface="+mn-ea"/>
                <a:ea typeface="+mn-ea"/>
              </a:rPr>
              <a:t>上的路由表</a:t>
            </a:r>
            <a:r>
              <a:rPr lang="zh-CN" altLang="en-US" sz="1400" dirty="0">
                <a:latin typeface="+mn-ea"/>
                <a:ea typeface="+mn-ea"/>
              </a:rPr>
              <a:t>（模拟器全部）</a:t>
            </a:r>
            <a:r>
              <a:rPr lang="zh-CN" altLang="zh-CN" sz="1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6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路由引入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7504" y="1103593"/>
            <a:ext cx="72703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[RTD]dis </a:t>
            </a:r>
            <a:r>
              <a:rPr lang="en-US" altLang="zh-CN" sz="800" dirty="0" err="1">
                <a:latin typeface="+mn-ea"/>
                <a:ea typeface="+mn-ea"/>
              </a:rPr>
              <a:t>ip</a:t>
            </a:r>
            <a:r>
              <a:rPr lang="en-US" altLang="zh-CN" sz="800" dirty="0">
                <a:latin typeface="+mn-ea"/>
                <a:ea typeface="+mn-ea"/>
              </a:rPr>
              <a:t> </a:t>
            </a:r>
            <a:r>
              <a:rPr lang="en-US" altLang="zh-CN" sz="800" dirty="0" err="1">
                <a:latin typeface="+mn-ea"/>
                <a:ea typeface="+mn-ea"/>
              </a:rPr>
              <a:t>ro</a:t>
            </a:r>
            <a:endParaRPr lang="en-US" altLang="zh-CN" sz="800" dirty="0">
              <a:latin typeface="+mn-ea"/>
              <a:ea typeface="+mn-ea"/>
            </a:endParaRPr>
          </a:p>
          <a:p>
            <a:pPr eaLnBrk="1" hangingPunct="1"/>
            <a:endParaRPr lang="en-US" altLang="zh-CN" sz="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Destinations : 18       Routes : 18</a:t>
            </a:r>
          </a:p>
          <a:p>
            <a:pPr eaLnBrk="1" hangingPunct="1"/>
            <a:endParaRPr lang="en-US" altLang="zh-CN" sz="80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Destination/Mask   Proto   Pre Cost        </a:t>
            </a:r>
            <a:r>
              <a:rPr lang="en-US" altLang="zh-CN" sz="800" dirty="0" err="1">
                <a:latin typeface="+mn-ea"/>
                <a:ea typeface="+mn-ea"/>
              </a:rPr>
              <a:t>NextHop</a:t>
            </a:r>
            <a:r>
              <a:rPr lang="en-US" altLang="zh-CN" sz="800" dirty="0">
                <a:latin typeface="+mn-ea"/>
                <a:ea typeface="+mn-ea"/>
              </a:rPr>
              <a:t>         Interface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0.0.0.0/32    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127.0.0.0/8  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127.0.0.0/32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127.0.0.1/32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127.255.255.255/32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192.0.2.0/24             Direct  0   0           192.0.2.2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192.0.2.0/32             Direct  0   0           192.0.2.2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192.0.2.1/32             Direct  0   0           192.0.2.1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192.0.2.2/32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192.0.2.255/32         Direct  0   0           192.0.2.2       Ser1/0</a:t>
            </a:r>
          </a:p>
          <a:p>
            <a:pPr eaLnBrk="1" hangingPunct="1"/>
            <a:r>
              <a:rPr lang="en-US" altLang="zh-CN" sz="800" dirty="0">
                <a:solidFill>
                  <a:srgbClr val="FF0000"/>
                </a:solidFill>
                <a:latin typeface="+mn-ea"/>
                <a:ea typeface="+mn-ea"/>
              </a:rPr>
              <a:t>202.0.2.0/24       O_INTRA 10  1563      192.0.2.1       Ser1/0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202.0.3.0/24             Direct  0   0           202.0.3.1       GE0/0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202.0.3.0/32             Direct  0   0           202.0.3.1       GE0/0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202.0.3.1/32             Direct  0   0           127.0.0.1       InLoop0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202.0.3.255/32         Direct  0   0           202.0.3.1       GE0/0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224.0.0.0/4               Direct  0   0           0.0.0.0           NULL0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224.0.0.0/24             Direct  0   0           0.0.0.0           NULL0</a:t>
            </a:r>
          </a:p>
          <a:p>
            <a:pPr eaLnBrk="1" hangingPunct="1"/>
            <a:r>
              <a:rPr lang="en-US" altLang="zh-CN" sz="800" dirty="0">
                <a:latin typeface="+mn-ea"/>
                <a:ea typeface="+mn-ea"/>
              </a:rPr>
              <a:t>255.255.255.255/32 Direct  0   0           127.0.0.1       InLoop0</a:t>
            </a:r>
          </a:p>
          <a:p>
            <a:pPr eaLnBrk="1" hangingPunct="1"/>
            <a:endParaRPr lang="zh-CN" altLang="zh-CN" sz="1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31749" y="4265693"/>
            <a:ext cx="7988084" cy="30777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由上可见，路由表的信息缺少到202.0.</a:t>
            </a:r>
            <a:r>
              <a:rPr lang="en-US" altLang="zh-CN" sz="1400" dirty="0">
                <a:latin typeface="+mn-ea"/>
                <a:ea typeface="+mn-ea"/>
              </a:rPr>
              <a:t>0</a:t>
            </a:r>
            <a:r>
              <a:rPr lang="zh-CN" altLang="zh-CN" sz="1400" dirty="0">
                <a:latin typeface="+mn-ea"/>
                <a:ea typeface="+mn-ea"/>
              </a:rPr>
              <a:t>.0/24</a:t>
            </a:r>
            <a:r>
              <a:rPr lang="zh-CN" altLang="en-US" sz="1400" dirty="0">
                <a:latin typeface="+mn-ea"/>
                <a:ea typeface="+mn-ea"/>
              </a:rPr>
              <a:t>，</a:t>
            </a:r>
            <a:r>
              <a:rPr lang="en-US" altLang="zh-CN" sz="1400" dirty="0">
                <a:latin typeface="+mn-ea"/>
                <a:ea typeface="+mn-ea"/>
              </a:rPr>
              <a:t>202.0.1.0/24</a:t>
            </a:r>
            <a:r>
              <a:rPr lang="zh-CN" altLang="en-US" sz="1400" dirty="0">
                <a:latin typeface="+mn-ea"/>
                <a:ea typeface="+mn-ea"/>
              </a:rPr>
              <a:t>，</a:t>
            </a:r>
            <a:r>
              <a:rPr lang="en-US" altLang="zh-CN" sz="1400" dirty="0">
                <a:latin typeface="+mn-ea"/>
                <a:ea typeface="+mn-ea"/>
              </a:rPr>
              <a:t>192.0.0.0/24</a:t>
            </a:r>
            <a:r>
              <a:rPr lang="zh-CN" altLang="en-US" sz="1400" dirty="0">
                <a:latin typeface="+mn-ea"/>
                <a:ea typeface="+mn-ea"/>
              </a:rPr>
              <a:t>，</a:t>
            </a:r>
            <a:r>
              <a:rPr lang="en-US" altLang="zh-CN" sz="1400" dirty="0">
                <a:latin typeface="+mn-ea"/>
                <a:ea typeface="+mn-ea"/>
              </a:rPr>
              <a:t>192.0.1.0/24</a:t>
            </a:r>
            <a:r>
              <a:rPr lang="zh-CN" altLang="zh-CN" sz="1400" dirty="0">
                <a:latin typeface="+mn-ea"/>
                <a:ea typeface="+mn-ea"/>
              </a:rPr>
              <a:t>的表项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84163" y="879475"/>
            <a:ext cx="328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400" dirty="0">
                <a:latin typeface="+mn-ea"/>
                <a:ea typeface="+mn-ea"/>
              </a:rPr>
              <a:t>路由器R</a:t>
            </a:r>
            <a:r>
              <a:rPr lang="en-US" altLang="zh-CN" sz="1400" dirty="0">
                <a:latin typeface="+mn-ea"/>
                <a:ea typeface="+mn-ea"/>
              </a:rPr>
              <a:t>D</a:t>
            </a:r>
            <a:r>
              <a:rPr lang="zh-CN" altLang="zh-CN" sz="1400" dirty="0">
                <a:latin typeface="+mn-ea"/>
                <a:ea typeface="+mn-ea"/>
              </a:rPr>
              <a:t>上的路由表</a:t>
            </a:r>
            <a:r>
              <a:rPr lang="zh-CN" altLang="en-US" sz="1400" dirty="0">
                <a:latin typeface="+mn-ea"/>
                <a:ea typeface="+mn-ea"/>
              </a:rPr>
              <a:t>（模拟器全部）</a:t>
            </a:r>
            <a:r>
              <a:rPr lang="zh-CN" altLang="zh-CN" sz="1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6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路由引入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8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5"/>
          <p:cNvSpPr>
            <a:spLocks noGrp="1" noChangeArrowheads="1"/>
          </p:cNvSpPr>
          <p:nvPr>
            <p:ph idx="1"/>
          </p:nvPr>
        </p:nvSpPr>
        <p:spPr>
          <a:xfrm>
            <a:off x="395652" y="987618"/>
            <a:ext cx="6400800" cy="339407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zh-CN" sz="1800" dirty="0"/>
              <a:t>OSPF (Open Shortest Path First)使用链路状态路由算法，是目前Internet上应用最广泛的Intra-AS路由协议。</a:t>
            </a:r>
          </a:p>
          <a:p>
            <a:pPr marL="342900" indent="-342900" algn="l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zh-CN" sz="1800" dirty="0"/>
              <a:t>OSPF很复杂（244页RFC文档）</a:t>
            </a:r>
          </a:p>
          <a:p>
            <a:pPr marL="742950" lvl="1" indent="-285750" algn="l" eaLnBrk="1" hangingPunct="1">
              <a:lnSpc>
                <a:spcPct val="80000"/>
              </a:lnSpc>
              <a:buFont typeface="Arial" pitchFamily="34" charset="0"/>
              <a:buChar char="–"/>
            </a:pPr>
            <a:r>
              <a:rPr lang="zh-CN" altLang="zh-CN" sz="1800" dirty="0"/>
              <a:t>RIP仅39页RFC文档</a:t>
            </a:r>
          </a:p>
          <a:p>
            <a:pPr marL="342900" indent="-342900" algn="l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zh-CN" sz="1800" dirty="0"/>
              <a:t>OSPF走过了一段很长的历史道路：</a:t>
            </a:r>
          </a:p>
          <a:p>
            <a:pPr marL="742950" lvl="1" indent="-285750" algn="l" eaLnBrk="1" hangingPunct="1">
              <a:lnSpc>
                <a:spcPct val="80000"/>
              </a:lnSpc>
              <a:buFont typeface="Arial" pitchFamily="34" charset="0"/>
              <a:buChar char="–"/>
            </a:pPr>
            <a:r>
              <a:rPr lang="zh-CN" altLang="zh-CN" sz="1800" dirty="0"/>
              <a:t>1989: RFC 1131  OSPF Version 1 </a:t>
            </a:r>
          </a:p>
          <a:p>
            <a:pPr marL="742950" lvl="1" indent="-285750" algn="l" eaLnBrk="1" hangingPunct="1">
              <a:lnSpc>
                <a:spcPct val="80000"/>
              </a:lnSpc>
              <a:buFont typeface="Arial" pitchFamily="34" charset="0"/>
              <a:buChar char="–"/>
            </a:pPr>
            <a:r>
              <a:rPr lang="zh-CN" altLang="zh-CN" sz="1800" dirty="0"/>
              <a:t>1991: RFC 1247  OSPF Version 2</a:t>
            </a:r>
          </a:p>
          <a:p>
            <a:pPr marL="742950" lvl="1" indent="-285750" algn="l" eaLnBrk="1" hangingPunct="1">
              <a:lnSpc>
                <a:spcPct val="80000"/>
              </a:lnSpc>
              <a:buFont typeface="Arial" pitchFamily="34" charset="0"/>
              <a:buChar char="–"/>
            </a:pPr>
            <a:r>
              <a:rPr lang="zh-CN" altLang="zh-CN" sz="1800" dirty="0"/>
              <a:t>1994: RFC 1583  OSPF Version 2 (revised)</a:t>
            </a:r>
          </a:p>
          <a:p>
            <a:pPr marL="742950" lvl="1" indent="-285750" algn="l" eaLnBrk="1" hangingPunct="1">
              <a:lnSpc>
                <a:spcPct val="80000"/>
              </a:lnSpc>
              <a:buFont typeface="Arial" pitchFamily="34" charset="0"/>
              <a:buChar char="–"/>
            </a:pPr>
            <a:r>
              <a:rPr lang="zh-CN" altLang="zh-CN" sz="1800" dirty="0"/>
              <a:t>1997: RFC 2178  OSPF Version 2 (revised)</a:t>
            </a:r>
          </a:p>
          <a:p>
            <a:pPr marL="742950" lvl="1" indent="-285750" algn="l" eaLnBrk="1" hangingPunct="1">
              <a:lnSpc>
                <a:spcPct val="80000"/>
              </a:lnSpc>
              <a:buFont typeface="Arial" pitchFamily="34" charset="0"/>
              <a:buChar char="–"/>
            </a:pPr>
            <a:r>
              <a:rPr lang="zh-CN" altLang="zh-CN" sz="1800" dirty="0"/>
              <a:t>1998: RFC 2328  OSPF Version 2 (current version)</a:t>
            </a:r>
          </a:p>
          <a:p>
            <a:pPr marL="342900" indent="-342900" algn="l" eaLnBrk="1" hangingPunct="1">
              <a:lnSpc>
                <a:spcPct val="80000"/>
              </a:lnSpc>
              <a:buFont typeface="Arial" pitchFamily="34" charset="0"/>
              <a:buChar char="•"/>
            </a:pPr>
            <a:endParaRPr lang="zh-CN" altLang="zh-CN" sz="1800" dirty="0"/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OSPF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介绍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概述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898525"/>
            <a:ext cx="5853037" cy="31853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zh-CN" sz="1800" dirty="0"/>
              <a:t>路由器B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[RB-rip</a:t>
            </a:r>
            <a:r>
              <a:rPr lang="en-US" altLang="zh-CN" sz="1800" dirty="0"/>
              <a:t>-1</a:t>
            </a:r>
            <a:r>
              <a:rPr lang="zh-CN" altLang="zh-CN" sz="1800" dirty="0"/>
              <a:t>] import-route static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[RB-rip</a:t>
            </a:r>
            <a:r>
              <a:rPr lang="en-US" altLang="zh-CN" sz="1800" dirty="0"/>
              <a:t>-1</a:t>
            </a:r>
            <a:r>
              <a:rPr lang="zh-CN" altLang="zh-CN" sz="1800" dirty="0"/>
              <a:t>] import-route direct</a:t>
            </a:r>
          </a:p>
          <a:p>
            <a:pPr eaLnBrk="1" hangingPunct="1">
              <a:lnSpc>
                <a:spcPct val="90000"/>
              </a:lnSpc>
            </a:pPr>
            <a:endParaRPr lang="zh-CN" altLang="zh-CN" sz="1800" dirty="0"/>
          </a:p>
          <a:p>
            <a:pPr eaLnBrk="1" hangingPunct="1">
              <a:lnSpc>
                <a:spcPct val="90000"/>
              </a:lnSpc>
            </a:pPr>
            <a:r>
              <a:rPr lang="zh-CN" altLang="zh-CN" sz="1800" dirty="0"/>
              <a:t>路由器C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[RC-rip</a:t>
            </a:r>
            <a:r>
              <a:rPr lang="en-US" altLang="zh-CN" sz="1800" dirty="0"/>
              <a:t>-1</a:t>
            </a:r>
            <a:r>
              <a:rPr lang="zh-CN" altLang="zh-CN" sz="1800" dirty="0"/>
              <a:t>] import-route ospf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[RC-rip</a:t>
            </a:r>
            <a:r>
              <a:rPr lang="en-US" altLang="zh-CN" sz="1800" dirty="0"/>
              <a:t>-1</a:t>
            </a:r>
            <a:r>
              <a:rPr lang="zh-CN" altLang="zh-CN" sz="1800" dirty="0"/>
              <a:t>] import-route direct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[RC] ospf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[RC-ospf</a:t>
            </a:r>
            <a:r>
              <a:rPr lang="en-US" altLang="zh-CN" sz="1800" dirty="0"/>
              <a:t>-1</a:t>
            </a:r>
            <a:r>
              <a:rPr lang="zh-CN" altLang="zh-CN" sz="1800" dirty="0"/>
              <a:t>] import-route rip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zh-CN" sz="1800" dirty="0"/>
              <a:t>[RC-ospf</a:t>
            </a:r>
            <a:r>
              <a:rPr lang="en-US" altLang="zh-CN" sz="1800" dirty="0"/>
              <a:t>-1</a:t>
            </a:r>
            <a:r>
              <a:rPr lang="zh-CN" altLang="zh-CN" sz="1800" dirty="0"/>
              <a:t>] import-route direct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52475" y="4244975"/>
            <a:ext cx="3185487" cy="36933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+mn-ea"/>
                <a:ea typeface="+mn-ea"/>
              </a:rPr>
              <a:t>至此，整个网络应该完全连通</a:t>
            </a:r>
          </a:p>
        </p:txBody>
      </p:sp>
      <p:sp>
        <p:nvSpPr>
          <p:cNvPr id="5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综合实验举例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路由引入（续）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60450"/>
            <a:ext cx="6069173" cy="3397250"/>
          </a:xfrm>
        </p:spPr>
        <p:txBody>
          <a:bodyPr/>
          <a:lstStyle/>
          <a:p>
            <a:pPr eaLnBrk="1" hangingPunct="1"/>
            <a:r>
              <a:rPr lang="zh-CN" altLang="zh-CN" sz="1800" dirty="0"/>
              <a:t>连通性问题</a:t>
            </a:r>
          </a:p>
          <a:p>
            <a:pPr lvl="1" eaLnBrk="1" hangingPunct="1"/>
            <a:r>
              <a:rPr lang="zh-CN" altLang="zh-CN" sz="1800" dirty="0"/>
              <a:t>硬件故障（网络设备、传输介质、电源等）</a:t>
            </a:r>
          </a:p>
          <a:p>
            <a:pPr lvl="1" eaLnBrk="1" hangingPunct="1"/>
            <a:r>
              <a:rPr lang="zh-CN" altLang="zh-CN" sz="1800" dirty="0"/>
              <a:t>软件配置问题</a:t>
            </a:r>
          </a:p>
          <a:p>
            <a:pPr lvl="1" eaLnBrk="1" hangingPunct="1"/>
            <a:r>
              <a:rPr lang="zh-CN" altLang="zh-CN" sz="1800" dirty="0"/>
              <a:t>兼容性问题</a:t>
            </a:r>
          </a:p>
          <a:p>
            <a:pPr eaLnBrk="1" hangingPunct="1"/>
            <a:endParaRPr lang="zh-CN" altLang="zh-CN" sz="1800" dirty="0"/>
          </a:p>
          <a:p>
            <a:pPr eaLnBrk="1" hangingPunct="1"/>
            <a:r>
              <a:rPr lang="zh-CN" altLang="zh-CN" sz="1800" dirty="0"/>
              <a:t>性能问题</a:t>
            </a:r>
          </a:p>
          <a:p>
            <a:pPr lvl="1" eaLnBrk="1" hangingPunct="1"/>
            <a:r>
              <a:rPr lang="zh-CN" altLang="zh-CN" sz="1800" dirty="0"/>
              <a:t>网络拥塞</a:t>
            </a:r>
          </a:p>
          <a:p>
            <a:pPr lvl="1" eaLnBrk="1" hangingPunct="1"/>
            <a:r>
              <a:rPr lang="zh-CN" altLang="zh-CN" sz="1800" dirty="0"/>
              <a:t>路由环路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故障分类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60450"/>
            <a:ext cx="5925161" cy="3397250"/>
          </a:xfrm>
        </p:spPr>
        <p:txBody>
          <a:bodyPr/>
          <a:lstStyle/>
          <a:p>
            <a:pPr eaLnBrk="1" hangingPunct="1"/>
            <a:r>
              <a:rPr lang="zh-CN" altLang="zh-CN" sz="1800" dirty="0"/>
              <a:t>分层</a:t>
            </a:r>
          </a:p>
          <a:p>
            <a:pPr lvl="1" eaLnBrk="1" hangingPunct="1"/>
            <a:r>
              <a:rPr lang="zh-CN" altLang="zh-CN" sz="1800" dirty="0"/>
              <a:t>按照网络协议层由下至上诊断故障</a:t>
            </a:r>
          </a:p>
          <a:p>
            <a:pPr eaLnBrk="1" hangingPunct="1"/>
            <a:r>
              <a:rPr lang="zh-CN" altLang="zh-CN" sz="1800" dirty="0"/>
              <a:t>分段</a:t>
            </a:r>
          </a:p>
          <a:p>
            <a:pPr lvl="1" eaLnBrk="1" hangingPunct="1"/>
            <a:r>
              <a:rPr lang="zh-CN" altLang="zh-CN" sz="1800" dirty="0"/>
              <a:t>将网络划分为不同的部分来分别诊断故障</a:t>
            </a:r>
          </a:p>
          <a:p>
            <a:pPr eaLnBrk="1" hangingPunct="1"/>
            <a:r>
              <a:rPr lang="zh-CN" altLang="zh-CN" sz="1800" dirty="0"/>
              <a:t>替换法</a:t>
            </a:r>
          </a:p>
          <a:p>
            <a:pPr lvl="1" eaLnBrk="1" hangingPunct="1"/>
            <a:r>
              <a:rPr lang="zh-CN" altLang="zh-CN" sz="1800" dirty="0"/>
              <a:t>通过替换网络组件来确定故障位置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诊断方法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82563" y="1060450"/>
            <a:ext cx="3309937" cy="2540000"/>
            <a:chOff x="0" y="0"/>
            <a:chExt cx="2339" cy="2134"/>
          </a:xfrm>
        </p:grpSpPr>
        <p:grpSp>
          <p:nvGrpSpPr>
            <p:cNvPr id="31761" name="Group 4"/>
            <p:cNvGrpSpPr>
              <a:grpSpLocks/>
            </p:cNvGrpSpPr>
            <p:nvPr/>
          </p:nvGrpSpPr>
          <p:grpSpPr bwMode="auto">
            <a:xfrm>
              <a:off x="0" y="1769"/>
              <a:ext cx="317" cy="273"/>
              <a:chOff x="0" y="0"/>
              <a:chExt cx="317" cy="272"/>
            </a:xfrm>
          </p:grpSpPr>
          <p:sp>
            <p:nvSpPr>
              <p:cNvPr id="31782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7" cy="272"/>
              </a:xfrm>
              <a:prstGeom prst="rect">
                <a:avLst/>
              </a:prstGeom>
              <a:solidFill>
                <a:srgbClr val="FFCC00">
                  <a:alpha val="83136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31783" name="AutoShape 6"/>
              <p:cNvSpPr>
                <a:spLocks noChangeArrowheads="1"/>
              </p:cNvSpPr>
              <p:nvPr/>
            </p:nvSpPr>
            <p:spPr bwMode="auto">
              <a:xfrm>
                <a:off x="71" y="46"/>
                <a:ext cx="181" cy="181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zh-CN" b="1">
                    <a:latin typeface="Rockwell" pitchFamily="18" charset="0"/>
                  </a:rPr>
                  <a:t>1</a:t>
                </a:r>
              </a:p>
            </p:txBody>
          </p:sp>
        </p:grpSp>
        <p:sp>
          <p:nvSpPr>
            <p:cNvPr id="31762" name="Rectangle 7"/>
            <p:cNvSpPr>
              <a:spLocks noChangeArrowheads="1"/>
            </p:cNvSpPr>
            <p:nvPr/>
          </p:nvSpPr>
          <p:spPr bwMode="auto">
            <a:xfrm>
              <a:off x="480" y="1678"/>
              <a:ext cx="1859" cy="456"/>
            </a:xfrm>
            <a:prstGeom prst="rect">
              <a:avLst/>
            </a:prstGeom>
            <a:solidFill>
              <a:srgbClr val="FFCC00">
                <a:alpha val="6901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31763" name="AutoShape 8"/>
            <p:cNvSpPr>
              <a:spLocks noChangeArrowheads="1"/>
            </p:cNvSpPr>
            <p:nvPr/>
          </p:nvSpPr>
          <p:spPr bwMode="auto">
            <a:xfrm>
              <a:off x="661" y="1769"/>
              <a:ext cx="1497" cy="272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2000">
                  <a:latin typeface="Times New Roman" pitchFamily="18" charset="0"/>
                  <a:ea typeface="黑体" pitchFamily="49" charset="-122"/>
                </a:rPr>
                <a:t>物 理  层</a:t>
              </a:r>
            </a:p>
          </p:txBody>
        </p:sp>
        <p:grpSp>
          <p:nvGrpSpPr>
            <p:cNvPr id="31764" name="Group 9"/>
            <p:cNvGrpSpPr>
              <a:grpSpLocks/>
            </p:cNvGrpSpPr>
            <p:nvPr/>
          </p:nvGrpSpPr>
          <p:grpSpPr bwMode="auto">
            <a:xfrm>
              <a:off x="0" y="1134"/>
              <a:ext cx="2339" cy="456"/>
              <a:chOff x="0" y="0"/>
              <a:chExt cx="2339" cy="456"/>
            </a:xfrm>
          </p:grpSpPr>
          <p:grpSp>
            <p:nvGrpSpPr>
              <p:cNvPr id="31777" name="Group 10"/>
              <p:cNvGrpSpPr>
                <a:grpSpLocks/>
              </p:cNvGrpSpPr>
              <p:nvPr/>
            </p:nvGrpSpPr>
            <p:grpSpPr bwMode="auto">
              <a:xfrm>
                <a:off x="0" y="91"/>
                <a:ext cx="317" cy="273"/>
                <a:chOff x="0" y="0"/>
                <a:chExt cx="317" cy="272"/>
              </a:xfrm>
            </p:grpSpPr>
            <p:sp>
              <p:nvSpPr>
                <p:cNvPr id="31780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72"/>
                </a:xfrm>
                <a:prstGeom prst="rect">
                  <a:avLst/>
                </a:prstGeom>
                <a:solidFill>
                  <a:srgbClr val="FFCC00">
                    <a:alpha val="83136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31781" name="AutoShape 12"/>
                <p:cNvSpPr>
                  <a:spLocks noChangeArrowheads="1"/>
                </p:cNvSpPr>
                <p:nvPr/>
              </p:nvSpPr>
              <p:spPr bwMode="auto">
                <a:xfrm>
                  <a:off x="71" y="46"/>
                  <a:ext cx="181" cy="181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zh-CN" b="1">
                      <a:latin typeface="Rockwell" pitchFamily="18" charset="0"/>
                    </a:rPr>
                    <a:t>2</a:t>
                  </a:r>
                </a:p>
              </p:txBody>
            </p:sp>
          </p:grpSp>
          <p:sp>
            <p:nvSpPr>
              <p:cNvPr id="31778" name="Rectangle 13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859" cy="456"/>
              </a:xfrm>
              <a:prstGeom prst="rect">
                <a:avLst/>
              </a:prstGeom>
              <a:solidFill>
                <a:srgbClr val="49C2FF">
                  <a:alpha val="98822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31779" name="AutoShape 14"/>
              <p:cNvSpPr>
                <a:spLocks noChangeArrowheads="1"/>
              </p:cNvSpPr>
              <p:nvPr/>
            </p:nvSpPr>
            <p:spPr bwMode="auto">
              <a:xfrm>
                <a:off x="661" y="91"/>
                <a:ext cx="1497" cy="272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zh-CN" sz="2000">
                    <a:latin typeface="Times New Roman" pitchFamily="18" charset="0"/>
                    <a:ea typeface="黑体" pitchFamily="49" charset="-122"/>
                  </a:rPr>
                  <a:t>数据链路层</a:t>
                </a:r>
              </a:p>
            </p:txBody>
          </p:sp>
        </p:grpSp>
        <p:grpSp>
          <p:nvGrpSpPr>
            <p:cNvPr id="31765" name="Group 15"/>
            <p:cNvGrpSpPr>
              <a:grpSpLocks/>
            </p:cNvGrpSpPr>
            <p:nvPr/>
          </p:nvGrpSpPr>
          <p:grpSpPr bwMode="auto">
            <a:xfrm>
              <a:off x="0" y="0"/>
              <a:ext cx="2339" cy="456"/>
              <a:chOff x="0" y="0"/>
              <a:chExt cx="2339" cy="456"/>
            </a:xfrm>
          </p:grpSpPr>
          <p:grpSp>
            <p:nvGrpSpPr>
              <p:cNvPr id="31772" name="Group 16"/>
              <p:cNvGrpSpPr>
                <a:grpSpLocks/>
              </p:cNvGrpSpPr>
              <p:nvPr/>
            </p:nvGrpSpPr>
            <p:grpSpPr bwMode="auto">
              <a:xfrm>
                <a:off x="0" y="91"/>
                <a:ext cx="317" cy="273"/>
                <a:chOff x="0" y="0"/>
                <a:chExt cx="317" cy="272"/>
              </a:xfrm>
            </p:grpSpPr>
            <p:sp>
              <p:nvSpPr>
                <p:cNvPr id="31775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72"/>
                </a:xfrm>
                <a:prstGeom prst="rect">
                  <a:avLst/>
                </a:prstGeom>
                <a:solidFill>
                  <a:srgbClr val="FFCC00">
                    <a:alpha val="83136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31776" name="AutoShape 18"/>
                <p:cNvSpPr>
                  <a:spLocks noChangeArrowheads="1"/>
                </p:cNvSpPr>
                <p:nvPr/>
              </p:nvSpPr>
              <p:spPr bwMode="auto">
                <a:xfrm>
                  <a:off x="71" y="46"/>
                  <a:ext cx="181" cy="181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zh-CN" b="1">
                      <a:latin typeface="Rockwell" pitchFamily="18" charset="0"/>
                    </a:rPr>
                    <a:t>4</a:t>
                  </a:r>
                </a:p>
              </p:txBody>
            </p:sp>
          </p:grpSp>
          <p:sp>
            <p:nvSpPr>
              <p:cNvPr id="31773" name="Rectangle 19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859" cy="456"/>
              </a:xfrm>
              <a:prstGeom prst="rect">
                <a:avLst/>
              </a:prstGeom>
              <a:solidFill>
                <a:srgbClr val="49C2FF">
                  <a:alpha val="98822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31774" name="AutoShape 20"/>
              <p:cNvSpPr>
                <a:spLocks noChangeArrowheads="1"/>
              </p:cNvSpPr>
              <p:nvPr/>
            </p:nvSpPr>
            <p:spPr bwMode="auto">
              <a:xfrm>
                <a:off x="661" y="91"/>
                <a:ext cx="1497" cy="272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zh-CN" sz="2000" dirty="0">
                    <a:latin typeface="Times New Roman" pitchFamily="18" charset="0"/>
                    <a:ea typeface="黑体" pitchFamily="49" charset="-122"/>
                  </a:rPr>
                  <a:t>更 高  层</a:t>
                </a:r>
              </a:p>
            </p:txBody>
          </p:sp>
        </p:grpSp>
        <p:grpSp>
          <p:nvGrpSpPr>
            <p:cNvPr id="31766" name="Group 21"/>
            <p:cNvGrpSpPr>
              <a:grpSpLocks/>
            </p:cNvGrpSpPr>
            <p:nvPr/>
          </p:nvGrpSpPr>
          <p:grpSpPr bwMode="auto">
            <a:xfrm>
              <a:off x="0" y="544"/>
              <a:ext cx="2339" cy="456"/>
              <a:chOff x="0" y="0"/>
              <a:chExt cx="2339" cy="456"/>
            </a:xfrm>
          </p:grpSpPr>
          <p:grpSp>
            <p:nvGrpSpPr>
              <p:cNvPr id="31767" name="Group 22"/>
              <p:cNvGrpSpPr>
                <a:grpSpLocks/>
              </p:cNvGrpSpPr>
              <p:nvPr/>
            </p:nvGrpSpPr>
            <p:grpSpPr bwMode="auto">
              <a:xfrm>
                <a:off x="0" y="91"/>
                <a:ext cx="317" cy="273"/>
                <a:chOff x="0" y="0"/>
                <a:chExt cx="317" cy="272"/>
              </a:xfrm>
            </p:grpSpPr>
            <p:sp>
              <p:nvSpPr>
                <p:cNvPr id="31770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272"/>
                </a:xfrm>
                <a:prstGeom prst="rect">
                  <a:avLst/>
                </a:prstGeom>
                <a:solidFill>
                  <a:srgbClr val="FFCC00">
                    <a:alpha val="83136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31771" name="AutoShape 24"/>
                <p:cNvSpPr>
                  <a:spLocks noChangeArrowheads="1"/>
                </p:cNvSpPr>
                <p:nvPr/>
              </p:nvSpPr>
              <p:spPr bwMode="auto">
                <a:xfrm>
                  <a:off x="71" y="46"/>
                  <a:ext cx="181" cy="181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zh-CN" b="1">
                      <a:latin typeface="Rockwell" pitchFamily="18" charset="0"/>
                    </a:rPr>
                    <a:t>3</a:t>
                  </a:r>
                </a:p>
              </p:txBody>
            </p:sp>
          </p:grpSp>
          <p:sp>
            <p:nvSpPr>
              <p:cNvPr id="31768" name="Rectangle 25"/>
              <p:cNvSpPr>
                <a:spLocks noChangeArrowheads="1"/>
              </p:cNvSpPr>
              <p:nvPr/>
            </p:nvSpPr>
            <p:spPr bwMode="auto">
              <a:xfrm>
                <a:off x="480" y="0"/>
                <a:ext cx="1859" cy="456"/>
              </a:xfrm>
              <a:prstGeom prst="rect">
                <a:avLst/>
              </a:prstGeom>
              <a:solidFill>
                <a:srgbClr val="49C2FF">
                  <a:alpha val="98822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  <p:sp>
            <p:nvSpPr>
              <p:cNvPr id="31769" name="AutoShape 26"/>
              <p:cNvSpPr>
                <a:spLocks noChangeArrowheads="1"/>
              </p:cNvSpPr>
              <p:nvPr/>
            </p:nvSpPr>
            <p:spPr bwMode="auto">
              <a:xfrm>
                <a:off x="661" y="91"/>
                <a:ext cx="1497" cy="272"/>
              </a:xfrm>
              <a:prstGeom prst="flowChartTermina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zh-CN" sz="2000">
                    <a:latin typeface="Times New Roman" pitchFamily="18" charset="0"/>
                    <a:ea typeface="黑体" pitchFamily="49" charset="-122"/>
                  </a:rPr>
                  <a:t>网 络  层</a:t>
                </a:r>
              </a:p>
            </p:txBody>
          </p:sp>
        </p:grpSp>
      </p:grpSp>
      <p:grpSp>
        <p:nvGrpSpPr>
          <p:cNvPr id="32795" name="Group 27"/>
          <p:cNvGrpSpPr>
            <a:grpSpLocks/>
          </p:cNvGrpSpPr>
          <p:nvPr/>
        </p:nvGrpSpPr>
        <p:grpSpPr bwMode="auto">
          <a:xfrm>
            <a:off x="3568700" y="3165475"/>
            <a:ext cx="4675708" cy="271463"/>
            <a:chOff x="0" y="0"/>
            <a:chExt cx="2449" cy="227"/>
          </a:xfrm>
        </p:grpSpPr>
        <p:graphicFrame>
          <p:nvGraphicFramePr>
            <p:cNvPr id="31759" name="Object 28"/>
            <p:cNvGraphicFramePr>
              <a:graphicFrameLocks noChangeAspect="1"/>
            </p:cNvGraphicFramePr>
            <p:nvPr/>
          </p:nvGraphicFramePr>
          <p:xfrm>
            <a:off x="0" y="0"/>
            <a:ext cx="68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30098" imgH="124968" progId="">
                    <p:embed/>
                  </p:oleObj>
                </mc:Choice>
                <mc:Fallback>
                  <p:oleObj r:id="rId2" imgW="330098" imgH="124968" progId="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80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Rectangle 29"/>
            <p:cNvSpPr>
              <a:spLocks noChangeArrowheads="1"/>
            </p:cNvSpPr>
            <p:nvPr/>
          </p:nvSpPr>
          <p:spPr bwMode="auto">
            <a:xfrm>
              <a:off x="726" y="0"/>
              <a:ext cx="1723" cy="2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914400" indent="-9144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zh-CN" sz="1600" dirty="0"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接线，指示灯</a:t>
              </a:r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3568700" y="2573338"/>
            <a:ext cx="4457351" cy="269875"/>
            <a:chOff x="0" y="0"/>
            <a:chExt cx="2449" cy="227"/>
          </a:xfrm>
        </p:grpSpPr>
        <p:graphicFrame>
          <p:nvGraphicFramePr>
            <p:cNvPr id="31757" name="Object 31"/>
            <p:cNvGraphicFramePr>
              <a:graphicFrameLocks noChangeAspect="1"/>
            </p:cNvGraphicFramePr>
            <p:nvPr/>
          </p:nvGraphicFramePr>
          <p:xfrm>
            <a:off x="0" y="0"/>
            <a:ext cx="68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30098" imgH="124968" progId="">
                    <p:embed/>
                  </p:oleObj>
                </mc:Choice>
                <mc:Fallback>
                  <p:oleObj r:id="rId4" imgW="330098" imgH="124968" progId="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80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Rectangle 32"/>
            <p:cNvSpPr>
              <a:spLocks noChangeArrowheads="1"/>
            </p:cNvSpPr>
            <p:nvPr/>
          </p:nvSpPr>
          <p:spPr bwMode="auto">
            <a:xfrm>
              <a:off x="726" y="0"/>
              <a:ext cx="1723" cy="2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914400" indent="-9144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zh-CN" sz="1600" dirty="0"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端口的封装，端口状态（up or down）</a:t>
              </a:r>
            </a:p>
          </p:txBody>
        </p:sp>
      </p:grpSp>
      <p:grpSp>
        <p:nvGrpSpPr>
          <p:cNvPr id="32801" name="Group 33"/>
          <p:cNvGrpSpPr>
            <a:grpSpLocks/>
          </p:cNvGrpSpPr>
          <p:nvPr/>
        </p:nvGrpSpPr>
        <p:grpSpPr bwMode="auto">
          <a:xfrm>
            <a:off x="3568700" y="1870075"/>
            <a:ext cx="4243660" cy="269875"/>
            <a:chOff x="0" y="0"/>
            <a:chExt cx="2449" cy="227"/>
          </a:xfrm>
        </p:grpSpPr>
        <p:graphicFrame>
          <p:nvGraphicFramePr>
            <p:cNvPr id="31755" name="Object 34"/>
            <p:cNvGraphicFramePr>
              <a:graphicFrameLocks noChangeAspect="1"/>
            </p:cNvGraphicFramePr>
            <p:nvPr/>
          </p:nvGraphicFramePr>
          <p:xfrm>
            <a:off x="0" y="0"/>
            <a:ext cx="68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30098" imgH="124968" progId="">
                    <p:embed/>
                  </p:oleObj>
                </mc:Choice>
                <mc:Fallback>
                  <p:oleObj r:id="rId5" imgW="330098" imgH="124968" progId="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80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Rectangle 35"/>
            <p:cNvSpPr>
              <a:spLocks noChangeArrowheads="1"/>
            </p:cNvSpPr>
            <p:nvPr/>
          </p:nvSpPr>
          <p:spPr bwMode="auto">
            <a:xfrm>
              <a:off x="726" y="0"/>
              <a:ext cx="1723" cy="2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914400" indent="-9144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zh-CN" sz="1600" dirty="0"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IP地址/掩码，路由表，防火墙</a:t>
              </a:r>
            </a:p>
          </p:txBody>
        </p:sp>
      </p:grpSp>
      <p:grpSp>
        <p:nvGrpSpPr>
          <p:cNvPr id="32804" name="Group 36"/>
          <p:cNvGrpSpPr>
            <a:grpSpLocks/>
          </p:cNvGrpSpPr>
          <p:nvPr/>
        </p:nvGrpSpPr>
        <p:grpSpPr bwMode="auto">
          <a:xfrm>
            <a:off x="3568700" y="1222375"/>
            <a:ext cx="4243660" cy="269875"/>
            <a:chOff x="0" y="0"/>
            <a:chExt cx="2449" cy="227"/>
          </a:xfrm>
        </p:grpSpPr>
        <p:graphicFrame>
          <p:nvGraphicFramePr>
            <p:cNvPr id="31753" name="Object 37"/>
            <p:cNvGraphicFramePr>
              <a:graphicFrameLocks noChangeAspect="1"/>
            </p:cNvGraphicFramePr>
            <p:nvPr/>
          </p:nvGraphicFramePr>
          <p:xfrm>
            <a:off x="0" y="0"/>
            <a:ext cx="68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30098" imgH="124968" progId="">
                    <p:embed/>
                  </p:oleObj>
                </mc:Choice>
                <mc:Fallback>
                  <p:oleObj r:id="rId6" imgW="330098" imgH="124968" progId="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80" cy="22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4" name="Rectangle 38"/>
            <p:cNvSpPr>
              <a:spLocks noChangeArrowheads="1"/>
            </p:cNvSpPr>
            <p:nvPr/>
          </p:nvSpPr>
          <p:spPr bwMode="auto">
            <a:xfrm>
              <a:off x="726" y="0"/>
              <a:ext cx="1723" cy="2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914400" indent="-9144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zh-CN" sz="1600" dirty="0">
                  <a:latin typeface="微软雅黑" pitchFamily="34" charset="-122"/>
                  <a:ea typeface="微软雅黑" pitchFamily="34" charset="-122"/>
                  <a:sym typeface="Calibri" pitchFamily="34" charset="0"/>
                </a:rPr>
                <a:t>端到端的问题：主机的防火墙，应用程序等</a:t>
              </a:r>
            </a:p>
          </p:txBody>
        </p:sp>
      </p:grpSp>
      <p:sp>
        <p:nvSpPr>
          <p:cNvPr id="31752" name="Text Box 39"/>
          <p:cNvSpPr txBox="1">
            <a:spLocks noChangeArrowheads="1"/>
          </p:cNvSpPr>
          <p:nvPr/>
        </p:nvSpPr>
        <p:spPr bwMode="auto">
          <a:xfrm>
            <a:off x="2051050" y="3990975"/>
            <a:ext cx="2031325" cy="36933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>
                <a:latin typeface="+mn-ea"/>
                <a:ea typeface="+mn-ea"/>
              </a:rPr>
              <a:t>由下至上诊断故障</a:t>
            </a:r>
          </a:p>
        </p:txBody>
      </p:sp>
      <p:sp>
        <p:nvSpPr>
          <p:cNvPr id="40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分层诊断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5698932" cy="3397250"/>
          </a:xfrm>
        </p:spPr>
        <p:txBody>
          <a:bodyPr/>
          <a:lstStyle/>
          <a:p>
            <a:pPr eaLnBrk="1" hangingPunct="1"/>
            <a:r>
              <a:rPr lang="zh-CN" altLang="zh-CN" sz="1800" dirty="0"/>
              <a:t>把网络分段，逐段排除故障</a:t>
            </a:r>
          </a:p>
          <a:p>
            <a:pPr lvl="1" eaLnBrk="1" hangingPunct="1"/>
            <a:r>
              <a:rPr lang="zh-CN" altLang="zh-CN" sz="1800" dirty="0"/>
              <a:t>主机本身</a:t>
            </a:r>
          </a:p>
          <a:p>
            <a:pPr lvl="1" eaLnBrk="1" hangingPunct="1"/>
            <a:r>
              <a:rPr lang="zh-CN" altLang="zh-CN" sz="1800" dirty="0"/>
              <a:t>主机到路由器</a:t>
            </a:r>
          </a:p>
          <a:p>
            <a:pPr lvl="1" eaLnBrk="1" hangingPunct="1"/>
            <a:r>
              <a:rPr lang="zh-CN" altLang="zh-CN" sz="1800" dirty="0"/>
              <a:t>路由器本身</a:t>
            </a:r>
          </a:p>
          <a:p>
            <a:pPr lvl="1" eaLnBrk="1" hangingPunct="1"/>
            <a:r>
              <a:rPr lang="zh-CN" altLang="zh-CN" sz="1800" dirty="0"/>
              <a:t>路由器到路由器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分段诊断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52" y="987618"/>
            <a:ext cx="5988050" cy="3397250"/>
          </a:xfrm>
        </p:spPr>
        <p:txBody>
          <a:bodyPr/>
          <a:lstStyle/>
          <a:p>
            <a:pPr eaLnBrk="1" hangingPunct="1"/>
            <a:r>
              <a:rPr lang="zh-CN" altLang="zh-CN" sz="1800"/>
              <a:t>替换法是检查硬件问题最常用的方法</a:t>
            </a:r>
          </a:p>
          <a:p>
            <a:pPr lvl="1" eaLnBrk="1" hangingPunct="1"/>
            <a:r>
              <a:rPr lang="zh-CN" altLang="zh-CN" sz="1800"/>
              <a:t>当怀疑是网线问题时，更换一根确定是好的网线试一试；</a:t>
            </a:r>
          </a:p>
          <a:p>
            <a:pPr lvl="1" eaLnBrk="1" hangingPunct="1"/>
            <a:r>
              <a:rPr lang="zh-CN" altLang="zh-CN" sz="1800"/>
              <a:t>当怀疑是接口模块有问题时，更换一个其它接口模块试一试 </a:t>
            </a:r>
          </a:p>
          <a:p>
            <a:pPr eaLnBrk="1" hangingPunct="1"/>
            <a:endParaRPr lang="zh-CN" altLang="zh-CN" sz="1800"/>
          </a:p>
          <a:p>
            <a:pPr eaLnBrk="1" hangingPunct="1"/>
            <a:r>
              <a:rPr lang="zh-CN" altLang="zh-CN" sz="1800"/>
              <a:t>在实际网络故障排错时，可以先用分段法找出故障大概位置，然后再用替换法确定之。</a:t>
            </a:r>
          </a:p>
          <a:p>
            <a:pPr eaLnBrk="1" hangingPunct="1"/>
            <a:endParaRPr lang="zh-CN" altLang="zh-CN" sz="1800"/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替换法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397250"/>
          </a:xfrm>
        </p:spPr>
        <p:txBody>
          <a:bodyPr/>
          <a:lstStyle/>
          <a:p>
            <a:pPr eaLnBrk="1" hangingPunct="1"/>
            <a:r>
              <a:rPr lang="zh-CN" altLang="zh-CN" sz="1800" dirty="0"/>
              <a:t>ping 命令</a:t>
            </a:r>
          </a:p>
          <a:p>
            <a:pPr eaLnBrk="1" hangingPunct="1"/>
            <a:r>
              <a:rPr lang="zh-CN" altLang="zh-CN" sz="1800" dirty="0"/>
              <a:t>tracert 命令</a:t>
            </a:r>
          </a:p>
          <a:p>
            <a:pPr eaLnBrk="1" hangingPunct="1"/>
            <a:r>
              <a:rPr lang="zh-CN" altLang="zh-CN" sz="1800" dirty="0"/>
              <a:t>display 命令</a:t>
            </a:r>
          </a:p>
          <a:p>
            <a:pPr eaLnBrk="1" hangingPunct="1"/>
            <a:r>
              <a:rPr lang="zh-CN" altLang="zh-CN" sz="1800" dirty="0"/>
              <a:t>debugging 命令</a:t>
            </a:r>
          </a:p>
          <a:p>
            <a:pPr eaLnBrk="1" hangingPunct="1"/>
            <a:r>
              <a:rPr lang="en-US" altLang="zh-CN" sz="1800" dirty="0"/>
              <a:t>Wireshark</a:t>
            </a:r>
            <a:endParaRPr lang="zh-CN" altLang="zh-CN" sz="1800" dirty="0"/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诊断工具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952500"/>
            <a:ext cx="6213636" cy="3397250"/>
          </a:xfrm>
        </p:spPr>
        <p:txBody>
          <a:bodyPr/>
          <a:lstStyle/>
          <a:p>
            <a:pPr eaLnBrk="1" hangingPunct="1"/>
            <a:r>
              <a:rPr lang="zh-CN" altLang="zh-CN" sz="1800"/>
              <a:t>display current-configuration</a:t>
            </a:r>
          </a:p>
          <a:p>
            <a:pPr eaLnBrk="1" hangingPunct="1"/>
            <a:r>
              <a:rPr lang="zh-CN" altLang="zh-CN" sz="1800"/>
              <a:t>display interface </a:t>
            </a:r>
            <a:r>
              <a:rPr lang="zh-CN" altLang="zh-CN" sz="1800" i="1"/>
              <a:t>type number</a:t>
            </a:r>
          </a:p>
          <a:p>
            <a:pPr eaLnBrk="1" hangingPunct="1"/>
            <a:r>
              <a:rPr lang="zh-CN" altLang="zh-CN" sz="1800"/>
              <a:t>display ip routing-table</a:t>
            </a:r>
          </a:p>
          <a:p>
            <a:pPr eaLnBrk="1" hangingPunct="1"/>
            <a:r>
              <a:rPr lang="zh-CN" altLang="zh-CN" sz="1800"/>
              <a:t>display acl</a:t>
            </a:r>
          </a:p>
          <a:p>
            <a:pPr eaLnBrk="1" hangingPunct="1"/>
            <a:r>
              <a:rPr lang="zh-CN" altLang="zh-CN" sz="1800"/>
              <a:t>display firewall</a:t>
            </a:r>
          </a:p>
          <a:p>
            <a:pPr eaLnBrk="1" hangingPunct="1"/>
            <a:r>
              <a:rPr lang="zh-CN" altLang="zh-CN" sz="1800"/>
              <a:t>display nat</a:t>
            </a:r>
          </a:p>
          <a:p>
            <a:pPr eaLnBrk="1" hangingPunct="1"/>
            <a:r>
              <a:rPr lang="zh-CN" altLang="zh-CN" sz="1800"/>
              <a:t>display rip</a:t>
            </a:r>
          </a:p>
          <a:p>
            <a:pPr eaLnBrk="1" hangingPunct="1"/>
            <a:r>
              <a:rPr lang="zh-CN" altLang="zh-CN" sz="1800"/>
              <a:t>display ospf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display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命令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39552" y="759939"/>
            <a:ext cx="61944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[H3C]display interface Serial 1/0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Serial1/0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Current state: UP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Line protocol state: UP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Description: Serial1/0 Interface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Bandwidth: 64 kbps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Maximum transmission unit: 1500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Hold timer: 10 seconds, retry times: 5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Internet address: 202.0.0.2/24 (primary)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0000"/>
                </a:solidFill>
              </a:rPr>
              <a:t>Link layer protocol: PPP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LCP: opened, IPCP: opened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Output queue - Urgent queuing: Size/Length/Discards 0/100/0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Output queue - Protocol queuing: Size/Length/Discards 0/500/0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Output queue - FIFO queuing: Size/Length/Discards 0/75/0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Last link flapping: 0 hours 3 minutes 37 seconds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Last clearing of counters: Never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Current system time:2020-10-18 09:40:14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Last time when physical state changed to up:2020-10-18 09:36:36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r>
              <a:rPr lang="en-US" altLang="zh-CN" sz="1400" dirty="0"/>
              <a:t>Last time when physical state changed to down:2020-10-18 09:36:34</a:t>
            </a:r>
          </a:p>
          <a:p>
            <a:pPr eaLnBrk="1" hangingPunct="1">
              <a:buSzPct val="100000"/>
              <a:buFont typeface="Wingdings" pitchFamily="2" charset="2"/>
              <a:buNone/>
            </a:pPr>
            <a:endParaRPr lang="zh-CN" altLang="zh-CN" sz="1400" dirty="0"/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display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命令（续）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652" y="846138"/>
            <a:ext cx="6986223" cy="36131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Arial" pitchFamily="34" charset="0"/>
              <a:buNone/>
            </a:pPr>
            <a:endParaRPr lang="zh-CN" altLang="zh-CN" sz="1800" dirty="0"/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开启debugging</a:t>
            </a:r>
            <a:r>
              <a:rPr lang="zh-CN" altLang="zh-CN" sz="1700" dirty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&lt;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+mn-ea"/>
              </a:rPr>
              <a:t>H3C </a:t>
            </a:r>
            <a:r>
              <a:rPr lang="zh-CN" altLang="zh-CN" sz="1800" dirty="0"/>
              <a:t>&gt; terminal debugging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zh-CN" sz="1800" dirty="0"/>
              <a:t>&lt;</a:t>
            </a:r>
            <a:r>
              <a:rPr lang="en-US" altLang="zh-CN" sz="1800" dirty="0">
                <a:latin typeface="+mn-ea"/>
              </a:rPr>
              <a:t> H3C </a:t>
            </a:r>
            <a:r>
              <a:rPr lang="zh-CN" altLang="zh-CN" sz="1800" dirty="0"/>
              <a:t>&gt; terminal monitor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zh-CN" sz="1800" dirty="0"/>
              <a:t>&lt;</a:t>
            </a:r>
            <a:r>
              <a:rPr lang="en-US" altLang="zh-CN" sz="1800" dirty="0">
                <a:latin typeface="+mn-ea"/>
              </a:rPr>
              <a:t> H3C </a:t>
            </a:r>
            <a:r>
              <a:rPr lang="zh-CN" altLang="zh-CN" sz="1800" dirty="0"/>
              <a:t>&gt; debugging rip</a:t>
            </a:r>
            <a:r>
              <a:rPr lang="en-US" altLang="zh-CN" sz="1800" dirty="0"/>
              <a:t> 1</a:t>
            </a:r>
            <a:r>
              <a:rPr lang="zh-CN" altLang="zh-CN" sz="1800" dirty="0"/>
              <a:t> packet [interface </a:t>
            </a:r>
            <a:r>
              <a:rPr lang="zh-CN" altLang="zh-CN" sz="1800" i="1" dirty="0"/>
              <a:t>type num</a:t>
            </a:r>
            <a:r>
              <a:rPr lang="zh-CN" altLang="zh-CN" sz="1800" dirty="0"/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zh-CN" altLang="zh-CN" dirty="0"/>
              <a:t>关闭debugging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zh-CN" sz="1800" dirty="0"/>
              <a:t>&lt;</a:t>
            </a:r>
            <a:r>
              <a:rPr lang="en-US" altLang="zh-CN" sz="1800" dirty="0">
                <a:latin typeface="+mn-ea"/>
              </a:rPr>
              <a:t> H3C </a:t>
            </a:r>
            <a:r>
              <a:rPr lang="zh-CN" altLang="zh-CN" sz="1800" dirty="0"/>
              <a:t>&gt; undo debugging rip</a:t>
            </a:r>
            <a:r>
              <a:rPr lang="en-US" altLang="zh-CN" sz="1800" dirty="0"/>
              <a:t> 1</a:t>
            </a:r>
            <a:r>
              <a:rPr lang="zh-CN" altLang="zh-CN" sz="1800" dirty="0"/>
              <a:t> packet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 debugging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命令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 dirty="0"/>
              <a:t>自治系统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332124" y="917612"/>
            <a:ext cx="6573837" cy="3724662"/>
            <a:chOff x="827088" y="1412875"/>
            <a:chExt cx="7345362" cy="4625290"/>
          </a:xfrm>
        </p:grpSpPr>
        <p:sp>
          <p:nvSpPr>
            <p:cNvPr id="41" name="AutoShape 3"/>
            <p:cNvSpPr>
              <a:spLocks noChangeArrowheads="1"/>
            </p:cNvSpPr>
            <p:nvPr/>
          </p:nvSpPr>
          <p:spPr bwMode="auto">
            <a:xfrm flipH="1">
              <a:off x="904875" y="1968500"/>
              <a:ext cx="3317875" cy="1946275"/>
            </a:xfrm>
            <a:prstGeom prst="flowChartManualInput">
              <a:avLst/>
            </a:prstGeom>
            <a:solidFill>
              <a:srgbClr val="49C2FF"/>
            </a:solidFill>
            <a:ln w="63500" cap="flat" cmpd="sng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>
              <a:off x="5170488" y="1898650"/>
              <a:ext cx="2922587" cy="2016125"/>
            </a:xfrm>
            <a:prstGeom prst="flowChartManualInput">
              <a:avLst/>
            </a:prstGeom>
            <a:solidFill>
              <a:srgbClr val="49C2FF"/>
            </a:solidFill>
            <a:ln w="63500" cap="flat" cmpd="sng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331913" y="5391834"/>
              <a:ext cx="63373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635000" indent="-187325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由同一机构管理，使用同一组选路策略（路由协议）的路由器的集合</a:t>
              </a:r>
            </a:p>
          </p:txBody>
        </p:sp>
        <p:pic>
          <p:nvPicPr>
            <p:cNvPr id="44" name="Picture 6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250" y="2852738"/>
              <a:ext cx="5969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5" name="Picture 7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3429000"/>
              <a:ext cx="5969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6" name="Picture 8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475" y="2636838"/>
              <a:ext cx="5969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7" name="Picture 9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2420938"/>
              <a:ext cx="5969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8" name="Picture 10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050" y="2565400"/>
              <a:ext cx="5969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9" name="Picture 11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025" y="3429000"/>
              <a:ext cx="5969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0" name="Picture 12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1500" y="2852738"/>
              <a:ext cx="596900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827088" y="1412875"/>
              <a:ext cx="7345362" cy="3960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 flipV="1">
              <a:off x="2092325" y="2701925"/>
              <a:ext cx="427038" cy="217488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6196013" y="3246438"/>
              <a:ext cx="647700" cy="449262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641475" y="1652588"/>
              <a:ext cx="12872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自治系统 AS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3419475" y="1560513"/>
              <a:ext cx="13849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外部路由协议</a:t>
              </a:r>
            </a:p>
          </p:txBody>
        </p:sp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4932363" y="1557338"/>
              <a:ext cx="4392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EGP</a:t>
              </a: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H="1" flipV="1">
              <a:off x="3028950" y="2701925"/>
              <a:ext cx="455613" cy="77788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 flipH="1" flipV="1">
              <a:off x="2092325" y="3135313"/>
              <a:ext cx="427038" cy="449262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 flipH="1">
              <a:off x="3028950" y="2995613"/>
              <a:ext cx="455613" cy="588962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994150" y="2995613"/>
              <a:ext cx="1692275" cy="33337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6196013" y="2813050"/>
              <a:ext cx="682625" cy="215900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1882775" y="1946275"/>
              <a:ext cx="40395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4308475" y="1873250"/>
              <a:ext cx="4568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BGP</a:t>
              </a: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4511675" y="2232025"/>
              <a:ext cx="1588" cy="438150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未知"/>
            <p:cNvSpPr>
              <a:spLocks/>
            </p:cNvSpPr>
            <p:nvPr/>
          </p:nvSpPr>
          <p:spPr bwMode="auto">
            <a:xfrm>
              <a:off x="4467225" y="2655888"/>
              <a:ext cx="90488" cy="165100"/>
            </a:xfrm>
            <a:custGeom>
              <a:avLst/>
              <a:gdLst>
                <a:gd name="T0" fmla="*/ 57 w 57"/>
                <a:gd name="T1" fmla="*/ 0 h 104"/>
                <a:gd name="T2" fmla="*/ 28 w 57"/>
                <a:gd name="T3" fmla="*/ 104 h 104"/>
                <a:gd name="T4" fmla="*/ 0 w 57"/>
                <a:gd name="T5" fmla="*/ 0 h 104"/>
                <a:gd name="T6" fmla="*/ 57 w 57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04">
                  <a:moveTo>
                    <a:pt x="57" y="0"/>
                  </a:moveTo>
                  <a:lnTo>
                    <a:pt x="28" y="104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28"/>
            <p:cNvSpPr>
              <a:spLocks noChangeArrowheads="1"/>
            </p:cNvSpPr>
            <p:nvPr/>
          </p:nvSpPr>
          <p:spPr bwMode="auto">
            <a:xfrm>
              <a:off x="1866900" y="4611688"/>
              <a:ext cx="138499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内部路由协议</a:t>
              </a:r>
            </a:p>
          </p:txBody>
        </p:sp>
        <p:sp>
          <p:nvSpPr>
            <p:cNvPr id="67" name="Rectangle 29"/>
            <p:cNvSpPr>
              <a:spLocks noChangeArrowheads="1"/>
            </p:cNvSpPr>
            <p:nvPr/>
          </p:nvSpPr>
          <p:spPr bwMode="auto">
            <a:xfrm>
              <a:off x="3419475" y="4600014"/>
              <a:ext cx="3799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IGP</a:t>
              </a:r>
            </a:p>
          </p:txBody>
        </p:sp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1957388" y="4979988"/>
              <a:ext cx="35907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RIP</a:t>
              </a:r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2279442" y="4994645"/>
              <a:ext cx="2308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</p:txBody>
        </p:sp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2393950" y="4979988"/>
              <a:ext cx="53059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IGRP</a:t>
              </a: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2924545" y="5006922"/>
              <a:ext cx="2308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3081338" y="4979988"/>
              <a:ext cx="58509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OSPF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5545138" y="1670050"/>
              <a:ext cx="12872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自治系统 AS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5786438" y="1963738"/>
              <a:ext cx="403957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</a:p>
          </p:txBody>
        </p:sp>
        <p:sp>
          <p:nvSpPr>
            <p:cNvPr id="75" name="Line 37"/>
            <p:cNvSpPr>
              <a:spLocks noChangeShapeType="1"/>
            </p:cNvSpPr>
            <p:nvPr/>
          </p:nvSpPr>
          <p:spPr bwMode="auto">
            <a:xfrm flipV="1">
              <a:off x="2643188" y="4132263"/>
              <a:ext cx="1587" cy="438150"/>
            </a:xfrm>
            <a:prstGeom prst="line">
              <a:avLst/>
            </a:prstGeom>
            <a:noFill/>
            <a:ln w="20638" cap="rnd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2598738" y="3983038"/>
              <a:ext cx="90487" cy="163512"/>
            </a:xfrm>
            <a:custGeom>
              <a:avLst/>
              <a:gdLst>
                <a:gd name="T0" fmla="*/ 0 w 57"/>
                <a:gd name="T1" fmla="*/ 103 h 103"/>
                <a:gd name="T2" fmla="*/ 28 w 57"/>
                <a:gd name="T3" fmla="*/ 0 h 103"/>
                <a:gd name="T4" fmla="*/ 57 w 57"/>
                <a:gd name="T5" fmla="*/ 103 h 103"/>
                <a:gd name="T6" fmla="*/ 0 w 5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03">
                  <a:moveTo>
                    <a:pt x="0" y="103"/>
                  </a:moveTo>
                  <a:lnTo>
                    <a:pt x="28" y="0"/>
                  </a:lnTo>
                  <a:lnTo>
                    <a:pt x="57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664" y="915612"/>
            <a:ext cx="6122988" cy="36131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>
              <a:buFont typeface="Arial" pitchFamily="34" charset="0"/>
              <a:buNone/>
            </a:pPr>
            <a:endParaRPr lang="zh-CN" altLang="zh-CN" sz="1800" dirty="0"/>
          </a:p>
          <a:p>
            <a:pPr eaLnBrk="1" hangingPunct="1"/>
            <a:r>
              <a:rPr lang="zh-CN" altLang="zh-CN" sz="1800" dirty="0"/>
              <a:t>对于交换机，可以结合端口镜像功能来使用</a:t>
            </a:r>
          </a:p>
          <a:p>
            <a:pPr eaLnBrk="1" hangingPunct="1"/>
            <a:endParaRPr lang="zh-CN" altLang="zh-CN" sz="1800" dirty="0"/>
          </a:p>
          <a:p>
            <a:pPr eaLnBrk="1" hangingPunct="1"/>
            <a:r>
              <a:rPr lang="zh-CN" altLang="zh-CN" sz="1800" dirty="0"/>
              <a:t>观察ICMP消息来诊断故障</a:t>
            </a:r>
          </a:p>
          <a:p>
            <a:pPr eaLnBrk="1" hangingPunct="1"/>
            <a:endParaRPr lang="zh-CN" altLang="zh-CN" sz="1800" dirty="0"/>
          </a:p>
          <a:p>
            <a:pPr eaLnBrk="1" hangingPunct="1"/>
            <a:r>
              <a:rPr lang="zh-CN" altLang="zh-CN" sz="1800" dirty="0"/>
              <a:t>观察协议的运行过程来诊断故障</a:t>
            </a:r>
          </a:p>
        </p:txBody>
      </p:sp>
      <p:sp>
        <p:nvSpPr>
          <p:cNvPr id="4" name="标题 4"/>
          <p:cNvSpPr txBox="1">
            <a:spLocks noChangeArrowheads="1"/>
          </p:cNvSpPr>
          <p:nvPr/>
        </p:nvSpPr>
        <p:spPr bwMode="auto">
          <a:xfrm>
            <a:off x="914400" y="193675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故障诊断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Calibri" pitchFamily="34" charset="0"/>
              </a:rPr>
              <a:t>—</a:t>
            </a:r>
            <a:r>
              <a:rPr lang="en-US" altLang="zh-CN" sz="2400" b="1" kern="0" dirty="0">
                <a:latin typeface="+mj-lt"/>
                <a:ea typeface="+mj-ea"/>
                <a:cs typeface="+mj-cs"/>
                <a:sym typeface="Calibri" pitchFamily="34" charset="0"/>
              </a:rPr>
              <a:t> </a:t>
            </a:r>
            <a:r>
              <a:rPr lang="en-US" altLang="zh-CN" sz="2400" b="1" kern="0" dirty="0" err="1">
                <a:latin typeface="+mj-lt"/>
                <a:ea typeface="+mj-ea"/>
                <a:cs typeface="+mj-cs"/>
                <a:sym typeface="Calibri" pitchFamily="34" charset="0"/>
              </a:rPr>
              <a:t>Wireshark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5194300" y="209550"/>
            <a:ext cx="1398588" cy="4387850"/>
          </a:xfrm>
        </p:spPr>
        <p:txBody>
          <a:bodyPr/>
          <a:lstStyle/>
          <a:p>
            <a:pPr eaLnBrk="1" hangingPunct="1"/>
            <a:r>
              <a:rPr lang="zh-CN" altLang="en-US"/>
              <a:t>感谢大家的理解与合作</a:t>
            </a:r>
            <a:br>
              <a:rPr lang="zh-CN" altLang="en-US"/>
            </a:br>
            <a:r>
              <a:rPr lang="zh-CN" altLang="en-US"/>
              <a:t>本课程讲课部分结束！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orient="vert" idx="1"/>
          </p:nvPr>
        </p:nvSpPr>
        <p:spPr>
          <a:xfrm>
            <a:off x="762000" y="1285875"/>
            <a:ext cx="3921125" cy="3876675"/>
          </a:xfrm>
        </p:spPr>
        <p:txBody>
          <a:bodyPr/>
          <a:lstStyle/>
          <a:p>
            <a:pPr eaLnBrk="1" hangingPunct="1"/>
            <a:r>
              <a:rPr lang="zh-CN" altLang="en-US"/>
              <a:t>不闻不若闻之，</a:t>
            </a:r>
          </a:p>
          <a:p>
            <a:pPr eaLnBrk="1" hangingPunct="1"/>
            <a:r>
              <a:rPr lang="zh-CN" altLang="en-US"/>
              <a:t>闻之不若见之，</a:t>
            </a:r>
          </a:p>
          <a:p>
            <a:pPr eaLnBrk="1" hangingPunct="1"/>
            <a:r>
              <a:rPr lang="zh-CN" altLang="en-US"/>
              <a:t>见之不若知之，</a:t>
            </a:r>
          </a:p>
          <a:p>
            <a:pPr eaLnBrk="1" hangingPunct="1"/>
            <a:r>
              <a:rPr lang="zh-CN" altLang="en-US"/>
              <a:t>知之不若行之。</a:t>
            </a:r>
          </a:p>
          <a:p>
            <a:pPr eaLnBrk="1" hangingPunct="1"/>
            <a:r>
              <a:rPr lang="zh-CN" altLang="en-US"/>
              <a:t>学至于行而止矣。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/>
              <a:t>                  —《荀子 </a:t>
            </a:r>
            <a:r>
              <a:rPr lang="en-US" altLang="zh-CN" b="1"/>
              <a:t>·</a:t>
            </a:r>
            <a:r>
              <a:rPr lang="zh-CN" altLang="en-US"/>
              <a:t> 儒效》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80975" y="1330325"/>
            <a:ext cx="1398588" cy="328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/>
          <a:lstStyle>
            <a:lvl1pPr marL="914400" indent="-9144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zh-CN" sz="2400" b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希望大家学以致用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链路状态路由协议算法</a:t>
            </a:r>
          </a:p>
        </p:txBody>
      </p:sp>
      <p:sp>
        <p:nvSpPr>
          <p:cNvPr id="7171" name="未知"/>
          <p:cNvSpPr>
            <a:spLocks/>
          </p:cNvSpPr>
          <p:nvPr/>
        </p:nvSpPr>
        <p:spPr bwMode="auto">
          <a:xfrm>
            <a:off x="939800" y="2008188"/>
            <a:ext cx="3175" cy="133350"/>
          </a:xfrm>
          <a:custGeom>
            <a:avLst/>
            <a:gdLst>
              <a:gd name="T0" fmla="*/ 1588 w 4"/>
              <a:gd name="T1" fmla="*/ 0 h 166"/>
              <a:gd name="T2" fmla="*/ 0 w 4"/>
              <a:gd name="T3" fmla="*/ 0 h 166"/>
              <a:gd name="T4" fmla="*/ 0 w 4"/>
              <a:gd name="T5" fmla="*/ 133350 h 166"/>
              <a:gd name="T6" fmla="*/ 3175 w 4"/>
              <a:gd name="T7" fmla="*/ 133350 h 166"/>
              <a:gd name="T8" fmla="*/ 3175 w 4"/>
              <a:gd name="T9" fmla="*/ 0 h 166"/>
              <a:gd name="T10" fmla="*/ 1588 w 4"/>
              <a:gd name="T11" fmla="*/ 0 h 166"/>
              <a:gd name="T12" fmla="*/ 1588 w 4"/>
              <a:gd name="T13" fmla="*/ 0 h 166"/>
              <a:gd name="T14" fmla="*/ 0 w 4"/>
              <a:gd name="T15" fmla="*/ 0 h 166"/>
              <a:gd name="T16" fmla="*/ 0 w 4"/>
              <a:gd name="T17" fmla="*/ 0 h 166"/>
              <a:gd name="T18" fmla="*/ 1588 w 4"/>
              <a:gd name="T19" fmla="*/ 0 h 1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" h="166">
                <a:moveTo>
                  <a:pt x="2" y="0"/>
                </a:moveTo>
                <a:lnTo>
                  <a:pt x="0" y="0"/>
                </a:lnTo>
                <a:lnTo>
                  <a:pt x="0" y="166"/>
                </a:lnTo>
                <a:lnTo>
                  <a:pt x="4" y="166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61B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未知"/>
          <p:cNvSpPr>
            <a:spLocks/>
          </p:cNvSpPr>
          <p:nvPr/>
        </p:nvSpPr>
        <p:spPr bwMode="auto">
          <a:xfrm>
            <a:off x="1455738" y="2008188"/>
            <a:ext cx="3175" cy="127000"/>
          </a:xfrm>
          <a:custGeom>
            <a:avLst/>
            <a:gdLst>
              <a:gd name="T0" fmla="*/ 0 w 4"/>
              <a:gd name="T1" fmla="*/ 127000 h 159"/>
              <a:gd name="T2" fmla="*/ 3175 w 4"/>
              <a:gd name="T3" fmla="*/ 127000 h 159"/>
              <a:gd name="T4" fmla="*/ 3175 w 4"/>
              <a:gd name="T5" fmla="*/ 0 h 159"/>
              <a:gd name="T6" fmla="*/ 0 w 4"/>
              <a:gd name="T7" fmla="*/ 0 h 159"/>
              <a:gd name="T8" fmla="*/ 0 w 4"/>
              <a:gd name="T9" fmla="*/ 127000 h 159"/>
              <a:gd name="T10" fmla="*/ 0 w 4"/>
              <a:gd name="T11" fmla="*/ 127000 h 1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" h="159">
                <a:moveTo>
                  <a:pt x="0" y="159"/>
                </a:moveTo>
                <a:lnTo>
                  <a:pt x="4" y="159"/>
                </a:lnTo>
                <a:lnTo>
                  <a:pt x="4" y="0"/>
                </a:lnTo>
                <a:lnTo>
                  <a:pt x="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61BF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433266" y="1079500"/>
            <a:ext cx="2308256" cy="2378933"/>
            <a:chOff x="-164" y="0"/>
            <a:chExt cx="1507" cy="2168"/>
          </a:xfrm>
        </p:grpSpPr>
        <p:sp>
          <p:nvSpPr>
            <p:cNvPr id="7291" name="未知"/>
            <p:cNvSpPr>
              <a:spLocks/>
            </p:cNvSpPr>
            <p:nvPr/>
          </p:nvSpPr>
          <p:spPr bwMode="auto">
            <a:xfrm>
              <a:off x="207" y="0"/>
              <a:ext cx="896" cy="271"/>
            </a:xfrm>
            <a:custGeom>
              <a:avLst/>
              <a:gdLst>
                <a:gd name="T0" fmla="*/ 895 w 1793"/>
                <a:gd name="T1" fmla="*/ 123 h 542"/>
                <a:gd name="T2" fmla="*/ 879 w 1793"/>
                <a:gd name="T3" fmla="*/ 98 h 542"/>
                <a:gd name="T4" fmla="*/ 851 w 1793"/>
                <a:gd name="T5" fmla="*/ 75 h 542"/>
                <a:gd name="T6" fmla="*/ 808 w 1793"/>
                <a:gd name="T7" fmla="*/ 54 h 542"/>
                <a:gd name="T8" fmla="*/ 754 w 1793"/>
                <a:gd name="T9" fmla="*/ 36 h 542"/>
                <a:gd name="T10" fmla="*/ 690 w 1793"/>
                <a:gd name="T11" fmla="*/ 21 h 542"/>
                <a:gd name="T12" fmla="*/ 617 w 1793"/>
                <a:gd name="T13" fmla="*/ 10 h 542"/>
                <a:gd name="T14" fmla="*/ 539 w 1793"/>
                <a:gd name="T15" fmla="*/ 3 h 542"/>
                <a:gd name="T16" fmla="*/ 458 w 1793"/>
                <a:gd name="T17" fmla="*/ 0 h 542"/>
                <a:gd name="T18" fmla="*/ 376 w 1793"/>
                <a:gd name="T19" fmla="*/ 2 h 542"/>
                <a:gd name="T20" fmla="*/ 298 w 1793"/>
                <a:gd name="T21" fmla="*/ 7 h 542"/>
                <a:gd name="T22" fmla="*/ 224 w 1793"/>
                <a:gd name="T23" fmla="*/ 18 h 542"/>
                <a:gd name="T24" fmla="*/ 157 w 1793"/>
                <a:gd name="T25" fmla="*/ 32 h 542"/>
                <a:gd name="T26" fmla="*/ 100 w 1793"/>
                <a:gd name="T27" fmla="*/ 50 h 542"/>
                <a:gd name="T28" fmla="*/ 55 w 1793"/>
                <a:gd name="T29" fmla="*/ 70 h 542"/>
                <a:gd name="T30" fmla="*/ 23 w 1793"/>
                <a:gd name="T31" fmla="*/ 93 h 542"/>
                <a:gd name="T32" fmla="*/ 4 w 1793"/>
                <a:gd name="T33" fmla="*/ 117 h 542"/>
                <a:gd name="T34" fmla="*/ 0 w 1793"/>
                <a:gd name="T35" fmla="*/ 142 h 542"/>
                <a:gd name="T36" fmla="*/ 11 w 1793"/>
                <a:gd name="T37" fmla="*/ 167 h 542"/>
                <a:gd name="T38" fmla="*/ 37 w 1793"/>
                <a:gd name="T39" fmla="*/ 189 h 542"/>
                <a:gd name="T40" fmla="*/ 76 w 1793"/>
                <a:gd name="T41" fmla="*/ 212 h 542"/>
                <a:gd name="T42" fmla="*/ 127 w 1793"/>
                <a:gd name="T43" fmla="*/ 231 h 542"/>
                <a:gd name="T44" fmla="*/ 190 w 1793"/>
                <a:gd name="T45" fmla="*/ 247 h 542"/>
                <a:gd name="T46" fmla="*/ 260 w 1793"/>
                <a:gd name="T47" fmla="*/ 258 h 542"/>
                <a:gd name="T48" fmla="*/ 337 w 1793"/>
                <a:gd name="T49" fmla="*/ 267 h 542"/>
                <a:gd name="T50" fmla="*/ 417 w 1793"/>
                <a:gd name="T51" fmla="*/ 271 h 542"/>
                <a:gd name="T52" fmla="*/ 499 w 1793"/>
                <a:gd name="T53" fmla="*/ 270 h 542"/>
                <a:gd name="T54" fmla="*/ 579 w 1793"/>
                <a:gd name="T55" fmla="*/ 266 h 542"/>
                <a:gd name="T56" fmla="*/ 654 w 1793"/>
                <a:gd name="T57" fmla="*/ 256 h 542"/>
                <a:gd name="T58" fmla="*/ 723 w 1793"/>
                <a:gd name="T59" fmla="*/ 243 h 542"/>
                <a:gd name="T60" fmla="*/ 783 w 1793"/>
                <a:gd name="T61" fmla="*/ 226 h 542"/>
                <a:gd name="T62" fmla="*/ 831 w 1793"/>
                <a:gd name="T63" fmla="*/ 206 h 542"/>
                <a:gd name="T64" fmla="*/ 867 w 1793"/>
                <a:gd name="T65" fmla="*/ 184 h 542"/>
                <a:gd name="T66" fmla="*/ 889 w 1793"/>
                <a:gd name="T67" fmla="*/ 160 h 542"/>
                <a:gd name="T68" fmla="*/ 896 w 1793"/>
                <a:gd name="T69" fmla="*/ 135 h 5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793" h="542">
                  <a:moveTo>
                    <a:pt x="1793" y="270"/>
                  </a:moveTo>
                  <a:lnTo>
                    <a:pt x="1790" y="246"/>
                  </a:lnTo>
                  <a:lnTo>
                    <a:pt x="1778" y="222"/>
                  </a:lnTo>
                  <a:lnTo>
                    <a:pt x="1759" y="196"/>
                  </a:lnTo>
                  <a:lnTo>
                    <a:pt x="1734" y="174"/>
                  </a:lnTo>
                  <a:lnTo>
                    <a:pt x="1702" y="150"/>
                  </a:lnTo>
                  <a:lnTo>
                    <a:pt x="1662" y="130"/>
                  </a:lnTo>
                  <a:lnTo>
                    <a:pt x="1617" y="108"/>
                  </a:lnTo>
                  <a:lnTo>
                    <a:pt x="1566" y="90"/>
                  </a:lnTo>
                  <a:lnTo>
                    <a:pt x="1509" y="71"/>
                  </a:lnTo>
                  <a:lnTo>
                    <a:pt x="1446" y="57"/>
                  </a:lnTo>
                  <a:lnTo>
                    <a:pt x="1380" y="42"/>
                  </a:lnTo>
                  <a:lnTo>
                    <a:pt x="1309" y="29"/>
                  </a:lnTo>
                  <a:lnTo>
                    <a:pt x="1235" y="20"/>
                  </a:lnTo>
                  <a:lnTo>
                    <a:pt x="1158" y="11"/>
                  </a:lnTo>
                  <a:lnTo>
                    <a:pt x="1078" y="5"/>
                  </a:lnTo>
                  <a:lnTo>
                    <a:pt x="998" y="2"/>
                  </a:lnTo>
                  <a:lnTo>
                    <a:pt x="917" y="0"/>
                  </a:lnTo>
                  <a:lnTo>
                    <a:pt x="835" y="0"/>
                  </a:lnTo>
                  <a:lnTo>
                    <a:pt x="753" y="3"/>
                  </a:lnTo>
                  <a:lnTo>
                    <a:pt x="674" y="7"/>
                  </a:lnTo>
                  <a:lnTo>
                    <a:pt x="596" y="14"/>
                  </a:lnTo>
                  <a:lnTo>
                    <a:pt x="520" y="24"/>
                  </a:lnTo>
                  <a:lnTo>
                    <a:pt x="448" y="35"/>
                  </a:lnTo>
                  <a:lnTo>
                    <a:pt x="380" y="49"/>
                  </a:lnTo>
                  <a:lnTo>
                    <a:pt x="315" y="64"/>
                  </a:lnTo>
                  <a:lnTo>
                    <a:pt x="254" y="81"/>
                  </a:lnTo>
                  <a:lnTo>
                    <a:pt x="201" y="99"/>
                  </a:lnTo>
                  <a:lnTo>
                    <a:pt x="152" y="119"/>
                  </a:lnTo>
                  <a:lnTo>
                    <a:pt x="110" y="139"/>
                  </a:lnTo>
                  <a:lnTo>
                    <a:pt x="74" y="162"/>
                  </a:lnTo>
                  <a:lnTo>
                    <a:pt x="46" y="185"/>
                  </a:lnTo>
                  <a:lnTo>
                    <a:pt x="23" y="209"/>
                  </a:lnTo>
                  <a:lnTo>
                    <a:pt x="8" y="233"/>
                  </a:lnTo>
                  <a:lnTo>
                    <a:pt x="0" y="259"/>
                  </a:lnTo>
                  <a:lnTo>
                    <a:pt x="0" y="283"/>
                  </a:lnTo>
                  <a:lnTo>
                    <a:pt x="8" y="307"/>
                  </a:lnTo>
                  <a:lnTo>
                    <a:pt x="23" y="333"/>
                  </a:lnTo>
                  <a:lnTo>
                    <a:pt x="46" y="356"/>
                  </a:lnTo>
                  <a:lnTo>
                    <a:pt x="74" y="378"/>
                  </a:lnTo>
                  <a:lnTo>
                    <a:pt x="110" y="401"/>
                  </a:lnTo>
                  <a:lnTo>
                    <a:pt x="152" y="423"/>
                  </a:lnTo>
                  <a:lnTo>
                    <a:pt x="201" y="441"/>
                  </a:lnTo>
                  <a:lnTo>
                    <a:pt x="254" y="461"/>
                  </a:lnTo>
                  <a:lnTo>
                    <a:pt x="315" y="478"/>
                  </a:lnTo>
                  <a:lnTo>
                    <a:pt x="380" y="493"/>
                  </a:lnTo>
                  <a:lnTo>
                    <a:pt x="448" y="505"/>
                  </a:lnTo>
                  <a:lnTo>
                    <a:pt x="520" y="516"/>
                  </a:lnTo>
                  <a:lnTo>
                    <a:pt x="596" y="526"/>
                  </a:lnTo>
                  <a:lnTo>
                    <a:pt x="674" y="533"/>
                  </a:lnTo>
                  <a:lnTo>
                    <a:pt x="753" y="538"/>
                  </a:lnTo>
                  <a:lnTo>
                    <a:pt x="835" y="542"/>
                  </a:lnTo>
                  <a:lnTo>
                    <a:pt x="917" y="542"/>
                  </a:lnTo>
                  <a:lnTo>
                    <a:pt x="998" y="540"/>
                  </a:lnTo>
                  <a:lnTo>
                    <a:pt x="1078" y="537"/>
                  </a:lnTo>
                  <a:lnTo>
                    <a:pt x="1158" y="531"/>
                  </a:lnTo>
                  <a:lnTo>
                    <a:pt x="1235" y="522"/>
                  </a:lnTo>
                  <a:lnTo>
                    <a:pt x="1309" y="511"/>
                  </a:lnTo>
                  <a:lnTo>
                    <a:pt x="1380" y="500"/>
                  </a:lnTo>
                  <a:lnTo>
                    <a:pt x="1446" y="485"/>
                  </a:lnTo>
                  <a:lnTo>
                    <a:pt x="1509" y="469"/>
                  </a:lnTo>
                  <a:lnTo>
                    <a:pt x="1566" y="452"/>
                  </a:lnTo>
                  <a:lnTo>
                    <a:pt x="1617" y="432"/>
                  </a:lnTo>
                  <a:lnTo>
                    <a:pt x="1662" y="412"/>
                  </a:lnTo>
                  <a:lnTo>
                    <a:pt x="1702" y="390"/>
                  </a:lnTo>
                  <a:lnTo>
                    <a:pt x="1734" y="367"/>
                  </a:lnTo>
                  <a:lnTo>
                    <a:pt x="1759" y="344"/>
                  </a:lnTo>
                  <a:lnTo>
                    <a:pt x="1778" y="320"/>
                  </a:lnTo>
                  <a:lnTo>
                    <a:pt x="1790" y="296"/>
                  </a:lnTo>
                  <a:lnTo>
                    <a:pt x="1793" y="270"/>
                  </a:lnTo>
                  <a:close/>
                </a:path>
              </a:pathLst>
            </a:custGeom>
            <a:solidFill>
              <a:srgbClr val="FFFFFF"/>
            </a:solidFill>
            <a:ln w="269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2" name="Rectangle 7"/>
            <p:cNvSpPr>
              <a:spLocks noChangeArrowheads="1"/>
            </p:cNvSpPr>
            <p:nvPr/>
          </p:nvSpPr>
          <p:spPr bwMode="auto">
            <a:xfrm>
              <a:off x="504" y="65"/>
              <a:ext cx="305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/>
                <a:t>LSDB</a:t>
              </a:r>
            </a:p>
          </p:txBody>
        </p:sp>
        <p:sp>
          <p:nvSpPr>
            <p:cNvPr id="7293" name="Line 8"/>
            <p:cNvSpPr>
              <a:spLocks noChangeShapeType="1"/>
            </p:cNvSpPr>
            <p:nvPr/>
          </p:nvSpPr>
          <p:spPr bwMode="auto">
            <a:xfrm>
              <a:off x="208" y="141"/>
              <a:ext cx="1" cy="1159"/>
            </a:xfrm>
            <a:prstGeom prst="line">
              <a:avLst/>
            </a:prstGeom>
            <a:noFill/>
            <a:ln w="269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4" name="Line 9"/>
            <p:cNvSpPr>
              <a:spLocks noChangeShapeType="1"/>
            </p:cNvSpPr>
            <p:nvPr/>
          </p:nvSpPr>
          <p:spPr bwMode="auto">
            <a:xfrm>
              <a:off x="1102" y="144"/>
              <a:ext cx="1" cy="1155"/>
            </a:xfrm>
            <a:prstGeom prst="line">
              <a:avLst/>
            </a:prstGeom>
            <a:noFill/>
            <a:ln w="269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5" name="未知"/>
            <p:cNvSpPr>
              <a:spLocks/>
            </p:cNvSpPr>
            <p:nvPr/>
          </p:nvSpPr>
          <p:spPr bwMode="auto">
            <a:xfrm>
              <a:off x="208" y="438"/>
              <a:ext cx="894" cy="111"/>
            </a:xfrm>
            <a:custGeom>
              <a:avLst/>
              <a:gdLst>
                <a:gd name="T0" fmla="*/ 0 w 1787"/>
                <a:gd name="T1" fmla="*/ 0 h 223"/>
                <a:gd name="T2" fmla="*/ 52 w 1787"/>
                <a:gd name="T3" fmla="*/ 26 h 223"/>
                <a:gd name="T4" fmla="*/ 105 w 1787"/>
                <a:gd name="T5" fmla="*/ 48 h 223"/>
                <a:gd name="T6" fmla="*/ 161 w 1787"/>
                <a:gd name="T7" fmla="*/ 67 h 223"/>
                <a:gd name="T8" fmla="*/ 216 w 1787"/>
                <a:gd name="T9" fmla="*/ 83 h 223"/>
                <a:gd name="T10" fmla="*/ 273 w 1787"/>
                <a:gd name="T11" fmla="*/ 94 h 223"/>
                <a:gd name="T12" fmla="*/ 331 w 1787"/>
                <a:gd name="T13" fmla="*/ 104 h 223"/>
                <a:gd name="T14" fmla="*/ 389 w 1787"/>
                <a:gd name="T15" fmla="*/ 109 h 223"/>
                <a:gd name="T16" fmla="*/ 447 w 1787"/>
                <a:gd name="T17" fmla="*/ 111 h 223"/>
                <a:gd name="T18" fmla="*/ 506 w 1787"/>
                <a:gd name="T19" fmla="*/ 109 h 223"/>
                <a:gd name="T20" fmla="*/ 564 w 1787"/>
                <a:gd name="T21" fmla="*/ 104 h 223"/>
                <a:gd name="T22" fmla="*/ 621 w 1787"/>
                <a:gd name="T23" fmla="*/ 94 h 223"/>
                <a:gd name="T24" fmla="*/ 678 w 1787"/>
                <a:gd name="T25" fmla="*/ 83 h 223"/>
                <a:gd name="T26" fmla="*/ 734 w 1787"/>
                <a:gd name="T27" fmla="*/ 67 h 223"/>
                <a:gd name="T28" fmla="*/ 789 w 1787"/>
                <a:gd name="T29" fmla="*/ 48 h 223"/>
                <a:gd name="T30" fmla="*/ 843 w 1787"/>
                <a:gd name="T31" fmla="*/ 26 h 223"/>
                <a:gd name="T32" fmla="*/ 894 w 1787"/>
                <a:gd name="T33" fmla="*/ 0 h 2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87" h="223">
                  <a:moveTo>
                    <a:pt x="0" y="0"/>
                  </a:moveTo>
                  <a:lnTo>
                    <a:pt x="104" y="52"/>
                  </a:lnTo>
                  <a:lnTo>
                    <a:pt x="210" y="96"/>
                  </a:lnTo>
                  <a:lnTo>
                    <a:pt x="321" y="134"/>
                  </a:lnTo>
                  <a:lnTo>
                    <a:pt x="432" y="166"/>
                  </a:lnTo>
                  <a:lnTo>
                    <a:pt x="546" y="189"/>
                  </a:lnTo>
                  <a:lnTo>
                    <a:pt x="662" y="208"/>
                  </a:lnTo>
                  <a:lnTo>
                    <a:pt x="778" y="219"/>
                  </a:lnTo>
                  <a:lnTo>
                    <a:pt x="894" y="223"/>
                  </a:lnTo>
                  <a:lnTo>
                    <a:pt x="1011" y="219"/>
                  </a:lnTo>
                  <a:lnTo>
                    <a:pt x="1127" y="208"/>
                  </a:lnTo>
                  <a:lnTo>
                    <a:pt x="1241" y="189"/>
                  </a:lnTo>
                  <a:lnTo>
                    <a:pt x="1355" y="166"/>
                  </a:lnTo>
                  <a:lnTo>
                    <a:pt x="1467" y="134"/>
                  </a:lnTo>
                  <a:lnTo>
                    <a:pt x="1577" y="96"/>
                  </a:lnTo>
                  <a:lnTo>
                    <a:pt x="1685" y="52"/>
                  </a:lnTo>
                  <a:lnTo>
                    <a:pt x="1787" y="0"/>
                  </a:lnTo>
                </a:path>
              </a:pathLst>
            </a:custGeom>
            <a:noFill/>
            <a:ln w="269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6" name="未知"/>
            <p:cNvSpPr>
              <a:spLocks/>
            </p:cNvSpPr>
            <p:nvPr/>
          </p:nvSpPr>
          <p:spPr bwMode="auto">
            <a:xfrm>
              <a:off x="208" y="742"/>
              <a:ext cx="894" cy="110"/>
            </a:xfrm>
            <a:custGeom>
              <a:avLst/>
              <a:gdLst>
                <a:gd name="T0" fmla="*/ 0 w 1787"/>
                <a:gd name="T1" fmla="*/ 0 h 220"/>
                <a:gd name="T2" fmla="*/ 52 w 1787"/>
                <a:gd name="T3" fmla="*/ 26 h 220"/>
                <a:gd name="T4" fmla="*/ 105 w 1787"/>
                <a:gd name="T5" fmla="*/ 48 h 220"/>
                <a:gd name="T6" fmla="*/ 161 w 1787"/>
                <a:gd name="T7" fmla="*/ 67 h 220"/>
                <a:gd name="T8" fmla="*/ 216 w 1787"/>
                <a:gd name="T9" fmla="*/ 83 h 220"/>
                <a:gd name="T10" fmla="*/ 273 w 1787"/>
                <a:gd name="T11" fmla="*/ 95 h 220"/>
                <a:gd name="T12" fmla="*/ 331 w 1787"/>
                <a:gd name="T13" fmla="*/ 104 h 220"/>
                <a:gd name="T14" fmla="*/ 389 w 1787"/>
                <a:gd name="T15" fmla="*/ 109 h 220"/>
                <a:gd name="T16" fmla="*/ 447 w 1787"/>
                <a:gd name="T17" fmla="*/ 110 h 220"/>
                <a:gd name="T18" fmla="*/ 506 w 1787"/>
                <a:gd name="T19" fmla="*/ 109 h 220"/>
                <a:gd name="T20" fmla="*/ 564 w 1787"/>
                <a:gd name="T21" fmla="*/ 104 h 220"/>
                <a:gd name="T22" fmla="*/ 621 w 1787"/>
                <a:gd name="T23" fmla="*/ 95 h 220"/>
                <a:gd name="T24" fmla="*/ 678 w 1787"/>
                <a:gd name="T25" fmla="*/ 83 h 220"/>
                <a:gd name="T26" fmla="*/ 734 w 1787"/>
                <a:gd name="T27" fmla="*/ 67 h 220"/>
                <a:gd name="T28" fmla="*/ 789 w 1787"/>
                <a:gd name="T29" fmla="*/ 48 h 220"/>
                <a:gd name="T30" fmla="*/ 843 w 1787"/>
                <a:gd name="T31" fmla="*/ 26 h 220"/>
                <a:gd name="T32" fmla="*/ 894 w 1787"/>
                <a:gd name="T33" fmla="*/ 0 h 2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87" h="220">
                  <a:moveTo>
                    <a:pt x="0" y="0"/>
                  </a:moveTo>
                  <a:lnTo>
                    <a:pt x="104" y="51"/>
                  </a:lnTo>
                  <a:lnTo>
                    <a:pt x="210" y="95"/>
                  </a:lnTo>
                  <a:lnTo>
                    <a:pt x="321" y="134"/>
                  </a:lnTo>
                  <a:lnTo>
                    <a:pt x="432" y="165"/>
                  </a:lnTo>
                  <a:lnTo>
                    <a:pt x="546" y="189"/>
                  </a:lnTo>
                  <a:lnTo>
                    <a:pt x="662" y="208"/>
                  </a:lnTo>
                  <a:lnTo>
                    <a:pt x="778" y="217"/>
                  </a:lnTo>
                  <a:lnTo>
                    <a:pt x="894" y="220"/>
                  </a:lnTo>
                  <a:lnTo>
                    <a:pt x="1011" y="217"/>
                  </a:lnTo>
                  <a:lnTo>
                    <a:pt x="1127" y="208"/>
                  </a:lnTo>
                  <a:lnTo>
                    <a:pt x="1241" y="189"/>
                  </a:lnTo>
                  <a:lnTo>
                    <a:pt x="1355" y="165"/>
                  </a:lnTo>
                  <a:lnTo>
                    <a:pt x="1467" y="134"/>
                  </a:lnTo>
                  <a:lnTo>
                    <a:pt x="1577" y="95"/>
                  </a:lnTo>
                  <a:lnTo>
                    <a:pt x="1685" y="51"/>
                  </a:lnTo>
                  <a:lnTo>
                    <a:pt x="1787" y="0"/>
                  </a:lnTo>
                </a:path>
              </a:pathLst>
            </a:custGeom>
            <a:noFill/>
            <a:ln w="269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7" name="未知"/>
            <p:cNvSpPr>
              <a:spLocks/>
            </p:cNvSpPr>
            <p:nvPr/>
          </p:nvSpPr>
          <p:spPr bwMode="auto">
            <a:xfrm>
              <a:off x="208" y="1299"/>
              <a:ext cx="895" cy="111"/>
            </a:xfrm>
            <a:custGeom>
              <a:avLst/>
              <a:gdLst>
                <a:gd name="T0" fmla="*/ 0 w 1789"/>
                <a:gd name="T1" fmla="*/ 0 h 223"/>
                <a:gd name="T2" fmla="*/ 52 w 1789"/>
                <a:gd name="T3" fmla="*/ 26 h 223"/>
                <a:gd name="T4" fmla="*/ 106 w 1789"/>
                <a:gd name="T5" fmla="*/ 48 h 223"/>
                <a:gd name="T6" fmla="*/ 161 w 1789"/>
                <a:gd name="T7" fmla="*/ 67 h 223"/>
                <a:gd name="T8" fmla="*/ 216 w 1789"/>
                <a:gd name="T9" fmla="*/ 83 h 223"/>
                <a:gd name="T10" fmla="*/ 273 w 1789"/>
                <a:gd name="T11" fmla="*/ 95 h 223"/>
                <a:gd name="T12" fmla="*/ 331 w 1789"/>
                <a:gd name="T13" fmla="*/ 104 h 223"/>
                <a:gd name="T14" fmla="*/ 389 w 1789"/>
                <a:gd name="T15" fmla="*/ 109 h 223"/>
                <a:gd name="T16" fmla="*/ 448 w 1789"/>
                <a:gd name="T17" fmla="*/ 111 h 223"/>
                <a:gd name="T18" fmla="*/ 506 w 1789"/>
                <a:gd name="T19" fmla="*/ 109 h 223"/>
                <a:gd name="T20" fmla="*/ 564 w 1789"/>
                <a:gd name="T21" fmla="*/ 104 h 223"/>
                <a:gd name="T22" fmla="*/ 622 w 1789"/>
                <a:gd name="T23" fmla="*/ 95 h 223"/>
                <a:gd name="T24" fmla="*/ 679 w 1789"/>
                <a:gd name="T25" fmla="*/ 83 h 223"/>
                <a:gd name="T26" fmla="*/ 735 w 1789"/>
                <a:gd name="T27" fmla="*/ 67 h 223"/>
                <a:gd name="T28" fmla="*/ 790 w 1789"/>
                <a:gd name="T29" fmla="*/ 48 h 223"/>
                <a:gd name="T30" fmla="*/ 843 w 1789"/>
                <a:gd name="T31" fmla="*/ 26 h 223"/>
                <a:gd name="T32" fmla="*/ 895 w 1789"/>
                <a:gd name="T33" fmla="*/ 0 h 2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89" h="223">
                  <a:moveTo>
                    <a:pt x="0" y="0"/>
                  </a:moveTo>
                  <a:lnTo>
                    <a:pt x="104" y="52"/>
                  </a:lnTo>
                  <a:lnTo>
                    <a:pt x="212" y="96"/>
                  </a:lnTo>
                  <a:lnTo>
                    <a:pt x="321" y="134"/>
                  </a:lnTo>
                  <a:lnTo>
                    <a:pt x="432" y="166"/>
                  </a:lnTo>
                  <a:lnTo>
                    <a:pt x="546" y="190"/>
                  </a:lnTo>
                  <a:lnTo>
                    <a:pt x="662" y="208"/>
                  </a:lnTo>
                  <a:lnTo>
                    <a:pt x="778" y="219"/>
                  </a:lnTo>
                  <a:lnTo>
                    <a:pt x="896" y="223"/>
                  </a:lnTo>
                  <a:lnTo>
                    <a:pt x="1011" y="219"/>
                  </a:lnTo>
                  <a:lnTo>
                    <a:pt x="1127" y="208"/>
                  </a:lnTo>
                  <a:lnTo>
                    <a:pt x="1243" y="190"/>
                  </a:lnTo>
                  <a:lnTo>
                    <a:pt x="1357" y="166"/>
                  </a:lnTo>
                  <a:lnTo>
                    <a:pt x="1469" y="134"/>
                  </a:lnTo>
                  <a:lnTo>
                    <a:pt x="1579" y="96"/>
                  </a:lnTo>
                  <a:lnTo>
                    <a:pt x="1685" y="52"/>
                  </a:lnTo>
                  <a:lnTo>
                    <a:pt x="1789" y="0"/>
                  </a:lnTo>
                </a:path>
              </a:pathLst>
            </a:custGeom>
            <a:noFill/>
            <a:ln w="269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8" name="未知"/>
            <p:cNvSpPr>
              <a:spLocks/>
            </p:cNvSpPr>
            <p:nvPr/>
          </p:nvSpPr>
          <p:spPr bwMode="auto">
            <a:xfrm>
              <a:off x="208" y="1024"/>
              <a:ext cx="895" cy="110"/>
            </a:xfrm>
            <a:custGeom>
              <a:avLst/>
              <a:gdLst>
                <a:gd name="T0" fmla="*/ 0 w 1789"/>
                <a:gd name="T1" fmla="*/ 0 h 221"/>
                <a:gd name="T2" fmla="*/ 52 w 1789"/>
                <a:gd name="T3" fmla="*/ 26 h 221"/>
                <a:gd name="T4" fmla="*/ 105 w 1789"/>
                <a:gd name="T5" fmla="*/ 48 h 221"/>
                <a:gd name="T6" fmla="*/ 161 w 1789"/>
                <a:gd name="T7" fmla="*/ 67 h 221"/>
                <a:gd name="T8" fmla="*/ 216 w 1789"/>
                <a:gd name="T9" fmla="*/ 83 h 221"/>
                <a:gd name="T10" fmla="*/ 273 w 1789"/>
                <a:gd name="T11" fmla="*/ 95 h 221"/>
                <a:gd name="T12" fmla="*/ 331 w 1789"/>
                <a:gd name="T13" fmla="*/ 104 h 221"/>
                <a:gd name="T14" fmla="*/ 389 w 1789"/>
                <a:gd name="T15" fmla="*/ 108 h 221"/>
                <a:gd name="T16" fmla="*/ 447 w 1789"/>
                <a:gd name="T17" fmla="*/ 110 h 221"/>
                <a:gd name="T18" fmla="*/ 506 w 1789"/>
                <a:gd name="T19" fmla="*/ 108 h 221"/>
                <a:gd name="T20" fmla="*/ 564 w 1789"/>
                <a:gd name="T21" fmla="*/ 104 h 221"/>
                <a:gd name="T22" fmla="*/ 622 w 1789"/>
                <a:gd name="T23" fmla="*/ 95 h 221"/>
                <a:gd name="T24" fmla="*/ 679 w 1789"/>
                <a:gd name="T25" fmla="*/ 83 h 221"/>
                <a:gd name="T26" fmla="*/ 735 w 1789"/>
                <a:gd name="T27" fmla="*/ 67 h 221"/>
                <a:gd name="T28" fmla="*/ 789 w 1789"/>
                <a:gd name="T29" fmla="*/ 48 h 221"/>
                <a:gd name="T30" fmla="*/ 843 w 1789"/>
                <a:gd name="T31" fmla="*/ 26 h 221"/>
                <a:gd name="T32" fmla="*/ 895 w 1789"/>
                <a:gd name="T33" fmla="*/ 0 h 2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89" h="221">
                  <a:moveTo>
                    <a:pt x="0" y="0"/>
                  </a:moveTo>
                  <a:lnTo>
                    <a:pt x="104" y="52"/>
                  </a:lnTo>
                  <a:lnTo>
                    <a:pt x="210" y="96"/>
                  </a:lnTo>
                  <a:lnTo>
                    <a:pt x="321" y="135"/>
                  </a:lnTo>
                  <a:lnTo>
                    <a:pt x="432" y="166"/>
                  </a:lnTo>
                  <a:lnTo>
                    <a:pt x="546" y="190"/>
                  </a:lnTo>
                  <a:lnTo>
                    <a:pt x="662" y="208"/>
                  </a:lnTo>
                  <a:lnTo>
                    <a:pt x="778" y="217"/>
                  </a:lnTo>
                  <a:lnTo>
                    <a:pt x="894" y="221"/>
                  </a:lnTo>
                  <a:lnTo>
                    <a:pt x="1011" y="217"/>
                  </a:lnTo>
                  <a:lnTo>
                    <a:pt x="1127" y="208"/>
                  </a:lnTo>
                  <a:lnTo>
                    <a:pt x="1243" y="190"/>
                  </a:lnTo>
                  <a:lnTo>
                    <a:pt x="1357" y="166"/>
                  </a:lnTo>
                  <a:lnTo>
                    <a:pt x="1469" y="135"/>
                  </a:lnTo>
                  <a:lnTo>
                    <a:pt x="1577" y="96"/>
                  </a:lnTo>
                  <a:lnTo>
                    <a:pt x="1685" y="52"/>
                  </a:lnTo>
                  <a:lnTo>
                    <a:pt x="1789" y="0"/>
                  </a:lnTo>
                </a:path>
              </a:pathLst>
            </a:custGeom>
            <a:noFill/>
            <a:ln w="269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9" name="Rectangle 14"/>
            <p:cNvSpPr>
              <a:spLocks noChangeArrowheads="1"/>
            </p:cNvSpPr>
            <p:nvPr/>
          </p:nvSpPr>
          <p:spPr bwMode="auto">
            <a:xfrm>
              <a:off x="371" y="346"/>
              <a:ext cx="61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/>
                <a:t>LSA 的 RTA</a:t>
              </a:r>
            </a:p>
          </p:txBody>
        </p:sp>
        <p:sp>
          <p:nvSpPr>
            <p:cNvPr id="7300" name="Rectangle 15"/>
            <p:cNvSpPr>
              <a:spLocks noChangeArrowheads="1"/>
            </p:cNvSpPr>
            <p:nvPr/>
          </p:nvSpPr>
          <p:spPr bwMode="auto">
            <a:xfrm>
              <a:off x="369" y="627"/>
              <a:ext cx="61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/>
                <a:t>LSA 的 RTB</a:t>
              </a:r>
            </a:p>
          </p:txBody>
        </p:sp>
        <p:sp>
          <p:nvSpPr>
            <p:cNvPr id="7301" name="Rectangle 16"/>
            <p:cNvSpPr>
              <a:spLocks noChangeArrowheads="1"/>
            </p:cNvSpPr>
            <p:nvPr/>
          </p:nvSpPr>
          <p:spPr bwMode="auto">
            <a:xfrm>
              <a:off x="369" y="953"/>
              <a:ext cx="585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/>
                <a:t>LSA 的RTC</a:t>
              </a:r>
            </a:p>
          </p:txBody>
        </p:sp>
        <p:sp>
          <p:nvSpPr>
            <p:cNvPr id="7302" name="Rectangle 17"/>
            <p:cNvSpPr>
              <a:spLocks noChangeArrowheads="1"/>
            </p:cNvSpPr>
            <p:nvPr/>
          </p:nvSpPr>
          <p:spPr bwMode="auto">
            <a:xfrm>
              <a:off x="369" y="1215"/>
              <a:ext cx="585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/>
                <a:t>LSA 的RTD</a:t>
              </a:r>
            </a:p>
          </p:txBody>
        </p:sp>
        <p:sp>
          <p:nvSpPr>
            <p:cNvPr id="7303" name="Rectangle 18"/>
            <p:cNvSpPr>
              <a:spLocks noChangeArrowheads="1"/>
            </p:cNvSpPr>
            <p:nvPr/>
          </p:nvSpPr>
          <p:spPr bwMode="auto">
            <a:xfrm>
              <a:off x="-164" y="1663"/>
              <a:ext cx="1507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dirty="0">
                  <a:latin typeface="+mn-ea"/>
                  <a:ea typeface="+mn-ea"/>
                </a:rPr>
                <a:t>（二）每台路由器的链</a:t>
              </a:r>
            </a:p>
            <a:p>
              <a:pPr algn="ctr" eaLnBrk="1" hangingPunct="1"/>
              <a:r>
                <a:rPr lang="zh-CN" altLang="zh-CN" dirty="0">
                  <a:latin typeface="+mn-ea"/>
                  <a:ea typeface="+mn-ea"/>
                </a:rPr>
                <a:t>路状态数据库</a:t>
              </a:r>
            </a:p>
          </p:txBody>
        </p:sp>
      </p:grpSp>
      <p:sp>
        <p:nvSpPr>
          <p:cNvPr id="7174" name="Rectangle 19"/>
          <p:cNvSpPr>
            <a:spLocks noChangeArrowheads="1"/>
          </p:cNvSpPr>
          <p:nvPr/>
        </p:nvSpPr>
        <p:spPr bwMode="auto">
          <a:xfrm>
            <a:off x="208225" y="2915264"/>
            <a:ext cx="21544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+mn-ea"/>
                <a:ea typeface="+mn-ea"/>
              </a:rPr>
              <a:t>(一）网络的拓扑结构</a:t>
            </a:r>
          </a:p>
        </p:txBody>
      </p:sp>
      <p:grpSp>
        <p:nvGrpSpPr>
          <p:cNvPr id="7175" name="Group 20"/>
          <p:cNvGrpSpPr>
            <a:grpSpLocks/>
          </p:cNvGrpSpPr>
          <p:nvPr/>
        </p:nvGrpSpPr>
        <p:grpSpPr bwMode="auto">
          <a:xfrm>
            <a:off x="95250" y="3492500"/>
            <a:ext cx="1452563" cy="1239838"/>
            <a:chOff x="0" y="0"/>
            <a:chExt cx="1098" cy="1297"/>
          </a:xfrm>
        </p:grpSpPr>
        <p:sp>
          <p:nvSpPr>
            <p:cNvPr id="7274" name="未知"/>
            <p:cNvSpPr>
              <a:spLocks/>
            </p:cNvSpPr>
            <p:nvPr/>
          </p:nvSpPr>
          <p:spPr bwMode="auto">
            <a:xfrm>
              <a:off x="448" y="452"/>
              <a:ext cx="269" cy="259"/>
            </a:xfrm>
            <a:custGeom>
              <a:avLst/>
              <a:gdLst>
                <a:gd name="T0" fmla="*/ 269 w 537"/>
                <a:gd name="T1" fmla="*/ 129 h 519"/>
                <a:gd name="T2" fmla="*/ 267 w 537"/>
                <a:gd name="T3" fmla="*/ 108 h 519"/>
                <a:gd name="T4" fmla="*/ 262 w 537"/>
                <a:gd name="T5" fmla="*/ 87 h 519"/>
                <a:gd name="T6" fmla="*/ 253 w 537"/>
                <a:gd name="T7" fmla="*/ 68 h 519"/>
                <a:gd name="T8" fmla="*/ 240 w 537"/>
                <a:gd name="T9" fmla="*/ 49 h 519"/>
                <a:gd name="T10" fmla="*/ 226 w 537"/>
                <a:gd name="T11" fmla="*/ 34 h 519"/>
                <a:gd name="T12" fmla="*/ 208 w 537"/>
                <a:gd name="T13" fmla="*/ 21 h 519"/>
                <a:gd name="T14" fmla="*/ 189 w 537"/>
                <a:gd name="T15" fmla="*/ 10 h 519"/>
                <a:gd name="T16" fmla="*/ 167 w 537"/>
                <a:gd name="T17" fmla="*/ 3 h 519"/>
                <a:gd name="T18" fmla="*/ 145 w 537"/>
                <a:gd name="T19" fmla="*/ 0 h 519"/>
                <a:gd name="T20" fmla="*/ 124 w 537"/>
                <a:gd name="T21" fmla="*/ 0 h 519"/>
                <a:gd name="T22" fmla="*/ 102 w 537"/>
                <a:gd name="T23" fmla="*/ 3 h 519"/>
                <a:gd name="T24" fmla="*/ 81 w 537"/>
                <a:gd name="T25" fmla="*/ 10 h 519"/>
                <a:gd name="T26" fmla="*/ 61 w 537"/>
                <a:gd name="T27" fmla="*/ 21 h 519"/>
                <a:gd name="T28" fmla="*/ 44 w 537"/>
                <a:gd name="T29" fmla="*/ 34 h 519"/>
                <a:gd name="T30" fmla="*/ 29 w 537"/>
                <a:gd name="T31" fmla="*/ 49 h 519"/>
                <a:gd name="T32" fmla="*/ 16 w 537"/>
                <a:gd name="T33" fmla="*/ 68 h 519"/>
                <a:gd name="T34" fmla="*/ 8 w 537"/>
                <a:gd name="T35" fmla="*/ 87 h 519"/>
                <a:gd name="T36" fmla="*/ 2 w 537"/>
                <a:gd name="T37" fmla="*/ 108 h 519"/>
                <a:gd name="T38" fmla="*/ 0 w 537"/>
                <a:gd name="T39" fmla="*/ 129 h 519"/>
                <a:gd name="T40" fmla="*/ 2 w 537"/>
                <a:gd name="T41" fmla="*/ 152 h 519"/>
                <a:gd name="T42" fmla="*/ 8 w 537"/>
                <a:gd name="T43" fmla="*/ 172 h 519"/>
                <a:gd name="T44" fmla="*/ 16 w 537"/>
                <a:gd name="T45" fmla="*/ 192 h 519"/>
                <a:gd name="T46" fmla="*/ 29 w 537"/>
                <a:gd name="T47" fmla="*/ 209 h 519"/>
                <a:gd name="T48" fmla="*/ 44 w 537"/>
                <a:gd name="T49" fmla="*/ 225 h 519"/>
                <a:gd name="T50" fmla="*/ 61 w 537"/>
                <a:gd name="T51" fmla="*/ 239 h 519"/>
                <a:gd name="T52" fmla="*/ 81 w 537"/>
                <a:gd name="T53" fmla="*/ 249 h 519"/>
                <a:gd name="T54" fmla="*/ 102 w 537"/>
                <a:gd name="T55" fmla="*/ 256 h 519"/>
                <a:gd name="T56" fmla="*/ 124 w 537"/>
                <a:gd name="T57" fmla="*/ 259 h 519"/>
                <a:gd name="T58" fmla="*/ 145 w 537"/>
                <a:gd name="T59" fmla="*/ 259 h 519"/>
                <a:gd name="T60" fmla="*/ 167 w 537"/>
                <a:gd name="T61" fmla="*/ 256 h 519"/>
                <a:gd name="T62" fmla="*/ 189 w 537"/>
                <a:gd name="T63" fmla="*/ 249 h 519"/>
                <a:gd name="T64" fmla="*/ 208 w 537"/>
                <a:gd name="T65" fmla="*/ 239 h 519"/>
                <a:gd name="T66" fmla="*/ 226 w 537"/>
                <a:gd name="T67" fmla="*/ 225 h 519"/>
                <a:gd name="T68" fmla="*/ 240 w 537"/>
                <a:gd name="T69" fmla="*/ 209 h 519"/>
                <a:gd name="T70" fmla="*/ 253 w 537"/>
                <a:gd name="T71" fmla="*/ 192 h 519"/>
                <a:gd name="T72" fmla="*/ 262 w 537"/>
                <a:gd name="T73" fmla="*/ 172 h 519"/>
                <a:gd name="T74" fmla="*/ 267 w 537"/>
                <a:gd name="T75" fmla="*/ 152 h 519"/>
                <a:gd name="T76" fmla="*/ 269 w 537"/>
                <a:gd name="T77" fmla="*/ 129 h 51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19">
                  <a:moveTo>
                    <a:pt x="537" y="259"/>
                  </a:moveTo>
                  <a:lnTo>
                    <a:pt x="533" y="217"/>
                  </a:lnTo>
                  <a:lnTo>
                    <a:pt x="524" y="175"/>
                  </a:lnTo>
                  <a:lnTo>
                    <a:pt x="505" y="136"/>
                  </a:lnTo>
                  <a:lnTo>
                    <a:pt x="480" y="99"/>
                  </a:lnTo>
                  <a:lnTo>
                    <a:pt x="452" y="68"/>
                  </a:lnTo>
                  <a:lnTo>
                    <a:pt x="415" y="42"/>
                  </a:lnTo>
                  <a:lnTo>
                    <a:pt x="378" y="20"/>
                  </a:lnTo>
                  <a:lnTo>
                    <a:pt x="334" y="7"/>
                  </a:lnTo>
                  <a:lnTo>
                    <a:pt x="290" y="0"/>
                  </a:lnTo>
                  <a:lnTo>
                    <a:pt x="247" y="0"/>
                  </a:lnTo>
                  <a:lnTo>
                    <a:pt x="203" y="7"/>
                  </a:lnTo>
                  <a:lnTo>
                    <a:pt x="161" y="20"/>
                  </a:lnTo>
                  <a:lnTo>
                    <a:pt x="121" y="42"/>
                  </a:lnTo>
                  <a:lnTo>
                    <a:pt x="87" y="68"/>
                  </a:lnTo>
                  <a:lnTo>
                    <a:pt x="57" y="99"/>
                  </a:lnTo>
                  <a:lnTo>
                    <a:pt x="32" y="136"/>
                  </a:lnTo>
                  <a:lnTo>
                    <a:pt x="15" y="175"/>
                  </a:lnTo>
                  <a:lnTo>
                    <a:pt x="4" y="217"/>
                  </a:lnTo>
                  <a:lnTo>
                    <a:pt x="0" y="259"/>
                  </a:lnTo>
                  <a:lnTo>
                    <a:pt x="4" y="304"/>
                  </a:lnTo>
                  <a:lnTo>
                    <a:pt x="15" y="344"/>
                  </a:lnTo>
                  <a:lnTo>
                    <a:pt x="32" y="384"/>
                  </a:lnTo>
                  <a:lnTo>
                    <a:pt x="57" y="419"/>
                  </a:lnTo>
                  <a:lnTo>
                    <a:pt x="87" y="451"/>
                  </a:lnTo>
                  <a:lnTo>
                    <a:pt x="121" y="478"/>
                  </a:lnTo>
                  <a:lnTo>
                    <a:pt x="161" y="498"/>
                  </a:lnTo>
                  <a:lnTo>
                    <a:pt x="203" y="513"/>
                  </a:lnTo>
                  <a:lnTo>
                    <a:pt x="247" y="519"/>
                  </a:lnTo>
                  <a:lnTo>
                    <a:pt x="290" y="519"/>
                  </a:lnTo>
                  <a:lnTo>
                    <a:pt x="334" y="513"/>
                  </a:lnTo>
                  <a:lnTo>
                    <a:pt x="378" y="498"/>
                  </a:lnTo>
                  <a:lnTo>
                    <a:pt x="415" y="478"/>
                  </a:lnTo>
                  <a:lnTo>
                    <a:pt x="452" y="451"/>
                  </a:lnTo>
                  <a:lnTo>
                    <a:pt x="480" y="419"/>
                  </a:lnTo>
                  <a:lnTo>
                    <a:pt x="505" y="384"/>
                  </a:lnTo>
                  <a:lnTo>
                    <a:pt x="524" y="344"/>
                  </a:lnTo>
                  <a:lnTo>
                    <a:pt x="533" y="304"/>
                  </a:lnTo>
                  <a:lnTo>
                    <a:pt x="537" y="259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" name="Rectangle 22"/>
            <p:cNvSpPr>
              <a:spLocks noChangeArrowheads="1"/>
            </p:cNvSpPr>
            <p:nvPr/>
          </p:nvSpPr>
          <p:spPr bwMode="auto">
            <a:xfrm>
              <a:off x="542" y="514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276" name="未知"/>
            <p:cNvSpPr>
              <a:spLocks/>
            </p:cNvSpPr>
            <p:nvPr/>
          </p:nvSpPr>
          <p:spPr bwMode="auto">
            <a:xfrm>
              <a:off x="0" y="17"/>
              <a:ext cx="269" cy="260"/>
            </a:xfrm>
            <a:custGeom>
              <a:avLst/>
              <a:gdLst>
                <a:gd name="T0" fmla="*/ 269 w 539"/>
                <a:gd name="T1" fmla="*/ 130 h 521"/>
                <a:gd name="T2" fmla="*/ 267 w 539"/>
                <a:gd name="T3" fmla="*/ 108 h 521"/>
                <a:gd name="T4" fmla="*/ 262 w 539"/>
                <a:gd name="T5" fmla="*/ 88 h 521"/>
                <a:gd name="T6" fmla="*/ 253 w 539"/>
                <a:gd name="T7" fmla="*/ 68 h 521"/>
                <a:gd name="T8" fmla="*/ 241 w 539"/>
                <a:gd name="T9" fmla="*/ 50 h 521"/>
                <a:gd name="T10" fmla="*/ 226 w 539"/>
                <a:gd name="T11" fmla="*/ 34 h 521"/>
                <a:gd name="T12" fmla="*/ 209 w 539"/>
                <a:gd name="T13" fmla="*/ 21 h 521"/>
                <a:gd name="T14" fmla="*/ 189 w 539"/>
                <a:gd name="T15" fmla="*/ 11 h 521"/>
                <a:gd name="T16" fmla="*/ 168 w 539"/>
                <a:gd name="T17" fmla="*/ 4 h 521"/>
                <a:gd name="T18" fmla="*/ 146 w 539"/>
                <a:gd name="T19" fmla="*/ 0 h 521"/>
                <a:gd name="T20" fmla="*/ 123 w 539"/>
                <a:gd name="T21" fmla="*/ 0 h 521"/>
                <a:gd name="T22" fmla="*/ 101 w 539"/>
                <a:gd name="T23" fmla="*/ 4 h 521"/>
                <a:gd name="T24" fmla="*/ 81 w 539"/>
                <a:gd name="T25" fmla="*/ 11 h 521"/>
                <a:gd name="T26" fmla="*/ 62 w 539"/>
                <a:gd name="T27" fmla="*/ 21 h 521"/>
                <a:gd name="T28" fmla="*/ 44 w 539"/>
                <a:gd name="T29" fmla="*/ 34 h 521"/>
                <a:gd name="T30" fmla="*/ 28 w 539"/>
                <a:gd name="T31" fmla="*/ 50 h 521"/>
                <a:gd name="T32" fmla="*/ 16 w 539"/>
                <a:gd name="T33" fmla="*/ 68 h 521"/>
                <a:gd name="T34" fmla="*/ 7 w 539"/>
                <a:gd name="T35" fmla="*/ 88 h 521"/>
                <a:gd name="T36" fmla="*/ 2 w 539"/>
                <a:gd name="T37" fmla="*/ 108 h 521"/>
                <a:gd name="T38" fmla="*/ 0 w 539"/>
                <a:gd name="T39" fmla="*/ 130 h 521"/>
                <a:gd name="T40" fmla="*/ 2 w 539"/>
                <a:gd name="T41" fmla="*/ 152 h 521"/>
                <a:gd name="T42" fmla="*/ 7 w 539"/>
                <a:gd name="T43" fmla="*/ 173 h 521"/>
                <a:gd name="T44" fmla="*/ 16 w 539"/>
                <a:gd name="T45" fmla="*/ 192 h 521"/>
                <a:gd name="T46" fmla="*/ 28 w 539"/>
                <a:gd name="T47" fmla="*/ 210 h 521"/>
                <a:gd name="T48" fmla="*/ 44 w 539"/>
                <a:gd name="T49" fmla="*/ 226 h 521"/>
                <a:gd name="T50" fmla="*/ 62 w 539"/>
                <a:gd name="T51" fmla="*/ 239 h 521"/>
                <a:gd name="T52" fmla="*/ 81 w 539"/>
                <a:gd name="T53" fmla="*/ 250 h 521"/>
                <a:gd name="T54" fmla="*/ 101 w 539"/>
                <a:gd name="T55" fmla="*/ 256 h 521"/>
                <a:gd name="T56" fmla="*/ 123 w 539"/>
                <a:gd name="T57" fmla="*/ 260 h 521"/>
                <a:gd name="T58" fmla="*/ 146 w 539"/>
                <a:gd name="T59" fmla="*/ 260 h 521"/>
                <a:gd name="T60" fmla="*/ 168 w 539"/>
                <a:gd name="T61" fmla="*/ 256 h 521"/>
                <a:gd name="T62" fmla="*/ 189 w 539"/>
                <a:gd name="T63" fmla="*/ 250 h 521"/>
                <a:gd name="T64" fmla="*/ 209 w 539"/>
                <a:gd name="T65" fmla="*/ 239 h 521"/>
                <a:gd name="T66" fmla="*/ 226 w 539"/>
                <a:gd name="T67" fmla="*/ 226 h 521"/>
                <a:gd name="T68" fmla="*/ 241 w 539"/>
                <a:gd name="T69" fmla="*/ 210 h 521"/>
                <a:gd name="T70" fmla="*/ 253 w 539"/>
                <a:gd name="T71" fmla="*/ 192 h 521"/>
                <a:gd name="T72" fmla="*/ 262 w 539"/>
                <a:gd name="T73" fmla="*/ 173 h 521"/>
                <a:gd name="T74" fmla="*/ 267 w 539"/>
                <a:gd name="T75" fmla="*/ 152 h 521"/>
                <a:gd name="T76" fmla="*/ 269 w 539"/>
                <a:gd name="T77" fmla="*/ 130 h 5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1">
                  <a:moveTo>
                    <a:pt x="539" y="261"/>
                  </a:moveTo>
                  <a:lnTo>
                    <a:pt x="535" y="217"/>
                  </a:lnTo>
                  <a:lnTo>
                    <a:pt x="524" y="177"/>
                  </a:lnTo>
                  <a:lnTo>
                    <a:pt x="507" y="136"/>
                  </a:lnTo>
                  <a:lnTo>
                    <a:pt x="482" y="101"/>
                  </a:lnTo>
                  <a:lnTo>
                    <a:pt x="452" y="68"/>
                  </a:lnTo>
                  <a:lnTo>
                    <a:pt x="418" y="43"/>
                  </a:lnTo>
                  <a:lnTo>
                    <a:pt x="378" y="22"/>
                  </a:lnTo>
                  <a:lnTo>
                    <a:pt x="336" y="8"/>
                  </a:lnTo>
                  <a:lnTo>
                    <a:pt x="293" y="0"/>
                  </a:lnTo>
                  <a:lnTo>
                    <a:pt x="247" y="0"/>
                  </a:lnTo>
                  <a:lnTo>
                    <a:pt x="203" y="8"/>
                  </a:lnTo>
                  <a:lnTo>
                    <a:pt x="162" y="22"/>
                  </a:lnTo>
                  <a:lnTo>
                    <a:pt x="124" y="43"/>
                  </a:lnTo>
                  <a:lnTo>
                    <a:pt x="88" y="68"/>
                  </a:lnTo>
                  <a:lnTo>
                    <a:pt x="57" y="101"/>
                  </a:lnTo>
                  <a:lnTo>
                    <a:pt x="33" y="136"/>
                  </a:lnTo>
                  <a:lnTo>
                    <a:pt x="15" y="177"/>
                  </a:lnTo>
                  <a:lnTo>
                    <a:pt x="4" y="217"/>
                  </a:lnTo>
                  <a:lnTo>
                    <a:pt x="0" y="261"/>
                  </a:lnTo>
                  <a:lnTo>
                    <a:pt x="4" y="304"/>
                  </a:lnTo>
                  <a:lnTo>
                    <a:pt x="15" y="346"/>
                  </a:lnTo>
                  <a:lnTo>
                    <a:pt x="33" y="385"/>
                  </a:lnTo>
                  <a:lnTo>
                    <a:pt x="57" y="421"/>
                  </a:lnTo>
                  <a:lnTo>
                    <a:pt x="88" y="453"/>
                  </a:lnTo>
                  <a:lnTo>
                    <a:pt x="124" y="478"/>
                  </a:lnTo>
                  <a:lnTo>
                    <a:pt x="162" y="500"/>
                  </a:lnTo>
                  <a:lnTo>
                    <a:pt x="203" y="513"/>
                  </a:lnTo>
                  <a:lnTo>
                    <a:pt x="247" y="521"/>
                  </a:lnTo>
                  <a:lnTo>
                    <a:pt x="293" y="521"/>
                  </a:lnTo>
                  <a:lnTo>
                    <a:pt x="336" y="513"/>
                  </a:lnTo>
                  <a:lnTo>
                    <a:pt x="378" y="500"/>
                  </a:lnTo>
                  <a:lnTo>
                    <a:pt x="418" y="478"/>
                  </a:lnTo>
                  <a:lnTo>
                    <a:pt x="452" y="453"/>
                  </a:lnTo>
                  <a:lnTo>
                    <a:pt x="482" y="421"/>
                  </a:lnTo>
                  <a:lnTo>
                    <a:pt x="507" y="385"/>
                  </a:lnTo>
                  <a:lnTo>
                    <a:pt x="524" y="346"/>
                  </a:lnTo>
                  <a:lnTo>
                    <a:pt x="535" y="304"/>
                  </a:lnTo>
                  <a:lnTo>
                    <a:pt x="539" y="261"/>
                  </a:lnTo>
                  <a:close/>
                </a:path>
              </a:pathLst>
            </a:custGeom>
            <a:solidFill>
              <a:srgbClr val="FFFF00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" name="Rectangle 24"/>
            <p:cNvSpPr>
              <a:spLocks noChangeArrowheads="1"/>
            </p:cNvSpPr>
            <p:nvPr/>
          </p:nvSpPr>
          <p:spPr bwMode="auto">
            <a:xfrm>
              <a:off x="95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78" name="未知"/>
            <p:cNvSpPr>
              <a:spLocks/>
            </p:cNvSpPr>
            <p:nvPr/>
          </p:nvSpPr>
          <p:spPr bwMode="auto">
            <a:xfrm>
              <a:off x="829" y="17"/>
              <a:ext cx="269" cy="260"/>
            </a:xfrm>
            <a:custGeom>
              <a:avLst/>
              <a:gdLst>
                <a:gd name="T0" fmla="*/ 269 w 539"/>
                <a:gd name="T1" fmla="*/ 130 h 521"/>
                <a:gd name="T2" fmla="*/ 267 w 539"/>
                <a:gd name="T3" fmla="*/ 108 h 521"/>
                <a:gd name="T4" fmla="*/ 262 w 539"/>
                <a:gd name="T5" fmla="*/ 88 h 521"/>
                <a:gd name="T6" fmla="*/ 253 w 539"/>
                <a:gd name="T7" fmla="*/ 68 h 521"/>
                <a:gd name="T8" fmla="*/ 241 w 539"/>
                <a:gd name="T9" fmla="*/ 50 h 521"/>
                <a:gd name="T10" fmla="*/ 225 w 539"/>
                <a:gd name="T11" fmla="*/ 34 h 521"/>
                <a:gd name="T12" fmla="*/ 208 w 539"/>
                <a:gd name="T13" fmla="*/ 21 h 521"/>
                <a:gd name="T14" fmla="*/ 188 w 539"/>
                <a:gd name="T15" fmla="*/ 11 h 521"/>
                <a:gd name="T16" fmla="*/ 168 w 539"/>
                <a:gd name="T17" fmla="*/ 4 h 521"/>
                <a:gd name="T18" fmla="*/ 146 w 539"/>
                <a:gd name="T19" fmla="*/ 0 h 521"/>
                <a:gd name="T20" fmla="*/ 123 w 539"/>
                <a:gd name="T21" fmla="*/ 0 h 521"/>
                <a:gd name="T22" fmla="*/ 101 w 539"/>
                <a:gd name="T23" fmla="*/ 4 h 521"/>
                <a:gd name="T24" fmla="*/ 80 w 539"/>
                <a:gd name="T25" fmla="*/ 11 h 521"/>
                <a:gd name="T26" fmla="*/ 61 w 539"/>
                <a:gd name="T27" fmla="*/ 21 h 521"/>
                <a:gd name="T28" fmla="*/ 43 w 539"/>
                <a:gd name="T29" fmla="*/ 34 h 521"/>
                <a:gd name="T30" fmla="*/ 28 w 539"/>
                <a:gd name="T31" fmla="*/ 50 h 521"/>
                <a:gd name="T32" fmla="*/ 17 w 539"/>
                <a:gd name="T33" fmla="*/ 68 h 521"/>
                <a:gd name="T34" fmla="*/ 7 w 539"/>
                <a:gd name="T35" fmla="*/ 88 h 521"/>
                <a:gd name="T36" fmla="*/ 2 w 539"/>
                <a:gd name="T37" fmla="*/ 108 h 521"/>
                <a:gd name="T38" fmla="*/ 0 w 539"/>
                <a:gd name="T39" fmla="*/ 130 h 521"/>
                <a:gd name="T40" fmla="*/ 2 w 539"/>
                <a:gd name="T41" fmla="*/ 152 h 521"/>
                <a:gd name="T42" fmla="*/ 7 w 539"/>
                <a:gd name="T43" fmla="*/ 173 h 521"/>
                <a:gd name="T44" fmla="*/ 17 w 539"/>
                <a:gd name="T45" fmla="*/ 192 h 521"/>
                <a:gd name="T46" fmla="*/ 28 w 539"/>
                <a:gd name="T47" fmla="*/ 210 h 521"/>
                <a:gd name="T48" fmla="*/ 43 w 539"/>
                <a:gd name="T49" fmla="*/ 226 h 521"/>
                <a:gd name="T50" fmla="*/ 61 w 539"/>
                <a:gd name="T51" fmla="*/ 239 h 521"/>
                <a:gd name="T52" fmla="*/ 80 w 539"/>
                <a:gd name="T53" fmla="*/ 250 h 521"/>
                <a:gd name="T54" fmla="*/ 101 w 539"/>
                <a:gd name="T55" fmla="*/ 256 h 521"/>
                <a:gd name="T56" fmla="*/ 123 w 539"/>
                <a:gd name="T57" fmla="*/ 260 h 521"/>
                <a:gd name="T58" fmla="*/ 146 w 539"/>
                <a:gd name="T59" fmla="*/ 260 h 521"/>
                <a:gd name="T60" fmla="*/ 168 w 539"/>
                <a:gd name="T61" fmla="*/ 256 h 521"/>
                <a:gd name="T62" fmla="*/ 188 w 539"/>
                <a:gd name="T63" fmla="*/ 250 h 521"/>
                <a:gd name="T64" fmla="*/ 208 w 539"/>
                <a:gd name="T65" fmla="*/ 239 h 521"/>
                <a:gd name="T66" fmla="*/ 225 w 539"/>
                <a:gd name="T67" fmla="*/ 226 h 521"/>
                <a:gd name="T68" fmla="*/ 241 w 539"/>
                <a:gd name="T69" fmla="*/ 210 h 521"/>
                <a:gd name="T70" fmla="*/ 253 w 539"/>
                <a:gd name="T71" fmla="*/ 192 h 521"/>
                <a:gd name="T72" fmla="*/ 262 w 539"/>
                <a:gd name="T73" fmla="*/ 173 h 521"/>
                <a:gd name="T74" fmla="*/ 267 w 539"/>
                <a:gd name="T75" fmla="*/ 152 h 521"/>
                <a:gd name="T76" fmla="*/ 269 w 539"/>
                <a:gd name="T77" fmla="*/ 130 h 5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1">
                  <a:moveTo>
                    <a:pt x="539" y="261"/>
                  </a:moveTo>
                  <a:lnTo>
                    <a:pt x="535" y="217"/>
                  </a:lnTo>
                  <a:lnTo>
                    <a:pt x="524" y="177"/>
                  </a:lnTo>
                  <a:lnTo>
                    <a:pt x="507" y="136"/>
                  </a:lnTo>
                  <a:lnTo>
                    <a:pt x="482" y="101"/>
                  </a:lnTo>
                  <a:lnTo>
                    <a:pt x="451" y="68"/>
                  </a:lnTo>
                  <a:lnTo>
                    <a:pt x="417" y="43"/>
                  </a:lnTo>
                  <a:lnTo>
                    <a:pt x="377" y="22"/>
                  </a:lnTo>
                  <a:lnTo>
                    <a:pt x="336" y="8"/>
                  </a:lnTo>
                  <a:lnTo>
                    <a:pt x="292" y="0"/>
                  </a:lnTo>
                  <a:lnTo>
                    <a:pt x="247" y="0"/>
                  </a:lnTo>
                  <a:lnTo>
                    <a:pt x="203" y="8"/>
                  </a:lnTo>
                  <a:lnTo>
                    <a:pt x="161" y="22"/>
                  </a:lnTo>
                  <a:lnTo>
                    <a:pt x="123" y="43"/>
                  </a:lnTo>
                  <a:lnTo>
                    <a:pt x="87" y="68"/>
                  </a:lnTo>
                  <a:lnTo>
                    <a:pt x="57" y="101"/>
                  </a:lnTo>
                  <a:lnTo>
                    <a:pt x="34" y="136"/>
                  </a:lnTo>
                  <a:lnTo>
                    <a:pt x="15" y="177"/>
                  </a:lnTo>
                  <a:lnTo>
                    <a:pt x="4" y="217"/>
                  </a:lnTo>
                  <a:lnTo>
                    <a:pt x="0" y="261"/>
                  </a:lnTo>
                  <a:lnTo>
                    <a:pt x="4" y="304"/>
                  </a:lnTo>
                  <a:lnTo>
                    <a:pt x="15" y="346"/>
                  </a:lnTo>
                  <a:lnTo>
                    <a:pt x="34" y="385"/>
                  </a:lnTo>
                  <a:lnTo>
                    <a:pt x="57" y="421"/>
                  </a:lnTo>
                  <a:lnTo>
                    <a:pt x="87" y="453"/>
                  </a:lnTo>
                  <a:lnTo>
                    <a:pt x="123" y="478"/>
                  </a:lnTo>
                  <a:lnTo>
                    <a:pt x="161" y="500"/>
                  </a:lnTo>
                  <a:lnTo>
                    <a:pt x="203" y="513"/>
                  </a:lnTo>
                  <a:lnTo>
                    <a:pt x="247" y="521"/>
                  </a:lnTo>
                  <a:lnTo>
                    <a:pt x="292" y="521"/>
                  </a:lnTo>
                  <a:lnTo>
                    <a:pt x="336" y="513"/>
                  </a:lnTo>
                  <a:lnTo>
                    <a:pt x="377" y="500"/>
                  </a:lnTo>
                  <a:lnTo>
                    <a:pt x="417" y="478"/>
                  </a:lnTo>
                  <a:lnTo>
                    <a:pt x="451" y="453"/>
                  </a:lnTo>
                  <a:lnTo>
                    <a:pt x="482" y="421"/>
                  </a:lnTo>
                  <a:lnTo>
                    <a:pt x="507" y="385"/>
                  </a:lnTo>
                  <a:lnTo>
                    <a:pt x="524" y="346"/>
                  </a:lnTo>
                  <a:lnTo>
                    <a:pt x="535" y="304"/>
                  </a:lnTo>
                  <a:lnTo>
                    <a:pt x="539" y="261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9" name="Rectangle 26"/>
            <p:cNvSpPr>
              <a:spLocks noChangeArrowheads="1"/>
            </p:cNvSpPr>
            <p:nvPr/>
          </p:nvSpPr>
          <p:spPr bwMode="auto">
            <a:xfrm>
              <a:off x="924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280" name="未知"/>
            <p:cNvSpPr>
              <a:spLocks/>
            </p:cNvSpPr>
            <p:nvPr/>
          </p:nvSpPr>
          <p:spPr bwMode="auto">
            <a:xfrm>
              <a:off x="448" y="1038"/>
              <a:ext cx="269" cy="259"/>
            </a:xfrm>
            <a:custGeom>
              <a:avLst/>
              <a:gdLst>
                <a:gd name="T0" fmla="*/ 269 w 537"/>
                <a:gd name="T1" fmla="*/ 130 h 519"/>
                <a:gd name="T2" fmla="*/ 267 w 537"/>
                <a:gd name="T3" fmla="*/ 108 h 519"/>
                <a:gd name="T4" fmla="*/ 262 w 537"/>
                <a:gd name="T5" fmla="*/ 87 h 519"/>
                <a:gd name="T6" fmla="*/ 253 w 537"/>
                <a:gd name="T7" fmla="*/ 68 h 519"/>
                <a:gd name="T8" fmla="*/ 240 w 537"/>
                <a:gd name="T9" fmla="*/ 50 h 519"/>
                <a:gd name="T10" fmla="*/ 226 w 537"/>
                <a:gd name="T11" fmla="*/ 34 h 519"/>
                <a:gd name="T12" fmla="*/ 208 w 537"/>
                <a:gd name="T13" fmla="*/ 20 h 519"/>
                <a:gd name="T14" fmla="*/ 189 w 537"/>
                <a:gd name="T15" fmla="*/ 10 h 519"/>
                <a:gd name="T16" fmla="*/ 167 w 537"/>
                <a:gd name="T17" fmla="*/ 4 h 519"/>
                <a:gd name="T18" fmla="*/ 145 w 537"/>
                <a:gd name="T19" fmla="*/ 0 h 519"/>
                <a:gd name="T20" fmla="*/ 124 w 537"/>
                <a:gd name="T21" fmla="*/ 0 h 519"/>
                <a:gd name="T22" fmla="*/ 102 w 537"/>
                <a:gd name="T23" fmla="*/ 4 h 519"/>
                <a:gd name="T24" fmla="*/ 81 w 537"/>
                <a:gd name="T25" fmla="*/ 10 h 519"/>
                <a:gd name="T26" fmla="*/ 61 w 537"/>
                <a:gd name="T27" fmla="*/ 20 h 519"/>
                <a:gd name="T28" fmla="*/ 44 w 537"/>
                <a:gd name="T29" fmla="*/ 34 h 519"/>
                <a:gd name="T30" fmla="*/ 29 w 537"/>
                <a:gd name="T31" fmla="*/ 50 h 519"/>
                <a:gd name="T32" fmla="*/ 16 w 537"/>
                <a:gd name="T33" fmla="*/ 68 h 519"/>
                <a:gd name="T34" fmla="*/ 8 w 537"/>
                <a:gd name="T35" fmla="*/ 87 h 519"/>
                <a:gd name="T36" fmla="*/ 2 w 537"/>
                <a:gd name="T37" fmla="*/ 108 h 519"/>
                <a:gd name="T38" fmla="*/ 0 w 537"/>
                <a:gd name="T39" fmla="*/ 130 h 519"/>
                <a:gd name="T40" fmla="*/ 2 w 537"/>
                <a:gd name="T41" fmla="*/ 151 h 519"/>
                <a:gd name="T42" fmla="*/ 8 w 537"/>
                <a:gd name="T43" fmla="*/ 172 h 519"/>
                <a:gd name="T44" fmla="*/ 16 w 537"/>
                <a:gd name="T45" fmla="*/ 192 h 519"/>
                <a:gd name="T46" fmla="*/ 29 w 537"/>
                <a:gd name="T47" fmla="*/ 210 h 519"/>
                <a:gd name="T48" fmla="*/ 44 w 537"/>
                <a:gd name="T49" fmla="*/ 225 h 519"/>
                <a:gd name="T50" fmla="*/ 61 w 537"/>
                <a:gd name="T51" fmla="*/ 239 h 519"/>
                <a:gd name="T52" fmla="*/ 81 w 537"/>
                <a:gd name="T53" fmla="*/ 249 h 519"/>
                <a:gd name="T54" fmla="*/ 102 w 537"/>
                <a:gd name="T55" fmla="*/ 256 h 519"/>
                <a:gd name="T56" fmla="*/ 124 w 537"/>
                <a:gd name="T57" fmla="*/ 259 h 519"/>
                <a:gd name="T58" fmla="*/ 145 w 537"/>
                <a:gd name="T59" fmla="*/ 259 h 519"/>
                <a:gd name="T60" fmla="*/ 167 w 537"/>
                <a:gd name="T61" fmla="*/ 256 h 519"/>
                <a:gd name="T62" fmla="*/ 189 w 537"/>
                <a:gd name="T63" fmla="*/ 249 h 519"/>
                <a:gd name="T64" fmla="*/ 208 w 537"/>
                <a:gd name="T65" fmla="*/ 239 h 519"/>
                <a:gd name="T66" fmla="*/ 226 w 537"/>
                <a:gd name="T67" fmla="*/ 225 h 519"/>
                <a:gd name="T68" fmla="*/ 240 w 537"/>
                <a:gd name="T69" fmla="*/ 210 h 519"/>
                <a:gd name="T70" fmla="*/ 253 w 537"/>
                <a:gd name="T71" fmla="*/ 192 h 519"/>
                <a:gd name="T72" fmla="*/ 262 w 537"/>
                <a:gd name="T73" fmla="*/ 172 h 519"/>
                <a:gd name="T74" fmla="*/ 267 w 537"/>
                <a:gd name="T75" fmla="*/ 151 h 519"/>
                <a:gd name="T76" fmla="*/ 269 w 537"/>
                <a:gd name="T77" fmla="*/ 130 h 51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19">
                  <a:moveTo>
                    <a:pt x="537" y="260"/>
                  </a:moveTo>
                  <a:lnTo>
                    <a:pt x="533" y="217"/>
                  </a:lnTo>
                  <a:lnTo>
                    <a:pt x="524" y="175"/>
                  </a:lnTo>
                  <a:lnTo>
                    <a:pt x="505" y="136"/>
                  </a:lnTo>
                  <a:lnTo>
                    <a:pt x="480" y="100"/>
                  </a:lnTo>
                  <a:lnTo>
                    <a:pt x="452" y="68"/>
                  </a:lnTo>
                  <a:lnTo>
                    <a:pt x="415" y="41"/>
                  </a:lnTo>
                  <a:lnTo>
                    <a:pt x="378" y="21"/>
                  </a:lnTo>
                  <a:lnTo>
                    <a:pt x="334" y="8"/>
                  </a:lnTo>
                  <a:lnTo>
                    <a:pt x="290" y="0"/>
                  </a:lnTo>
                  <a:lnTo>
                    <a:pt x="247" y="0"/>
                  </a:lnTo>
                  <a:lnTo>
                    <a:pt x="203" y="8"/>
                  </a:lnTo>
                  <a:lnTo>
                    <a:pt x="161" y="21"/>
                  </a:lnTo>
                  <a:lnTo>
                    <a:pt x="121" y="41"/>
                  </a:lnTo>
                  <a:lnTo>
                    <a:pt x="87" y="68"/>
                  </a:lnTo>
                  <a:lnTo>
                    <a:pt x="57" y="100"/>
                  </a:lnTo>
                  <a:lnTo>
                    <a:pt x="32" y="136"/>
                  </a:lnTo>
                  <a:lnTo>
                    <a:pt x="15" y="175"/>
                  </a:lnTo>
                  <a:lnTo>
                    <a:pt x="4" y="217"/>
                  </a:lnTo>
                  <a:lnTo>
                    <a:pt x="0" y="260"/>
                  </a:lnTo>
                  <a:lnTo>
                    <a:pt x="4" y="302"/>
                  </a:lnTo>
                  <a:lnTo>
                    <a:pt x="15" y="344"/>
                  </a:lnTo>
                  <a:lnTo>
                    <a:pt x="32" y="385"/>
                  </a:lnTo>
                  <a:lnTo>
                    <a:pt x="57" y="420"/>
                  </a:lnTo>
                  <a:lnTo>
                    <a:pt x="87" y="451"/>
                  </a:lnTo>
                  <a:lnTo>
                    <a:pt x="121" y="479"/>
                  </a:lnTo>
                  <a:lnTo>
                    <a:pt x="161" y="499"/>
                  </a:lnTo>
                  <a:lnTo>
                    <a:pt x="203" y="512"/>
                  </a:lnTo>
                  <a:lnTo>
                    <a:pt x="247" y="519"/>
                  </a:lnTo>
                  <a:lnTo>
                    <a:pt x="290" y="519"/>
                  </a:lnTo>
                  <a:lnTo>
                    <a:pt x="334" y="512"/>
                  </a:lnTo>
                  <a:lnTo>
                    <a:pt x="378" y="499"/>
                  </a:lnTo>
                  <a:lnTo>
                    <a:pt x="415" y="479"/>
                  </a:lnTo>
                  <a:lnTo>
                    <a:pt x="452" y="451"/>
                  </a:lnTo>
                  <a:lnTo>
                    <a:pt x="480" y="420"/>
                  </a:lnTo>
                  <a:lnTo>
                    <a:pt x="505" y="385"/>
                  </a:lnTo>
                  <a:lnTo>
                    <a:pt x="524" y="344"/>
                  </a:lnTo>
                  <a:lnTo>
                    <a:pt x="533" y="302"/>
                  </a:lnTo>
                  <a:lnTo>
                    <a:pt x="537" y="260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1" name="Rectangle 28"/>
            <p:cNvSpPr>
              <a:spLocks noChangeArrowheads="1"/>
            </p:cNvSpPr>
            <p:nvPr/>
          </p:nvSpPr>
          <p:spPr bwMode="auto">
            <a:xfrm>
              <a:off x="542" y="1101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282" name="Line 29"/>
            <p:cNvSpPr>
              <a:spLocks noChangeShapeType="1"/>
            </p:cNvSpPr>
            <p:nvPr/>
          </p:nvSpPr>
          <p:spPr bwMode="auto">
            <a:xfrm>
              <a:off x="267" y="166"/>
              <a:ext cx="483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3" name="未知"/>
            <p:cNvSpPr>
              <a:spLocks/>
            </p:cNvSpPr>
            <p:nvPr/>
          </p:nvSpPr>
          <p:spPr bwMode="auto">
            <a:xfrm>
              <a:off x="743" y="137"/>
              <a:ext cx="88" cy="57"/>
            </a:xfrm>
            <a:custGeom>
              <a:avLst/>
              <a:gdLst>
                <a:gd name="T0" fmla="*/ 0 w 177"/>
                <a:gd name="T1" fmla="*/ 0 h 114"/>
                <a:gd name="T2" fmla="*/ 88 w 177"/>
                <a:gd name="T3" fmla="*/ 29 h 114"/>
                <a:gd name="T4" fmla="*/ 0 w 177"/>
                <a:gd name="T5" fmla="*/ 57 h 114"/>
                <a:gd name="T6" fmla="*/ 0 w 177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114">
                  <a:moveTo>
                    <a:pt x="0" y="0"/>
                  </a:moveTo>
                  <a:lnTo>
                    <a:pt x="177" y="57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4" name="Line 31"/>
            <p:cNvSpPr>
              <a:spLocks noChangeShapeType="1"/>
            </p:cNvSpPr>
            <p:nvPr/>
          </p:nvSpPr>
          <p:spPr bwMode="auto">
            <a:xfrm>
              <a:off x="583" y="712"/>
              <a:ext cx="1" cy="24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5" name="未知"/>
            <p:cNvSpPr>
              <a:spLocks/>
            </p:cNvSpPr>
            <p:nvPr/>
          </p:nvSpPr>
          <p:spPr bwMode="auto">
            <a:xfrm>
              <a:off x="554" y="952"/>
              <a:ext cx="59" cy="85"/>
            </a:xfrm>
            <a:custGeom>
              <a:avLst/>
              <a:gdLst>
                <a:gd name="T0" fmla="*/ 59 w 117"/>
                <a:gd name="T1" fmla="*/ 0 h 171"/>
                <a:gd name="T2" fmla="*/ 29 w 117"/>
                <a:gd name="T3" fmla="*/ 85 h 171"/>
                <a:gd name="T4" fmla="*/ 0 w 117"/>
                <a:gd name="T5" fmla="*/ 0 h 171"/>
                <a:gd name="T6" fmla="*/ 59 w 117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" h="171">
                  <a:moveTo>
                    <a:pt x="117" y="0"/>
                  </a:moveTo>
                  <a:lnTo>
                    <a:pt x="58" y="171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6" name="Line 33"/>
            <p:cNvSpPr>
              <a:spLocks noChangeShapeType="1"/>
            </p:cNvSpPr>
            <p:nvPr/>
          </p:nvSpPr>
          <p:spPr bwMode="auto">
            <a:xfrm>
              <a:off x="204" y="259"/>
              <a:ext cx="240" cy="214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7" name="未知"/>
            <p:cNvSpPr>
              <a:spLocks/>
            </p:cNvSpPr>
            <p:nvPr/>
          </p:nvSpPr>
          <p:spPr bwMode="auto">
            <a:xfrm>
              <a:off x="413" y="442"/>
              <a:ext cx="63" cy="59"/>
            </a:xfrm>
            <a:custGeom>
              <a:avLst/>
              <a:gdLst>
                <a:gd name="T0" fmla="*/ 63 w 125"/>
                <a:gd name="T1" fmla="*/ 59 h 117"/>
                <a:gd name="T2" fmla="*/ 0 w 125"/>
                <a:gd name="T3" fmla="*/ 41 h 117"/>
                <a:gd name="T4" fmla="*/ 3 w 125"/>
                <a:gd name="T5" fmla="*/ 41 h 117"/>
                <a:gd name="T6" fmla="*/ 7 w 125"/>
                <a:gd name="T7" fmla="*/ 39 h 117"/>
                <a:gd name="T8" fmla="*/ 10 w 125"/>
                <a:gd name="T9" fmla="*/ 38 h 117"/>
                <a:gd name="T10" fmla="*/ 12 w 125"/>
                <a:gd name="T11" fmla="*/ 36 h 117"/>
                <a:gd name="T12" fmla="*/ 15 w 125"/>
                <a:gd name="T13" fmla="*/ 33 h 117"/>
                <a:gd name="T14" fmla="*/ 18 w 125"/>
                <a:gd name="T15" fmla="*/ 31 h 117"/>
                <a:gd name="T16" fmla="*/ 21 w 125"/>
                <a:gd name="T17" fmla="*/ 30 h 117"/>
                <a:gd name="T18" fmla="*/ 24 w 125"/>
                <a:gd name="T19" fmla="*/ 27 h 117"/>
                <a:gd name="T20" fmla="*/ 26 w 125"/>
                <a:gd name="T21" fmla="*/ 24 h 117"/>
                <a:gd name="T22" fmla="*/ 29 w 125"/>
                <a:gd name="T23" fmla="*/ 21 h 117"/>
                <a:gd name="T24" fmla="*/ 30 w 125"/>
                <a:gd name="T25" fmla="*/ 19 h 117"/>
                <a:gd name="T26" fmla="*/ 32 w 125"/>
                <a:gd name="T27" fmla="*/ 16 h 117"/>
                <a:gd name="T28" fmla="*/ 34 w 125"/>
                <a:gd name="T29" fmla="*/ 13 h 117"/>
                <a:gd name="T30" fmla="*/ 36 w 125"/>
                <a:gd name="T31" fmla="*/ 9 h 117"/>
                <a:gd name="T32" fmla="*/ 37 w 125"/>
                <a:gd name="T33" fmla="*/ 7 h 117"/>
                <a:gd name="T34" fmla="*/ 38 w 125"/>
                <a:gd name="T35" fmla="*/ 3 h 117"/>
                <a:gd name="T36" fmla="*/ 39 w 125"/>
                <a:gd name="T37" fmla="*/ 0 h 117"/>
                <a:gd name="T38" fmla="*/ 63 w 125"/>
                <a:gd name="T39" fmla="*/ 59 h 1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5" h="117">
                  <a:moveTo>
                    <a:pt x="125" y="117"/>
                  </a:moveTo>
                  <a:lnTo>
                    <a:pt x="0" y="82"/>
                  </a:lnTo>
                  <a:lnTo>
                    <a:pt x="5" y="81"/>
                  </a:lnTo>
                  <a:lnTo>
                    <a:pt x="13" y="77"/>
                  </a:lnTo>
                  <a:lnTo>
                    <a:pt x="19" y="75"/>
                  </a:lnTo>
                  <a:lnTo>
                    <a:pt x="24" y="71"/>
                  </a:lnTo>
                  <a:lnTo>
                    <a:pt x="30" y="66"/>
                  </a:lnTo>
                  <a:lnTo>
                    <a:pt x="36" y="62"/>
                  </a:lnTo>
                  <a:lnTo>
                    <a:pt x="41" y="59"/>
                  </a:lnTo>
                  <a:lnTo>
                    <a:pt x="47" y="53"/>
                  </a:lnTo>
                  <a:lnTo>
                    <a:pt x="51" y="48"/>
                  </a:lnTo>
                  <a:lnTo>
                    <a:pt x="57" y="42"/>
                  </a:lnTo>
                  <a:lnTo>
                    <a:pt x="60" y="37"/>
                  </a:lnTo>
                  <a:lnTo>
                    <a:pt x="64" y="31"/>
                  </a:lnTo>
                  <a:lnTo>
                    <a:pt x="68" y="25"/>
                  </a:lnTo>
                  <a:lnTo>
                    <a:pt x="72" y="18"/>
                  </a:lnTo>
                  <a:lnTo>
                    <a:pt x="74" y="13"/>
                  </a:lnTo>
                  <a:lnTo>
                    <a:pt x="76" y="5"/>
                  </a:lnTo>
                  <a:lnTo>
                    <a:pt x="77" y="0"/>
                  </a:lnTo>
                  <a:lnTo>
                    <a:pt x="125" y="11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8" name="Rectangle 35"/>
            <p:cNvSpPr>
              <a:spLocks noChangeArrowheads="1"/>
            </p:cNvSpPr>
            <p:nvPr/>
          </p:nvSpPr>
          <p:spPr bwMode="auto">
            <a:xfrm>
              <a:off x="556" y="0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289" name="Rectangle 36"/>
            <p:cNvSpPr>
              <a:spLocks noChangeArrowheads="1"/>
            </p:cNvSpPr>
            <p:nvPr/>
          </p:nvSpPr>
          <p:spPr bwMode="auto">
            <a:xfrm>
              <a:off x="220" y="370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290" name="Rectangle 37"/>
            <p:cNvSpPr>
              <a:spLocks noChangeArrowheads="1"/>
            </p:cNvSpPr>
            <p:nvPr/>
          </p:nvSpPr>
          <p:spPr bwMode="auto">
            <a:xfrm>
              <a:off x="444" y="805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7176" name="Group 38"/>
          <p:cNvGrpSpPr>
            <a:grpSpLocks/>
          </p:cNvGrpSpPr>
          <p:nvPr/>
        </p:nvGrpSpPr>
        <p:grpSpPr bwMode="auto">
          <a:xfrm>
            <a:off x="1731963" y="3516313"/>
            <a:ext cx="1330325" cy="1216025"/>
            <a:chOff x="0" y="0"/>
            <a:chExt cx="1098" cy="1298"/>
          </a:xfrm>
        </p:grpSpPr>
        <p:sp>
          <p:nvSpPr>
            <p:cNvPr id="7257" name="未知"/>
            <p:cNvSpPr>
              <a:spLocks/>
            </p:cNvSpPr>
            <p:nvPr/>
          </p:nvSpPr>
          <p:spPr bwMode="auto">
            <a:xfrm>
              <a:off x="448" y="451"/>
              <a:ext cx="269" cy="260"/>
            </a:xfrm>
            <a:custGeom>
              <a:avLst/>
              <a:gdLst>
                <a:gd name="T0" fmla="*/ 269 w 539"/>
                <a:gd name="T1" fmla="*/ 131 h 520"/>
                <a:gd name="T2" fmla="*/ 267 w 539"/>
                <a:gd name="T3" fmla="*/ 109 h 520"/>
                <a:gd name="T4" fmla="*/ 262 w 539"/>
                <a:gd name="T5" fmla="*/ 88 h 520"/>
                <a:gd name="T6" fmla="*/ 253 w 539"/>
                <a:gd name="T7" fmla="*/ 68 h 520"/>
                <a:gd name="T8" fmla="*/ 241 w 539"/>
                <a:gd name="T9" fmla="*/ 51 h 520"/>
                <a:gd name="T10" fmla="*/ 226 w 539"/>
                <a:gd name="T11" fmla="*/ 34 h 520"/>
                <a:gd name="T12" fmla="*/ 209 w 539"/>
                <a:gd name="T13" fmla="*/ 21 h 520"/>
                <a:gd name="T14" fmla="*/ 189 w 539"/>
                <a:gd name="T15" fmla="*/ 11 h 520"/>
                <a:gd name="T16" fmla="*/ 168 w 539"/>
                <a:gd name="T17" fmla="*/ 4 h 520"/>
                <a:gd name="T18" fmla="*/ 146 w 539"/>
                <a:gd name="T19" fmla="*/ 0 h 520"/>
                <a:gd name="T20" fmla="*/ 123 w 539"/>
                <a:gd name="T21" fmla="*/ 0 h 520"/>
                <a:gd name="T22" fmla="*/ 101 w 539"/>
                <a:gd name="T23" fmla="*/ 4 h 520"/>
                <a:gd name="T24" fmla="*/ 80 w 539"/>
                <a:gd name="T25" fmla="*/ 11 h 520"/>
                <a:gd name="T26" fmla="*/ 61 w 539"/>
                <a:gd name="T27" fmla="*/ 21 h 520"/>
                <a:gd name="T28" fmla="*/ 43 w 539"/>
                <a:gd name="T29" fmla="*/ 34 h 520"/>
                <a:gd name="T30" fmla="*/ 28 w 539"/>
                <a:gd name="T31" fmla="*/ 51 h 520"/>
                <a:gd name="T32" fmla="*/ 16 w 539"/>
                <a:gd name="T33" fmla="*/ 68 h 520"/>
                <a:gd name="T34" fmla="*/ 7 w 539"/>
                <a:gd name="T35" fmla="*/ 88 h 520"/>
                <a:gd name="T36" fmla="*/ 2 w 539"/>
                <a:gd name="T37" fmla="*/ 109 h 520"/>
                <a:gd name="T38" fmla="*/ 0 w 539"/>
                <a:gd name="T39" fmla="*/ 131 h 520"/>
                <a:gd name="T40" fmla="*/ 2 w 539"/>
                <a:gd name="T41" fmla="*/ 152 h 520"/>
                <a:gd name="T42" fmla="*/ 7 w 539"/>
                <a:gd name="T43" fmla="*/ 173 h 520"/>
                <a:gd name="T44" fmla="*/ 16 w 539"/>
                <a:gd name="T45" fmla="*/ 192 h 520"/>
                <a:gd name="T46" fmla="*/ 28 w 539"/>
                <a:gd name="T47" fmla="*/ 211 h 520"/>
                <a:gd name="T48" fmla="*/ 43 w 539"/>
                <a:gd name="T49" fmla="*/ 226 h 520"/>
                <a:gd name="T50" fmla="*/ 61 w 539"/>
                <a:gd name="T51" fmla="*/ 239 h 520"/>
                <a:gd name="T52" fmla="*/ 80 w 539"/>
                <a:gd name="T53" fmla="*/ 249 h 520"/>
                <a:gd name="T54" fmla="*/ 101 w 539"/>
                <a:gd name="T55" fmla="*/ 257 h 520"/>
                <a:gd name="T56" fmla="*/ 123 w 539"/>
                <a:gd name="T57" fmla="*/ 260 h 520"/>
                <a:gd name="T58" fmla="*/ 146 w 539"/>
                <a:gd name="T59" fmla="*/ 260 h 520"/>
                <a:gd name="T60" fmla="*/ 168 w 539"/>
                <a:gd name="T61" fmla="*/ 257 h 520"/>
                <a:gd name="T62" fmla="*/ 189 w 539"/>
                <a:gd name="T63" fmla="*/ 249 h 520"/>
                <a:gd name="T64" fmla="*/ 209 w 539"/>
                <a:gd name="T65" fmla="*/ 239 h 520"/>
                <a:gd name="T66" fmla="*/ 226 w 539"/>
                <a:gd name="T67" fmla="*/ 226 h 520"/>
                <a:gd name="T68" fmla="*/ 241 w 539"/>
                <a:gd name="T69" fmla="*/ 211 h 520"/>
                <a:gd name="T70" fmla="*/ 253 w 539"/>
                <a:gd name="T71" fmla="*/ 192 h 520"/>
                <a:gd name="T72" fmla="*/ 262 w 539"/>
                <a:gd name="T73" fmla="*/ 173 h 520"/>
                <a:gd name="T74" fmla="*/ 267 w 539"/>
                <a:gd name="T75" fmla="*/ 152 h 520"/>
                <a:gd name="T76" fmla="*/ 269 w 539"/>
                <a:gd name="T77" fmla="*/ 131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0">
                  <a:moveTo>
                    <a:pt x="539" y="261"/>
                  </a:moveTo>
                  <a:lnTo>
                    <a:pt x="535" y="217"/>
                  </a:lnTo>
                  <a:lnTo>
                    <a:pt x="524" y="176"/>
                  </a:lnTo>
                  <a:lnTo>
                    <a:pt x="507" y="136"/>
                  </a:lnTo>
                  <a:lnTo>
                    <a:pt x="482" y="101"/>
                  </a:lnTo>
                  <a:lnTo>
                    <a:pt x="452" y="68"/>
                  </a:lnTo>
                  <a:lnTo>
                    <a:pt x="418" y="42"/>
                  </a:lnTo>
                  <a:lnTo>
                    <a:pt x="378" y="22"/>
                  </a:lnTo>
                  <a:lnTo>
                    <a:pt x="336" y="7"/>
                  </a:lnTo>
                  <a:lnTo>
                    <a:pt x="292" y="0"/>
                  </a:lnTo>
                  <a:lnTo>
                    <a:pt x="247" y="0"/>
                  </a:lnTo>
                  <a:lnTo>
                    <a:pt x="203" y="7"/>
                  </a:lnTo>
                  <a:lnTo>
                    <a:pt x="161" y="22"/>
                  </a:lnTo>
                  <a:lnTo>
                    <a:pt x="122" y="42"/>
                  </a:lnTo>
                  <a:lnTo>
                    <a:pt x="87" y="68"/>
                  </a:lnTo>
                  <a:lnTo>
                    <a:pt x="57" y="101"/>
                  </a:lnTo>
                  <a:lnTo>
                    <a:pt x="32" y="136"/>
                  </a:lnTo>
                  <a:lnTo>
                    <a:pt x="15" y="176"/>
                  </a:lnTo>
                  <a:lnTo>
                    <a:pt x="4" y="217"/>
                  </a:lnTo>
                  <a:lnTo>
                    <a:pt x="0" y="261"/>
                  </a:lnTo>
                  <a:lnTo>
                    <a:pt x="4" y="303"/>
                  </a:lnTo>
                  <a:lnTo>
                    <a:pt x="15" y="345"/>
                  </a:lnTo>
                  <a:lnTo>
                    <a:pt x="32" y="384"/>
                  </a:lnTo>
                  <a:lnTo>
                    <a:pt x="57" y="421"/>
                  </a:lnTo>
                  <a:lnTo>
                    <a:pt x="87" y="452"/>
                  </a:lnTo>
                  <a:lnTo>
                    <a:pt x="122" y="478"/>
                  </a:lnTo>
                  <a:lnTo>
                    <a:pt x="161" y="498"/>
                  </a:lnTo>
                  <a:lnTo>
                    <a:pt x="203" y="513"/>
                  </a:lnTo>
                  <a:lnTo>
                    <a:pt x="247" y="520"/>
                  </a:lnTo>
                  <a:lnTo>
                    <a:pt x="292" y="520"/>
                  </a:lnTo>
                  <a:lnTo>
                    <a:pt x="336" y="513"/>
                  </a:lnTo>
                  <a:lnTo>
                    <a:pt x="378" y="498"/>
                  </a:lnTo>
                  <a:lnTo>
                    <a:pt x="418" y="478"/>
                  </a:lnTo>
                  <a:lnTo>
                    <a:pt x="452" y="452"/>
                  </a:lnTo>
                  <a:lnTo>
                    <a:pt x="482" y="421"/>
                  </a:lnTo>
                  <a:lnTo>
                    <a:pt x="507" y="384"/>
                  </a:lnTo>
                  <a:lnTo>
                    <a:pt x="524" y="345"/>
                  </a:lnTo>
                  <a:lnTo>
                    <a:pt x="535" y="303"/>
                  </a:lnTo>
                  <a:lnTo>
                    <a:pt x="539" y="261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8" name="Rectangle 40"/>
            <p:cNvSpPr>
              <a:spLocks noChangeArrowheads="1"/>
            </p:cNvSpPr>
            <p:nvPr/>
          </p:nvSpPr>
          <p:spPr bwMode="auto">
            <a:xfrm>
              <a:off x="542" y="515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259" name="未知"/>
            <p:cNvSpPr>
              <a:spLocks/>
            </p:cNvSpPr>
            <p:nvPr/>
          </p:nvSpPr>
          <p:spPr bwMode="auto">
            <a:xfrm>
              <a:off x="0" y="17"/>
              <a:ext cx="268" cy="260"/>
            </a:xfrm>
            <a:custGeom>
              <a:avLst/>
              <a:gdLst>
                <a:gd name="T0" fmla="*/ 268 w 537"/>
                <a:gd name="T1" fmla="*/ 130 h 518"/>
                <a:gd name="T2" fmla="*/ 266 w 537"/>
                <a:gd name="T3" fmla="*/ 109 h 518"/>
                <a:gd name="T4" fmla="*/ 261 w 537"/>
                <a:gd name="T5" fmla="*/ 87 h 518"/>
                <a:gd name="T6" fmla="*/ 252 w 537"/>
                <a:gd name="T7" fmla="*/ 68 h 518"/>
                <a:gd name="T8" fmla="*/ 240 w 537"/>
                <a:gd name="T9" fmla="*/ 50 h 518"/>
                <a:gd name="T10" fmla="*/ 225 w 537"/>
                <a:gd name="T11" fmla="*/ 34 h 518"/>
                <a:gd name="T12" fmla="*/ 207 w 537"/>
                <a:gd name="T13" fmla="*/ 21 h 518"/>
                <a:gd name="T14" fmla="*/ 187 w 537"/>
                <a:gd name="T15" fmla="*/ 10 h 518"/>
                <a:gd name="T16" fmla="*/ 166 w 537"/>
                <a:gd name="T17" fmla="*/ 4 h 518"/>
                <a:gd name="T18" fmla="*/ 145 w 537"/>
                <a:gd name="T19" fmla="*/ 0 h 518"/>
                <a:gd name="T20" fmla="*/ 123 w 537"/>
                <a:gd name="T21" fmla="*/ 0 h 518"/>
                <a:gd name="T22" fmla="*/ 101 w 537"/>
                <a:gd name="T23" fmla="*/ 4 h 518"/>
                <a:gd name="T24" fmla="*/ 80 w 537"/>
                <a:gd name="T25" fmla="*/ 10 h 518"/>
                <a:gd name="T26" fmla="*/ 60 w 537"/>
                <a:gd name="T27" fmla="*/ 21 h 518"/>
                <a:gd name="T28" fmla="*/ 43 w 537"/>
                <a:gd name="T29" fmla="*/ 34 h 518"/>
                <a:gd name="T30" fmla="*/ 28 w 537"/>
                <a:gd name="T31" fmla="*/ 50 h 518"/>
                <a:gd name="T32" fmla="*/ 16 w 537"/>
                <a:gd name="T33" fmla="*/ 68 h 518"/>
                <a:gd name="T34" fmla="*/ 6 w 537"/>
                <a:gd name="T35" fmla="*/ 87 h 518"/>
                <a:gd name="T36" fmla="*/ 1 w 537"/>
                <a:gd name="T37" fmla="*/ 109 h 518"/>
                <a:gd name="T38" fmla="*/ 0 w 537"/>
                <a:gd name="T39" fmla="*/ 130 h 518"/>
                <a:gd name="T40" fmla="*/ 1 w 537"/>
                <a:gd name="T41" fmla="*/ 152 h 518"/>
                <a:gd name="T42" fmla="*/ 6 w 537"/>
                <a:gd name="T43" fmla="*/ 172 h 518"/>
                <a:gd name="T44" fmla="*/ 16 w 537"/>
                <a:gd name="T45" fmla="*/ 193 h 518"/>
                <a:gd name="T46" fmla="*/ 28 w 537"/>
                <a:gd name="T47" fmla="*/ 210 h 518"/>
                <a:gd name="T48" fmla="*/ 43 w 537"/>
                <a:gd name="T49" fmla="*/ 226 h 518"/>
                <a:gd name="T50" fmla="*/ 60 w 537"/>
                <a:gd name="T51" fmla="*/ 240 h 518"/>
                <a:gd name="T52" fmla="*/ 80 w 537"/>
                <a:gd name="T53" fmla="*/ 250 h 518"/>
                <a:gd name="T54" fmla="*/ 101 w 537"/>
                <a:gd name="T55" fmla="*/ 257 h 518"/>
                <a:gd name="T56" fmla="*/ 123 w 537"/>
                <a:gd name="T57" fmla="*/ 260 h 518"/>
                <a:gd name="T58" fmla="*/ 145 w 537"/>
                <a:gd name="T59" fmla="*/ 260 h 518"/>
                <a:gd name="T60" fmla="*/ 166 w 537"/>
                <a:gd name="T61" fmla="*/ 257 h 518"/>
                <a:gd name="T62" fmla="*/ 187 w 537"/>
                <a:gd name="T63" fmla="*/ 250 h 518"/>
                <a:gd name="T64" fmla="*/ 207 w 537"/>
                <a:gd name="T65" fmla="*/ 240 h 518"/>
                <a:gd name="T66" fmla="*/ 225 w 537"/>
                <a:gd name="T67" fmla="*/ 226 h 518"/>
                <a:gd name="T68" fmla="*/ 240 w 537"/>
                <a:gd name="T69" fmla="*/ 210 h 518"/>
                <a:gd name="T70" fmla="*/ 252 w 537"/>
                <a:gd name="T71" fmla="*/ 193 h 518"/>
                <a:gd name="T72" fmla="*/ 261 w 537"/>
                <a:gd name="T73" fmla="*/ 172 h 518"/>
                <a:gd name="T74" fmla="*/ 266 w 537"/>
                <a:gd name="T75" fmla="*/ 152 h 518"/>
                <a:gd name="T76" fmla="*/ 268 w 537"/>
                <a:gd name="T77" fmla="*/ 130 h 5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18">
                  <a:moveTo>
                    <a:pt x="537" y="259"/>
                  </a:moveTo>
                  <a:lnTo>
                    <a:pt x="533" y="217"/>
                  </a:lnTo>
                  <a:lnTo>
                    <a:pt x="523" y="174"/>
                  </a:lnTo>
                  <a:lnTo>
                    <a:pt x="504" y="136"/>
                  </a:lnTo>
                  <a:lnTo>
                    <a:pt x="480" y="99"/>
                  </a:lnTo>
                  <a:lnTo>
                    <a:pt x="451" y="68"/>
                  </a:lnTo>
                  <a:lnTo>
                    <a:pt x="415" y="42"/>
                  </a:lnTo>
                  <a:lnTo>
                    <a:pt x="375" y="20"/>
                  </a:lnTo>
                  <a:lnTo>
                    <a:pt x="333" y="7"/>
                  </a:lnTo>
                  <a:lnTo>
                    <a:pt x="290" y="0"/>
                  </a:lnTo>
                  <a:lnTo>
                    <a:pt x="246" y="0"/>
                  </a:lnTo>
                  <a:lnTo>
                    <a:pt x="203" y="7"/>
                  </a:lnTo>
                  <a:lnTo>
                    <a:pt x="161" y="20"/>
                  </a:lnTo>
                  <a:lnTo>
                    <a:pt x="121" y="42"/>
                  </a:lnTo>
                  <a:lnTo>
                    <a:pt x="87" y="68"/>
                  </a:lnTo>
                  <a:lnTo>
                    <a:pt x="56" y="99"/>
                  </a:lnTo>
                  <a:lnTo>
                    <a:pt x="32" y="136"/>
                  </a:lnTo>
                  <a:lnTo>
                    <a:pt x="13" y="174"/>
                  </a:lnTo>
                  <a:lnTo>
                    <a:pt x="3" y="217"/>
                  </a:lnTo>
                  <a:lnTo>
                    <a:pt x="0" y="259"/>
                  </a:lnTo>
                  <a:lnTo>
                    <a:pt x="3" y="303"/>
                  </a:lnTo>
                  <a:lnTo>
                    <a:pt x="13" y="343"/>
                  </a:lnTo>
                  <a:lnTo>
                    <a:pt x="32" y="384"/>
                  </a:lnTo>
                  <a:lnTo>
                    <a:pt x="56" y="419"/>
                  </a:lnTo>
                  <a:lnTo>
                    <a:pt x="87" y="450"/>
                  </a:lnTo>
                  <a:lnTo>
                    <a:pt x="121" y="478"/>
                  </a:lnTo>
                  <a:lnTo>
                    <a:pt x="161" y="498"/>
                  </a:lnTo>
                  <a:lnTo>
                    <a:pt x="203" y="513"/>
                  </a:lnTo>
                  <a:lnTo>
                    <a:pt x="246" y="518"/>
                  </a:lnTo>
                  <a:lnTo>
                    <a:pt x="290" y="518"/>
                  </a:lnTo>
                  <a:lnTo>
                    <a:pt x="333" y="513"/>
                  </a:lnTo>
                  <a:lnTo>
                    <a:pt x="375" y="498"/>
                  </a:lnTo>
                  <a:lnTo>
                    <a:pt x="415" y="478"/>
                  </a:lnTo>
                  <a:lnTo>
                    <a:pt x="451" y="450"/>
                  </a:lnTo>
                  <a:lnTo>
                    <a:pt x="480" y="419"/>
                  </a:lnTo>
                  <a:lnTo>
                    <a:pt x="504" y="384"/>
                  </a:lnTo>
                  <a:lnTo>
                    <a:pt x="523" y="343"/>
                  </a:lnTo>
                  <a:lnTo>
                    <a:pt x="533" y="303"/>
                  </a:lnTo>
                  <a:lnTo>
                    <a:pt x="537" y="259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" name="Rectangle 42"/>
            <p:cNvSpPr>
              <a:spLocks noChangeArrowheads="1"/>
            </p:cNvSpPr>
            <p:nvPr/>
          </p:nvSpPr>
          <p:spPr bwMode="auto">
            <a:xfrm>
              <a:off x="96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61" name="未知"/>
            <p:cNvSpPr>
              <a:spLocks/>
            </p:cNvSpPr>
            <p:nvPr/>
          </p:nvSpPr>
          <p:spPr bwMode="auto">
            <a:xfrm>
              <a:off x="829" y="17"/>
              <a:ext cx="269" cy="260"/>
            </a:xfrm>
            <a:custGeom>
              <a:avLst/>
              <a:gdLst>
                <a:gd name="T0" fmla="*/ 269 w 537"/>
                <a:gd name="T1" fmla="*/ 130 h 518"/>
                <a:gd name="T2" fmla="*/ 267 w 537"/>
                <a:gd name="T3" fmla="*/ 109 h 518"/>
                <a:gd name="T4" fmla="*/ 262 w 537"/>
                <a:gd name="T5" fmla="*/ 87 h 518"/>
                <a:gd name="T6" fmla="*/ 253 w 537"/>
                <a:gd name="T7" fmla="*/ 68 h 518"/>
                <a:gd name="T8" fmla="*/ 240 w 537"/>
                <a:gd name="T9" fmla="*/ 50 h 518"/>
                <a:gd name="T10" fmla="*/ 226 w 537"/>
                <a:gd name="T11" fmla="*/ 34 h 518"/>
                <a:gd name="T12" fmla="*/ 208 w 537"/>
                <a:gd name="T13" fmla="*/ 21 h 518"/>
                <a:gd name="T14" fmla="*/ 189 w 537"/>
                <a:gd name="T15" fmla="*/ 10 h 518"/>
                <a:gd name="T16" fmla="*/ 167 w 537"/>
                <a:gd name="T17" fmla="*/ 4 h 518"/>
                <a:gd name="T18" fmla="*/ 145 w 537"/>
                <a:gd name="T19" fmla="*/ 0 h 518"/>
                <a:gd name="T20" fmla="*/ 124 w 537"/>
                <a:gd name="T21" fmla="*/ 0 h 518"/>
                <a:gd name="T22" fmla="*/ 102 w 537"/>
                <a:gd name="T23" fmla="*/ 4 h 518"/>
                <a:gd name="T24" fmla="*/ 81 w 537"/>
                <a:gd name="T25" fmla="*/ 10 h 518"/>
                <a:gd name="T26" fmla="*/ 61 w 537"/>
                <a:gd name="T27" fmla="*/ 21 h 518"/>
                <a:gd name="T28" fmla="*/ 44 w 537"/>
                <a:gd name="T29" fmla="*/ 34 h 518"/>
                <a:gd name="T30" fmla="*/ 29 w 537"/>
                <a:gd name="T31" fmla="*/ 50 h 518"/>
                <a:gd name="T32" fmla="*/ 16 w 537"/>
                <a:gd name="T33" fmla="*/ 68 h 518"/>
                <a:gd name="T34" fmla="*/ 8 w 537"/>
                <a:gd name="T35" fmla="*/ 87 h 518"/>
                <a:gd name="T36" fmla="*/ 2 w 537"/>
                <a:gd name="T37" fmla="*/ 109 h 518"/>
                <a:gd name="T38" fmla="*/ 0 w 537"/>
                <a:gd name="T39" fmla="*/ 130 h 518"/>
                <a:gd name="T40" fmla="*/ 2 w 537"/>
                <a:gd name="T41" fmla="*/ 152 h 518"/>
                <a:gd name="T42" fmla="*/ 8 w 537"/>
                <a:gd name="T43" fmla="*/ 172 h 518"/>
                <a:gd name="T44" fmla="*/ 16 w 537"/>
                <a:gd name="T45" fmla="*/ 193 h 518"/>
                <a:gd name="T46" fmla="*/ 29 w 537"/>
                <a:gd name="T47" fmla="*/ 210 h 518"/>
                <a:gd name="T48" fmla="*/ 44 w 537"/>
                <a:gd name="T49" fmla="*/ 226 h 518"/>
                <a:gd name="T50" fmla="*/ 61 w 537"/>
                <a:gd name="T51" fmla="*/ 240 h 518"/>
                <a:gd name="T52" fmla="*/ 81 w 537"/>
                <a:gd name="T53" fmla="*/ 250 h 518"/>
                <a:gd name="T54" fmla="*/ 102 w 537"/>
                <a:gd name="T55" fmla="*/ 257 h 518"/>
                <a:gd name="T56" fmla="*/ 124 w 537"/>
                <a:gd name="T57" fmla="*/ 260 h 518"/>
                <a:gd name="T58" fmla="*/ 145 w 537"/>
                <a:gd name="T59" fmla="*/ 260 h 518"/>
                <a:gd name="T60" fmla="*/ 167 w 537"/>
                <a:gd name="T61" fmla="*/ 257 h 518"/>
                <a:gd name="T62" fmla="*/ 189 w 537"/>
                <a:gd name="T63" fmla="*/ 250 h 518"/>
                <a:gd name="T64" fmla="*/ 208 w 537"/>
                <a:gd name="T65" fmla="*/ 240 h 518"/>
                <a:gd name="T66" fmla="*/ 226 w 537"/>
                <a:gd name="T67" fmla="*/ 226 h 518"/>
                <a:gd name="T68" fmla="*/ 240 w 537"/>
                <a:gd name="T69" fmla="*/ 210 h 518"/>
                <a:gd name="T70" fmla="*/ 253 w 537"/>
                <a:gd name="T71" fmla="*/ 193 h 518"/>
                <a:gd name="T72" fmla="*/ 262 w 537"/>
                <a:gd name="T73" fmla="*/ 172 h 518"/>
                <a:gd name="T74" fmla="*/ 267 w 537"/>
                <a:gd name="T75" fmla="*/ 152 h 518"/>
                <a:gd name="T76" fmla="*/ 269 w 537"/>
                <a:gd name="T77" fmla="*/ 130 h 51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18">
                  <a:moveTo>
                    <a:pt x="537" y="259"/>
                  </a:moveTo>
                  <a:lnTo>
                    <a:pt x="533" y="217"/>
                  </a:lnTo>
                  <a:lnTo>
                    <a:pt x="524" y="174"/>
                  </a:lnTo>
                  <a:lnTo>
                    <a:pt x="505" y="136"/>
                  </a:lnTo>
                  <a:lnTo>
                    <a:pt x="480" y="99"/>
                  </a:lnTo>
                  <a:lnTo>
                    <a:pt x="452" y="68"/>
                  </a:lnTo>
                  <a:lnTo>
                    <a:pt x="416" y="42"/>
                  </a:lnTo>
                  <a:lnTo>
                    <a:pt x="378" y="20"/>
                  </a:lnTo>
                  <a:lnTo>
                    <a:pt x="334" y="7"/>
                  </a:lnTo>
                  <a:lnTo>
                    <a:pt x="290" y="0"/>
                  </a:lnTo>
                  <a:lnTo>
                    <a:pt x="247" y="0"/>
                  </a:lnTo>
                  <a:lnTo>
                    <a:pt x="203" y="7"/>
                  </a:lnTo>
                  <a:lnTo>
                    <a:pt x="161" y="20"/>
                  </a:lnTo>
                  <a:lnTo>
                    <a:pt x="121" y="42"/>
                  </a:lnTo>
                  <a:lnTo>
                    <a:pt x="87" y="68"/>
                  </a:lnTo>
                  <a:lnTo>
                    <a:pt x="57" y="99"/>
                  </a:lnTo>
                  <a:lnTo>
                    <a:pt x="32" y="136"/>
                  </a:lnTo>
                  <a:lnTo>
                    <a:pt x="15" y="174"/>
                  </a:lnTo>
                  <a:lnTo>
                    <a:pt x="4" y="217"/>
                  </a:lnTo>
                  <a:lnTo>
                    <a:pt x="0" y="259"/>
                  </a:lnTo>
                  <a:lnTo>
                    <a:pt x="4" y="303"/>
                  </a:lnTo>
                  <a:lnTo>
                    <a:pt x="15" y="343"/>
                  </a:lnTo>
                  <a:lnTo>
                    <a:pt x="32" y="384"/>
                  </a:lnTo>
                  <a:lnTo>
                    <a:pt x="57" y="419"/>
                  </a:lnTo>
                  <a:lnTo>
                    <a:pt x="87" y="450"/>
                  </a:lnTo>
                  <a:lnTo>
                    <a:pt x="121" y="478"/>
                  </a:lnTo>
                  <a:lnTo>
                    <a:pt x="161" y="498"/>
                  </a:lnTo>
                  <a:lnTo>
                    <a:pt x="203" y="513"/>
                  </a:lnTo>
                  <a:lnTo>
                    <a:pt x="247" y="518"/>
                  </a:lnTo>
                  <a:lnTo>
                    <a:pt x="290" y="518"/>
                  </a:lnTo>
                  <a:lnTo>
                    <a:pt x="334" y="513"/>
                  </a:lnTo>
                  <a:lnTo>
                    <a:pt x="378" y="498"/>
                  </a:lnTo>
                  <a:lnTo>
                    <a:pt x="416" y="478"/>
                  </a:lnTo>
                  <a:lnTo>
                    <a:pt x="452" y="450"/>
                  </a:lnTo>
                  <a:lnTo>
                    <a:pt x="480" y="419"/>
                  </a:lnTo>
                  <a:lnTo>
                    <a:pt x="505" y="384"/>
                  </a:lnTo>
                  <a:lnTo>
                    <a:pt x="524" y="343"/>
                  </a:lnTo>
                  <a:lnTo>
                    <a:pt x="533" y="303"/>
                  </a:lnTo>
                  <a:lnTo>
                    <a:pt x="537" y="259"/>
                  </a:lnTo>
                  <a:close/>
                </a:path>
              </a:pathLst>
            </a:custGeom>
            <a:solidFill>
              <a:srgbClr val="FFFF00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2" name="Rectangle 44"/>
            <p:cNvSpPr>
              <a:spLocks noChangeArrowheads="1"/>
            </p:cNvSpPr>
            <p:nvPr/>
          </p:nvSpPr>
          <p:spPr bwMode="auto">
            <a:xfrm>
              <a:off x="923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263" name="未知"/>
            <p:cNvSpPr>
              <a:spLocks/>
            </p:cNvSpPr>
            <p:nvPr/>
          </p:nvSpPr>
          <p:spPr bwMode="auto">
            <a:xfrm>
              <a:off x="448" y="1038"/>
              <a:ext cx="269" cy="260"/>
            </a:xfrm>
            <a:custGeom>
              <a:avLst/>
              <a:gdLst>
                <a:gd name="T0" fmla="*/ 269 w 539"/>
                <a:gd name="T1" fmla="*/ 131 h 520"/>
                <a:gd name="T2" fmla="*/ 267 w 539"/>
                <a:gd name="T3" fmla="*/ 109 h 520"/>
                <a:gd name="T4" fmla="*/ 262 w 539"/>
                <a:gd name="T5" fmla="*/ 87 h 520"/>
                <a:gd name="T6" fmla="*/ 253 w 539"/>
                <a:gd name="T7" fmla="*/ 68 h 520"/>
                <a:gd name="T8" fmla="*/ 241 w 539"/>
                <a:gd name="T9" fmla="*/ 50 h 520"/>
                <a:gd name="T10" fmla="*/ 226 w 539"/>
                <a:gd name="T11" fmla="*/ 34 h 520"/>
                <a:gd name="T12" fmla="*/ 209 w 539"/>
                <a:gd name="T13" fmla="*/ 21 h 520"/>
                <a:gd name="T14" fmla="*/ 189 w 539"/>
                <a:gd name="T15" fmla="*/ 11 h 520"/>
                <a:gd name="T16" fmla="*/ 168 w 539"/>
                <a:gd name="T17" fmla="*/ 4 h 520"/>
                <a:gd name="T18" fmla="*/ 146 w 539"/>
                <a:gd name="T19" fmla="*/ 0 h 520"/>
                <a:gd name="T20" fmla="*/ 123 w 539"/>
                <a:gd name="T21" fmla="*/ 0 h 520"/>
                <a:gd name="T22" fmla="*/ 101 w 539"/>
                <a:gd name="T23" fmla="*/ 4 h 520"/>
                <a:gd name="T24" fmla="*/ 80 w 539"/>
                <a:gd name="T25" fmla="*/ 11 h 520"/>
                <a:gd name="T26" fmla="*/ 61 w 539"/>
                <a:gd name="T27" fmla="*/ 21 h 520"/>
                <a:gd name="T28" fmla="*/ 43 w 539"/>
                <a:gd name="T29" fmla="*/ 34 h 520"/>
                <a:gd name="T30" fmla="*/ 28 w 539"/>
                <a:gd name="T31" fmla="*/ 50 h 520"/>
                <a:gd name="T32" fmla="*/ 16 w 539"/>
                <a:gd name="T33" fmla="*/ 68 h 520"/>
                <a:gd name="T34" fmla="*/ 7 w 539"/>
                <a:gd name="T35" fmla="*/ 87 h 520"/>
                <a:gd name="T36" fmla="*/ 2 w 539"/>
                <a:gd name="T37" fmla="*/ 109 h 520"/>
                <a:gd name="T38" fmla="*/ 0 w 539"/>
                <a:gd name="T39" fmla="*/ 131 h 520"/>
                <a:gd name="T40" fmla="*/ 2 w 539"/>
                <a:gd name="T41" fmla="*/ 152 h 520"/>
                <a:gd name="T42" fmla="*/ 7 w 539"/>
                <a:gd name="T43" fmla="*/ 173 h 520"/>
                <a:gd name="T44" fmla="*/ 16 w 539"/>
                <a:gd name="T45" fmla="*/ 192 h 520"/>
                <a:gd name="T46" fmla="*/ 28 w 539"/>
                <a:gd name="T47" fmla="*/ 211 h 520"/>
                <a:gd name="T48" fmla="*/ 43 w 539"/>
                <a:gd name="T49" fmla="*/ 226 h 520"/>
                <a:gd name="T50" fmla="*/ 61 w 539"/>
                <a:gd name="T51" fmla="*/ 239 h 520"/>
                <a:gd name="T52" fmla="*/ 80 w 539"/>
                <a:gd name="T53" fmla="*/ 249 h 520"/>
                <a:gd name="T54" fmla="*/ 101 w 539"/>
                <a:gd name="T55" fmla="*/ 257 h 520"/>
                <a:gd name="T56" fmla="*/ 123 w 539"/>
                <a:gd name="T57" fmla="*/ 260 h 520"/>
                <a:gd name="T58" fmla="*/ 146 w 539"/>
                <a:gd name="T59" fmla="*/ 260 h 520"/>
                <a:gd name="T60" fmla="*/ 168 w 539"/>
                <a:gd name="T61" fmla="*/ 257 h 520"/>
                <a:gd name="T62" fmla="*/ 189 w 539"/>
                <a:gd name="T63" fmla="*/ 249 h 520"/>
                <a:gd name="T64" fmla="*/ 209 w 539"/>
                <a:gd name="T65" fmla="*/ 239 h 520"/>
                <a:gd name="T66" fmla="*/ 226 w 539"/>
                <a:gd name="T67" fmla="*/ 226 h 520"/>
                <a:gd name="T68" fmla="*/ 241 w 539"/>
                <a:gd name="T69" fmla="*/ 211 h 520"/>
                <a:gd name="T70" fmla="*/ 253 w 539"/>
                <a:gd name="T71" fmla="*/ 192 h 520"/>
                <a:gd name="T72" fmla="*/ 262 w 539"/>
                <a:gd name="T73" fmla="*/ 173 h 520"/>
                <a:gd name="T74" fmla="*/ 267 w 539"/>
                <a:gd name="T75" fmla="*/ 152 h 520"/>
                <a:gd name="T76" fmla="*/ 269 w 539"/>
                <a:gd name="T77" fmla="*/ 131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0">
                  <a:moveTo>
                    <a:pt x="539" y="261"/>
                  </a:moveTo>
                  <a:lnTo>
                    <a:pt x="535" y="217"/>
                  </a:lnTo>
                  <a:lnTo>
                    <a:pt x="524" y="174"/>
                  </a:lnTo>
                  <a:lnTo>
                    <a:pt x="507" y="136"/>
                  </a:lnTo>
                  <a:lnTo>
                    <a:pt x="482" y="99"/>
                  </a:lnTo>
                  <a:lnTo>
                    <a:pt x="452" y="68"/>
                  </a:lnTo>
                  <a:lnTo>
                    <a:pt x="418" y="42"/>
                  </a:lnTo>
                  <a:lnTo>
                    <a:pt x="378" y="22"/>
                  </a:lnTo>
                  <a:lnTo>
                    <a:pt x="336" y="7"/>
                  </a:lnTo>
                  <a:lnTo>
                    <a:pt x="292" y="0"/>
                  </a:lnTo>
                  <a:lnTo>
                    <a:pt x="247" y="0"/>
                  </a:lnTo>
                  <a:lnTo>
                    <a:pt x="203" y="7"/>
                  </a:lnTo>
                  <a:lnTo>
                    <a:pt x="161" y="22"/>
                  </a:lnTo>
                  <a:lnTo>
                    <a:pt x="122" y="42"/>
                  </a:lnTo>
                  <a:lnTo>
                    <a:pt x="87" y="68"/>
                  </a:lnTo>
                  <a:lnTo>
                    <a:pt x="57" y="99"/>
                  </a:lnTo>
                  <a:lnTo>
                    <a:pt x="32" y="136"/>
                  </a:lnTo>
                  <a:lnTo>
                    <a:pt x="15" y="174"/>
                  </a:lnTo>
                  <a:lnTo>
                    <a:pt x="4" y="217"/>
                  </a:lnTo>
                  <a:lnTo>
                    <a:pt x="0" y="261"/>
                  </a:lnTo>
                  <a:lnTo>
                    <a:pt x="4" y="303"/>
                  </a:lnTo>
                  <a:lnTo>
                    <a:pt x="15" y="346"/>
                  </a:lnTo>
                  <a:lnTo>
                    <a:pt x="32" y="384"/>
                  </a:lnTo>
                  <a:lnTo>
                    <a:pt x="57" y="421"/>
                  </a:lnTo>
                  <a:lnTo>
                    <a:pt x="87" y="452"/>
                  </a:lnTo>
                  <a:lnTo>
                    <a:pt x="122" y="478"/>
                  </a:lnTo>
                  <a:lnTo>
                    <a:pt x="161" y="498"/>
                  </a:lnTo>
                  <a:lnTo>
                    <a:pt x="203" y="513"/>
                  </a:lnTo>
                  <a:lnTo>
                    <a:pt x="247" y="520"/>
                  </a:lnTo>
                  <a:lnTo>
                    <a:pt x="292" y="520"/>
                  </a:lnTo>
                  <a:lnTo>
                    <a:pt x="336" y="513"/>
                  </a:lnTo>
                  <a:lnTo>
                    <a:pt x="378" y="498"/>
                  </a:lnTo>
                  <a:lnTo>
                    <a:pt x="418" y="478"/>
                  </a:lnTo>
                  <a:lnTo>
                    <a:pt x="452" y="452"/>
                  </a:lnTo>
                  <a:lnTo>
                    <a:pt x="482" y="421"/>
                  </a:lnTo>
                  <a:lnTo>
                    <a:pt x="507" y="384"/>
                  </a:lnTo>
                  <a:lnTo>
                    <a:pt x="524" y="346"/>
                  </a:lnTo>
                  <a:lnTo>
                    <a:pt x="535" y="303"/>
                  </a:lnTo>
                  <a:lnTo>
                    <a:pt x="539" y="261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4" name="Rectangle 46"/>
            <p:cNvSpPr>
              <a:spLocks noChangeArrowheads="1"/>
            </p:cNvSpPr>
            <p:nvPr/>
          </p:nvSpPr>
          <p:spPr bwMode="auto">
            <a:xfrm>
              <a:off x="542" y="1102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265" name="Line 47"/>
            <p:cNvSpPr>
              <a:spLocks noChangeShapeType="1"/>
            </p:cNvSpPr>
            <p:nvPr/>
          </p:nvSpPr>
          <p:spPr bwMode="auto">
            <a:xfrm>
              <a:off x="582" y="711"/>
              <a:ext cx="1" cy="249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6" name="未知"/>
            <p:cNvSpPr>
              <a:spLocks/>
            </p:cNvSpPr>
            <p:nvPr/>
          </p:nvSpPr>
          <p:spPr bwMode="auto">
            <a:xfrm>
              <a:off x="553" y="952"/>
              <a:ext cx="59" cy="86"/>
            </a:xfrm>
            <a:custGeom>
              <a:avLst/>
              <a:gdLst>
                <a:gd name="T0" fmla="*/ 59 w 117"/>
                <a:gd name="T1" fmla="*/ 0 h 171"/>
                <a:gd name="T2" fmla="*/ 30 w 117"/>
                <a:gd name="T3" fmla="*/ 86 h 171"/>
                <a:gd name="T4" fmla="*/ 0 w 117"/>
                <a:gd name="T5" fmla="*/ 0 h 171"/>
                <a:gd name="T6" fmla="*/ 59 w 117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" h="171">
                  <a:moveTo>
                    <a:pt x="117" y="0"/>
                  </a:moveTo>
                  <a:lnTo>
                    <a:pt x="59" y="171"/>
                  </a:lnTo>
                  <a:lnTo>
                    <a:pt x="0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7" name="Line 49"/>
            <p:cNvSpPr>
              <a:spLocks noChangeShapeType="1"/>
            </p:cNvSpPr>
            <p:nvPr/>
          </p:nvSpPr>
          <p:spPr bwMode="auto">
            <a:xfrm>
              <a:off x="203" y="260"/>
              <a:ext cx="213" cy="189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8" name="未知"/>
            <p:cNvSpPr>
              <a:spLocks/>
            </p:cNvSpPr>
            <p:nvPr/>
          </p:nvSpPr>
          <p:spPr bwMode="auto">
            <a:xfrm>
              <a:off x="391" y="423"/>
              <a:ext cx="85" cy="79"/>
            </a:xfrm>
            <a:custGeom>
              <a:avLst/>
              <a:gdLst>
                <a:gd name="T0" fmla="*/ 40 w 171"/>
                <a:gd name="T1" fmla="*/ 0 h 158"/>
                <a:gd name="T2" fmla="*/ 85 w 171"/>
                <a:gd name="T3" fmla="*/ 79 h 158"/>
                <a:gd name="T4" fmla="*/ 0 w 171"/>
                <a:gd name="T5" fmla="*/ 42 h 158"/>
                <a:gd name="T6" fmla="*/ 40 w 171"/>
                <a:gd name="T7" fmla="*/ 0 h 1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" h="158">
                  <a:moveTo>
                    <a:pt x="80" y="0"/>
                  </a:moveTo>
                  <a:lnTo>
                    <a:pt x="171" y="158"/>
                  </a:lnTo>
                  <a:lnTo>
                    <a:pt x="0" y="8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9" name="Rectangle 51"/>
            <p:cNvSpPr>
              <a:spLocks noChangeArrowheads="1"/>
            </p:cNvSpPr>
            <p:nvPr/>
          </p:nvSpPr>
          <p:spPr bwMode="auto">
            <a:xfrm>
              <a:off x="556" y="0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270" name="Rectangle 52"/>
            <p:cNvSpPr>
              <a:spLocks noChangeArrowheads="1"/>
            </p:cNvSpPr>
            <p:nvPr/>
          </p:nvSpPr>
          <p:spPr bwMode="auto">
            <a:xfrm>
              <a:off x="219" y="371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271" name="Rectangle 53"/>
            <p:cNvSpPr>
              <a:spLocks noChangeArrowheads="1"/>
            </p:cNvSpPr>
            <p:nvPr/>
          </p:nvSpPr>
          <p:spPr bwMode="auto">
            <a:xfrm>
              <a:off x="444" y="805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272" name="Line 54"/>
            <p:cNvSpPr>
              <a:spLocks noChangeShapeType="1"/>
            </p:cNvSpPr>
            <p:nvPr/>
          </p:nvSpPr>
          <p:spPr bwMode="auto">
            <a:xfrm flipH="1">
              <a:off x="350" y="146"/>
              <a:ext cx="479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" name="未知"/>
            <p:cNvSpPr>
              <a:spLocks/>
            </p:cNvSpPr>
            <p:nvPr/>
          </p:nvSpPr>
          <p:spPr bwMode="auto">
            <a:xfrm>
              <a:off x="268" y="117"/>
              <a:ext cx="89" cy="58"/>
            </a:xfrm>
            <a:custGeom>
              <a:avLst/>
              <a:gdLst>
                <a:gd name="T0" fmla="*/ 89 w 176"/>
                <a:gd name="T1" fmla="*/ 58 h 114"/>
                <a:gd name="T2" fmla="*/ 0 w 176"/>
                <a:gd name="T3" fmla="*/ 29 h 114"/>
                <a:gd name="T4" fmla="*/ 89 w 176"/>
                <a:gd name="T5" fmla="*/ 0 h 114"/>
                <a:gd name="T6" fmla="*/ 89 w 176"/>
                <a:gd name="T7" fmla="*/ 58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114">
                  <a:moveTo>
                    <a:pt x="176" y="114"/>
                  </a:moveTo>
                  <a:lnTo>
                    <a:pt x="0" y="57"/>
                  </a:lnTo>
                  <a:lnTo>
                    <a:pt x="176" y="0"/>
                  </a:lnTo>
                  <a:lnTo>
                    <a:pt x="176" y="1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7" name="Group 56"/>
          <p:cNvGrpSpPr>
            <a:grpSpLocks/>
          </p:cNvGrpSpPr>
          <p:nvPr/>
        </p:nvGrpSpPr>
        <p:grpSpPr bwMode="auto">
          <a:xfrm>
            <a:off x="3365500" y="3527425"/>
            <a:ext cx="1352550" cy="1206500"/>
            <a:chOff x="0" y="0"/>
            <a:chExt cx="1099" cy="1298"/>
          </a:xfrm>
        </p:grpSpPr>
        <p:sp>
          <p:nvSpPr>
            <p:cNvPr id="7240" name="未知"/>
            <p:cNvSpPr>
              <a:spLocks/>
            </p:cNvSpPr>
            <p:nvPr/>
          </p:nvSpPr>
          <p:spPr bwMode="auto">
            <a:xfrm>
              <a:off x="449" y="452"/>
              <a:ext cx="268" cy="259"/>
            </a:xfrm>
            <a:custGeom>
              <a:avLst/>
              <a:gdLst>
                <a:gd name="T0" fmla="*/ 268 w 537"/>
                <a:gd name="T1" fmla="*/ 130 h 519"/>
                <a:gd name="T2" fmla="*/ 267 w 537"/>
                <a:gd name="T3" fmla="*/ 108 h 519"/>
                <a:gd name="T4" fmla="*/ 262 w 537"/>
                <a:gd name="T5" fmla="*/ 87 h 519"/>
                <a:gd name="T6" fmla="*/ 252 w 537"/>
                <a:gd name="T7" fmla="*/ 67 h 519"/>
                <a:gd name="T8" fmla="*/ 240 w 537"/>
                <a:gd name="T9" fmla="*/ 50 h 519"/>
                <a:gd name="T10" fmla="*/ 225 w 537"/>
                <a:gd name="T11" fmla="*/ 34 h 519"/>
                <a:gd name="T12" fmla="*/ 208 w 537"/>
                <a:gd name="T13" fmla="*/ 20 h 519"/>
                <a:gd name="T14" fmla="*/ 188 w 537"/>
                <a:gd name="T15" fmla="*/ 10 h 519"/>
                <a:gd name="T16" fmla="*/ 167 w 537"/>
                <a:gd name="T17" fmla="*/ 3 h 519"/>
                <a:gd name="T18" fmla="*/ 145 w 537"/>
                <a:gd name="T19" fmla="*/ 0 h 519"/>
                <a:gd name="T20" fmla="*/ 123 w 537"/>
                <a:gd name="T21" fmla="*/ 0 h 519"/>
                <a:gd name="T22" fmla="*/ 101 w 537"/>
                <a:gd name="T23" fmla="*/ 3 h 519"/>
                <a:gd name="T24" fmla="*/ 81 w 537"/>
                <a:gd name="T25" fmla="*/ 10 h 519"/>
                <a:gd name="T26" fmla="*/ 61 w 537"/>
                <a:gd name="T27" fmla="*/ 20 h 519"/>
                <a:gd name="T28" fmla="*/ 43 w 537"/>
                <a:gd name="T29" fmla="*/ 34 h 519"/>
                <a:gd name="T30" fmla="*/ 28 w 537"/>
                <a:gd name="T31" fmla="*/ 50 h 519"/>
                <a:gd name="T32" fmla="*/ 16 w 537"/>
                <a:gd name="T33" fmla="*/ 67 h 519"/>
                <a:gd name="T34" fmla="*/ 7 w 537"/>
                <a:gd name="T35" fmla="*/ 87 h 519"/>
                <a:gd name="T36" fmla="*/ 2 w 537"/>
                <a:gd name="T37" fmla="*/ 108 h 519"/>
                <a:gd name="T38" fmla="*/ 0 w 537"/>
                <a:gd name="T39" fmla="*/ 130 h 519"/>
                <a:gd name="T40" fmla="*/ 2 w 537"/>
                <a:gd name="T41" fmla="*/ 151 h 519"/>
                <a:gd name="T42" fmla="*/ 7 w 537"/>
                <a:gd name="T43" fmla="*/ 172 h 519"/>
                <a:gd name="T44" fmla="*/ 16 w 537"/>
                <a:gd name="T45" fmla="*/ 191 h 519"/>
                <a:gd name="T46" fmla="*/ 28 w 537"/>
                <a:gd name="T47" fmla="*/ 210 h 519"/>
                <a:gd name="T48" fmla="*/ 43 w 537"/>
                <a:gd name="T49" fmla="*/ 225 h 519"/>
                <a:gd name="T50" fmla="*/ 61 w 537"/>
                <a:gd name="T51" fmla="*/ 238 h 519"/>
                <a:gd name="T52" fmla="*/ 81 w 537"/>
                <a:gd name="T53" fmla="*/ 249 h 519"/>
                <a:gd name="T54" fmla="*/ 101 w 537"/>
                <a:gd name="T55" fmla="*/ 255 h 519"/>
                <a:gd name="T56" fmla="*/ 123 w 537"/>
                <a:gd name="T57" fmla="*/ 259 h 519"/>
                <a:gd name="T58" fmla="*/ 145 w 537"/>
                <a:gd name="T59" fmla="*/ 259 h 519"/>
                <a:gd name="T60" fmla="*/ 167 w 537"/>
                <a:gd name="T61" fmla="*/ 255 h 519"/>
                <a:gd name="T62" fmla="*/ 188 w 537"/>
                <a:gd name="T63" fmla="*/ 249 h 519"/>
                <a:gd name="T64" fmla="*/ 208 w 537"/>
                <a:gd name="T65" fmla="*/ 238 h 519"/>
                <a:gd name="T66" fmla="*/ 225 w 537"/>
                <a:gd name="T67" fmla="*/ 225 h 519"/>
                <a:gd name="T68" fmla="*/ 240 w 537"/>
                <a:gd name="T69" fmla="*/ 210 h 519"/>
                <a:gd name="T70" fmla="*/ 252 w 537"/>
                <a:gd name="T71" fmla="*/ 191 h 519"/>
                <a:gd name="T72" fmla="*/ 262 w 537"/>
                <a:gd name="T73" fmla="*/ 172 h 519"/>
                <a:gd name="T74" fmla="*/ 267 w 537"/>
                <a:gd name="T75" fmla="*/ 151 h 519"/>
                <a:gd name="T76" fmla="*/ 268 w 537"/>
                <a:gd name="T77" fmla="*/ 130 h 51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19">
                  <a:moveTo>
                    <a:pt x="537" y="260"/>
                  </a:moveTo>
                  <a:lnTo>
                    <a:pt x="534" y="217"/>
                  </a:lnTo>
                  <a:lnTo>
                    <a:pt x="524" y="175"/>
                  </a:lnTo>
                  <a:lnTo>
                    <a:pt x="505" y="134"/>
                  </a:lnTo>
                  <a:lnTo>
                    <a:pt x="481" y="100"/>
                  </a:lnTo>
                  <a:lnTo>
                    <a:pt x="450" y="68"/>
                  </a:lnTo>
                  <a:lnTo>
                    <a:pt x="416" y="41"/>
                  </a:lnTo>
                  <a:lnTo>
                    <a:pt x="376" y="20"/>
                  </a:lnTo>
                  <a:lnTo>
                    <a:pt x="334" y="6"/>
                  </a:lnTo>
                  <a:lnTo>
                    <a:pt x="291" y="0"/>
                  </a:lnTo>
                  <a:lnTo>
                    <a:pt x="247" y="0"/>
                  </a:lnTo>
                  <a:lnTo>
                    <a:pt x="203" y="6"/>
                  </a:lnTo>
                  <a:lnTo>
                    <a:pt x="162" y="20"/>
                  </a:lnTo>
                  <a:lnTo>
                    <a:pt x="122" y="41"/>
                  </a:lnTo>
                  <a:lnTo>
                    <a:pt x="86" y="68"/>
                  </a:lnTo>
                  <a:lnTo>
                    <a:pt x="57" y="100"/>
                  </a:lnTo>
                  <a:lnTo>
                    <a:pt x="33" y="134"/>
                  </a:lnTo>
                  <a:lnTo>
                    <a:pt x="14" y="175"/>
                  </a:lnTo>
                  <a:lnTo>
                    <a:pt x="4" y="217"/>
                  </a:lnTo>
                  <a:lnTo>
                    <a:pt x="0" y="260"/>
                  </a:lnTo>
                  <a:lnTo>
                    <a:pt x="4" y="302"/>
                  </a:lnTo>
                  <a:lnTo>
                    <a:pt x="14" y="344"/>
                  </a:lnTo>
                  <a:lnTo>
                    <a:pt x="33" y="383"/>
                  </a:lnTo>
                  <a:lnTo>
                    <a:pt x="57" y="420"/>
                  </a:lnTo>
                  <a:lnTo>
                    <a:pt x="86" y="451"/>
                  </a:lnTo>
                  <a:lnTo>
                    <a:pt x="122" y="477"/>
                  </a:lnTo>
                  <a:lnTo>
                    <a:pt x="162" y="499"/>
                  </a:lnTo>
                  <a:lnTo>
                    <a:pt x="203" y="511"/>
                  </a:lnTo>
                  <a:lnTo>
                    <a:pt x="247" y="519"/>
                  </a:lnTo>
                  <a:lnTo>
                    <a:pt x="291" y="519"/>
                  </a:lnTo>
                  <a:lnTo>
                    <a:pt x="334" y="511"/>
                  </a:lnTo>
                  <a:lnTo>
                    <a:pt x="376" y="499"/>
                  </a:lnTo>
                  <a:lnTo>
                    <a:pt x="416" y="477"/>
                  </a:lnTo>
                  <a:lnTo>
                    <a:pt x="450" y="451"/>
                  </a:lnTo>
                  <a:lnTo>
                    <a:pt x="481" y="420"/>
                  </a:lnTo>
                  <a:lnTo>
                    <a:pt x="505" y="383"/>
                  </a:lnTo>
                  <a:lnTo>
                    <a:pt x="524" y="344"/>
                  </a:lnTo>
                  <a:lnTo>
                    <a:pt x="534" y="302"/>
                  </a:lnTo>
                  <a:lnTo>
                    <a:pt x="537" y="260"/>
                  </a:lnTo>
                  <a:close/>
                </a:path>
              </a:pathLst>
            </a:custGeom>
            <a:solidFill>
              <a:srgbClr val="FFFF00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Rectangle 58"/>
            <p:cNvSpPr>
              <a:spLocks noChangeArrowheads="1"/>
            </p:cNvSpPr>
            <p:nvPr/>
          </p:nvSpPr>
          <p:spPr bwMode="auto">
            <a:xfrm>
              <a:off x="543" y="514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242" name="未知"/>
            <p:cNvSpPr>
              <a:spLocks/>
            </p:cNvSpPr>
            <p:nvPr/>
          </p:nvSpPr>
          <p:spPr bwMode="auto">
            <a:xfrm>
              <a:off x="0" y="17"/>
              <a:ext cx="269" cy="260"/>
            </a:xfrm>
            <a:custGeom>
              <a:avLst/>
              <a:gdLst>
                <a:gd name="T0" fmla="*/ 269 w 539"/>
                <a:gd name="T1" fmla="*/ 130 h 521"/>
                <a:gd name="T2" fmla="*/ 267 w 539"/>
                <a:gd name="T3" fmla="*/ 108 h 521"/>
                <a:gd name="T4" fmla="*/ 262 w 539"/>
                <a:gd name="T5" fmla="*/ 87 h 521"/>
                <a:gd name="T6" fmla="*/ 253 w 539"/>
                <a:gd name="T7" fmla="*/ 68 h 521"/>
                <a:gd name="T8" fmla="*/ 241 w 539"/>
                <a:gd name="T9" fmla="*/ 50 h 521"/>
                <a:gd name="T10" fmla="*/ 225 w 539"/>
                <a:gd name="T11" fmla="*/ 34 h 521"/>
                <a:gd name="T12" fmla="*/ 208 w 539"/>
                <a:gd name="T13" fmla="*/ 21 h 521"/>
                <a:gd name="T14" fmla="*/ 188 w 539"/>
                <a:gd name="T15" fmla="*/ 11 h 521"/>
                <a:gd name="T16" fmla="*/ 168 w 539"/>
                <a:gd name="T17" fmla="*/ 4 h 521"/>
                <a:gd name="T18" fmla="*/ 146 w 539"/>
                <a:gd name="T19" fmla="*/ 0 h 521"/>
                <a:gd name="T20" fmla="*/ 123 w 539"/>
                <a:gd name="T21" fmla="*/ 0 h 521"/>
                <a:gd name="T22" fmla="*/ 101 w 539"/>
                <a:gd name="T23" fmla="*/ 4 h 521"/>
                <a:gd name="T24" fmla="*/ 80 w 539"/>
                <a:gd name="T25" fmla="*/ 11 h 521"/>
                <a:gd name="T26" fmla="*/ 60 w 539"/>
                <a:gd name="T27" fmla="*/ 21 h 521"/>
                <a:gd name="T28" fmla="*/ 43 w 539"/>
                <a:gd name="T29" fmla="*/ 34 h 521"/>
                <a:gd name="T30" fmla="*/ 28 w 539"/>
                <a:gd name="T31" fmla="*/ 50 h 521"/>
                <a:gd name="T32" fmla="*/ 16 w 539"/>
                <a:gd name="T33" fmla="*/ 68 h 521"/>
                <a:gd name="T34" fmla="*/ 7 w 539"/>
                <a:gd name="T35" fmla="*/ 87 h 521"/>
                <a:gd name="T36" fmla="*/ 2 w 539"/>
                <a:gd name="T37" fmla="*/ 108 h 521"/>
                <a:gd name="T38" fmla="*/ 0 w 539"/>
                <a:gd name="T39" fmla="*/ 130 h 521"/>
                <a:gd name="T40" fmla="*/ 2 w 539"/>
                <a:gd name="T41" fmla="*/ 152 h 521"/>
                <a:gd name="T42" fmla="*/ 7 w 539"/>
                <a:gd name="T43" fmla="*/ 172 h 521"/>
                <a:gd name="T44" fmla="*/ 16 w 539"/>
                <a:gd name="T45" fmla="*/ 192 h 521"/>
                <a:gd name="T46" fmla="*/ 28 w 539"/>
                <a:gd name="T47" fmla="*/ 210 h 521"/>
                <a:gd name="T48" fmla="*/ 43 w 539"/>
                <a:gd name="T49" fmla="*/ 226 h 521"/>
                <a:gd name="T50" fmla="*/ 60 w 539"/>
                <a:gd name="T51" fmla="*/ 239 h 521"/>
                <a:gd name="T52" fmla="*/ 80 w 539"/>
                <a:gd name="T53" fmla="*/ 249 h 521"/>
                <a:gd name="T54" fmla="*/ 101 w 539"/>
                <a:gd name="T55" fmla="*/ 256 h 521"/>
                <a:gd name="T56" fmla="*/ 123 w 539"/>
                <a:gd name="T57" fmla="*/ 260 h 521"/>
                <a:gd name="T58" fmla="*/ 146 w 539"/>
                <a:gd name="T59" fmla="*/ 260 h 521"/>
                <a:gd name="T60" fmla="*/ 168 w 539"/>
                <a:gd name="T61" fmla="*/ 256 h 521"/>
                <a:gd name="T62" fmla="*/ 188 w 539"/>
                <a:gd name="T63" fmla="*/ 249 h 521"/>
                <a:gd name="T64" fmla="*/ 208 w 539"/>
                <a:gd name="T65" fmla="*/ 239 h 521"/>
                <a:gd name="T66" fmla="*/ 225 w 539"/>
                <a:gd name="T67" fmla="*/ 226 h 521"/>
                <a:gd name="T68" fmla="*/ 241 w 539"/>
                <a:gd name="T69" fmla="*/ 210 h 521"/>
                <a:gd name="T70" fmla="*/ 253 w 539"/>
                <a:gd name="T71" fmla="*/ 192 h 521"/>
                <a:gd name="T72" fmla="*/ 262 w 539"/>
                <a:gd name="T73" fmla="*/ 172 h 521"/>
                <a:gd name="T74" fmla="*/ 267 w 539"/>
                <a:gd name="T75" fmla="*/ 152 h 521"/>
                <a:gd name="T76" fmla="*/ 269 w 539"/>
                <a:gd name="T77" fmla="*/ 130 h 5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1">
                  <a:moveTo>
                    <a:pt x="539" y="260"/>
                  </a:moveTo>
                  <a:lnTo>
                    <a:pt x="535" y="217"/>
                  </a:lnTo>
                  <a:lnTo>
                    <a:pt x="524" y="175"/>
                  </a:lnTo>
                  <a:lnTo>
                    <a:pt x="506" y="137"/>
                  </a:lnTo>
                  <a:lnTo>
                    <a:pt x="482" y="100"/>
                  </a:lnTo>
                  <a:lnTo>
                    <a:pt x="451" y="68"/>
                  </a:lnTo>
                  <a:lnTo>
                    <a:pt x="417" y="43"/>
                  </a:lnTo>
                  <a:lnTo>
                    <a:pt x="377" y="22"/>
                  </a:lnTo>
                  <a:lnTo>
                    <a:pt x="336" y="8"/>
                  </a:lnTo>
                  <a:lnTo>
                    <a:pt x="292" y="0"/>
                  </a:lnTo>
                  <a:lnTo>
                    <a:pt x="247" y="0"/>
                  </a:lnTo>
                  <a:lnTo>
                    <a:pt x="203" y="8"/>
                  </a:lnTo>
                  <a:lnTo>
                    <a:pt x="161" y="22"/>
                  </a:lnTo>
                  <a:lnTo>
                    <a:pt x="121" y="43"/>
                  </a:lnTo>
                  <a:lnTo>
                    <a:pt x="87" y="68"/>
                  </a:lnTo>
                  <a:lnTo>
                    <a:pt x="57" y="100"/>
                  </a:lnTo>
                  <a:lnTo>
                    <a:pt x="32" y="137"/>
                  </a:lnTo>
                  <a:lnTo>
                    <a:pt x="15" y="175"/>
                  </a:lnTo>
                  <a:lnTo>
                    <a:pt x="4" y="217"/>
                  </a:lnTo>
                  <a:lnTo>
                    <a:pt x="0" y="260"/>
                  </a:lnTo>
                  <a:lnTo>
                    <a:pt x="4" y="304"/>
                  </a:lnTo>
                  <a:lnTo>
                    <a:pt x="15" y="344"/>
                  </a:lnTo>
                  <a:lnTo>
                    <a:pt x="32" y="385"/>
                  </a:lnTo>
                  <a:lnTo>
                    <a:pt x="57" y="420"/>
                  </a:lnTo>
                  <a:lnTo>
                    <a:pt x="87" y="453"/>
                  </a:lnTo>
                  <a:lnTo>
                    <a:pt x="121" y="479"/>
                  </a:lnTo>
                  <a:lnTo>
                    <a:pt x="161" y="499"/>
                  </a:lnTo>
                  <a:lnTo>
                    <a:pt x="203" y="513"/>
                  </a:lnTo>
                  <a:lnTo>
                    <a:pt x="247" y="521"/>
                  </a:lnTo>
                  <a:lnTo>
                    <a:pt x="292" y="521"/>
                  </a:lnTo>
                  <a:lnTo>
                    <a:pt x="336" y="513"/>
                  </a:lnTo>
                  <a:lnTo>
                    <a:pt x="377" y="499"/>
                  </a:lnTo>
                  <a:lnTo>
                    <a:pt x="417" y="479"/>
                  </a:lnTo>
                  <a:lnTo>
                    <a:pt x="451" y="453"/>
                  </a:lnTo>
                  <a:lnTo>
                    <a:pt x="482" y="420"/>
                  </a:lnTo>
                  <a:lnTo>
                    <a:pt x="506" y="385"/>
                  </a:lnTo>
                  <a:lnTo>
                    <a:pt x="524" y="344"/>
                  </a:lnTo>
                  <a:lnTo>
                    <a:pt x="535" y="304"/>
                  </a:lnTo>
                  <a:lnTo>
                    <a:pt x="539" y="260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3" name="Rectangle 60"/>
            <p:cNvSpPr>
              <a:spLocks noChangeArrowheads="1"/>
            </p:cNvSpPr>
            <p:nvPr/>
          </p:nvSpPr>
          <p:spPr bwMode="auto">
            <a:xfrm>
              <a:off x="96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44" name="未知"/>
            <p:cNvSpPr>
              <a:spLocks/>
            </p:cNvSpPr>
            <p:nvPr/>
          </p:nvSpPr>
          <p:spPr bwMode="auto">
            <a:xfrm>
              <a:off x="829" y="17"/>
              <a:ext cx="270" cy="260"/>
            </a:xfrm>
            <a:custGeom>
              <a:avLst/>
              <a:gdLst>
                <a:gd name="T0" fmla="*/ 270 w 539"/>
                <a:gd name="T1" fmla="*/ 130 h 521"/>
                <a:gd name="T2" fmla="*/ 268 w 539"/>
                <a:gd name="T3" fmla="*/ 108 h 521"/>
                <a:gd name="T4" fmla="*/ 262 w 539"/>
                <a:gd name="T5" fmla="*/ 87 h 521"/>
                <a:gd name="T6" fmla="*/ 254 w 539"/>
                <a:gd name="T7" fmla="*/ 68 h 521"/>
                <a:gd name="T8" fmla="*/ 241 w 539"/>
                <a:gd name="T9" fmla="*/ 50 h 521"/>
                <a:gd name="T10" fmla="*/ 226 w 539"/>
                <a:gd name="T11" fmla="*/ 34 h 521"/>
                <a:gd name="T12" fmla="*/ 209 w 539"/>
                <a:gd name="T13" fmla="*/ 21 h 521"/>
                <a:gd name="T14" fmla="*/ 189 w 539"/>
                <a:gd name="T15" fmla="*/ 11 h 521"/>
                <a:gd name="T16" fmla="*/ 168 w 539"/>
                <a:gd name="T17" fmla="*/ 4 h 521"/>
                <a:gd name="T18" fmla="*/ 147 w 539"/>
                <a:gd name="T19" fmla="*/ 0 h 521"/>
                <a:gd name="T20" fmla="*/ 124 w 539"/>
                <a:gd name="T21" fmla="*/ 0 h 521"/>
                <a:gd name="T22" fmla="*/ 102 w 539"/>
                <a:gd name="T23" fmla="*/ 4 h 521"/>
                <a:gd name="T24" fmla="*/ 81 w 539"/>
                <a:gd name="T25" fmla="*/ 11 h 521"/>
                <a:gd name="T26" fmla="*/ 62 w 539"/>
                <a:gd name="T27" fmla="*/ 21 h 521"/>
                <a:gd name="T28" fmla="*/ 44 w 539"/>
                <a:gd name="T29" fmla="*/ 34 h 521"/>
                <a:gd name="T30" fmla="*/ 29 w 539"/>
                <a:gd name="T31" fmla="*/ 50 h 521"/>
                <a:gd name="T32" fmla="*/ 17 w 539"/>
                <a:gd name="T33" fmla="*/ 68 h 521"/>
                <a:gd name="T34" fmla="*/ 8 w 539"/>
                <a:gd name="T35" fmla="*/ 87 h 521"/>
                <a:gd name="T36" fmla="*/ 2 w 539"/>
                <a:gd name="T37" fmla="*/ 108 h 521"/>
                <a:gd name="T38" fmla="*/ 0 w 539"/>
                <a:gd name="T39" fmla="*/ 130 h 521"/>
                <a:gd name="T40" fmla="*/ 2 w 539"/>
                <a:gd name="T41" fmla="*/ 152 h 521"/>
                <a:gd name="T42" fmla="*/ 8 w 539"/>
                <a:gd name="T43" fmla="*/ 172 h 521"/>
                <a:gd name="T44" fmla="*/ 17 w 539"/>
                <a:gd name="T45" fmla="*/ 192 h 521"/>
                <a:gd name="T46" fmla="*/ 29 w 539"/>
                <a:gd name="T47" fmla="*/ 210 h 521"/>
                <a:gd name="T48" fmla="*/ 44 w 539"/>
                <a:gd name="T49" fmla="*/ 226 h 521"/>
                <a:gd name="T50" fmla="*/ 62 w 539"/>
                <a:gd name="T51" fmla="*/ 239 h 521"/>
                <a:gd name="T52" fmla="*/ 81 w 539"/>
                <a:gd name="T53" fmla="*/ 249 h 521"/>
                <a:gd name="T54" fmla="*/ 102 w 539"/>
                <a:gd name="T55" fmla="*/ 256 h 521"/>
                <a:gd name="T56" fmla="*/ 124 w 539"/>
                <a:gd name="T57" fmla="*/ 260 h 521"/>
                <a:gd name="T58" fmla="*/ 147 w 539"/>
                <a:gd name="T59" fmla="*/ 260 h 521"/>
                <a:gd name="T60" fmla="*/ 168 w 539"/>
                <a:gd name="T61" fmla="*/ 256 h 521"/>
                <a:gd name="T62" fmla="*/ 189 w 539"/>
                <a:gd name="T63" fmla="*/ 249 h 521"/>
                <a:gd name="T64" fmla="*/ 209 w 539"/>
                <a:gd name="T65" fmla="*/ 239 h 521"/>
                <a:gd name="T66" fmla="*/ 226 w 539"/>
                <a:gd name="T67" fmla="*/ 226 h 521"/>
                <a:gd name="T68" fmla="*/ 241 w 539"/>
                <a:gd name="T69" fmla="*/ 210 h 521"/>
                <a:gd name="T70" fmla="*/ 254 w 539"/>
                <a:gd name="T71" fmla="*/ 192 h 521"/>
                <a:gd name="T72" fmla="*/ 262 w 539"/>
                <a:gd name="T73" fmla="*/ 172 h 521"/>
                <a:gd name="T74" fmla="*/ 268 w 539"/>
                <a:gd name="T75" fmla="*/ 152 h 521"/>
                <a:gd name="T76" fmla="*/ 270 w 539"/>
                <a:gd name="T77" fmla="*/ 130 h 5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1">
                  <a:moveTo>
                    <a:pt x="539" y="260"/>
                  </a:moveTo>
                  <a:lnTo>
                    <a:pt x="535" y="217"/>
                  </a:lnTo>
                  <a:lnTo>
                    <a:pt x="524" y="175"/>
                  </a:lnTo>
                  <a:lnTo>
                    <a:pt x="507" y="137"/>
                  </a:lnTo>
                  <a:lnTo>
                    <a:pt x="482" y="100"/>
                  </a:lnTo>
                  <a:lnTo>
                    <a:pt x="452" y="68"/>
                  </a:lnTo>
                  <a:lnTo>
                    <a:pt x="418" y="43"/>
                  </a:lnTo>
                  <a:lnTo>
                    <a:pt x="378" y="22"/>
                  </a:lnTo>
                  <a:lnTo>
                    <a:pt x="336" y="8"/>
                  </a:lnTo>
                  <a:lnTo>
                    <a:pt x="293" y="0"/>
                  </a:lnTo>
                  <a:lnTo>
                    <a:pt x="247" y="0"/>
                  </a:lnTo>
                  <a:lnTo>
                    <a:pt x="203" y="8"/>
                  </a:lnTo>
                  <a:lnTo>
                    <a:pt x="162" y="22"/>
                  </a:lnTo>
                  <a:lnTo>
                    <a:pt x="124" y="43"/>
                  </a:lnTo>
                  <a:lnTo>
                    <a:pt x="88" y="68"/>
                  </a:lnTo>
                  <a:lnTo>
                    <a:pt x="57" y="100"/>
                  </a:lnTo>
                  <a:lnTo>
                    <a:pt x="33" y="137"/>
                  </a:lnTo>
                  <a:lnTo>
                    <a:pt x="16" y="175"/>
                  </a:lnTo>
                  <a:lnTo>
                    <a:pt x="4" y="217"/>
                  </a:lnTo>
                  <a:lnTo>
                    <a:pt x="0" y="260"/>
                  </a:lnTo>
                  <a:lnTo>
                    <a:pt x="4" y="304"/>
                  </a:lnTo>
                  <a:lnTo>
                    <a:pt x="16" y="344"/>
                  </a:lnTo>
                  <a:lnTo>
                    <a:pt x="33" y="385"/>
                  </a:lnTo>
                  <a:lnTo>
                    <a:pt x="57" y="420"/>
                  </a:lnTo>
                  <a:lnTo>
                    <a:pt x="88" y="453"/>
                  </a:lnTo>
                  <a:lnTo>
                    <a:pt x="124" y="479"/>
                  </a:lnTo>
                  <a:lnTo>
                    <a:pt x="162" y="499"/>
                  </a:lnTo>
                  <a:lnTo>
                    <a:pt x="203" y="513"/>
                  </a:lnTo>
                  <a:lnTo>
                    <a:pt x="247" y="521"/>
                  </a:lnTo>
                  <a:lnTo>
                    <a:pt x="293" y="521"/>
                  </a:lnTo>
                  <a:lnTo>
                    <a:pt x="336" y="513"/>
                  </a:lnTo>
                  <a:lnTo>
                    <a:pt x="378" y="499"/>
                  </a:lnTo>
                  <a:lnTo>
                    <a:pt x="418" y="479"/>
                  </a:lnTo>
                  <a:lnTo>
                    <a:pt x="452" y="453"/>
                  </a:lnTo>
                  <a:lnTo>
                    <a:pt x="482" y="420"/>
                  </a:lnTo>
                  <a:lnTo>
                    <a:pt x="507" y="385"/>
                  </a:lnTo>
                  <a:lnTo>
                    <a:pt x="524" y="344"/>
                  </a:lnTo>
                  <a:lnTo>
                    <a:pt x="535" y="304"/>
                  </a:lnTo>
                  <a:lnTo>
                    <a:pt x="539" y="260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5" name="Rectangle 62"/>
            <p:cNvSpPr>
              <a:spLocks noChangeArrowheads="1"/>
            </p:cNvSpPr>
            <p:nvPr/>
          </p:nvSpPr>
          <p:spPr bwMode="auto">
            <a:xfrm>
              <a:off x="924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246" name="未知"/>
            <p:cNvSpPr>
              <a:spLocks/>
            </p:cNvSpPr>
            <p:nvPr/>
          </p:nvSpPr>
          <p:spPr bwMode="auto">
            <a:xfrm>
              <a:off x="449" y="1037"/>
              <a:ext cx="268" cy="261"/>
            </a:xfrm>
            <a:custGeom>
              <a:avLst/>
              <a:gdLst>
                <a:gd name="T0" fmla="*/ 268 w 537"/>
                <a:gd name="T1" fmla="*/ 131 h 520"/>
                <a:gd name="T2" fmla="*/ 267 w 537"/>
                <a:gd name="T3" fmla="*/ 109 h 520"/>
                <a:gd name="T4" fmla="*/ 262 w 537"/>
                <a:gd name="T5" fmla="*/ 88 h 520"/>
                <a:gd name="T6" fmla="*/ 252 w 537"/>
                <a:gd name="T7" fmla="*/ 68 h 520"/>
                <a:gd name="T8" fmla="*/ 240 w 537"/>
                <a:gd name="T9" fmla="*/ 51 h 520"/>
                <a:gd name="T10" fmla="*/ 225 w 537"/>
                <a:gd name="T11" fmla="*/ 34 h 520"/>
                <a:gd name="T12" fmla="*/ 208 w 537"/>
                <a:gd name="T13" fmla="*/ 21 h 520"/>
                <a:gd name="T14" fmla="*/ 188 w 537"/>
                <a:gd name="T15" fmla="*/ 11 h 520"/>
                <a:gd name="T16" fmla="*/ 167 w 537"/>
                <a:gd name="T17" fmla="*/ 4 h 520"/>
                <a:gd name="T18" fmla="*/ 145 w 537"/>
                <a:gd name="T19" fmla="*/ 0 h 520"/>
                <a:gd name="T20" fmla="*/ 123 w 537"/>
                <a:gd name="T21" fmla="*/ 0 h 520"/>
                <a:gd name="T22" fmla="*/ 101 w 537"/>
                <a:gd name="T23" fmla="*/ 4 h 520"/>
                <a:gd name="T24" fmla="*/ 81 w 537"/>
                <a:gd name="T25" fmla="*/ 11 h 520"/>
                <a:gd name="T26" fmla="*/ 61 w 537"/>
                <a:gd name="T27" fmla="*/ 21 h 520"/>
                <a:gd name="T28" fmla="*/ 43 w 537"/>
                <a:gd name="T29" fmla="*/ 34 h 520"/>
                <a:gd name="T30" fmla="*/ 28 w 537"/>
                <a:gd name="T31" fmla="*/ 51 h 520"/>
                <a:gd name="T32" fmla="*/ 16 w 537"/>
                <a:gd name="T33" fmla="*/ 68 h 520"/>
                <a:gd name="T34" fmla="*/ 7 w 537"/>
                <a:gd name="T35" fmla="*/ 88 h 520"/>
                <a:gd name="T36" fmla="*/ 2 w 537"/>
                <a:gd name="T37" fmla="*/ 109 h 520"/>
                <a:gd name="T38" fmla="*/ 0 w 537"/>
                <a:gd name="T39" fmla="*/ 131 h 520"/>
                <a:gd name="T40" fmla="*/ 2 w 537"/>
                <a:gd name="T41" fmla="*/ 152 h 520"/>
                <a:gd name="T42" fmla="*/ 7 w 537"/>
                <a:gd name="T43" fmla="*/ 173 h 520"/>
                <a:gd name="T44" fmla="*/ 16 w 537"/>
                <a:gd name="T45" fmla="*/ 193 h 520"/>
                <a:gd name="T46" fmla="*/ 28 w 537"/>
                <a:gd name="T47" fmla="*/ 211 h 520"/>
                <a:gd name="T48" fmla="*/ 43 w 537"/>
                <a:gd name="T49" fmla="*/ 227 h 520"/>
                <a:gd name="T50" fmla="*/ 61 w 537"/>
                <a:gd name="T51" fmla="*/ 240 h 520"/>
                <a:gd name="T52" fmla="*/ 81 w 537"/>
                <a:gd name="T53" fmla="*/ 250 h 520"/>
                <a:gd name="T54" fmla="*/ 101 w 537"/>
                <a:gd name="T55" fmla="*/ 257 h 520"/>
                <a:gd name="T56" fmla="*/ 123 w 537"/>
                <a:gd name="T57" fmla="*/ 261 h 520"/>
                <a:gd name="T58" fmla="*/ 145 w 537"/>
                <a:gd name="T59" fmla="*/ 261 h 520"/>
                <a:gd name="T60" fmla="*/ 167 w 537"/>
                <a:gd name="T61" fmla="*/ 257 h 520"/>
                <a:gd name="T62" fmla="*/ 188 w 537"/>
                <a:gd name="T63" fmla="*/ 250 h 520"/>
                <a:gd name="T64" fmla="*/ 208 w 537"/>
                <a:gd name="T65" fmla="*/ 240 h 520"/>
                <a:gd name="T66" fmla="*/ 225 w 537"/>
                <a:gd name="T67" fmla="*/ 227 h 520"/>
                <a:gd name="T68" fmla="*/ 240 w 537"/>
                <a:gd name="T69" fmla="*/ 211 h 520"/>
                <a:gd name="T70" fmla="*/ 252 w 537"/>
                <a:gd name="T71" fmla="*/ 193 h 520"/>
                <a:gd name="T72" fmla="*/ 262 w 537"/>
                <a:gd name="T73" fmla="*/ 173 h 520"/>
                <a:gd name="T74" fmla="*/ 267 w 537"/>
                <a:gd name="T75" fmla="*/ 152 h 520"/>
                <a:gd name="T76" fmla="*/ 268 w 537"/>
                <a:gd name="T77" fmla="*/ 131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20">
                  <a:moveTo>
                    <a:pt x="537" y="261"/>
                  </a:moveTo>
                  <a:lnTo>
                    <a:pt x="534" y="217"/>
                  </a:lnTo>
                  <a:lnTo>
                    <a:pt x="524" y="176"/>
                  </a:lnTo>
                  <a:lnTo>
                    <a:pt x="505" y="136"/>
                  </a:lnTo>
                  <a:lnTo>
                    <a:pt x="481" y="101"/>
                  </a:lnTo>
                  <a:lnTo>
                    <a:pt x="450" y="68"/>
                  </a:lnTo>
                  <a:lnTo>
                    <a:pt x="416" y="42"/>
                  </a:lnTo>
                  <a:lnTo>
                    <a:pt x="376" y="22"/>
                  </a:lnTo>
                  <a:lnTo>
                    <a:pt x="334" y="7"/>
                  </a:lnTo>
                  <a:lnTo>
                    <a:pt x="291" y="0"/>
                  </a:lnTo>
                  <a:lnTo>
                    <a:pt x="247" y="0"/>
                  </a:lnTo>
                  <a:lnTo>
                    <a:pt x="203" y="7"/>
                  </a:lnTo>
                  <a:lnTo>
                    <a:pt x="162" y="22"/>
                  </a:lnTo>
                  <a:lnTo>
                    <a:pt x="122" y="42"/>
                  </a:lnTo>
                  <a:lnTo>
                    <a:pt x="86" y="68"/>
                  </a:lnTo>
                  <a:lnTo>
                    <a:pt x="57" y="101"/>
                  </a:lnTo>
                  <a:lnTo>
                    <a:pt x="33" y="136"/>
                  </a:lnTo>
                  <a:lnTo>
                    <a:pt x="14" y="176"/>
                  </a:lnTo>
                  <a:lnTo>
                    <a:pt x="4" y="217"/>
                  </a:lnTo>
                  <a:lnTo>
                    <a:pt x="0" y="261"/>
                  </a:lnTo>
                  <a:lnTo>
                    <a:pt x="4" y="303"/>
                  </a:lnTo>
                  <a:lnTo>
                    <a:pt x="14" y="345"/>
                  </a:lnTo>
                  <a:lnTo>
                    <a:pt x="33" y="384"/>
                  </a:lnTo>
                  <a:lnTo>
                    <a:pt x="57" y="421"/>
                  </a:lnTo>
                  <a:lnTo>
                    <a:pt x="86" y="452"/>
                  </a:lnTo>
                  <a:lnTo>
                    <a:pt x="122" y="478"/>
                  </a:lnTo>
                  <a:lnTo>
                    <a:pt x="162" y="498"/>
                  </a:lnTo>
                  <a:lnTo>
                    <a:pt x="203" y="513"/>
                  </a:lnTo>
                  <a:lnTo>
                    <a:pt x="247" y="520"/>
                  </a:lnTo>
                  <a:lnTo>
                    <a:pt x="291" y="520"/>
                  </a:lnTo>
                  <a:lnTo>
                    <a:pt x="334" y="513"/>
                  </a:lnTo>
                  <a:lnTo>
                    <a:pt x="376" y="498"/>
                  </a:lnTo>
                  <a:lnTo>
                    <a:pt x="416" y="478"/>
                  </a:lnTo>
                  <a:lnTo>
                    <a:pt x="450" y="452"/>
                  </a:lnTo>
                  <a:lnTo>
                    <a:pt x="481" y="421"/>
                  </a:lnTo>
                  <a:lnTo>
                    <a:pt x="505" y="384"/>
                  </a:lnTo>
                  <a:lnTo>
                    <a:pt x="524" y="345"/>
                  </a:lnTo>
                  <a:lnTo>
                    <a:pt x="534" y="303"/>
                  </a:lnTo>
                  <a:lnTo>
                    <a:pt x="537" y="261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7" name="Rectangle 64"/>
            <p:cNvSpPr>
              <a:spLocks noChangeArrowheads="1"/>
            </p:cNvSpPr>
            <p:nvPr/>
          </p:nvSpPr>
          <p:spPr bwMode="auto">
            <a:xfrm>
              <a:off x="543" y="1101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248" name="Line 65"/>
            <p:cNvSpPr>
              <a:spLocks noChangeShapeType="1"/>
            </p:cNvSpPr>
            <p:nvPr/>
          </p:nvSpPr>
          <p:spPr bwMode="auto">
            <a:xfrm>
              <a:off x="267" y="165"/>
              <a:ext cx="482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9" name="未知"/>
            <p:cNvSpPr>
              <a:spLocks/>
            </p:cNvSpPr>
            <p:nvPr/>
          </p:nvSpPr>
          <p:spPr bwMode="auto">
            <a:xfrm>
              <a:off x="743" y="136"/>
              <a:ext cx="88" cy="57"/>
            </a:xfrm>
            <a:custGeom>
              <a:avLst/>
              <a:gdLst>
                <a:gd name="T0" fmla="*/ 0 w 176"/>
                <a:gd name="T1" fmla="*/ 0 h 115"/>
                <a:gd name="T2" fmla="*/ 88 w 176"/>
                <a:gd name="T3" fmla="*/ 28 h 115"/>
                <a:gd name="T4" fmla="*/ 0 w 176"/>
                <a:gd name="T5" fmla="*/ 57 h 115"/>
                <a:gd name="T6" fmla="*/ 0 w 1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115">
                  <a:moveTo>
                    <a:pt x="0" y="0"/>
                  </a:moveTo>
                  <a:lnTo>
                    <a:pt x="176" y="57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0" name="Line 67"/>
            <p:cNvSpPr>
              <a:spLocks noChangeShapeType="1"/>
            </p:cNvSpPr>
            <p:nvPr/>
          </p:nvSpPr>
          <p:spPr bwMode="auto">
            <a:xfrm>
              <a:off x="582" y="712"/>
              <a:ext cx="1" cy="24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1" name="未知"/>
            <p:cNvSpPr>
              <a:spLocks/>
            </p:cNvSpPr>
            <p:nvPr/>
          </p:nvSpPr>
          <p:spPr bwMode="auto">
            <a:xfrm>
              <a:off x="553" y="952"/>
              <a:ext cx="59" cy="85"/>
            </a:xfrm>
            <a:custGeom>
              <a:avLst/>
              <a:gdLst>
                <a:gd name="T0" fmla="*/ 59 w 118"/>
                <a:gd name="T1" fmla="*/ 0 h 171"/>
                <a:gd name="T2" fmla="*/ 30 w 118"/>
                <a:gd name="T3" fmla="*/ 85 h 171"/>
                <a:gd name="T4" fmla="*/ 0 w 118"/>
                <a:gd name="T5" fmla="*/ 0 h 171"/>
                <a:gd name="T6" fmla="*/ 59 w 118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8" h="171">
                  <a:moveTo>
                    <a:pt x="118" y="0"/>
                  </a:moveTo>
                  <a:lnTo>
                    <a:pt x="59" y="171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2" name="Rectangle 69"/>
            <p:cNvSpPr>
              <a:spLocks noChangeArrowheads="1"/>
            </p:cNvSpPr>
            <p:nvPr/>
          </p:nvSpPr>
          <p:spPr bwMode="auto">
            <a:xfrm>
              <a:off x="556" y="0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253" name="Rectangle 70"/>
            <p:cNvSpPr>
              <a:spLocks noChangeArrowheads="1"/>
            </p:cNvSpPr>
            <p:nvPr/>
          </p:nvSpPr>
          <p:spPr bwMode="auto">
            <a:xfrm>
              <a:off x="220" y="370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254" name="Rectangle 71"/>
            <p:cNvSpPr>
              <a:spLocks noChangeArrowheads="1"/>
            </p:cNvSpPr>
            <p:nvPr/>
          </p:nvSpPr>
          <p:spPr bwMode="auto">
            <a:xfrm>
              <a:off x="444" y="804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255" name="Line 72"/>
            <p:cNvSpPr>
              <a:spLocks noChangeShapeType="1"/>
            </p:cNvSpPr>
            <p:nvPr/>
          </p:nvSpPr>
          <p:spPr bwMode="auto">
            <a:xfrm flipH="1" flipV="1">
              <a:off x="263" y="313"/>
              <a:ext cx="206" cy="199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6" name="未知"/>
            <p:cNvSpPr>
              <a:spLocks/>
            </p:cNvSpPr>
            <p:nvPr/>
          </p:nvSpPr>
          <p:spPr bwMode="auto">
            <a:xfrm>
              <a:off x="206" y="258"/>
              <a:ext cx="82" cy="81"/>
            </a:xfrm>
            <a:custGeom>
              <a:avLst/>
              <a:gdLst>
                <a:gd name="T0" fmla="*/ 40 w 165"/>
                <a:gd name="T1" fmla="*/ 81 h 162"/>
                <a:gd name="T2" fmla="*/ 0 w 165"/>
                <a:gd name="T3" fmla="*/ 0 h 162"/>
                <a:gd name="T4" fmla="*/ 82 w 165"/>
                <a:gd name="T5" fmla="*/ 41 h 162"/>
                <a:gd name="T6" fmla="*/ 40 w 165"/>
                <a:gd name="T7" fmla="*/ 81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" h="162">
                  <a:moveTo>
                    <a:pt x="81" y="162"/>
                  </a:moveTo>
                  <a:lnTo>
                    <a:pt x="0" y="0"/>
                  </a:lnTo>
                  <a:lnTo>
                    <a:pt x="165" y="81"/>
                  </a:lnTo>
                  <a:lnTo>
                    <a:pt x="81" y="16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8" name="Group 74"/>
          <p:cNvGrpSpPr>
            <a:grpSpLocks/>
          </p:cNvGrpSpPr>
          <p:nvPr/>
        </p:nvGrpSpPr>
        <p:grpSpPr bwMode="auto">
          <a:xfrm>
            <a:off x="4964113" y="3527425"/>
            <a:ext cx="1338262" cy="1206500"/>
            <a:chOff x="0" y="0"/>
            <a:chExt cx="1099" cy="1298"/>
          </a:xfrm>
        </p:grpSpPr>
        <p:sp>
          <p:nvSpPr>
            <p:cNvPr id="7223" name="未知"/>
            <p:cNvSpPr>
              <a:spLocks/>
            </p:cNvSpPr>
            <p:nvPr/>
          </p:nvSpPr>
          <p:spPr bwMode="auto">
            <a:xfrm>
              <a:off x="449" y="452"/>
              <a:ext cx="269" cy="259"/>
            </a:xfrm>
            <a:custGeom>
              <a:avLst/>
              <a:gdLst>
                <a:gd name="T0" fmla="*/ 269 w 537"/>
                <a:gd name="T1" fmla="*/ 130 h 519"/>
                <a:gd name="T2" fmla="*/ 267 w 537"/>
                <a:gd name="T3" fmla="*/ 108 h 519"/>
                <a:gd name="T4" fmla="*/ 261 w 537"/>
                <a:gd name="T5" fmla="*/ 87 h 519"/>
                <a:gd name="T6" fmla="*/ 253 w 537"/>
                <a:gd name="T7" fmla="*/ 67 h 519"/>
                <a:gd name="T8" fmla="*/ 240 w 537"/>
                <a:gd name="T9" fmla="*/ 50 h 519"/>
                <a:gd name="T10" fmla="*/ 225 w 537"/>
                <a:gd name="T11" fmla="*/ 34 h 519"/>
                <a:gd name="T12" fmla="*/ 208 w 537"/>
                <a:gd name="T13" fmla="*/ 20 h 519"/>
                <a:gd name="T14" fmla="*/ 188 w 537"/>
                <a:gd name="T15" fmla="*/ 10 h 519"/>
                <a:gd name="T16" fmla="*/ 167 w 537"/>
                <a:gd name="T17" fmla="*/ 3 h 519"/>
                <a:gd name="T18" fmla="*/ 145 w 537"/>
                <a:gd name="T19" fmla="*/ 0 h 519"/>
                <a:gd name="T20" fmla="*/ 124 w 537"/>
                <a:gd name="T21" fmla="*/ 0 h 519"/>
                <a:gd name="T22" fmla="*/ 101 w 537"/>
                <a:gd name="T23" fmla="*/ 3 h 519"/>
                <a:gd name="T24" fmla="*/ 80 w 537"/>
                <a:gd name="T25" fmla="*/ 10 h 519"/>
                <a:gd name="T26" fmla="*/ 61 w 537"/>
                <a:gd name="T27" fmla="*/ 20 h 519"/>
                <a:gd name="T28" fmla="*/ 43 w 537"/>
                <a:gd name="T29" fmla="*/ 34 h 519"/>
                <a:gd name="T30" fmla="*/ 28 w 537"/>
                <a:gd name="T31" fmla="*/ 50 h 519"/>
                <a:gd name="T32" fmla="*/ 16 w 537"/>
                <a:gd name="T33" fmla="*/ 67 h 519"/>
                <a:gd name="T34" fmla="*/ 7 w 537"/>
                <a:gd name="T35" fmla="*/ 87 h 519"/>
                <a:gd name="T36" fmla="*/ 1 w 537"/>
                <a:gd name="T37" fmla="*/ 108 h 519"/>
                <a:gd name="T38" fmla="*/ 0 w 537"/>
                <a:gd name="T39" fmla="*/ 130 h 519"/>
                <a:gd name="T40" fmla="*/ 1 w 537"/>
                <a:gd name="T41" fmla="*/ 151 h 519"/>
                <a:gd name="T42" fmla="*/ 7 w 537"/>
                <a:gd name="T43" fmla="*/ 172 h 519"/>
                <a:gd name="T44" fmla="*/ 16 w 537"/>
                <a:gd name="T45" fmla="*/ 191 h 519"/>
                <a:gd name="T46" fmla="*/ 28 w 537"/>
                <a:gd name="T47" fmla="*/ 210 h 519"/>
                <a:gd name="T48" fmla="*/ 43 w 537"/>
                <a:gd name="T49" fmla="*/ 225 h 519"/>
                <a:gd name="T50" fmla="*/ 61 w 537"/>
                <a:gd name="T51" fmla="*/ 238 h 519"/>
                <a:gd name="T52" fmla="*/ 80 w 537"/>
                <a:gd name="T53" fmla="*/ 249 h 519"/>
                <a:gd name="T54" fmla="*/ 101 w 537"/>
                <a:gd name="T55" fmla="*/ 255 h 519"/>
                <a:gd name="T56" fmla="*/ 124 w 537"/>
                <a:gd name="T57" fmla="*/ 259 h 519"/>
                <a:gd name="T58" fmla="*/ 145 w 537"/>
                <a:gd name="T59" fmla="*/ 259 h 519"/>
                <a:gd name="T60" fmla="*/ 167 w 537"/>
                <a:gd name="T61" fmla="*/ 255 h 519"/>
                <a:gd name="T62" fmla="*/ 188 w 537"/>
                <a:gd name="T63" fmla="*/ 249 h 519"/>
                <a:gd name="T64" fmla="*/ 208 w 537"/>
                <a:gd name="T65" fmla="*/ 238 h 519"/>
                <a:gd name="T66" fmla="*/ 225 w 537"/>
                <a:gd name="T67" fmla="*/ 225 h 519"/>
                <a:gd name="T68" fmla="*/ 240 w 537"/>
                <a:gd name="T69" fmla="*/ 210 h 519"/>
                <a:gd name="T70" fmla="*/ 253 w 537"/>
                <a:gd name="T71" fmla="*/ 191 h 519"/>
                <a:gd name="T72" fmla="*/ 261 w 537"/>
                <a:gd name="T73" fmla="*/ 172 h 519"/>
                <a:gd name="T74" fmla="*/ 267 w 537"/>
                <a:gd name="T75" fmla="*/ 151 h 519"/>
                <a:gd name="T76" fmla="*/ 269 w 537"/>
                <a:gd name="T77" fmla="*/ 130 h 51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19">
                  <a:moveTo>
                    <a:pt x="537" y="260"/>
                  </a:moveTo>
                  <a:lnTo>
                    <a:pt x="533" y="217"/>
                  </a:lnTo>
                  <a:lnTo>
                    <a:pt x="522" y="175"/>
                  </a:lnTo>
                  <a:lnTo>
                    <a:pt x="505" y="134"/>
                  </a:lnTo>
                  <a:lnTo>
                    <a:pt x="480" y="100"/>
                  </a:lnTo>
                  <a:lnTo>
                    <a:pt x="450" y="68"/>
                  </a:lnTo>
                  <a:lnTo>
                    <a:pt x="416" y="41"/>
                  </a:lnTo>
                  <a:lnTo>
                    <a:pt x="376" y="20"/>
                  </a:lnTo>
                  <a:lnTo>
                    <a:pt x="334" y="6"/>
                  </a:lnTo>
                  <a:lnTo>
                    <a:pt x="290" y="0"/>
                  </a:lnTo>
                  <a:lnTo>
                    <a:pt x="247" y="0"/>
                  </a:lnTo>
                  <a:lnTo>
                    <a:pt x="201" y="6"/>
                  </a:lnTo>
                  <a:lnTo>
                    <a:pt x="159" y="20"/>
                  </a:lnTo>
                  <a:lnTo>
                    <a:pt x="122" y="41"/>
                  </a:lnTo>
                  <a:lnTo>
                    <a:pt x="85" y="68"/>
                  </a:lnTo>
                  <a:lnTo>
                    <a:pt x="55" y="100"/>
                  </a:lnTo>
                  <a:lnTo>
                    <a:pt x="32" y="134"/>
                  </a:lnTo>
                  <a:lnTo>
                    <a:pt x="13" y="175"/>
                  </a:lnTo>
                  <a:lnTo>
                    <a:pt x="2" y="217"/>
                  </a:lnTo>
                  <a:lnTo>
                    <a:pt x="0" y="260"/>
                  </a:lnTo>
                  <a:lnTo>
                    <a:pt x="2" y="302"/>
                  </a:lnTo>
                  <a:lnTo>
                    <a:pt x="13" y="344"/>
                  </a:lnTo>
                  <a:lnTo>
                    <a:pt x="32" y="383"/>
                  </a:lnTo>
                  <a:lnTo>
                    <a:pt x="55" y="420"/>
                  </a:lnTo>
                  <a:lnTo>
                    <a:pt x="85" y="451"/>
                  </a:lnTo>
                  <a:lnTo>
                    <a:pt x="122" y="477"/>
                  </a:lnTo>
                  <a:lnTo>
                    <a:pt x="159" y="499"/>
                  </a:lnTo>
                  <a:lnTo>
                    <a:pt x="201" y="511"/>
                  </a:lnTo>
                  <a:lnTo>
                    <a:pt x="247" y="519"/>
                  </a:lnTo>
                  <a:lnTo>
                    <a:pt x="290" y="519"/>
                  </a:lnTo>
                  <a:lnTo>
                    <a:pt x="334" y="511"/>
                  </a:lnTo>
                  <a:lnTo>
                    <a:pt x="376" y="499"/>
                  </a:lnTo>
                  <a:lnTo>
                    <a:pt x="416" y="477"/>
                  </a:lnTo>
                  <a:lnTo>
                    <a:pt x="450" y="451"/>
                  </a:lnTo>
                  <a:lnTo>
                    <a:pt x="480" y="420"/>
                  </a:lnTo>
                  <a:lnTo>
                    <a:pt x="505" y="383"/>
                  </a:lnTo>
                  <a:lnTo>
                    <a:pt x="522" y="344"/>
                  </a:lnTo>
                  <a:lnTo>
                    <a:pt x="533" y="302"/>
                  </a:lnTo>
                  <a:lnTo>
                    <a:pt x="537" y="260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Rectangle 76"/>
            <p:cNvSpPr>
              <a:spLocks noChangeArrowheads="1"/>
            </p:cNvSpPr>
            <p:nvPr/>
          </p:nvSpPr>
          <p:spPr bwMode="auto">
            <a:xfrm>
              <a:off x="543" y="514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225" name="未知"/>
            <p:cNvSpPr>
              <a:spLocks/>
            </p:cNvSpPr>
            <p:nvPr/>
          </p:nvSpPr>
          <p:spPr bwMode="auto">
            <a:xfrm>
              <a:off x="0" y="17"/>
              <a:ext cx="270" cy="260"/>
            </a:xfrm>
            <a:custGeom>
              <a:avLst/>
              <a:gdLst>
                <a:gd name="T0" fmla="*/ 270 w 539"/>
                <a:gd name="T1" fmla="*/ 130 h 521"/>
                <a:gd name="T2" fmla="*/ 268 w 539"/>
                <a:gd name="T3" fmla="*/ 108 h 521"/>
                <a:gd name="T4" fmla="*/ 262 w 539"/>
                <a:gd name="T5" fmla="*/ 87 h 521"/>
                <a:gd name="T6" fmla="*/ 253 w 539"/>
                <a:gd name="T7" fmla="*/ 68 h 521"/>
                <a:gd name="T8" fmla="*/ 241 w 539"/>
                <a:gd name="T9" fmla="*/ 50 h 521"/>
                <a:gd name="T10" fmla="*/ 226 w 539"/>
                <a:gd name="T11" fmla="*/ 34 h 521"/>
                <a:gd name="T12" fmla="*/ 208 w 539"/>
                <a:gd name="T13" fmla="*/ 21 h 521"/>
                <a:gd name="T14" fmla="*/ 189 w 539"/>
                <a:gd name="T15" fmla="*/ 11 h 521"/>
                <a:gd name="T16" fmla="*/ 168 w 539"/>
                <a:gd name="T17" fmla="*/ 4 h 521"/>
                <a:gd name="T18" fmla="*/ 147 w 539"/>
                <a:gd name="T19" fmla="*/ 0 h 521"/>
                <a:gd name="T20" fmla="*/ 124 w 539"/>
                <a:gd name="T21" fmla="*/ 0 h 521"/>
                <a:gd name="T22" fmla="*/ 102 w 539"/>
                <a:gd name="T23" fmla="*/ 4 h 521"/>
                <a:gd name="T24" fmla="*/ 81 w 539"/>
                <a:gd name="T25" fmla="*/ 11 h 521"/>
                <a:gd name="T26" fmla="*/ 61 w 539"/>
                <a:gd name="T27" fmla="*/ 21 h 521"/>
                <a:gd name="T28" fmla="*/ 44 w 539"/>
                <a:gd name="T29" fmla="*/ 34 h 521"/>
                <a:gd name="T30" fmla="*/ 29 w 539"/>
                <a:gd name="T31" fmla="*/ 50 h 521"/>
                <a:gd name="T32" fmla="*/ 17 w 539"/>
                <a:gd name="T33" fmla="*/ 68 h 521"/>
                <a:gd name="T34" fmla="*/ 8 w 539"/>
                <a:gd name="T35" fmla="*/ 87 h 521"/>
                <a:gd name="T36" fmla="*/ 2 w 539"/>
                <a:gd name="T37" fmla="*/ 108 h 521"/>
                <a:gd name="T38" fmla="*/ 0 w 539"/>
                <a:gd name="T39" fmla="*/ 130 h 521"/>
                <a:gd name="T40" fmla="*/ 2 w 539"/>
                <a:gd name="T41" fmla="*/ 152 h 521"/>
                <a:gd name="T42" fmla="*/ 8 w 539"/>
                <a:gd name="T43" fmla="*/ 172 h 521"/>
                <a:gd name="T44" fmla="*/ 17 w 539"/>
                <a:gd name="T45" fmla="*/ 192 h 521"/>
                <a:gd name="T46" fmla="*/ 29 w 539"/>
                <a:gd name="T47" fmla="*/ 210 h 521"/>
                <a:gd name="T48" fmla="*/ 44 w 539"/>
                <a:gd name="T49" fmla="*/ 226 h 521"/>
                <a:gd name="T50" fmla="*/ 61 w 539"/>
                <a:gd name="T51" fmla="*/ 239 h 521"/>
                <a:gd name="T52" fmla="*/ 81 w 539"/>
                <a:gd name="T53" fmla="*/ 249 h 521"/>
                <a:gd name="T54" fmla="*/ 102 w 539"/>
                <a:gd name="T55" fmla="*/ 256 h 521"/>
                <a:gd name="T56" fmla="*/ 124 w 539"/>
                <a:gd name="T57" fmla="*/ 260 h 521"/>
                <a:gd name="T58" fmla="*/ 147 w 539"/>
                <a:gd name="T59" fmla="*/ 260 h 521"/>
                <a:gd name="T60" fmla="*/ 168 w 539"/>
                <a:gd name="T61" fmla="*/ 256 h 521"/>
                <a:gd name="T62" fmla="*/ 189 w 539"/>
                <a:gd name="T63" fmla="*/ 249 h 521"/>
                <a:gd name="T64" fmla="*/ 208 w 539"/>
                <a:gd name="T65" fmla="*/ 239 h 521"/>
                <a:gd name="T66" fmla="*/ 226 w 539"/>
                <a:gd name="T67" fmla="*/ 226 h 521"/>
                <a:gd name="T68" fmla="*/ 241 w 539"/>
                <a:gd name="T69" fmla="*/ 210 h 521"/>
                <a:gd name="T70" fmla="*/ 253 w 539"/>
                <a:gd name="T71" fmla="*/ 192 h 521"/>
                <a:gd name="T72" fmla="*/ 262 w 539"/>
                <a:gd name="T73" fmla="*/ 172 h 521"/>
                <a:gd name="T74" fmla="*/ 268 w 539"/>
                <a:gd name="T75" fmla="*/ 152 h 521"/>
                <a:gd name="T76" fmla="*/ 270 w 539"/>
                <a:gd name="T77" fmla="*/ 130 h 5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1">
                  <a:moveTo>
                    <a:pt x="539" y="260"/>
                  </a:moveTo>
                  <a:lnTo>
                    <a:pt x="536" y="217"/>
                  </a:lnTo>
                  <a:lnTo>
                    <a:pt x="524" y="175"/>
                  </a:lnTo>
                  <a:lnTo>
                    <a:pt x="505" y="137"/>
                  </a:lnTo>
                  <a:lnTo>
                    <a:pt x="482" y="100"/>
                  </a:lnTo>
                  <a:lnTo>
                    <a:pt x="452" y="68"/>
                  </a:lnTo>
                  <a:lnTo>
                    <a:pt x="416" y="43"/>
                  </a:lnTo>
                  <a:lnTo>
                    <a:pt x="378" y="22"/>
                  </a:lnTo>
                  <a:lnTo>
                    <a:pt x="336" y="8"/>
                  </a:lnTo>
                  <a:lnTo>
                    <a:pt x="293" y="0"/>
                  </a:lnTo>
                  <a:lnTo>
                    <a:pt x="247" y="0"/>
                  </a:lnTo>
                  <a:lnTo>
                    <a:pt x="204" y="8"/>
                  </a:lnTo>
                  <a:lnTo>
                    <a:pt x="162" y="22"/>
                  </a:lnTo>
                  <a:lnTo>
                    <a:pt x="122" y="43"/>
                  </a:lnTo>
                  <a:lnTo>
                    <a:pt x="88" y="68"/>
                  </a:lnTo>
                  <a:lnTo>
                    <a:pt x="57" y="100"/>
                  </a:lnTo>
                  <a:lnTo>
                    <a:pt x="33" y="137"/>
                  </a:lnTo>
                  <a:lnTo>
                    <a:pt x="16" y="175"/>
                  </a:lnTo>
                  <a:lnTo>
                    <a:pt x="4" y="217"/>
                  </a:lnTo>
                  <a:lnTo>
                    <a:pt x="0" y="260"/>
                  </a:lnTo>
                  <a:lnTo>
                    <a:pt x="4" y="304"/>
                  </a:lnTo>
                  <a:lnTo>
                    <a:pt x="16" y="344"/>
                  </a:lnTo>
                  <a:lnTo>
                    <a:pt x="33" y="385"/>
                  </a:lnTo>
                  <a:lnTo>
                    <a:pt x="57" y="420"/>
                  </a:lnTo>
                  <a:lnTo>
                    <a:pt x="88" y="453"/>
                  </a:lnTo>
                  <a:lnTo>
                    <a:pt x="122" y="479"/>
                  </a:lnTo>
                  <a:lnTo>
                    <a:pt x="162" y="499"/>
                  </a:lnTo>
                  <a:lnTo>
                    <a:pt x="204" y="513"/>
                  </a:lnTo>
                  <a:lnTo>
                    <a:pt x="247" y="521"/>
                  </a:lnTo>
                  <a:lnTo>
                    <a:pt x="293" y="521"/>
                  </a:lnTo>
                  <a:lnTo>
                    <a:pt x="336" y="513"/>
                  </a:lnTo>
                  <a:lnTo>
                    <a:pt x="378" y="499"/>
                  </a:lnTo>
                  <a:lnTo>
                    <a:pt x="416" y="479"/>
                  </a:lnTo>
                  <a:lnTo>
                    <a:pt x="452" y="453"/>
                  </a:lnTo>
                  <a:lnTo>
                    <a:pt x="482" y="420"/>
                  </a:lnTo>
                  <a:lnTo>
                    <a:pt x="505" y="385"/>
                  </a:lnTo>
                  <a:lnTo>
                    <a:pt x="524" y="344"/>
                  </a:lnTo>
                  <a:lnTo>
                    <a:pt x="536" y="304"/>
                  </a:lnTo>
                  <a:lnTo>
                    <a:pt x="539" y="260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Rectangle 78"/>
            <p:cNvSpPr>
              <a:spLocks noChangeArrowheads="1"/>
            </p:cNvSpPr>
            <p:nvPr/>
          </p:nvSpPr>
          <p:spPr bwMode="auto">
            <a:xfrm>
              <a:off x="96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227" name="未知"/>
            <p:cNvSpPr>
              <a:spLocks/>
            </p:cNvSpPr>
            <p:nvPr/>
          </p:nvSpPr>
          <p:spPr bwMode="auto">
            <a:xfrm>
              <a:off x="830" y="17"/>
              <a:ext cx="269" cy="260"/>
            </a:xfrm>
            <a:custGeom>
              <a:avLst/>
              <a:gdLst>
                <a:gd name="T0" fmla="*/ 269 w 539"/>
                <a:gd name="T1" fmla="*/ 130 h 521"/>
                <a:gd name="T2" fmla="*/ 267 w 539"/>
                <a:gd name="T3" fmla="*/ 108 h 521"/>
                <a:gd name="T4" fmla="*/ 262 w 539"/>
                <a:gd name="T5" fmla="*/ 87 h 521"/>
                <a:gd name="T6" fmla="*/ 253 w 539"/>
                <a:gd name="T7" fmla="*/ 68 h 521"/>
                <a:gd name="T8" fmla="*/ 241 w 539"/>
                <a:gd name="T9" fmla="*/ 50 h 521"/>
                <a:gd name="T10" fmla="*/ 226 w 539"/>
                <a:gd name="T11" fmla="*/ 34 h 521"/>
                <a:gd name="T12" fmla="*/ 208 w 539"/>
                <a:gd name="T13" fmla="*/ 21 h 521"/>
                <a:gd name="T14" fmla="*/ 189 w 539"/>
                <a:gd name="T15" fmla="*/ 11 h 521"/>
                <a:gd name="T16" fmla="*/ 168 w 539"/>
                <a:gd name="T17" fmla="*/ 4 h 521"/>
                <a:gd name="T18" fmla="*/ 146 w 539"/>
                <a:gd name="T19" fmla="*/ 0 h 521"/>
                <a:gd name="T20" fmla="*/ 123 w 539"/>
                <a:gd name="T21" fmla="*/ 0 h 521"/>
                <a:gd name="T22" fmla="*/ 101 w 539"/>
                <a:gd name="T23" fmla="*/ 4 h 521"/>
                <a:gd name="T24" fmla="*/ 80 w 539"/>
                <a:gd name="T25" fmla="*/ 11 h 521"/>
                <a:gd name="T26" fmla="*/ 60 w 539"/>
                <a:gd name="T27" fmla="*/ 21 h 521"/>
                <a:gd name="T28" fmla="*/ 43 w 539"/>
                <a:gd name="T29" fmla="*/ 34 h 521"/>
                <a:gd name="T30" fmla="*/ 28 w 539"/>
                <a:gd name="T31" fmla="*/ 50 h 521"/>
                <a:gd name="T32" fmla="*/ 16 w 539"/>
                <a:gd name="T33" fmla="*/ 68 h 521"/>
                <a:gd name="T34" fmla="*/ 7 w 539"/>
                <a:gd name="T35" fmla="*/ 87 h 521"/>
                <a:gd name="T36" fmla="*/ 2 w 539"/>
                <a:gd name="T37" fmla="*/ 108 h 521"/>
                <a:gd name="T38" fmla="*/ 0 w 539"/>
                <a:gd name="T39" fmla="*/ 130 h 521"/>
                <a:gd name="T40" fmla="*/ 2 w 539"/>
                <a:gd name="T41" fmla="*/ 152 h 521"/>
                <a:gd name="T42" fmla="*/ 7 w 539"/>
                <a:gd name="T43" fmla="*/ 172 h 521"/>
                <a:gd name="T44" fmla="*/ 16 w 539"/>
                <a:gd name="T45" fmla="*/ 192 h 521"/>
                <a:gd name="T46" fmla="*/ 28 w 539"/>
                <a:gd name="T47" fmla="*/ 210 h 521"/>
                <a:gd name="T48" fmla="*/ 43 w 539"/>
                <a:gd name="T49" fmla="*/ 226 h 521"/>
                <a:gd name="T50" fmla="*/ 60 w 539"/>
                <a:gd name="T51" fmla="*/ 239 h 521"/>
                <a:gd name="T52" fmla="*/ 80 w 539"/>
                <a:gd name="T53" fmla="*/ 249 h 521"/>
                <a:gd name="T54" fmla="*/ 101 w 539"/>
                <a:gd name="T55" fmla="*/ 256 h 521"/>
                <a:gd name="T56" fmla="*/ 123 w 539"/>
                <a:gd name="T57" fmla="*/ 260 h 521"/>
                <a:gd name="T58" fmla="*/ 146 w 539"/>
                <a:gd name="T59" fmla="*/ 260 h 521"/>
                <a:gd name="T60" fmla="*/ 168 w 539"/>
                <a:gd name="T61" fmla="*/ 256 h 521"/>
                <a:gd name="T62" fmla="*/ 189 w 539"/>
                <a:gd name="T63" fmla="*/ 249 h 521"/>
                <a:gd name="T64" fmla="*/ 208 w 539"/>
                <a:gd name="T65" fmla="*/ 239 h 521"/>
                <a:gd name="T66" fmla="*/ 226 w 539"/>
                <a:gd name="T67" fmla="*/ 226 h 521"/>
                <a:gd name="T68" fmla="*/ 241 w 539"/>
                <a:gd name="T69" fmla="*/ 210 h 521"/>
                <a:gd name="T70" fmla="*/ 253 w 539"/>
                <a:gd name="T71" fmla="*/ 192 h 521"/>
                <a:gd name="T72" fmla="*/ 262 w 539"/>
                <a:gd name="T73" fmla="*/ 172 h 521"/>
                <a:gd name="T74" fmla="*/ 267 w 539"/>
                <a:gd name="T75" fmla="*/ 152 h 521"/>
                <a:gd name="T76" fmla="*/ 269 w 539"/>
                <a:gd name="T77" fmla="*/ 130 h 5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21">
                  <a:moveTo>
                    <a:pt x="539" y="260"/>
                  </a:moveTo>
                  <a:lnTo>
                    <a:pt x="535" y="217"/>
                  </a:lnTo>
                  <a:lnTo>
                    <a:pt x="524" y="175"/>
                  </a:lnTo>
                  <a:lnTo>
                    <a:pt x="507" y="137"/>
                  </a:lnTo>
                  <a:lnTo>
                    <a:pt x="482" y="100"/>
                  </a:lnTo>
                  <a:lnTo>
                    <a:pt x="452" y="68"/>
                  </a:lnTo>
                  <a:lnTo>
                    <a:pt x="416" y="43"/>
                  </a:lnTo>
                  <a:lnTo>
                    <a:pt x="378" y="22"/>
                  </a:lnTo>
                  <a:lnTo>
                    <a:pt x="336" y="8"/>
                  </a:lnTo>
                  <a:lnTo>
                    <a:pt x="292" y="0"/>
                  </a:lnTo>
                  <a:lnTo>
                    <a:pt x="247" y="0"/>
                  </a:lnTo>
                  <a:lnTo>
                    <a:pt x="203" y="8"/>
                  </a:lnTo>
                  <a:lnTo>
                    <a:pt x="161" y="22"/>
                  </a:lnTo>
                  <a:lnTo>
                    <a:pt x="121" y="43"/>
                  </a:lnTo>
                  <a:lnTo>
                    <a:pt x="87" y="68"/>
                  </a:lnTo>
                  <a:lnTo>
                    <a:pt x="57" y="100"/>
                  </a:lnTo>
                  <a:lnTo>
                    <a:pt x="32" y="137"/>
                  </a:lnTo>
                  <a:lnTo>
                    <a:pt x="15" y="175"/>
                  </a:lnTo>
                  <a:lnTo>
                    <a:pt x="4" y="217"/>
                  </a:lnTo>
                  <a:lnTo>
                    <a:pt x="0" y="260"/>
                  </a:lnTo>
                  <a:lnTo>
                    <a:pt x="4" y="304"/>
                  </a:lnTo>
                  <a:lnTo>
                    <a:pt x="15" y="344"/>
                  </a:lnTo>
                  <a:lnTo>
                    <a:pt x="32" y="385"/>
                  </a:lnTo>
                  <a:lnTo>
                    <a:pt x="57" y="420"/>
                  </a:lnTo>
                  <a:lnTo>
                    <a:pt x="87" y="453"/>
                  </a:lnTo>
                  <a:lnTo>
                    <a:pt x="121" y="479"/>
                  </a:lnTo>
                  <a:lnTo>
                    <a:pt x="161" y="499"/>
                  </a:lnTo>
                  <a:lnTo>
                    <a:pt x="203" y="513"/>
                  </a:lnTo>
                  <a:lnTo>
                    <a:pt x="247" y="521"/>
                  </a:lnTo>
                  <a:lnTo>
                    <a:pt x="292" y="521"/>
                  </a:lnTo>
                  <a:lnTo>
                    <a:pt x="336" y="513"/>
                  </a:lnTo>
                  <a:lnTo>
                    <a:pt x="378" y="499"/>
                  </a:lnTo>
                  <a:lnTo>
                    <a:pt x="416" y="479"/>
                  </a:lnTo>
                  <a:lnTo>
                    <a:pt x="452" y="453"/>
                  </a:lnTo>
                  <a:lnTo>
                    <a:pt x="482" y="420"/>
                  </a:lnTo>
                  <a:lnTo>
                    <a:pt x="507" y="385"/>
                  </a:lnTo>
                  <a:lnTo>
                    <a:pt x="524" y="344"/>
                  </a:lnTo>
                  <a:lnTo>
                    <a:pt x="535" y="304"/>
                  </a:lnTo>
                  <a:lnTo>
                    <a:pt x="539" y="260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Rectangle 80"/>
            <p:cNvSpPr>
              <a:spLocks noChangeArrowheads="1"/>
            </p:cNvSpPr>
            <p:nvPr/>
          </p:nvSpPr>
          <p:spPr bwMode="auto">
            <a:xfrm>
              <a:off x="924" y="80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229" name="未知"/>
            <p:cNvSpPr>
              <a:spLocks/>
            </p:cNvSpPr>
            <p:nvPr/>
          </p:nvSpPr>
          <p:spPr bwMode="auto">
            <a:xfrm>
              <a:off x="449" y="1037"/>
              <a:ext cx="269" cy="261"/>
            </a:xfrm>
            <a:custGeom>
              <a:avLst/>
              <a:gdLst>
                <a:gd name="T0" fmla="*/ 269 w 537"/>
                <a:gd name="T1" fmla="*/ 131 h 520"/>
                <a:gd name="T2" fmla="*/ 267 w 537"/>
                <a:gd name="T3" fmla="*/ 109 h 520"/>
                <a:gd name="T4" fmla="*/ 261 w 537"/>
                <a:gd name="T5" fmla="*/ 88 h 520"/>
                <a:gd name="T6" fmla="*/ 253 w 537"/>
                <a:gd name="T7" fmla="*/ 68 h 520"/>
                <a:gd name="T8" fmla="*/ 240 w 537"/>
                <a:gd name="T9" fmla="*/ 51 h 520"/>
                <a:gd name="T10" fmla="*/ 225 w 537"/>
                <a:gd name="T11" fmla="*/ 34 h 520"/>
                <a:gd name="T12" fmla="*/ 208 w 537"/>
                <a:gd name="T13" fmla="*/ 21 h 520"/>
                <a:gd name="T14" fmla="*/ 188 w 537"/>
                <a:gd name="T15" fmla="*/ 11 h 520"/>
                <a:gd name="T16" fmla="*/ 167 w 537"/>
                <a:gd name="T17" fmla="*/ 4 h 520"/>
                <a:gd name="T18" fmla="*/ 145 w 537"/>
                <a:gd name="T19" fmla="*/ 0 h 520"/>
                <a:gd name="T20" fmla="*/ 124 w 537"/>
                <a:gd name="T21" fmla="*/ 0 h 520"/>
                <a:gd name="T22" fmla="*/ 101 w 537"/>
                <a:gd name="T23" fmla="*/ 4 h 520"/>
                <a:gd name="T24" fmla="*/ 80 w 537"/>
                <a:gd name="T25" fmla="*/ 11 h 520"/>
                <a:gd name="T26" fmla="*/ 61 w 537"/>
                <a:gd name="T27" fmla="*/ 21 h 520"/>
                <a:gd name="T28" fmla="*/ 43 w 537"/>
                <a:gd name="T29" fmla="*/ 34 h 520"/>
                <a:gd name="T30" fmla="*/ 28 w 537"/>
                <a:gd name="T31" fmla="*/ 51 h 520"/>
                <a:gd name="T32" fmla="*/ 16 w 537"/>
                <a:gd name="T33" fmla="*/ 68 h 520"/>
                <a:gd name="T34" fmla="*/ 7 w 537"/>
                <a:gd name="T35" fmla="*/ 88 h 520"/>
                <a:gd name="T36" fmla="*/ 1 w 537"/>
                <a:gd name="T37" fmla="*/ 109 h 520"/>
                <a:gd name="T38" fmla="*/ 0 w 537"/>
                <a:gd name="T39" fmla="*/ 131 h 520"/>
                <a:gd name="T40" fmla="*/ 1 w 537"/>
                <a:gd name="T41" fmla="*/ 152 h 520"/>
                <a:gd name="T42" fmla="*/ 7 w 537"/>
                <a:gd name="T43" fmla="*/ 173 h 520"/>
                <a:gd name="T44" fmla="*/ 16 w 537"/>
                <a:gd name="T45" fmla="*/ 193 h 520"/>
                <a:gd name="T46" fmla="*/ 28 w 537"/>
                <a:gd name="T47" fmla="*/ 211 h 520"/>
                <a:gd name="T48" fmla="*/ 43 w 537"/>
                <a:gd name="T49" fmla="*/ 227 h 520"/>
                <a:gd name="T50" fmla="*/ 61 w 537"/>
                <a:gd name="T51" fmla="*/ 240 h 520"/>
                <a:gd name="T52" fmla="*/ 80 w 537"/>
                <a:gd name="T53" fmla="*/ 250 h 520"/>
                <a:gd name="T54" fmla="*/ 101 w 537"/>
                <a:gd name="T55" fmla="*/ 257 h 520"/>
                <a:gd name="T56" fmla="*/ 124 w 537"/>
                <a:gd name="T57" fmla="*/ 261 h 520"/>
                <a:gd name="T58" fmla="*/ 145 w 537"/>
                <a:gd name="T59" fmla="*/ 261 h 520"/>
                <a:gd name="T60" fmla="*/ 167 w 537"/>
                <a:gd name="T61" fmla="*/ 257 h 520"/>
                <a:gd name="T62" fmla="*/ 188 w 537"/>
                <a:gd name="T63" fmla="*/ 250 h 520"/>
                <a:gd name="T64" fmla="*/ 208 w 537"/>
                <a:gd name="T65" fmla="*/ 240 h 520"/>
                <a:gd name="T66" fmla="*/ 225 w 537"/>
                <a:gd name="T67" fmla="*/ 227 h 520"/>
                <a:gd name="T68" fmla="*/ 240 w 537"/>
                <a:gd name="T69" fmla="*/ 211 h 520"/>
                <a:gd name="T70" fmla="*/ 253 w 537"/>
                <a:gd name="T71" fmla="*/ 193 h 520"/>
                <a:gd name="T72" fmla="*/ 261 w 537"/>
                <a:gd name="T73" fmla="*/ 173 h 520"/>
                <a:gd name="T74" fmla="*/ 267 w 537"/>
                <a:gd name="T75" fmla="*/ 152 h 520"/>
                <a:gd name="T76" fmla="*/ 269 w 537"/>
                <a:gd name="T77" fmla="*/ 131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20">
                  <a:moveTo>
                    <a:pt x="537" y="261"/>
                  </a:moveTo>
                  <a:lnTo>
                    <a:pt x="533" y="217"/>
                  </a:lnTo>
                  <a:lnTo>
                    <a:pt x="522" y="176"/>
                  </a:lnTo>
                  <a:lnTo>
                    <a:pt x="505" y="136"/>
                  </a:lnTo>
                  <a:lnTo>
                    <a:pt x="480" y="101"/>
                  </a:lnTo>
                  <a:lnTo>
                    <a:pt x="450" y="68"/>
                  </a:lnTo>
                  <a:lnTo>
                    <a:pt x="416" y="42"/>
                  </a:lnTo>
                  <a:lnTo>
                    <a:pt x="376" y="22"/>
                  </a:lnTo>
                  <a:lnTo>
                    <a:pt x="334" y="7"/>
                  </a:lnTo>
                  <a:lnTo>
                    <a:pt x="290" y="0"/>
                  </a:lnTo>
                  <a:lnTo>
                    <a:pt x="247" y="0"/>
                  </a:lnTo>
                  <a:lnTo>
                    <a:pt x="201" y="7"/>
                  </a:lnTo>
                  <a:lnTo>
                    <a:pt x="159" y="22"/>
                  </a:lnTo>
                  <a:lnTo>
                    <a:pt x="122" y="42"/>
                  </a:lnTo>
                  <a:lnTo>
                    <a:pt x="85" y="68"/>
                  </a:lnTo>
                  <a:lnTo>
                    <a:pt x="55" y="101"/>
                  </a:lnTo>
                  <a:lnTo>
                    <a:pt x="32" y="136"/>
                  </a:lnTo>
                  <a:lnTo>
                    <a:pt x="13" y="176"/>
                  </a:lnTo>
                  <a:lnTo>
                    <a:pt x="2" y="217"/>
                  </a:lnTo>
                  <a:lnTo>
                    <a:pt x="0" y="261"/>
                  </a:lnTo>
                  <a:lnTo>
                    <a:pt x="2" y="303"/>
                  </a:lnTo>
                  <a:lnTo>
                    <a:pt x="13" y="345"/>
                  </a:lnTo>
                  <a:lnTo>
                    <a:pt x="32" y="384"/>
                  </a:lnTo>
                  <a:lnTo>
                    <a:pt x="55" y="421"/>
                  </a:lnTo>
                  <a:lnTo>
                    <a:pt x="85" y="452"/>
                  </a:lnTo>
                  <a:lnTo>
                    <a:pt x="122" y="478"/>
                  </a:lnTo>
                  <a:lnTo>
                    <a:pt x="159" y="498"/>
                  </a:lnTo>
                  <a:lnTo>
                    <a:pt x="201" y="513"/>
                  </a:lnTo>
                  <a:lnTo>
                    <a:pt x="247" y="520"/>
                  </a:lnTo>
                  <a:lnTo>
                    <a:pt x="290" y="520"/>
                  </a:lnTo>
                  <a:lnTo>
                    <a:pt x="334" y="513"/>
                  </a:lnTo>
                  <a:lnTo>
                    <a:pt x="376" y="498"/>
                  </a:lnTo>
                  <a:lnTo>
                    <a:pt x="416" y="478"/>
                  </a:lnTo>
                  <a:lnTo>
                    <a:pt x="450" y="452"/>
                  </a:lnTo>
                  <a:lnTo>
                    <a:pt x="480" y="421"/>
                  </a:lnTo>
                  <a:lnTo>
                    <a:pt x="505" y="384"/>
                  </a:lnTo>
                  <a:lnTo>
                    <a:pt x="522" y="345"/>
                  </a:lnTo>
                  <a:lnTo>
                    <a:pt x="533" y="303"/>
                  </a:lnTo>
                  <a:lnTo>
                    <a:pt x="537" y="261"/>
                  </a:lnTo>
                  <a:close/>
                </a:path>
              </a:pathLst>
            </a:custGeom>
            <a:solidFill>
              <a:srgbClr val="FFFF00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Rectangle 82"/>
            <p:cNvSpPr>
              <a:spLocks noChangeArrowheads="1"/>
            </p:cNvSpPr>
            <p:nvPr/>
          </p:nvSpPr>
          <p:spPr bwMode="auto">
            <a:xfrm>
              <a:off x="543" y="1101"/>
              <a:ext cx="81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4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231" name="Line 83"/>
            <p:cNvSpPr>
              <a:spLocks noChangeShapeType="1"/>
            </p:cNvSpPr>
            <p:nvPr/>
          </p:nvSpPr>
          <p:spPr bwMode="auto">
            <a:xfrm>
              <a:off x="268" y="165"/>
              <a:ext cx="482" cy="1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未知"/>
            <p:cNvSpPr>
              <a:spLocks/>
            </p:cNvSpPr>
            <p:nvPr/>
          </p:nvSpPr>
          <p:spPr bwMode="auto">
            <a:xfrm>
              <a:off x="743" y="136"/>
              <a:ext cx="88" cy="57"/>
            </a:xfrm>
            <a:custGeom>
              <a:avLst/>
              <a:gdLst>
                <a:gd name="T0" fmla="*/ 0 w 177"/>
                <a:gd name="T1" fmla="*/ 0 h 115"/>
                <a:gd name="T2" fmla="*/ 88 w 177"/>
                <a:gd name="T3" fmla="*/ 28 h 115"/>
                <a:gd name="T4" fmla="*/ 0 w 177"/>
                <a:gd name="T5" fmla="*/ 57 h 115"/>
                <a:gd name="T6" fmla="*/ 0 w 177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115">
                  <a:moveTo>
                    <a:pt x="0" y="0"/>
                  </a:moveTo>
                  <a:lnTo>
                    <a:pt x="177" y="57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Rectangle 85"/>
            <p:cNvSpPr>
              <a:spLocks noChangeArrowheads="1"/>
            </p:cNvSpPr>
            <p:nvPr/>
          </p:nvSpPr>
          <p:spPr bwMode="auto">
            <a:xfrm>
              <a:off x="556" y="0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234" name="Rectangle 86"/>
            <p:cNvSpPr>
              <a:spLocks noChangeArrowheads="1"/>
            </p:cNvSpPr>
            <p:nvPr/>
          </p:nvSpPr>
          <p:spPr bwMode="auto">
            <a:xfrm>
              <a:off x="220" y="370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235" name="Rectangle 87"/>
            <p:cNvSpPr>
              <a:spLocks noChangeArrowheads="1"/>
            </p:cNvSpPr>
            <p:nvPr/>
          </p:nvSpPr>
          <p:spPr bwMode="auto">
            <a:xfrm>
              <a:off x="444" y="804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236" name="Line 88"/>
            <p:cNvSpPr>
              <a:spLocks noChangeShapeType="1"/>
            </p:cNvSpPr>
            <p:nvPr/>
          </p:nvSpPr>
          <p:spPr bwMode="auto">
            <a:xfrm flipH="1" flipV="1">
              <a:off x="266" y="311"/>
              <a:ext cx="204" cy="200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未知"/>
            <p:cNvSpPr>
              <a:spLocks/>
            </p:cNvSpPr>
            <p:nvPr/>
          </p:nvSpPr>
          <p:spPr bwMode="auto">
            <a:xfrm>
              <a:off x="209" y="255"/>
              <a:ext cx="83" cy="81"/>
            </a:xfrm>
            <a:custGeom>
              <a:avLst/>
              <a:gdLst>
                <a:gd name="T0" fmla="*/ 41 w 167"/>
                <a:gd name="T1" fmla="*/ 81 h 162"/>
                <a:gd name="T2" fmla="*/ 0 w 167"/>
                <a:gd name="T3" fmla="*/ 0 h 162"/>
                <a:gd name="T4" fmla="*/ 83 w 167"/>
                <a:gd name="T5" fmla="*/ 41 h 162"/>
                <a:gd name="T6" fmla="*/ 41 w 167"/>
                <a:gd name="T7" fmla="*/ 81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" h="162">
                  <a:moveTo>
                    <a:pt x="82" y="162"/>
                  </a:moveTo>
                  <a:lnTo>
                    <a:pt x="0" y="0"/>
                  </a:lnTo>
                  <a:lnTo>
                    <a:pt x="167" y="82"/>
                  </a:lnTo>
                  <a:lnTo>
                    <a:pt x="82" y="162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Line 90"/>
            <p:cNvSpPr>
              <a:spLocks noChangeShapeType="1"/>
            </p:cNvSpPr>
            <p:nvPr/>
          </p:nvSpPr>
          <p:spPr bwMode="auto">
            <a:xfrm flipV="1">
              <a:off x="583" y="790"/>
              <a:ext cx="1" cy="24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未知"/>
            <p:cNvSpPr>
              <a:spLocks/>
            </p:cNvSpPr>
            <p:nvPr/>
          </p:nvSpPr>
          <p:spPr bwMode="auto">
            <a:xfrm>
              <a:off x="553" y="712"/>
              <a:ext cx="59" cy="85"/>
            </a:xfrm>
            <a:custGeom>
              <a:avLst/>
              <a:gdLst>
                <a:gd name="T0" fmla="*/ 0 w 117"/>
                <a:gd name="T1" fmla="*/ 85 h 171"/>
                <a:gd name="T2" fmla="*/ 30 w 117"/>
                <a:gd name="T3" fmla="*/ 0 h 171"/>
                <a:gd name="T4" fmla="*/ 59 w 117"/>
                <a:gd name="T5" fmla="*/ 85 h 171"/>
                <a:gd name="T6" fmla="*/ 0 w 117"/>
                <a:gd name="T7" fmla="*/ 85 h 1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" h="171">
                  <a:moveTo>
                    <a:pt x="0" y="171"/>
                  </a:moveTo>
                  <a:lnTo>
                    <a:pt x="59" y="0"/>
                  </a:lnTo>
                  <a:lnTo>
                    <a:pt x="117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9" name="Rectangle 92"/>
          <p:cNvSpPr>
            <a:spLocks noChangeArrowheads="1"/>
          </p:cNvSpPr>
          <p:nvPr/>
        </p:nvSpPr>
        <p:spPr bwMode="auto">
          <a:xfrm>
            <a:off x="547688" y="4802188"/>
            <a:ext cx="5539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ea"/>
                <a:ea typeface="+mn-ea"/>
              </a:rPr>
              <a:t>（四）每台路由器分别以自己为根节点计算最短路径树</a:t>
            </a:r>
          </a:p>
        </p:txBody>
      </p:sp>
      <p:sp>
        <p:nvSpPr>
          <p:cNvPr id="7180" name="Rectangle 93"/>
          <p:cNvSpPr>
            <a:spLocks noChangeArrowheads="1"/>
          </p:cNvSpPr>
          <p:nvPr/>
        </p:nvSpPr>
        <p:spPr bwMode="auto">
          <a:xfrm>
            <a:off x="4702671" y="2907592"/>
            <a:ext cx="276998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dirty="0">
                <a:latin typeface="+mn-ea"/>
                <a:ea typeface="+mn-ea"/>
              </a:rPr>
              <a:t>（三）由链路状态数据库得</a:t>
            </a:r>
          </a:p>
          <a:p>
            <a:pPr algn="ctr" eaLnBrk="1" hangingPunct="1"/>
            <a:r>
              <a:rPr lang="zh-CN" altLang="zh-CN" dirty="0">
                <a:latin typeface="+mn-ea"/>
                <a:ea typeface="+mn-ea"/>
              </a:rPr>
              <a:t>到的带权有向图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21225" y="909639"/>
            <a:ext cx="1650925" cy="1808449"/>
            <a:chOff x="4721225" y="909638"/>
            <a:chExt cx="1744663" cy="2060575"/>
          </a:xfrm>
        </p:grpSpPr>
        <p:sp>
          <p:nvSpPr>
            <p:cNvPr id="7181" name="未知"/>
            <p:cNvSpPr>
              <a:spLocks/>
            </p:cNvSpPr>
            <p:nvPr/>
          </p:nvSpPr>
          <p:spPr bwMode="auto">
            <a:xfrm>
              <a:off x="5434013" y="1625600"/>
              <a:ext cx="425450" cy="414338"/>
            </a:xfrm>
            <a:custGeom>
              <a:avLst/>
              <a:gdLst>
                <a:gd name="T0" fmla="*/ 425450 w 537"/>
                <a:gd name="T1" fmla="*/ 206372 h 520"/>
                <a:gd name="T2" fmla="*/ 422281 w 537"/>
                <a:gd name="T3" fmla="*/ 172906 h 520"/>
                <a:gd name="T4" fmla="*/ 414358 w 537"/>
                <a:gd name="T5" fmla="*/ 139441 h 520"/>
                <a:gd name="T6" fmla="*/ 399305 w 537"/>
                <a:gd name="T7" fmla="*/ 108365 h 520"/>
                <a:gd name="T8" fmla="*/ 380291 w 537"/>
                <a:gd name="T9" fmla="*/ 78884 h 520"/>
                <a:gd name="T10" fmla="*/ 357315 w 537"/>
                <a:gd name="T11" fmla="*/ 54183 h 520"/>
                <a:gd name="T12" fmla="*/ 328793 w 537"/>
                <a:gd name="T13" fmla="*/ 33466 h 520"/>
                <a:gd name="T14" fmla="*/ 298686 w 537"/>
                <a:gd name="T15" fmla="*/ 17530 h 520"/>
                <a:gd name="T16" fmla="*/ 264619 w 537"/>
                <a:gd name="T17" fmla="*/ 5578 h 520"/>
                <a:gd name="T18" fmla="*/ 229759 w 537"/>
                <a:gd name="T19" fmla="*/ 0 h 520"/>
                <a:gd name="T20" fmla="*/ 194899 w 537"/>
                <a:gd name="T21" fmla="*/ 0 h 520"/>
                <a:gd name="T22" fmla="*/ 160831 w 537"/>
                <a:gd name="T23" fmla="*/ 5578 h 520"/>
                <a:gd name="T24" fmla="*/ 127556 w 537"/>
                <a:gd name="T25" fmla="*/ 17530 h 520"/>
                <a:gd name="T26" fmla="*/ 95865 w 537"/>
                <a:gd name="T27" fmla="*/ 33466 h 520"/>
                <a:gd name="T28" fmla="*/ 68928 w 537"/>
                <a:gd name="T29" fmla="*/ 54183 h 520"/>
                <a:gd name="T30" fmla="*/ 45159 w 537"/>
                <a:gd name="T31" fmla="*/ 78884 h 520"/>
                <a:gd name="T32" fmla="*/ 25353 w 537"/>
                <a:gd name="T33" fmla="*/ 108365 h 520"/>
                <a:gd name="T34" fmla="*/ 11884 w 537"/>
                <a:gd name="T35" fmla="*/ 139441 h 520"/>
                <a:gd name="T36" fmla="*/ 2377 w 537"/>
                <a:gd name="T37" fmla="*/ 172906 h 520"/>
                <a:gd name="T38" fmla="*/ 0 w 537"/>
                <a:gd name="T39" fmla="*/ 206372 h 520"/>
                <a:gd name="T40" fmla="*/ 2377 w 537"/>
                <a:gd name="T41" fmla="*/ 241432 h 520"/>
                <a:gd name="T42" fmla="*/ 11884 w 537"/>
                <a:gd name="T43" fmla="*/ 275694 h 520"/>
                <a:gd name="T44" fmla="*/ 25353 w 537"/>
                <a:gd name="T45" fmla="*/ 305973 h 520"/>
                <a:gd name="T46" fmla="*/ 45159 w 537"/>
                <a:gd name="T47" fmla="*/ 335454 h 520"/>
                <a:gd name="T48" fmla="*/ 68928 w 537"/>
                <a:gd name="T49" fmla="*/ 360155 h 520"/>
                <a:gd name="T50" fmla="*/ 95865 w 537"/>
                <a:gd name="T51" fmla="*/ 380872 h 520"/>
                <a:gd name="T52" fmla="*/ 127556 w 537"/>
                <a:gd name="T53" fmla="*/ 396808 h 520"/>
                <a:gd name="T54" fmla="*/ 160831 w 537"/>
                <a:gd name="T55" fmla="*/ 408760 h 520"/>
                <a:gd name="T56" fmla="*/ 194899 w 537"/>
                <a:gd name="T57" fmla="*/ 414338 h 520"/>
                <a:gd name="T58" fmla="*/ 229759 w 537"/>
                <a:gd name="T59" fmla="*/ 414338 h 520"/>
                <a:gd name="T60" fmla="*/ 264619 w 537"/>
                <a:gd name="T61" fmla="*/ 408760 h 520"/>
                <a:gd name="T62" fmla="*/ 298686 w 537"/>
                <a:gd name="T63" fmla="*/ 396808 h 520"/>
                <a:gd name="T64" fmla="*/ 328793 w 537"/>
                <a:gd name="T65" fmla="*/ 380872 h 520"/>
                <a:gd name="T66" fmla="*/ 357315 w 537"/>
                <a:gd name="T67" fmla="*/ 360155 h 520"/>
                <a:gd name="T68" fmla="*/ 380291 w 537"/>
                <a:gd name="T69" fmla="*/ 335454 h 520"/>
                <a:gd name="T70" fmla="*/ 399305 w 537"/>
                <a:gd name="T71" fmla="*/ 305973 h 520"/>
                <a:gd name="T72" fmla="*/ 414358 w 537"/>
                <a:gd name="T73" fmla="*/ 275694 h 520"/>
                <a:gd name="T74" fmla="*/ 422281 w 537"/>
                <a:gd name="T75" fmla="*/ 241432 h 520"/>
                <a:gd name="T76" fmla="*/ 425450 w 537"/>
                <a:gd name="T77" fmla="*/ 206372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20">
                  <a:moveTo>
                    <a:pt x="537" y="259"/>
                  </a:moveTo>
                  <a:lnTo>
                    <a:pt x="533" y="217"/>
                  </a:lnTo>
                  <a:lnTo>
                    <a:pt x="523" y="175"/>
                  </a:lnTo>
                  <a:lnTo>
                    <a:pt x="504" y="136"/>
                  </a:lnTo>
                  <a:lnTo>
                    <a:pt x="480" y="99"/>
                  </a:lnTo>
                  <a:lnTo>
                    <a:pt x="451" y="68"/>
                  </a:lnTo>
                  <a:lnTo>
                    <a:pt x="415" y="42"/>
                  </a:lnTo>
                  <a:lnTo>
                    <a:pt x="377" y="22"/>
                  </a:lnTo>
                  <a:lnTo>
                    <a:pt x="334" y="7"/>
                  </a:lnTo>
                  <a:lnTo>
                    <a:pt x="290" y="0"/>
                  </a:lnTo>
                  <a:lnTo>
                    <a:pt x="246" y="0"/>
                  </a:lnTo>
                  <a:lnTo>
                    <a:pt x="203" y="7"/>
                  </a:lnTo>
                  <a:lnTo>
                    <a:pt x="161" y="22"/>
                  </a:lnTo>
                  <a:lnTo>
                    <a:pt x="121" y="42"/>
                  </a:lnTo>
                  <a:lnTo>
                    <a:pt x="87" y="68"/>
                  </a:lnTo>
                  <a:lnTo>
                    <a:pt x="57" y="99"/>
                  </a:lnTo>
                  <a:lnTo>
                    <a:pt x="32" y="136"/>
                  </a:lnTo>
                  <a:lnTo>
                    <a:pt x="15" y="175"/>
                  </a:lnTo>
                  <a:lnTo>
                    <a:pt x="3" y="217"/>
                  </a:lnTo>
                  <a:lnTo>
                    <a:pt x="0" y="259"/>
                  </a:lnTo>
                  <a:lnTo>
                    <a:pt x="3" y="303"/>
                  </a:lnTo>
                  <a:lnTo>
                    <a:pt x="15" y="346"/>
                  </a:lnTo>
                  <a:lnTo>
                    <a:pt x="32" y="384"/>
                  </a:lnTo>
                  <a:lnTo>
                    <a:pt x="57" y="421"/>
                  </a:lnTo>
                  <a:lnTo>
                    <a:pt x="87" y="452"/>
                  </a:lnTo>
                  <a:lnTo>
                    <a:pt x="121" y="478"/>
                  </a:lnTo>
                  <a:lnTo>
                    <a:pt x="161" y="498"/>
                  </a:lnTo>
                  <a:lnTo>
                    <a:pt x="203" y="513"/>
                  </a:lnTo>
                  <a:lnTo>
                    <a:pt x="246" y="520"/>
                  </a:lnTo>
                  <a:lnTo>
                    <a:pt x="290" y="520"/>
                  </a:lnTo>
                  <a:lnTo>
                    <a:pt x="334" y="513"/>
                  </a:lnTo>
                  <a:lnTo>
                    <a:pt x="377" y="498"/>
                  </a:lnTo>
                  <a:lnTo>
                    <a:pt x="415" y="478"/>
                  </a:lnTo>
                  <a:lnTo>
                    <a:pt x="451" y="452"/>
                  </a:lnTo>
                  <a:lnTo>
                    <a:pt x="480" y="421"/>
                  </a:lnTo>
                  <a:lnTo>
                    <a:pt x="504" y="384"/>
                  </a:lnTo>
                  <a:lnTo>
                    <a:pt x="523" y="346"/>
                  </a:lnTo>
                  <a:lnTo>
                    <a:pt x="533" y="303"/>
                  </a:lnTo>
                  <a:lnTo>
                    <a:pt x="537" y="259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Rectangle 95"/>
            <p:cNvSpPr>
              <a:spLocks noChangeArrowheads="1"/>
            </p:cNvSpPr>
            <p:nvPr/>
          </p:nvSpPr>
          <p:spPr bwMode="auto">
            <a:xfrm>
              <a:off x="5583238" y="1725613"/>
              <a:ext cx="109537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183" name="未知"/>
            <p:cNvSpPr>
              <a:spLocks/>
            </p:cNvSpPr>
            <p:nvPr/>
          </p:nvSpPr>
          <p:spPr bwMode="auto">
            <a:xfrm>
              <a:off x="4721225" y="936625"/>
              <a:ext cx="428625" cy="412750"/>
            </a:xfrm>
            <a:custGeom>
              <a:avLst/>
              <a:gdLst>
                <a:gd name="T0" fmla="*/ 428625 w 539"/>
                <a:gd name="T1" fmla="*/ 205977 h 519"/>
                <a:gd name="T2" fmla="*/ 425444 w 539"/>
                <a:gd name="T3" fmla="*/ 172576 h 519"/>
                <a:gd name="T4" fmla="*/ 416697 w 539"/>
                <a:gd name="T5" fmla="*/ 139174 h 519"/>
                <a:gd name="T6" fmla="*/ 403178 w 539"/>
                <a:gd name="T7" fmla="*/ 108158 h 519"/>
                <a:gd name="T8" fmla="*/ 383297 w 539"/>
                <a:gd name="T9" fmla="*/ 78733 h 519"/>
                <a:gd name="T10" fmla="*/ 359441 w 539"/>
                <a:gd name="T11" fmla="*/ 54079 h 519"/>
                <a:gd name="T12" fmla="*/ 332403 w 539"/>
                <a:gd name="T13" fmla="*/ 31811 h 519"/>
                <a:gd name="T14" fmla="*/ 300594 w 539"/>
                <a:gd name="T15" fmla="*/ 15906 h 519"/>
                <a:gd name="T16" fmla="*/ 267195 w 539"/>
                <a:gd name="T17" fmla="*/ 5567 h 519"/>
                <a:gd name="T18" fmla="*/ 232205 w 539"/>
                <a:gd name="T19" fmla="*/ 0 h 519"/>
                <a:gd name="T20" fmla="*/ 196420 w 539"/>
                <a:gd name="T21" fmla="*/ 0 h 519"/>
                <a:gd name="T22" fmla="*/ 161430 w 539"/>
                <a:gd name="T23" fmla="*/ 5567 h 519"/>
                <a:gd name="T24" fmla="*/ 128031 w 539"/>
                <a:gd name="T25" fmla="*/ 15906 h 519"/>
                <a:gd name="T26" fmla="*/ 97812 w 539"/>
                <a:gd name="T27" fmla="*/ 31811 h 519"/>
                <a:gd name="T28" fmla="*/ 69184 w 539"/>
                <a:gd name="T29" fmla="*/ 54079 h 519"/>
                <a:gd name="T30" fmla="*/ 45328 w 539"/>
                <a:gd name="T31" fmla="*/ 78733 h 519"/>
                <a:gd name="T32" fmla="*/ 25447 w 539"/>
                <a:gd name="T33" fmla="*/ 108158 h 519"/>
                <a:gd name="T34" fmla="*/ 11928 w 539"/>
                <a:gd name="T35" fmla="*/ 139174 h 519"/>
                <a:gd name="T36" fmla="*/ 3181 w 539"/>
                <a:gd name="T37" fmla="*/ 172576 h 519"/>
                <a:gd name="T38" fmla="*/ 0 w 539"/>
                <a:gd name="T39" fmla="*/ 205977 h 519"/>
                <a:gd name="T40" fmla="*/ 3181 w 539"/>
                <a:gd name="T41" fmla="*/ 240174 h 519"/>
                <a:gd name="T42" fmla="*/ 11928 w 539"/>
                <a:gd name="T43" fmla="*/ 273576 h 519"/>
                <a:gd name="T44" fmla="*/ 25447 w 539"/>
                <a:gd name="T45" fmla="*/ 303797 h 519"/>
                <a:gd name="T46" fmla="*/ 45328 w 539"/>
                <a:gd name="T47" fmla="*/ 333222 h 519"/>
                <a:gd name="T48" fmla="*/ 69184 w 539"/>
                <a:gd name="T49" fmla="*/ 357876 h 519"/>
                <a:gd name="T50" fmla="*/ 97812 w 539"/>
                <a:gd name="T51" fmla="*/ 380144 h 519"/>
                <a:gd name="T52" fmla="*/ 128031 w 539"/>
                <a:gd name="T53" fmla="*/ 396049 h 519"/>
                <a:gd name="T54" fmla="*/ 161430 w 539"/>
                <a:gd name="T55" fmla="*/ 406388 h 519"/>
                <a:gd name="T56" fmla="*/ 196420 w 539"/>
                <a:gd name="T57" fmla="*/ 412750 h 519"/>
                <a:gd name="T58" fmla="*/ 232205 w 539"/>
                <a:gd name="T59" fmla="*/ 412750 h 519"/>
                <a:gd name="T60" fmla="*/ 267195 w 539"/>
                <a:gd name="T61" fmla="*/ 406388 h 519"/>
                <a:gd name="T62" fmla="*/ 300594 w 539"/>
                <a:gd name="T63" fmla="*/ 396049 h 519"/>
                <a:gd name="T64" fmla="*/ 332403 w 539"/>
                <a:gd name="T65" fmla="*/ 380144 h 519"/>
                <a:gd name="T66" fmla="*/ 359441 w 539"/>
                <a:gd name="T67" fmla="*/ 357876 h 519"/>
                <a:gd name="T68" fmla="*/ 383297 w 539"/>
                <a:gd name="T69" fmla="*/ 333222 h 519"/>
                <a:gd name="T70" fmla="*/ 403178 w 539"/>
                <a:gd name="T71" fmla="*/ 303797 h 519"/>
                <a:gd name="T72" fmla="*/ 416697 w 539"/>
                <a:gd name="T73" fmla="*/ 273576 h 519"/>
                <a:gd name="T74" fmla="*/ 425444 w 539"/>
                <a:gd name="T75" fmla="*/ 240174 h 519"/>
                <a:gd name="T76" fmla="*/ 428625 w 539"/>
                <a:gd name="T77" fmla="*/ 205977 h 51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19">
                  <a:moveTo>
                    <a:pt x="539" y="259"/>
                  </a:moveTo>
                  <a:lnTo>
                    <a:pt x="535" y="217"/>
                  </a:lnTo>
                  <a:lnTo>
                    <a:pt x="524" y="175"/>
                  </a:lnTo>
                  <a:lnTo>
                    <a:pt x="507" y="136"/>
                  </a:lnTo>
                  <a:lnTo>
                    <a:pt x="482" y="99"/>
                  </a:lnTo>
                  <a:lnTo>
                    <a:pt x="452" y="68"/>
                  </a:lnTo>
                  <a:lnTo>
                    <a:pt x="418" y="40"/>
                  </a:lnTo>
                  <a:lnTo>
                    <a:pt x="378" y="20"/>
                  </a:lnTo>
                  <a:lnTo>
                    <a:pt x="336" y="7"/>
                  </a:lnTo>
                  <a:lnTo>
                    <a:pt x="292" y="0"/>
                  </a:lnTo>
                  <a:lnTo>
                    <a:pt x="247" y="0"/>
                  </a:lnTo>
                  <a:lnTo>
                    <a:pt x="203" y="7"/>
                  </a:lnTo>
                  <a:lnTo>
                    <a:pt x="161" y="20"/>
                  </a:lnTo>
                  <a:lnTo>
                    <a:pt x="123" y="40"/>
                  </a:lnTo>
                  <a:lnTo>
                    <a:pt x="87" y="68"/>
                  </a:lnTo>
                  <a:lnTo>
                    <a:pt x="57" y="99"/>
                  </a:lnTo>
                  <a:lnTo>
                    <a:pt x="32" y="136"/>
                  </a:lnTo>
                  <a:lnTo>
                    <a:pt x="15" y="175"/>
                  </a:lnTo>
                  <a:lnTo>
                    <a:pt x="4" y="217"/>
                  </a:lnTo>
                  <a:lnTo>
                    <a:pt x="0" y="259"/>
                  </a:lnTo>
                  <a:lnTo>
                    <a:pt x="4" y="302"/>
                  </a:lnTo>
                  <a:lnTo>
                    <a:pt x="15" y="344"/>
                  </a:lnTo>
                  <a:lnTo>
                    <a:pt x="32" y="382"/>
                  </a:lnTo>
                  <a:lnTo>
                    <a:pt x="57" y="419"/>
                  </a:lnTo>
                  <a:lnTo>
                    <a:pt x="87" y="450"/>
                  </a:lnTo>
                  <a:lnTo>
                    <a:pt x="123" y="478"/>
                  </a:lnTo>
                  <a:lnTo>
                    <a:pt x="161" y="498"/>
                  </a:lnTo>
                  <a:lnTo>
                    <a:pt x="203" y="511"/>
                  </a:lnTo>
                  <a:lnTo>
                    <a:pt x="247" y="519"/>
                  </a:lnTo>
                  <a:lnTo>
                    <a:pt x="292" y="519"/>
                  </a:lnTo>
                  <a:lnTo>
                    <a:pt x="336" y="511"/>
                  </a:lnTo>
                  <a:lnTo>
                    <a:pt x="378" y="498"/>
                  </a:lnTo>
                  <a:lnTo>
                    <a:pt x="418" y="478"/>
                  </a:lnTo>
                  <a:lnTo>
                    <a:pt x="452" y="450"/>
                  </a:lnTo>
                  <a:lnTo>
                    <a:pt x="482" y="419"/>
                  </a:lnTo>
                  <a:lnTo>
                    <a:pt x="507" y="382"/>
                  </a:lnTo>
                  <a:lnTo>
                    <a:pt x="524" y="344"/>
                  </a:lnTo>
                  <a:lnTo>
                    <a:pt x="535" y="302"/>
                  </a:lnTo>
                  <a:lnTo>
                    <a:pt x="539" y="259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Rectangle 97"/>
            <p:cNvSpPr>
              <a:spLocks noChangeArrowheads="1"/>
            </p:cNvSpPr>
            <p:nvPr/>
          </p:nvSpPr>
          <p:spPr bwMode="auto">
            <a:xfrm>
              <a:off x="4873625" y="1036638"/>
              <a:ext cx="109538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185" name="未知"/>
            <p:cNvSpPr>
              <a:spLocks/>
            </p:cNvSpPr>
            <p:nvPr/>
          </p:nvSpPr>
          <p:spPr bwMode="auto">
            <a:xfrm>
              <a:off x="6037263" y="936625"/>
              <a:ext cx="428625" cy="412750"/>
            </a:xfrm>
            <a:custGeom>
              <a:avLst/>
              <a:gdLst>
                <a:gd name="T0" fmla="*/ 428625 w 539"/>
                <a:gd name="T1" fmla="*/ 205977 h 519"/>
                <a:gd name="T2" fmla="*/ 425444 w 539"/>
                <a:gd name="T3" fmla="*/ 172576 h 519"/>
                <a:gd name="T4" fmla="*/ 415901 w 539"/>
                <a:gd name="T5" fmla="*/ 139174 h 519"/>
                <a:gd name="T6" fmla="*/ 402383 w 539"/>
                <a:gd name="T7" fmla="*/ 108158 h 519"/>
                <a:gd name="T8" fmla="*/ 383297 w 539"/>
                <a:gd name="T9" fmla="*/ 78733 h 519"/>
                <a:gd name="T10" fmla="*/ 358645 w 539"/>
                <a:gd name="T11" fmla="*/ 54079 h 519"/>
                <a:gd name="T12" fmla="*/ 331608 w 539"/>
                <a:gd name="T13" fmla="*/ 31811 h 519"/>
                <a:gd name="T14" fmla="*/ 299799 w 539"/>
                <a:gd name="T15" fmla="*/ 15906 h 519"/>
                <a:gd name="T16" fmla="*/ 267195 w 539"/>
                <a:gd name="T17" fmla="*/ 5567 h 519"/>
                <a:gd name="T18" fmla="*/ 232205 w 539"/>
                <a:gd name="T19" fmla="*/ 0 h 519"/>
                <a:gd name="T20" fmla="*/ 197215 w 539"/>
                <a:gd name="T21" fmla="*/ 0 h 519"/>
                <a:gd name="T22" fmla="*/ 161430 w 539"/>
                <a:gd name="T23" fmla="*/ 5567 h 519"/>
                <a:gd name="T24" fmla="*/ 128031 w 539"/>
                <a:gd name="T25" fmla="*/ 15906 h 519"/>
                <a:gd name="T26" fmla="*/ 97812 w 539"/>
                <a:gd name="T27" fmla="*/ 31811 h 519"/>
                <a:gd name="T28" fmla="*/ 69184 w 539"/>
                <a:gd name="T29" fmla="*/ 54079 h 519"/>
                <a:gd name="T30" fmla="*/ 45328 w 539"/>
                <a:gd name="T31" fmla="*/ 78733 h 519"/>
                <a:gd name="T32" fmla="*/ 27038 w 539"/>
                <a:gd name="T33" fmla="*/ 108158 h 519"/>
                <a:gd name="T34" fmla="*/ 11928 w 539"/>
                <a:gd name="T35" fmla="*/ 139174 h 519"/>
                <a:gd name="T36" fmla="*/ 2386 w 539"/>
                <a:gd name="T37" fmla="*/ 172576 h 519"/>
                <a:gd name="T38" fmla="*/ 0 w 539"/>
                <a:gd name="T39" fmla="*/ 205977 h 519"/>
                <a:gd name="T40" fmla="*/ 2386 w 539"/>
                <a:gd name="T41" fmla="*/ 240174 h 519"/>
                <a:gd name="T42" fmla="*/ 11928 w 539"/>
                <a:gd name="T43" fmla="*/ 273576 h 519"/>
                <a:gd name="T44" fmla="*/ 27038 w 539"/>
                <a:gd name="T45" fmla="*/ 303797 h 519"/>
                <a:gd name="T46" fmla="*/ 45328 w 539"/>
                <a:gd name="T47" fmla="*/ 333222 h 519"/>
                <a:gd name="T48" fmla="*/ 69184 w 539"/>
                <a:gd name="T49" fmla="*/ 357876 h 519"/>
                <a:gd name="T50" fmla="*/ 97812 w 539"/>
                <a:gd name="T51" fmla="*/ 380144 h 519"/>
                <a:gd name="T52" fmla="*/ 128031 w 539"/>
                <a:gd name="T53" fmla="*/ 396049 h 519"/>
                <a:gd name="T54" fmla="*/ 161430 w 539"/>
                <a:gd name="T55" fmla="*/ 406388 h 519"/>
                <a:gd name="T56" fmla="*/ 197215 w 539"/>
                <a:gd name="T57" fmla="*/ 412750 h 519"/>
                <a:gd name="T58" fmla="*/ 232205 w 539"/>
                <a:gd name="T59" fmla="*/ 412750 h 519"/>
                <a:gd name="T60" fmla="*/ 267195 w 539"/>
                <a:gd name="T61" fmla="*/ 406388 h 519"/>
                <a:gd name="T62" fmla="*/ 299799 w 539"/>
                <a:gd name="T63" fmla="*/ 396049 h 519"/>
                <a:gd name="T64" fmla="*/ 331608 w 539"/>
                <a:gd name="T65" fmla="*/ 380144 h 519"/>
                <a:gd name="T66" fmla="*/ 358645 w 539"/>
                <a:gd name="T67" fmla="*/ 357876 h 519"/>
                <a:gd name="T68" fmla="*/ 383297 w 539"/>
                <a:gd name="T69" fmla="*/ 333222 h 519"/>
                <a:gd name="T70" fmla="*/ 402383 w 539"/>
                <a:gd name="T71" fmla="*/ 303797 h 519"/>
                <a:gd name="T72" fmla="*/ 415901 w 539"/>
                <a:gd name="T73" fmla="*/ 273576 h 519"/>
                <a:gd name="T74" fmla="*/ 425444 w 539"/>
                <a:gd name="T75" fmla="*/ 240174 h 519"/>
                <a:gd name="T76" fmla="*/ 428625 w 539"/>
                <a:gd name="T77" fmla="*/ 205977 h 51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9" h="519">
                  <a:moveTo>
                    <a:pt x="539" y="259"/>
                  </a:moveTo>
                  <a:lnTo>
                    <a:pt x="535" y="217"/>
                  </a:lnTo>
                  <a:lnTo>
                    <a:pt x="523" y="175"/>
                  </a:lnTo>
                  <a:lnTo>
                    <a:pt x="506" y="136"/>
                  </a:lnTo>
                  <a:lnTo>
                    <a:pt x="482" y="99"/>
                  </a:lnTo>
                  <a:lnTo>
                    <a:pt x="451" y="68"/>
                  </a:lnTo>
                  <a:lnTo>
                    <a:pt x="417" y="40"/>
                  </a:lnTo>
                  <a:lnTo>
                    <a:pt x="377" y="20"/>
                  </a:lnTo>
                  <a:lnTo>
                    <a:pt x="336" y="7"/>
                  </a:lnTo>
                  <a:lnTo>
                    <a:pt x="292" y="0"/>
                  </a:lnTo>
                  <a:lnTo>
                    <a:pt x="248" y="0"/>
                  </a:lnTo>
                  <a:lnTo>
                    <a:pt x="203" y="7"/>
                  </a:lnTo>
                  <a:lnTo>
                    <a:pt x="161" y="20"/>
                  </a:lnTo>
                  <a:lnTo>
                    <a:pt x="123" y="40"/>
                  </a:lnTo>
                  <a:lnTo>
                    <a:pt x="87" y="68"/>
                  </a:lnTo>
                  <a:lnTo>
                    <a:pt x="57" y="99"/>
                  </a:lnTo>
                  <a:lnTo>
                    <a:pt x="34" y="136"/>
                  </a:lnTo>
                  <a:lnTo>
                    <a:pt x="15" y="175"/>
                  </a:lnTo>
                  <a:lnTo>
                    <a:pt x="3" y="217"/>
                  </a:lnTo>
                  <a:lnTo>
                    <a:pt x="0" y="259"/>
                  </a:lnTo>
                  <a:lnTo>
                    <a:pt x="3" y="302"/>
                  </a:lnTo>
                  <a:lnTo>
                    <a:pt x="15" y="344"/>
                  </a:lnTo>
                  <a:lnTo>
                    <a:pt x="34" y="382"/>
                  </a:lnTo>
                  <a:lnTo>
                    <a:pt x="57" y="419"/>
                  </a:lnTo>
                  <a:lnTo>
                    <a:pt x="87" y="450"/>
                  </a:lnTo>
                  <a:lnTo>
                    <a:pt x="123" y="478"/>
                  </a:lnTo>
                  <a:lnTo>
                    <a:pt x="161" y="498"/>
                  </a:lnTo>
                  <a:lnTo>
                    <a:pt x="203" y="511"/>
                  </a:lnTo>
                  <a:lnTo>
                    <a:pt x="248" y="519"/>
                  </a:lnTo>
                  <a:lnTo>
                    <a:pt x="292" y="519"/>
                  </a:lnTo>
                  <a:lnTo>
                    <a:pt x="336" y="511"/>
                  </a:lnTo>
                  <a:lnTo>
                    <a:pt x="377" y="498"/>
                  </a:lnTo>
                  <a:lnTo>
                    <a:pt x="417" y="478"/>
                  </a:lnTo>
                  <a:lnTo>
                    <a:pt x="451" y="450"/>
                  </a:lnTo>
                  <a:lnTo>
                    <a:pt x="482" y="419"/>
                  </a:lnTo>
                  <a:lnTo>
                    <a:pt x="506" y="382"/>
                  </a:lnTo>
                  <a:lnTo>
                    <a:pt x="523" y="344"/>
                  </a:lnTo>
                  <a:lnTo>
                    <a:pt x="535" y="302"/>
                  </a:lnTo>
                  <a:lnTo>
                    <a:pt x="539" y="259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Rectangle 99"/>
            <p:cNvSpPr>
              <a:spLocks noChangeArrowheads="1"/>
            </p:cNvSpPr>
            <p:nvPr/>
          </p:nvSpPr>
          <p:spPr bwMode="auto">
            <a:xfrm>
              <a:off x="6188075" y="1036638"/>
              <a:ext cx="109538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187" name="未知"/>
            <p:cNvSpPr>
              <a:spLocks/>
            </p:cNvSpPr>
            <p:nvPr/>
          </p:nvSpPr>
          <p:spPr bwMode="auto">
            <a:xfrm>
              <a:off x="5434013" y="2557463"/>
              <a:ext cx="425450" cy="412750"/>
            </a:xfrm>
            <a:custGeom>
              <a:avLst/>
              <a:gdLst>
                <a:gd name="T0" fmla="*/ 425450 w 537"/>
                <a:gd name="T1" fmla="*/ 205187 h 521"/>
                <a:gd name="T2" fmla="*/ 422281 w 537"/>
                <a:gd name="T3" fmla="*/ 171913 h 521"/>
                <a:gd name="T4" fmla="*/ 414358 w 537"/>
                <a:gd name="T5" fmla="*/ 138640 h 521"/>
                <a:gd name="T6" fmla="*/ 399305 w 537"/>
                <a:gd name="T7" fmla="*/ 107743 h 521"/>
                <a:gd name="T8" fmla="*/ 380291 w 537"/>
                <a:gd name="T9" fmla="*/ 79223 h 521"/>
                <a:gd name="T10" fmla="*/ 357315 w 537"/>
                <a:gd name="T11" fmla="*/ 53871 h 521"/>
                <a:gd name="T12" fmla="*/ 328793 w 537"/>
                <a:gd name="T13" fmla="*/ 33274 h 521"/>
                <a:gd name="T14" fmla="*/ 298686 w 537"/>
                <a:gd name="T15" fmla="*/ 17429 h 521"/>
                <a:gd name="T16" fmla="*/ 264619 w 537"/>
                <a:gd name="T17" fmla="*/ 6338 h 521"/>
                <a:gd name="T18" fmla="*/ 229759 w 537"/>
                <a:gd name="T19" fmla="*/ 0 h 521"/>
                <a:gd name="T20" fmla="*/ 194899 w 537"/>
                <a:gd name="T21" fmla="*/ 0 h 521"/>
                <a:gd name="T22" fmla="*/ 160831 w 537"/>
                <a:gd name="T23" fmla="*/ 6338 h 521"/>
                <a:gd name="T24" fmla="*/ 127556 w 537"/>
                <a:gd name="T25" fmla="*/ 17429 h 521"/>
                <a:gd name="T26" fmla="*/ 95865 w 537"/>
                <a:gd name="T27" fmla="*/ 33274 h 521"/>
                <a:gd name="T28" fmla="*/ 68928 w 537"/>
                <a:gd name="T29" fmla="*/ 53871 h 521"/>
                <a:gd name="T30" fmla="*/ 45159 w 537"/>
                <a:gd name="T31" fmla="*/ 79223 h 521"/>
                <a:gd name="T32" fmla="*/ 25353 w 537"/>
                <a:gd name="T33" fmla="*/ 107743 h 521"/>
                <a:gd name="T34" fmla="*/ 11884 w 537"/>
                <a:gd name="T35" fmla="*/ 138640 h 521"/>
                <a:gd name="T36" fmla="*/ 2377 w 537"/>
                <a:gd name="T37" fmla="*/ 171913 h 521"/>
                <a:gd name="T38" fmla="*/ 0 w 537"/>
                <a:gd name="T39" fmla="*/ 205187 h 521"/>
                <a:gd name="T40" fmla="*/ 2377 w 537"/>
                <a:gd name="T41" fmla="*/ 240837 h 521"/>
                <a:gd name="T42" fmla="*/ 11884 w 537"/>
                <a:gd name="T43" fmla="*/ 272526 h 521"/>
                <a:gd name="T44" fmla="*/ 25353 w 537"/>
                <a:gd name="T45" fmla="*/ 305007 h 521"/>
                <a:gd name="T46" fmla="*/ 45159 w 537"/>
                <a:gd name="T47" fmla="*/ 331943 h 521"/>
                <a:gd name="T48" fmla="*/ 68928 w 537"/>
                <a:gd name="T49" fmla="*/ 358879 h 521"/>
                <a:gd name="T50" fmla="*/ 95865 w 537"/>
                <a:gd name="T51" fmla="*/ 378684 h 521"/>
                <a:gd name="T52" fmla="*/ 127556 w 537"/>
                <a:gd name="T53" fmla="*/ 395321 h 521"/>
                <a:gd name="T54" fmla="*/ 160831 w 537"/>
                <a:gd name="T55" fmla="*/ 406412 h 521"/>
                <a:gd name="T56" fmla="*/ 194899 w 537"/>
                <a:gd name="T57" fmla="*/ 412750 h 521"/>
                <a:gd name="T58" fmla="*/ 229759 w 537"/>
                <a:gd name="T59" fmla="*/ 412750 h 521"/>
                <a:gd name="T60" fmla="*/ 264619 w 537"/>
                <a:gd name="T61" fmla="*/ 406412 h 521"/>
                <a:gd name="T62" fmla="*/ 298686 w 537"/>
                <a:gd name="T63" fmla="*/ 395321 h 521"/>
                <a:gd name="T64" fmla="*/ 328793 w 537"/>
                <a:gd name="T65" fmla="*/ 378684 h 521"/>
                <a:gd name="T66" fmla="*/ 357315 w 537"/>
                <a:gd name="T67" fmla="*/ 358879 h 521"/>
                <a:gd name="T68" fmla="*/ 380291 w 537"/>
                <a:gd name="T69" fmla="*/ 331943 h 521"/>
                <a:gd name="T70" fmla="*/ 399305 w 537"/>
                <a:gd name="T71" fmla="*/ 305007 h 521"/>
                <a:gd name="T72" fmla="*/ 414358 w 537"/>
                <a:gd name="T73" fmla="*/ 272526 h 521"/>
                <a:gd name="T74" fmla="*/ 422281 w 537"/>
                <a:gd name="T75" fmla="*/ 240837 h 521"/>
                <a:gd name="T76" fmla="*/ 425450 w 537"/>
                <a:gd name="T77" fmla="*/ 205187 h 52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37" h="521">
                  <a:moveTo>
                    <a:pt x="537" y="259"/>
                  </a:moveTo>
                  <a:lnTo>
                    <a:pt x="533" y="217"/>
                  </a:lnTo>
                  <a:lnTo>
                    <a:pt x="523" y="175"/>
                  </a:lnTo>
                  <a:lnTo>
                    <a:pt x="504" y="136"/>
                  </a:lnTo>
                  <a:lnTo>
                    <a:pt x="480" y="100"/>
                  </a:lnTo>
                  <a:lnTo>
                    <a:pt x="451" y="68"/>
                  </a:lnTo>
                  <a:lnTo>
                    <a:pt x="415" y="42"/>
                  </a:lnTo>
                  <a:lnTo>
                    <a:pt x="377" y="22"/>
                  </a:lnTo>
                  <a:lnTo>
                    <a:pt x="334" y="8"/>
                  </a:lnTo>
                  <a:lnTo>
                    <a:pt x="290" y="0"/>
                  </a:lnTo>
                  <a:lnTo>
                    <a:pt x="246" y="0"/>
                  </a:lnTo>
                  <a:lnTo>
                    <a:pt x="203" y="8"/>
                  </a:lnTo>
                  <a:lnTo>
                    <a:pt x="161" y="22"/>
                  </a:lnTo>
                  <a:lnTo>
                    <a:pt x="121" y="42"/>
                  </a:lnTo>
                  <a:lnTo>
                    <a:pt x="87" y="68"/>
                  </a:lnTo>
                  <a:lnTo>
                    <a:pt x="57" y="100"/>
                  </a:lnTo>
                  <a:lnTo>
                    <a:pt x="32" y="136"/>
                  </a:lnTo>
                  <a:lnTo>
                    <a:pt x="15" y="175"/>
                  </a:lnTo>
                  <a:lnTo>
                    <a:pt x="3" y="217"/>
                  </a:lnTo>
                  <a:lnTo>
                    <a:pt x="0" y="259"/>
                  </a:lnTo>
                  <a:lnTo>
                    <a:pt x="3" y="304"/>
                  </a:lnTo>
                  <a:lnTo>
                    <a:pt x="15" y="344"/>
                  </a:lnTo>
                  <a:lnTo>
                    <a:pt x="32" y="385"/>
                  </a:lnTo>
                  <a:lnTo>
                    <a:pt x="57" y="419"/>
                  </a:lnTo>
                  <a:lnTo>
                    <a:pt x="87" y="453"/>
                  </a:lnTo>
                  <a:lnTo>
                    <a:pt x="121" y="478"/>
                  </a:lnTo>
                  <a:lnTo>
                    <a:pt x="161" y="499"/>
                  </a:lnTo>
                  <a:lnTo>
                    <a:pt x="203" y="513"/>
                  </a:lnTo>
                  <a:lnTo>
                    <a:pt x="246" y="521"/>
                  </a:lnTo>
                  <a:lnTo>
                    <a:pt x="290" y="521"/>
                  </a:lnTo>
                  <a:lnTo>
                    <a:pt x="334" y="513"/>
                  </a:lnTo>
                  <a:lnTo>
                    <a:pt x="377" y="499"/>
                  </a:lnTo>
                  <a:lnTo>
                    <a:pt x="415" y="478"/>
                  </a:lnTo>
                  <a:lnTo>
                    <a:pt x="451" y="453"/>
                  </a:lnTo>
                  <a:lnTo>
                    <a:pt x="480" y="419"/>
                  </a:lnTo>
                  <a:lnTo>
                    <a:pt x="504" y="385"/>
                  </a:lnTo>
                  <a:lnTo>
                    <a:pt x="523" y="344"/>
                  </a:lnTo>
                  <a:lnTo>
                    <a:pt x="533" y="304"/>
                  </a:lnTo>
                  <a:lnTo>
                    <a:pt x="537" y="259"/>
                  </a:lnTo>
                  <a:close/>
                </a:path>
              </a:pathLst>
            </a:custGeom>
            <a:solidFill>
              <a:srgbClr val="FFFFFF"/>
            </a:solidFill>
            <a:ln w="14288" cap="flat" cmpd="sng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Rectangle 101"/>
            <p:cNvSpPr>
              <a:spLocks noChangeArrowheads="1"/>
            </p:cNvSpPr>
            <p:nvPr/>
          </p:nvSpPr>
          <p:spPr bwMode="auto">
            <a:xfrm>
              <a:off x="5583238" y="2657475"/>
              <a:ext cx="109537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189" name="Line 102"/>
            <p:cNvSpPr>
              <a:spLocks noChangeShapeType="1"/>
            </p:cNvSpPr>
            <p:nvPr/>
          </p:nvSpPr>
          <p:spPr bwMode="auto">
            <a:xfrm>
              <a:off x="5275263" y="1173163"/>
              <a:ext cx="638175" cy="158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未知"/>
            <p:cNvSpPr>
              <a:spLocks/>
            </p:cNvSpPr>
            <p:nvPr/>
          </p:nvSpPr>
          <p:spPr bwMode="auto">
            <a:xfrm>
              <a:off x="5146675" y="1127125"/>
              <a:ext cx="139700" cy="90488"/>
            </a:xfrm>
            <a:custGeom>
              <a:avLst/>
              <a:gdLst>
                <a:gd name="T0" fmla="*/ 139700 w 177"/>
                <a:gd name="T1" fmla="*/ 90488 h 114"/>
                <a:gd name="T2" fmla="*/ 0 w 177"/>
                <a:gd name="T3" fmla="*/ 45244 h 114"/>
                <a:gd name="T4" fmla="*/ 139700 w 177"/>
                <a:gd name="T5" fmla="*/ 0 h 114"/>
                <a:gd name="T6" fmla="*/ 139700 w 177"/>
                <a:gd name="T7" fmla="*/ 90488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114">
                  <a:moveTo>
                    <a:pt x="177" y="114"/>
                  </a:moveTo>
                  <a:lnTo>
                    <a:pt x="0" y="57"/>
                  </a:lnTo>
                  <a:lnTo>
                    <a:pt x="177" y="0"/>
                  </a:lnTo>
                  <a:lnTo>
                    <a:pt x="177" y="114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未知"/>
            <p:cNvSpPr>
              <a:spLocks/>
            </p:cNvSpPr>
            <p:nvPr/>
          </p:nvSpPr>
          <p:spPr bwMode="auto">
            <a:xfrm>
              <a:off x="5900738" y="1127125"/>
              <a:ext cx="139700" cy="90488"/>
            </a:xfrm>
            <a:custGeom>
              <a:avLst/>
              <a:gdLst>
                <a:gd name="T0" fmla="*/ 0 w 176"/>
                <a:gd name="T1" fmla="*/ 0 h 114"/>
                <a:gd name="T2" fmla="*/ 139700 w 176"/>
                <a:gd name="T3" fmla="*/ 45244 h 114"/>
                <a:gd name="T4" fmla="*/ 0 w 176"/>
                <a:gd name="T5" fmla="*/ 90488 h 114"/>
                <a:gd name="T6" fmla="*/ 0 w 176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" h="114">
                  <a:moveTo>
                    <a:pt x="0" y="0"/>
                  </a:moveTo>
                  <a:lnTo>
                    <a:pt x="176" y="57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105"/>
            <p:cNvSpPr>
              <a:spLocks noChangeShapeType="1"/>
            </p:cNvSpPr>
            <p:nvPr/>
          </p:nvSpPr>
          <p:spPr bwMode="auto">
            <a:xfrm>
              <a:off x="5648325" y="2163763"/>
              <a:ext cx="1588" cy="268287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未知"/>
            <p:cNvSpPr>
              <a:spLocks/>
            </p:cNvSpPr>
            <p:nvPr/>
          </p:nvSpPr>
          <p:spPr bwMode="auto">
            <a:xfrm>
              <a:off x="5600700" y="2039938"/>
              <a:ext cx="93663" cy="134937"/>
            </a:xfrm>
            <a:custGeom>
              <a:avLst/>
              <a:gdLst>
                <a:gd name="T0" fmla="*/ 0 w 118"/>
                <a:gd name="T1" fmla="*/ 134937 h 171"/>
                <a:gd name="T2" fmla="*/ 46832 w 118"/>
                <a:gd name="T3" fmla="*/ 0 h 171"/>
                <a:gd name="T4" fmla="*/ 93663 w 118"/>
                <a:gd name="T5" fmla="*/ 134937 h 171"/>
                <a:gd name="T6" fmla="*/ 0 w 118"/>
                <a:gd name="T7" fmla="*/ 134937 h 1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8" h="171">
                  <a:moveTo>
                    <a:pt x="0" y="171"/>
                  </a:moveTo>
                  <a:lnTo>
                    <a:pt x="59" y="0"/>
                  </a:lnTo>
                  <a:lnTo>
                    <a:pt x="118" y="171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未知"/>
            <p:cNvSpPr>
              <a:spLocks/>
            </p:cNvSpPr>
            <p:nvPr/>
          </p:nvSpPr>
          <p:spPr bwMode="auto">
            <a:xfrm>
              <a:off x="5600700" y="2422525"/>
              <a:ext cx="93663" cy="134938"/>
            </a:xfrm>
            <a:custGeom>
              <a:avLst/>
              <a:gdLst>
                <a:gd name="T0" fmla="*/ 93663 w 118"/>
                <a:gd name="T1" fmla="*/ 0 h 171"/>
                <a:gd name="T2" fmla="*/ 46832 w 118"/>
                <a:gd name="T3" fmla="*/ 134938 h 171"/>
                <a:gd name="T4" fmla="*/ 0 w 118"/>
                <a:gd name="T5" fmla="*/ 0 h 171"/>
                <a:gd name="T6" fmla="*/ 93663 w 118"/>
                <a:gd name="T7" fmla="*/ 0 h 1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8" h="171">
                  <a:moveTo>
                    <a:pt x="118" y="0"/>
                  </a:moveTo>
                  <a:lnTo>
                    <a:pt x="59" y="171"/>
                  </a:lnTo>
                  <a:lnTo>
                    <a:pt x="0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108"/>
            <p:cNvSpPr>
              <a:spLocks noChangeShapeType="1"/>
            </p:cNvSpPr>
            <p:nvPr/>
          </p:nvSpPr>
          <p:spPr bwMode="auto">
            <a:xfrm>
              <a:off x="5138738" y="1406525"/>
              <a:ext cx="244475" cy="215900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未知"/>
            <p:cNvSpPr>
              <a:spLocks/>
            </p:cNvSpPr>
            <p:nvPr/>
          </p:nvSpPr>
          <p:spPr bwMode="auto">
            <a:xfrm>
              <a:off x="5045075" y="1322388"/>
              <a:ext cx="133350" cy="123825"/>
            </a:xfrm>
            <a:custGeom>
              <a:avLst/>
              <a:gdLst>
                <a:gd name="T0" fmla="*/ 70226 w 169"/>
                <a:gd name="T1" fmla="*/ 123825 h 157"/>
                <a:gd name="T2" fmla="*/ 0 w 169"/>
                <a:gd name="T3" fmla="*/ 0 h 157"/>
                <a:gd name="T4" fmla="*/ 133350 w 169"/>
                <a:gd name="T5" fmla="*/ 56786 h 157"/>
                <a:gd name="T6" fmla="*/ 70226 w 169"/>
                <a:gd name="T7" fmla="*/ 123825 h 1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157">
                  <a:moveTo>
                    <a:pt x="89" y="157"/>
                  </a:moveTo>
                  <a:lnTo>
                    <a:pt x="0" y="0"/>
                  </a:lnTo>
                  <a:lnTo>
                    <a:pt x="169" y="72"/>
                  </a:lnTo>
                  <a:lnTo>
                    <a:pt x="89" y="157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未知"/>
            <p:cNvSpPr>
              <a:spLocks/>
            </p:cNvSpPr>
            <p:nvPr/>
          </p:nvSpPr>
          <p:spPr bwMode="auto">
            <a:xfrm>
              <a:off x="5343525" y="1581150"/>
              <a:ext cx="133350" cy="125413"/>
            </a:xfrm>
            <a:custGeom>
              <a:avLst/>
              <a:gdLst>
                <a:gd name="T0" fmla="*/ 63124 w 169"/>
                <a:gd name="T1" fmla="*/ 0 h 158"/>
                <a:gd name="T2" fmla="*/ 133350 w 169"/>
                <a:gd name="T3" fmla="*/ 125413 h 158"/>
                <a:gd name="T4" fmla="*/ 0 w 169"/>
                <a:gd name="T5" fmla="*/ 67469 h 158"/>
                <a:gd name="T6" fmla="*/ 63124 w 169"/>
                <a:gd name="T7" fmla="*/ 0 h 1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158">
                  <a:moveTo>
                    <a:pt x="80" y="0"/>
                  </a:moveTo>
                  <a:lnTo>
                    <a:pt x="169" y="158"/>
                  </a:lnTo>
                  <a:lnTo>
                    <a:pt x="0" y="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111"/>
            <p:cNvSpPr>
              <a:spLocks noChangeShapeType="1"/>
            </p:cNvSpPr>
            <p:nvPr/>
          </p:nvSpPr>
          <p:spPr bwMode="auto">
            <a:xfrm flipH="1">
              <a:off x="5884863" y="1409700"/>
              <a:ext cx="168275" cy="184150"/>
            </a:xfrm>
            <a:prstGeom prst="line">
              <a:avLst/>
            </a:prstGeom>
            <a:noFill/>
            <a:ln w="142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未知"/>
            <p:cNvSpPr>
              <a:spLocks/>
            </p:cNvSpPr>
            <p:nvPr/>
          </p:nvSpPr>
          <p:spPr bwMode="auto">
            <a:xfrm>
              <a:off x="6008688" y="1317625"/>
              <a:ext cx="128587" cy="131763"/>
            </a:xfrm>
            <a:custGeom>
              <a:avLst/>
              <a:gdLst>
                <a:gd name="T0" fmla="*/ 0 w 161"/>
                <a:gd name="T1" fmla="*/ 71871 h 165"/>
                <a:gd name="T2" fmla="*/ 128587 w 161"/>
                <a:gd name="T3" fmla="*/ 0 h 165"/>
                <a:gd name="T4" fmla="*/ 71082 w 161"/>
                <a:gd name="T5" fmla="*/ 131763 h 165"/>
                <a:gd name="T6" fmla="*/ 0 w 161"/>
                <a:gd name="T7" fmla="*/ 71871 h 1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165">
                  <a:moveTo>
                    <a:pt x="0" y="90"/>
                  </a:moveTo>
                  <a:lnTo>
                    <a:pt x="161" y="0"/>
                  </a:lnTo>
                  <a:lnTo>
                    <a:pt x="89" y="165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未知"/>
            <p:cNvSpPr>
              <a:spLocks/>
            </p:cNvSpPr>
            <p:nvPr/>
          </p:nvSpPr>
          <p:spPr bwMode="auto">
            <a:xfrm>
              <a:off x="5799138" y="1555750"/>
              <a:ext cx="128587" cy="131763"/>
            </a:xfrm>
            <a:custGeom>
              <a:avLst/>
              <a:gdLst>
                <a:gd name="T0" fmla="*/ 128587 w 161"/>
                <a:gd name="T1" fmla="*/ 59892 h 165"/>
                <a:gd name="T2" fmla="*/ 0 w 161"/>
                <a:gd name="T3" fmla="*/ 131763 h 165"/>
                <a:gd name="T4" fmla="*/ 57505 w 161"/>
                <a:gd name="T5" fmla="*/ 0 h 165"/>
                <a:gd name="T6" fmla="*/ 128587 w 161"/>
                <a:gd name="T7" fmla="*/ 59892 h 1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165">
                  <a:moveTo>
                    <a:pt x="161" y="75"/>
                  </a:moveTo>
                  <a:lnTo>
                    <a:pt x="0" y="165"/>
                  </a:lnTo>
                  <a:lnTo>
                    <a:pt x="72" y="0"/>
                  </a:lnTo>
                  <a:lnTo>
                    <a:pt x="161" y="75"/>
                  </a:lnTo>
                  <a:close/>
                </a:path>
              </a:pathLst>
            </a:cu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Rectangle 114"/>
            <p:cNvSpPr>
              <a:spLocks noChangeArrowheads="1"/>
            </p:cNvSpPr>
            <p:nvPr/>
          </p:nvSpPr>
          <p:spPr bwMode="auto">
            <a:xfrm>
              <a:off x="5603875" y="909638"/>
              <a:ext cx="698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202" name="Rectangle 115"/>
            <p:cNvSpPr>
              <a:spLocks noChangeArrowheads="1"/>
            </p:cNvSpPr>
            <p:nvPr/>
          </p:nvSpPr>
          <p:spPr bwMode="auto">
            <a:xfrm>
              <a:off x="5070475" y="1498600"/>
              <a:ext cx="698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203" name="Rectangle 116"/>
            <p:cNvSpPr>
              <a:spLocks noChangeArrowheads="1"/>
            </p:cNvSpPr>
            <p:nvPr/>
          </p:nvSpPr>
          <p:spPr bwMode="auto">
            <a:xfrm>
              <a:off x="5426075" y="2187575"/>
              <a:ext cx="698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204" name="Rectangle 117"/>
            <p:cNvSpPr>
              <a:spLocks noChangeArrowheads="1"/>
            </p:cNvSpPr>
            <p:nvPr/>
          </p:nvSpPr>
          <p:spPr bwMode="auto">
            <a:xfrm>
              <a:off x="6061075" y="1500188"/>
              <a:ext cx="6985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5</a:t>
              </a:r>
            </a:p>
          </p:txBody>
        </p:sp>
      </p:grpSp>
      <p:grpSp>
        <p:nvGrpSpPr>
          <p:cNvPr id="7205" name="Group 118"/>
          <p:cNvGrpSpPr>
            <a:grpSpLocks/>
          </p:cNvGrpSpPr>
          <p:nvPr/>
        </p:nvGrpSpPr>
        <p:grpSpPr bwMode="auto">
          <a:xfrm>
            <a:off x="261027" y="1036638"/>
            <a:ext cx="2113196" cy="1641475"/>
            <a:chOff x="0" y="0"/>
            <a:chExt cx="1645" cy="1525"/>
          </a:xfrm>
        </p:grpSpPr>
        <p:sp>
          <p:nvSpPr>
            <p:cNvPr id="7206" name="Line 119"/>
            <p:cNvSpPr>
              <a:spLocks noChangeShapeType="1"/>
            </p:cNvSpPr>
            <p:nvPr/>
          </p:nvSpPr>
          <p:spPr bwMode="auto">
            <a:xfrm>
              <a:off x="499" y="182"/>
              <a:ext cx="656" cy="13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Line 120"/>
            <p:cNvSpPr>
              <a:spLocks noChangeShapeType="1"/>
            </p:cNvSpPr>
            <p:nvPr/>
          </p:nvSpPr>
          <p:spPr bwMode="auto">
            <a:xfrm>
              <a:off x="411" y="291"/>
              <a:ext cx="457" cy="45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Line 121"/>
            <p:cNvSpPr>
              <a:spLocks noChangeShapeType="1"/>
            </p:cNvSpPr>
            <p:nvPr/>
          </p:nvSpPr>
          <p:spPr bwMode="auto">
            <a:xfrm>
              <a:off x="870" y="849"/>
              <a:ext cx="1" cy="448"/>
            </a:xfrm>
            <a:prstGeom prst="line">
              <a:avLst/>
            </a:prstGeom>
            <a:noFill/>
            <a:ln w="396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Line 122"/>
            <p:cNvSpPr>
              <a:spLocks noChangeShapeType="1"/>
            </p:cNvSpPr>
            <p:nvPr/>
          </p:nvSpPr>
          <p:spPr bwMode="auto">
            <a:xfrm flipH="1">
              <a:off x="868" y="198"/>
              <a:ext cx="453" cy="550"/>
            </a:xfrm>
            <a:prstGeom prst="line">
              <a:avLst/>
            </a:prstGeom>
            <a:noFill/>
            <a:ln w="269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Rectangle 123"/>
            <p:cNvSpPr>
              <a:spLocks noChangeArrowheads="1"/>
            </p:cNvSpPr>
            <p:nvPr/>
          </p:nvSpPr>
          <p:spPr bwMode="auto">
            <a:xfrm>
              <a:off x="1072" y="706"/>
              <a:ext cx="23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/>
                <a:t>RTC</a:t>
              </a:r>
            </a:p>
          </p:txBody>
        </p:sp>
        <p:sp>
          <p:nvSpPr>
            <p:cNvPr id="7211" name="Rectangle 124"/>
            <p:cNvSpPr>
              <a:spLocks noChangeArrowheads="1"/>
            </p:cNvSpPr>
            <p:nvPr/>
          </p:nvSpPr>
          <p:spPr bwMode="auto">
            <a:xfrm>
              <a:off x="1067" y="1357"/>
              <a:ext cx="23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/>
                <a:t>RTD</a:t>
              </a:r>
            </a:p>
          </p:txBody>
        </p:sp>
        <p:sp>
          <p:nvSpPr>
            <p:cNvPr id="7212" name="Line 125"/>
            <p:cNvSpPr>
              <a:spLocks noChangeShapeType="1"/>
            </p:cNvSpPr>
            <p:nvPr/>
          </p:nvSpPr>
          <p:spPr bwMode="auto">
            <a:xfrm>
              <a:off x="408" y="292"/>
              <a:ext cx="457" cy="457"/>
            </a:xfrm>
            <a:prstGeom prst="line">
              <a:avLst/>
            </a:prstGeom>
            <a:noFill/>
            <a:ln w="26988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Rectangle 126"/>
            <p:cNvSpPr>
              <a:spLocks noChangeArrowheads="1"/>
            </p:cNvSpPr>
            <p:nvPr/>
          </p:nvSpPr>
          <p:spPr bwMode="auto">
            <a:xfrm>
              <a:off x="720" y="1006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214" name="Rectangle 127"/>
            <p:cNvSpPr>
              <a:spLocks noChangeArrowheads="1"/>
            </p:cNvSpPr>
            <p:nvPr/>
          </p:nvSpPr>
          <p:spPr bwMode="auto">
            <a:xfrm>
              <a:off x="433" y="508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215" name="Rectangle 128"/>
            <p:cNvSpPr>
              <a:spLocks noChangeArrowheads="1"/>
            </p:cNvSpPr>
            <p:nvPr/>
          </p:nvSpPr>
          <p:spPr bwMode="auto">
            <a:xfrm>
              <a:off x="832" y="29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216" name="Rectangle 129"/>
            <p:cNvSpPr>
              <a:spLocks noChangeArrowheads="1"/>
            </p:cNvSpPr>
            <p:nvPr/>
          </p:nvSpPr>
          <p:spPr bwMode="auto">
            <a:xfrm>
              <a:off x="1217" y="462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0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7217" name="Rectangle 130"/>
            <p:cNvSpPr>
              <a:spLocks noChangeArrowheads="1"/>
            </p:cNvSpPr>
            <p:nvPr/>
          </p:nvSpPr>
          <p:spPr bwMode="auto">
            <a:xfrm>
              <a:off x="1406" y="363"/>
              <a:ext cx="23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/>
                <a:t>RTB</a:t>
              </a:r>
            </a:p>
          </p:txBody>
        </p:sp>
        <p:sp>
          <p:nvSpPr>
            <p:cNvPr id="7218" name="Rectangle 131"/>
            <p:cNvSpPr>
              <a:spLocks noChangeArrowheads="1"/>
            </p:cNvSpPr>
            <p:nvPr/>
          </p:nvSpPr>
          <p:spPr bwMode="auto">
            <a:xfrm>
              <a:off x="0" y="272"/>
              <a:ext cx="230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1200" b="1"/>
                <a:t>RTA</a:t>
              </a:r>
            </a:p>
          </p:txBody>
        </p:sp>
        <p:pic>
          <p:nvPicPr>
            <p:cNvPr id="7219" name="Picture 132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44" y="1179"/>
              <a:ext cx="46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220" name="Picture 133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136" y="0"/>
              <a:ext cx="46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221" name="Picture 134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1179" y="0"/>
              <a:ext cx="46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222" name="Picture 135" descr="路由器通用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589" y="590"/>
              <a:ext cx="46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OSPF介绍 – 特点</a:t>
            </a:r>
          </a:p>
        </p:txBody>
      </p:sp>
      <p:sp>
        <p:nvSpPr>
          <p:cNvPr id="8195" name="内容占位符 5"/>
          <p:cNvSpPr>
            <a:spLocks noGrp="1" noChangeArrowheads="1"/>
          </p:cNvSpPr>
          <p:nvPr>
            <p:ph idx="1"/>
          </p:nvPr>
        </p:nvSpPr>
        <p:spPr>
          <a:xfrm>
            <a:off x="395652" y="1059624"/>
            <a:ext cx="6400800" cy="3394075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/>
              <a:t>OSPF 支持多种对距离的度量（物理距离，时延，带宽等）。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/>
              <a:t>度量取值的范围是（0，65535），并且可以是不对称的。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/>
              <a:t>OSPF支持在开销相同的最短路线之间的负载平衡 (Load Balancing)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/>
              <a:t>OSPF支持分层路由（区域划分及路由分级）。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/>
              <a:t>OSPF支持Multicast路由。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/>
              <a:t>安全 </a:t>
            </a:r>
          </a:p>
          <a:p>
            <a:pPr marL="742950" lvl="1" indent="-285750" algn="l" eaLnBrk="1" hangingPunct="1">
              <a:lnSpc>
                <a:spcPct val="90000"/>
              </a:lnSpc>
              <a:buFont typeface="Arial" pitchFamily="34" charset="0"/>
              <a:buChar char="–"/>
            </a:pPr>
            <a:r>
              <a:rPr lang="zh-CN" altLang="zh-CN" sz="1800"/>
              <a:t>OSPF支持三种认证方式。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zh-CN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OSPF介绍 – Packet格式 </a:t>
            </a:r>
          </a:p>
        </p:txBody>
      </p:sp>
      <p:sp>
        <p:nvSpPr>
          <p:cNvPr id="9219" name="内容占位符 5"/>
          <p:cNvSpPr>
            <a:spLocks noGrp="1" noChangeArrowheads="1"/>
          </p:cNvSpPr>
          <p:nvPr>
            <p:ph idx="1"/>
          </p:nvPr>
        </p:nvSpPr>
        <p:spPr>
          <a:xfrm>
            <a:off x="395652" y="1059624"/>
            <a:ext cx="6400800" cy="3394075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 dirty="0"/>
              <a:t>OSPF Packet被直接封装在IP分组中传送。</a:t>
            </a:r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zh-CN" altLang="zh-CN" sz="1800" dirty="0"/>
          </a:p>
          <a:p>
            <a:pPr marL="342900" indent="-342900" algn="l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zh-CN" altLang="zh-CN" sz="1800" dirty="0"/>
              <a:t>IP分组首部protocol域取值为89。</a:t>
            </a:r>
          </a:p>
          <a:p>
            <a:pPr marL="342900" indent="-342900" algn="l" eaLnBrk="1" hangingPunct="1">
              <a:buFont typeface="Arial" pitchFamily="34" charset="0"/>
              <a:buChar char="•"/>
            </a:pPr>
            <a:endParaRPr lang="zh-CN" altLang="zh-CN" sz="1800" dirty="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90525" y="2343150"/>
          <a:ext cx="6127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452247" imgH="1339078" progId="">
                  <p:embed/>
                </p:oleObj>
              </mc:Choice>
              <mc:Fallback>
                <p:oleObj name="Visio" r:id="rId2" imgW="10452247" imgH="1339078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343150"/>
                        <a:ext cx="61277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OSPF介绍 – Packet格式 (续)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57238" y="771525"/>
          <a:ext cx="5302250" cy="294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13836" imgH="5062263" progId="">
                  <p:embed/>
                </p:oleObj>
              </mc:Choice>
              <mc:Fallback>
                <p:oleObj r:id="rId2" imgW="9113836" imgH="5062263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771525"/>
                        <a:ext cx="5302250" cy="294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AutoShape 4"/>
          <p:cNvSpPr>
            <a:spLocks/>
          </p:cNvSpPr>
          <p:nvPr/>
        </p:nvSpPr>
        <p:spPr bwMode="auto">
          <a:xfrm>
            <a:off x="333375" y="1717675"/>
            <a:ext cx="1082675" cy="276993"/>
          </a:xfrm>
          <a:prstGeom prst="accentCallout1">
            <a:avLst>
              <a:gd name="adj1" fmla="val 47620"/>
              <a:gd name="adj2" fmla="val 107032"/>
              <a:gd name="adj3" fmla="val 60583"/>
              <a:gd name="adj4" fmla="val 171042"/>
            </a:avLst>
          </a:prstGeom>
          <a:solidFill>
            <a:srgbClr val="FFFF99"/>
          </a:solidFill>
          <a:ln w="28575">
            <a:solidFill>
              <a:schemeClr val="tx1"/>
            </a:solidFill>
            <a:bevel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1200">
                <a:latin typeface="+mn-lt"/>
              </a:rPr>
              <a:t>2: OSPF V2</a:t>
            </a:r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107628" y="2165734"/>
            <a:ext cx="1614488" cy="1569654"/>
          </a:xfrm>
          <a:prstGeom prst="accentCallout1">
            <a:avLst>
              <a:gd name="adj1" fmla="val 12144"/>
              <a:gd name="adj2" fmla="val 104718"/>
              <a:gd name="adj3" fmla="val -16232"/>
              <a:gd name="adj4" fmla="val 184376"/>
            </a:avLst>
          </a:prstGeom>
          <a:solidFill>
            <a:srgbClr val="FFFF99"/>
          </a:solidFill>
          <a:ln w="28575">
            <a:solidFill>
              <a:schemeClr val="tx1"/>
            </a:solidFill>
            <a:bevel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7" rIns="91433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1200" dirty="0">
                <a:latin typeface="+mn-lt"/>
              </a:rPr>
              <a:t>Message types:</a:t>
            </a:r>
          </a:p>
          <a:p>
            <a:r>
              <a:rPr lang="zh-CN" altLang="zh-CN" sz="1200" dirty="0">
                <a:solidFill>
                  <a:schemeClr val="accent2"/>
                </a:solidFill>
                <a:latin typeface="+mn-lt"/>
              </a:rPr>
              <a:t>1: Hello</a:t>
            </a:r>
          </a:p>
          <a:p>
            <a:r>
              <a:rPr lang="zh-CN" altLang="zh-CN" sz="1200" dirty="0">
                <a:solidFill>
                  <a:schemeClr val="accent2"/>
                </a:solidFill>
                <a:latin typeface="+mn-lt"/>
              </a:rPr>
              <a:t>2: Database description</a:t>
            </a:r>
          </a:p>
          <a:p>
            <a:r>
              <a:rPr lang="zh-CN" altLang="zh-CN" sz="1200" dirty="0">
                <a:solidFill>
                  <a:schemeClr val="accent2"/>
                </a:solidFill>
                <a:latin typeface="+mn-lt"/>
              </a:rPr>
              <a:t>3: Link Status request</a:t>
            </a:r>
          </a:p>
          <a:p>
            <a:r>
              <a:rPr lang="zh-CN" altLang="zh-CN" sz="1200" dirty="0">
                <a:solidFill>
                  <a:schemeClr val="accent2"/>
                </a:solidFill>
                <a:latin typeface="+mn-lt"/>
              </a:rPr>
              <a:t>4: Link state update</a:t>
            </a:r>
          </a:p>
          <a:p>
            <a:r>
              <a:rPr lang="zh-CN" altLang="zh-CN" sz="1200" dirty="0">
                <a:solidFill>
                  <a:schemeClr val="accent2"/>
                </a:solidFill>
                <a:latin typeface="+mn-lt"/>
              </a:rPr>
              <a:t>5: Link state ack</a:t>
            </a:r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>
            <a:off x="5292725" y="2500313"/>
            <a:ext cx="2015503" cy="1384988"/>
          </a:xfrm>
          <a:prstGeom prst="accentCallout1">
            <a:avLst>
              <a:gd name="adj1" fmla="val 10602"/>
              <a:gd name="adj2" fmla="val -5569"/>
              <a:gd name="adj3" fmla="val 11718"/>
              <a:gd name="adj4" fmla="val -21125"/>
            </a:avLst>
          </a:prstGeom>
          <a:solidFill>
            <a:srgbClr val="FFFF99"/>
          </a:solidFill>
          <a:ln w="28575">
            <a:solidFill>
              <a:schemeClr val="tx1"/>
            </a:solidFill>
            <a:bevel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3" tIns="45717" rIns="91433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1200">
                <a:latin typeface="+mn-lt"/>
              </a:rPr>
              <a:t>0: null</a:t>
            </a:r>
          </a:p>
          <a:p>
            <a:r>
              <a:rPr lang="zh-CN" altLang="zh-CN" sz="1200">
                <a:latin typeface="+mn-lt"/>
              </a:rPr>
              <a:t>    authentication</a:t>
            </a:r>
          </a:p>
          <a:p>
            <a:r>
              <a:rPr lang="zh-CN" altLang="zh-CN" sz="1200">
                <a:latin typeface="+mn-lt"/>
              </a:rPr>
              <a:t>1: simple</a:t>
            </a:r>
          </a:p>
          <a:p>
            <a:r>
              <a:rPr lang="zh-CN" altLang="zh-CN" sz="1200">
                <a:latin typeface="+mn-lt"/>
              </a:rPr>
              <a:t>    password</a:t>
            </a:r>
          </a:p>
          <a:p>
            <a:r>
              <a:rPr lang="zh-CN" altLang="zh-CN" sz="1200">
                <a:latin typeface="+mn-lt"/>
              </a:rPr>
              <a:t>    authentication</a:t>
            </a:r>
          </a:p>
          <a:p>
            <a:r>
              <a:rPr lang="zh-CN" altLang="zh-CN" sz="1200">
                <a:latin typeface="+mn-lt"/>
              </a:rPr>
              <a:t>2: cryptographic</a:t>
            </a:r>
          </a:p>
          <a:p>
            <a:r>
              <a:rPr lang="zh-CN" altLang="zh-CN" sz="1200">
                <a:latin typeface="+mn-lt"/>
              </a:rPr>
              <a:t>    authentication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301954" y="3795852"/>
            <a:ext cx="6344275" cy="1200328"/>
            <a:chOff x="0" y="0"/>
            <a:chExt cx="4424" cy="1204"/>
          </a:xfrm>
        </p:grpSpPr>
        <p:sp>
          <p:nvSpPr>
            <p:cNvPr id="10248" name="AutoShape 8"/>
            <p:cNvSpPr>
              <a:spLocks/>
            </p:cNvSpPr>
            <p:nvPr/>
          </p:nvSpPr>
          <p:spPr bwMode="auto">
            <a:xfrm>
              <a:off x="0" y="0"/>
              <a:ext cx="2393" cy="1204"/>
            </a:xfrm>
            <a:prstGeom prst="accentCallout1">
              <a:avLst>
                <a:gd name="adj1" fmla="val 7199"/>
                <a:gd name="adj2" fmla="val 102005"/>
                <a:gd name="adj3" fmla="val -40697"/>
                <a:gd name="adj4" fmla="val 112644"/>
              </a:avLst>
            </a:prstGeom>
            <a:solidFill>
              <a:srgbClr val="FFFF99"/>
            </a:solidFill>
            <a:ln w="28575">
              <a:solidFill>
                <a:schemeClr val="tx1"/>
              </a:solidFill>
              <a:bevel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3" tIns="45717" rIns="91433" bIns="4571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1200">
                  <a:latin typeface="+mn-lt"/>
                </a:rPr>
                <a:t>0:    can be anything</a:t>
              </a:r>
            </a:p>
            <a:p>
              <a:r>
                <a:rPr lang="zh-CN" altLang="zh-CN" sz="1200">
                  <a:latin typeface="+mn-lt"/>
                </a:rPr>
                <a:t>1:    64-bit cleartext password </a:t>
              </a:r>
            </a:p>
            <a:p>
              <a:r>
                <a:rPr lang="zh-CN" altLang="zh-CN" sz="1200">
                  <a:latin typeface="+mn-lt"/>
                </a:rPr>
                <a:t>2:    0x0000 (16 bits)</a:t>
              </a:r>
            </a:p>
            <a:p>
              <a:r>
                <a:rPr lang="zh-CN" altLang="zh-CN" sz="1200">
                  <a:latin typeface="+mn-lt"/>
                </a:rPr>
                <a:t>       KeyID (8 bits)</a:t>
              </a:r>
            </a:p>
            <a:p>
              <a:r>
                <a:rPr lang="zh-CN" altLang="zh-CN" sz="1200">
                  <a:latin typeface="+mn-lt"/>
                </a:rPr>
                <a:t>       length of Message Digest (8 bits)</a:t>
              </a:r>
              <a:br>
                <a:rPr lang="zh-CN" altLang="zh-CN" sz="1200">
                  <a:latin typeface="+mn-lt"/>
                </a:rPr>
              </a:br>
              <a:r>
                <a:rPr lang="zh-CN" altLang="zh-CN" sz="1200">
                  <a:latin typeface="+mn-lt"/>
                </a:rPr>
                <a:t>       sequence number (32 bits)</a:t>
              </a: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3228" y="417"/>
              <a:ext cx="1196" cy="37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200" dirty="0">
                  <a:latin typeface="+mn-lt"/>
                </a:rPr>
                <a:t>Message Digest 被附在 </a:t>
              </a:r>
            </a:p>
            <a:p>
              <a:pPr algn="ctr" eaLnBrk="1" hangingPunct="1"/>
              <a:r>
                <a:rPr lang="zh-CN" altLang="zh-CN" sz="1200" dirty="0">
                  <a:latin typeface="+mn-lt"/>
                </a:rPr>
                <a:t>OSPF Packet 的后面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 autoUpdateAnimBg="0"/>
      <p:bldP spid="11269" grpId="0" bldLvl="0" animBg="1" autoUpdateAnimBg="0"/>
      <p:bldP spid="1127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/>
              <a:t>OSPF介绍– Packet类型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646" y="1347648"/>
            <a:ext cx="680949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Type   Packet  name                   Protocol  function</a:t>
            </a:r>
          </a:p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——————————————————————</a:t>
            </a:r>
          </a:p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1      Hello                              发现和维护邻居节点</a:t>
            </a:r>
          </a:p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2      Database Description    当发现新邻居节点时，向该邻</a:t>
            </a:r>
          </a:p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居节点报告自己的数据库内容</a:t>
            </a:r>
          </a:p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3      Link State Request         向邻居节点请求链路信息 </a:t>
            </a:r>
          </a:p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4      Link State Update          向邻居节点发送链路信息</a:t>
            </a:r>
          </a:p>
          <a:p>
            <a:pPr>
              <a:buFontTx/>
              <a:buNone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5      Link State Ack              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应答Link State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微软雅黑"/>
        <a:ea typeface="微软雅黑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Pages>0</Pages>
  <Words>3567</Words>
  <Characters>0</Characters>
  <Application>Microsoft Office PowerPoint</Application>
  <DocSecurity>0</DocSecurity>
  <PresentationFormat>全屏显示(16:9)</PresentationFormat>
  <Lines>0</Lines>
  <Paragraphs>503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微软雅黑</vt:lpstr>
      <vt:lpstr>Arial</vt:lpstr>
      <vt:lpstr>Calibri</vt:lpstr>
      <vt:lpstr>Rockwell</vt:lpstr>
      <vt:lpstr>Times New Roman</vt:lpstr>
      <vt:lpstr>Wingdings</vt:lpstr>
      <vt:lpstr>1_自定义设计方案</vt:lpstr>
      <vt:lpstr>自定义设计方案</vt:lpstr>
      <vt:lpstr>2_自定义设计方案</vt:lpstr>
      <vt:lpstr>Visio</vt:lpstr>
      <vt:lpstr>第八讲 路由综合实验与故障诊断</vt:lpstr>
      <vt:lpstr>路由综合实验与故障诊断</vt:lpstr>
      <vt:lpstr>PowerPoint 演示文稿</vt:lpstr>
      <vt:lpstr>自治系统</vt:lpstr>
      <vt:lpstr>链路状态路由协议算法</vt:lpstr>
      <vt:lpstr>OSPF介绍 – 特点</vt:lpstr>
      <vt:lpstr>OSPF介绍 – Packet格式 </vt:lpstr>
      <vt:lpstr>OSPF介绍 – Packet格式 (续)</vt:lpstr>
      <vt:lpstr>OSPF介绍– Packet类型</vt:lpstr>
      <vt:lpstr>OSPF介绍 – 分层路由</vt:lpstr>
      <vt:lpstr>OSPF介绍 – 分层路由 (续) </vt:lpstr>
      <vt:lpstr>OSPF介绍 – 与RIP比较</vt:lpstr>
      <vt:lpstr>OSPF配置 — 创建/关闭OSPF进程</vt:lpstr>
      <vt:lpstr>OSPF配置 — Router ID</vt:lpstr>
      <vt:lpstr>OSPF配置 — 配置接口所在区域</vt:lpstr>
      <vt:lpstr>OSPF配置 — 路由引入</vt:lpstr>
      <vt:lpstr>OSPF配置 — 显示与调试</vt:lpstr>
      <vt:lpstr>OSPF配置 — 举例(V5&amp;V7)</vt:lpstr>
      <vt:lpstr>PowerPoint 演示文稿</vt:lpstr>
      <vt:lpstr>OSPF配置 — 举例(V7)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感谢大家的理解与合作 本课程讲课部分结束！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bhc</dc:creator>
  <cp:lastModifiedBy>卢 睿博</cp:lastModifiedBy>
  <cp:revision>64</cp:revision>
  <dcterms:created xsi:type="dcterms:W3CDTF">2014-11-27T01:06:00Z</dcterms:created>
  <dcterms:modified xsi:type="dcterms:W3CDTF">2021-03-16T13:01:55Z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