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607" r:id="rId2"/>
    <p:sldId id="933" r:id="rId3"/>
    <p:sldId id="934" r:id="rId4"/>
    <p:sldId id="935" r:id="rId5"/>
    <p:sldId id="937" r:id="rId6"/>
    <p:sldId id="936" r:id="rId7"/>
    <p:sldId id="938" r:id="rId8"/>
    <p:sldId id="939" r:id="rId9"/>
    <p:sldId id="940" r:id="rId10"/>
    <p:sldId id="941" r:id="rId11"/>
    <p:sldId id="942" r:id="rId12"/>
    <p:sldId id="943" r:id="rId13"/>
    <p:sldId id="944" r:id="rId14"/>
    <p:sldId id="905" r:id="rId15"/>
    <p:sldId id="945" r:id="rId16"/>
    <p:sldId id="946" r:id="rId17"/>
    <p:sldId id="904" r:id="rId18"/>
    <p:sldId id="947" r:id="rId19"/>
    <p:sldId id="907" r:id="rId20"/>
    <p:sldId id="932" r:id="rId21"/>
  </p:sldIdLst>
  <p:sldSz cx="9144000" cy="5143500" type="screen16x9"/>
  <p:notesSz cx="6858000" cy="9144000"/>
  <p:custDataLst>
    <p:tags r:id="rId23"/>
  </p:custDataLst>
  <p:defaultTextStyle>
    <a:defPPr>
      <a:defRPr lang="zh-CN"/>
    </a:defPPr>
    <a:lvl1pPr marL="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477" autoAdjust="0"/>
  </p:normalViewPr>
  <p:slideViewPr>
    <p:cSldViewPr>
      <p:cViewPr varScale="1">
        <p:scale>
          <a:sx n="83" d="100"/>
          <a:sy n="83" d="100"/>
        </p:scale>
        <p:origin x="102" y="2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pPr/>
              <a:t>2021/9/17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3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95031C-36FB-4BFB-B547-5049AC3C4D20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74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084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598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335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106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770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770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770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300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300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2260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6711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300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85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67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011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402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448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792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399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2021/9/17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467544" y="289467"/>
            <a:ext cx="1990115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467544" y="482768"/>
            <a:ext cx="1804166" cy="26665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等腰三角形 8"/>
          <p:cNvSpPr/>
          <p:nvPr userDrawn="1"/>
        </p:nvSpPr>
        <p:spPr>
          <a:xfrm rot="5400000">
            <a:off x="-117418" y="330604"/>
            <a:ext cx="720075" cy="305833"/>
          </a:xfrm>
          <a:prstGeom prst="triangle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>
          <a:xfrm rot="16200000">
            <a:off x="8452048" y="4451548"/>
            <a:ext cx="691952" cy="69195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 rot="16200000">
            <a:off x="8604448" y="4603948"/>
            <a:ext cx="539552" cy="53955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/>
              <a:pPr>
                <a:defRPr/>
              </a:pPr>
              <a:t>2021/9/17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pPr/>
              <a:t>2021/9/17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72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687678" y="267494"/>
            <a:ext cx="1796090" cy="28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</a:t>
            </a:r>
          </a:p>
        </p:txBody>
      </p:sp>
      <p:sp>
        <p:nvSpPr>
          <p:cNvPr id="7" name="菱形 6"/>
          <p:cNvSpPr/>
          <p:nvPr userDrawn="1"/>
        </p:nvSpPr>
        <p:spPr>
          <a:xfrm>
            <a:off x="179512" y="195486"/>
            <a:ext cx="432048" cy="432048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0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2021/9/17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831694" y="243648"/>
            <a:ext cx="1796090" cy="31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项目介绍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菱形 5"/>
          <p:cNvSpPr/>
          <p:nvPr userDrawn="1"/>
        </p:nvSpPr>
        <p:spPr>
          <a:xfrm>
            <a:off x="467544" y="195486"/>
            <a:ext cx="360040" cy="36004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2021/9/17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831694" y="243648"/>
            <a:ext cx="1796090" cy="31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产品运营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菱形 5"/>
          <p:cNvSpPr/>
          <p:nvPr userDrawn="1"/>
        </p:nvSpPr>
        <p:spPr>
          <a:xfrm>
            <a:off x="467544" y="195486"/>
            <a:ext cx="360040" cy="36004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2021/9/17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831694" y="243648"/>
            <a:ext cx="1796090" cy="31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发展前景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菱形 5"/>
          <p:cNvSpPr/>
          <p:nvPr userDrawn="1"/>
        </p:nvSpPr>
        <p:spPr>
          <a:xfrm>
            <a:off x="467544" y="195486"/>
            <a:ext cx="360040" cy="36004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2021/9/17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831694" y="243648"/>
            <a:ext cx="1796090" cy="31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合作与目标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菱形 5"/>
          <p:cNvSpPr/>
          <p:nvPr userDrawn="1"/>
        </p:nvSpPr>
        <p:spPr>
          <a:xfrm>
            <a:off x="467544" y="195486"/>
            <a:ext cx="360040" cy="36004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pPr/>
              <a:t>2021/9/17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07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64" r:id="rId3"/>
    <p:sldLayoutId id="2147483665" r:id="rId4"/>
    <p:sldLayoutId id="2147483666" r:id="rId5"/>
    <p:sldLayoutId id="2147483668" r:id="rId6"/>
    <p:sldLayoutId id="2147483669" r:id="rId7"/>
    <p:sldLayoutId id="2147483670" r:id="rId8"/>
    <p:sldLayoutId id="2147483671" r:id="rId9"/>
  </p:sldLayoutIdLst>
  <p:transition/>
  <p:txStyles>
    <p:titleStyle>
      <a:lvl1pPr algn="ctr" defTabSz="91428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5" indent="-342855" algn="l" defTabSz="91428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4" indent="-285713" algn="l" defTabSz="91428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2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93" indent="-228570" algn="l" defTabSz="91428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33" indent="-228570" algn="l" defTabSz="91428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7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1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56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97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3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04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4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8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26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file:///E:\&#21315;&#22270;&#32593;\&#12304;&#38899;&#20048;&#32032;&#26448;&#24211;&#12305;\&#23435;&#23478;&#29579;&#26397;%20the%20soong%20sister.mp3" TargetMode="External"/><Relationship Id="rId1" Type="http://schemas.microsoft.com/office/2007/relationships/media" Target="file:///E:\&#21315;&#22270;&#32593;\&#12304;&#38899;&#20048;&#32032;&#26448;&#24211;&#12305;\&#23435;&#23478;&#29579;&#26397;%20the%20soong%20sister.mp3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00\24567a9d6573cd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396552" y="0"/>
            <a:ext cx="5784213" cy="51435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4969381" y="2139702"/>
            <a:ext cx="3312368" cy="418564"/>
          </a:xfrm>
          <a:prstGeom prst="rect">
            <a:avLst/>
          </a:prstGeom>
        </p:spPr>
        <p:txBody>
          <a:bodyPr wrap="square" lIns="48756" tIns="24378" rIns="48756" bIns="24378">
            <a:spAutoFit/>
          </a:bodyPr>
          <a:lstStyle/>
          <a:p>
            <a:pPr algn="ctr"/>
            <a:r>
              <a:rPr lang="zh-CN" altLang="en-US" sz="2400" spc="213" dirty="0">
                <a:solidFill>
                  <a:schemeClr val="accent1"/>
                </a:solidFill>
                <a:latin typeface="Broadway" panose="04040905080B02020502" pitchFamily="82" charset="0"/>
                <a:ea typeface="微软雅黑" panose="020B0503020204020204" pitchFamily="34" charset="-122"/>
                <a:cs typeface="Arial" panose="020B0604020202020204" pitchFamily="34" charset="0"/>
              </a:rPr>
              <a:t>编译技术</a:t>
            </a:r>
          </a:p>
        </p:txBody>
      </p:sp>
      <p:sp>
        <p:nvSpPr>
          <p:cNvPr id="10" name="文本框 16"/>
          <p:cNvSpPr txBox="1"/>
          <p:nvPr/>
        </p:nvSpPr>
        <p:spPr>
          <a:xfrm>
            <a:off x="5329421" y="2571750"/>
            <a:ext cx="5363259" cy="68121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>
              <a:buNone/>
            </a:pPr>
            <a:r>
              <a:rPr lang="zh-CN" altLang="en-US" sz="4000" b="1" cap="all" spc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词法分析</a:t>
            </a: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5560063" y="3435846"/>
            <a:ext cx="3225742" cy="31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 dirty="0"/>
              <a:t>大连理工大学软件学院 </a:t>
            </a:r>
          </a:p>
        </p:txBody>
      </p:sp>
      <p:pic>
        <p:nvPicPr>
          <p:cNvPr id="7" name="宋家王朝 the soong sister.mp3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-756592" y="0"/>
            <a:ext cx="304800" cy="30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6000"/>
    </mc:Choice>
    <mc:Fallback xmlns="">
      <p:transition advClick="0" advTm="6000"/>
    </mc:Fallback>
  </mc:AlternateContent>
  <p:timing>
    <p:tnLst>
      <p:par>
        <p:cTn id="1" dur="indefinite" restart="never" nodeType="tmRoot">
          <p:childTnLst>
            <p:audio>
              <p:cMediaNode numSld="999" showWhenStopped="0">
                <p:cTn id="2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3114597" y="267494"/>
            <a:ext cx="2880301" cy="347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5" tIns="34283" rIns="68565" bIns="34283"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 从正规式到有限自动机</a:t>
            </a:r>
          </a:p>
        </p:txBody>
      </p:sp>
      <p:sp>
        <p:nvSpPr>
          <p:cNvPr id="99" name="TextBox 5"/>
          <p:cNvSpPr txBox="1"/>
          <p:nvPr/>
        </p:nvSpPr>
        <p:spPr>
          <a:xfrm>
            <a:off x="2960119" y="1059582"/>
            <a:ext cx="3700113" cy="311878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构造识别主算符为</a:t>
            </a:r>
            <a:r>
              <a:rPr lang="zh-CN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的正规式的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NFA </a:t>
            </a:r>
          </a:p>
        </p:txBody>
      </p:sp>
      <p:cxnSp>
        <p:nvCxnSpPr>
          <p:cNvPr id="100" name="直接连接符 99"/>
          <p:cNvCxnSpPr/>
          <p:nvPr/>
        </p:nvCxnSpPr>
        <p:spPr>
          <a:xfrm>
            <a:off x="3007551" y="1419622"/>
            <a:ext cx="35283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44"/>
          <p:cNvGrpSpPr/>
          <p:nvPr/>
        </p:nvGrpSpPr>
        <p:grpSpPr>
          <a:xfrm>
            <a:off x="2359480" y="987574"/>
            <a:ext cx="438906" cy="506043"/>
            <a:chOff x="4067944" y="489262"/>
            <a:chExt cx="1375279" cy="1585559"/>
          </a:xfrm>
        </p:grpSpPr>
        <p:sp>
          <p:nvSpPr>
            <p:cNvPr id="104" name="Flowchart: Decision 78"/>
            <p:cNvSpPr/>
            <p:nvPr/>
          </p:nvSpPr>
          <p:spPr>
            <a:xfrm>
              <a:off x="4067944" y="489262"/>
              <a:ext cx="1375279" cy="1375279"/>
            </a:xfrm>
            <a:prstGeom prst="flowChartDecision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105" name="Flowchart: Decision 79"/>
            <p:cNvSpPr/>
            <p:nvPr/>
          </p:nvSpPr>
          <p:spPr>
            <a:xfrm>
              <a:off x="4067944" y="699542"/>
              <a:ext cx="1375279" cy="13752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7" name="Group 4"/>
          <p:cNvGrpSpPr/>
          <p:nvPr/>
        </p:nvGrpSpPr>
        <p:grpSpPr bwMode="auto">
          <a:xfrm>
            <a:off x="2185392" y="1995686"/>
            <a:ext cx="4618856" cy="1659672"/>
            <a:chOff x="432" y="1584"/>
            <a:chExt cx="5040" cy="1811"/>
          </a:xfrm>
        </p:grpSpPr>
        <p:sp>
          <p:nvSpPr>
            <p:cNvPr id="28" name="Line 5"/>
            <p:cNvSpPr>
              <a:spLocks noChangeShapeType="1"/>
            </p:cNvSpPr>
            <p:nvPr/>
          </p:nvSpPr>
          <p:spPr bwMode="auto">
            <a:xfrm>
              <a:off x="432" y="2507"/>
              <a:ext cx="8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 sz="1400"/>
            </a:p>
          </p:txBody>
        </p:sp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1895" y="1933"/>
              <a:ext cx="295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1400" b="1"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1400" b="1">
                <a:latin typeface="Times New Roman" panose="02020603050405020304" pitchFamily="18" charset="0"/>
              </a:endParaRPr>
            </a:p>
          </p:txBody>
        </p:sp>
        <p:grpSp>
          <p:nvGrpSpPr>
            <p:cNvPr id="30" name="Group 7"/>
            <p:cNvGrpSpPr/>
            <p:nvPr/>
          </p:nvGrpSpPr>
          <p:grpSpPr bwMode="auto">
            <a:xfrm>
              <a:off x="5021" y="2256"/>
              <a:ext cx="451" cy="418"/>
              <a:chOff x="8590" y="7640"/>
              <a:chExt cx="527" cy="527"/>
            </a:xfrm>
          </p:grpSpPr>
          <p:sp>
            <p:nvSpPr>
              <p:cNvPr id="49" name="Oval 8"/>
              <p:cNvSpPr>
                <a:spLocks noChangeArrowheads="1"/>
              </p:cNvSpPr>
              <p:nvPr/>
            </p:nvSpPr>
            <p:spPr bwMode="auto">
              <a:xfrm>
                <a:off x="8590" y="7640"/>
                <a:ext cx="527" cy="52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46800" anchor="ctr" anchorCtr="1"/>
              <a:lstStyle/>
              <a:p>
                <a:pPr eaLnBrk="0" hangingPunct="0"/>
                <a:endParaRPr lang="zh-CN" altLang="en-US" sz="14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Oval 9"/>
              <p:cNvSpPr>
                <a:spLocks noChangeArrowheads="1"/>
              </p:cNvSpPr>
              <p:nvPr/>
            </p:nvSpPr>
            <p:spPr bwMode="auto">
              <a:xfrm>
                <a:off x="8650" y="7686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18000" anchor="ctr" anchorCtr="1"/>
              <a:lstStyle/>
              <a:p>
                <a:pPr eaLnBrk="0" hangingPunct="0"/>
                <a:r>
                  <a:rPr lang="en-US" altLang="zh-CN" sz="1400" b="1" i="1" dirty="0">
                    <a:latin typeface="Times New Roman" panose="02020603050405020304" pitchFamily="18" charset="0"/>
                  </a:rPr>
                  <a:t>f</a:t>
                </a:r>
              </a:p>
            </p:txBody>
          </p:sp>
        </p:grpSp>
        <p:sp>
          <p:nvSpPr>
            <p:cNvPr id="31" name="Oval 10"/>
            <p:cNvSpPr>
              <a:spLocks noChangeArrowheads="1"/>
            </p:cNvSpPr>
            <p:nvPr/>
          </p:nvSpPr>
          <p:spPr bwMode="auto">
            <a:xfrm>
              <a:off x="1236" y="2342"/>
              <a:ext cx="364" cy="33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 anchor="ctr" anchorCtr="1"/>
            <a:lstStyle/>
            <a:p>
              <a:pPr eaLnBrk="0" hangingPunct="0"/>
              <a:r>
                <a:rPr lang="en-US" altLang="zh-CN" sz="1400" b="1" i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573" y="2219"/>
              <a:ext cx="59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</a:t>
              </a:r>
            </a:p>
          </p:txBody>
        </p:sp>
        <p:sp>
          <p:nvSpPr>
            <p:cNvPr id="34" name="Oval 13"/>
            <p:cNvSpPr>
              <a:spLocks noChangeArrowheads="1"/>
            </p:cNvSpPr>
            <p:nvPr/>
          </p:nvSpPr>
          <p:spPr bwMode="auto">
            <a:xfrm>
              <a:off x="2395" y="1584"/>
              <a:ext cx="1771" cy="7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1400"/>
            </a:p>
          </p:txBody>
        </p:sp>
        <p:sp>
          <p:nvSpPr>
            <p:cNvPr id="35" name="Oval 14"/>
            <p:cNvSpPr>
              <a:spLocks noChangeArrowheads="1"/>
            </p:cNvSpPr>
            <p:nvPr/>
          </p:nvSpPr>
          <p:spPr bwMode="auto">
            <a:xfrm>
              <a:off x="2519" y="1770"/>
              <a:ext cx="364" cy="3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eaLnBrk="0" hangingPunct="0"/>
              <a:endParaRPr lang="zh-CN" altLang="en-US" sz="1400" b="1" i="1">
                <a:latin typeface="Times New Roman" panose="02020603050405020304" pitchFamily="18" charset="0"/>
              </a:endParaRPr>
            </a:p>
          </p:txBody>
        </p:sp>
        <p:sp>
          <p:nvSpPr>
            <p:cNvPr id="36" name="Oval 15"/>
            <p:cNvSpPr>
              <a:spLocks noChangeArrowheads="1"/>
            </p:cNvSpPr>
            <p:nvPr/>
          </p:nvSpPr>
          <p:spPr bwMode="auto">
            <a:xfrm>
              <a:off x="3700" y="1783"/>
              <a:ext cx="363" cy="33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eaLnBrk="0" hangingPunct="0"/>
              <a:endParaRPr lang="zh-CN" altLang="en-US" sz="1400" b="1" i="1"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3024" y="1740"/>
              <a:ext cx="616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 eaLnBrk="0" hangingPunct="0"/>
              <a:r>
                <a:rPr lang="en-US" altLang="zh-CN" sz="1400" b="1" i="1">
                  <a:latin typeface="Times New Roman" panose="02020603050405020304" pitchFamily="18" charset="0"/>
                </a:rPr>
                <a:t>N </a:t>
              </a:r>
              <a:r>
                <a:rPr lang="en-US" altLang="zh-CN" sz="1400" b="1">
                  <a:latin typeface="Times New Roman" panose="02020603050405020304" pitchFamily="18" charset="0"/>
                </a:rPr>
                <a:t>(</a:t>
              </a:r>
              <a:r>
                <a:rPr lang="en-US" altLang="zh-CN" sz="1400" b="1" i="1">
                  <a:latin typeface="Times New Roman" panose="02020603050405020304" pitchFamily="18" charset="0"/>
                </a:rPr>
                <a:t>s</a:t>
              </a:r>
              <a:r>
                <a:rPr lang="en-US" altLang="zh-CN" sz="1400" b="1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8" name="Oval 17"/>
            <p:cNvSpPr>
              <a:spLocks noChangeArrowheads="1"/>
            </p:cNvSpPr>
            <p:nvPr/>
          </p:nvSpPr>
          <p:spPr bwMode="auto">
            <a:xfrm>
              <a:off x="2408" y="2667"/>
              <a:ext cx="1771" cy="7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1400"/>
            </a:p>
          </p:txBody>
        </p:sp>
        <p:sp>
          <p:nvSpPr>
            <p:cNvPr id="39" name="Oval 18"/>
            <p:cNvSpPr>
              <a:spLocks noChangeArrowheads="1"/>
            </p:cNvSpPr>
            <p:nvPr/>
          </p:nvSpPr>
          <p:spPr bwMode="auto">
            <a:xfrm>
              <a:off x="2532" y="2853"/>
              <a:ext cx="364" cy="3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eaLnBrk="0" hangingPunct="0"/>
              <a:endParaRPr lang="zh-CN" altLang="en-US" sz="1400" b="1" i="1">
                <a:latin typeface="Times New Roman" panose="02020603050405020304" pitchFamily="18" charset="0"/>
              </a:endParaRPr>
            </a:p>
          </p:txBody>
        </p:sp>
        <p:sp>
          <p:nvSpPr>
            <p:cNvPr id="40" name="Oval 19"/>
            <p:cNvSpPr>
              <a:spLocks noChangeArrowheads="1"/>
            </p:cNvSpPr>
            <p:nvPr/>
          </p:nvSpPr>
          <p:spPr bwMode="auto">
            <a:xfrm>
              <a:off x="3713" y="2866"/>
              <a:ext cx="363" cy="33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eaLnBrk="0" hangingPunct="0"/>
              <a:endParaRPr lang="zh-CN" altLang="en-US" sz="1400" b="1" i="1"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20"/>
            <p:cNvSpPr>
              <a:spLocks noChangeArrowheads="1"/>
            </p:cNvSpPr>
            <p:nvPr/>
          </p:nvSpPr>
          <p:spPr bwMode="auto">
            <a:xfrm>
              <a:off x="3037" y="2823"/>
              <a:ext cx="616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 eaLnBrk="0" hangingPunct="0"/>
              <a:r>
                <a:rPr lang="en-US" altLang="zh-CN" sz="1400" b="1" i="1">
                  <a:latin typeface="Times New Roman" panose="02020603050405020304" pitchFamily="18" charset="0"/>
                </a:rPr>
                <a:t>N </a:t>
              </a:r>
              <a:r>
                <a:rPr lang="en-US" altLang="zh-CN" sz="1400" b="1">
                  <a:latin typeface="Times New Roman" panose="02020603050405020304" pitchFamily="18" charset="0"/>
                </a:rPr>
                <a:t>(</a:t>
              </a:r>
              <a:r>
                <a:rPr lang="en-US" altLang="zh-CN" sz="14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1400" b="1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2" name="Line 21"/>
            <p:cNvSpPr>
              <a:spLocks noChangeShapeType="1"/>
            </p:cNvSpPr>
            <p:nvPr/>
          </p:nvSpPr>
          <p:spPr bwMode="auto">
            <a:xfrm flipV="1">
              <a:off x="1600" y="2026"/>
              <a:ext cx="923" cy="3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1400"/>
            </a:p>
          </p:txBody>
        </p:sp>
        <p:sp>
          <p:nvSpPr>
            <p:cNvPr id="43" name="Line 22"/>
            <p:cNvSpPr>
              <a:spLocks noChangeShapeType="1"/>
            </p:cNvSpPr>
            <p:nvPr/>
          </p:nvSpPr>
          <p:spPr bwMode="auto">
            <a:xfrm>
              <a:off x="1587" y="2610"/>
              <a:ext cx="924" cy="3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1400"/>
            </a:p>
          </p:txBody>
        </p:sp>
        <p:sp>
          <p:nvSpPr>
            <p:cNvPr id="44" name="Line 23"/>
            <p:cNvSpPr>
              <a:spLocks noChangeShapeType="1"/>
            </p:cNvSpPr>
            <p:nvPr/>
          </p:nvSpPr>
          <p:spPr bwMode="auto">
            <a:xfrm flipV="1">
              <a:off x="4098" y="2586"/>
              <a:ext cx="966" cy="4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1400"/>
            </a:p>
          </p:txBody>
        </p:sp>
        <p:sp>
          <p:nvSpPr>
            <p:cNvPr id="45" name="Line 24"/>
            <p:cNvSpPr>
              <a:spLocks noChangeShapeType="1"/>
            </p:cNvSpPr>
            <p:nvPr/>
          </p:nvSpPr>
          <p:spPr bwMode="auto">
            <a:xfrm>
              <a:off x="4063" y="2009"/>
              <a:ext cx="962" cy="3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1400"/>
            </a:p>
          </p:txBody>
        </p:sp>
        <p:sp>
          <p:nvSpPr>
            <p:cNvPr id="46" name="Rectangle 25"/>
            <p:cNvSpPr>
              <a:spLocks noChangeArrowheads="1"/>
            </p:cNvSpPr>
            <p:nvPr/>
          </p:nvSpPr>
          <p:spPr bwMode="auto">
            <a:xfrm>
              <a:off x="1908" y="2493"/>
              <a:ext cx="29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1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4448" y="1875"/>
              <a:ext cx="29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1400" b="1"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48" name="Rectangle 27"/>
            <p:cNvSpPr>
              <a:spLocks noChangeArrowheads="1"/>
            </p:cNvSpPr>
            <p:nvPr/>
          </p:nvSpPr>
          <p:spPr bwMode="auto">
            <a:xfrm>
              <a:off x="4435" y="2516"/>
              <a:ext cx="295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1400" b="1"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1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3" name="Rectangle 12"/>
          <p:cNvSpPr>
            <a:spLocks noChangeArrowheads="1"/>
          </p:cNvSpPr>
          <p:nvPr/>
        </p:nvSpPr>
        <p:spPr bwMode="auto">
          <a:xfrm>
            <a:off x="3387342" y="4155926"/>
            <a:ext cx="2480802" cy="260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pPr algn="ctr" eaLnBrk="0" hangingPunct="0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识别正规式</a:t>
            </a:r>
            <a:r>
              <a:rPr lang="en-US" altLang="zh-CN" sz="1400" b="1" i="1" dirty="0">
                <a:latin typeface="Times New Roman" panose="02020603050405020304" pitchFamily="18" charset="0"/>
              </a:rPr>
              <a:t>s </a:t>
            </a:r>
            <a:r>
              <a:rPr lang="en-US" altLang="zh-CN" sz="1400" b="1" dirty="0">
                <a:latin typeface="Times New Roman" panose="02020603050405020304" pitchFamily="18" charset="0"/>
              </a:rPr>
              <a:t>| </a:t>
            </a:r>
            <a:r>
              <a:rPr lang="en-US" altLang="zh-CN" sz="1400" b="1" i="1" dirty="0">
                <a:latin typeface="Times New Roman" panose="02020603050405020304" pitchFamily="18" charset="0"/>
              </a:rPr>
              <a:t>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NFA</a:t>
            </a:r>
          </a:p>
        </p:txBody>
      </p:sp>
    </p:spTree>
    <p:extLst>
      <p:ext uri="{BB962C8B-B14F-4D97-AF65-F5344CB8AC3E}">
        <p14:creationId xmlns:p14="http://schemas.microsoft.com/office/powerpoint/2010/main" val="289915943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99" grpId="0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3114597" y="267494"/>
            <a:ext cx="2880301" cy="347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5" tIns="34283" rIns="68565" bIns="34283"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 从正规式到有限自动机</a:t>
            </a:r>
          </a:p>
        </p:txBody>
      </p:sp>
      <p:sp>
        <p:nvSpPr>
          <p:cNvPr id="99" name="TextBox 5"/>
          <p:cNvSpPr txBox="1"/>
          <p:nvPr/>
        </p:nvSpPr>
        <p:spPr>
          <a:xfrm>
            <a:off x="2960119" y="1059582"/>
            <a:ext cx="3700113" cy="311878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构造识别主算符为</a:t>
            </a:r>
            <a:r>
              <a:rPr lang="zh-CN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的正规式的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NFA </a:t>
            </a:r>
          </a:p>
        </p:txBody>
      </p:sp>
      <p:cxnSp>
        <p:nvCxnSpPr>
          <p:cNvPr id="100" name="直接连接符 99"/>
          <p:cNvCxnSpPr/>
          <p:nvPr/>
        </p:nvCxnSpPr>
        <p:spPr>
          <a:xfrm>
            <a:off x="3007551" y="1419622"/>
            <a:ext cx="35283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44"/>
          <p:cNvGrpSpPr/>
          <p:nvPr/>
        </p:nvGrpSpPr>
        <p:grpSpPr>
          <a:xfrm>
            <a:off x="2359480" y="987574"/>
            <a:ext cx="438906" cy="506043"/>
            <a:chOff x="4067944" y="489262"/>
            <a:chExt cx="1375279" cy="1585559"/>
          </a:xfrm>
        </p:grpSpPr>
        <p:sp>
          <p:nvSpPr>
            <p:cNvPr id="104" name="Flowchart: Decision 78"/>
            <p:cNvSpPr/>
            <p:nvPr/>
          </p:nvSpPr>
          <p:spPr>
            <a:xfrm>
              <a:off x="4067944" y="489262"/>
              <a:ext cx="1375279" cy="1375279"/>
            </a:xfrm>
            <a:prstGeom prst="flowChartDecision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105" name="Flowchart: Decision 79"/>
            <p:cNvSpPr/>
            <p:nvPr/>
          </p:nvSpPr>
          <p:spPr>
            <a:xfrm>
              <a:off x="4067944" y="699542"/>
              <a:ext cx="1375279" cy="13752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7" name="Group 4"/>
          <p:cNvGrpSpPr/>
          <p:nvPr/>
        </p:nvGrpSpPr>
        <p:grpSpPr bwMode="auto">
          <a:xfrm>
            <a:off x="2195736" y="2211711"/>
            <a:ext cx="4968552" cy="1129897"/>
            <a:chOff x="768" y="1968"/>
            <a:chExt cx="3984" cy="906"/>
          </a:xfrm>
        </p:grpSpPr>
        <p:sp>
          <p:nvSpPr>
            <p:cNvPr id="68" name="Oval 5"/>
            <p:cNvSpPr>
              <a:spLocks noChangeArrowheads="1"/>
            </p:cNvSpPr>
            <p:nvPr/>
          </p:nvSpPr>
          <p:spPr bwMode="auto">
            <a:xfrm>
              <a:off x="1537" y="1968"/>
              <a:ext cx="1929" cy="87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1672" y="2193"/>
              <a:ext cx="396" cy="40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 anchor="ctr" anchorCtr="1"/>
            <a:lstStyle/>
            <a:p>
              <a:pPr eaLnBrk="0" hangingPunct="0"/>
              <a:r>
                <a:rPr lang="en-US" altLang="zh-CN" b="1" i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70" name="Oval 7"/>
            <p:cNvSpPr>
              <a:spLocks noChangeArrowheads="1"/>
            </p:cNvSpPr>
            <p:nvPr/>
          </p:nvSpPr>
          <p:spPr bwMode="auto">
            <a:xfrm>
              <a:off x="2958" y="2208"/>
              <a:ext cx="396" cy="40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eaLnBrk="0" hangingPunct="0"/>
              <a:endParaRPr lang="zh-CN" altLang="en-US" b="1" i="1">
                <a:latin typeface="Times New Roman" panose="02020603050405020304" pitchFamily="18" charset="0"/>
              </a:endParaRPr>
            </a:p>
          </p:txBody>
        </p:sp>
        <p:sp>
          <p:nvSpPr>
            <p:cNvPr id="71" name="Rectangle 8"/>
            <p:cNvSpPr>
              <a:spLocks noChangeArrowheads="1"/>
            </p:cNvSpPr>
            <p:nvPr/>
          </p:nvSpPr>
          <p:spPr bwMode="auto">
            <a:xfrm>
              <a:off x="2182" y="2253"/>
              <a:ext cx="671" cy="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 eaLnBrk="0" hangingPunct="0"/>
              <a:r>
                <a:rPr lang="en-US" altLang="zh-CN" b="1" i="1" dirty="0">
                  <a:latin typeface="Times New Roman" panose="02020603050405020304" pitchFamily="18" charset="0"/>
                </a:rPr>
                <a:t>N </a:t>
              </a:r>
              <a:r>
                <a:rPr lang="en-US" altLang="zh-CN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s</a:t>
              </a:r>
              <a:r>
                <a:rPr lang="en-US" altLang="zh-CN" b="1" dirty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72" name="Oval 9"/>
            <p:cNvSpPr>
              <a:spLocks noChangeArrowheads="1"/>
            </p:cNvSpPr>
            <p:nvPr/>
          </p:nvSpPr>
          <p:spPr bwMode="auto">
            <a:xfrm>
              <a:off x="2823" y="1995"/>
              <a:ext cx="1929" cy="87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grpSp>
          <p:nvGrpSpPr>
            <p:cNvPr id="73" name="Group 10"/>
            <p:cNvGrpSpPr/>
            <p:nvPr/>
          </p:nvGrpSpPr>
          <p:grpSpPr bwMode="auto">
            <a:xfrm>
              <a:off x="4160" y="2189"/>
              <a:ext cx="491" cy="506"/>
              <a:chOff x="8590" y="7640"/>
              <a:chExt cx="527" cy="527"/>
            </a:xfrm>
          </p:grpSpPr>
          <p:sp>
            <p:nvSpPr>
              <p:cNvPr id="80" name="Oval 11"/>
              <p:cNvSpPr>
                <a:spLocks noChangeArrowheads="1"/>
              </p:cNvSpPr>
              <p:nvPr/>
            </p:nvSpPr>
            <p:spPr bwMode="auto">
              <a:xfrm>
                <a:off x="8590" y="7640"/>
                <a:ext cx="527" cy="52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46800"/>
              <a:lstStyle/>
              <a:p>
                <a:pPr eaLnBrk="0" hangingPunct="0"/>
                <a:endParaRPr lang="zh-CN" altLang="en-US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" name="Oval 12"/>
              <p:cNvSpPr>
                <a:spLocks noChangeArrowheads="1"/>
              </p:cNvSpPr>
              <p:nvPr/>
            </p:nvSpPr>
            <p:spPr bwMode="auto">
              <a:xfrm>
                <a:off x="8650" y="7686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18000" anchor="ctr" anchorCtr="1"/>
              <a:lstStyle/>
              <a:p>
                <a:pPr eaLnBrk="0" hangingPunct="0"/>
                <a:r>
                  <a:rPr lang="en-US" altLang="zh-CN" b="1" i="1" dirty="0">
                    <a:latin typeface="Times New Roman" panose="02020603050405020304" pitchFamily="18" charset="0"/>
                  </a:rPr>
                  <a:t>f</a:t>
                </a:r>
              </a:p>
            </p:txBody>
          </p:sp>
        </p:grpSp>
        <p:sp>
          <p:nvSpPr>
            <p:cNvPr id="74" name="Rectangle 13"/>
            <p:cNvSpPr>
              <a:spLocks noChangeArrowheads="1"/>
            </p:cNvSpPr>
            <p:nvPr/>
          </p:nvSpPr>
          <p:spPr bwMode="auto">
            <a:xfrm>
              <a:off x="908" y="2060"/>
              <a:ext cx="643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</a:t>
              </a:r>
            </a:p>
          </p:txBody>
        </p:sp>
        <p:sp>
          <p:nvSpPr>
            <p:cNvPr id="76" name="Oval 15"/>
            <p:cNvSpPr>
              <a:spLocks noChangeArrowheads="1"/>
            </p:cNvSpPr>
            <p:nvPr/>
          </p:nvSpPr>
          <p:spPr bwMode="auto">
            <a:xfrm>
              <a:off x="2958" y="2220"/>
              <a:ext cx="396" cy="40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50195"/>
                    </a:srgbClr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eaLnBrk="0" hangingPunct="0"/>
              <a:endParaRPr lang="zh-CN" altLang="en-US" b="1" i="1">
                <a:latin typeface="Times New Roman" panose="02020603050405020304" pitchFamily="18" charset="0"/>
              </a:endParaRPr>
            </a:p>
          </p:txBody>
        </p:sp>
        <p:sp>
          <p:nvSpPr>
            <p:cNvPr id="77" name="Rectangle 16"/>
            <p:cNvSpPr>
              <a:spLocks noChangeArrowheads="1"/>
            </p:cNvSpPr>
            <p:nvPr/>
          </p:nvSpPr>
          <p:spPr bwMode="auto">
            <a:xfrm>
              <a:off x="3571" y="2295"/>
              <a:ext cx="671" cy="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 eaLnBrk="0" hangingPunct="0"/>
              <a:r>
                <a:rPr lang="en-US" altLang="zh-CN" b="1" i="1" dirty="0">
                  <a:latin typeface="Times New Roman" panose="02020603050405020304" pitchFamily="18" charset="0"/>
                </a:rPr>
                <a:t>N </a:t>
              </a:r>
              <a:r>
                <a:rPr lang="en-US" altLang="zh-CN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b="1" dirty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78" name="Freeform 17"/>
            <p:cNvSpPr/>
            <p:nvPr/>
          </p:nvSpPr>
          <p:spPr bwMode="auto">
            <a:xfrm>
              <a:off x="3102" y="2110"/>
              <a:ext cx="378" cy="634"/>
            </a:xfrm>
            <a:custGeom>
              <a:avLst/>
              <a:gdLst>
                <a:gd name="T0" fmla="*/ 91 w 405"/>
                <a:gd name="T1" fmla="*/ 0 h 660"/>
                <a:gd name="T2" fmla="*/ 314 w 405"/>
                <a:gd name="T3" fmla="*/ 181 h 660"/>
                <a:gd name="T4" fmla="*/ 327 w 405"/>
                <a:gd name="T5" fmla="*/ 388 h 660"/>
                <a:gd name="T6" fmla="*/ 196 w 405"/>
                <a:gd name="T7" fmla="*/ 526 h 660"/>
                <a:gd name="T8" fmla="*/ 0 w 405"/>
                <a:gd name="T9" fmla="*/ 609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5" h="660">
                  <a:moveTo>
                    <a:pt x="105" y="0"/>
                  </a:moveTo>
                  <a:cubicBezTo>
                    <a:pt x="147" y="33"/>
                    <a:pt x="315" y="126"/>
                    <a:pt x="360" y="196"/>
                  </a:cubicBezTo>
                  <a:cubicBezTo>
                    <a:pt x="405" y="266"/>
                    <a:pt x="397" y="359"/>
                    <a:pt x="375" y="421"/>
                  </a:cubicBezTo>
                  <a:cubicBezTo>
                    <a:pt x="353" y="483"/>
                    <a:pt x="287" y="530"/>
                    <a:pt x="225" y="570"/>
                  </a:cubicBezTo>
                  <a:cubicBezTo>
                    <a:pt x="163" y="610"/>
                    <a:pt x="37" y="645"/>
                    <a:pt x="0" y="66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79" name="Line 18"/>
            <p:cNvSpPr>
              <a:spLocks noChangeShapeType="1"/>
            </p:cNvSpPr>
            <p:nvPr/>
          </p:nvSpPr>
          <p:spPr bwMode="auto">
            <a:xfrm>
              <a:off x="768" y="2390"/>
              <a:ext cx="8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</p:grpSp>
      <p:sp>
        <p:nvSpPr>
          <p:cNvPr id="82" name="Rectangle 14"/>
          <p:cNvSpPr>
            <a:spLocks noChangeArrowheads="1"/>
          </p:cNvSpPr>
          <p:nvPr/>
        </p:nvSpPr>
        <p:spPr bwMode="auto">
          <a:xfrm>
            <a:off x="2699792" y="3942939"/>
            <a:ext cx="3677776" cy="429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pPr algn="ctr" eaLnBrk="0" hangingPunct="0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识别正规式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st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NFA</a:t>
            </a:r>
          </a:p>
        </p:txBody>
      </p:sp>
    </p:spTree>
    <p:extLst>
      <p:ext uri="{BB962C8B-B14F-4D97-AF65-F5344CB8AC3E}">
        <p14:creationId xmlns:p14="http://schemas.microsoft.com/office/powerpoint/2010/main" val="390551823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99" grpId="0"/>
      <p:bldP spid="8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3114597" y="267494"/>
            <a:ext cx="2880301" cy="347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5" tIns="34283" rIns="68565" bIns="34283"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 从正规式到有限自动机</a:t>
            </a:r>
          </a:p>
        </p:txBody>
      </p:sp>
      <p:sp>
        <p:nvSpPr>
          <p:cNvPr id="99" name="TextBox 5"/>
          <p:cNvSpPr txBox="1"/>
          <p:nvPr/>
        </p:nvSpPr>
        <p:spPr>
          <a:xfrm>
            <a:off x="2960119" y="1059582"/>
            <a:ext cx="3700113" cy="311878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构造识别主算符为</a:t>
            </a:r>
            <a:r>
              <a:rPr lang="zh-CN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闭包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的正规式的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NFA </a:t>
            </a:r>
          </a:p>
        </p:txBody>
      </p:sp>
      <p:cxnSp>
        <p:nvCxnSpPr>
          <p:cNvPr id="100" name="直接连接符 99"/>
          <p:cNvCxnSpPr/>
          <p:nvPr/>
        </p:nvCxnSpPr>
        <p:spPr>
          <a:xfrm>
            <a:off x="3007551" y="1419622"/>
            <a:ext cx="35283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44"/>
          <p:cNvGrpSpPr/>
          <p:nvPr/>
        </p:nvGrpSpPr>
        <p:grpSpPr>
          <a:xfrm>
            <a:off x="2359480" y="987574"/>
            <a:ext cx="438906" cy="506043"/>
            <a:chOff x="4067944" y="489262"/>
            <a:chExt cx="1375279" cy="1585559"/>
          </a:xfrm>
        </p:grpSpPr>
        <p:sp>
          <p:nvSpPr>
            <p:cNvPr id="104" name="Flowchart: Decision 78"/>
            <p:cNvSpPr/>
            <p:nvPr/>
          </p:nvSpPr>
          <p:spPr>
            <a:xfrm>
              <a:off x="4067944" y="489262"/>
              <a:ext cx="1375279" cy="1375279"/>
            </a:xfrm>
            <a:prstGeom prst="flowChartDecision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105" name="Flowchart: Decision 79"/>
            <p:cNvSpPr/>
            <p:nvPr/>
          </p:nvSpPr>
          <p:spPr>
            <a:xfrm>
              <a:off x="4067944" y="699542"/>
              <a:ext cx="1375279" cy="13752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3" name="Group 4"/>
          <p:cNvGrpSpPr/>
          <p:nvPr/>
        </p:nvGrpSpPr>
        <p:grpSpPr bwMode="auto">
          <a:xfrm>
            <a:off x="2051720" y="1635646"/>
            <a:ext cx="4690864" cy="1543897"/>
            <a:chOff x="240" y="1680"/>
            <a:chExt cx="5232" cy="1722"/>
          </a:xfrm>
        </p:grpSpPr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2281" y="2259"/>
              <a:ext cx="1916" cy="79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1400"/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2415" y="2462"/>
              <a:ext cx="394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eaLnBrk="0" hangingPunct="0"/>
              <a:endParaRPr lang="zh-CN" altLang="en-US" sz="1400" b="1" i="1">
                <a:latin typeface="Times New Roman" panose="02020603050405020304" pitchFamily="18" charset="0"/>
              </a:endParaRPr>
            </a:p>
          </p:txBody>
        </p:sp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3693" y="2476"/>
              <a:ext cx="393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eaLnBrk="0" hangingPunct="0"/>
              <a:endParaRPr lang="zh-CN" altLang="en-US" sz="1400" b="1" i="1"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2961" y="2429"/>
              <a:ext cx="667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 eaLnBrk="0" hangingPunct="0"/>
              <a:r>
                <a:rPr lang="en-US" altLang="zh-CN" sz="1400" b="1" i="1">
                  <a:latin typeface="Times New Roman" panose="02020603050405020304" pitchFamily="18" charset="0"/>
                </a:rPr>
                <a:t>N </a:t>
              </a:r>
              <a:r>
                <a:rPr lang="en-US" altLang="zh-CN" sz="1400" b="1">
                  <a:latin typeface="Times New Roman" panose="02020603050405020304" pitchFamily="18" charset="0"/>
                </a:rPr>
                <a:t>(</a:t>
              </a:r>
              <a:r>
                <a:rPr lang="en-US" altLang="zh-CN" sz="1400" b="1" i="1">
                  <a:latin typeface="Times New Roman" panose="02020603050405020304" pitchFamily="18" charset="0"/>
                </a:rPr>
                <a:t>s</a:t>
              </a:r>
              <a:r>
                <a:rPr lang="en-US" altLang="zh-CN" sz="1400" b="1">
                  <a:latin typeface="Times New Roman" panose="02020603050405020304" pitchFamily="18" charset="0"/>
                </a:rPr>
                <a:t>)</a:t>
              </a:r>
            </a:p>
          </p:txBody>
        </p:sp>
        <p:grpSp>
          <p:nvGrpSpPr>
            <p:cNvPr id="28" name="Group 9"/>
            <p:cNvGrpSpPr/>
            <p:nvPr/>
          </p:nvGrpSpPr>
          <p:grpSpPr bwMode="auto">
            <a:xfrm>
              <a:off x="4984" y="2418"/>
              <a:ext cx="488" cy="457"/>
              <a:chOff x="8590" y="7640"/>
              <a:chExt cx="527" cy="527"/>
            </a:xfrm>
          </p:grpSpPr>
          <p:sp>
            <p:nvSpPr>
              <p:cNvPr id="41" name="Oval 10"/>
              <p:cNvSpPr>
                <a:spLocks noChangeArrowheads="1"/>
              </p:cNvSpPr>
              <p:nvPr/>
            </p:nvSpPr>
            <p:spPr bwMode="auto">
              <a:xfrm>
                <a:off x="8590" y="7640"/>
                <a:ext cx="527" cy="52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46800"/>
              <a:lstStyle/>
              <a:p>
                <a:pPr eaLnBrk="0" hangingPunct="0"/>
                <a:endParaRPr lang="zh-CN" altLang="en-US" sz="14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Oval 11"/>
              <p:cNvSpPr>
                <a:spLocks noChangeArrowheads="1"/>
              </p:cNvSpPr>
              <p:nvPr/>
            </p:nvSpPr>
            <p:spPr bwMode="auto">
              <a:xfrm>
                <a:off x="8650" y="7686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18000"/>
              <a:lstStyle/>
              <a:p>
                <a:pPr eaLnBrk="0" hangingPunct="0"/>
                <a:r>
                  <a:rPr lang="en-US" altLang="zh-CN" sz="1400" b="1" i="1">
                    <a:latin typeface="Times New Roman" panose="02020603050405020304" pitchFamily="18" charset="0"/>
                  </a:rPr>
                  <a:t>f</a:t>
                </a:r>
              </a:p>
            </p:txBody>
          </p:sp>
        </p:grp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365" y="2328"/>
              <a:ext cx="639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</a:t>
              </a:r>
            </a:p>
          </p:txBody>
        </p:sp>
        <p:sp>
          <p:nvSpPr>
            <p:cNvPr id="31" name="Oval 14"/>
            <p:cNvSpPr>
              <a:spLocks noChangeArrowheads="1"/>
            </p:cNvSpPr>
            <p:nvPr/>
          </p:nvSpPr>
          <p:spPr bwMode="auto">
            <a:xfrm>
              <a:off x="1138" y="2475"/>
              <a:ext cx="393" cy="36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50195"/>
                    </a:srgbClr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eaLnBrk="0" hangingPunct="0"/>
              <a:r>
                <a:rPr lang="en-US" altLang="zh-CN" sz="1400" b="1" i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2" name="Line 15"/>
            <p:cNvSpPr>
              <a:spLocks noChangeShapeType="1"/>
            </p:cNvSpPr>
            <p:nvPr/>
          </p:nvSpPr>
          <p:spPr bwMode="auto">
            <a:xfrm>
              <a:off x="1545" y="2640"/>
              <a:ext cx="8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 sz="1400"/>
            </a:p>
          </p:txBody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>
              <a:off x="240" y="2628"/>
              <a:ext cx="8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 sz="1400"/>
            </a:p>
          </p:txBody>
        </p:sp>
        <p:sp>
          <p:nvSpPr>
            <p:cNvPr id="34" name="Line 17"/>
            <p:cNvSpPr>
              <a:spLocks noChangeShapeType="1"/>
            </p:cNvSpPr>
            <p:nvPr/>
          </p:nvSpPr>
          <p:spPr bwMode="auto">
            <a:xfrm>
              <a:off x="4114" y="2640"/>
              <a:ext cx="8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 sz="1400"/>
            </a:p>
          </p:txBody>
        </p:sp>
        <p:sp>
          <p:nvSpPr>
            <p:cNvPr id="35" name="Freeform 18"/>
            <p:cNvSpPr/>
            <p:nvPr/>
          </p:nvSpPr>
          <p:spPr bwMode="auto">
            <a:xfrm>
              <a:off x="1473" y="2798"/>
              <a:ext cx="3555" cy="604"/>
            </a:xfrm>
            <a:custGeom>
              <a:avLst/>
              <a:gdLst>
                <a:gd name="T0" fmla="*/ 0 w 3840"/>
                <a:gd name="T1" fmla="*/ 0 h 697"/>
                <a:gd name="T2" fmla="*/ 450 w 3840"/>
                <a:gd name="T3" fmla="*/ 293 h 697"/>
                <a:gd name="T4" fmla="*/ 861 w 3840"/>
                <a:gd name="T5" fmla="*/ 429 h 697"/>
                <a:gd name="T6" fmla="*/ 1648 w 3840"/>
                <a:gd name="T7" fmla="*/ 520 h 697"/>
                <a:gd name="T8" fmla="*/ 2419 w 3840"/>
                <a:gd name="T9" fmla="*/ 452 h 697"/>
                <a:gd name="T10" fmla="*/ 2844 w 3840"/>
                <a:gd name="T11" fmla="*/ 328 h 697"/>
                <a:gd name="T12" fmla="*/ 3291 w 3840"/>
                <a:gd name="T13" fmla="*/ 12 h 6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40" h="697">
                  <a:moveTo>
                    <a:pt x="0" y="0"/>
                  </a:moveTo>
                  <a:cubicBezTo>
                    <a:pt x="186" y="150"/>
                    <a:pt x="357" y="295"/>
                    <a:pt x="525" y="390"/>
                  </a:cubicBezTo>
                  <a:cubicBezTo>
                    <a:pt x="693" y="485"/>
                    <a:pt x="772" y="521"/>
                    <a:pt x="1005" y="571"/>
                  </a:cubicBezTo>
                  <a:cubicBezTo>
                    <a:pt x="1238" y="621"/>
                    <a:pt x="1620" y="687"/>
                    <a:pt x="1923" y="692"/>
                  </a:cubicBezTo>
                  <a:cubicBezTo>
                    <a:pt x="2226" y="697"/>
                    <a:pt x="2591" y="644"/>
                    <a:pt x="2823" y="602"/>
                  </a:cubicBezTo>
                  <a:cubicBezTo>
                    <a:pt x="3055" y="560"/>
                    <a:pt x="3148" y="535"/>
                    <a:pt x="3318" y="437"/>
                  </a:cubicBezTo>
                  <a:cubicBezTo>
                    <a:pt x="3488" y="339"/>
                    <a:pt x="3732" y="104"/>
                    <a:pt x="3840" y="1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1400"/>
            </a:p>
          </p:txBody>
        </p:sp>
        <p:sp>
          <p:nvSpPr>
            <p:cNvPr id="36" name="Freeform 19"/>
            <p:cNvSpPr/>
            <p:nvPr/>
          </p:nvSpPr>
          <p:spPr bwMode="auto">
            <a:xfrm>
              <a:off x="2540" y="1987"/>
              <a:ext cx="1405" cy="487"/>
            </a:xfrm>
            <a:custGeom>
              <a:avLst/>
              <a:gdLst>
                <a:gd name="T0" fmla="*/ 1265 w 1517"/>
                <a:gd name="T1" fmla="*/ 422 h 562"/>
                <a:gd name="T2" fmla="*/ 1265 w 1517"/>
                <a:gd name="T3" fmla="*/ 197 h 562"/>
                <a:gd name="T4" fmla="*/ 1047 w 1517"/>
                <a:gd name="T5" fmla="*/ 28 h 562"/>
                <a:gd name="T6" fmla="*/ 313 w 1517"/>
                <a:gd name="T7" fmla="*/ 28 h 562"/>
                <a:gd name="T8" fmla="*/ 43 w 1517"/>
                <a:gd name="T9" fmla="*/ 174 h 562"/>
                <a:gd name="T10" fmla="*/ 56 w 1517"/>
                <a:gd name="T11" fmla="*/ 422 h 5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17" h="562">
                  <a:moveTo>
                    <a:pt x="1475" y="562"/>
                  </a:moveTo>
                  <a:cubicBezTo>
                    <a:pt x="1475" y="512"/>
                    <a:pt x="1517" y="349"/>
                    <a:pt x="1475" y="262"/>
                  </a:cubicBezTo>
                  <a:cubicBezTo>
                    <a:pt x="1433" y="175"/>
                    <a:pt x="1405" y="74"/>
                    <a:pt x="1220" y="37"/>
                  </a:cubicBezTo>
                  <a:cubicBezTo>
                    <a:pt x="1035" y="0"/>
                    <a:pt x="560" y="4"/>
                    <a:pt x="365" y="37"/>
                  </a:cubicBezTo>
                  <a:cubicBezTo>
                    <a:pt x="170" y="70"/>
                    <a:pt x="100" y="144"/>
                    <a:pt x="50" y="232"/>
                  </a:cubicBezTo>
                  <a:cubicBezTo>
                    <a:pt x="0" y="320"/>
                    <a:pt x="62" y="493"/>
                    <a:pt x="65" y="562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1400"/>
            </a:p>
          </p:txBody>
        </p:sp>
        <p:sp>
          <p:nvSpPr>
            <p:cNvPr id="37" name="Rectangle 20"/>
            <p:cNvSpPr>
              <a:spLocks noChangeArrowheads="1"/>
            </p:cNvSpPr>
            <p:nvPr/>
          </p:nvSpPr>
          <p:spPr bwMode="auto">
            <a:xfrm>
              <a:off x="1726" y="2330"/>
              <a:ext cx="375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 eaLnBrk="0" hangingPunct="0"/>
              <a:r>
                <a:rPr lang="zh-CN" altLang="en-US" sz="1400" b="1"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3170" y="3058"/>
              <a:ext cx="375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 eaLnBrk="0" hangingPunct="0"/>
              <a:r>
                <a:rPr lang="zh-CN" altLang="en-US" sz="1400" b="1"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22"/>
            <p:cNvSpPr>
              <a:spLocks noChangeArrowheads="1"/>
            </p:cNvSpPr>
            <p:nvPr/>
          </p:nvSpPr>
          <p:spPr bwMode="auto">
            <a:xfrm>
              <a:off x="4406" y="2342"/>
              <a:ext cx="375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 eaLnBrk="0" hangingPunct="0"/>
              <a:r>
                <a:rPr lang="zh-CN" altLang="en-US" sz="1400" b="1"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23"/>
            <p:cNvSpPr>
              <a:spLocks noChangeArrowheads="1"/>
            </p:cNvSpPr>
            <p:nvPr/>
          </p:nvSpPr>
          <p:spPr bwMode="auto">
            <a:xfrm>
              <a:off x="3114" y="1680"/>
              <a:ext cx="375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 eaLnBrk="0" hangingPunct="0"/>
              <a:r>
                <a:rPr lang="zh-CN" altLang="en-US" sz="1400" b="1"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1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3275856" y="3363838"/>
            <a:ext cx="2626956" cy="27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pPr algn="ctr" eaLnBrk="0" hangingPunct="0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识别正规式 </a:t>
            </a:r>
            <a:r>
              <a:rPr lang="en-US" altLang="zh-CN" sz="14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1400" b="1" baseline="30000" dirty="0">
                <a:latin typeface="Times New Roman" panose="02020603050405020304" pitchFamily="18" charset="0"/>
              </a:rPr>
              <a:t>*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NFA</a:t>
            </a:r>
          </a:p>
        </p:txBody>
      </p:sp>
      <p:sp>
        <p:nvSpPr>
          <p:cNvPr id="44" name="TextBox 5"/>
          <p:cNvSpPr txBox="1"/>
          <p:nvPr/>
        </p:nvSpPr>
        <p:spPr>
          <a:xfrm>
            <a:off x="2378178" y="4083918"/>
            <a:ext cx="5218158" cy="311878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加括号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的正规式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b="1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本身作为它的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NFA。 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2425610" y="4443958"/>
            <a:ext cx="473280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4"/>
          <p:cNvGrpSpPr/>
          <p:nvPr/>
        </p:nvGrpSpPr>
        <p:grpSpPr>
          <a:xfrm>
            <a:off x="1777539" y="4011910"/>
            <a:ext cx="438906" cy="506043"/>
            <a:chOff x="4067944" y="489262"/>
            <a:chExt cx="1375279" cy="1585559"/>
          </a:xfrm>
        </p:grpSpPr>
        <p:sp>
          <p:nvSpPr>
            <p:cNvPr id="47" name="Flowchart: Decision 78"/>
            <p:cNvSpPr/>
            <p:nvPr/>
          </p:nvSpPr>
          <p:spPr>
            <a:xfrm>
              <a:off x="4067944" y="489262"/>
              <a:ext cx="1375279" cy="1375279"/>
            </a:xfrm>
            <a:prstGeom prst="flowChartDecision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48" name="Flowchart: Decision 79"/>
            <p:cNvSpPr/>
            <p:nvPr/>
          </p:nvSpPr>
          <p:spPr>
            <a:xfrm>
              <a:off x="4067944" y="699542"/>
              <a:ext cx="1375279" cy="13752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710885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99" grpId="0"/>
      <p:bldP spid="43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3114597" y="267494"/>
            <a:ext cx="2880301" cy="347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5" tIns="34283" rIns="68565" bIns="34283" rtlCol="0" anchor="ctr"/>
          <a:lstStyle/>
          <a:p>
            <a:pPr algn="ctr"/>
            <a:r>
              <a:rPr lang="en-US" altLang="zh-CN" sz="14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NFA</a:t>
            </a:r>
            <a:r>
              <a:rPr lang="zh-CN" altLang="en-US" sz="14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构建实例</a:t>
            </a:r>
          </a:p>
        </p:txBody>
      </p:sp>
      <p:sp>
        <p:nvSpPr>
          <p:cNvPr id="99" name="TextBox 5"/>
          <p:cNvSpPr txBox="1"/>
          <p:nvPr/>
        </p:nvSpPr>
        <p:spPr>
          <a:xfrm>
            <a:off x="3578289" y="987574"/>
            <a:ext cx="2361863" cy="434989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sz="2400" b="1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)*</a:t>
            </a:r>
            <a:r>
              <a:rPr lang="en-US" altLang="zh-CN" sz="2400" b="1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en-US" altLang="zh-CN" sz="2400" b="1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=&gt;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NFA</a:t>
            </a:r>
            <a:endParaRPr lang="zh-CN" altLang="en-US" sz="2400" b="1" i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3678002" y="1419622"/>
            <a:ext cx="21602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44"/>
          <p:cNvGrpSpPr/>
          <p:nvPr/>
        </p:nvGrpSpPr>
        <p:grpSpPr>
          <a:xfrm>
            <a:off x="2977650" y="987574"/>
            <a:ext cx="438906" cy="506043"/>
            <a:chOff x="4067944" y="489262"/>
            <a:chExt cx="1375279" cy="1585559"/>
          </a:xfrm>
        </p:grpSpPr>
        <p:sp>
          <p:nvSpPr>
            <p:cNvPr id="104" name="Flowchart: Decision 78"/>
            <p:cNvSpPr/>
            <p:nvPr/>
          </p:nvSpPr>
          <p:spPr>
            <a:xfrm>
              <a:off x="4067944" y="489262"/>
              <a:ext cx="1375279" cy="1375279"/>
            </a:xfrm>
            <a:prstGeom prst="flowChartDecision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105" name="Flowchart: Decision 79"/>
            <p:cNvSpPr/>
            <p:nvPr/>
          </p:nvSpPr>
          <p:spPr>
            <a:xfrm>
              <a:off x="4067944" y="699542"/>
              <a:ext cx="1375279" cy="13752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4" name="TextBox 5"/>
          <p:cNvSpPr txBox="1"/>
          <p:nvPr/>
        </p:nvSpPr>
        <p:spPr>
          <a:xfrm>
            <a:off x="2868383" y="4083918"/>
            <a:ext cx="3962493" cy="311878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下面来看一看正规式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1600" b="1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)*</a:t>
            </a:r>
            <a:r>
              <a:rPr lang="en-US" altLang="zh-CN" sz="1600" b="1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lang="en-US" altLang="zh-CN" sz="1600" b="1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的分解动作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2915815" y="4443958"/>
            <a:ext cx="38025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4"/>
          <p:cNvGrpSpPr/>
          <p:nvPr/>
        </p:nvGrpSpPr>
        <p:grpSpPr>
          <a:xfrm>
            <a:off x="2267744" y="4011910"/>
            <a:ext cx="438906" cy="506043"/>
            <a:chOff x="4067944" y="489262"/>
            <a:chExt cx="1375279" cy="1585559"/>
          </a:xfrm>
        </p:grpSpPr>
        <p:sp>
          <p:nvSpPr>
            <p:cNvPr id="47" name="Flowchart: Decision 78"/>
            <p:cNvSpPr/>
            <p:nvPr/>
          </p:nvSpPr>
          <p:spPr>
            <a:xfrm>
              <a:off x="4067944" y="489262"/>
              <a:ext cx="1375279" cy="1375279"/>
            </a:xfrm>
            <a:prstGeom prst="flowChartDecision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48" name="Flowchart: Decision 79"/>
            <p:cNvSpPr/>
            <p:nvPr/>
          </p:nvSpPr>
          <p:spPr>
            <a:xfrm>
              <a:off x="4067944" y="699542"/>
              <a:ext cx="1375279" cy="13752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0" name="Group 4"/>
          <p:cNvGrpSpPr/>
          <p:nvPr/>
        </p:nvGrpSpPr>
        <p:grpSpPr bwMode="auto">
          <a:xfrm>
            <a:off x="2051720" y="1491630"/>
            <a:ext cx="5142409" cy="2150462"/>
            <a:chOff x="288" y="2112"/>
            <a:chExt cx="5280" cy="2208"/>
          </a:xfrm>
        </p:grpSpPr>
        <p:sp>
          <p:nvSpPr>
            <p:cNvPr id="51" name="Oval 5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1200" b="1">
                  <a:latin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52" name="Group 6"/>
            <p:cNvGrpSpPr/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88" name="Oval 7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endParaRPr lang="zh-CN" altLang="en-US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" name="Oval 8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r>
                  <a:rPr lang="zh-CN" altLang="en-US" sz="1200" b="1">
                    <a:latin typeface="Times New Roman" panose="02020603050405020304" pitchFamily="18" charset="0"/>
                  </a:rPr>
                  <a:t>9</a:t>
                </a:r>
              </a:p>
            </p:txBody>
          </p:sp>
        </p:grpSp>
        <p:sp>
          <p:nvSpPr>
            <p:cNvPr id="53" name="Rectangle 9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1200" b="1">
                  <a:latin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1200" b="1"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12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1200" b="1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7" name="Rectangle 13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1200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1200" b="1"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59" name="Rectangle 15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1200" b="1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0" name="Rectangle 16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1200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1" name="Line 17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1200"/>
            </a:p>
          </p:txBody>
        </p:sp>
        <p:sp>
          <p:nvSpPr>
            <p:cNvPr id="62" name="Line 18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1200"/>
            </a:p>
          </p:txBody>
        </p:sp>
        <p:sp>
          <p:nvSpPr>
            <p:cNvPr id="63" name="Oval 19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12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4" name="Oval 20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1200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66" name="Oval 21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1200" b="1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67" name="Line 22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1200"/>
            </a:p>
          </p:txBody>
        </p:sp>
        <p:sp>
          <p:nvSpPr>
            <p:cNvPr id="68" name="Line 23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1200"/>
            </a:p>
          </p:txBody>
        </p:sp>
        <p:sp>
          <p:nvSpPr>
            <p:cNvPr id="69" name="Line 24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1200"/>
            </a:p>
          </p:txBody>
        </p:sp>
        <p:sp>
          <p:nvSpPr>
            <p:cNvPr id="70" name="Oval 25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12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1" name="Oval 26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12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2" name="Oval 27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12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3" name="Oval 28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12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74" name="Line 29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1200"/>
            </a:p>
          </p:txBody>
        </p:sp>
        <p:sp>
          <p:nvSpPr>
            <p:cNvPr id="75" name="Line 30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1200"/>
            </a:p>
          </p:txBody>
        </p:sp>
        <p:sp>
          <p:nvSpPr>
            <p:cNvPr id="76" name="Line 31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1200"/>
            </a:p>
          </p:txBody>
        </p:sp>
        <p:sp>
          <p:nvSpPr>
            <p:cNvPr id="77" name="Line 32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1200"/>
            </a:p>
          </p:txBody>
        </p:sp>
        <p:sp>
          <p:nvSpPr>
            <p:cNvPr id="78" name="Line 33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1200"/>
            </a:p>
          </p:txBody>
        </p:sp>
        <p:sp>
          <p:nvSpPr>
            <p:cNvPr id="79" name="Line 34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1200"/>
            </a:p>
          </p:txBody>
        </p:sp>
        <p:sp>
          <p:nvSpPr>
            <p:cNvPr id="80" name="Rectangle 35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1200" b="1"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81" name="Rectangle 36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1200" b="1"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82" name="Rectangle 37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1200" b="1"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83" name="Freeform 38"/>
            <p:cNvSpPr/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86 w 4650"/>
                <a:gd name="T3" fmla="*/ 411 h 1090"/>
                <a:gd name="T4" fmla="*/ 442 w 4650"/>
                <a:gd name="T5" fmla="*/ 581 h 1090"/>
                <a:gd name="T6" fmla="*/ 1602 w 4650"/>
                <a:gd name="T7" fmla="*/ 599 h 1090"/>
                <a:gd name="T8" fmla="*/ 1925 w 4650"/>
                <a:gd name="T9" fmla="*/ 445 h 1090"/>
                <a:gd name="T10" fmla="*/ 2044 w 4650"/>
                <a:gd name="T11" fmla="*/ 25 h 10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1200"/>
            </a:p>
          </p:txBody>
        </p:sp>
        <p:sp>
          <p:nvSpPr>
            <p:cNvPr id="84" name="Freeform 39"/>
            <p:cNvSpPr/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1163 w 2755"/>
                <a:gd name="T1" fmla="*/ 606 h 1097"/>
                <a:gd name="T2" fmla="*/ 1183 w 2755"/>
                <a:gd name="T3" fmla="*/ 248 h 1097"/>
                <a:gd name="T4" fmla="*/ 991 w 2755"/>
                <a:gd name="T5" fmla="*/ 35 h 1097"/>
                <a:gd name="T6" fmla="*/ 246 w 2755"/>
                <a:gd name="T7" fmla="*/ 35 h 1097"/>
                <a:gd name="T8" fmla="*/ 35 w 2755"/>
                <a:gd name="T9" fmla="*/ 248 h 1097"/>
                <a:gd name="T10" fmla="*/ 35 w 2755"/>
                <a:gd name="T11" fmla="*/ 623 h 10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1200"/>
            </a:p>
          </p:txBody>
        </p:sp>
        <p:sp>
          <p:nvSpPr>
            <p:cNvPr id="85" name="Rectangle 40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1200" b="1"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86" name="Rectangle 41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1200" b="1"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87" name="Rectangle 42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1200" b="1"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1200" b="1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534982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99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练习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" y="1131590"/>
            <a:ext cx="9109011" cy="3888432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114597" y="267494"/>
            <a:ext cx="2880301" cy="347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5" tIns="34283" rIns="68565" bIns="34283" rtlCol="0" anchor="ctr"/>
          <a:lstStyle/>
          <a:p>
            <a:pPr algn="ctr"/>
            <a:r>
              <a:rPr lang="zh-CN" altLang="en-US" sz="14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14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练习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41"/>
          <a:stretch/>
        </p:blipFill>
        <p:spPr>
          <a:xfrm>
            <a:off x="1008112" y="615157"/>
            <a:ext cx="3779912" cy="45341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114597" y="267494"/>
            <a:ext cx="2880301" cy="347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5" tIns="34283" rIns="68565" bIns="34283" rtlCol="0" anchor="ctr"/>
          <a:lstStyle/>
          <a:p>
            <a:pPr algn="ctr"/>
            <a:r>
              <a:rPr lang="zh-CN" altLang="en-US" sz="14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zh-CN" altLang="zh-CN" sz="14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练习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05"/>
          <a:stretch/>
        </p:blipFill>
        <p:spPr>
          <a:xfrm>
            <a:off x="4788024" y="3703340"/>
            <a:ext cx="3937543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1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练习3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01152"/>
            <a:ext cx="5360265" cy="4576352"/>
          </a:xfrm>
          <a:prstGeom prst="rect">
            <a:avLst/>
          </a:prstGeom>
        </p:spPr>
      </p:pic>
      <p:pic>
        <p:nvPicPr>
          <p:cNvPr id="3" name="图片 2" descr="练习3-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930" y="915565"/>
            <a:ext cx="3400137" cy="425831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114597" y="267494"/>
            <a:ext cx="2880301" cy="347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5" tIns="34283" rIns="68565" bIns="34283" rtlCol="0" anchor="ctr"/>
          <a:lstStyle/>
          <a:p>
            <a:pPr algn="ctr"/>
            <a:r>
              <a:rPr lang="zh-CN" altLang="en-US" sz="14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14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341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5"/>
          <p:cNvSpPr txBox="1"/>
          <p:nvPr/>
        </p:nvSpPr>
        <p:spPr>
          <a:xfrm>
            <a:off x="3615986" y="3507854"/>
            <a:ext cx="902373" cy="342656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r>
              <a:rPr lang="en-US" altLang="zh-CN" b="1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lex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39"/>
          <p:cNvSpPr txBox="1"/>
          <p:nvPr/>
        </p:nvSpPr>
        <p:spPr>
          <a:xfrm>
            <a:off x="3615986" y="1498561"/>
            <a:ext cx="1503486" cy="342656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DFA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构建方法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43"/>
          <p:cNvSpPr txBox="1"/>
          <p:nvPr/>
        </p:nvSpPr>
        <p:spPr>
          <a:xfrm>
            <a:off x="3615986" y="2218641"/>
            <a:ext cx="1285478" cy="342656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子集构造法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47"/>
          <p:cNvSpPr txBox="1"/>
          <p:nvPr/>
        </p:nvSpPr>
        <p:spPr>
          <a:xfrm>
            <a:off x="3615986" y="2866713"/>
            <a:ext cx="1041822" cy="342656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DFA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化简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3630410" y="1821512"/>
            <a:ext cx="12817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630410" y="2488550"/>
            <a:ext cx="11377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630410" y="3188651"/>
            <a:ext cx="9216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630410" y="3820276"/>
            <a:ext cx="705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43"/>
          <p:cNvGrpSpPr/>
          <p:nvPr/>
        </p:nvGrpSpPr>
        <p:grpSpPr>
          <a:xfrm>
            <a:off x="2771800" y="1195743"/>
            <a:ext cx="570629" cy="657914"/>
            <a:chOff x="4231809" y="1009798"/>
            <a:chExt cx="570731" cy="657995"/>
          </a:xfrm>
        </p:grpSpPr>
        <p:grpSp>
          <p:nvGrpSpPr>
            <p:cNvPr id="3" name="组合 44"/>
            <p:cNvGrpSpPr/>
            <p:nvPr/>
          </p:nvGrpSpPr>
          <p:grpSpPr>
            <a:xfrm>
              <a:off x="4231809" y="1009798"/>
              <a:ext cx="570731" cy="657995"/>
              <a:chOff x="4067944" y="489262"/>
              <a:chExt cx="1375279" cy="1585559"/>
            </a:xfrm>
          </p:grpSpPr>
          <p:sp>
            <p:nvSpPr>
              <p:cNvPr id="47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12"/>
            <p:cNvSpPr txBox="1"/>
            <p:nvPr/>
          </p:nvSpPr>
          <p:spPr>
            <a:xfrm>
              <a:off x="4310472" y="1151468"/>
              <a:ext cx="444431" cy="400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1"/>
                  </a:solidFill>
                </a:rPr>
                <a:t>01</a:t>
              </a:r>
              <a:endParaRPr lang="zh-CN" altLang="en-US" sz="20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" name="组合 48"/>
          <p:cNvGrpSpPr/>
          <p:nvPr/>
        </p:nvGrpSpPr>
        <p:grpSpPr>
          <a:xfrm>
            <a:off x="2771800" y="1878257"/>
            <a:ext cx="570629" cy="657914"/>
            <a:chOff x="4231809" y="1692397"/>
            <a:chExt cx="570731" cy="657995"/>
          </a:xfrm>
        </p:grpSpPr>
        <p:grpSp>
          <p:nvGrpSpPr>
            <p:cNvPr id="5" name="组合 49"/>
            <p:cNvGrpSpPr/>
            <p:nvPr/>
          </p:nvGrpSpPr>
          <p:grpSpPr>
            <a:xfrm>
              <a:off x="4231809" y="1692397"/>
              <a:ext cx="570731" cy="657995"/>
              <a:chOff x="4067944" y="489262"/>
              <a:chExt cx="1375279" cy="1585559"/>
            </a:xfrm>
          </p:grpSpPr>
          <p:sp>
            <p:nvSpPr>
              <p:cNvPr id="52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51" name="TextBox 61"/>
            <p:cNvSpPr txBox="1"/>
            <p:nvPr/>
          </p:nvSpPr>
          <p:spPr>
            <a:xfrm>
              <a:off x="4310472" y="1855545"/>
              <a:ext cx="444431" cy="400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1"/>
                  </a:solidFill>
                </a:rPr>
                <a:t>02</a:t>
              </a:r>
              <a:endParaRPr lang="zh-CN" altLang="en-US" sz="20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组合 53"/>
          <p:cNvGrpSpPr/>
          <p:nvPr/>
        </p:nvGrpSpPr>
        <p:grpSpPr>
          <a:xfrm>
            <a:off x="2771800" y="2552070"/>
            <a:ext cx="570629" cy="657914"/>
            <a:chOff x="4231809" y="2366292"/>
            <a:chExt cx="570731" cy="657995"/>
          </a:xfrm>
        </p:grpSpPr>
        <p:grpSp>
          <p:nvGrpSpPr>
            <p:cNvPr id="7" name="组合 54"/>
            <p:cNvGrpSpPr/>
            <p:nvPr/>
          </p:nvGrpSpPr>
          <p:grpSpPr>
            <a:xfrm>
              <a:off x="4231809" y="2366292"/>
              <a:ext cx="570731" cy="657995"/>
              <a:chOff x="4067944" y="489262"/>
              <a:chExt cx="1375279" cy="1585559"/>
            </a:xfrm>
          </p:grpSpPr>
          <p:sp>
            <p:nvSpPr>
              <p:cNvPr id="57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8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56" name="TextBox 63"/>
            <p:cNvSpPr txBox="1"/>
            <p:nvPr/>
          </p:nvSpPr>
          <p:spPr>
            <a:xfrm>
              <a:off x="4310472" y="2531445"/>
              <a:ext cx="444431" cy="400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1"/>
                  </a:solidFill>
                </a:rPr>
                <a:t>03</a:t>
              </a:r>
              <a:endParaRPr lang="zh-CN" altLang="en-US" sz="20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" name="组合 58"/>
          <p:cNvGrpSpPr/>
          <p:nvPr/>
        </p:nvGrpSpPr>
        <p:grpSpPr>
          <a:xfrm>
            <a:off x="2771800" y="3209981"/>
            <a:ext cx="570629" cy="657913"/>
            <a:chOff x="4231809" y="3024287"/>
            <a:chExt cx="570731" cy="657995"/>
          </a:xfrm>
        </p:grpSpPr>
        <p:grpSp>
          <p:nvGrpSpPr>
            <p:cNvPr id="9" name="组合 59"/>
            <p:cNvGrpSpPr/>
            <p:nvPr/>
          </p:nvGrpSpPr>
          <p:grpSpPr>
            <a:xfrm>
              <a:off x="4231809" y="3024287"/>
              <a:ext cx="570731" cy="657995"/>
              <a:chOff x="4067944" y="489262"/>
              <a:chExt cx="1375279" cy="1585559"/>
            </a:xfrm>
          </p:grpSpPr>
          <p:sp>
            <p:nvSpPr>
              <p:cNvPr id="62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61" name="TextBox 64"/>
            <p:cNvSpPr txBox="1"/>
            <p:nvPr/>
          </p:nvSpPr>
          <p:spPr>
            <a:xfrm>
              <a:off x="4310472" y="3180686"/>
              <a:ext cx="444431" cy="400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1"/>
                  </a:solidFill>
                </a:rPr>
                <a:t>04</a:t>
              </a:r>
              <a:endParaRPr lang="zh-CN" altLang="en-US" sz="20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3114597" y="267494"/>
            <a:ext cx="2880301" cy="347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5" tIns="34283" rIns="68565" bIns="34283" rtlCol="0" anchor="ctr"/>
          <a:lstStyle/>
          <a:p>
            <a:pPr algn="ctr"/>
            <a:r>
              <a:rPr lang="zh-CN" altLang="en-US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教学内容</a:t>
            </a:r>
            <a:endParaRPr lang="zh-CN" altLang="en-US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363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39"/>
          <p:cNvSpPr txBox="1"/>
          <p:nvPr/>
        </p:nvSpPr>
        <p:spPr>
          <a:xfrm>
            <a:off x="1619672" y="1592055"/>
            <a:ext cx="6804192" cy="342656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掌握子集构造法，能够准确的将给定的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NFA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变为与其等价的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DFA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43"/>
          <p:cNvSpPr txBox="1"/>
          <p:nvPr/>
        </p:nvSpPr>
        <p:spPr>
          <a:xfrm>
            <a:off x="1619672" y="2312135"/>
            <a:ext cx="7155340" cy="342656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DFA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化简的方法，能够有效的对给定的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DFA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进行化简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47"/>
          <p:cNvSpPr txBox="1"/>
          <p:nvPr/>
        </p:nvSpPr>
        <p:spPr>
          <a:xfrm>
            <a:off x="1533274" y="2922316"/>
            <a:ext cx="6872991" cy="87357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b="1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lex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的编程方式，能够应用</a:t>
            </a:r>
            <a:r>
              <a:rPr lang="en-US" altLang="zh-CN" b="1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lex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或与其类似的语言对词法分析问题进行编程。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43"/>
          <p:cNvGrpSpPr/>
          <p:nvPr/>
        </p:nvGrpSpPr>
        <p:grpSpPr>
          <a:xfrm>
            <a:off x="827584" y="1440184"/>
            <a:ext cx="695805" cy="657914"/>
            <a:chOff x="4231809" y="1009798"/>
            <a:chExt cx="570731" cy="657995"/>
          </a:xfrm>
        </p:grpSpPr>
        <p:grpSp>
          <p:nvGrpSpPr>
            <p:cNvPr id="3" name="组合 44"/>
            <p:cNvGrpSpPr/>
            <p:nvPr/>
          </p:nvGrpSpPr>
          <p:grpSpPr>
            <a:xfrm>
              <a:off x="4231809" y="1009798"/>
              <a:ext cx="570731" cy="657995"/>
              <a:chOff x="4067944" y="489262"/>
              <a:chExt cx="1375279" cy="1585559"/>
            </a:xfrm>
          </p:grpSpPr>
          <p:sp>
            <p:nvSpPr>
              <p:cNvPr id="47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12"/>
            <p:cNvSpPr txBox="1"/>
            <p:nvPr/>
          </p:nvSpPr>
          <p:spPr>
            <a:xfrm>
              <a:off x="4310472" y="1151468"/>
              <a:ext cx="444431" cy="400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1"/>
                  </a:solidFill>
                </a:rPr>
                <a:t>01</a:t>
              </a:r>
              <a:endParaRPr lang="zh-CN" altLang="en-US" sz="20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" name="组合 48"/>
          <p:cNvGrpSpPr/>
          <p:nvPr/>
        </p:nvGrpSpPr>
        <p:grpSpPr>
          <a:xfrm>
            <a:off x="827584" y="2122698"/>
            <a:ext cx="695805" cy="657914"/>
            <a:chOff x="4231809" y="1692397"/>
            <a:chExt cx="570731" cy="657995"/>
          </a:xfrm>
        </p:grpSpPr>
        <p:grpSp>
          <p:nvGrpSpPr>
            <p:cNvPr id="5" name="组合 49"/>
            <p:cNvGrpSpPr/>
            <p:nvPr/>
          </p:nvGrpSpPr>
          <p:grpSpPr>
            <a:xfrm>
              <a:off x="4231809" y="1692397"/>
              <a:ext cx="570731" cy="657995"/>
              <a:chOff x="4067944" y="489262"/>
              <a:chExt cx="1375279" cy="1585559"/>
            </a:xfrm>
          </p:grpSpPr>
          <p:sp>
            <p:nvSpPr>
              <p:cNvPr id="52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51" name="TextBox 61"/>
            <p:cNvSpPr txBox="1"/>
            <p:nvPr/>
          </p:nvSpPr>
          <p:spPr>
            <a:xfrm>
              <a:off x="4310472" y="1855545"/>
              <a:ext cx="444431" cy="400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1"/>
                  </a:solidFill>
                </a:rPr>
                <a:t>02</a:t>
              </a:r>
              <a:endParaRPr lang="zh-CN" altLang="en-US" sz="20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组合 53"/>
          <p:cNvGrpSpPr/>
          <p:nvPr/>
        </p:nvGrpSpPr>
        <p:grpSpPr>
          <a:xfrm>
            <a:off x="827584" y="2796511"/>
            <a:ext cx="695805" cy="657914"/>
            <a:chOff x="4231809" y="2366292"/>
            <a:chExt cx="570731" cy="657995"/>
          </a:xfrm>
        </p:grpSpPr>
        <p:grpSp>
          <p:nvGrpSpPr>
            <p:cNvPr id="7" name="组合 54"/>
            <p:cNvGrpSpPr/>
            <p:nvPr/>
          </p:nvGrpSpPr>
          <p:grpSpPr>
            <a:xfrm>
              <a:off x="4231809" y="2366292"/>
              <a:ext cx="570731" cy="657995"/>
              <a:chOff x="4067944" y="489262"/>
              <a:chExt cx="1375279" cy="1585559"/>
            </a:xfrm>
          </p:grpSpPr>
          <p:sp>
            <p:nvSpPr>
              <p:cNvPr id="57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8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56" name="TextBox 63"/>
            <p:cNvSpPr txBox="1"/>
            <p:nvPr/>
          </p:nvSpPr>
          <p:spPr>
            <a:xfrm>
              <a:off x="4310472" y="2531445"/>
              <a:ext cx="444431" cy="400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1"/>
                  </a:solidFill>
                </a:rPr>
                <a:t>03</a:t>
              </a:r>
              <a:endParaRPr lang="zh-CN" altLang="en-US" sz="20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3114597" y="267494"/>
            <a:ext cx="2880301" cy="347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5" tIns="34283" rIns="68565" bIns="34283" rtlCol="0" anchor="ctr"/>
          <a:lstStyle/>
          <a:p>
            <a:pPr algn="ctr"/>
            <a:r>
              <a:rPr lang="zh-CN" altLang="en-US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教学目标</a:t>
            </a:r>
            <a:endParaRPr lang="zh-CN" altLang="en-US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458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869459" y="319"/>
            <a:ext cx="0" cy="51428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1187624" y="1635764"/>
            <a:ext cx="1375034" cy="1375109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63" name="Flowchart: Decision 79"/>
          <p:cNvSpPr/>
          <p:nvPr/>
        </p:nvSpPr>
        <p:spPr>
          <a:xfrm>
            <a:off x="1187624" y="1846017"/>
            <a:ext cx="1375034" cy="137510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1393921" y="2283718"/>
            <a:ext cx="1070676" cy="496544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途径</a:t>
            </a:r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071052" y="3082737"/>
            <a:ext cx="1329208" cy="281101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 marL="457131" indent="-457131">
              <a:buFont typeface="Wingdings" pitchFamily="2" charset="2"/>
              <a:buChar char="Ø"/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NFA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构建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70692" y="3586793"/>
            <a:ext cx="3453636" cy="281101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 marL="457131" indent="-457131">
              <a:buFont typeface="Wingdings" pitchFamily="2" charset="2"/>
              <a:buChar char="Ø"/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NFA -&gt; DFA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的转化（子集构造法）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070692" y="4090849"/>
            <a:ext cx="1319590" cy="281101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 marL="457131" indent="-457131">
              <a:buFont typeface="Wingdings" pitchFamily="2" charset="2"/>
              <a:buChar char="Ø"/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DFA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化简</a:t>
            </a:r>
          </a:p>
        </p:txBody>
      </p:sp>
      <p:sp>
        <p:nvSpPr>
          <p:cNvPr id="13" name="TextBox 5"/>
          <p:cNvSpPr txBox="1"/>
          <p:nvPr/>
        </p:nvSpPr>
        <p:spPr>
          <a:xfrm>
            <a:off x="4052324" y="1201611"/>
            <a:ext cx="3255505" cy="311878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先构造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NFA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，再将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NFA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转换为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DFA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4142700" y="1561651"/>
            <a:ext cx="30963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44"/>
          <p:cNvGrpSpPr/>
          <p:nvPr/>
        </p:nvGrpSpPr>
        <p:grpSpPr>
          <a:xfrm>
            <a:off x="3531856" y="1129603"/>
            <a:ext cx="376452" cy="434035"/>
            <a:chOff x="4067944" y="489262"/>
            <a:chExt cx="1375279" cy="1585559"/>
          </a:xfrm>
        </p:grpSpPr>
        <p:sp>
          <p:nvSpPr>
            <p:cNvPr id="16" name="Flowchart: Decision 78"/>
            <p:cNvSpPr/>
            <p:nvPr/>
          </p:nvSpPr>
          <p:spPr>
            <a:xfrm>
              <a:off x="4067944" y="489262"/>
              <a:ext cx="1375279" cy="1375279"/>
            </a:xfrm>
            <a:prstGeom prst="flowChartDecision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17" name="Flowchart: Decision 79"/>
            <p:cNvSpPr/>
            <p:nvPr/>
          </p:nvSpPr>
          <p:spPr>
            <a:xfrm>
              <a:off x="4067944" y="699542"/>
              <a:ext cx="1375279" cy="13752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4286735" y="418441"/>
            <a:ext cx="2880301" cy="347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5" tIns="34283" rIns="68565" bIns="34283" rtlCol="0" anchor="ctr"/>
          <a:lstStyle/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正规式</a:t>
            </a:r>
            <a:r>
              <a:rPr lang="en-US" altLang="zh-CN" sz="1400" b="1" spc="-300" dirty="0"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NFA</a:t>
            </a:r>
            <a:r>
              <a:rPr lang="en-US" altLang="zh-CN" sz="1400" b="1" spc="-300" dirty="0"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DFA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5"/>
          <p:cNvSpPr txBox="1"/>
          <p:nvPr/>
        </p:nvSpPr>
        <p:spPr>
          <a:xfrm>
            <a:off x="4070692" y="2290649"/>
            <a:ext cx="1157238" cy="311878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三大步骤：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4142700" y="2650689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44"/>
          <p:cNvGrpSpPr/>
          <p:nvPr/>
        </p:nvGrpSpPr>
        <p:grpSpPr>
          <a:xfrm>
            <a:off x="3550224" y="2218641"/>
            <a:ext cx="376452" cy="434035"/>
            <a:chOff x="4067944" y="489262"/>
            <a:chExt cx="1375279" cy="1585559"/>
          </a:xfrm>
        </p:grpSpPr>
        <p:sp>
          <p:nvSpPr>
            <p:cNvPr id="30" name="Flowchart: Decision 78"/>
            <p:cNvSpPr/>
            <p:nvPr/>
          </p:nvSpPr>
          <p:spPr>
            <a:xfrm>
              <a:off x="4067944" y="489262"/>
              <a:ext cx="1375279" cy="1375279"/>
            </a:xfrm>
            <a:prstGeom prst="flowChartDecision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31" name="Flowchart: Decision 79"/>
            <p:cNvSpPr/>
            <p:nvPr/>
          </p:nvSpPr>
          <p:spPr>
            <a:xfrm>
              <a:off x="4067944" y="699542"/>
              <a:ext cx="1375279" cy="13752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443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4" grpId="0"/>
      <p:bldP spid="53" grpId="0"/>
      <p:bldP spid="54" grpId="0"/>
      <p:bldP spid="58" grpId="0"/>
      <p:bldP spid="13" grpId="0"/>
      <p:bldP spid="19" grpId="0" animBg="1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3131840" y="483518"/>
            <a:ext cx="2880301" cy="347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5" tIns="34283" rIns="68565" bIns="34283"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 限 自 动 机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619672" y="1681996"/>
            <a:ext cx="5854285" cy="2417886"/>
            <a:chOff x="1619672" y="1681996"/>
            <a:chExt cx="5854285" cy="2417886"/>
          </a:xfrm>
        </p:grpSpPr>
        <p:sp>
          <p:nvSpPr>
            <p:cNvPr id="66" name="Text Box 2"/>
            <p:cNvSpPr txBox="1">
              <a:spLocks noChangeArrowheads="1"/>
            </p:cNvSpPr>
            <p:nvPr/>
          </p:nvSpPr>
          <p:spPr bwMode="auto">
            <a:xfrm>
              <a:off x="1619672" y="1740525"/>
              <a:ext cx="885733" cy="3721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28800" rIns="54000" bIns="28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9966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正规式</a:t>
              </a:r>
            </a:p>
          </p:txBody>
        </p:sp>
        <p:sp>
          <p:nvSpPr>
            <p:cNvPr id="67" name="AutoShape 3"/>
            <p:cNvSpPr>
              <a:spLocks noChangeArrowheads="1"/>
            </p:cNvSpPr>
            <p:nvPr/>
          </p:nvSpPr>
          <p:spPr bwMode="auto">
            <a:xfrm>
              <a:off x="2644100" y="1681997"/>
              <a:ext cx="944263" cy="472131"/>
            </a:xfrm>
            <a:custGeom>
              <a:avLst/>
              <a:gdLst>
                <a:gd name="T0" fmla="*/ 46122023 w 21600"/>
                <a:gd name="T1" fmla="*/ 0 h 21600"/>
                <a:gd name="T2" fmla="*/ 0 w 21600"/>
                <a:gd name="T3" fmla="*/ 7686988 h 21600"/>
                <a:gd name="T4" fmla="*/ 46122023 w 21600"/>
                <a:gd name="T5" fmla="*/ 15373977 h 21600"/>
                <a:gd name="T6" fmla="*/ 61496013 w 21600"/>
                <a:gd name="T7" fmla="*/ 7686988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4000" tIns="28800" rIns="54000" bIns="28800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Text Box 4"/>
            <p:cNvSpPr txBox="1">
              <a:spLocks noChangeArrowheads="1"/>
            </p:cNvSpPr>
            <p:nvPr/>
          </p:nvSpPr>
          <p:spPr bwMode="auto">
            <a:xfrm>
              <a:off x="6249821" y="1763310"/>
              <a:ext cx="1224136" cy="304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54000" tIns="28800" rIns="54000" bIns="28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600" b="1" dirty="0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计算机实现</a:t>
              </a:r>
            </a:p>
          </p:txBody>
        </p:sp>
        <p:sp>
          <p:nvSpPr>
            <p:cNvPr id="69" name="Text Box 5"/>
            <p:cNvSpPr txBox="1">
              <a:spLocks noChangeArrowheads="1"/>
            </p:cNvSpPr>
            <p:nvPr/>
          </p:nvSpPr>
          <p:spPr bwMode="auto">
            <a:xfrm>
              <a:off x="3849436" y="1740525"/>
              <a:ext cx="1176249" cy="304384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54000" tIns="28800" rIns="54000" bIns="28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9966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状态转换图</a:t>
              </a:r>
            </a:p>
          </p:txBody>
        </p:sp>
        <p:sp>
          <p:nvSpPr>
            <p:cNvPr id="70" name="AutoShape 6"/>
            <p:cNvSpPr>
              <a:spLocks noChangeArrowheads="1"/>
            </p:cNvSpPr>
            <p:nvPr/>
          </p:nvSpPr>
          <p:spPr bwMode="auto">
            <a:xfrm>
              <a:off x="5241709" y="1681996"/>
              <a:ext cx="882896" cy="472131"/>
            </a:xfrm>
            <a:prstGeom prst="rightArrow">
              <a:avLst>
                <a:gd name="adj1" fmla="val 50000"/>
                <a:gd name="adj2" fmla="val 530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Line 8"/>
            <p:cNvSpPr>
              <a:spLocks noChangeShapeType="1"/>
            </p:cNvSpPr>
            <p:nvPr/>
          </p:nvSpPr>
          <p:spPr bwMode="auto">
            <a:xfrm>
              <a:off x="4449621" y="2067694"/>
              <a:ext cx="0" cy="545085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>
              <a:off x="3707904" y="2684788"/>
              <a:ext cx="1402915" cy="304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54000" tIns="28800" rIns="54000" bIns="288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600" b="1" dirty="0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 有限自动机</a:t>
              </a:r>
            </a:p>
          </p:txBody>
        </p:sp>
        <p:sp>
          <p:nvSpPr>
            <p:cNvPr id="74" name="Line 10"/>
            <p:cNvSpPr>
              <a:spLocks noChangeShapeType="1"/>
            </p:cNvSpPr>
            <p:nvPr/>
          </p:nvSpPr>
          <p:spPr bwMode="auto">
            <a:xfrm flipH="1">
              <a:off x="3563888" y="3038561"/>
              <a:ext cx="790550" cy="613309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Text Box 11"/>
            <p:cNvSpPr txBox="1">
              <a:spLocks noChangeArrowheads="1"/>
            </p:cNvSpPr>
            <p:nvPr/>
          </p:nvSpPr>
          <p:spPr bwMode="auto">
            <a:xfrm>
              <a:off x="1835696" y="3723878"/>
              <a:ext cx="1974603" cy="304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54000" tIns="28800" rIns="54000" bIns="288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600" b="1" dirty="0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不确定有限自动机</a:t>
              </a:r>
            </a:p>
          </p:txBody>
        </p:sp>
        <p:sp>
          <p:nvSpPr>
            <p:cNvPr id="76" name="Text Box 12"/>
            <p:cNvSpPr txBox="1">
              <a:spLocks noChangeArrowheads="1"/>
            </p:cNvSpPr>
            <p:nvPr/>
          </p:nvSpPr>
          <p:spPr bwMode="auto">
            <a:xfrm>
              <a:off x="4788024" y="3723878"/>
              <a:ext cx="1604160" cy="304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54000" tIns="28800" rIns="54000" bIns="28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600" b="1" dirty="0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确定有限自动机</a:t>
              </a: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>
              <a:off x="4649682" y="3038561"/>
              <a:ext cx="714406" cy="613309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AutoShape 14"/>
            <p:cNvSpPr>
              <a:spLocks noChangeArrowheads="1"/>
            </p:cNvSpPr>
            <p:nvPr/>
          </p:nvSpPr>
          <p:spPr bwMode="auto">
            <a:xfrm rot="19732537">
              <a:off x="5290014" y="2020005"/>
              <a:ext cx="472132" cy="1652853"/>
            </a:xfrm>
            <a:prstGeom prst="upDownArrow">
              <a:avLst>
                <a:gd name="adj1" fmla="val 50000"/>
                <a:gd name="adj2" fmla="val 71791"/>
              </a:avLst>
            </a:prstGeom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54000" tIns="28800" rIns="54000" bIns="28800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Text Box 15"/>
            <p:cNvSpPr txBox="1">
              <a:spLocks noChangeArrowheads="1"/>
            </p:cNvSpPr>
            <p:nvPr/>
          </p:nvSpPr>
          <p:spPr bwMode="auto">
            <a:xfrm>
              <a:off x="5657440" y="2567730"/>
              <a:ext cx="1002792" cy="37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28800" rIns="54000" bIns="28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600" b="1" dirty="0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等价</a:t>
              </a:r>
            </a:p>
          </p:txBody>
        </p:sp>
        <p:sp>
          <p:nvSpPr>
            <p:cNvPr id="80" name="AutoShape 16"/>
            <p:cNvSpPr>
              <a:spLocks noChangeArrowheads="1"/>
            </p:cNvSpPr>
            <p:nvPr/>
          </p:nvSpPr>
          <p:spPr bwMode="auto">
            <a:xfrm rot="3568217">
              <a:off x="1364677" y="2758309"/>
              <a:ext cx="1767065" cy="412302"/>
            </a:xfrm>
            <a:prstGeom prst="rightArrow">
              <a:avLst>
                <a:gd name="adj1" fmla="val 50000"/>
                <a:gd name="adj2" fmla="val 110883"/>
              </a:avLst>
            </a:prstGeom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54000" tIns="28800" rIns="54000" bIns="28800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AutoShape 17"/>
            <p:cNvSpPr>
              <a:spLocks noChangeArrowheads="1"/>
            </p:cNvSpPr>
            <p:nvPr/>
          </p:nvSpPr>
          <p:spPr bwMode="auto">
            <a:xfrm>
              <a:off x="3945565" y="3687580"/>
              <a:ext cx="792088" cy="412302"/>
            </a:xfrm>
            <a:prstGeom prst="rightArrow">
              <a:avLst>
                <a:gd name="adj1" fmla="val 50000"/>
                <a:gd name="adj2" fmla="val 53628"/>
              </a:avLst>
            </a:prstGeom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lIns="54000" tIns="28800" rIns="54000" bIns="28800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2627784" y="1419622"/>
            <a:ext cx="746181" cy="981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54507512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7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/>
          <p:cNvSpPr/>
          <p:nvPr/>
        </p:nvSpPr>
        <p:spPr>
          <a:xfrm>
            <a:off x="3059832" y="339502"/>
            <a:ext cx="2880301" cy="347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5" tIns="34283" rIns="68565" bIns="34283"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作业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TextBox 5"/>
          <p:cNvSpPr txBox="1"/>
          <p:nvPr/>
        </p:nvSpPr>
        <p:spPr>
          <a:xfrm>
            <a:off x="1547664" y="932950"/>
            <a:ext cx="6408712" cy="342656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eaLnBrk="0" hangingPunct="0">
              <a:defRPr/>
            </a:pPr>
            <a:r>
              <a:rPr lang="mr-IN" altLang="zh-CN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2.8 </a:t>
            </a:r>
            <a:r>
              <a:rPr lang="mr-IN" altLang="zh-CN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( </a:t>
            </a:r>
            <a:r>
              <a:rPr lang="zh-CN" altLang="mr-IN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仅为</a:t>
            </a:r>
            <a:r>
              <a:rPr lang="mr-IN" altLang="zh-CN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2.7(c) )</a:t>
            </a:r>
            <a:r>
              <a:rPr lang="zh-CN" altLang="mr-IN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mr-IN" altLang="zh-CN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2.12</a:t>
            </a:r>
            <a:r>
              <a:rPr lang="zh-CN" altLang="mr-IN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mr-IN" altLang="zh-CN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mr-IN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2" name="组合 44"/>
          <p:cNvGrpSpPr/>
          <p:nvPr/>
        </p:nvGrpSpPr>
        <p:grpSpPr>
          <a:xfrm>
            <a:off x="1043608" y="915566"/>
            <a:ext cx="376452" cy="434035"/>
            <a:chOff x="4067944" y="489262"/>
            <a:chExt cx="1375279" cy="1585559"/>
          </a:xfrm>
        </p:grpSpPr>
        <p:sp>
          <p:nvSpPr>
            <p:cNvPr id="143" name="Flowchart: Decision 78"/>
            <p:cNvSpPr/>
            <p:nvPr/>
          </p:nvSpPr>
          <p:spPr>
            <a:xfrm>
              <a:off x="4067944" y="489262"/>
              <a:ext cx="1375279" cy="1375279"/>
            </a:xfrm>
            <a:prstGeom prst="flowChartDecision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144" name="Flowchart: Decision 79"/>
            <p:cNvSpPr/>
            <p:nvPr/>
          </p:nvSpPr>
          <p:spPr>
            <a:xfrm>
              <a:off x="4067944" y="699542"/>
              <a:ext cx="1375279" cy="13752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617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组合 183"/>
          <p:cNvGrpSpPr/>
          <p:nvPr/>
        </p:nvGrpSpPr>
        <p:grpSpPr>
          <a:xfrm>
            <a:off x="3347864" y="4083918"/>
            <a:ext cx="2447925" cy="655637"/>
            <a:chOff x="3347864" y="4083918"/>
            <a:chExt cx="2447925" cy="655637"/>
          </a:xfrm>
        </p:grpSpPr>
        <p:sp>
          <p:nvSpPr>
            <p:cNvPr id="66" name="Oval 4" descr="Green marble"/>
            <p:cNvSpPr>
              <a:spLocks noChangeArrowheads="1"/>
            </p:cNvSpPr>
            <p:nvPr/>
          </p:nvSpPr>
          <p:spPr bwMode="auto">
            <a:xfrm>
              <a:off x="3347864" y="4163293"/>
              <a:ext cx="576262" cy="57626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dirty="0"/>
                <a:t>0</a:t>
              </a:r>
            </a:p>
          </p:txBody>
        </p:sp>
        <p:sp>
          <p:nvSpPr>
            <p:cNvPr id="67" name="Oval 6" descr="Green marble"/>
            <p:cNvSpPr>
              <a:spLocks noChangeArrowheads="1"/>
            </p:cNvSpPr>
            <p:nvPr/>
          </p:nvSpPr>
          <p:spPr bwMode="auto">
            <a:xfrm>
              <a:off x="5219526" y="4163293"/>
              <a:ext cx="576263" cy="57626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Oval 7" descr="Green marble"/>
            <p:cNvSpPr>
              <a:spLocks noChangeArrowheads="1"/>
            </p:cNvSpPr>
            <p:nvPr/>
          </p:nvSpPr>
          <p:spPr bwMode="auto">
            <a:xfrm>
              <a:off x="5290964" y="4236318"/>
              <a:ext cx="431800" cy="43180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9" name="Line 8"/>
            <p:cNvSpPr>
              <a:spLocks noChangeShapeType="1"/>
            </p:cNvSpPr>
            <p:nvPr/>
          </p:nvSpPr>
          <p:spPr bwMode="auto">
            <a:xfrm>
              <a:off x="3924126" y="4450630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Text Box 9" descr="Green marble"/>
            <p:cNvSpPr txBox="1">
              <a:spLocks noChangeArrowheads="1"/>
            </p:cNvSpPr>
            <p:nvPr/>
          </p:nvSpPr>
          <p:spPr bwMode="auto">
            <a:xfrm>
              <a:off x="4428951" y="4083918"/>
              <a:ext cx="32067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grpSp>
        <p:nvGrpSpPr>
          <p:cNvPr id="71" name="组合 118"/>
          <p:cNvGrpSpPr/>
          <p:nvPr/>
        </p:nvGrpSpPr>
        <p:grpSpPr>
          <a:xfrm>
            <a:off x="400620" y="2157455"/>
            <a:ext cx="8203895" cy="328532"/>
            <a:chOff x="534438" y="3368953"/>
            <a:chExt cx="10944224" cy="438144"/>
          </a:xfrm>
          <a:solidFill>
            <a:schemeClr val="bg1">
              <a:lumMod val="65000"/>
            </a:schemeClr>
          </a:solidFill>
        </p:grpSpPr>
        <p:sp>
          <p:nvSpPr>
            <p:cNvPr id="72" name="矩形 71"/>
            <p:cNvSpPr/>
            <p:nvPr/>
          </p:nvSpPr>
          <p:spPr>
            <a:xfrm>
              <a:off x="11049789" y="3503489"/>
              <a:ext cx="50397" cy="169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grpSp>
          <p:nvGrpSpPr>
            <p:cNvPr id="73" name="组合 120"/>
            <p:cNvGrpSpPr/>
            <p:nvPr/>
          </p:nvGrpSpPr>
          <p:grpSpPr>
            <a:xfrm>
              <a:off x="534438" y="3368953"/>
              <a:ext cx="10944224" cy="438144"/>
              <a:chOff x="623889" y="3209929"/>
              <a:chExt cx="10944224" cy="438144"/>
            </a:xfrm>
            <a:grpFill/>
          </p:grpSpPr>
          <p:sp>
            <p:nvSpPr>
              <p:cNvPr id="74" name="矩形 73"/>
              <p:cNvSpPr/>
              <p:nvPr/>
            </p:nvSpPr>
            <p:spPr>
              <a:xfrm>
                <a:off x="623889" y="3344465"/>
                <a:ext cx="5039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717047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866901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1108099" y="3344465"/>
                <a:ext cx="9613876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10994902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0759220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80" name="等腰三角形 79"/>
              <p:cNvSpPr/>
              <p:nvPr/>
            </p:nvSpPr>
            <p:spPr>
              <a:xfrm rot="5400000">
                <a:off x="11159803" y="3239763"/>
                <a:ext cx="438144" cy="3784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</p:grpSp>
      </p:grpSp>
      <p:cxnSp>
        <p:nvCxnSpPr>
          <p:cNvPr id="81" name="肘形连接符 128"/>
          <p:cNvCxnSpPr>
            <a:stCxn id="83" idx="0"/>
            <a:endCxn id="86" idx="1"/>
          </p:cNvCxnSpPr>
          <p:nvPr/>
        </p:nvCxnSpPr>
        <p:spPr>
          <a:xfrm rot="16200000" flipH="1">
            <a:off x="841155" y="2719144"/>
            <a:ext cx="502995" cy="218550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129"/>
          <p:cNvGrpSpPr/>
          <p:nvPr/>
        </p:nvGrpSpPr>
        <p:grpSpPr>
          <a:xfrm>
            <a:off x="764830" y="2069746"/>
            <a:ext cx="437094" cy="507176"/>
            <a:chOff x="1109756" y="3090803"/>
            <a:chExt cx="583096" cy="676392"/>
          </a:xfrm>
          <a:solidFill>
            <a:srgbClr val="005DA2"/>
          </a:solidFill>
        </p:grpSpPr>
        <p:sp>
          <p:nvSpPr>
            <p:cNvPr id="83" name="六边形 82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84" name="文本框 64"/>
            <p:cNvSpPr txBox="1"/>
            <p:nvPr/>
          </p:nvSpPr>
          <p:spPr>
            <a:xfrm>
              <a:off x="1115002" y="3298195"/>
              <a:ext cx="577850" cy="328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5" name="组合 132"/>
          <p:cNvGrpSpPr/>
          <p:nvPr/>
        </p:nvGrpSpPr>
        <p:grpSpPr>
          <a:xfrm>
            <a:off x="1201927" y="2751395"/>
            <a:ext cx="1059448" cy="657044"/>
            <a:chOff x="1853741" y="1952625"/>
            <a:chExt cx="1413334" cy="876262"/>
          </a:xfrm>
          <a:solidFill>
            <a:schemeClr val="bg1">
              <a:lumMod val="85000"/>
            </a:schemeClr>
          </a:solidFill>
        </p:grpSpPr>
        <p:sp>
          <p:nvSpPr>
            <p:cNvPr id="86" name="矩形 85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7" name="文本框 66"/>
            <p:cNvSpPr txBox="1"/>
            <p:nvPr/>
          </p:nvSpPr>
          <p:spPr>
            <a:xfrm>
              <a:off x="1862237" y="2036060"/>
              <a:ext cx="1317273" cy="69778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状态集合</a:t>
              </a:r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8" name="肘形连接符 135"/>
          <p:cNvCxnSpPr>
            <a:stCxn id="90" idx="3"/>
            <a:endCxn id="93" idx="1"/>
          </p:cNvCxnSpPr>
          <p:nvPr/>
        </p:nvCxnSpPr>
        <p:spPr>
          <a:xfrm rot="5400000" flipH="1" flipV="1">
            <a:off x="1521200" y="1678195"/>
            <a:ext cx="564557" cy="218547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组合 136"/>
          <p:cNvGrpSpPr/>
          <p:nvPr/>
        </p:nvGrpSpPr>
        <p:grpSpPr>
          <a:xfrm>
            <a:off x="1475656" y="2069746"/>
            <a:ext cx="437094" cy="507176"/>
            <a:chOff x="1109756" y="3090803"/>
            <a:chExt cx="583096" cy="676392"/>
          </a:xfrm>
          <a:solidFill>
            <a:srgbClr val="005DA2"/>
          </a:solidFill>
        </p:grpSpPr>
        <p:sp>
          <p:nvSpPr>
            <p:cNvPr id="90" name="六边形 89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91" name="文本框 72"/>
            <p:cNvSpPr txBox="1"/>
            <p:nvPr/>
          </p:nvSpPr>
          <p:spPr>
            <a:xfrm>
              <a:off x="1115002" y="3298195"/>
              <a:ext cx="577850" cy="328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" name="组合 139"/>
          <p:cNvGrpSpPr/>
          <p:nvPr/>
        </p:nvGrpSpPr>
        <p:grpSpPr>
          <a:xfrm>
            <a:off x="1912751" y="1176666"/>
            <a:ext cx="1059448" cy="657044"/>
            <a:chOff x="1853741" y="1952625"/>
            <a:chExt cx="1413334" cy="876262"/>
          </a:xfrm>
          <a:solidFill>
            <a:schemeClr val="bg1">
              <a:lumMod val="85000"/>
            </a:schemeClr>
          </a:solidFill>
        </p:grpSpPr>
        <p:sp>
          <p:nvSpPr>
            <p:cNvPr id="93" name="矩形 92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4" name="文本框 75"/>
            <p:cNvSpPr txBox="1"/>
            <p:nvPr/>
          </p:nvSpPr>
          <p:spPr>
            <a:xfrm>
              <a:off x="1875485" y="2228125"/>
              <a:ext cx="1317273" cy="3694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</a:rPr>
                <a:t>输入字母表</a:t>
              </a:r>
            </a:p>
          </p:txBody>
        </p:sp>
      </p:grpSp>
      <p:cxnSp>
        <p:nvCxnSpPr>
          <p:cNvPr id="95" name="肘形连接符 142"/>
          <p:cNvCxnSpPr>
            <a:stCxn id="97" idx="3"/>
            <a:endCxn id="100" idx="1"/>
          </p:cNvCxnSpPr>
          <p:nvPr/>
        </p:nvCxnSpPr>
        <p:spPr>
          <a:xfrm rot="5400000" flipH="1" flipV="1">
            <a:off x="3105376" y="1678195"/>
            <a:ext cx="564557" cy="218547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组合 143"/>
          <p:cNvGrpSpPr/>
          <p:nvPr/>
        </p:nvGrpSpPr>
        <p:grpSpPr>
          <a:xfrm>
            <a:off x="3059832" y="2069746"/>
            <a:ext cx="437095" cy="507176"/>
            <a:chOff x="1109755" y="3090803"/>
            <a:chExt cx="583097" cy="676392"/>
          </a:xfrm>
          <a:solidFill>
            <a:srgbClr val="005DA2"/>
          </a:solidFill>
        </p:grpSpPr>
        <p:sp>
          <p:nvSpPr>
            <p:cNvPr id="97" name="六边形 96"/>
            <p:cNvSpPr/>
            <p:nvPr/>
          </p:nvSpPr>
          <p:spPr>
            <a:xfrm rot="5400000">
              <a:off x="1063107" y="3137451"/>
              <a:ext cx="676392" cy="583096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98" name="文本框 79"/>
            <p:cNvSpPr txBox="1"/>
            <p:nvPr/>
          </p:nvSpPr>
          <p:spPr>
            <a:xfrm>
              <a:off x="1115002" y="3298195"/>
              <a:ext cx="577850" cy="328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9" name="组合 146"/>
          <p:cNvGrpSpPr/>
          <p:nvPr/>
        </p:nvGrpSpPr>
        <p:grpSpPr>
          <a:xfrm>
            <a:off x="3496928" y="1176667"/>
            <a:ext cx="1059449" cy="657044"/>
            <a:chOff x="1853741" y="1952625"/>
            <a:chExt cx="1413335" cy="876262"/>
          </a:xfrm>
          <a:solidFill>
            <a:schemeClr val="bg1">
              <a:lumMod val="85000"/>
            </a:schemeClr>
          </a:solidFill>
        </p:grpSpPr>
        <p:sp>
          <p:nvSpPr>
            <p:cNvPr id="100" name="矩形 99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1" name="文本框 82"/>
            <p:cNvSpPr txBox="1"/>
            <p:nvPr/>
          </p:nvSpPr>
          <p:spPr>
            <a:xfrm>
              <a:off x="1853742" y="2201791"/>
              <a:ext cx="1413334" cy="4104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</a:rPr>
                <a:t>转换函数</a:t>
              </a:r>
            </a:p>
          </p:txBody>
        </p:sp>
      </p:grpSp>
      <p:cxnSp>
        <p:nvCxnSpPr>
          <p:cNvPr id="102" name="肘形连接符 149"/>
          <p:cNvCxnSpPr>
            <a:stCxn id="104" idx="3"/>
            <a:endCxn id="107" idx="1"/>
          </p:cNvCxnSpPr>
          <p:nvPr/>
        </p:nvCxnSpPr>
        <p:spPr>
          <a:xfrm rot="5400000" flipH="1" flipV="1">
            <a:off x="4814046" y="1678195"/>
            <a:ext cx="564557" cy="218547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组合 150"/>
          <p:cNvGrpSpPr/>
          <p:nvPr/>
        </p:nvGrpSpPr>
        <p:grpSpPr>
          <a:xfrm>
            <a:off x="4716016" y="2069746"/>
            <a:ext cx="539779" cy="507176"/>
            <a:chOff x="1039738" y="3090803"/>
            <a:chExt cx="720080" cy="676392"/>
          </a:xfrm>
          <a:solidFill>
            <a:srgbClr val="005DA2"/>
          </a:solidFill>
        </p:grpSpPr>
        <p:sp>
          <p:nvSpPr>
            <p:cNvPr id="104" name="六边形 103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105" name="文本框 86"/>
            <p:cNvSpPr txBox="1"/>
            <p:nvPr/>
          </p:nvSpPr>
          <p:spPr>
            <a:xfrm>
              <a:off x="1039738" y="3298194"/>
              <a:ext cx="720080" cy="328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6" name="组合 153"/>
          <p:cNvGrpSpPr/>
          <p:nvPr/>
        </p:nvGrpSpPr>
        <p:grpSpPr>
          <a:xfrm>
            <a:off x="5205597" y="1176666"/>
            <a:ext cx="1059448" cy="657044"/>
            <a:chOff x="1853741" y="1952625"/>
            <a:chExt cx="1413334" cy="876262"/>
          </a:xfrm>
          <a:solidFill>
            <a:schemeClr val="bg1">
              <a:lumMod val="85000"/>
            </a:schemeClr>
          </a:solidFill>
        </p:grpSpPr>
        <p:sp>
          <p:nvSpPr>
            <p:cNvPr id="107" name="矩形 106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8" name="文本框 89"/>
            <p:cNvSpPr txBox="1"/>
            <p:nvPr/>
          </p:nvSpPr>
          <p:spPr>
            <a:xfrm>
              <a:off x="1873051" y="2228125"/>
              <a:ext cx="1344851" cy="3694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</a:rPr>
                <a:t>唯一的初态</a:t>
              </a:r>
            </a:p>
          </p:txBody>
        </p:sp>
      </p:grpSp>
      <p:cxnSp>
        <p:nvCxnSpPr>
          <p:cNvPr id="109" name="肘形连接符 163"/>
          <p:cNvCxnSpPr>
            <a:stCxn id="111" idx="0"/>
            <a:endCxn id="114" idx="1"/>
          </p:cNvCxnSpPr>
          <p:nvPr/>
        </p:nvCxnSpPr>
        <p:spPr>
          <a:xfrm rot="16200000" flipH="1">
            <a:off x="2294736" y="2768479"/>
            <a:ext cx="601659" cy="218547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组合 164"/>
          <p:cNvGrpSpPr/>
          <p:nvPr/>
        </p:nvGrpSpPr>
        <p:grpSpPr>
          <a:xfrm>
            <a:off x="2267744" y="2069746"/>
            <a:ext cx="437094" cy="507176"/>
            <a:chOff x="1109756" y="3090803"/>
            <a:chExt cx="583096" cy="676392"/>
          </a:xfrm>
          <a:solidFill>
            <a:srgbClr val="005DA2"/>
          </a:solidFill>
        </p:grpSpPr>
        <p:sp>
          <p:nvSpPr>
            <p:cNvPr id="111" name="六边形 110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112" name="文本框 101"/>
            <p:cNvSpPr txBox="1"/>
            <p:nvPr/>
          </p:nvSpPr>
          <p:spPr>
            <a:xfrm>
              <a:off x="1115002" y="3298195"/>
              <a:ext cx="577850" cy="328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3" name="组合 167"/>
          <p:cNvGrpSpPr/>
          <p:nvPr/>
        </p:nvGrpSpPr>
        <p:grpSpPr>
          <a:xfrm>
            <a:off x="2704841" y="2850060"/>
            <a:ext cx="1059449" cy="657044"/>
            <a:chOff x="1853741" y="1952625"/>
            <a:chExt cx="1413334" cy="876262"/>
          </a:xfrm>
          <a:solidFill>
            <a:schemeClr val="bg1">
              <a:lumMod val="85000"/>
            </a:schemeClr>
          </a:solidFill>
        </p:grpSpPr>
        <p:sp>
          <p:nvSpPr>
            <p:cNvPr id="114" name="矩形 113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5" name="文本框 104"/>
            <p:cNvSpPr txBox="1"/>
            <p:nvPr/>
          </p:nvSpPr>
          <p:spPr>
            <a:xfrm>
              <a:off x="2094681" y="2013107"/>
              <a:ext cx="864546" cy="69778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</a:t>
              </a:r>
              <a:endParaRPr lang="zh-CN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116" name="肘形连接符 170"/>
          <p:cNvCxnSpPr>
            <a:stCxn id="117" idx="0"/>
            <a:endCxn id="119" idx="1"/>
          </p:cNvCxnSpPr>
          <p:nvPr/>
        </p:nvCxnSpPr>
        <p:spPr>
          <a:xfrm rot="16200000" flipH="1">
            <a:off x="3878721" y="2840675"/>
            <a:ext cx="746050" cy="218543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六边形 116"/>
          <p:cNvSpPr/>
          <p:nvPr/>
        </p:nvSpPr>
        <p:spPr>
          <a:xfrm rot="5400000">
            <a:off x="3888887" y="2104787"/>
            <a:ext cx="507176" cy="437094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solidFill>
                <a:schemeClr val="bg1"/>
              </a:solidFill>
            </a:endParaRPr>
          </a:p>
        </p:txBody>
      </p:sp>
      <p:grpSp>
        <p:nvGrpSpPr>
          <p:cNvPr id="118" name="组合 174"/>
          <p:cNvGrpSpPr/>
          <p:nvPr/>
        </p:nvGrpSpPr>
        <p:grpSpPr>
          <a:xfrm>
            <a:off x="4361018" y="2850058"/>
            <a:ext cx="1463852" cy="945828"/>
            <a:chOff x="1853741" y="1952625"/>
            <a:chExt cx="1413334" cy="876262"/>
          </a:xfrm>
          <a:solidFill>
            <a:schemeClr val="bg1">
              <a:lumMod val="85000"/>
            </a:schemeClr>
          </a:solidFill>
        </p:grpSpPr>
        <p:sp>
          <p:nvSpPr>
            <p:cNvPr id="119" name="矩形 118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1" name="文本框 111"/>
            <p:cNvSpPr txBox="1"/>
            <p:nvPr/>
          </p:nvSpPr>
          <p:spPr>
            <a:xfrm>
              <a:off x="1915811" y="2028346"/>
              <a:ext cx="1323522" cy="6296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spcBef>
                  <a:spcPts val="500"/>
                </a:spcBef>
              </a:pPr>
              <a:r>
                <a:rPr lang="en-US" altLang="zh-CN" sz="16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move:</a:t>
              </a:r>
            </a:p>
            <a:p>
              <a:pPr>
                <a:spcBef>
                  <a:spcPts val="500"/>
                </a:spcBef>
              </a:pPr>
              <a:r>
                <a:rPr lang="en-US" altLang="en-US" sz="1800" b="1" i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S </a:t>
              </a:r>
              <a:r>
                <a:rPr lang="en-US" altLang="en-US" sz="1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   </a:t>
              </a:r>
              <a:r>
                <a:rPr lang="en-US" altLang="en-US" sz="1800" b="1" i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S</a:t>
              </a:r>
              <a:endParaRPr lang="zh-CN" alt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0" name="六边形 129"/>
          <p:cNvSpPr/>
          <p:nvPr/>
        </p:nvSpPr>
        <p:spPr>
          <a:xfrm rot="5400000">
            <a:off x="5593097" y="2104781"/>
            <a:ext cx="507175" cy="437094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solidFill>
                <a:schemeClr val="bg1"/>
              </a:solidFill>
            </a:endParaRPr>
          </a:p>
        </p:txBody>
      </p:sp>
      <p:cxnSp>
        <p:nvCxnSpPr>
          <p:cNvPr id="133" name="肘形连接符 142"/>
          <p:cNvCxnSpPr>
            <a:stCxn id="140" idx="3"/>
            <a:endCxn id="151" idx="1"/>
          </p:cNvCxnSpPr>
          <p:nvPr/>
        </p:nvCxnSpPr>
        <p:spPr>
          <a:xfrm rot="5400000" flipH="1" flipV="1">
            <a:off x="6505375" y="1700264"/>
            <a:ext cx="564557" cy="218547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组合 143"/>
          <p:cNvGrpSpPr/>
          <p:nvPr/>
        </p:nvGrpSpPr>
        <p:grpSpPr>
          <a:xfrm>
            <a:off x="6459831" y="2091815"/>
            <a:ext cx="437095" cy="507176"/>
            <a:chOff x="1109755" y="3090803"/>
            <a:chExt cx="583097" cy="676392"/>
          </a:xfrm>
          <a:solidFill>
            <a:srgbClr val="005DA2"/>
          </a:solidFill>
        </p:grpSpPr>
        <p:sp>
          <p:nvSpPr>
            <p:cNvPr id="140" name="六边形 139"/>
            <p:cNvSpPr/>
            <p:nvPr/>
          </p:nvSpPr>
          <p:spPr>
            <a:xfrm rot="5400000">
              <a:off x="1063107" y="3137451"/>
              <a:ext cx="676392" cy="583096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144" name="文本框 79"/>
            <p:cNvSpPr txBox="1"/>
            <p:nvPr/>
          </p:nvSpPr>
          <p:spPr>
            <a:xfrm>
              <a:off x="1115002" y="3298195"/>
              <a:ext cx="577850" cy="328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6896927" y="1198736"/>
            <a:ext cx="1059449" cy="657044"/>
            <a:chOff x="1853741" y="1952625"/>
            <a:chExt cx="1413335" cy="876262"/>
          </a:xfrm>
          <a:solidFill>
            <a:schemeClr val="bg1">
              <a:lumMod val="85000"/>
            </a:schemeClr>
          </a:solidFill>
        </p:grpSpPr>
        <p:sp>
          <p:nvSpPr>
            <p:cNvPr id="151" name="矩形 150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4" name="文本框 82"/>
            <p:cNvSpPr txBox="1"/>
            <p:nvPr/>
          </p:nvSpPr>
          <p:spPr>
            <a:xfrm>
              <a:off x="1853742" y="2201791"/>
              <a:ext cx="1413334" cy="4104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</a:rPr>
                <a:t>终态集合</a:t>
              </a:r>
            </a:p>
          </p:txBody>
        </p:sp>
      </p:grpSp>
      <p:cxnSp>
        <p:nvCxnSpPr>
          <p:cNvPr id="158" name="肘形连接符 170"/>
          <p:cNvCxnSpPr>
            <a:stCxn id="161" idx="0"/>
            <a:endCxn id="168" idx="1"/>
          </p:cNvCxnSpPr>
          <p:nvPr/>
        </p:nvCxnSpPr>
        <p:spPr>
          <a:xfrm rot="16200000" flipH="1">
            <a:off x="7263288" y="2790548"/>
            <a:ext cx="601659" cy="218547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六边形 160"/>
          <p:cNvSpPr/>
          <p:nvPr/>
        </p:nvSpPr>
        <p:spPr>
          <a:xfrm rot="5400000">
            <a:off x="7201255" y="2126856"/>
            <a:ext cx="507176" cy="437094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solidFill>
                <a:schemeClr val="bg1"/>
              </a:solidFill>
            </a:endParaRPr>
          </a:p>
        </p:txBody>
      </p:sp>
      <p:grpSp>
        <p:nvGrpSpPr>
          <p:cNvPr id="165" name="组合 174"/>
          <p:cNvGrpSpPr/>
          <p:nvPr/>
        </p:nvGrpSpPr>
        <p:grpSpPr>
          <a:xfrm>
            <a:off x="7673387" y="2872128"/>
            <a:ext cx="1059446" cy="657044"/>
            <a:chOff x="1853741" y="1952625"/>
            <a:chExt cx="1413334" cy="876262"/>
          </a:xfrm>
          <a:solidFill>
            <a:schemeClr val="bg1">
              <a:lumMod val="85000"/>
            </a:schemeClr>
          </a:solidFill>
        </p:grpSpPr>
        <p:sp>
          <p:nvSpPr>
            <p:cNvPr id="168" name="矩形 167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2" name="文本框 111"/>
            <p:cNvSpPr txBox="1"/>
            <p:nvPr/>
          </p:nvSpPr>
          <p:spPr>
            <a:xfrm>
              <a:off x="1915813" y="2156880"/>
              <a:ext cx="1248792" cy="4515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en-US" altLang="zh-CN" sz="1600" b="1" i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 </a:t>
              </a:r>
              <a:r>
                <a:rPr lang="en-US" altLang="zh-CN" sz="16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</a:t>
              </a:r>
              <a:r>
                <a:rPr lang="en-US" altLang="zh-CN" sz="1600" b="1" i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S</a:t>
              </a:r>
              <a:endParaRPr lang="zh-CN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5" name="肘形连接符 170"/>
          <p:cNvCxnSpPr>
            <a:stCxn id="130" idx="0"/>
            <a:endCxn id="181" idx="1"/>
          </p:cNvCxnSpPr>
          <p:nvPr/>
        </p:nvCxnSpPr>
        <p:spPr>
          <a:xfrm rot="16200000" flipH="1">
            <a:off x="5641921" y="2781685"/>
            <a:ext cx="575003" cy="165476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组合 174"/>
          <p:cNvGrpSpPr/>
          <p:nvPr/>
        </p:nvGrpSpPr>
        <p:grpSpPr>
          <a:xfrm>
            <a:off x="6012160" y="2823403"/>
            <a:ext cx="1059446" cy="657044"/>
            <a:chOff x="1853741" y="1952625"/>
            <a:chExt cx="1413334" cy="876262"/>
          </a:xfrm>
          <a:solidFill>
            <a:schemeClr val="bg1">
              <a:lumMod val="85000"/>
            </a:schemeClr>
          </a:solidFill>
        </p:grpSpPr>
        <p:sp>
          <p:nvSpPr>
            <p:cNvPr id="181" name="矩形 180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2" name="文本框 111"/>
            <p:cNvSpPr txBox="1"/>
            <p:nvPr/>
          </p:nvSpPr>
          <p:spPr>
            <a:xfrm>
              <a:off x="1949802" y="2132299"/>
              <a:ext cx="1248792" cy="4925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en-US" altLang="zh-CN" sz="1800" b="1" i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s</a:t>
              </a:r>
              <a:r>
                <a:rPr lang="en-US" altLang="zh-CN" sz="1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 </a:t>
              </a:r>
              <a:r>
                <a:rPr lang="en-US" altLang="zh-CN" sz="1800" b="1" i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S</a:t>
              </a:r>
              <a:endParaRPr lang="zh-CN" alt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3" name="矩形 182"/>
          <p:cNvSpPr/>
          <p:nvPr/>
        </p:nvSpPr>
        <p:spPr>
          <a:xfrm>
            <a:off x="3131859" y="351879"/>
            <a:ext cx="2880301" cy="347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5" tIns="34283" rIns="68565" bIns="34283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DFA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是这样一个数学模型，包括</a:t>
            </a:r>
          </a:p>
        </p:txBody>
      </p:sp>
    </p:spTree>
    <p:extLst>
      <p:ext uri="{BB962C8B-B14F-4D97-AF65-F5344CB8AC3E}">
        <p14:creationId xmlns:p14="http://schemas.microsoft.com/office/powerpoint/2010/main" val="120096266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30" grpId="0" animBg="1"/>
      <p:bldP spid="161" grpId="0" animBg="1"/>
      <p:bldP spid="18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8"/>
          <p:cNvGrpSpPr/>
          <p:nvPr/>
        </p:nvGrpSpPr>
        <p:grpSpPr>
          <a:xfrm>
            <a:off x="400620" y="2157455"/>
            <a:ext cx="8203895" cy="328532"/>
            <a:chOff x="534438" y="3368953"/>
            <a:chExt cx="10944224" cy="438144"/>
          </a:xfrm>
          <a:solidFill>
            <a:schemeClr val="bg1">
              <a:lumMod val="65000"/>
            </a:schemeClr>
          </a:solidFill>
        </p:grpSpPr>
        <p:sp>
          <p:nvSpPr>
            <p:cNvPr id="120" name="矩形 119"/>
            <p:cNvSpPr/>
            <p:nvPr/>
          </p:nvSpPr>
          <p:spPr>
            <a:xfrm>
              <a:off x="11049789" y="3503489"/>
              <a:ext cx="50397" cy="169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grpSp>
          <p:nvGrpSpPr>
            <p:cNvPr id="3" name="组合 120"/>
            <p:cNvGrpSpPr/>
            <p:nvPr/>
          </p:nvGrpSpPr>
          <p:grpSpPr>
            <a:xfrm>
              <a:off x="534438" y="3368953"/>
              <a:ext cx="10944224" cy="438144"/>
              <a:chOff x="623889" y="3209929"/>
              <a:chExt cx="10944224" cy="438144"/>
            </a:xfrm>
            <a:grpFill/>
          </p:grpSpPr>
          <p:sp>
            <p:nvSpPr>
              <p:cNvPr id="122" name="矩形 121"/>
              <p:cNvSpPr/>
              <p:nvPr/>
            </p:nvSpPr>
            <p:spPr>
              <a:xfrm>
                <a:off x="623889" y="3344465"/>
                <a:ext cx="5039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717047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866901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108099" y="3344465"/>
                <a:ext cx="9613876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10994902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0759220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128" name="等腰三角形 127"/>
              <p:cNvSpPr/>
              <p:nvPr/>
            </p:nvSpPr>
            <p:spPr>
              <a:xfrm rot="5400000">
                <a:off x="11159803" y="3239763"/>
                <a:ext cx="438144" cy="3784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</p:grpSp>
      </p:grpSp>
      <p:cxnSp>
        <p:nvCxnSpPr>
          <p:cNvPr id="129" name="肘形连接符 128"/>
          <p:cNvCxnSpPr>
            <a:stCxn id="131" idx="0"/>
            <a:endCxn id="134" idx="1"/>
          </p:cNvCxnSpPr>
          <p:nvPr/>
        </p:nvCxnSpPr>
        <p:spPr>
          <a:xfrm rot="16200000" flipH="1">
            <a:off x="841155" y="2719144"/>
            <a:ext cx="502995" cy="218550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129"/>
          <p:cNvGrpSpPr/>
          <p:nvPr/>
        </p:nvGrpSpPr>
        <p:grpSpPr>
          <a:xfrm>
            <a:off x="764830" y="2069746"/>
            <a:ext cx="437094" cy="507176"/>
            <a:chOff x="1109756" y="3090803"/>
            <a:chExt cx="583096" cy="676392"/>
          </a:xfrm>
          <a:solidFill>
            <a:srgbClr val="005DA2"/>
          </a:solidFill>
        </p:grpSpPr>
        <p:sp>
          <p:nvSpPr>
            <p:cNvPr id="131" name="六边形 130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132" name="文本框 64"/>
            <p:cNvSpPr txBox="1"/>
            <p:nvPr/>
          </p:nvSpPr>
          <p:spPr>
            <a:xfrm>
              <a:off x="1115002" y="3298195"/>
              <a:ext cx="577850" cy="328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132"/>
          <p:cNvGrpSpPr/>
          <p:nvPr/>
        </p:nvGrpSpPr>
        <p:grpSpPr>
          <a:xfrm>
            <a:off x="1201927" y="2751395"/>
            <a:ext cx="1059448" cy="657044"/>
            <a:chOff x="1853741" y="1952625"/>
            <a:chExt cx="1413334" cy="876262"/>
          </a:xfrm>
          <a:solidFill>
            <a:schemeClr val="bg1">
              <a:lumMod val="85000"/>
            </a:schemeClr>
          </a:solidFill>
        </p:grpSpPr>
        <p:sp>
          <p:nvSpPr>
            <p:cNvPr id="134" name="矩形 133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5" name="文本框 66"/>
            <p:cNvSpPr txBox="1"/>
            <p:nvPr/>
          </p:nvSpPr>
          <p:spPr>
            <a:xfrm>
              <a:off x="1862237" y="2036060"/>
              <a:ext cx="1317273" cy="69778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状态集合</a:t>
              </a:r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36" name="肘形连接符 135"/>
          <p:cNvCxnSpPr>
            <a:stCxn id="138" idx="3"/>
            <a:endCxn id="141" idx="1"/>
          </p:cNvCxnSpPr>
          <p:nvPr/>
        </p:nvCxnSpPr>
        <p:spPr>
          <a:xfrm rot="5400000" flipH="1" flipV="1">
            <a:off x="1521200" y="1678195"/>
            <a:ext cx="564557" cy="218547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136"/>
          <p:cNvGrpSpPr/>
          <p:nvPr/>
        </p:nvGrpSpPr>
        <p:grpSpPr>
          <a:xfrm>
            <a:off x="1475656" y="2069746"/>
            <a:ext cx="437094" cy="507176"/>
            <a:chOff x="1109756" y="3090803"/>
            <a:chExt cx="583096" cy="676392"/>
          </a:xfrm>
          <a:solidFill>
            <a:srgbClr val="005DA2"/>
          </a:solidFill>
        </p:grpSpPr>
        <p:sp>
          <p:nvSpPr>
            <p:cNvPr id="138" name="六边形 137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139" name="文本框 72"/>
            <p:cNvSpPr txBox="1"/>
            <p:nvPr/>
          </p:nvSpPr>
          <p:spPr>
            <a:xfrm>
              <a:off x="1115002" y="3298195"/>
              <a:ext cx="577850" cy="328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139"/>
          <p:cNvGrpSpPr/>
          <p:nvPr/>
        </p:nvGrpSpPr>
        <p:grpSpPr>
          <a:xfrm>
            <a:off x="1912751" y="1176666"/>
            <a:ext cx="1059448" cy="657044"/>
            <a:chOff x="1853741" y="1952625"/>
            <a:chExt cx="1413334" cy="876262"/>
          </a:xfrm>
          <a:solidFill>
            <a:schemeClr val="bg1">
              <a:lumMod val="85000"/>
            </a:schemeClr>
          </a:solidFill>
        </p:grpSpPr>
        <p:sp>
          <p:nvSpPr>
            <p:cNvPr id="141" name="矩形 140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2" name="文本框 75"/>
            <p:cNvSpPr txBox="1"/>
            <p:nvPr/>
          </p:nvSpPr>
          <p:spPr>
            <a:xfrm>
              <a:off x="1875485" y="2228125"/>
              <a:ext cx="1317273" cy="3694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</a:rPr>
                <a:t>输入字母表</a:t>
              </a:r>
            </a:p>
          </p:txBody>
        </p:sp>
      </p:grpSp>
      <p:cxnSp>
        <p:nvCxnSpPr>
          <p:cNvPr id="143" name="肘形连接符 142"/>
          <p:cNvCxnSpPr>
            <a:stCxn id="145" idx="3"/>
            <a:endCxn id="148" idx="1"/>
          </p:cNvCxnSpPr>
          <p:nvPr/>
        </p:nvCxnSpPr>
        <p:spPr>
          <a:xfrm rot="5400000" flipH="1" flipV="1">
            <a:off x="3105376" y="1678195"/>
            <a:ext cx="564557" cy="218547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143"/>
          <p:cNvGrpSpPr/>
          <p:nvPr/>
        </p:nvGrpSpPr>
        <p:grpSpPr>
          <a:xfrm>
            <a:off x="3059832" y="2069746"/>
            <a:ext cx="437095" cy="507176"/>
            <a:chOff x="1109755" y="3090803"/>
            <a:chExt cx="583097" cy="676392"/>
          </a:xfrm>
          <a:solidFill>
            <a:srgbClr val="005DA2"/>
          </a:solidFill>
        </p:grpSpPr>
        <p:sp>
          <p:nvSpPr>
            <p:cNvPr id="145" name="六边形 144"/>
            <p:cNvSpPr/>
            <p:nvPr/>
          </p:nvSpPr>
          <p:spPr>
            <a:xfrm rot="5400000">
              <a:off x="1063107" y="3137451"/>
              <a:ext cx="676392" cy="583096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146" name="文本框 79"/>
            <p:cNvSpPr txBox="1"/>
            <p:nvPr/>
          </p:nvSpPr>
          <p:spPr>
            <a:xfrm>
              <a:off x="1115002" y="3298195"/>
              <a:ext cx="577850" cy="328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146"/>
          <p:cNvGrpSpPr/>
          <p:nvPr/>
        </p:nvGrpSpPr>
        <p:grpSpPr>
          <a:xfrm>
            <a:off x="3496928" y="1176667"/>
            <a:ext cx="1059449" cy="657044"/>
            <a:chOff x="1853741" y="1952625"/>
            <a:chExt cx="1413335" cy="876262"/>
          </a:xfrm>
          <a:solidFill>
            <a:schemeClr val="bg1">
              <a:lumMod val="85000"/>
            </a:schemeClr>
          </a:solidFill>
        </p:grpSpPr>
        <p:sp>
          <p:nvSpPr>
            <p:cNvPr id="148" name="矩形 147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9" name="文本框 82"/>
            <p:cNvSpPr txBox="1"/>
            <p:nvPr/>
          </p:nvSpPr>
          <p:spPr>
            <a:xfrm>
              <a:off x="1853742" y="2201791"/>
              <a:ext cx="1413334" cy="4104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</a:rPr>
                <a:t>转换函数</a:t>
              </a:r>
            </a:p>
          </p:txBody>
        </p:sp>
      </p:grpSp>
      <p:cxnSp>
        <p:nvCxnSpPr>
          <p:cNvPr id="150" name="肘形连接符 149"/>
          <p:cNvCxnSpPr>
            <a:stCxn id="152" idx="3"/>
            <a:endCxn id="155" idx="1"/>
          </p:cNvCxnSpPr>
          <p:nvPr/>
        </p:nvCxnSpPr>
        <p:spPr>
          <a:xfrm rot="5400000" flipH="1" flipV="1">
            <a:off x="4814046" y="1678195"/>
            <a:ext cx="564557" cy="218547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150"/>
          <p:cNvGrpSpPr/>
          <p:nvPr/>
        </p:nvGrpSpPr>
        <p:grpSpPr>
          <a:xfrm>
            <a:off x="4716016" y="2069746"/>
            <a:ext cx="539779" cy="507176"/>
            <a:chOff x="1039738" y="3090803"/>
            <a:chExt cx="720080" cy="676392"/>
          </a:xfrm>
          <a:solidFill>
            <a:srgbClr val="005DA2"/>
          </a:solidFill>
        </p:grpSpPr>
        <p:sp>
          <p:nvSpPr>
            <p:cNvPr id="152" name="六边形 151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153" name="文本框 86"/>
            <p:cNvSpPr txBox="1"/>
            <p:nvPr/>
          </p:nvSpPr>
          <p:spPr>
            <a:xfrm>
              <a:off x="1039738" y="3298194"/>
              <a:ext cx="720080" cy="328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53"/>
          <p:cNvGrpSpPr/>
          <p:nvPr/>
        </p:nvGrpSpPr>
        <p:grpSpPr>
          <a:xfrm>
            <a:off x="5205597" y="1176666"/>
            <a:ext cx="1059448" cy="657044"/>
            <a:chOff x="1853741" y="1952625"/>
            <a:chExt cx="1413334" cy="876262"/>
          </a:xfrm>
          <a:solidFill>
            <a:schemeClr val="bg1">
              <a:lumMod val="85000"/>
            </a:schemeClr>
          </a:solidFill>
        </p:grpSpPr>
        <p:sp>
          <p:nvSpPr>
            <p:cNvPr id="155" name="矩形 154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6" name="文本框 89"/>
            <p:cNvSpPr txBox="1"/>
            <p:nvPr/>
          </p:nvSpPr>
          <p:spPr>
            <a:xfrm>
              <a:off x="1873051" y="2228125"/>
              <a:ext cx="1344851" cy="3694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</a:rPr>
                <a:t>唯一的初态</a:t>
              </a:r>
            </a:p>
          </p:txBody>
        </p:sp>
      </p:grpSp>
      <p:cxnSp>
        <p:nvCxnSpPr>
          <p:cNvPr id="164" name="肘形连接符 163"/>
          <p:cNvCxnSpPr>
            <a:stCxn id="166" idx="0"/>
            <a:endCxn id="169" idx="1"/>
          </p:cNvCxnSpPr>
          <p:nvPr/>
        </p:nvCxnSpPr>
        <p:spPr>
          <a:xfrm rot="16200000" flipH="1">
            <a:off x="2294736" y="2768479"/>
            <a:ext cx="601659" cy="218547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64"/>
          <p:cNvGrpSpPr/>
          <p:nvPr/>
        </p:nvGrpSpPr>
        <p:grpSpPr>
          <a:xfrm>
            <a:off x="2267744" y="2069746"/>
            <a:ext cx="437094" cy="507176"/>
            <a:chOff x="1109756" y="3090803"/>
            <a:chExt cx="583096" cy="676392"/>
          </a:xfrm>
          <a:solidFill>
            <a:srgbClr val="005DA2"/>
          </a:solidFill>
        </p:grpSpPr>
        <p:sp>
          <p:nvSpPr>
            <p:cNvPr id="166" name="六边形 165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167" name="文本框 101"/>
            <p:cNvSpPr txBox="1"/>
            <p:nvPr/>
          </p:nvSpPr>
          <p:spPr>
            <a:xfrm>
              <a:off x="1115002" y="3298195"/>
              <a:ext cx="577850" cy="328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67"/>
          <p:cNvGrpSpPr/>
          <p:nvPr/>
        </p:nvGrpSpPr>
        <p:grpSpPr>
          <a:xfrm>
            <a:off x="2704841" y="2850060"/>
            <a:ext cx="1059449" cy="657044"/>
            <a:chOff x="1853741" y="1952625"/>
            <a:chExt cx="1413334" cy="876262"/>
          </a:xfrm>
          <a:solidFill>
            <a:schemeClr val="bg1">
              <a:lumMod val="85000"/>
            </a:schemeClr>
          </a:solidFill>
        </p:grpSpPr>
        <p:sp>
          <p:nvSpPr>
            <p:cNvPr id="169" name="矩形 168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0" name="文本框 104"/>
            <p:cNvSpPr txBox="1"/>
            <p:nvPr/>
          </p:nvSpPr>
          <p:spPr>
            <a:xfrm>
              <a:off x="2094681" y="2013107"/>
              <a:ext cx="864546" cy="69778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</a:t>
              </a:r>
              <a:endParaRPr lang="zh-CN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171" name="肘形连接符 170"/>
          <p:cNvCxnSpPr>
            <a:stCxn id="173" idx="0"/>
            <a:endCxn id="176" idx="1"/>
          </p:cNvCxnSpPr>
          <p:nvPr/>
        </p:nvCxnSpPr>
        <p:spPr>
          <a:xfrm rot="16200000" flipH="1">
            <a:off x="3878721" y="2840675"/>
            <a:ext cx="746050" cy="218543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六边形 172"/>
          <p:cNvSpPr/>
          <p:nvPr/>
        </p:nvSpPr>
        <p:spPr>
          <a:xfrm rot="5400000">
            <a:off x="3888887" y="2104787"/>
            <a:ext cx="507176" cy="437094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solidFill>
                <a:schemeClr val="bg1"/>
              </a:solidFill>
            </a:endParaRPr>
          </a:p>
        </p:txBody>
      </p:sp>
      <p:grpSp>
        <p:nvGrpSpPr>
          <p:cNvPr id="14" name="组合 174"/>
          <p:cNvGrpSpPr/>
          <p:nvPr/>
        </p:nvGrpSpPr>
        <p:grpSpPr>
          <a:xfrm>
            <a:off x="4361018" y="2850058"/>
            <a:ext cx="1463852" cy="945828"/>
            <a:chOff x="1853741" y="1952625"/>
            <a:chExt cx="1413334" cy="876262"/>
          </a:xfrm>
          <a:solidFill>
            <a:schemeClr val="bg1">
              <a:lumMod val="85000"/>
            </a:schemeClr>
          </a:solidFill>
        </p:grpSpPr>
        <p:sp>
          <p:nvSpPr>
            <p:cNvPr id="176" name="矩形 175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7" name="文本框 111"/>
            <p:cNvSpPr txBox="1"/>
            <p:nvPr/>
          </p:nvSpPr>
          <p:spPr>
            <a:xfrm>
              <a:off x="1915811" y="2170153"/>
              <a:ext cx="1323522" cy="4585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spcBef>
                  <a:spcPts val="500"/>
                </a:spcBef>
              </a:pPr>
              <a:r>
                <a:rPr lang="en-US" altLang="zh-CN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move:</a:t>
              </a:r>
            </a:p>
            <a:p>
              <a:pPr>
                <a:spcBef>
                  <a:spcPts val="500"/>
                </a:spcBef>
              </a:pPr>
              <a:r>
                <a:rPr lang="en-US" altLang="zh-CN" sz="1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 </a:t>
              </a:r>
              <a:r>
                <a:rPr lang="en-US" altLang="zh-CN" sz="1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r>
                <a:rPr lang="en-US" altLang="zh-CN" sz="1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(</a:t>
              </a:r>
              <a:r>
                <a:rPr lang="en-US" altLang="zh-CN" sz="1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</a:t>
              </a:r>
              <a:r>
                <a:rPr lang="en-US" altLang="zh-CN" sz="1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1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r>
                <a:rPr lang="en-US" altLang="zh-CN" sz="1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}) </a:t>
              </a:r>
              <a:r>
                <a:rPr lang="en-US" altLang="zh-CN" sz="1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1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P(S)</a:t>
              </a:r>
              <a:endParaRPr lang="zh-CN" altLang="en-US" sz="1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9" name="六边形 178"/>
          <p:cNvSpPr/>
          <p:nvPr/>
        </p:nvSpPr>
        <p:spPr>
          <a:xfrm rot="5400000">
            <a:off x="5593097" y="2104781"/>
            <a:ext cx="507175" cy="437094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114597" y="267494"/>
            <a:ext cx="2880301" cy="347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5" tIns="34283" rIns="68565" bIns="34283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NFA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是这样一个数学模型，包括</a:t>
            </a:r>
          </a:p>
        </p:txBody>
      </p:sp>
      <p:cxnSp>
        <p:nvCxnSpPr>
          <p:cNvPr id="77" name="肘形连接符 142"/>
          <p:cNvCxnSpPr>
            <a:stCxn id="79" idx="3"/>
            <a:endCxn id="82" idx="1"/>
          </p:cNvCxnSpPr>
          <p:nvPr/>
        </p:nvCxnSpPr>
        <p:spPr>
          <a:xfrm rot="5400000" flipH="1" flipV="1">
            <a:off x="6505375" y="1700264"/>
            <a:ext cx="564557" cy="218547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3"/>
          <p:cNvGrpSpPr/>
          <p:nvPr/>
        </p:nvGrpSpPr>
        <p:grpSpPr>
          <a:xfrm>
            <a:off x="6459831" y="2091815"/>
            <a:ext cx="437095" cy="507176"/>
            <a:chOff x="1109755" y="3090803"/>
            <a:chExt cx="583097" cy="676392"/>
          </a:xfrm>
          <a:solidFill>
            <a:srgbClr val="005DA2"/>
          </a:solidFill>
        </p:grpSpPr>
        <p:sp>
          <p:nvSpPr>
            <p:cNvPr id="79" name="六边形 78"/>
            <p:cNvSpPr/>
            <p:nvPr/>
          </p:nvSpPr>
          <p:spPr>
            <a:xfrm rot="5400000">
              <a:off x="1063107" y="3137451"/>
              <a:ext cx="676392" cy="583096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1115002" y="3298195"/>
              <a:ext cx="577850" cy="328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46"/>
          <p:cNvGrpSpPr/>
          <p:nvPr/>
        </p:nvGrpSpPr>
        <p:grpSpPr>
          <a:xfrm>
            <a:off x="6896927" y="1198736"/>
            <a:ext cx="1059449" cy="657044"/>
            <a:chOff x="1853741" y="1952625"/>
            <a:chExt cx="1413335" cy="876262"/>
          </a:xfrm>
          <a:solidFill>
            <a:schemeClr val="bg1">
              <a:lumMod val="85000"/>
            </a:schemeClr>
          </a:solidFill>
        </p:grpSpPr>
        <p:sp>
          <p:nvSpPr>
            <p:cNvPr id="82" name="矩形 81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853742" y="2201791"/>
              <a:ext cx="1413334" cy="4104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</a:rPr>
                <a:t>终态集合</a:t>
              </a:r>
            </a:p>
          </p:txBody>
        </p:sp>
      </p:grpSp>
      <p:cxnSp>
        <p:nvCxnSpPr>
          <p:cNvPr id="84" name="肘形连接符 170"/>
          <p:cNvCxnSpPr>
            <a:stCxn id="85" idx="0"/>
            <a:endCxn id="87" idx="1"/>
          </p:cNvCxnSpPr>
          <p:nvPr/>
        </p:nvCxnSpPr>
        <p:spPr>
          <a:xfrm rot="16200000" flipH="1">
            <a:off x="7263288" y="2790548"/>
            <a:ext cx="601659" cy="218547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六边形 84"/>
          <p:cNvSpPr/>
          <p:nvPr/>
        </p:nvSpPr>
        <p:spPr>
          <a:xfrm rot="5400000">
            <a:off x="7201255" y="2126856"/>
            <a:ext cx="507176" cy="437094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solidFill>
                <a:schemeClr val="bg1"/>
              </a:solidFill>
            </a:endParaRPr>
          </a:p>
        </p:txBody>
      </p:sp>
      <p:grpSp>
        <p:nvGrpSpPr>
          <p:cNvPr id="17" name="组合 174"/>
          <p:cNvGrpSpPr/>
          <p:nvPr/>
        </p:nvGrpSpPr>
        <p:grpSpPr>
          <a:xfrm>
            <a:off x="7673387" y="2872128"/>
            <a:ext cx="1059446" cy="657044"/>
            <a:chOff x="1853741" y="1952625"/>
            <a:chExt cx="1413334" cy="876262"/>
          </a:xfrm>
          <a:solidFill>
            <a:schemeClr val="bg1">
              <a:lumMod val="85000"/>
            </a:schemeClr>
          </a:solidFill>
        </p:grpSpPr>
        <p:sp>
          <p:nvSpPr>
            <p:cNvPr id="87" name="矩形 86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8" name="文本框 111"/>
            <p:cNvSpPr txBox="1"/>
            <p:nvPr/>
          </p:nvSpPr>
          <p:spPr>
            <a:xfrm>
              <a:off x="1915813" y="2156880"/>
              <a:ext cx="1248792" cy="4515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en-US" altLang="zh-CN" sz="1600" b="1" i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 </a:t>
              </a:r>
              <a:r>
                <a:rPr lang="en-US" altLang="zh-CN" sz="16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</a:t>
              </a:r>
              <a:r>
                <a:rPr lang="en-US" altLang="zh-CN" sz="1600" b="1" i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S</a:t>
              </a:r>
              <a:endParaRPr lang="zh-CN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3" name="肘形连接符 170"/>
          <p:cNvCxnSpPr>
            <a:stCxn id="179" idx="0"/>
            <a:endCxn id="95" idx="1"/>
          </p:cNvCxnSpPr>
          <p:nvPr/>
        </p:nvCxnSpPr>
        <p:spPr>
          <a:xfrm rot="16200000" flipH="1">
            <a:off x="5641921" y="2781685"/>
            <a:ext cx="575003" cy="165476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4"/>
          <p:cNvGrpSpPr/>
          <p:nvPr/>
        </p:nvGrpSpPr>
        <p:grpSpPr>
          <a:xfrm>
            <a:off x="6012160" y="2823403"/>
            <a:ext cx="1059446" cy="657044"/>
            <a:chOff x="1853741" y="1952625"/>
            <a:chExt cx="1413334" cy="876262"/>
          </a:xfrm>
          <a:solidFill>
            <a:schemeClr val="bg1">
              <a:lumMod val="85000"/>
            </a:schemeClr>
          </a:solidFill>
        </p:grpSpPr>
        <p:sp>
          <p:nvSpPr>
            <p:cNvPr id="95" name="矩形 94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6" name="文本框 111"/>
            <p:cNvSpPr txBox="1"/>
            <p:nvPr/>
          </p:nvSpPr>
          <p:spPr>
            <a:xfrm>
              <a:off x="1949802" y="2132299"/>
              <a:ext cx="1248792" cy="4925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en-US" altLang="zh-CN" sz="1800" b="1" i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s</a:t>
              </a:r>
              <a:r>
                <a:rPr lang="en-US" altLang="zh-CN" sz="1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 </a:t>
              </a:r>
              <a:r>
                <a:rPr lang="en-US" altLang="zh-CN" sz="1800" b="1" i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S</a:t>
              </a:r>
              <a:endParaRPr lang="zh-CN" alt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TextBox 5"/>
          <p:cNvSpPr txBox="1"/>
          <p:nvPr/>
        </p:nvSpPr>
        <p:spPr>
          <a:xfrm>
            <a:off x="1743778" y="4320655"/>
            <a:ext cx="1554783" cy="281101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输入字符包括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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1758202" y="4709687"/>
            <a:ext cx="17853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43"/>
          <p:cNvGrpSpPr/>
          <p:nvPr/>
        </p:nvGrpSpPr>
        <p:grpSpPr>
          <a:xfrm>
            <a:off x="899592" y="4083918"/>
            <a:ext cx="570629" cy="657914"/>
            <a:chOff x="4231809" y="1009798"/>
            <a:chExt cx="570731" cy="657995"/>
          </a:xfrm>
        </p:grpSpPr>
        <p:grpSp>
          <p:nvGrpSpPr>
            <p:cNvPr id="73" name="组合 44"/>
            <p:cNvGrpSpPr/>
            <p:nvPr/>
          </p:nvGrpSpPr>
          <p:grpSpPr>
            <a:xfrm>
              <a:off x="4231809" y="1009798"/>
              <a:ext cx="570731" cy="657995"/>
              <a:chOff x="4067944" y="489262"/>
              <a:chExt cx="1375279" cy="1585559"/>
            </a:xfrm>
          </p:grpSpPr>
          <p:sp>
            <p:nvSpPr>
              <p:cNvPr id="75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6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74" name="TextBox 12"/>
            <p:cNvSpPr txBox="1"/>
            <p:nvPr/>
          </p:nvSpPr>
          <p:spPr>
            <a:xfrm>
              <a:off x="4303830" y="1225849"/>
              <a:ext cx="492531" cy="288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缺点</a:t>
              </a:r>
            </a:p>
          </p:txBody>
        </p:sp>
      </p:grpSp>
      <p:sp>
        <p:nvSpPr>
          <p:cNvPr id="78" name="TextBox 5"/>
          <p:cNvSpPr txBox="1"/>
          <p:nvPr/>
        </p:nvSpPr>
        <p:spPr>
          <a:xfrm>
            <a:off x="6169070" y="4227934"/>
            <a:ext cx="2072553" cy="434989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 algn="ctr">
              <a:defRPr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、一个状态对于某个字符，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可能有多条输出边</a:t>
            </a:r>
          </a:p>
        </p:txBody>
      </p:sp>
      <p:cxnSp>
        <p:nvCxnSpPr>
          <p:cNvPr id="81" name="直接连接符 80"/>
          <p:cNvCxnSpPr/>
          <p:nvPr/>
        </p:nvCxnSpPr>
        <p:spPr>
          <a:xfrm>
            <a:off x="5868144" y="4709687"/>
            <a:ext cx="27363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43"/>
          <p:cNvGrpSpPr/>
          <p:nvPr/>
        </p:nvGrpSpPr>
        <p:grpSpPr>
          <a:xfrm>
            <a:off x="5167974" y="4083918"/>
            <a:ext cx="570629" cy="657914"/>
            <a:chOff x="4231809" y="1009798"/>
            <a:chExt cx="570731" cy="657995"/>
          </a:xfrm>
        </p:grpSpPr>
        <p:grpSp>
          <p:nvGrpSpPr>
            <p:cNvPr id="89" name="组合 44"/>
            <p:cNvGrpSpPr/>
            <p:nvPr/>
          </p:nvGrpSpPr>
          <p:grpSpPr>
            <a:xfrm>
              <a:off x="4231809" y="1009798"/>
              <a:ext cx="570731" cy="657995"/>
              <a:chOff x="4067944" y="489262"/>
              <a:chExt cx="1375279" cy="1585559"/>
            </a:xfrm>
          </p:grpSpPr>
          <p:sp>
            <p:nvSpPr>
              <p:cNvPr id="91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2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90" name="TextBox 12"/>
            <p:cNvSpPr txBox="1"/>
            <p:nvPr/>
          </p:nvSpPr>
          <p:spPr>
            <a:xfrm>
              <a:off x="4303830" y="1225849"/>
              <a:ext cx="492531" cy="288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缺点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24897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6500"/>
                            </p:stCondLst>
                            <p:childTnLst>
                              <p:par>
                                <p:cTn id="1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8500"/>
                            </p:stCondLst>
                            <p:childTnLst>
                              <p:par>
                                <p:cTn id="1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179" grpId="0" animBg="1"/>
      <p:bldP spid="65" grpId="0" animBg="1"/>
      <p:bldP spid="85" grpId="0" animBg="1"/>
      <p:bldP spid="70" grpId="0"/>
      <p:bldP spid="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3114597" y="627534"/>
            <a:ext cx="2880301" cy="347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5" tIns="34283" rIns="68565" bIns="34283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DFA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NFA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</a:p>
        </p:txBody>
      </p:sp>
      <p:sp>
        <p:nvSpPr>
          <p:cNvPr id="99" name="TextBox 5"/>
          <p:cNvSpPr txBox="1"/>
          <p:nvPr/>
        </p:nvSpPr>
        <p:spPr>
          <a:xfrm>
            <a:off x="2148304" y="1779662"/>
            <a:ext cx="5232008" cy="434989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NFA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中允许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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转换边，而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DFA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中不允许</a:t>
            </a:r>
          </a:p>
        </p:txBody>
      </p:sp>
      <p:cxnSp>
        <p:nvCxnSpPr>
          <p:cNvPr id="100" name="直接连接符 99"/>
          <p:cNvCxnSpPr/>
          <p:nvPr/>
        </p:nvCxnSpPr>
        <p:spPr>
          <a:xfrm>
            <a:off x="2066144" y="2325568"/>
            <a:ext cx="54780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43"/>
          <p:cNvGrpSpPr/>
          <p:nvPr/>
        </p:nvGrpSpPr>
        <p:grpSpPr>
          <a:xfrm>
            <a:off x="1207534" y="1699799"/>
            <a:ext cx="570629" cy="657914"/>
            <a:chOff x="4231809" y="1009798"/>
            <a:chExt cx="570731" cy="657995"/>
          </a:xfrm>
        </p:grpSpPr>
        <p:grpSp>
          <p:nvGrpSpPr>
            <p:cNvPr id="102" name="组合 44"/>
            <p:cNvGrpSpPr/>
            <p:nvPr/>
          </p:nvGrpSpPr>
          <p:grpSpPr>
            <a:xfrm>
              <a:off x="4231809" y="1009798"/>
              <a:ext cx="570731" cy="657995"/>
              <a:chOff x="4067944" y="489262"/>
              <a:chExt cx="1375279" cy="1585559"/>
            </a:xfrm>
          </p:grpSpPr>
          <p:sp>
            <p:nvSpPr>
              <p:cNvPr id="104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5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3" name="TextBox 12"/>
            <p:cNvSpPr txBox="1"/>
            <p:nvPr/>
          </p:nvSpPr>
          <p:spPr>
            <a:xfrm>
              <a:off x="4310472" y="1151468"/>
              <a:ext cx="444431" cy="400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1"/>
                  </a:solidFill>
                </a:rPr>
                <a:t>01</a:t>
              </a:r>
              <a:endParaRPr lang="zh-CN" altLang="en-US" sz="20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07" name="TextBox 5"/>
          <p:cNvSpPr txBox="1"/>
          <p:nvPr/>
        </p:nvSpPr>
        <p:spPr>
          <a:xfrm>
            <a:off x="2123728" y="3219822"/>
            <a:ext cx="5679951" cy="804321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NFA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中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move(</a:t>
            </a:r>
            <a:r>
              <a:rPr lang="en-US" altLang="zh-CN" sz="2400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s,a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可能是一个多元集合，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defRPr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而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DFA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中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move(</a:t>
            </a:r>
            <a:r>
              <a:rPr lang="en-US" altLang="zh-CN" sz="2400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s,a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最多有一个元素</a:t>
            </a:r>
          </a:p>
        </p:txBody>
      </p:sp>
      <p:cxnSp>
        <p:nvCxnSpPr>
          <p:cNvPr id="108" name="直接连接符 107"/>
          <p:cNvCxnSpPr/>
          <p:nvPr/>
        </p:nvCxnSpPr>
        <p:spPr>
          <a:xfrm>
            <a:off x="2195736" y="4227934"/>
            <a:ext cx="561662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组合 43"/>
          <p:cNvGrpSpPr/>
          <p:nvPr/>
        </p:nvGrpSpPr>
        <p:grpSpPr>
          <a:xfrm>
            <a:off x="1193110" y="3242125"/>
            <a:ext cx="570629" cy="657914"/>
            <a:chOff x="4231809" y="1009798"/>
            <a:chExt cx="570731" cy="657995"/>
          </a:xfrm>
        </p:grpSpPr>
        <p:grpSp>
          <p:nvGrpSpPr>
            <p:cNvPr id="110" name="组合 44"/>
            <p:cNvGrpSpPr/>
            <p:nvPr/>
          </p:nvGrpSpPr>
          <p:grpSpPr>
            <a:xfrm>
              <a:off x="4231809" y="1009798"/>
              <a:ext cx="570731" cy="657995"/>
              <a:chOff x="4067944" y="489262"/>
              <a:chExt cx="1375279" cy="1585559"/>
            </a:xfrm>
          </p:grpSpPr>
          <p:sp>
            <p:nvSpPr>
              <p:cNvPr id="112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11" name="TextBox 12"/>
            <p:cNvSpPr txBox="1"/>
            <p:nvPr/>
          </p:nvSpPr>
          <p:spPr>
            <a:xfrm>
              <a:off x="4310472" y="1151468"/>
              <a:ext cx="444431" cy="400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1"/>
                  </a:solidFill>
                </a:rPr>
                <a:t>02</a:t>
              </a:r>
              <a:endParaRPr lang="zh-CN" altLang="en-US" sz="20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45877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99" grpId="0"/>
      <p:bldP spid="10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2222617" y="319"/>
            <a:ext cx="0" cy="51428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ecision 78"/>
          <p:cNvSpPr/>
          <p:nvPr/>
        </p:nvSpPr>
        <p:spPr>
          <a:xfrm>
            <a:off x="1540782" y="1635764"/>
            <a:ext cx="1375034" cy="1375109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19" name="Flowchart: Decision 79"/>
          <p:cNvSpPr/>
          <p:nvPr/>
        </p:nvSpPr>
        <p:spPr>
          <a:xfrm>
            <a:off x="1540782" y="1846017"/>
            <a:ext cx="1375034" cy="137510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20" name="TextBox 93"/>
          <p:cNvSpPr txBox="1"/>
          <p:nvPr/>
        </p:nvSpPr>
        <p:spPr>
          <a:xfrm>
            <a:off x="1948014" y="2139702"/>
            <a:ext cx="508471" cy="711988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NFA</a:t>
            </a:r>
          </a:p>
          <a:p>
            <a:pPr algn="ctr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endParaRPr lang="en-US" altLang="zh-CN" sz="1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DFA</a:t>
            </a:r>
          </a:p>
        </p:txBody>
      </p:sp>
      <p:sp>
        <p:nvSpPr>
          <p:cNvPr id="21" name="TextBox 5"/>
          <p:cNvSpPr txBox="1"/>
          <p:nvPr/>
        </p:nvSpPr>
        <p:spPr>
          <a:xfrm>
            <a:off x="5148064" y="779405"/>
            <a:ext cx="2091981" cy="434989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en-US" altLang="zh-CN" sz="2400" b="1" i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</a:t>
            </a:r>
            <a:r>
              <a:rPr lang="en-US" altLang="zh-CN" sz="2400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|</a:t>
            </a:r>
            <a:r>
              <a:rPr lang="en-US" altLang="zh-CN" sz="2400" b="1" i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)*</a:t>
            </a:r>
            <a:r>
              <a:rPr lang="en-US" altLang="zh-CN" sz="2400" b="1" i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ab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的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NFA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5162488" y="1325311"/>
            <a:ext cx="21458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220072" y="3326059"/>
            <a:ext cx="20882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43"/>
          <p:cNvGrpSpPr/>
          <p:nvPr/>
        </p:nvGrpSpPr>
        <p:grpSpPr>
          <a:xfrm>
            <a:off x="4303878" y="699542"/>
            <a:ext cx="570629" cy="657914"/>
            <a:chOff x="4231809" y="1009798"/>
            <a:chExt cx="570731" cy="657995"/>
          </a:xfrm>
        </p:grpSpPr>
        <p:grpSp>
          <p:nvGrpSpPr>
            <p:cNvPr id="3" name="组合 44"/>
            <p:cNvGrpSpPr/>
            <p:nvPr/>
          </p:nvGrpSpPr>
          <p:grpSpPr>
            <a:xfrm>
              <a:off x="4231809" y="1009798"/>
              <a:ext cx="570731" cy="657995"/>
              <a:chOff x="4067944" y="489262"/>
              <a:chExt cx="1375279" cy="1585559"/>
            </a:xfrm>
          </p:grpSpPr>
          <p:sp>
            <p:nvSpPr>
              <p:cNvPr id="47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12"/>
            <p:cNvSpPr txBox="1"/>
            <p:nvPr/>
          </p:nvSpPr>
          <p:spPr>
            <a:xfrm>
              <a:off x="4310472" y="1151468"/>
              <a:ext cx="444431" cy="400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1"/>
                  </a:solidFill>
                </a:rPr>
                <a:t>01</a:t>
              </a:r>
              <a:endParaRPr lang="zh-CN" altLang="en-US" sz="20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" name="组合 48"/>
          <p:cNvGrpSpPr/>
          <p:nvPr/>
        </p:nvGrpSpPr>
        <p:grpSpPr>
          <a:xfrm>
            <a:off x="4303878" y="2715766"/>
            <a:ext cx="570629" cy="657914"/>
            <a:chOff x="4231809" y="1692397"/>
            <a:chExt cx="570731" cy="657995"/>
          </a:xfrm>
        </p:grpSpPr>
        <p:grpSp>
          <p:nvGrpSpPr>
            <p:cNvPr id="5" name="组合 49"/>
            <p:cNvGrpSpPr/>
            <p:nvPr/>
          </p:nvGrpSpPr>
          <p:grpSpPr>
            <a:xfrm>
              <a:off x="4231809" y="1692397"/>
              <a:ext cx="570731" cy="657995"/>
              <a:chOff x="4067944" y="489262"/>
              <a:chExt cx="1375279" cy="1585559"/>
            </a:xfrm>
          </p:grpSpPr>
          <p:sp>
            <p:nvSpPr>
              <p:cNvPr id="52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51" name="TextBox 61"/>
            <p:cNvSpPr txBox="1"/>
            <p:nvPr/>
          </p:nvSpPr>
          <p:spPr>
            <a:xfrm>
              <a:off x="4310472" y="1855545"/>
              <a:ext cx="444431" cy="400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1"/>
                  </a:solidFill>
                </a:rPr>
                <a:t>02</a:t>
              </a:r>
              <a:endParaRPr lang="zh-CN" altLang="en-US" sz="20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4" name="Group 4"/>
          <p:cNvGrpSpPr/>
          <p:nvPr/>
        </p:nvGrpSpPr>
        <p:grpSpPr bwMode="auto">
          <a:xfrm>
            <a:off x="4716016" y="1427477"/>
            <a:ext cx="3240211" cy="1208694"/>
            <a:chOff x="1776" y="2832"/>
            <a:chExt cx="3552" cy="1325"/>
          </a:xfrm>
        </p:grpSpPr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3807" y="3352"/>
              <a:ext cx="377" cy="34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 anchorCtr="1"/>
            <a:lstStyle/>
            <a:p>
              <a:pPr eaLnBrk="0" hangingPunct="0"/>
              <a:r>
                <a:rPr lang="zh-CN" altLang="en-US" sz="1400" b="1">
                  <a:latin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28" name="Group 6"/>
            <p:cNvGrpSpPr/>
            <p:nvPr/>
          </p:nvGrpSpPr>
          <p:grpSpPr bwMode="auto">
            <a:xfrm>
              <a:off x="4951" y="3350"/>
              <a:ext cx="377" cy="349"/>
              <a:chOff x="7120" y="12162"/>
              <a:chExt cx="425" cy="425"/>
            </a:xfrm>
          </p:grpSpPr>
          <p:sp>
            <p:nvSpPr>
              <p:cNvPr id="40" name="Oval 7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endParaRPr lang="zh-CN" altLang="en-US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 anchorCtr="1"/>
              <a:lstStyle/>
              <a:p>
                <a:pPr algn="just" eaLnBrk="0" hangingPunct="0"/>
                <a:r>
                  <a:rPr lang="zh-CN" altLang="en-US" sz="1400" b="1" dirty="0">
                    <a:latin typeface="Times New Roman" panose="02020603050405020304" pitchFamily="18" charset="0"/>
                  </a:rPr>
                  <a:t>2</a:t>
                </a:r>
              </a:p>
            </p:txBody>
          </p:sp>
        </p:grpSp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1776" y="3549"/>
              <a:ext cx="8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 sz="1400"/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 flipV="1">
              <a:off x="3027" y="3537"/>
              <a:ext cx="7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1400"/>
            </a:p>
          </p:txBody>
        </p:sp>
        <p:sp>
          <p:nvSpPr>
            <p:cNvPr id="31" name="Rectangle 11"/>
            <p:cNvSpPr>
              <a:spLocks noChangeArrowheads="1"/>
            </p:cNvSpPr>
            <p:nvPr/>
          </p:nvSpPr>
          <p:spPr bwMode="auto">
            <a:xfrm>
              <a:off x="1882" y="3266"/>
              <a:ext cx="6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1400" b="1" dirty="0">
                  <a:latin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3213" y="3266"/>
              <a:ext cx="30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1400" b="1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4197" y="3537"/>
              <a:ext cx="7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1400"/>
            </a:p>
          </p:txBody>
        </p:sp>
        <p:sp>
          <p:nvSpPr>
            <p:cNvPr id="34" name="Freeform 14"/>
            <p:cNvSpPr/>
            <p:nvPr/>
          </p:nvSpPr>
          <p:spPr bwMode="auto">
            <a:xfrm>
              <a:off x="2721" y="3083"/>
              <a:ext cx="263" cy="275"/>
            </a:xfrm>
            <a:custGeom>
              <a:avLst/>
              <a:gdLst>
                <a:gd name="T0" fmla="*/ 176 w 297"/>
                <a:gd name="T1" fmla="*/ 226 h 333"/>
                <a:gd name="T2" fmla="*/ 223 w 297"/>
                <a:gd name="T3" fmla="*/ 86 h 333"/>
                <a:gd name="T4" fmla="*/ 118 w 297"/>
                <a:gd name="T5" fmla="*/ 2 h 333"/>
                <a:gd name="T6" fmla="*/ 12 w 297"/>
                <a:gd name="T7" fmla="*/ 76 h 333"/>
                <a:gd name="T8" fmla="*/ 47 w 297"/>
                <a:gd name="T9" fmla="*/ 227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1400"/>
            </a:p>
          </p:txBody>
        </p:sp>
        <p:sp>
          <p:nvSpPr>
            <p:cNvPr id="35" name="Oval 15"/>
            <p:cNvSpPr>
              <a:spLocks noChangeArrowheads="1"/>
            </p:cNvSpPr>
            <p:nvPr/>
          </p:nvSpPr>
          <p:spPr bwMode="auto">
            <a:xfrm>
              <a:off x="2636" y="3362"/>
              <a:ext cx="377" cy="3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 anchorCtr="1"/>
            <a:lstStyle/>
            <a:p>
              <a:pPr eaLnBrk="0" hangingPunct="0"/>
              <a:r>
                <a:rPr lang="zh-CN" altLang="en-US" sz="1400" b="1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6" name="Freeform 16"/>
            <p:cNvSpPr/>
            <p:nvPr/>
          </p:nvSpPr>
          <p:spPr bwMode="auto">
            <a:xfrm flipV="1">
              <a:off x="2694" y="3689"/>
              <a:ext cx="264" cy="273"/>
            </a:xfrm>
            <a:custGeom>
              <a:avLst/>
              <a:gdLst>
                <a:gd name="T0" fmla="*/ 178 w 297"/>
                <a:gd name="T1" fmla="*/ 223 h 333"/>
                <a:gd name="T2" fmla="*/ 225 w 297"/>
                <a:gd name="T3" fmla="*/ 84 h 333"/>
                <a:gd name="T4" fmla="*/ 118 w 297"/>
                <a:gd name="T5" fmla="*/ 2 h 333"/>
                <a:gd name="T6" fmla="*/ 12 w 297"/>
                <a:gd name="T7" fmla="*/ 75 h 333"/>
                <a:gd name="T8" fmla="*/ 47 w 297"/>
                <a:gd name="T9" fmla="*/ 224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1400"/>
            </a:p>
          </p:txBody>
        </p:sp>
        <p:sp>
          <p:nvSpPr>
            <p:cNvPr id="37" name="Rectangle 17"/>
            <p:cNvSpPr>
              <a:spLocks noChangeArrowheads="1"/>
            </p:cNvSpPr>
            <p:nvPr/>
          </p:nvSpPr>
          <p:spPr bwMode="auto">
            <a:xfrm>
              <a:off x="2736" y="2832"/>
              <a:ext cx="30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1400" b="1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8" name="Rectangle 18"/>
            <p:cNvSpPr>
              <a:spLocks noChangeArrowheads="1"/>
            </p:cNvSpPr>
            <p:nvPr/>
          </p:nvSpPr>
          <p:spPr bwMode="auto">
            <a:xfrm>
              <a:off x="2638" y="3875"/>
              <a:ext cx="30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1400" b="1" i="1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9" name="Rectangle 19"/>
            <p:cNvSpPr>
              <a:spLocks noChangeArrowheads="1"/>
            </p:cNvSpPr>
            <p:nvPr/>
          </p:nvSpPr>
          <p:spPr bwMode="auto">
            <a:xfrm>
              <a:off x="4410" y="3266"/>
              <a:ext cx="30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1400" b="1" i="1">
                  <a:latin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42" name="TextBox 5"/>
          <p:cNvSpPr txBox="1"/>
          <p:nvPr/>
        </p:nvSpPr>
        <p:spPr>
          <a:xfrm>
            <a:off x="5220072" y="2787774"/>
            <a:ext cx="2091981" cy="434989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en-US" altLang="zh-CN" sz="2400" b="1" i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</a:t>
            </a:r>
            <a:r>
              <a:rPr lang="en-US" altLang="zh-CN" sz="2400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|</a:t>
            </a:r>
            <a:r>
              <a:rPr lang="en-US" altLang="zh-CN" sz="2400" b="1" i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)*</a:t>
            </a:r>
            <a:r>
              <a:rPr lang="en-US" altLang="zh-CN" sz="2400" b="1" i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ab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的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DFA</a:t>
            </a:r>
          </a:p>
        </p:txBody>
      </p:sp>
      <p:grpSp>
        <p:nvGrpSpPr>
          <p:cNvPr id="45" name="Group 4"/>
          <p:cNvGrpSpPr/>
          <p:nvPr/>
        </p:nvGrpSpPr>
        <p:grpSpPr bwMode="auto">
          <a:xfrm>
            <a:off x="4716016" y="3507854"/>
            <a:ext cx="3240360" cy="1342753"/>
            <a:chOff x="2112" y="2532"/>
            <a:chExt cx="3504" cy="1452"/>
          </a:xfrm>
        </p:grpSpPr>
        <p:sp>
          <p:nvSpPr>
            <p:cNvPr id="49" name="Oval 5"/>
            <p:cNvSpPr>
              <a:spLocks noChangeArrowheads="1"/>
            </p:cNvSpPr>
            <p:nvPr/>
          </p:nvSpPr>
          <p:spPr bwMode="auto">
            <a:xfrm>
              <a:off x="4120" y="3078"/>
              <a:ext cx="370" cy="39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 anchorCtr="1"/>
            <a:lstStyle/>
            <a:p>
              <a:pPr eaLnBrk="0" hangingPunct="0"/>
              <a:r>
                <a:rPr lang="zh-CN" altLang="en-US" sz="1400" b="1">
                  <a:latin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50" name="Group 6"/>
            <p:cNvGrpSpPr/>
            <p:nvPr/>
          </p:nvGrpSpPr>
          <p:grpSpPr bwMode="auto">
            <a:xfrm>
              <a:off x="5246" y="3064"/>
              <a:ext cx="370" cy="395"/>
              <a:chOff x="7120" y="12162"/>
              <a:chExt cx="425" cy="425"/>
            </a:xfrm>
          </p:grpSpPr>
          <p:sp>
            <p:nvSpPr>
              <p:cNvPr id="69" name="Oval 7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endParaRPr lang="zh-CN" altLang="en-US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" name="Oval 8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 anchorCtr="1"/>
              <a:lstStyle/>
              <a:p>
                <a:pPr algn="just" eaLnBrk="0" hangingPunct="0"/>
                <a:r>
                  <a:rPr lang="zh-CN" altLang="en-US" sz="1400" b="1">
                    <a:latin typeface="Times New Roman" panose="02020603050405020304" pitchFamily="18" charset="0"/>
                  </a:rPr>
                  <a:t>2</a:t>
                </a:r>
              </a:p>
            </p:txBody>
          </p:sp>
        </p:grpSp>
        <p:sp>
          <p:nvSpPr>
            <p:cNvPr id="54" name="Line 9"/>
            <p:cNvSpPr>
              <a:spLocks noChangeShapeType="1"/>
            </p:cNvSpPr>
            <p:nvPr/>
          </p:nvSpPr>
          <p:spPr bwMode="auto">
            <a:xfrm>
              <a:off x="2112" y="3302"/>
              <a:ext cx="8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 sz="1400"/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V="1">
              <a:off x="3340" y="3291"/>
              <a:ext cx="7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1400"/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2164" y="2980"/>
              <a:ext cx="601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1400" b="1">
                  <a:latin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536" y="2966"/>
              <a:ext cx="301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1400" b="1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 flipV="1">
              <a:off x="4505" y="3277"/>
              <a:ext cx="7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1400"/>
            </a:p>
          </p:txBody>
        </p:sp>
        <p:sp>
          <p:nvSpPr>
            <p:cNvPr id="59" name="Freeform 14"/>
            <p:cNvSpPr/>
            <p:nvPr/>
          </p:nvSpPr>
          <p:spPr bwMode="auto">
            <a:xfrm>
              <a:off x="3040" y="2777"/>
              <a:ext cx="259" cy="311"/>
            </a:xfrm>
            <a:custGeom>
              <a:avLst/>
              <a:gdLst>
                <a:gd name="T0" fmla="*/ 171 w 297"/>
                <a:gd name="T1" fmla="*/ 290 h 333"/>
                <a:gd name="T2" fmla="*/ 217 w 297"/>
                <a:gd name="T3" fmla="*/ 110 h 333"/>
                <a:gd name="T4" fmla="*/ 114 w 297"/>
                <a:gd name="T5" fmla="*/ 3 h 333"/>
                <a:gd name="T6" fmla="*/ 11 w 297"/>
                <a:gd name="T7" fmla="*/ 97 h 333"/>
                <a:gd name="T8" fmla="*/ 45 w 297"/>
                <a:gd name="T9" fmla="*/ 290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1400"/>
            </a:p>
          </p:txBody>
        </p:sp>
        <p:sp>
          <p:nvSpPr>
            <p:cNvPr id="60" name="Oval 15"/>
            <p:cNvSpPr>
              <a:spLocks noChangeArrowheads="1"/>
            </p:cNvSpPr>
            <p:nvPr/>
          </p:nvSpPr>
          <p:spPr bwMode="auto">
            <a:xfrm>
              <a:off x="2944" y="3088"/>
              <a:ext cx="370" cy="3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 anchorCtr="1"/>
            <a:lstStyle/>
            <a:p>
              <a:pPr eaLnBrk="0" hangingPunct="0"/>
              <a:r>
                <a:rPr lang="zh-CN" altLang="en-US" sz="1400" b="1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1" name="Freeform 16"/>
            <p:cNvSpPr/>
            <p:nvPr/>
          </p:nvSpPr>
          <p:spPr bwMode="auto">
            <a:xfrm flipV="1">
              <a:off x="4190" y="3475"/>
              <a:ext cx="259" cy="311"/>
            </a:xfrm>
            <a:custGeom>
              <a:avLst/>
              <a:gdLst>
                <a:gd name="T0" fmla="*/ 171 w 297"/>
                <a:gd name="T1" fmla="*/ 290 h 333"/>
                <a:gd name="T2" fmla="*/ 217 w 297"/>
                <a:gd name="T3" fmla="*/ 110 h 333"/>
                <a:gd name="T4" fmla="*/ 114 w 297"/>
                <a:gd name="T5" fmla="*/ 3 h 333"/>
                <a:gd name="T6" fmla="*/ 11 w 297"/>
                <a:gd name="T7" fmla="*/ 97 h 333"/>
                <a:gd name="T8" fmla="*/ 45 w 297"/>
                <a:gd name="T9" fmla="*/ 290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1400"/>
            </a:p>
          </p:txBody>
        </p:sp>
        <p:sp>
          <p:nvSpPr>
            <p:cNvPr id="62" name="Rectangle 17"/>
            <p:cNvSpPr>
              <a:spLocks noChangeArrowheads="1"/>
            </p:cNvSpPr>
            <p:nvPr/>
          </p:nvSpPr>
          <p:spPr bwMode="auto">
            <a:xfrm>
              <a:off x="4108" y="3664"/>
              <a:ext cx="3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1400" b="1" i="1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4738" y="2952"/>
              <a:ext cx="301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1400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3079" y="2533"/>
              <a:ext cx="30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1400" b="1" i="1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5" name="Freeform 20"/>
            <p:cNvSpPr/>
            <p:nvPr/>
          </p:nvSpPr>
          <p:spPr bwMode="auto">
            <a:xfrm>
              <a:off x="4477" y="3407"/>
              <a:ext cx="784" cy="145"/>
            </a:xfrm>
            <a:custGeom>
              <a:avLst/>
              <a:gdLst>
                <a:gd name="T0" fmla="*/ 683 w 900"/>
                <a:gd name="T1" fmla="*/ 0 h 154"/>
                <a:gd name="T2" fmla="*/ 330 w 900"/>
                <a:gd name="T3" fmla="*/ 134 h 154"/>
                <a:gd name="T4" fmla="*/ 0 w 900"/>
                <a:gd name="T5" fmla="*/ 14 h 1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1400"/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4712" y="3470"/>
              <a:ext cx="301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1400" b="1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7" name="Freeform 22"/>
            <p:cNvSpPr/>
            <p:nvPr/>
          </p:nvSpPr>
          <p:spPr bwMode="auto">
            <a:xfrm>
              <a:off x="3301" y="2779"/>
              <a:ext cx="1973" cy="381"/>
            </a:xfrm>
            <a:custGeom>
              <a:avLst/>
              <a:gdLst>
                <a:gd name="T0" fmla="*/ 1719 w 2265"/>
                <a:gd name="T1" fmla="*/ 288 h 408"/>
                <a:gd name="T2" fmla="*/ 1411 w 2265"/>
                <a:gd name="T3" fmla="*/ 105 h 408"/>
                <a:gd name="T4" fmla="*/ 865 w 2265"/>
                <a:gd name="T5" fmla="*/ 3 h 408"/>
                <a:gd name="T6" fmla="*/ 375 w 2265"/>
                <a:gd name="T7" fmla="*/ 120 h 408"/>
                <a:gd name="T8" fmla="*/ 0 w 2265"/>
                <a:gd name="T9" fmla="*/ 356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5" h="408">
                  <a:moveTo>
                    <a:pt x="2265" y="330"/>
                  </a:moveTo>
                  <a:cubicBezTo>
                    <a:pt x="2197" y="295"/>
                    <a:pt x="2047" y="174"/>
                    <a:pt x="1860" y="120"/>
                  </a:cubicBezTo>
                  <a:cubicBezTo>
                    <a:pt x="1673" y="66"/>
                    <a:pt x="1367" y="0"/>
                    <a:pt x="1140" y="3"/>
                  </a:cubicBezTo>
                  <a:cubicBezTo>
                    <a:pt x="913" y="6"/>
                    <a:pt x="685" y="71"/>
                    <a:pt x="495" y="138"/>
                  </a:cubicBezTo>
                  <a:cubicBezTo>
                    <a:pt x="305" y="205"/>
                    <a:pt x="103" y="352"/>
                    <a:pt x="0" y="40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1400"/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4255" y="2532"/>
              <a:ext cx="3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1400" b="1" i="1" dirty="0">
                  <a:latin typeface="Times New Roman" panose="02020603050405020304" pitchFamily="18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113518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19" grpId="2" animBg="1"/>
      <p:bldP spid="20" grpId="0"/>
      <p:bldP spid="21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3114597" y="339502"/>
            <a:ext cx="2880301" cy="347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5" tIns="34283" rIns="68565" bIns="34283"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状态转移表    </a:t>
            </a: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en-US" altLang="zh-CN" sz="14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</a:t>
            </a:r>
            <a:r>
              <a:rPr lang="en-US" altLang="zh-CN" sz="14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|</a:t>
            </a:r>
            <a:r>
              <a:rPr lang="en-US" altLang="zh-CN" sz="14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b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)*</a:t>
            </a:r>
            <a:r>
              <a:rPr lang="en-US" altLang="zh-CN" sz="14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ab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TextBox 5"/>
          <p:cNvSpPr txBox="1"/>
          <p:nvPr/>
        </p:nvSpPr>
        <p:spPr>
          <a:xfrm>
            <a:off x="2528788" y="944442"/>
            <a:ext cx="4491484" cy="342656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状态迁移动作，从开始状态到目标状态</a:t>
            </a:r>
          </a:p>
        </p:txBody>
      </p:sp>
      <p:cxnSp>
        <p:nvCxnSpPr>
          <p:cNvPr id="100" name="直接连接符 99"/>
          <p:cNvCxnSpPr/>
          <p:nvPr/>
        </p:nvCxnSpPr>
        <p:spPr>
          <a:xfrm>
            <a:off x="2524122" y="1304482"/>
            <a:ext cx="44644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44"/>
          <p:cNvGrpSpPr/>
          <p:nvPr/>
        </p:nvGrpSpPr>
        <p:grpSpPr>
          <a:xfrm>
            <a:off x="1948058" y="872434"/>
            <a:ext cx="412138" cy="475180"/>
            <a:chOff x="4067944" y="489262"/>
            <a:chExt cx="1375279" cy="1585559"/>
          </a:xfrm>
        </p:grpSpPr>
        <p:sp>
          <p:nvSpPr>
            <p:cNvPr id="104" name="Flowchart: Decision 78"/>
            <p:cNvSpPr/>
            <p:nvPr/>
          </p:nvSpPr>
          <p:spPr>
            <a:xfrm>
              <a:off x="4067944" y="489262"/>
              <a:ext cx="1375279" cy="1375279"/>
            </a:xfrm>
            <a:prstGeom prst="flowChartDecision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105" name="Flowchart: Decision 79"/>
            <p:cNvSpPr/>
            <p:nvPr/>
          </p:nvSpPr>
          <p:spPr>
            <a:xfrm>
              <a:off x="4067944" y="699542"/>
              <a:ext cx="1375279" cy="13752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17" name="Group 4"/>
          <p:cNvGraphicFramePr/>
          <p:nvPr/>
        </p:nvGraphicFramePr>
        <p:xfrm>
          <a:off x="2123728" y="1570536"/>
          <a:ext cx="2160240" cy="1437713"/>
        </p:xfrm>
        <a:graphic>
          <a:graphicData uri="http://schemas.openxmlformats.org/drawingml/2006/table">
            <a:tbl>
              <a:tblPr/>
              <a:tblGrid>
                <a:gridCol w="7404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94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02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0530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7740" marR="27740" marT="14795" marB="147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  入  符  号</a:t>
                      </a:r>
                    </a:p>
                  </a:txBody>
                  <a:tcPr marL="27740" marR="27740" marT="14795" marB="147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134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27740" marR="27740" marT="14795" marB="147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27740" marR="27740" marT="14795" marB="147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9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39144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{0, 1}</a:t>
                      </a:r>
                    </a:p>
                  </a:txBody>
                  <a:tcPr marL="0" marR="0" marT="39144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{0}</a:t>
                      </a:r>
                    </a:p>
                  </a:txBody>
                  <a:tcPr marL="0" marR="0" marT="39144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19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39144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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9144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{2}</a:t>
                      </a:r>
                    </a:p>
                  </a:txBody>
                  <a:tcPr marL="0" marR="0" marT="39144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19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39144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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9144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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9144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8" name="Group 44"/>
          <p:cNvGraphicFramePr/>
          <p:nvPr/>
        </p:nvGraphicFramePr>
        <p:xfrm>
          <a:off x="5089674" y="1563638"/>
          <a:ext cx="2074614" cy="1416300"/>
        </p:xfrm>
        <a:graphic>
          <a:graphicData uri="http://schemas.openxmlformats.org/drawingml/2006/table">
            <a:tbl>
              <a:tblPr/>
              <a:tblGrid>
                <a:gridCol w="7111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17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8086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7740" marR="27740" marT="14798" marB="14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  入  符  号</a:t>
                      </a:r>
                    </a:p>
                  </a:txBody>
                  <a:tcPr marL="27740" marR="27740" marT="14798" marB="14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714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27740" marR="27740" marT="14798" marB="14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27740" marR="27740" marT="14798" marB="14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70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39154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{1}</a:t>
                      </a:r>
                    </a:p>
                  </a:txBody>
                  <a:tcPr marL="0" marR="0" marT="39154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{0}</a:t>
                      </a:r>
                    </a:p>
                  </a:txBody>
                  <a:tcPr marL="0" marR="0" marT="39154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70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39154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{1}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9154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{2}</a:t>
                      </a:r>
                    </a:p>
                  </a:txBody>
                  <a:tcPr marL="0" marR="0" marT="39154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70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39154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{1}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9154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{0}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9154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19" name="Group 28"/>
          <p:cNvGrpSpPr/>
          <p:nvPr/>
        </p:nvGrpSpPr>
        <p:grpSpPr bwMode="auto">
          <a:xfrm>
            <a:off x="1979712" y="3010696"/>
            <a:ext cx="2421081" cy="1008112"/>
            <a:chOff x="1776" y="2832"/>
            <a:chExt cx="3552" cy="1392"/>
          </a:xfrm>
        </p:grpSpPr>
        <p:sp>
          <p:nvSpPr>
            <p:cNvPr id="20" name="Oval 29"/>
            <p:cNvSpPr>
              <a:spLocks noChangeArrowheads="1"/>
            </p:cNvSpPr>
            <p:nvPr/>
          </p:nvSpPr>
          <p:spPr bwMode="auto">
            <a:xfrm>
              <a:off x="3807" y="3352"/>
              <a:ext cx="377" cy="34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900" b="1" dirty="0">
                  <a:latin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21" name="Group 30"/>
            <p:cNvGrpSpPr/>
            <p:nvPr/>
          </p:nvGrpSpPr>
          <p:grpSpPr bwMode="auto">
            <a:xfrm>
              <a:off x="4951" y="3350"/>
              <a:ext cx="377" cy="349"/>
              <a:chOff x="7120" y="12162"/>
              <a:chExt cx="425" cy="425"/>
            </a:xfrm>
          </p:grpSpPr>
          <p:sp>
            <p:nvSpPr>
              <p:cNvPr id="33" name="Oval 31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endParaRPr lang="zh-CN" altLang="en-US" sz="9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r>
                  <a:rPr lang="zh-CN" altLang="en-US" sz="900" b="1">
                    <a:latin typeface="Times New Roman" panose="02020603050405020304" pitchFamily="18" charset="0"/>
                  </a:rPr>
                  <a:t>2</a:t>
                </a:r>
              </a:p>
            </p:txBody>
          </p:sp>
        </p:grpSp>
        <p:sp>
          <p:nvSpPr>
            <p:cNvPr id="22" name="Line 33"/>
            <p:cNvSpPr>
              <a:spLocks noChangeShapeType="1"/>
            </p:cNvSpPr>
            <p:nvPr/>
          </p:nvSpPr>
          <p:spPr bwMode="auto">
            <a:xfrm>
              <a:off x="1776" y="3549"/>
              <a:ext cx="8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 sz="900"/>
            </a:p>
          </p:txBody>
        </p:sp>
        <p:sp>
          <p:nvSpPr>
            <p:cNvPr id="23" name="Line 34"/>
            <p:cNvSpPr>
              <a:spLocks noChangeShapeType="1"/>
            </p:cNvSpPr>
            <p:nvPr/>
          </p:nvSpPr>
          <p:spPr bwMode="auto">
            <a:xfrm flipV="1">
              <a:off x="3027" y="3537"/>
              <a:ext cx="7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900"/>
            </a:p>
          </p:txBody>
        </p:sp>
        <p:sp>
          <p:nvSpPr>
            <p:cNvPr id="24" name="Rectangle 35"/>
            <p:cNvSpPr>
              <a:spLocks noChangeArrowheads="1"/>
            </p:cNvSpPr>
            <p:nvPr/>
          </p:nvSpPr>
          <p:spPr bwMode="auto">
            <a:xfrm>
              <a:off x="1882" y="3266"/>
              <a:ext cx="6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900" b="1">
                  <a:latin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25" name="Rectangle 36"/>
            <p:cNvSpPr>
              <a:spLocks noChangeArrowheads="1"/>
            </p:cNvSpPr>
            <p:nvPr/>
          </p:nvSpPr>
          <p:spPr bwMode="auto">
            <a:xfrm>
              <a:off x="3213" y="3266"/>
              <a:ext cx="30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900" b="1" i="1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6" name="Line 37"/>
            <p:cNvSpPr>
              <a:spLocks noChangeShapeType="1"/>
            </p:cNvSpPr>
            <p:nvPr/>
          </p:nvSpPr>
          <p:spPr bwMode="auto">
            <a:xfrm flipV="1">
              <a:off x="4197" y="3537"/>
              <a:ext cx="7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900"/>
            </a:p>
          </p:txBody>
        </p:sp>
        <p:sp>
          <p:nvSpPr>
            <p:cNvPr id="27" name="Freeform 38"/>
            <p:cNvSpPr/>
            <p:nvPr/>
          </p:nvSpPr>
          <p:spPr bwMode="auto">
            <a:xfrm>
              <a:off x="2721" y="3083"/>
              <a:ext cx="263" cy="275"/>
            </a:xfrm>
            <a:custGeom>
              <a:avLst/>
              <a:gdLst>
                <a:gd name="T0" fmla="*/ 176 w 297"/>
                <a:gd name="T1" fmla="*/ 226 h 333"/>
                <a:gd name="T2" fmla="*/ 223 w 297"/>
                <a:gd name="T3" fmla="*/ 86 h 333"/>
                <a:gd name="T4" fmla="*/ 118 w 297"/>
                <a:gd name="T5" fmla="*/ 2 h 333"/>
                <a:gd name="T6" fmla="*/ 12 w 297"/>
                <a:gd name="T7" fmla="*/ 76 h 333"/>
                <a:gd name="T8" fmla="*/ 47 w 297"/>
                <a:gd name="T9" fmla="*/ 227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900"/>
            </a:p>
          </p:txBody>
        </p:sp>
        <p:sp>
          <p:nvSpPr>
            <p:cNvPr id="28" name="Oval 39"/>
            <p:cNvSpPr>
              <a:spLocks noChangeArrowheads="1"/>
            </p:cNvSpPr>
            <p:nvPr/>
          </p:nvSpPr>
          <p:spPr bwMode="auto">
            <a:xfrm>
              <a:off x="2636" y="3362"/>
              <a:ext cx="377" cy="3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9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9" name="Freeform 40"/>
            <p:cNvSpPr/>
            <p:nvPr/>
          </p:nvSpPr>
          <p:spPr bwMode="auto">
            <a:xfrm flipV="1">
              <a:off x="2694" y="3689"/>
              <a:ext cx="264" cy="273"/>
            </a:xfrm>
            <a:custGeom>
              <a:avLst/>
              <a:gdLst>
                <a:gd name="T0" fmla="*/ 178 w 297"/>
                <a:gd name="T1" fmla="*/ 223 h 333"/>
                <a:gd name="T2" fmla="*/ 225 w 297"/>
                <a:gd name="T3" fmla="*/ 84 h 333"/>
                <a:gd name="T4" fmla="*/ 118 w 297"/>
                <a:gd name="T5" fmla="*/ 2 h 333"/>
                <a:gd name="T6" fmla="*/ 12 w 297"/>
                <a:gd name="T7" fmla="*/ 75 h 333"/>
                <a:gd name="T8" fmla="*/ 47 w 297"/>
                <a:gd name="T9" fmla="*/ 224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900"/>
            </a:p>
          </p:txBody>
        </p:sp>
        <p:sp>
          <p:nvSpPr>
            <p:cNvPr id="30" name="Rectangle 41"/>
            <p:cNvSpPr>
              <a:spLocks noChangeArrowheads="1"/>
            </p:cNvSpPr>
            <p:nvPr/>
          </p:nvSpPr>
          <p:spPr bwMode="auto">
            <a:xfrm>
              <a:off x="2736" y="2832"/>
              <a:ext cx="30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900" b="1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" name="Rectangle 42"/>
            <p:cNvSpPr>
              <a:spLocks noChangeArrowheads="1"/>
            </p:cNvSpPr>
            <p:nvPr/>
          </p:nvSpPr>
          <p:spPr bwMode="auto">
            <a:xfrm>
              <a:off x="2688" y="3942"/>
              <a:ext cx="30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900" b="1" i="1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2" name="Rectangle 43"/>
            <p:cNvSpPr>
              <a:spLocks noChangeArrowheads="1"/>
            </p:cNvSpPr>
            <p:nvPr/>
          </p:nvSpPr>
          <p:spPr bwMode="auto">
            <a:xfrm>
              <a:off x="4410" y="3266"/>
              <a:ext cx="30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900" b="1" i="1" dirty="0"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35" name="Group 68"/>
          <p:cNvGrpSpPr/>
          <p:nvPr/>
        </p:nvGrpSpPr>
        <p:grpSpPr bwMode="auto">
          <a:xfrm>
            <a:off x="5009143" y="3010696"/>
            <a:ext cx="2371169" cy="989033"/>
            <a:chOff x="2112" y="2448"/>
            <a:chExt cx="3504" cy="1536"/>
          </a:xfrm>
        </p:grpSpPr>
        <p:sp>
          <p:nvSpPr>
            <p:cNvPr id="36" name="Oval 69"/>
            <p:cNvSpPr>
              <a:spLocks noChangeArrowheads="1"/>
            </p:cNvSpPr>
            <p:nvPr/>
          </p:nvSpPr>
          <p:spPr bwMode="auto">
            <a:xfrm>
              <a:off x="4120" y="3078"/>
              <a:ext cx="370" cy="39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1000" b="1">
                  <a:latin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37" name="Group 70"/>
            <p:cNvGrpSpPr/>
            <p:nvPr/>
          </p:nvGrpSpPr>
          <p:grpSpPr bwMode="auto">
            <a:xfrm>
              <a:off x="5246" y="3064"/>
              <a:ext cx="370" cy="395"/>
              <a:chOff x="7120" y="12162"/>
              <a:chExt cx="425" cy="425"/>
            </a:xfrm>
          </p:grpSpPr>
          <p:sp>
            <p:nvSpPr>
              <p:cNvPr id="53" name="Oval 71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endParaRPr lang="zh-CN" altLang="en-US" sz="1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" name="Oval 72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r>
                  <a:rPr lang="zh-CN" altLang="en-US" sz="1000" b="1">
                    <a:latin typeface="Times New Roman" panose="02020603050405020304" pitchFamily="18" charset="0"/>
                  </a:rPr>
                  <a:t>2</a:t>
                </a:r>
              </a:p>
            </p:txBody>
          </p:sp>
        </p:grpSp>
        <p:sp>
          <p:nvSpPr>
            <p:cNvPr id="38" name="Line 73"/>
            <p:cNvSpPr>
              <a:spLocks noChangeShapeType="1"/>
            </p:cNvSpPr>
            <p:nvPr/>
          </p:nvSpPr>
          <p:spPr bwMode="auto">
            <a:xfrm>
              <a:off x="2112" y="3302"/>
              <a:ext cx="8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 sz="1000"/>
            </a:p>
          </p:txBody>
        </p:sp>
        <p:sp>
          <p:nvSpPr>
            <p:cNvPr id="39" name="Line 74"/>
            <p:cNvSpPr>
              <a:spLocks noChangeShapeType="1"/>
            </p:cNvSpPr>
            <p:nvPr/>
          </p:nvSpPr>
          <p:spPr bwMode="auto">
            <a:xfrm flipV="1">
              <a:off x="3340" y="3291"/>
              <a:ext cx="7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1000"/>
            </a:p>
          </p:txBody>
        </p:sp>
        <p:sp>
          <p:nvSpPr>
            <p:cNvPr id="40" name="Rectangle 75"/>
            <p:cNvSpPr>
              <a:spLocks noChangeArrowheads="1"/>
            </p:cNvSpPr>
            <p:nvPr/>
          </p:nvSpPr>
          <p:spPr bwMode="auto">
            <a:xfrm>
              <a:off x="2164" y="2980"/>
              <a:ext cx="601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1000" b="1">
                  <a:latin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41" name="Rectangle 76"/>
            <p:cNvSpPr>
              <a:spLocks noChangeArrowheads="1"/>
            </p:cNvSpPr>
            <p:nvPr/>
          </p:nvSpPr>
          <p:spPr bwMode="auto">
            <a:xfrm>
              <a:off x="3536" y="2966"/>
              <a:ext cx="301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1000" b="1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2" name="Line 77"/>
            <p:cNvSpPr>
              <a:spLocks noChangeShapeType="1"/>
            </p:cNvSpPr>
            <p:nvPr/>
          </p:nvSpPr>
          <p:spPr bwMode="auto">
            <a:xfrm flipV="1">
              <a:off x="4505" y="3277"/>
              <a:ext cx="7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1000"/>
            </a:p>
          </p:txBody>
        </p:sp>
        <p:sp>
          <p:nvSpPr>
            <p:cNvPr id="43" name="Freeform 78"/>
            <p:cNvSpPr/>
            <p:nvPr/>
          </p:nvSpPr>
          <p:spPr bwMode="auto">
            <a:xfrm>
              <a:off x="3040" y="2777"/>
              <a:ext cx="259" cy="311"/>
            </a:xfrm>
            <a:custGeom>
              <a:avLst/>
              <a:gdLst>
                <a:gd name="T0" fmla="*/ 171 w 297"/>
                <a:gd name="T1" fmla="*/ 290 h 333"/>
                <a:gd name="T2" fmla="*/ 217 w 297"/>
                <a:gd name="T3" fmla="*/ 110 h 333"/>
                <a:gd name="T4" fmla="*/ 114 w 297"/>
                <a:gd name="T5" fmla="*/ 3 h 333"/>
                <a:gd name="T6" fmla="*/ 11 w 297"/>
                <a:gd name="T7" fmla="*/ 97 h 333"/>
                <a:gd name="T8" fmla="*/ 45 w 297"/>
                <a:gd name="T9" fmla="*/ 290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1000"/>
            </a:p>
          </p:txBody>
        </p:sp>
        <p:sp>
          <p:nvSpPr>
            <p:cNvPr id="44" name="Oval 79"/>
            <p:cNvSpPr>
              <a:spLocks noChangeArrowheads="1"/>
            </p:cNvSpPr>
            <p:nvPr/>
          </p:nvSpPr>
          <p:spPr bwMode="auto">
            <a:xfrm>
              <a:off x="2944" y="3088"/>
              <a:ext cx="370" cy="3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10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5" name="Freeform 80"/>
            <p:cNvSpPr/>
            <p:nvPr/>
          </p:nvSpPr>
          <p:spPr bwMode="auto">
            <a:xfrm flipV="1">
              <a:off x="4190" y="3475"/>
              <a:ext cx="259" cy="311"/>
            </a:xfrm>
            <a:custGeom>
              <a:avLst/>
              <a:gdLst>
                <a:gd name="T0" fmla="*/ 171 w 297"/>
                <a:gd name="T1" fmla="*/ 290 h 333"/>
                <a:gd name="T2" fmla="*/ 217 w 297"/>
                <a:gd name="T3" fmla="*/ 110 h 333"/>
                <a:gd name="T4" fmla="*/ 114 w 297"/>
                <a:gd name="T5" fmla="*/ 3 h 333"/>
                <a:gd name="T6" fmla="*/ 11 w 297"/>
                <a:gd name="T7" fmla="*/ 97 h 333"/>
                <a:gd name="T8" fmla="*/ 45 w 297"/>
                <a:gd name="T9" fmla="*/ 290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1000"/>
            </a:p>
          </p:txBody>
        </p:sp>
        <p:sp>
          <p:nvSpPr>
            <p:cNvPr id="46" name="Rectangle 81"/>
            <p:cNvSpPr>
              <a:spLocks noChangeArrowheads="1"/>
            </p:cNvSpPr>
            <p:nvPr/>
          </p:nvSpPr>
          <p:spPr bwMode="auto">
            <a:xfrm>
              <a:off x="4177" y="3664"/>
              <a:ext cx="3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1000" b="1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7" name="Rectangle 82"/>
            <p:cNvSpPr>
              <a:spLocks noChangeArrowheads="1"/>
            </p:cNvSpPr>
            <p:nvPr/>
          </p:nvSpPr>
          <p:spPr bwMode="auto">
            <a:xfrm>
              <a:off x="4738" y="2952"/>
              <a:ext cx="301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1000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8" name="Rectangle 83"/>
            <p:cNvSpPr>
              <a:spLocks noChangeArrowheads="1"/>
            </p:cNvSpPr>
            <p:nvPr/>
          </p:nvSpPr>
          <p:spPr bwMode="auto">
            <a:xfrm>
              <a:off x="3079" y="2462"/>
              <a:ext cx="30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1000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9" name="Freeform 84"/>
            <p:cNvSpPr/>
            <p:nvPr/>
          </p:nvSpPr>
          <p:spPr bwMode="auto">
            <a:xfrm>
              <a:off x="4477" y="3407"/>
              <a:ext cx="784" cy="145"/>
            </a:xfrm>
            <a:custGeom>
              <a:avLst/>
              <a:gdLst>
                <a:gd name="T0" fmla="*/ 683 w 900"/>
                <a:gd name="T1" fmla="*/ 0 h 154"/>
                <a:gd name="T2" fmla="*/ 330 w 900"/>
                <a:gd name="T3" fmla="*/ 134 h 154"/>
                <a:gd name="T4" fmla="*/ 0 w 900"/>
                <a:gd name="T5" fmla="*/ 14 h 1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1000"/>
            </a:p>
          </p:txBody>
        </p:sp>
        <p:sp>
          <p:nvSpPr>
            <p:cNvPr id="50" name="Rectangle 85"/>
            <p:cNvSpPr>
              <a:spLocks noChangeArrowheads="1"/>
            </p:cNvSpPr>
            <p:nvPr/>
          </p:nvSpPr>
          <p:spPr bwMode="auto">
            <a:xfrm>
              <a:off x="4712" y="3470"/>
              <a:ext cx="301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1000" b="1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1" name="Freeform 86"/>
            <p:cNvSpPr/>
            <p:nvPr/>
          </p:nvSpPr>
          <p:spPr bwMode="auto">
            <a:xfrm>
              <a:off x="3301" y="2779"/>
              <a:ext cx="1973" cy="381"/>
            </a:xfrm>
            <a:custGeom>
              <a:avLst/>
              <a:gdLst>
                <a:gd name="T0" fmla="*/ 1719 w 2265"/>
                <a:gd name="T1" fmla="*/ 288 h 408"/>
                <a:gd name="T2" fmla="*/ 1411 w 2265"/>
                <a:gd name="T3" fmla="*/ 105 h 408"/>
                <a:gd name="T4" fmla="*/ 865 w 2265"/>
                <a:gd name="T5" fmla="*/ 3 h 408"/>
                <a:gd name="T6" fmla="*/ 375 w 2265"/>
                <a:gd name="T7" fmla="*/ 120 h 408"/>
                <a:gd name="T8" fmla="*/ 0 w 2265"/>
                <a:gd name="T9" fmla="*/ 356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5" h="408">
                  <a:moveTo>
                    <a:pt x="2265" y="330"/>
                  </a:moveTo>
                  <a:cubicBezTo>
                    <a:pt x="2197" y="295"/>
                    <a:pt x="2047" y="174"/>
                    <a:pt x="1860" y="120"/>
                  </a:cubicBezTo>
                  <a:cubicBezTo>
                    <a:pt x="1673" y="66"/>
                    <a:pt x="1367" y="0"/>
                    <a:pt x="1140" y="3"/>
                  </a:cubicBezTo>
                  <a:cubicBezTo>
                    <a:pt x="913" y="6"/>
                    <a:pt x="685" y="71"/>
                    <a:pt x="495" y="138"/>
                  </a:cubicBezTo>
                  <a:cubicBezTo>
                    <a:pt x="305" y="205"/>
                    <a:pt x="103" y="352"/>
                    <a:pt x="0" y="40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1000"/>
            </a:p>
          </p:txBody>
        </p:sp>
        <p:sp>
          <p:nvSpPr>
            <p:cNvPr id="52" name="Rectangle 87"/>
            <p:cNvSpPr>
              <a:spLocks noChangeArrowheads="1"/>
            </p:cNvSpPr>
            <p:nvPr/>
          </p:nvSpPr>
          <p:spPr bwMode="auto">
            <a:xfrm>
              <a:off x="4255" y="2448"/>
              <a:ext cx="3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1000" b="1" i="1">
                  <a:latin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59" name="TextBox 5"/>
          <p:cNvSpPr txBox="1"/>
          <p:nvPr/>
        </p:nvSpPr>
        <p:spPr>
          <a:xfrm>
            <a:off x="1467175" y="4299942"/>
            <a:ext cx="1937901" cy="373434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优点：快速定位</a:t>
            </a:r>
          </a:p>
        </p:txBody>
      </p:sp>
      <p:cxnSp>
        <p:nvCxnSpPr>
          <p:cNvPr id="60" name="直接连接符 59"/>
          <p:cNvCxnSpPr/>
          <p:nvPr/>
        </p:nvCxnSpPr>
        <p:spPr>
          <a:xfrm>
            <a:off x="1462509" y="4659982"/>
            <a:ext cx="194888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44"/>
          <p:cNvGrpSpPr/>
          <p:nvPr/>
        </p:nvGrpSpPr>
        <p:grpSpPr>
          <a:xfrm>
            <a:off x="886445" y="4227934"/>
            <a:ext cx="412138" cy="504056"/>
            <a:chOff x="4067944" y="489262"/>
            <a:chExt cx="1375279" cy="1681911"/>
          </a:xfrm>
        </p:grpSpPr>
        <p:sp>
          <p:nvSpPr>
            <p:cNvPr id="62" name="Flowchart: Decision 78"/>
            <p:cNvSpPr/>
            <p:nvPr/>
          </p:nvSpPr>
          <p:spPr>
            <a:xfrm>
              <a:off x="4067944" y="489262"/>
              <a:ext cx="1375279" cy="1375279"/>
            </a:xfrm>
            <a:prstGeom prst="flowChartDecision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63" name="Flowchart: Decision 79"/>
            <p:cNvSpPr/>
            <p:nvPr/>
          </p:nvSpPr>
          <p:spPr>
            <a:xfrm>
              <a:off x="4067944" y="795893"/>
              <a:ext cx="1375279" cy="1375280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优点</a:t>
              </a:r>
              <a:endParaRPr lang="en-GB" sz="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6" name="TextBox 5"/>
          <p:cNvSpPr txBox="1"/>
          <p:nvPr/>
        </p:nvSpPr>
        <p:spPr>
          <a:xfrm>
            <a:off x="4486845" y="4299942"/>
            <a:ext cx="3901579" cy="281101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字母表过大或大部分转换状态为空集时浪费空间</a:t>
            </a:r>
          </a:p>
        </p:txBody>
      </p:sp>
      <p:cxnSp>
        <p:nvCxnSpPr>
          <p:cNvPr id="67" name="直接连接符 66"/>
          <p:cNvCxnSpPr/>
          <p:nvPr/>
        </p:nvCxnSpPr>
        <p:spPr>
          <a:xfrm>
            <a:off x="4554187" y="4659982"/>
            <a:ext cx="374908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44"/>
          <p:cNvGrpSpPr/>
          <p:nvPr/>
        </p:nvGrpSpPr>
        <p:grpSpPr>
          <a:xfrm>
            <a:off x="3978123" y="4227934"/>
            <a:ext cx="412138" cy="475180"/>
            <a:chOff x="4067944" y="489262"/>
            <a:chExt cx="1375279" cy="1585559"/>
          </a:xfrm>
        </p:grpSpPr>
        <p:sp>
          <p:nvSpPr>
            <p:cNvPr id="69" name="Flowchart: Decision 78"/>
            <p:cNvSpPr/>
            <p:nvPr/>
          </p:nvSpPr>
          <p:spPr>
            <a:xfrm>
              <a:off x="4067944" y="489262"/>
              <a:ext cx="1375279" cy="1375279"/>
            </a:xfrm>
            <a:prstGeom prst="flowChartDecision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0" name="Flowchart: Decision 79"/>
            <p:cNvSpPr/>
            <p:nvPr/>
          </p:nvSpPr>
          <p:spPr>
            <a:xfrm>
              <a:off x="4067944" y="699542"/>
              <a:ext cx="1375279" cy="13752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缺点</a:t>
              </a:r>
              <a:endParaRPr lang="en-GB" sz="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598087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99" grpId="0"/>
      <p:bldP spid="59" grpId="0"/>
      <p:bldP spid="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5"/>
          <p:cNvSpPr txBox="1"/>
          <p:nvPr/>
        </p:nvSpPr>
        <p:spPr>
          <a:xfrm>
            <a:off x="3211306" y="699542"/>
            <a:ext cx="4132411" cy="434989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在机器上实现字符串识别过程</a:t>
            </a:r>
          </a:p>
        </p:txBody>
      </p:sp>
      <p:cxnSp>
        <p:nvCxnSpPr>
          <p:cNvPr id="100" name="直接连接符 99"/>
          <p:cNvCxnSpPr/>
          <p:nvPr/>
        </p:nvCxnSpPr>
        <p:spPr>
          <a:xfrm>
            <a:off x="3129146" y="1245448"/>
            <a:ext cx="54780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44"/>
          <p:cNvGrpSpPr/>
          <p:nvPr/>
        </p:nvGrpSpPr>
        <p:grpSpPr>
          <a:xfrm>
            <a:off x="2270536" y="619679"/>
            <a:ext cx="570629" cy="657914"/>
            <a:chOff x="4067944" y="489262"/>
            <a:chExt cx="1375279" cy="1585559"/>
          </a:xfrm>
        </p:grpSpPr>
        <p:sp>
          <p:nvSpPr>
            <p:cNvPr id="104" name="Flowchart: Decision 78"/>
            <p:cNvSpPr/>
            <p:nvPr/>
          </p:nvSpPr>
          <p:spPr>
            <a:xfrm>
              <a:off x="4067944" y="489262"/>
              <a:ext cx="1375279" cy="1375279"/>
            </a:xfrm>
            <a:prstGeom prst="flowChartDecision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105" name="Flowchart: Decision 79"/>
            <p:cNvSpPr/>
            <p:nvPr/>
          </p:nvSpPr>
          <p:spPr>
            <a:xfrm>
              <a:off x="4067944" y="699542"/>
              <a:ext cx="1375279" cy="13752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1365403" y="319"/>
            <a:ext cx="0" cy="51428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78"/>
          <p:cNvSpPr/>
          <p:nvPr/>
        </p:nvSpPr>
        <p:spPr>
          <a:xfrm>
            <a:off x="683568" y="1635764"/>
            <a:ext cx="1375034" cy="1375109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25" name="Flowchart: Decision 79"/>
          <p:cNvSpPr/>
          <p:nvPr/>
        </p:nvSpPr>
        <p:spPr>
          <a:xfrm>
            <a:off x="683568" y="1846017"/>
            <a:ext cx="1375034" cy="137510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26" name="TextBox 93"/>
          <p:cNvSpPr txBox="1"/>
          <p:nvPr/>
        </p:nvSpPr>
        <p:spPr>
          <a:xfrm>
            <a:off x="1115616" y="2127469"/>
            <a:ext cx="561434" cy="804321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DFA</a:t>
            </a:r>
          </a:p>
          <a:p>
            <a:pPr algn="ctr"/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</a:p>
          <a:p>
            <a:pPr algn="ctr"/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NFA</a:t>
            </a:r>
          </a:p>
        </p:txBody>
      </p:sp>
      <p:sp>
        <p:nvSpPr>
          <p:cNvPr id="27" name="TextBox 5"/>
          <p:cNvSpPr txBox="1"/>
          <p:nvPr/>
        </p:nvSpPr>
        <p:spPr>
          <a:xfrm>
            <a:off x="3274683" y="1275606"/>
            <a:ext cx="2809485" cy="342656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基于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DFA?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还是基于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NFA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？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03848" y="2571750"/>
            <a:ext cx="2830773" cy="281101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NFA</a:t>
            </a:r>
            <a:r>
              <a:rPr lang="zh-CN" altLang="en-US" sz="1400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更贴近于人们对正规式的认识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01056" y="2989917"/>
            <a:ext cx="4053248" cy="711988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DFA</a:t>
            </a:r>
            <a:r>
              <a:rPr lang="zh-CN" altLang="en-US" sz="1400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因为每次状态转换都是确定性的，即</a:t>
            </a:r>
          </a:p>
          <a:p>
            <a:pPr>
              <a:defRPr/>
            </a:pPr>
            <a:r>
              <a:rPr lang="zh-CN" altLang="en-US" sz="1400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从当前状态</a:t>
            </a:r>
            <a:r>
              <a:rPr lang="en-US" altLang="zh-CN" sz="1400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1400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与当前字符</a:t>
            </a:r>
            <a:r>
              <a:rPr lang="en-US" altLang="zh-CN" sz="1400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1400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，可以转换到唯一的目标状态</a:t>
            </a:r>
            <a:r>
              <a:rPr lang="en-US" altLang="zh-CN" sz="1400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  <a:r>
              <a:rPr lang="en-US" altLang="zh-CN" sz="1400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/>
                <a:ea typeface="宋体" panose="02010600030101010101" pitchFamily="2" charset="-122"/>
              </a:rPr>
              <a:t>’</a:t>
            </a:r>
            <a:endParaRPr lang="zh-CN" altLang="en-US" sz="1400" b="1" dirty="0">
              <a:solidFill>
                <a:srgbClr val="36479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3294571" y="2882009"/>
            <a:ext cx="38877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66548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24" grpId="0" animBg="1"/>
      <p:bldP spid="24" grpId="1" animBg="1"/>
      <p:bldP spid="26" grpId="0"/>
      <p:bldP spid="27" grpId="0"/>
      <p:bldP spid="28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3114597" y="267494"/>
            <a:ext cx="2880301" cy="347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5" tIns="34283" rIns="68565" bIns="34283"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 从正规式到有限自动机</a:t>
            </a:r>
          </a:p>
        </p:txBody>
      </p:sp>
      <p:sp>
        <p:nvSpPr>
          <p:cNvPr id="99" name="TextBox 5"/>
          <p:cNvSpPr txBox="1"/>
          <p:nvPr/>
        </p:nvSpPr>
        <p:spPr>
          <a:xfrm>
            <a:off x="2724368" y="1059582"/>
            <a:ext cx="3934152" cy="311878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首先构造识别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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和字母表中一个符号的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NFA</a:t>
            </a:r>
          </a:p>
        </p:txBody>
      </p:sp>
      <p:cxnSp>
        <p:nvCxnSpPr>
          <p:cNvPr id="100" name="直接连接符 99"/>
          <p:cNvCxnSpPr/>
          <p:nvPr/>
        </p:nvCxnSpPr>
        <p:spPr>
          <a:xfrm>
            <a:off x="2771800" y="1419622"/>
            <a:ext cx="38884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44"/>
          <p:cNvGrpSpPr/>
          <p:nvPr/>
        </p:nvGrpSpPr>
        <p:grpSpPr>
          <a:xfrm>
            <a:off x="2123729" y="987574"/>
            <a:ext cx="438906" cy="506043"/>
            <a:chOff x="4067944" y="489262"/>
            <a:chExt cx="1375279" cy="1585559"/>
          </a:xfrm>
        </p:grpSpPr>
        <p:sp>
          <p:nvSpPr>
            <p:cNvPr id="104" name="Flowchart: Decision 78"/>
            <p:cNvSpPr/>
            <p:nvPr/>
          </p:nvSpPr>
          <p:spPr>
            <a:xfrm>
              <a:off x="4067944" y="489262"/>
              <a:ext cx="1375279" cy="1375279"/>
            </a:xfrm>
            <a:prstGeom prst="flowChartDecision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105" name="Flowchart: Decision 79"/>
            <p:cNvSpPr/>
            <p:nvPr/>
          </p:nvSpPr>
          <p:spPr>
            <a:xfrm>
              <a:off x="4067944" y="699542"/>
              <a:ext cx="1375279" cy="13752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8" name="Group 4"/>
          <p:cNvGrpSpPr/>
          <p:nvPr/>
        </p:nvGrpSpPr>
        <p:grpSpPr bwMode="auto">
          <a:xfrm>
            <a:off x="1187624" y="2355726"/>
            <a:ext cx="6464896" cy="1354109"/>
            <a:chOff x="240" y="2160"/>
            <a:chExt cx="5161" cy="1081"/>
          </a:xfrm>
        </p:grpSpPr>
        <p:sp>
          <p:nvSpPr>
            <p:cNvPr id="82" name="Oval 5"/>
            <p:cNvSpPr>
              <a:spLocks noChangeArrowheads="1"/>
            </p:cNvSpPr>
            <p:nvPr/>
          </p:nvSpPr>
          <p:spPr bwMode="auto">
            <a:xfrm>
              <a:off x="3913" y="2285"/>
              <a:ext cx="306" cy="31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 anchor="ctr" anchorCtr="1"/>
            <a:lstStyle/>
            <a:p>
              <a:pPr eaLnBrk="0" hangingPunct="0"/>
              <a:r>
                <a:rPr lang="en-US" altLang="zh-CN" sz="1600" b="1" i="1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sz="1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Line 6"/>
            <p:cNvSpPr>
              <a:spLocks noChangeShapeType="1"/>
            </p:cNvSpPr>
            <p:nvPr/>
          </p:nvSpPr>
          <p:spPr bwMode="auto">
            <a:xfrm>
              <a:off x="456" y="2439"/>
              <a:ext cx="6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 sz="16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Line 7"/>
            <p:cNvSpPr>
              <a:spLocks noChangeShapeType="1"/>
            </p:cNvSpPr>
            <p:nvPr/>
          </p:nvSpPr>
          <p:spPr bwMode="auto">
            <a:xfrm flipV="1">
              <a:off x="3257" y="2440"/>
              <a:ext cx="6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16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Rectangle 8"/>
            <p:cNvSpPr>
              <a:spLocks noChangeArrowheads="1"/>
            </p:cNvSpPr>
            <p:nvPr/>
          </p:nvSpPr>
          <p:spPr bwMode="auto">
            <a:xfrm>
              <a:off x="3311" y="2160"/>
              <a:ext cx="577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16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86" name="Rectangle 9"/>
            <p:cNvSpPr>
              <a:spLocks noChangeArrowheads="1"/>
            </p:cNvSpPr>
            <p:nvPr/>
          </p:nvSpPr>
          <p:spPr bwMode="auto">
            <a:xfrm>
              <a:off x="1624" y="2182"/>
              <a:ext cx="249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V="1">
              <a:off x="4241" y="2440"/>
              <a:ext cx="6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16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11"/>
            <p:cNvSpPr>
              <a:spLocks noChangeArrowheads="1"/>
            </p:cNvSpPr>
            <p:nvPr/>
          </p:nvSpPr>
          <p:spPr bwMode="auto">
            <a:xfrm>
              <a:off x="240" y="2976"/>
              <a:ext cx="2281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ctr" eaLnBrk="0" hangingPunct="0"/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识别正规式</a:t>
              </a: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NFA</a:t>
              </a:r>
            </a:p>
          </p:txBody>
        </p:sp>
        <p:sp>
          <p:nvSpPr>
            <p:cNvPr id="89" name="Rectangle 12"/>
            <p:cNvSpPr>
              <a:spLocks noChangeArrowheads="1"/>
            </p:cNvSpPr>
            <p:nvPr/>
          </p:nvSpPr>
          <p:spPr bwMode="auto">
            <a:xfrm>
              <a:off x="4414" y="2182"/>
              <a:ext cx="248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16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90" name="Group 13"/>
            <p:cNvGrpSpPr/>
            <p:nvPr/>
          </p:nvGrpSpPr>
          <p:grpSpPr bwMode="auto">
            <a:xfrm>
              <a:off x="4864" y="2261"/>
              <a:ext cx="380" cy="391"/>
              <a:chOff x="8590" y="7640"/>
              <a:chExt cx="527" cy="527"/>
            </a:xfrm>
          </p:grpSpPr>
          <p:sp>
            <p:nvSpPr>
              <p:cNvPr id="98" name="Oval 14"/>
              <p:cNvSpPr>
                <a:spLocks noChangeArrowheads="1"/>
              </p:cNvSpPr>
              <p:nvPr/>
            </p:nvSpPr>
            <p:spPr bwMode="auto">
              <a:xfrm>
                <a:off x="8590" y="7640"/>
                <a:ext cx="527" cy="52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46800"/>
              <a:lstStyle/>
              <a:p>
                <a:pPr eaLnBrk="0" hangingPunct="0"/>
                <a:endParaRPr lang="zh-CN" altLang="en-US" sz="16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Oval 15"/>
              <p:cNvSpPr>
                <a:spLocks noChangeArrowheads="1"/>
              </p:cNvSpPr>
              <p:nvPr/>
            </p:nvSpPr>
            <p:spPr bwMode="auto">
              <a:xfrm>
                <a:off x="8635" y="7686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18000" anchor="ctr" anchorCtr="1"/>
              <a:lstStyle/>
              <a:p>
                <a:pPr algn="ctr" eaLnBrk="0" hangingPunct="0"/>
                <a:r>
                  <a:rPr lang="en-US" altLang="zh-CN" sz="16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</p:grpSp>
        <p:sp>
          <p:nvSpPr>
            <p:cNvPr id="91" name="Line 16"/>
            <p:cNvSpPr>
              <a:spLocks noChangeShapeType="1"/>
            </p:cNvSpPr>
            <p:nvPr/>
          </p:nvSpPr>
          <p:spPr bwMode="auto">
            <a:xfrm flipV="1">
              <a:off x="1473" y="2442"/>
              <a:ext cx="6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16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Oval 17"/>
            <p:cNvSpPr>
              <a:spLocks noChangeArrowheads="1"/>
            </p:cNvSpPr>
            <p:nvPr/>
          </p:nvSpPr>
          <p:spPr bwMode="auto">
            <a:xfrm>
              <a:off x="1145" y="2285"/>
              <a:ext cx="306" cy="31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 anchor="ctr" anchorCtr="1"/>
            <a:lstStyle/>
            <a:p>
              <a:pPr eaLnBrk="0" hangingPunct="0"/>
              <a:r>
                <a:rPr lang="en-US" altLang="zh-CN" sz="1600" b="1" i="1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sz="1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3" name="Group 18"/>
            <p:cNvGrpSpPr/>
            <p:nvPr/>
          </p:nvGrpSpPr>
          <p:grpSpPr bwMode="auto">
            <a:xfrm>
              <a:off x="2107" y="2261"/>
              <a:ext cx="380" cy="391"/>
              <a:chOff x="8590" y="7640"/>
              <a:chExt cx="527" cy="527"/>
            </a:xfrm>
          </p:grpSpPr>
          <p:sp>
            <p:nvSpPr>
              <p:cNvPr id="96" name="Oval 19"/>
              <p:cNvSpPr>
                <a:spLocks noChangeArrowheads="1"/>
              </p:cNvSpPr>
              <p:nvPr/>
            </p:nvSpPr>
            <p:spPr bwMode="auto">
              <a:xfrm>
                <a:off x="8590" y="7640"/>
                <a:ext cx="527" cy="52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46800"/>
              <a:lstStyle/>
              <a:p>
                <a:pPr eaLnBrk="0" hangingPunct="0"/>
                <a:endParaRPr lang="zh-CN" altLang="en-US" sz="16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Oval 20"/>
              <p:cNvSpPr>
                <a:spLocks noChangeArrowheads="1"/>
              </p:cNvSpPr>
              <p:nvPr/>
            </p:nvSpPr>
            <p:spPr bwMode="auto">
              <a:xfrm>
                <a:off x="8650" y="7686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18000" anchor="ctr" anchorCtr="1"/>
              <a:lstStyle/>
              <a:p>
                <a:pPr algn="ctr" eaLnBrk="0" hangingPunct="0"/>
                <a:r>
                  <a:rPr lang="en-US" altLang="zh-CN" sz="16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</p:grpSp>
        <p:sp>
          <p:nvSpPr>
            <p:cNvPr id="94" name="Rectangle 21"/>
            <p:cNvSpPr>
              <a:spLocks noChangeArrowheads="1"/>
            </p:cNvSpPr>
            <p:nvPr/>
          </p:nvSpPr>
          <p:spPr bwMode="auto">
            <a:xfrm>
              <a:off x="521" y="2160"/>
              <a:ext cx="583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95" name="Rectangle 22"/>
            <p:cNvSpPr>
              <a:spLocks noChangeArrowheads="1"/>
            </p:cNvSpPr>
            <p:nvPr/>
          </p:nvSpPr>
          <p:spPr bwMode="auto">
            <a:xfrm>
              <a:off x="3120" y="2976"/>
              <a:ext cx="2281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ctr" eaLnBrk="0" hangingPunct="0"/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识别正规式</a:t>
              </a:r>
              <a:r>
                <a:rPr lang="en-US" altLang="zh-CN" sz="1600" b="1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NFA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914449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9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多彩年度工作总结"/>
</p:tagLst>
</file>

<file path=ppt/theme/theme1.xml><?xml version="1.0" encoding="utf-8"?>
<a:theme xmlns:a="http://schemas.openxmlformats.org/drawingml/2006/main" name="Office 主题​​">
  <a:themeElements>
    <a:clrScheme name="自定义 1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A5A5A5"/>
      </a:accent2>
      <a:accent3>
        <a:srgbClr val="C00000"/>
      </a:accent3>
      <a:accent4>
        <a:srgbClr val="A5A5A5"/>
      </a:accent4>
      <a:accent5>
        <a:srgbClr val="C00000"/>
      </a:accent5>
      <a:accent6>
        <a:srgbClr val="A5A5A5"/>
      </a:accent6>
      <a:hlink>
        <a:srgbClr val="C00000"/>
      </a:hlink>
      <a:folHlink>
        <a:srgbClr val="A5A5A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5632</TotalTime>
  <Words>735</Words>
  <Application>Microsoft Office PowerPoint</Application>
  <PresentationFormat>全屏显示(16:9)</PresentationFormat>
  <Paragraphs>257</Paragraphs>
  <Slides>20</Slides>
  <Notes>20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宋体</vt:lpstr>
      <vt:lpstr>微软雅黑</vt:lpstr>
      <vt:lpstr>Arial</vt:lpstr>
      <vt:lpstr>Broadway</vt:lpstr>
      <vt:lpstr>Calibri</vt:lpstr>
      <vt:lpstr>Mangal</vt:lpstr>
      <vt:lpstr>Symbol</vt:lpstr>
      <vt:lpstr>Tahoma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多彩年度工作总结</dc:title>
  <dc:creator>USER</dc:creator>
  <cp:lastModifiedBy>Windows 用户</cp:lastModifiedBy>
  <cp:revision>458</cp:revision>
  <dcterms:created xsi:type="dcterms:W3CDTF">2014-11-09T01:07:25Z</dcterms:created>
  <dcterms:modified xsi:type="dcterms:W3CDTF">2021-09-17T02:16:21Z</dcterms:modified>
</cp:coreProperties>
</file>