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07" r:id="rId2"/>
    <p:sldId id="1015" r:id="rId3"/>
    <p:sldId id="1016" r:id="rId4"/>
    <p:sldId id="1017" r:id="rId5"/>
    <p:sldId id="1018" r:id="rId6"/>
    <p:sldId id="1019" r:id="rId7"/>
    <p:sldId id="1020" r:id="rId8"/>
    <p:sldId id="1021" r:id="rId9"/>
    <p:sldId id="1022" r:id="rId10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5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9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3960" autoAdjust="0"/>
  </p:normalViewPr>
  <p:slideViewPr>
    <p:cSldViewPr>
      <p:cViewPr varScale="1">
        <p:scale>
          <a:sx n="102" d="100"/>
          <a:sy n="102" d="100"/>
        </p:scale>
        <p:origin x="-800" y="-104"/>
      </p:cViewPr>
      <p:guideLst>
        <p:guide orient="horz" pos="1625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82A5992-9D73-4015-9385-ABE035416B29}" type="datetimeFigureOut">
              <a:rPr lang="zh-CN" altLang="en-US" smtClean="0"/>
              <a:t>21/9/13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23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0871F5-57C9-4028-AA16-C51B6FC55657}" type="slidenum">
              <a:rPr lang="zh-CN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Ε ε epsilon </a:t>
            </a:r>
            <a:r>
              <a:rPr lang="zh-CN" altLang="en-US"/>
              <a:t>艾普西隆</a:t>
            </a:r>
          </a:p>
        </p:txBody>
      </p:sp>
    </p:spTree>
    <p:extLst>
      <p:ext uri="{BB962C8B-B14F-4D97-AF65-F5344CB8AC3E}">
        <p14:creationId xmlns:p14="http://schemas.microsoft.com/office/powerpoint/2010/main" val="149702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4B4F3E-DD52-41DB-836E-4C28E660E05C}" type="slidenum">
              <a:rPr lang="zh-CN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58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E7A8C3-78A9-452E-A8DA-2441EA2CD1EC}" type="slidenum">
              <a:rPr lang="zh-CN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60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3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6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467544" y="289467"/>
            <a:ext cx="1990115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467544" y="482768"/>
            <a:ext cx="1804166" cy="266653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-117418" y="330604"/>
            <a:ext cx="720075" cy="305833"/>
          </a:xfrm>
          <a:prstGeom prst="triangle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 userDrawn="1"/>
        </p:nvSpPr>
        <p:spPr>
          <a:xfrm rot="16200000">
            <a:off x="8452048" y="4451548"/>
            <a:ext cx="691952" cy="69195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直角三角形 10"/>
          <p:cNvSpPr/>
          <p:nvPr userDrawn="1"/>
        </p:nvSpPr>
        <p:spPr>
          <a:xfrm rot="16200000">
            <a:off x="8604448" y="4603948"/>
            <a:ext cx="539552" cy="53955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 smtClean="0"/>
              <a:t>21/9/13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xmlns:p14="http://schemas.microsoft.com/office/powerpoint/2010/main"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21/9/13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687678" y="267494"/>
            <a:ext cx="1796090" cy="2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添加相关标题文字</a:t>
            </a:r>
          </a:p>
        </p:txBody>
      </p:sp>
      <p:sp>
        <p:nvSpPr>
          <p:cNvPr id="7" name="菱形 6"/>
          <p:cNvSpPr/>
          <p:nvPr userDrawn="1"/>
        </p:nvSpPr>
        <p:spPr>
          <a:xfrm>
            <a:off x="179512" y="195486"/>
            <a:ext cx="432048" cy="43204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项目介绍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产品运营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发展前景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2"/>
          <p:cNvSpPr txBox="1">
            <a:spLocks noChangeArrowheads="1"/>
          </p:cNvSpPr>
          <p:nvPr userDrawn="1"/>
        </p:nvSpPr>
        <p:spPr bwMode="auto">
          <a:xfrm>
            <a:off x="831694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合作与目标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菱形 5"/>
          <p:cNvSpPr/>
          <p:nvPr userDrawn="1"/>
        </p:nvSpPr>
        <p:spPr>
          <a:xfrm>
            <a:off x="467544" y="195486"/>
            <a:ext cx="360040" cy="360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02854A03-91AF-448A-9954-517C0577E5F0}" type="datetimeFigureOut">
              <a:rPr lang="zh-CN" altLang="en-US" smtClean="0"/>
              <a:t>21/9/13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xmlns:p14="http://schemas.microsoft.com/office/powerpoint/2010/main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microsoft.com/office/2007/relationships/media" Target="file:///E:\&#21315;&#22270;&#32593;\&#12304;&#38899;&#20048;&#32032;&#26448;&#24211;&#12305;\&#23435;&#23478;&#29579;&#26397;%20the%20soong%20sister.mp3" TargetMode="External"/><Relationship Id="rId2" Type="http://schemas.openxmlformats.org/officeDocument/2006/relationships/audio" Target="file:///E:\&#21315;&#22270;&#32593;\&#12304;&#38899;&#20048;&#32032;&#26448;&#24211;&#12305;\&#23435;&#23478;&#29579;&#26397;%20the%20soong%20sister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00\24567a9d6573cd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396552" y="0"/>
            <a:ext cx="5784213" cy="51435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4969381" y="2139702"/>
            <a:ext cx="3312368" cy="418564"/>
          </a:xfrm>
          <a:prstGeom prst="rect">
            <a:avLst/>
          </a:prstGeom>
        </p:spPr>
        <p:txBody>
          <a:bodyPr wrap="square" lIns="48756" tIns="24378" rIns="48756" bIns="24378">
            <a:spAutoFit/>
          </a:bodyPr>
          <a:lstStyle/>
          <a:p>
            <a:pPr algn="ctr"/>
            <a:r>
              <a:rPr lang="zh-CN" altLang="en-US" sz="2400" spc="213" dirty="0">
                <a:solidFill>
                  <a:schemeClr val="accent1"/>
                </a:solidFill>
                <a:latin typeface="Broadway" panose="04040905080B02020502" pitchFamily="82" charset="0"/>
                <a:ea typeface="微软雅黑" panose="020B0503020204020204" pitchFamily="34" charset="-122"/>
                <a:cs typeface="Arial" panose="020B0604020202020204" pitchFamily="34" charset="0"/>
              </a:rPr>
              <a:t>编译技术</a:t>
            </a:r>
          </a:p>
        </p:txBody>
      </p:sp>
      <p:sp>
        <p:nvSpPr>
          <p:cNvPr id="10" name="文本框 16"/>
          <p:cNvSpPr txBox="1"/>
          <p:nvPr/>
        </p:nvSpPr>
        <p:spPr>
          <a:xfrm>
            <a:off x="5329421" y="2571750"/>
            <a:ext cx="5363259" cy="681210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>
              <a:buNone/>
            </a:pPr>
            <a:r>
              <a:rPr lang="zh-CN" altLang="en-US" sz="4000" b="1" cap="all" spc="1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词法分析</a:t>
            </a: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5560063" y="3435846"/>
            <a:ext cx="3225742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600" dirty="0"/>
              <a:t>大连理工大学软件学院 </a:t>
            </a:r>
          </a:p>
        </p:txBody>
      </p:sp>
      <p:pic>
        <p:nvPicPr>
          <p:cNvPr id="7" name="宋家王朝 the soong sister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756592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61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3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9" grpId="0"/>
      <p:bldP spid="10" grpId="0"/>
      <p:bldP spid="10" grpId="1"/>
      <p:bldP spid="11" grpId="0"/>
      <p:bldP spid="1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9" name="Flowchart: Decision 79"/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0" name="TextBox 93"/>
          <p:cNvSpPr txBox="1"/>
          <p:nvPr/>
        </p:nvSpPr>
        <p:spPr>
          <a:xfrm>
            <a:off x="971600" y="2211710"/>
            <a:ext cx="746869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温故</a:t>
            </a:r>
            <a:endParaRPr lang="en-US" altLang="zh-CN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而知新</a:t>
            </a: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1547664" y="344056"/>
            <a:ext cx="3276600" cy="42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28800" rIns="54000" bIns="28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词法分析器工作原理：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763688" y="915566"/>
            <a:ext cx="7213251" cy="427730"/>
            <a:chOff x="1763688" y="915566"/>
            <a:chExt cx="7213251" cy="427730"/>
          </a:xfrm>
        </p:grpSpPr>
        <p:grpSp>
          <p:nvGrpSpPr>
            <p:cNvPr id="40" name="Group 2"/>
            <p:cNvGrpSpPr>
              <a:grpSpLocks/>
            </p:cNvGrpSpPr>
            <p:nvPr/>
          </p:nvGrpSpPr>
          <p:grpSpPr bwMode="auto">
            <a:xfrm>
              <a:off x="1763688" y="915566"/>
              <a:ext cx="7213251" cy="427730"/>
              <a:chOff x="158" y="1344"/>
              <a:chExt cx="5582" cy="331"/>
            </a:xfrm>
          </p:grpSpPr>
          <p:sp>
            <p:nvSpPr>
              <p:cNvPr id="43" name="Rectangle 3" descr="Green marble"/>
              <p:cNvSpPr>
                <a:spLocks noChangeAspect="1" noChangeArrowheads="1"/>
              </p:cNvSpPr>
              <p:nvPr/>
            </p:nvSpPr>
            <p:spPr bwMode="auto">
              <a:xfrm>
                <a:off x="2498" y="1344"/>
                <a:ext cx="877" cy="3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1600" b="1" dirty="0">
                    <a:latin typeface="微软雅黑" pitchFamily="34" charset="-122"/>
                    <a:ea typeface="微软雅黑" pitchFamily="34" charset="-122"/>
                  </a:rPr>
                  <a:t>词法分析器</a:t>
                </a:r>
              </a:p>
            </p:txBody>
          </p:sp>
          <p:sp>
            <p:nvSpPr>
              <p:cNvPr id="49" name="Rectangle 6"/>
              <p:cNvSpPr>
                <a:spLocks noChangeAspect="1" noChangeArrowheads="1"/>
              </p:cNvSpPr>
              <p:nvPr/>
            </p:nvSpPr>
            <p:spPr bwMode="auto">
              <a:xfrm>
                <a:off x="4059" y="1344"/>
                <a:ext cx="168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342900" indent="-342900" algn="ctr" eaLnBrk="0" hangingPunct="0">
                  <a:spcBef>
                    <a:spcPct val="20000"/>
                  </a:spcBef>
                </a:pPr>
                <a:r>
                  <a:rPr lang="zh-CN" altLang="en-US" sz="1800" b="1" dirty="0">
                    <a:latin typeface="微软雅黑" pitchFamily="34" charset="-122"/>
                    <a:ea typeface="微软雅黑" pitchFamily="34" charset="-122"/>
                  </a:rPr>
                  <a:t>记号（</a:t>
                </a:r>
                <a:r>
                  <a:rPr lang="en-US" altLang="zh-CN" sz="1800" b="1" dirty="0">
                    <a:latin typeface="微软雅黑" pitchFamily="34" charset="-122"/>
                    <a:ea typeface="微软雅黑" pitchFamily="34" charset="-122"/>
                  </a:rPr>
                  <a:t>token</a:t>
                </a:r>
                <a:r>
                  <a:rPr lang="zh-CN" altLang="en-US" sz="1800" b="1" dirty="0">
                    <a:latin typeface="微软雅黑" pitchFamily="34" charset="-122"/>
                    <a:ea typeface="微软雅黑" pitchFamily="34" charset="-122"/>
                  </a:rPr>
                  <a:t>）流</a:t>
                </a:r>
              </a:p>
            </p:txBody>
          </p:sp>
          <p:sp>
            <p:nvSpPr>
              <p:cNvPr id="50" name="Rectangle 7" descr="Green marble"/>
              <p:cNvSpPr>
                <a:spLocks noChangeAspect="1" noChangeArrowheads="1"/>
              </p:cNvSpPr>
              <p:nvPr/>
            </p:nvSpPr>
            <p:spPr bwMode="auto">
              <a:xfrm>
                <a:off x="158" y="1344"/>
                <a:ext cx="1632" cy="294"/>
              </a:xfrm>
              <a:prstGeom prst="rect">
                <a:avLst/>
              </a:prstGeom>
              <a:solidFill>
                <a:schemeClr val="bg2">
                  <a:lumMod val="75000"/>
                  <a:alpha val="2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zh-CN" altLang="en-US" sz="1800" b="1" dirty="0">
                    <a:latin typeface="微软雅黑" pitchFamily="34" charset="-122"/>
                    <a:ea typeface="微软雅黑" pitchFamily="34" charset="-122"/>
                  </a:rPr>
                  <a:t>源代码</a:t>
                </a:r>
              </a:p>
            </p:txBody>
          </p:sp>
        </p:grpSp>
        <p:sp>
          <p:nvSpPr>
            <p:cNvPr id="64" name="右箭头 63"/>
            <p:cNvSpPr/>
            <p:nvPr/>
          </p:nvSpPr>
          <p:spPr>
            <a:xfrm>
              <a:off x="3923928" y="1059582"/>
              <a:ext cx="79208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右箭头 64"/>
            <p:cNvSpPr/>
            <p:nvPr/>
          </p:nvSpPr>
          <p:spPr>
            <a:xfrm>
              <a:off x="6156176" y="1059582"/>
              <a:ext cx="792088" cy="7200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Group 9"/>
          <p:cNvGrpSpPr>
            <a:grpSpLocks/>
          </p:cNvGrpSpPr>
          <p:nvPr/>
        </p:nvGrpSpPr>
        <p:grpSpPr bwMode="auto">
          <a:xfrm>
            <a:off x="3311193" y="1707341"/>
            <a:ext cx="3852761" cy="3024650"/>
            <a:chOff x="2058" y="1030"/>
            <a:chExt cx="3494" cy="2743"/>
          </a:xfrm>
        </p:grpSpPr>
        <p:grpSp>
          <p:nvGrpSpPr>
            <p:cNvPr id="67" name="Group 10"/>
            <p:cNvGrpSpPr>
              <a:grpSpLocks/>
            </p:cNvGrpSpPr>
            <p:nvPr/>
          </p:nvGrpSpPr>
          <p:grpSpPr bwMode="auto">
            <a:xfrm>
              <a:off x="2058" y="1030"/>
              <a:ext cx="3401" cy="633"/>
              <a:chOff x="1151" y="3343"/>
              <a:chExt cx="3401" cy="633"/>
            </a:xfrm>
          </p:grpSpPr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1151" y="3539"/>
                <a:ext cx="588" cy="4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源 程 序</a:t>
                </a:r>
                <a:endParaRPr lang="en-US" altLang="zh-CN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字 符 流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1934" y="3343"/>
                <a:ext cx="45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1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顺序组合</a:t>
                </a:r>
              </a:p>
            </p:txBody>
          </p:sp>
          <p:sp>
            <p:nvSpPr>
              <p:cNvPr id="93" name="Text Box 14"/>
              <p:cNvSpPr txBox="1">
                <a:spLocks noChangeArrowheads="1"/>
              </p:cNvSpPr>
              <p:nvPr/>
            </p:nvSpPr>
            <p:spPr bwMode="auto">
              <a:xfrm>
                <a:off x="2457" y="3686"/>
                <a:ext cx="718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词 法 单 元</a:t>
                </a:r>
              </a:p>
            </p:txBody>
          </p:sp>
          <p:sp>
            <p:nvSpPr>
              <p:cNvPr id="95" name="Text Box 16"/>
              <p:cNvSpPr txBox="1">
                <a:spLocks noChangeArrowheads="1"/>
              </p:cNvSpPr>
              <p:nvPr/>
            </p:nvSpPr>
            <p:spPr bwMode="auto">
              <a:xfrm>
                <a:off x="3893" y="3686"/>
                <a:ext cx="659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词法记号</a:t>
                </a:r>
              </a:p>
            </p:txBody>
          </p:sp>
          <p:sp>
            <p:nvSpPr>
              <p:cNvPr id="96" name="Text Box 17"/>
              <p:cNvSpPr txBox="1">
                <a:spLocks noChangeArrowheads="1"/>
              </p:cNvSpPr>
              <p:nvPr/>
            </p:nvSpPr>
            <p:spPr bwMode="auto">
              <a:xfrm>
                <a:off x="3306" y="3464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100" b="1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 模 式</a:t>
                </a:r>
              </a:p>
            </p:txBody>
          </p:sp>
        </p:grp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 flipH="1">
              <a:off x="4104" y="1487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3593" y="1805"/>
              <a:ext cx="568" cy="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rPr>
                <a:t>非形式</a:t>
              </a:r>
              <a:endParaRPr lang="en-US" altLang="zh-CN" sz="11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rPr>
                <a:t>化描述</a:t>
              </a: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4410" y="1805"/>
              <a:ext cx="681" cy="4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rPr>
                <a:t>形式化</a:t>
              </a:r>
              <a:endParaRPr lang="en-US" altLang="zh-CN" sz="1100" b="1" dirty="0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rPr>
                <a:t>描述</a:t>
              </a:r>
            </a:p>
          </p:txBody>
        </p:sp>
        <p:sp>
          <p:nvSpPr>
            <p:cNvPr id="71" name="Line 21"/>
            <p:cNvSpPr>
              <a:spLocks noChangeShapeType="1"/>
            </p:cNvSpPr>
            <p:nvPr/>
          </p:nvSpPr>
          <p:spPr bwMode="auto">
            <a:xfrm>
              <a:off x="4543" y="1487"/>
              <a:ext cx="22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AutoShape 22"/>
            <p:cNvSpPr>
              <a:spLocks noChangeArrowheads="1"/>
            </p:cNvSpPr>
            <p:nvPr/>
          </p:nvSpPr>
          <p:spPr bwMode="auto">
            <a:xfrm>
              <a:off x="4573" y="2336"/>
              <a:ext cx="272" cy="473"/>
            </a:xfrm>
            <a:prstGeom prst="downArrow">
              <a:avLst>
                <a:gd name="adj1" fmla="val 50000"/>
                <a:gd name="adj2" fmla="val 37500"/>
              </a:avLst>
            </a:prstGeom>
            <a:ln>
              <a:headEnd/>
              <a:tailEnd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lIns="54000" tIns="28800" rIns="54000" bIns="28800" anchor="ctr"/>
            <a:lstStyle/>
            <a:p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4285" y="2931"/>
              <a:ext cx="681" cy="206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100" b="1" dirty="0">
                  <a:solidFill>
                    <a:srgbClr val="996633"/>
                  </a:solidFill>
                  <a:latin typeface="微软雅黑" pitchFamily="34" charset="-122"/>
                  <a:ea typeface="微软雅黑" pitchFamily="34" charset="-122"/>
                </a:rPr>
                <a:t>   正规式</a:t>
              </a:r>
            </a:p>
          </p:txBody>
        </p:sp>
        <p:grpSp>
          <p:nvGrpSpPr>
            <p:cNvPr id="74" name="Group 24"/>
            <p:cNvGrpSpPr>
              <a:grpSpLocks/>
            </p:cNvGrpSpPr>
            <p:nvPr/>
          </p:nvGrpSpPr>
          <p:grpSpPr bwMode="auto">
            <a:xfrm>
              <a:off x="2085" y="3068"/>
              <a:ext cx="3467" cy="705"/>
              <a:chOff x="930" y="3022"/>
              <a:chExt cx="3467" cy="705"/>
            </a:xfrm>
          </p:grpSpPr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930" y="3521"/>
                <a:ext cx="771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    字  母</a:t>
                </a:r>
              </a:p>
            </p:txBody>
          </p:sp>
          <p:sp>
            <p:nvSpPr>
              <p:cNvPr id="82" name="Text Box 27"/>
              <p:cNvSpPr txBox="1">
                <a:spLocks noChangeArrowheads="1"/>
              </p:cNvSpPr>
              <p:nvPr/>
            </p:nvSpPr>
            <p:spPr bwMode="auto">
              <a:xfrm>
                <a:off x="1837" y="3335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1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组合</a:t>
                </a:r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2426" y="3521"/>
                <a:ext cx="499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    串</a:t>
                </a:r>
              </a:p>
            </p:txBody>
          </p:sp>
          <p:sp>
            <p:nvSpPr>
              <p:cNvPr id="85" name="Text Box 30"/>
              <p:cNvSpPr txBox="1">
                <a:spLocks noChangeArrowheads="1"/>
              </p:cNvSpPr>
              <p:nvPr/>
            </p:nvSpPr>
            <p:spPr bwMode="auto">
              <a:xfrm>
                <a:off x="3898" y="3521"/>
                <a:ext cx="499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  语言</a:t>
                </a:r>
              </a:p>
            </p:txBody>
          </p:sp>
          <p:sp>
            <p:nvSpPr>
              <p:cNvPr id="86" name="Text Box 31"/>
              <p:cNvSpPr txBox="1">
                <a:spLocks noChangeArrowheads="1"/>
              </p:cNvSpPr>
              <p:nvPr/>
            </p:nvSpPr>
            <p:spPr bwMode="auto">
              <a:xfrm>
                <a:off x="3222" y="3335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1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集 合</a:t>
                </a:r>
              </a:p>
            </p:txBody>
          </p:sp>
          <p:sp>
            <p:nvSpPr>
              <p:cNvPr id="88" name="Text Box 33"/>
              <p:cNvSpPr txBox="1">
                <a:spLocks noChangeArrowheads="1"/>
              </p:cNvSpPr>
              <p:nvPr/>
            </p:nvSpPr>
            <p:spPr bwMode="auto">
              <a:xfrm>
                <a:off x="1156" y="3158"/>
                <a:ext cx="453" cy="2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11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集合</a:t>
                </a:r>
              </a:p>
            </p:txBody>
          </p:sp>
          <p:sp>
            <p:nvSpPr>
              <p:cNvPr id="89" name="Text Box 34"/>
              <p:cNvSpPr txBox="1">
                <a:spLocks noChangeArrowheads="1"/>
              </p:cNvSpPr>
              <p:nvPr/>
            </p:nvSpPr>
            <p:spPr bwMode="auto">
              <a:xfrm>
                <a:off x="1837" y="3022"/>
                <a:ext cx="725" cy="20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1100" b="1" dirty="0">
                    <a:solidFill>
                      <a:srgbClr val="996633"/>
                    </a:solidFill>
                    <a:latin typeface="微软雅黑" pitchFamily="34" charset="-122"/>
                    <a:ea typeface="微软雅黑" pitchFamily="34" charset="-122"/>
                  </a:rPr>
                  <a:t> 字  母  表</a:t>
                </a:r>
              </a:p>
            </p:txBody>
          </p:sp>
        </p:grpSp>
        <p:sp>
          <p:nvSpPr>
            <p:cNvPr id="75" name="AutoShape 35"/>
            <p:cNvSpPr>
              <a:spLocks noChangeArrowheads="1"/>
            </p:cNvSpPr>
            <p:nvPr/>
          </p:nvSpPr>
          <p:spPr bwMode="auto">
            <a:xfrm>
              <a:off x="4104" y="3204"/>
              <a:ext cx="1134" cy="453"/>
            </a:xfrm>
            <a:prstGeom prst="curvedDownArrow">
              <a:avLst>
                <a:gd name="adj1" fmla="val 50066"/>
                <a:gd name="adj2" fmla="val 100132"/>
                <a:gd name="adj3" fmla="val 33333"/>
              </a:avLst>
            </a:prstGeom>
            <a:solidFill>
              <a:srgbClr val="FF6600">
                <a:alpha val="2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 anchor="ctr"/>
            <a:lstStyle/>
            <a:p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37"/>
            <p:cNvSpPr txBox="1">
              <a:spLocks noChangeArrowheads="1"/>
            </p:cNvSpPr>
            <p:nvPr/>
          </p:nvSpPr>
          <p:spPr bwMode="auto">
            <a:xfrm>
              <a:off x="5102" y="2206"/>
              <a:ext cx="204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100" b="1">
                  <a:solidFill>
                    <a:schemeClr val="hlink"/>
                  </a:solidFill>
                  <a:latin typeface="微软雅黑" pitchFamily="34" charset="-122"/>
                  <a:ea typeface="微软雅黑" pitchFamily="34" charset="-122"/>
                </a:rPr>
                <a:t>名字</a:t>
              </a:r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2940" y="1707"/>
              <a:ext cx="982" cy="1814"/>
            </a:xfrm>
            <a:custGeom>
              <a:avLst/>
              <a:gdLst>
                <a:gd name="T0" fmla="*/ 665 w 982"/>
                <a:gd name="T1" fmla="*/ 0 h 1814"/>
                <a:gd name="T2" fmla="*/ 30 w 982"/>
                <a:gd name="T3" fmla="*/ 589 h 1814"/>
                <a:gd name="T4" fmla="*/ 846 w 982"/>
                <a:gd name="T5" fmla="*/ 1224 h 1814"/>
                <a:gd name="T6" fmla="*/ 846 w 982"/>
                <a:gd name="T7" fmla="*/ 1814 h 18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82" h="1814">
                  <a:moveTo>
                    <a:pt x="665" y="0"/>
                  </a:moveTo>
                  <a:cubicBezTo>
                    <a:pt x="332" y="192"/>
                    <a:pt x="0" y="385"/>
                    <a:pt x="30" y="589"/>
                  </a:cubicBezTo>
                  <a:cubicBezTo>
                    <a:pt x="60" y="793"/>
                    <a:pt x="710" y="1020"/>
                    <a:pt x="846" y="1224"/>
                  </a:cubicBezTo>
                  <a:cubicBezTo>
                    <a:pt x="982" y="1428"/>
                    <a:pt x="846" y="1708"/>
                    <a:pt x="846" y="1814"/>
                  </a:cubicBezTo>
                </a:path>
              </a:pathLst>
            </a:custGeom>
            <a:noFill/>
            <a:ln w="25400" cap="flat" cmpd="sng">
              <a:solidFill>
                <a:srgbClr val="FF00FF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sz="11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右箭头 43"/>
          <p:cNvSpPr/>
          <p:nvPr/>
        </p:nvSpPr>
        <p:spPr>
          <a:xfrm>
            <a:off x="5652120" y="2067694"/>
            <a:ext cx="648072" cy="21602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右箭头 45"/>
          <p:cNvSpPr/>
          <p:nvPr/>
        </p:nvSpPr>
        <p:spPr>
          <a:xfrm>
            <a:off x="4067944" y="2067694"/>
            <a:ext cx="648072" cy="216024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9414134">
            <a:off x="3857340" y="4233521"/>
            <a:ext cx="447879" cy="165642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5868144" y="4515966"/>
            <a:ext cx="576064" cy="14401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下箭头 52"/>
          <p:cNvSpPr/>
          <p:nvPr/>
        </p:nvSpPr>
        <p:spPr>
          <a:xfrm flipH="1">
            <a:off x="6902545" y="2355726"/>
            <a:ext cx="45719" cy="2016224"/>
          </a:xfrm>
          <a:prstGeom prst="up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下箭头 54"/>
          <p:cNvSpPr/>
          <p:nvPr/>
        </p:nvSpPr>
        <p:spPr>
          <a:xfrm rot="763997" flipH="1">
            <a:off x="6675211" y="2333714"/>
            <a:ext cx="45719" cy="144782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箭头 55"/>
          <p:cNvSpPr/>
          <p:nvPr/>
        </p:nvSpPr>
        <p:spPr>
          <a:xfrm>
            <a:off x="4283968" y="4515966"/>
            <a:ext cx="576064" cy="144016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315497"/>
      </p:ext>
    </p:extLst>
  </p:cSld>
  <p:clrMapOvr>
    <a:masterClrMapping/>
  </p:clrMapOvr>
  <p:transition xmlns:p14="http://schemas.microsoft.com/office/powerpoint/2010/main" spd="med" advClick="0" advTm="0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19" grpId="2" animBg="1"/>
      <p:bldP spid="20" grpId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62272" y="267494"/>
            <a:ext cx="8458200" cy="4226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词法单元与词法记号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1763688" y="915566"/>
            <a:ext cx="5904656" cy="36933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Clr>
                <a:schemeClr val="bg2">
                  <a:lumMod val="75000"/>
                </a:schemeClr>
              </a:buClr>
            </a:pPr>
            <a:r>
              <a:rPr lang="zh-CN" altLang="en-US" sz="1800" kern="1200" dirty="0">
                <a:solidFill>
                  <a:srgbClr val="1F4E79"/>
                </a:solidFill>
              </a:rPr>
              <a:t>满足一个给定规则的词法单元，被记为一个词法记号。</a:t>
            </a:r>
          </a:p>
        </p:txBody>
      </p:sp>
      <p:sp>
        <p:nvSpPr>
          <p:cNvPr id="434180" name="Rectangle 4" descr="Green marble"/>
          <p:cNvSpPr>
            <a:spLocks noChangeArrowheads="1"/>
          </p:cNvSpPr>
          <p:nvPr/>
        </p:nvSpPr>
        <p:spPr bwMode="auto">
          <a:xfrm>
            <a:off x="2880072" y="2877783"/>
            <a:ext cx="1189434" cy="3238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词法单元</a:t>
            </a:r>
          </a:p>
        </p:txBody>
      </p:sp>
      <p:sp>
        <p:nvSpPr>
          <p:cNvPr id="434181" name="Rectangle 5" descr="Green marble"/>
          <p:cNvSpPr>
            <a:spLocks noChangeArrowheads="1"/>
          </p:cNvSpPr>
          <p:nvPr/>
        </p:nvSpPr>
        <p:spPr bwMode="auto">
          <a:xfrm>
            <a:off x="4716016" y="2877783"/>
            <a:ext cx="1189434" cy="32385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词法记号</a:t>
            </a:r>
          </a:p>
        </p:txBody>
      </p:sp>
      <p:cxnSp>
        <p:nvCxnSpPr>
          <p:cNvPr id="9223" name="AutoShape 6"/>
          <p:cNvCxnSpPr>
            <a:cxnSpLocks noChangeShapeType="1"/>
            <a:stCxn id="434180" idx="3"/>
            <a:endCxn id="434181" idx="1"/>
          </p:cNvCxnSpPr>
          <p:nvPr/>
        </p:nvCxnSpPr>
        <p:spPr bwMode="auto">
          <a:xfrm>
            <a:off x="4069506" y="3039708"/>
            <a:ext cx="64651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4183" name="Text Box 7" descr="Green marble"/>
          <p:cNvSpPr txBox="1">
            <a:spLocks noChangeArrowheads="1"/>
          </p:cNvSpPr>
          <p:nvPr/>
        </p:nvSpPr>
        <p:spPr bwMode="auto">
          <a:xfrm>
            <a:off x="4069506" y="2657517"/>
            <a:ext cx="64633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434184" name="Line 8"/>
          <p:cNvSpPr>
            <a:spLocks noChangeShapeType="1"/>
          </p:cNvSpPr>
          <p:nvPr/>
        </p:nvSpPr>
        <p:spPr bwMode="auto">
          <a:xfrm>
            <a:off x="2987824" y="1275606"/>
            <a:ext cx="145851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35100" rIns="0" bIns="35100" anchor="ctr"/>
          <a:lstStyle/>
          <a:p>
            <a:endParaRPr lang="zh-CN" altLang="en-US" sz="1125"/>
          </a:p>
        </p:txBody>
      </p:sp>
      <p:sp>
        <p:nvSpPr>
          <p:cNvPr id="434185" name="Line 9"/>
          <p:cNvSpPr>
            <a:spLocks noChangeShapeType="1"/>
          </p:cNvSpPr>
          <p:nvPr/>
        </p:nvSpPr>
        <p:spPr bwMode="auto">
          <a:xfrm>
            <a:off x="3779911" y="1293162"/>
            <a:ext cx="504057" cy="122458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35100" rIns="0" bIns="35100" anchor="ctr"/>
          <a:lstStyle/>
          <a:p>
            <a:endParaRPr lang="zh-CN" altLang="en-US" sz="1125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09F072F-0AB1-40B4-B68E-FDCB596D0462}"/>
              </a:ext>
            </a:extLst>
          </p:cNvPr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78">
            <a:extLst>
              <a:ext uri="{FF2B5EF4-FFF2-40B4-BE49-F238E27FC236}">
                <a16:creationId xmlns:a16="http://schemas.microsoft.com/office/drawing/2014/main" xmlns="" id="{81DD943F-4F4C-477B-B6F2-C64B69B9E754}"/>
              </a:ext>
            </a:extLst>
          </p:cNvPr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2" name="Flowchart: Decision 79">
            <a:extLst>
              <a:ext uri="{FF2B5EF4-FFF2-40B4-BE49-F238E27FC236}">
                <a16:creationId xmlns:a16="http://schemas.microsoft.com/office/drawing/2014/main" xmlns="" id="{511A9A99-324C-4AE8-A34B-6E4F0EE3FBD5}"/>
              </a:ext>
            </a:extLst>
          </p:cNvPr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3" name="TextBox 93">
            <a:extLst>
              <a:ext uri="{FF2B5EF4-FFF2-40B4-BE49-F238E27FC236}">
                <a16:creationId xmlns:a16="http://schemas.microsoft.com/office/drawing/2014/main" xmlns="" id="{4755BA9B-46A2-485C-BD8E-2A8C170E8B79}"/>
              </a:ext>
            </a:extLst>
          </p:cNvPr>
          <p:cNvSpPr txBox="1"/>
          <p:nvPr/>
        </p:nvSpPr>
        <p:spPr>
          <a:xfrm>
            <a:off x="1074192" y="2211710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词法</a:t>
            </a:r>
            <a:endParaRPr lang="en-US" altLang="zh-CN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记号</a:t>
            </a:r>
          </a:p>
        </p:txBody>
      </p:sp>
    </p:spTree>
    <p:extLst>
      <p:ext uri="{BB962C8B-B14F-4D97-AF65-F5344CB8AC3E}">
        <p14:creationId xmlns:p14="http://schemas.microsoft.com/office/powerpoint/2010/main" val="85728637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43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4" grpId="0" animBg="1"/>
      <p:bldP spid="434185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9" name="Text Box 5"/>
          <p:cNvSpPr txBox="1">
            <a:spLocks noChangeArrowheads="1"/>
          </p:cNvSpPr>
          <p:nvPr/>
        </p:nvSpPr>
        <p:spPr bwMode="auto">
          <a:xfrm>
            <a:off x="2355850" y="4029967"/>
            <a:ext cx="1106377" cy="320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0500" tIns="21600" rIns="4050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</a:t>
            </a:r>
          </a:p>
        </p:txBody>
      </p:sp>
      <p:sp>
        <p:nvSpPr>
          <p:cNvPr id="22537" name="Line 6"/>
          <p:cNvSpPr>
            <a:spLocks noChangeShapeType="1"/>
          </p:cNvSpPr>
          <p:nvPr/>
        </p:nvSpPr>
        <p:spPr bwMode="auto">
          <a:xfrm>
            <a:off x="3462227" y="4245470"/>
            <a:ext cx="10418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0500" tIns="21600" rIns="40500" bIns="21600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471" name="Text Box 7"/>
          <p:cNvSpPr txBox="1">
            <a:spLocks noChangeArrowheads="1"/>
          </p:cNvSpPr>
          <p:nvPr/>
        </p:nvSpPr>
        <p:spPr bwMode="auto">
          <a:xfrm>
            <a:off x="3657386" y="3868042"/>
            <a:ext cx="650050" cy="32062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600" rIns="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</a:p>
        </p:txBody>
      </p:sp>
      <p:sp>
        <p:nvSpPr>
          <p:cNvPr id="446472" name="Text Box 8"/>
          <p:cNvSpPr txBox="1">
            <a:spLocks noChangeArrowheads="1"/>
          </p:cNvSpPr>
          <p:nvPr/>
        </p:nvSpPr>
        <p:spPr bwMode="auto">
          <a:xfrm>
            <a:off x="4502595" y="4029967"/>
            <a:ext cx="716060" cy="320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0500" tIns="21600" rIns="4050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</a:t>
            </a:r>
          </a:p>
        </p:txBody>
      </p:sp>
      <p:sp>
        <p:nvSpPr>
          <p:cNvPr id="22540" name="Line 9"/>
          <p:cNvSpPr>
            <a:spLocks noChangeShapeType="1"/>
          </p:cNvSpPr>
          <p:nvPr/>
        </p:nvSpPr>
        <p:spPr bwMode="auto">
          <a:xfrm>
            <a:off x="5220642" y="4245470"/>
            <a:ext cx="108414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0500" tIns="21600" rIns="40500" bIns="21600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474" name="Text Box 10"/>
          <p:cNvSpPr txBox="1">
            <a:spLocks noChangeArrowheads="1"/>
          </p:cNvSpPr>
          <p:nvPr/>
        </p:nvSpPr>
        <p:spPr bwMode="auto">
          <a:xfrm>
            <a:off x="6304782" y="4029967"/>
            <a:ext cx="716060" cy="320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0500" tIns="21600" rIns="4050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46475" name="Text Box 11"/>
          <p:cNvSpPr txBox="1">
            <a:spLocks noChangeArrowheads="1"/>
          </p:cNvSpPr>
          <p:nvPr/>
        </p:nvSpPr>
        <p:spPr bwMode="auto">
          <a:xfrm>
            <a:off x="5436666" y="3921620"/>
            <a:ext cx="645745" cy="32062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600" rIns="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22543" name="Line 12"/>
          <p:cNvSpPr>
            <a:spLocks noChangeShapeType="1"/>
          </p:cNvSpPr>
          <p:nvPr/>
        </p:nvSpPr>
        <p:spPr bwMode="auto">
          <a:xfrm flipV="1">
            <a:off x="2875316" y="3706118"/>
            <a:ext cx="651485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0500" tIns="21600" rIns="40500" bIns="21600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477" name="Text Box 13"/>
          <p:cNvSpPr txBox="1">
            <a:spLocks noChangeArrowheads="1"/>
          </p:cNvSpPr>
          <p:nvPr/>
        </p:nvSpPr>
        <p:spPr bwMode="auto">
          <a:xfrm>
            <a:off x="2680158" y="3597771"/>
            <a:ext cx="650050" cy="320621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600" rIns="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446478" name="Text Box 14"/>
          <p:cNvSpPr txBox="1">
            <a:spLocks noChangeArrowheads="1"/>
          </p:cNvSpPr>
          <p:nvPr/>
        </p:nvSpPr>
        <p:spPr bwMode="auto">
          <a:xfrm>
            <a:off x="3657386" y="3435846"/>
            <a:ext cx="1036063" cy="320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0500" tIns="21600" rIns="40500" bIns="216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800">
                <a:solidFill>
                  <a:srgbClr val="9966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字母表</a:t>
            </a:r>
          </a:p>
        </p:txBody>
      </p:sp>
      <p:sp>
        <p:nvSpPr>
          <p:cNvPr id="446483" name="AutoShape 19"/>
          <p:cNvSpPr>
            <a:spLocks noChangeArrowheads="1"/>
          </p:cNvSpPr>
          <p:nvPr/>
        </p:nvSpPr>
        <p:spPr bwMode="auto">
          <a:xfrm>
            <a:off x="6084168" y="1643626"/>
            <a:ext cx="1078706" cy="971550"/>
          </a:xfrm>
          <a:prstGeom prst="cloudCallout">
            <a:avLst>
              <a:gd name="adj1" fmla="val -91932"/>
              <a:gd name="adj2" fmla="val -5813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40500" tIns="21600" rIns="40500" bIns="21600"/>
          <a:lstStyle/>
          <a:p>
            <a:pPr algn="ctr">
              <a:defRPr/>
            </a:pPr>
            <a:r>
              <a:rPr lang="zh-CN" altLang="en-US" sz="1600" b="1">
                <a:solidFill>
                  <a:srgbClr val="C00000"/>
                </a:solidFill>
                <a:latin typeface="Tahoma" pitchFamily="34" charset="0"/>
              </a:rPr>
              <a:t>长度为</a:t>
            </a:r>
            <a:r>
              <a:rPr lang="en-US" altLang="zh-CN" sz="1600" b="1">
                <a:solidFill>
                  <a:srgbClr val="C00000"/>
                </a:solidFill>
                <a:latin typeface="Tahoma" pitchFamily="34" charset="0"/>
              </a:rPr>
              <a:t>0</a:t>
            </a:r>
            <a:r>
              <a:rPr lang="zh-CN" altLang="en-US" sz="1600" b="1">
                <a:solidFill>
                  <a:srgbClr val="C00000"/>
                </a:solidFill>
                <a:latin typeface="Tahoma" pitchFamily="34" charset="0"/>
              </a:rPr>
              <a:t>的空串</a:t>
            </a:r>
          </a:p>
        </p:txBody>
      </p:sp>
      <p:sp>
        <p:nvSpPr>
          <p:cNvPr id="446484" name="Rectangle 20"/>
          <p:cNvSpPr>
            <a:spLocks noGrp="1" noChangeArrowheads="1"/>
          </p:cNvSpPr>
          <p:nvPr>
            <p:ph type="title"/>
          </p:nvPr>
        </p:nvSpPr>
        <p:spPr>
          <a:xfrm>
            <a:off x="362272" y="267494"/>
            <a:ext cx="8458200" cy="4226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串和语言</a:t>
            </a:r>
          </a:p>
        </p:txBody>
      </p:sp>
      <p:sp>
        <p:nvSpPr>
          <p:cNvPr id="446486" name="Rectangle 22"/>
          <p:cNvSpPr>
            <a:spLocks noGrp="1" noChangeArrowheads="1"/>
          </p:cNvSpPr>
          <p:nvPr>
            <p:ph idx="1"/>
          </p:nvPr>
        </p:nvSpPr>
        <p:spPr>
          <a:xfrm>
            <a:off x="1835696" y="843558"/>
            <a:ext cx="6645424" cy="3936206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1" indent="-285750"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字母表：符号的有限集合， 例：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 = 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{0,1}</a:t>
            </a:r>
          </a:p>
          <a:p>
            <a:pPr marL="285750" lvl="1" indent="-285750"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串：符号的有穷序列，例：0110,  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1" indent="-285750"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语言：字母表上的一个串集</a:t>
            </a:r>
          </a:p>
          <a:p>
            <a:pPr marL="0" lvl="1" indent="0">
              <a:lnSpc>
                <a:spcPts val="2600"/>
              </a:lnSpc>
              <a:buClr>
                <a:schemeClr val="bg1">
                  <a:lumMod val="50000"/>
                </a:schemeClr>
              </a:buClr>
              <a:buNone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{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,0,00,000,…}, {}, </a:t>
            </a:r>
          </a:p>
          <a:p>
            <a:pPr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endParaRPr lang="zh-CN" altLang="en-US" sz="1800" kern="1200" dirty="0">
              <a:solidFill>
                <a:srgbClr val="3647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485" name="AutoShape 21"/>
          <p:cNvSpPr>
            <a:spLocks noChangeArrowheads="1"/>
          </p:cNvSpPr>
          <p:nvPr/>
        </p:nvSpPr>
        <p:spPr bwMode="auto">
          <a:xfrm>
            <a:off x="6084168" y="2643758"/>
            <a:ext cx="1079897" cy="971550"/>
          </a:xfrm>
          <a:prstGeom prst="cloudCallout">
            <a:avLst>
              <a:gd name="adj1" fmla="val -120188"/>
              <a:gd name="adj2" fmla="val -15078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40500" tIns="21600" rIns="40500" bIns="21600"/>
          <a:lstStyle/>
          <a:p>
            <a:pPr algn="ctr"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Tahoma" pitchFamily="34" charset="0"/>
              </a:rPr>
              <a:t>长度的表示</a:t>
            </a:r>
            <a:r>
              <a:rPr lang="en-US" altLang="zh-CN" sz="1600" b="1" dirty="0">
                <a:solidFill>
                  <a:srgbClr val="C00000"/>
                </a:solidFill>
                <a:latin typeface="Tahoma" pitchFamily="34" charset="0"/>
              </a:rPr>
              <a:t>|a|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600AEC31-6CDA-4231-BAE3-50FBEBFCADD9}"/>
              </a:ext>
            </a:extLst>
          </p:cNvPr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ecision 78">
            <a:extLst>
              <a:ext uri="{FF2B5EF4-FFF2-40B4-BE49-F238E27FC236}">
                <a16:creationId xmlns:a16="http://schemas.microsoft.com/office/drawing/2014/main" xmlns="" id="{C8533C17-50D8-491C-BBBF-1B90E2D2E047}"/>
              </a:ext>
            </a:extLst>
          </p:cNvPr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8" name="Flowchart: Decision 79">
            <a:extLst>
              <a:ext uri="{FF2B5EF4-FFF2-40B4-BE49-F238E27FC236}">
                <a16:creationId xmlns:a16="http://schemas.microsoft.com/office/drawing/2014/main" xmlns="" id="{1922C1E6-81DD-4BAF-AF75-41130C15BAC8}"/>
              </a:ext>
            </a:extLst>
          </p:cNvPr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9" name="TextBox 93">
            <a:extLst>
              <a:ext uri="{FF2B5EF4-FFF2-40B4-BE49-F238E27FC236}">
                <a16:creationId xmlns:a16="http://schemas.microsoft.com/office/drawing/2014/main" xmlns="" id="{FA864C8D-EC7B-46AB-85CA-8C550253EB3F}"/>
              </a:ext>
            </a:extLst>
          </p:cNvPr>
          <p:cNvSpPr txBox="1"/>
          <p:nvPr/>
        </p:nvSpPr>
        <p:spPr>
          <a:xfrm>
            <a:off x="1074192" y="2211710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串和</a:t>
            </a:r>
            <a:endParaRPr lang="en-US" altLang="zh-CN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</a:p>
        </p:txBody>
      </p:sp>
    </p:spTree>
    <p:extLst>
      <p:ext uri="{BB962C8B-B14F-4D97-AF65-F5344CB8AC3E}">
        <p14:creationId xmlns:p14="http://schemas.microsoft.com/office/powerpoint/2010/main" val="360751541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9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83" grpId="0" animBg="1"/>
      <p:bldP spid="446485" grpId="0" animBg="1"/>
      <p:bldP spid="17" grpId="0" animBg="1"/>
      <p:bldP spid="17" grpId="1" animBg="1"/>
      <p:bldP spid="18" grpId="0" animBg="1"/>
      <p:bldP spid="18" grpId="1" animBg="1"/>
      <p:bldP spid="18" grpId="2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6" name="Rectangle 4"/>
          <p:cNvSpPr>
            <a:spLocks noGrp="1" noChangeArrowheads="1"/>
          </p:cNvSpPr>
          <p:nvPr>
            <p:ph type="title"/>
          </p:nvPr>
        </p:nvSpPr>
        <p:spPr>
          <a:xfrm>
            <a:off x="362272" y="267494"/>
            <a:ext cx="8458200" cy="4226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24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串和语言</a:t>
            </a:r>
          </a:p>
        </p:txBody>
      </p:sp>
      <p:sp>
        <p:nvSpPr>
          <p:cNvPr id="448517" name="Rectangle 5"/>
          <p:cNvSpPr>
            <a:spLocks noGrp="1" noChangeArrowheads="1"/>
          </p:cNvSpPr>
          <p:nvPr>
            <p:ph idx="1"/>
          </p:nvPr>
        </p:nvSpPr>
        <p:spPr>
          <a:xfrm>
            <a:off x="1691680" y="987574"/>
            <a:ext cx="5976664" cy="172819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串的运算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连接	</a:t>
            </a:r>
            <a:r>
              <a:rPr lang="en-US" altLang="zh-CN" sz="1800" kern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xy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    s = s = s 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积（指数） 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s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为，</a:t>
            </a:r>
            <a:r>
              <a:rPr lang="en-US" altLang="zh-CN" sz="18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s</a:t>
            </a:r>
            <a:r>
              <a:rPr lang="en-US" altLang="zh-CN" sz="1800" baseline="30000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为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s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i-1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s（i&gt;0）</a:t>
            </a:r>
            <a:endParaRPr lang="zh-CN" altLang="en-US" sz="1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itchFamily="18" charset="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41368163-E9EE-4983-A7C5-7B695889E956}"/>
              </a:ext>
            </a:extLst>
          </p:cNvPr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78">
            <a:extLst>
              <a:ext uri="{FF2B5EF4-FFF2-40B4-BE49-F238E27FC236}">
                <a16:creationId xmlns:a16="http://schemas.microsoft.com/office/drawing/2014/main" xmlns="" id="{C986A592-8BD7-4CBA-92E9-9D6186665607}"/>
              </a:ext>
            </a:extLst>
          </p:cNvPr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6" name="Flowchart: Decision 79">
            <a:extLst>
              <a:ext uri="{FF2B5EF4-FFF2-40B4-BE49-F238E27FC236}">
                <a16:creationId xmlns:a16="http://schemas.microsoft.com/office/drawing/2014/main" xmlns="" id="{1677DA7A-2A61-4B34-AD22-A6AA5FEE2BDE}"/>
              </a:ext>
            </a:extLst>
          </p:cNvPr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7" name="TextBox 93">
            <a:extLst>
              <a:ext uri="{FF2B5EF4-FFF2-40B4-BE49-F238E27FC236}">
                <a16:creationId xmlns:a16="http://schemas.microsoft.com/office/drawing/2014/main" xmlns="" id="{6D91610B-CF0E-421D-AB45-32D45588F535}"/>
              </a:ext>
            </a:extLst>
          </p:cNvPr>
          <p:cNvSpPr txBox="1"/>
          <p:nvPr/>
        </p:nvSpPr>
        <p:spPr>
          <a:xfrm>
            <a:off x="1074191" y="2211710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串的</a:t>
            </a:r>
            <a:endParaRPr lang="en-US" altLang="zh-CN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23765392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4" name="Rectangle 4"/>
          <p:cNvSpPr>
            <a:spLocks noGrp="1" noChangeArrowheads="1"/>
          </p:cNvSpPr>
          <p:nvPr>
            <p:ph type="title"/>
          </p:nvPr>
        </p:nvSpPr>
        <p:spPr>
          <a:xfrm>
            <a:off x="362272" y="267494"/>
            <a:ext cx="8458200" cy="42267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sz="2400" b="1" kern="1200" dirty="0"/>
              <a:t>串和语言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1547664" y="901824"/>
            <a:ext cx="5886450" cy="37719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语言的运算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和：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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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}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{</a:t>
            </a:r>
            <a:r>
              <a:rPr lang="en-US" altLang="zh-CN" sz="1800" i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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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指数：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是{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</a:t>
            </a:r>
            <a:r>
              <a:rPr lang="zh-CN" altLang="en-US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}，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i="1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i="1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闭包：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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∪…</a:t>
            </a:r>
          </a:p>
          <a:p>
            <a:pPr lvl="1">
              <a:lnSpc>
                <a:spcPts val="2600"/>
              </a:lnSpc>
              <a:buClr>
                <a:schemeClr val="bg1">
                  <a:lumMod val="50000"/>
                </a:schemeClr>
              </a:buClr>
              <a:buFont typeface="微软雅黑" panose="020B0503020204020204" pitchFamily="34" charset="-122"/>
              <a:buChar char="­"/>
            </a:pPr>
            <a:r>
              <a:rPr lang="zh-CN" altLang="en-US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正闭包：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1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 </a:t>
            </a:r>
            <a:r>
              <a:rPr lang="en-US" altLang="zh-CN" sz="1800" i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1800" baseline="30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2 </a:t>
            </a:r>
            <a:r>
              <a:rPr lang="en-US" altLang="zh-CN" sz="1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∪…</a:t>
            </a:r>
          </a:p>
          <a:p>
            <a:pPr>
              <a:lnSpc>
                <a:spcPts val="2600"/>
              </a:lnSpc>
              <a:buClr>
                <a:schemeClr val="bg1">
                  <a:lumMod val="50000"/>
                </a:schemeClr>
              </a:buClr>
            </a:pPr>
            <a:r>
              <a:rPr lang="zh-CN" altLang="en-US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p17</a:t>
            </a:r>
            <a:r>
              <a:rPr lang="zh-CN" altLang="en-US" sz="1800" kern="1200" dirty="0">
                <a:solidFill>
                  <a:srgbClr val="3647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ts val="2600"/>
              </a:lnSpc>
              <a:buFont typeface="微软雅黑" panose="020B0503020204020204" pitchFamily="34" charset="-122"/>
              <a:buChar char="­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L:  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B, …, Z, a, b, …, z }, D: </a:t>
            </a:r>
            <a:r>
              <a:rPr lang="zh-CN" altLang="en-US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0, 1, …, 9 } </a:t>
            </a:r>
          </a:p>
          <a:p>
            <a:pPr lvl="1">
              <a:lnSpc>
                <a:spcPts val="2600"/>
              </a:lnSpc>
              <a:buFont typeface="微软雅黑" panose="020B0503020204020204" pitchFamily="34" charset="-122"/>
              <a:buChar char="­"/>
            </a:pP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L∪D, LD, L</a:t>
            </a:r>
            <a:r>
              <a:rPr lang="en-US" altLang="zh-CN" sz="1800" kern="1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L*, L(L∪D )*, D</a:t>
            </a:r>
            <a:r>
              <a:rPr lang="en-US" altLang="zh-CN" sz="1800" kern="12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sz="1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5813673" y="2715766"/>
            <a:ext cx="1620441" cy="44021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5100" rIns="0" bIns="35100">
            <a:spAutoFit/>
          </a:bodyPr>
          <a:lstStyle/>
          <a:p>
            <a:pPr>
              <a:defRPr/>
            </a:pP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30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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30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0 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 </a:t>
            </a:r>
            <a:r>
              <a:rPr lang="en-US" altLang="zh-CN" sz="2400" i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aseline="30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itchFamily="18" charset="2"/>
              </a:rPr>
              <a:t>+</a:t>
            </a:r>
            <a:r>
              <a:rPr lang="en-US" altLang="zh-CN" sz="24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910AE166-B2F5-4F18-AB92-BBF08AB76998}"/>
              </a:ext>
            </a:extLst>
          </p:cNvPr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78">
            <a:extLst>
              <a:ext uri="{FF2B5EF4-FFF2-40B4-BE49-F238E27FC236}">
                <a16:creationId xmlns:a16="http://schemas.microsoft.com/office/drawing/2014/main" xmlns="" id="{43A72953-7751-434F-B567-87CB08EFDA19}"/>
              </a:ext>
            </a:extLst>
          </p:cNvPr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7" name="Flowchart: Decision 79">
            <a:extLst>
              <a:ext uri="{FF2B5EF4-FFF2-40B4-BE49-F238E27FC236}">
                <a16:creationId xmlns:a16="http://schemas.microsoft.com/office/drawing/2014/main" xmlns="" id="{D0850A57-293D-4BD2-8305-FA5795CFE10C}"/>
              </a:ext>
            </a:extLst>
          </p:cNvPr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8" name="TextBox 93">
            <a:extLst>
              <a:ext uri="{FF2B5EF4-FFF2-40B4-BE49-F238E27FC236}">
                <a16:creationId xmlns:a16="http://schemas.microsoft.com/office/drawing/2014/main" xmlns="" id="{05B3F553-B668-4816-9F6E-CDE4103AF104}"/>
              </a:ext>
            </a:extLst>
          </p:cNvPr>
          <p:cNvSpPr txBox="1"/>
          <p:nvPr/>
        </p:nvSpPr>
        <p:spPr>
          <a:xfrm>
            <a:off x="971600" y="2211710"/>
            <a:ext cx="746869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语言的</a:t>
            </a:r>
            <a:endParaRPr lang="en-US" altLang="zh-CN" sz="16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</p:spTree>
    <p:extLst>
      <p:ext uri="{BB962C8B-B14F-4D97-AF65-F5344CB8AC3E}">
        <p14:creationId xmlns:p14="http://schemas.microsoft.com/office/powerpoint/2010/main" val="3749822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2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5" grpId="0"/>
      <p:bldP spid="6" grpId="0" animBg="1"/>
      <p:bldP spid="6" grpId="1" animBg="1"/>
      <p:bldP spid="7" grpId="0" animBg="1"/>
      <p:bldP spid="7" grpId="1" animBg="1"/>
      <p:bldP spid="7" grpId="2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149379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78"/>
          <p:cNvSpPr/>
          <p:nvPr/>
        </p:nvSpPr>
        <p:spPr>
          <a:xfrm>
            <a:off x="467544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5" name="Flowchart: Decision 79"/>
          <p:cNvSpPr/>
          <p:nvPr/>
        </p:nvSpPr>
        <p:spPr>
          <a:xfrm>
            <a:off x="467544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8" name="TextBox 93"/>
          <p:cNvSpPr txBox="1"/>
          <p:nvPr/>
        </p:nvSpPr>
        <p:spPr>
          <a:xfrm>
            <a:off x="909466" y="2292701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2217132" y="1347614"/>
            <a:ext cx="3218964" cy="342656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正规式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1" name="组合 44"/>
          <p:cNvGrpSpPr/>
          <p:nvPr/>
        </p:nvGrpSpPr>
        <p:grpSpPr>
          <a:xfrm>
            <a:off x="2123728" y="1275606"/>
            <a:ext cx="376452" cy="434035"/>
            <a:chOff x="4067944" y="489262"/>
            <a:chExt cx="1375279" cy="1585559"/>
          </a:xfrm>
        </p:grpSpPr>
        <p:sp>
          <p:nvSpPr>
            <p:cNvPr id="32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3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5" name="TextBox 5"/>
          <p:cNvSpPr txBox="1"/>
          <p:nvPr/>
        </p:nvSpPr>
        <p:spPr>
          <a:xfrm>
            <a:off x="2195736" y="1851670"/>
            <a:ext cx="5902127" cy="458072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状态转换图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7" name="组合 44"/>
          <p:cNvGrpSpPr/>
          <p:nvPr/>
        </p:nvGrpSpPr>
        <p:grpSpPr>
          <a:xfrm>
            <a:off x="2134364" y="1929331"/>
            <a:ext cx="376452" cy="434035"/>
            <a:chOff x="4067944" y="489262"/>
            <a:chExt cx="1375279" cy="1585559"/>
          </a:xfrm>
        </p:grpSpPr>
        <p:sp>
          <p:nvSpPr>
            <p:cNvPr id="38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139952" y="627534"/>
            <a:ext cx="179110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6350" y="632562"/>
            <a:ext cx="167470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教学内容</a:t>
            </a:r>
            <a:endParaRPr lang="zh-CN" altLang="en-US" sz="1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16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1149379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78"/>
          <p:cNvSpPr/>
          <p:nvPr/>
        </p:nvSpPr>
        <p:spPr>
          <a:xfrm>
            <a:off x="467544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5" name="Flowchart: Decision 79"/>
          <p:cNvSpPr/>
          <p:nvPr/>
        </p:nvSpPr>
        <p:spPr>
          <a:xfrm>
            <a:off x="467544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8" name="TextBox 93"/>
          <p:cNvSpPr txBox="1"/>
          <p:nvPr/>
        </p:nvSpPr>
        <p:spPr>
          <a:xfrm>
            <a:off x="909466" y="2292701"/>
            <a:ext cx="541685" cy="558099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"/>
          <p:cNvSpPr txBox="1"/>
          <p:nvPr/>
        </p:nvSpPr>
        <p:spPr>
          <a:xfrm>
            <a:off x="2267744" y="1131590"/>
            <a:ext cx="5739243" cy="1289069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掌握正规式的概念和构成方式，能够准确的将给定的非形式化描述转化为正规式，同时能够准确的描述正规式所描述的语言特性。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1" name="组合 44"/>
          <p:cNvGrpSpPr/>
          <p:nvPr/>
        </p:nvGrpSpPr>
        <p:grpSpPr>
          <a:xfrm>
            <a:off x="2123728" y="1275606"/>
            <a:ext cx="376452" cy="434035"/>
            <a:chOff x="4067944" y="489262"/>
            <a:chExt cx="1375279" cy="1585559"/>
          </a:xfrm>
        </p:grpSpPr>
        <p:sp>
          <p:nvSpPr>
            <p:cNvPr id="32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3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5" name="TextBox 5"/>
          <p:cNvSpPr txBox="1"/>
          <p:nvPr/>
        </p:nvSpPr>
        <p:spPr>
          <a:xfrm>
            <a:off x="2195736" y="2722841"/>
            <a:ext cx="5902127" cy="1704567"/>
          </a:xfrm>
          <a:prstGeom prst="rect">
            <a:avLst/>
          </a:prstGeom>
          <a:noFill/>
        </p:spPr>
        <p:txBody>
          <a:bodyPr wrap="square" lIns="65023" tIns="32511" rIns="65023" bIns="32511" rtlCol="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掌握状态转换图的概念和构成方式，能够准确的画出给定的正规式的状态转换图，能够准确的画出非形式化描述的状态转换图，同时能够准确的将给定的状态转换图转化为与其等价的正规式。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37" name="组合 44"/>
          <p:cNvGrpSpPr/>
          <p:nvPr/>
        </p:nvGrpSpPr>
        <p:grpSpPr>
          <a:xfrm>
            <a:off x="2123728" y="2794849"/>
            <a:ext cx="376452" cy="434035"/>
            <a:chOff x="4067944" y="489262"/>
            <a:chExt cx="1375279" cy="1585559"/>
          </a:xfrm>
        </p:grpSpPr>
        <p:sp>
          <p:nvSpPr>
            <p:cNvPr id="38" name="Flowchart: Decision 78"/>
            <p:cNvSpPr/>
            <p:nvPr/>
          </p:nvSpPr>
          <p:spPr>
            <a:xfrm>
              <a:off x="4067944" y="489262"/>
              <a:ext cx="1375279" cy="1375279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/>
                </a:solidFill>
              </a:endParaRPr>
            </a:p>
          </p:txBody>
        </p:sp>
        <p:sp>
          <p:nvSpPr>
            <p:cNvPr id="39" name="Flowchart: Decision 79"/>
            <p:cNvSpPr/>
            <p:nvPr/>
          </p:nvSpPr>
          <p:spPr>
            <a:xfrm>
              <a:off x="4067944" y="699542"/>
              <a:ext cx="1375279" cy="1375279"/>
            </a:xfrm>
            <a:prstGeom prst="flowChartDecision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4139952" y="627534"/>
            <a:ext cx="179110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56350" y="632562"/>
            <a:ext cx="1674708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5" tIns="34283" rIns="68565" bIns="34283" rtlCol="0" anchor="ctr"/>
          <a:lstStyle/>
          <a:p>
            <a:pPr algn="ctr"/>
            <a:r>
              <a:rPr lang="zh-CN" altLang="en-US" sz="1400" b="1" spc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教学目标</a:t>
            </a:r>
            <a:endParaRPr lang="zh-CN" altLang="en-US" sz="14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048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365403" y="319"/>
            <a:ext cx="0" cy="51428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ecision 78"/>
          <p:cNvSpPr/>
          <p:nvPr/>
        </p:nvSpPr>
        <p:spPr>
          <a:xfrm>
            <a:off x="683568" y="1635764"/>
            <a:ext cx="1375034" cy="1375109"/>
          </a:xfrm>
          <a:prstGeom prst="flowChartDecision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19" name="Flowchart: Decision 79"/>
          <p:cNvSpPr/>
          <p:nvPr/>
        </p:nvSpPr>
        <p:spPr>
          <a:xfrm>
            <a:off x="683568" y="1846017"/>
            <a:ext cx="1375034" cy="1375109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23" tIns="32511" rIns="65023" bIns="32511" rtlCol="0" anchor="ctr"/>
          <a:lstStyle/>
          <a:p>
            <a:pPr algn="ctr"/>
            <a:endParaRPr lang="en-GB"/>
          </a:p>
        </p:txBody>
      </p:sp>
      <p:sp>
        <p:nvSpPr>
          <p:cNvPr id="20" name="TextBox 93"/>
          <p:cNvSpPr txBox="1"/>
          <p:nvPr/>
        </p:nvSpPr>
        <p:spPr>
          <a:xfrm>
            <a:off x="1067781" y="2211710"/>
            <a:ext cx="554509" cy="311878"/>
          </a:xfrm>
          <a:prstGeom prst="rect">
            <a:avLst/>
          </a:prstGeom>
          <a:noFill/>
        </p:spPr>
        <p:txBody>
          <a:bodyPr wrap="none" lIns="65023" tIns="32511" rIns="65023" bIns="32511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11760" y="627534"/>
            <a:ext cx="614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charset="2"/>
              <a:buChar char="Ø"/>
            </a:pPr>
            <a:r>
              <a:rPr lang="zh-CN" altLang="en-US" sz="2000" dirty="0" smtClean="0">
                <a:ea typeface="微软雅黑" panose="020B0503020204020204" pitchFamily="34" charset="-122"/>
              </a:rPr>
              <a:t>习题</a:t>
            </a:r>
            <a:r>
              <a:rPr lang="en-US" altLang="zh-CN" sz="2000" dirty="0" smtClean="0">
                <a:ea typeface="微软雅黑" panose="020B0503020204020204" pitchFamily="34" charset="-122"/>
              </a:rPr>
              <a:t>2.3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xmlns="" id="{0718EB6C-95CD-49A9-862E-B23062C76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284" y="1434894"/>
            <a:ext cx="43909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Font typeface="Wingdings" charset="2"/>
              <a:buChar char="u"/>
            </a:pPr>
            <a:r>
              <a:rPr lang="zh-CN" altLang="en-US" dirty="0">
                <a:ea typeface="微软雅黑" panose="020B0503020204020204" pitchFamily="34" charset="-122"/>
              </a:rPr>
              <a:t>提交地点</a:t>
            </a:r>
            <a:r>
              <a:rPr lang="zh-CN" altLang="en-US" dirty="0" smtClean="0">
                <a:ea typeface="微软雅黑" panose="020B0503020204020204" pitchFamily="34" charset="-122"/>
              </a:rPr>
              <a:t>：上课教室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charset="2"/>
              <a:buChar char="u"/>
            </a:pPr>
            <a:endParaRPr lang="en-US" altLang="zh-CN" dirty="0"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</a:rPr>
              <a:t>请由班级负责人收好作业后，统一提交</a:t>
            </a:r>
            <a:endParaRPr lang="en-US" altLang="zh-CN" dirty="0" smtClean="0"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</a:rPr>
              <a:t>每周一收发作业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3323348"/>
      </p:ext>
    </p:extLst>
  </p:cSld>
  <p:clrMapOvr>
    <a:masterClrMapping/>
  </p:clrMapOvr>
  <p:transition xmlns:p14="http://schemas.microsoft.com/office/powerpoint/2010/main" spd="med">
    <p:random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decel="58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1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3612 L -3.05556E-6 -4.19753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19" grpId="2" bldLvl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多彩年度工作总结"/>
</p:tagLst>
</file>

<file path=ppt/theme/theme1.xml><?xml version="1.0" encoding="utf-8"?>
<a:theme xmlns:a="http://schemas.openxmlformats.org/drawingml/2006/main" name="Office 主题​​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5A5A5"/>
      </a:accent2>
      <a:accent3>
        <a:srgbClr val="C00000"/>
      </a:accent3>
      <a:accent4>
        <a:srgbClr val="A5A5A5"/>
      </a:accent4>
      <a:accent5>
        <a:srgbClr val="C00000"/>
      </a:accent5>
      <a:accent6>
        <a:srgbClr val="A5A5A5"/>
      </a:accent6>
      <a:hlink>
        <a:srgbClr val="C00000"/>
      </a:hlink>
      <a:folHlink>
        <a:srgbClr val="A5A5A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345</Words>
  <Application>Microsoft Macintosh PowerPoint</Application>
  <PresentationFormat>全屏显示(16:9)</PresentationFormat>
  <Paragraphs>95</Paragraphs>
  <Slides>9</Slides>
  <Notes>8</Notes>
  <HiddenSlides>0</HiddenSlides>
  <MMClips>1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PowerPoint 演示文稿</vt:lpstr>
      <vt:lpstr>词法单元与词法记号</vt:lpstr>
      <vt:lpstr>串和语言</vt:lpstr>
      <vt:lpstr>串和语言</vt:lpstr>
      <vt:lpstr>串和语言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yong zhou</cp:lastModifiedBy>
  <cp:revision>456</cp:revision>
  <dcterms:created xsi:type="dcterms:W3CDTF">2014-11-09T01:07:00Z</dcterms:created>
  <dcterms:modified xsi:type="dcterms:W3CDTF">2021-09-12T23:38:18Z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