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3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</p:sldMasterIdLst>
  <p:notesMasterIdLst>
    <p:notesMasterId r:id="rId51"/>
  </p:notesMasterIdLst>
  <p:handoutMasterIdLst>
    <p:handoutMasterId r:id="rId52"/>
  </p:handoutMasterIdLst>
  <p:sldIdLst>
    <p:sldId id="853" r:id="rId2"/>
    <p:sldId id="880" r:id="rId3"/>
    <p:sldId id="881" r:id="rId4"/>
    <p:sldId id="882" r:id="rId5"/>
    <p:sldId id="883" r:id="rId6"/>
    <p:sldId id="884" r:id="rId7"/>
    <p:sldId id="867" r:id="rId8"/>
    <p:sldId id="868" r:id="rId9"/>
    <p:sldId id="869" r:id="rId10"/>
    <p:sldId id="871" r:id="rId11"/>
    <p:sldId id="872" r:id="rId12"/>
    <p:sldId id="873" r:id="rId13"/>
    <p:sldId id="874" r:id="rId14"/>
    <p:sldId id="875" r:id="rId15"/>
    <p:sldId id="876" r:id="rId16"/>
    <p:sldId id="877" r:id="rId17"/>
    <p:sldId id="878" r:id="rId18"/>
    <p:sldId id="879" r:id="rId19"/>
    <p:sldId id="806" r:id="rId20"/>
    <p:sldId id="807" r:id="rId21"/>
    <p:sldId id="808" r:id="rId22"/>
    <p:sldId id="809" r:id="rId23"/>
    <p:sldId id="810" r:id="rId24"/>
    <p:sldId id="811" r:id="rId25"/>
    <p:sldId id="812" r:id="rId26"/>
    <p:sldId id="813" r:id="rId27"/>
    <p:sldId id="814" r:id="rId28"/>
    <p:sldId id="864" r:id="rId29"/>
    <p:sldId id="815" r:id="rId30"/>
    <p:sldId id="816" r:id="rId31"/>
    <p:sldId id="817" r:id="rId32"/>
    <p:sldId id="818" r:id="rId33"/>
    <p:sldId id="819" r:id="rId34"/>
    <p:sldId id="820" r:id="rId35"/>
    <p:sldId id="821" r:id="rId36"/>
    <p:sldId id="822" r:id="rId37"/>
    <p:sldId id="823" r:id="rId38"/>
    <p:sldId id="824" r:id="rId39"/>
    <p:sldId id="865" r:id="rId40"/>
    <p:sldId id="830" r:id="rId41"/>
    <p:sldId id="856" r:id="rId42"/>
    <p:sldId id="857" r:id="rId43"/>
    <p:sldId id="858" r:id="rId44"/>
    <p:sldId id="859" r:id="rId45"/>
    <p:sldId id="860" r:id="rId46"/>
    <p:sldId id="863" r:id="rId47"/>
    <p:sldId id="861" r:id="rId48"/>
    <p:sldId id="866" r:id="rId49"/>
    <p:sldId id="88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  <a:srgbClr val="FF3300"/>
    <a:srgbClr val="00FF00"/>
    <a:srgbClr val="36479C"/>
    <a:srgbClr val="1D2653"/>
    <a:srgbClr val="A50021"/>
    <a:srgbClr val="9966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89080" autoAdjust="0"/>
  </p:normalViewPr>
  <p:slideViewPr>
    <p:cSldViewPr>
      <p:cViewPr varScale="1">
        <p:scale>
          <a:sx n="52" d="100"/>
          <a:sy n="52" d="100"/>
        </p:scale>
        <p:origin x="-24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00"/>
    </p:cViewPr>
  </p:sorterViewPr>
  <p:notesViewPr>
    <p:cSldViewPr>
      <p:cViewPr varScale="1">
        <p:scale>
          <a:sx n="32" d="100"/>
          <a:sy n="32" d="100"/>
        </p:scale>
        <p:origin x="-1872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5E6A27E-A7E7-49BC-BBAA-DA2BB0A77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875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BFDC9F1E-0983-46AB-9114-EFC1E92C9E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459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1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94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76D512A-1C69-401B-A0BC-344CE9147F23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2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55B070F-D242-45A0-B0C8-641A375E52ED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34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53F5B61-276F-4633-AA99-34767C7CA5EF}" type="slidenum">
              <a:rPr lang="zh-CN" altLang="en-US" sz="1200" smtClean="0">
                <a:latin typeface="Times New Roman" pitchFamily="18" charset="0"/>
              </a:rPr>
              <a:pPr/>
              <a:t>14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101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9D2F4DC-510E-4E15-8F79-29552F583FC8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33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43D8D60-D8C3-441A-A7A9-686135B7F588}" type="slidenum">
              <a:rPr lang="zh-CN" altLang="en-US" sz="1200" smtClean="0">
                <a:latin typeface="Times New Roman" pitchFamily="18" charset="0"/>
              </a:rPr>
              <a:pPr/>
              <a:t>17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由于从</a:t>
            </a:r>
            <a:r>
              <a:rPr lang="en-US" altLang="zh-CN" smtClean="0">
                <a:ea typeface="宋体" charset="-122"/>
              </a:rPr>
              <a:t>S</a:t>
            </a:r>
            <a:r>
              <a:rPr lang="zh-CN" altLang="en-US" smtClean="0">
                <a:ea typeface="宋体" charset="-122"/>
              </a:rPr>
              <a:t>到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y</a:t>
            </a:r>
            <a:r>
              <a:rPr lang="zh-CN" altLang="en-US" smtClean="0">
                <a:ea typeface="宋体" charset="-122"/>
              </a:rPr>
              <a:t>的推导分别少于</a:t>
            </a:r>
            <a:r>
              <a:rPr lang="en-US" altLang="zh-CN" smtClean="0">
                <a:ea typeface="宋体" charset="-122"/>
              </a:rPr>
              <a:t>n</a:t>
            </a:r>
            <a:r>
              <a:rPr lang="zh-CN" altLang="en-US" smtClean="0">
                <a:ea typeface="宋体" charset="-122"/>
              </a:rPr>
              <a:t>步，由归纳假设，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y</a:t>
            </a:r>
            <a:r>
              <a:rPr lang="zh-CN" altLang="en-US" smtClean="0">
                <a:ea typeface="宋体" charset="-122"/>
              </a:rPr>
              <a:t>都是配对括号串，所以串</a:t>
            </a:r>
            <a:r>
              <a:rPr lang="en-US" altLang="zh-CN" smtClean="0">
                <a:ea typeface="宋体" charset="-122"/>
              </a:rPr>
              <a:t>(x)y</a:t>
            </a:r>
            <a:r>
              <a:rPr lang="zh-CN" altLang="en-US" smtClean="0">
                <a:ea typeface="宋体" charset="-122"/>
              </a:rPr>
              <a:t>是配对括号串。</a:t>
            </a:r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83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3EE4B91-3232-498C-945F-E6480B6F6538}" type="slidenum">
              <a:rPr lang="zh-CN" altLang="en-US" sz="1200" smtClean="0">
                <a:latin typeface="Times New Roman" pitchFamily="18" charset="0"/>
              </a:rPr>
              <a:pPr/>
              <a:t>18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en-US" altLang="zh-CN" smtClean="0">
                <a:ea typeface="宋体" charset="-122"/>
              </a:rPr>
              <a:t>W</a:t>
            </a:r>
            <a:r>
              <a:rPr lang="zh-CN" altLang="en-US" smtClean="0">
                <a:ea typeface="宋体" charset="-122"/>
              </a:rPr>
              <a:t>从左括号开始，令（</a:t>
            </a:r>
            <a:r>
              <a:rPr lang="en-US" altLang="zh-CN" smtClean="0">
                <a:ea typeface="宋体" charset="-122"/>
              </a:rPr>
              <a:t>x</a:t>
            </a:r>
            <a:r>
              <a:rPr lang="zh-CN" altLang="en-US" smtClean="0">
                <a:ea typeface="宋体" charset="-122"/>
              </a:rPr>
              <a:t>）是</a:t>
            </a:r>
            <a:r>
              <a:rPr lang="en-US" altLang="zh-CN" smtClean="0">
                <a:ea typeface="宋体" charset="-122"/>
              </a:rPr>
              <a:t>w</a:t>
            </a:r>
            <a:r>
              <a:rPr lang="zh-CN" altLang="en-US" smtClean="0">
                <a:ea typeface="宋体" charset="-122"/>
              </a:rPr>
              <a:t>的有相同个数的左括号和右括号的最短前缀。</a:t>
            </a:r>
          </a:p>
        </p:txBody>
      </p:sp>
    </p:spTree>
    <p:extLst>
      <p:ext uri="{BB962C8B-B14F-4D97-AF65-F5344CB8AC3E}">
        <p14:creationId xmlns:p14="http://schemas.microsoft.com/office/powerpoint/2010/main" val="92940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842DD0C-9902-4CC7-BE47-ADB92656E624}" type="slidenum">
              <a:rPr lang="zh-CN" altLang="en-US" sz="1200">
                <a:latin typeface="Times New Roman" pitchFamily="18" charset="0"/>
              </a:rPr>
              <a:pPr/>
              <a:t>25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ea typeface="宋体" charset="-122"/>
              </a:rPr>
              <a:t>出现了虚假匹配</a:t>
            </a:r>
          </a:p>
        </p:txBody>
      </p:sp>
    </p:spTree>
    <p:extLst>
      <p:ext uri="{BB962C8B-B14F-4D97-AF65-F5344CB8AC3E}">
        <p14:creationId xmlns:p14="http://schemas.microsoft.com/office/powerpoint/2010/main" val="266993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1A70600-986C-466C-B82B-C97C95DFAB36}" type="slidenum">
              <a:rPr lang="zh-CN" altLang="en-US" sz="1200">
                <a:latin typeface="Times New Roman" pitchFamily="18" charset="0"/>
              </a:rPr>
              <a:pPr/>
              <a:t>27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>
                <a:ea typeface="宋体" charset="-122"/>
              </a:rPr>
              <a:t>左递归，使得自上而下的分析方法不能够应用在文法的分析中</a:t>
            </a:r>
          </a:p>
          <a:p>
            <a:pPr algn="just" eaLnBrk="1" hangingPunct="1"/>
            <a:r>
              <a:rPr lang="zh-CN" altLang="en-US" dirty="0" smtClean="0">
                <a:ea typeface="宋体" charset="-122"/>
              </a:rPr>
              <a:t>为了使用自上而下的分析方法，则需要消除左递归</a:t>
            </a:r>
          </a:p>
        </p:txBody>
      </p:sp>
    </p:spTree>
    <p:extLst>
      <p:ext uri="{BB962C8B-B14F-4D97-AF65-F5344CB8AC3E}">
        <p14:creationId xmlns:p14="http://schemas.microsoft.com/office/powerpoint/2010/main" val="1884317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82E13BF-DE6B-4235-A67F-BD4EEE2167AE}" type="slidenum">
              <a:rPr lang="zh-CN" altLang="en-US" sz="1200">
                <a:latin typeface="Times New Roman" pitchFamily="18" charset="0"/>
              </a:rPr>
              <a:pPr/>
              <a:t>29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137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BBC61E1-F91C-4EAE-9D5E-AF8C620D0705}" type="slidenum">
              <a:rPr lang="zh-CN" altLang="en-US" sz="1200">
                <a:latin typeface="Times New Roman" pitchFamily="18" charset="0"/>
              </a:rPr>
              <a:pPr/>
              <a:t>31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1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91399FD-E3D8-4734-AD96-70B11D430D7B}" type="slidenum">
              <a:rPr lang="zh-CN" altLang="en-US" sz="1200" smtClean="0">
                <a:latin typeface="Times New Roman" pitchFamily="18" charset="0"/>
              </a:rPr>
              <a:pPr/>
              <a:t>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非终结符的概念</a:t>
            </a:r>
          </a:p>
        </p:txBody>
      </p:sp>
    </p:spTree>
    <p:extLst>
      <p:ext uri="{BB962C8B-B14F-4D97-AF65-F5344CB8AC3E}">
        <p14:creationId xmlns:p14="http://schemas.microsoft.com/office/powerpoint/2010/main" val="937977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FB60C18-22B8-44CF-BB63-B977A391E310}" type="slidenum">
              <a:rPr lang="zh-CN" altLang="en-US" sz="120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855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D91DDB9-718C-4017-AF3A-554436748179}" type="slidenum">
              <a:rPr lang="zh-CN" altLang="en-US" sz="120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52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通过左递归与提取左因子，解决了文法中一些形式上的问题</a:t>
            </a:r>
          </a:p>
          <a:p>
            <a:r>
              <a:rPr lang="zh-CN" altLang="en-US" dirty="0" smtClean="0">
                <a:ea typeface="宋体" charset="-122"/>
              </a:rPr>
              <a:t>但是，一个文法是不是可以应用自上而下的方法进行分析，还需要进一步的讨论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C9F1E-0983-46AB-9114-EFC1E92C9E4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416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FFB1FD3-6CEC-4C6A-AAB7-80DE6B28CA06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9034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0578E0-1A5A-47C0-A4B1-9FF3F48CF969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03712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80DB9CB-E6B3-41C4-913C-33E17F1150B1}" type="slidenum">
              <a:rPr lang="zh-CN" altLang="en-US" sz="1200" smtClean="0">
                <a:latin typeface="Times New Roman" pitchFamily="18" charset="0"/>
              </a:rPr>
              <a:pPr/>
              <a:t>44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45414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A58E261-96FA-447C-857F-9A82756CD1DD}" type="slidenum">
              <a:rPr lang="zh-CN" altLang="en-US" sz="1200" smtClean="0">
                <a:latin typeface="Times New Roman" pitchFamily="18" charset="0"/>
              </a:rPr>
              <a:pPr/>
              <a:t>45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49973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D69AFC3-6840-41DF-817B-42803CDA8D6F}" type="slidenum">
              <a:rPr lang="zh-CN" altLang="en-US" sz="1200" smtClean="0">
                <a:latin typeface="Times New Roman" pitchFamily="18" charset="0"/>
              </a:rPr>
              <a:pPr/>
              <a:t>47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6639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5D7ABCF-DEC7-4819-9E2E-B6F5784DD2F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48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327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361E1B-6AD8-4EA1-ACFC-C49B27A45BDB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49</a:t>
            </a:fld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35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0A03C4A-CEAF-496E-A1FA-2E23A15F2ED4}" type="slidenum">
              <a:rPr lang="zh-CN" altLang="en-US" sz="1200" smtClean="0">
                <a:latin typeface="Times New Roman" pitchFamily="18" charset="0"/>
              </a:rPr>
              <a:pPr/>
              <a:t>3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推导：用于确定符合文法规则所规定的结构的串的集合</a:t>
            </a:r>
            <a:r>
              <a:rPr lang="en-US" altLang="zh-CN" smtClean="0">
                <a:ea typeface="宋体" charset="-122"/>
              </a:rPr>
              <a:t>(</a:t>
            </a:r>
            <a:r>
              <a:rPr lang="zh-CN" altLang="en-US" smtClean="0">
                <a:ea typeface="宋体" charset="-122"/>
              </a:rPr>
              <a:t>用来确定一个语言</a:t>
            </a:r>
            <a:r>
              <a:rPr lang="en-US" altLang="zh-CN" smtClean="0">
                <a:ea typeface="宋体" charset="-122"/>
              </a:rPr>
              <a:t>)</a:t>
            </a:r>
          </a:p>
          <a:p>
            <a:pPr algn="just" eaLnBrk="1" hangingPunct="1"/>
            <a:r>
              <a:rPr lang="zh-CN" altLang="en-US" smtClean="0">
                <a:ea typeface="宋体" charset="-122"/>
              </a:rPr>
              <a:t>推导从一个结构名字开始，并在得到记号串作为结束</a:t>
            </a:r>
          </a:p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74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649E18C-2903-4402-8703-A18C5389BBAA}" type="slidenum">
              <a:rPr lang="zh-CN" altLang="en-US" sz="1200" smtClean="0">
                <a:latin typeface="Times New Roman" pitchFamily="18" charset="0"/>
              </a:rPr>
              <a:pPr/>
              <a:t>4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ea typeface="宋体" charset="-122"/>
              </a:rPr>
              <a:t>二义性：对于同一个串，存在多于一个分析树</a:t>
            </a:r>
          </a:p>
        </p:txBody>
      </p:sp>
    </p:spTree>
    <p:extLst>
      <p:ext uri="{BB962C8B-B14F-4D97-AF65-F5344CB8AC3E}">
        <p14:creationId xmlns:p14="http://schemas.microsoft.com/office/powerpoint/2010/main" val="219752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01A68AE-0963-4E6B-8A31-A7CCCBDF858C}" type="slidenum">
              <a:rPr lang="zh-CN" altLang="en-US" sz="1200" smtClean="0">
                <a:latin typeface="Times New Roman" pitchFamily="18" charset="0"/>
              </a:rPr>
              <a:pPr/>
              <a:t>6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821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EF4C11E-C145-45BE-A5EE-6DA461D747A0}" type="slidenum">
              <a:rPr lang="zh-CN" altLang="en-US" sz="1200" smtClean="0">
                <a:latin typeface="Times New Roman" pitchFamily="18" charset="0"/>
              </a:rPr>
              <a:pPr/>
              <a:t>8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102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1361E1B-6AD8-4EA1-ACFC-C49B27A45BDB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92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C906E5B-EC2B-4EDC-8AF2-6CAB102AAC03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2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91A06E8-CEF6-45C2-AA6E-8FC0909B2A21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3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srgbClr val="163794"/>
                </a:solidFill>
              </a:rPr>
              <a:t>大连理工大学</a:t>
            </a:r>
            <a:r>
              <a:rPr lang="en-US" altLang="zh-CN" smtClean="0">
                <a:solidFill>
                  <a:srgbClr val="163794"/>
                </a:solidFill>
              </a:rPr>
              <a:t>Copyright © 2013,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80EAE9-AED1-4B64-B0D6-B912A6E2AD11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>
                <a:solidFill>
                  <a:srgbClr val="163794"/>
                </a:solidFill>
              </a:rPr>
              <a:pPr>
                <a:defRPr/>
              </a:pPr>
              <a:t>21/9/24</a:t>
            </a:fld>
            <a:endParaRPr lang="en-US" altLang="zh-CN" dirty="0">
              <a:solidFill>
                <a:srgbClr val="163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8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7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编译原理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62BEC-31C5-4055-BFD7-694B60D2AA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86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163794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zh-CN" altLang="en-US" smtClean="0">
                <a:solidFill>
                  <a:srgbClr val="163794"/>
                </a:solidFill>
              </a:rPr>
              <a:t>大连理工大学</a:t>
            </a:r>
            <a:r>
              <a:rPr lang="en-US" altLang="zh-CN" smtClean="0">
                <a:solidFill>
                  <a:srgbClr val="163794"/>
                </a:solidFill>
              </a:rPr>
              <a:t>Copyright © 2013, Software School</a:t>
            </a:r>
            <a:endParaRPr lang="en-US" altLang="zh-CN">
              <a:solidFill>
                <a:srgbClr val="163794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E380EAE9-AED1-4B64-B0D6-B912A6E2AD11}" type="slidenum">
              <a:rPr lang="en-US" altLang="zh-CN" smtClean="0">
                <a:solidFill>
                  <a:srgbClr val="163794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63794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57B50198-7536-4CC3-8760-B8F35A0A5D84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21/9/24</a:t>
            </a:fld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7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温故而知新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2843237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2195537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3419499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2124099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3995762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6156349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4787924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3203599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5003824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3203599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4427562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5580087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3419499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2989287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3419499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4932387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4032274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4464074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3887812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794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369888" y="1052736"/>
            <a:ext cx="8305800" cy="4572000"/>
          </a:xfrm>
        </p:spPr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上下文无关文法的优点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文法给出了精确的，易于理解的语法说明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自动产生高效的分析器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可以给语言定义出层次结构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以文法为基础的语言的实现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便于语言的修改</a:t>
            </a:r>
          </a:p>
          <a:p>
            <a:pPr>
              <a:defRPr/>
            </a:pP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上下文无关文法的缺点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文法只能描述编程语言的大部分语法</a:t>
            </a: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2FB3240-49E4-4F43-A7B9-87F0F2C97A57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10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3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3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370656" y="980728"/>
            <a:ext cx="83058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3.2.1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正规式和上下文无关文法的比较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正规式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</a:t>
            </a:r>
            <a:r>
              <a:rPr lang="en-US" altLang="zh-CN" sz="2800" b="1" baseline="30000" dirty="0" smtClean="0">
                <a:solidFill>
                  <a:schemeClr val="accent2"/>
                </a:solidFill>
                <a:ea typeface="宋体" pitchFamily="2" charset="-122"/>
              </a:rPr>
              <a:t>*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ab</a:t>
            </a:r>
            <a:endParaRPr lang="en-US" altLang="zh-CN" sz="2800" b="1" i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algn="just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|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|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 algn="just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 algn="just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F7A2241-B0D7-4CFE-BECB-A3609E21D4ED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11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6869" name="Group 21"/>
          <p:cNvGrpSpPr>
            <a:grpSpLocks/>
          </p:cNvGrpSpPr>
          <p:nvPr/>
        </p:nvGrpSpPr>
        <p:grpSpPr bwMode="auto">
          <a:xfrm>
            <a:off x="4356100" y="1628775"/>
            <a:ext cx="4191000" cy="1905000"/>
            <a:chOff x="144" y="1248"/>
            <a:chExt cx="2640" cy="1200"/>
          </a:xfrm>
        </p:grpSpPr>
        <p:sp>
          <p:nvSpPr>
            <p:cNvPr id="36870" name="Oval 22"/>
            <p:cNvSpPr>
              <a:spLocks noChangeArrowheads="1"/>
            </p:cNvSpPr>
            <p:nvPr/>
          </p:nvSpPr>
          <p:spPr bwMode="auto">
            <a:xfrm>
              <a:off x="1654" y="1712"/>
              <a:ext cx="280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36871" name="Group 23"/>
            <p:cNvGrpSpPr>
              <a:grpSpLocks/>
            </p:cNvGrpSpPr>
            <p:nvPr/>
          </p:nvGrpSpPr>
          <p:grpSpPr bwMode="auto">
            <a:xfrm>
              <a:off x="2504" y="1710"/>
              <a:ext cx="280" cy="312"/>
              <a:chOff x="7120" y="12162"/>
              <a:chExt cx="425" cy="425"/>
            </a:xfrm>
          </p:grpSpPr>
          <p:sp>
            <p:nvSpPr>
              <p:cNvPr id="36883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84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 dirty="0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6872" name="Line 26"/>
            <p:cNvSpPr>
              <a:spLocks noChangeShapeType="1"/>
            </p:cNvSpPr>
            <p:nvPr/>
          </p:nvSpPr>
          <p:spPr bwMode="auto">
            <a:xfrm>
              <a:off x="144" y="1888"/>
              <a:ext cx="6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873" name="Line 27"/>
            <p:cNvSpPr>
              <a:spLocks noChangeShapeType="1"/>
            </p:cNvSpPr>
            <p:nvPr/>
          </p:nvSpPr>
          <p:spPr bwMode="auto">
            <a:xfrm flipV="1">
              <a:off x="1073" y="1877"/>
              <a:ext cx="5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874" name="Rectangle 28"/>
            <p:cNvSpPr>
              <a:spLocks noChangeArrowheads="1"/>
            </p:cNvSpPr>
            <p:nvPr/>
          </p:nvSpPr>
          <p:spPr bwMode="auto">
            <a:xfrm>
              <a:off x="240" y="1632"/>
              <a:ext cx="4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6875" name="Rectangle 29"/>
            <p:cNvSpPr>
              <a:spLocks noChangeArrowheads="1"/>
            </p:cNvSpPr>
            <p:nvPr/>
          </p:nvSpPr>
          <p:spPr bwMode="auto">
            <a:xfrm>
              <a:off x="1212" y="16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6876" name="Line 30"/>
            <p:cNvSpPr>
              <a:spLocks noChangeShapeType="1"/>
            </p:cNvSpPr>
            <p:nvPr/>
          </p:nvSpPr>
          <p:spPr bwMode="auto">
            <a:xfrm flipV="1">
              <a:off x="1944" y="1877"/>
              <a:ext cx="5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877" name="Freeform 31"/>
            <p:cNvSpPr>
              <a:spLocks/>
            </p:cNvSpPr>
            <p:nvPr/>
          </p:nvSpPr>
          <p:spPr bwMode="auto">
            <a:xfrm>
              <a:off x="846" y="1472"/>
              <a:ext cx="196" cy="246"/>
            </a:xfrm>
            <a:custGeom>
              <a:avLst/>
              <a:gdLst>
                <a:gd name="T0" fmla="*/ 65 w 297"/>
                <a:gd name="T1" fmla="*/ 134 h 333"/>
                <a:gd name="T2" fmla="*/ 82 w 297"/>
                <a:gd name="T3" fmla="*/ 51 h 333"/>
                <a:gd name="T4" fmla="*/ 43 w 297"/>
                <a:gd name="T5" fmla="*/ 1 h 333"/>
                <a:gd name="T6" fmla="*/ 5 w 297"/>
                <a:gd name="T7" fmla="*/ 45 h 333"/>
                <a:gd name="T8" fmla="*/ 17 w 297"/>
                <a:gd name="T9" fmla="*/ 13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878" name="Oval 32"/>
            <p:cNvSpPr>
              <a:spLocks noChangeArrowheads="1"/>
            </p:cNvSpPr>
            <p:nvPr/>
          </p:nvSpPr>
          <p:spPr bwMode="auto">
            <a:xfrm>
              <a:off x="783" y="1721"/>
              <a:ext cx="28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879" name="Freeform 33"/>
            <p:cNvSpPr>
              <a:spLocks/>
            </p:cNvSpPr>
            <p:nvPr/>
          </p:nvSpPr>
          <p:spPr bwMode="auto">
            <a:xfrm flipV="1">
              <a:off x="826" y="2013"/>
              <a:ext cx="196" cy="244"/>
            </a:xfrm>
            <a:custGeom>
              <a:avLst/>
              <a:gdLst>
                <a:gd name="T0" fmla="*/ 65 w 297"/>
                <a:gd name="T1" fmla="*/ 130 h 333"/>
                <a:gd name="T2" fmla="*/ 82 w 297"/>
                <a:gd name="T3" fmla="*/ 49 h 333"/>
                <a:gd name="T4" fmla="*/ 43 w 297"/>
                <a:gd name="T5" fmla="*/ 1 h 333"/>
                <a:gd name="T6" fmla="*/ 5 w 297"/>
                <a:gd name="T7" fmla="*/ 43 h 333"/>
                <a:gd name="T8" fmla="*/ 17 w 297"/>
                <a:gd name="T9" fmla="*/ 13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6880" name="Rectangle 34"/>
            <p:cNvSpPr>
              <a:spLocks noChangeArrowheads="1"/>
            </p:cNvSpPr>
            <p:nvPr/>
          </p:nvSpPr>
          <p:spPr bwMode="auto">
            <a:xfrm>
              <a:off x="866" y="1248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6881" name="Rectangle 35"/>
            <p:cNvSpPr>
              <a:spLocks noChangeArrowheads="1"/>
            </p:cNvSpPr>
            <p:nvPr/>
          </p:nvSpPr>
          <p:spPr bwMode="auto">
            <a:xfrm>
              <a:off x="836" y="2197"/>
              <a:ext cx="2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6882" name="Rectangle 36"/>
            <p:cNvSpPr>
              <a:spLocks noChangeArrowheads="1"/>
            </p:cNvSpPr>
            <p:nvPr/>
          </p:nvSpPr>
          <p:spPr bwMode="auto">
            <a:xfrm>
              <a:off x="2102" y="1624"/>
              <a:ext cx="2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3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8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352961" y="980728"/>
            <a:ext cx="8305800" cy="25495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3.2.1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正规式和上下文无关文法的比较</a:t>
            </a:r>
          </a:p>
          <a:p>
            <a:pPr>
              <a:defRPr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NFA</a:t>
            </a:r>
            <a:r>
              <a:rPr lang="en-US" altLang="zh-CN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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上下文无关文法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确定终结符集合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为每个状态引入一个非终结符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如果状态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有一个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转换到状态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j,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引入产生式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A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aA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j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,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如果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i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是接受状态，则引入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i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Wingdings" pitchFamily="2" charset="2"/>
              </a:rPr>
              <a:t>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endParaRPr lang="en-US" altLang="zh-CN" sz="20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9DA6C5-4D43-41D7-9B21-DB75E52AF3ED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12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27380" name="Rectangle 20" descr="Green marble"/>
          <p:cNvSpPr>
            <a:spLocks noChangeArrowheads="1"/>
          </p:cNvSpPr>
          <p:nvPr/>
        </p:nvSpPr>
        <p:spPr bwMode="auto">
          <a:xfrm>
            <a:off x="4716784" y="3817938"/>
            <a:ext cx="41036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文法</a:t>
            </a:r>
          </a:p>
          <a:p>
            <a:pPr lvl="1" algn="just" eaLnBrk="0" hangingPunct="0"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|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b 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0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|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1</a:t>
            </a:r>
            <a:endParaRPr lang="en-US" altLang="zh-CN" sz="2400" b="1" dirty="0">
              <a:solidFill>
                <a:schemeClr val="tx2"/>
              </a:solidFill>
              <a:ea typeface="宋体" pitchFamily="2" charset="-122"/>
            </a:endParaRPr>
          </a:p>
          <a:p>
            <a:pPr lvl="1" algn="just" eaLnBrk="0" hangingPunct="0"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2</a:t>
            </a:r>
            <a:endParaRPr lang="en-US" altLang="zh-CN" sz="2400" b="1" dirty="0">
              <a:solidFill>
                <a:schemeClr val="tx2"/>
              </a:solidFill>
              <a:ea typeface="宋体" pitchFamily="2" charset="-122"/>
            </a:endParaRPr>
          </a:p>
          <a:p>
            <a:pPr lvl="1" algn="just" eaLnBrk="0" hangingPunct="0"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sz="2400" b="1" i="1" dirty="0">
                <a:solidFill>
                  <a:schemeClr val="tx2"/>
                </a:solidFill>
                <a:ea typeface="宋体" pitchFamily="2" charset="-122"/>
              </a:rPr>
              <a:t>A</a:t>
            </a:r>
            <a:r>
              <a:rPr lang="en-US" altLang="zh-CN" sz="2400" b="1" baseline="-30000" dirty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</a:t>
            </a:r>
            <a:endParaRPr lang="zh-CN" altLang="en-US" sz="2400" b="1" dirty="0">
              <a:solidFill>
                <a:schemeClr val="tx2"/>
              </a:solidFill>
              <a:ea typeface="宋体" pitchFamily="2" charset="-122"/>
              <a:sym typeface="Symbol" pitchFamily="18" charset="2"/>
            </a:endParaRPr>
          </a:p>
        </p:txBody>
      </p:sp>
      <p:sp>
        <p:nvSpPr>
          <p:cNvPr id="527381" name="Text Box 21" descr="Green marble"/>
          <p:cNvSpPr txBox="1">
            <a:spLocks noChangeArrowheads="1"/>
          </p:cNvSpPr>
          <p:nvPr/>
        </p:nvSpPr>
        <p:spPr bwMode="auto">
          <a:xfrm>
            <a:off x="468313" y="3817938"/>
            <a:ext cx="1368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NFA</a:t>
            </a:r>
          </a:p>
        </p:txBody>
      </p:sp>
      <p:grpSp>
        <p:nvGrpSpPr>
          <p:cNvPr id="37895" name="Group 23"/>
          <p:cNvGrpSpPr>
            <a:grpSpLocks/>
          </p:cNvGrpSpPr>
          <p:nvPr/>
        </p:nvGrpSpPr>
        <p:grpSpPr bwMode="auto">
          <a:xfrm>
            <a:off x="452438" y="3971925"/>
            <a:ext cx="4191000" cy="1905000"/>
            <a:chOff x="144" y="1248"/>
            <a:chExt cx="2640" cy="1200"/>
          </a:xfrm>
        </p:grpSpPr>
        <p:sp>
          <p:nvSpPr>
            <p:cNvPr id="37896" name="Oval 24"/>
            <p:cNvSpPr>
              <a:spLocks noChangeArrowheads="1"/>
            </p:cNvSpPr>
            <p:nvPr/>
          </p:nvSpPr>
          <p:spPr bwMode="auto">
            <a:xfrm>
              <a:off x="1654" y="1712"/>
              <a:ext cx="280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37897" name="Group 25"/>
            <p:cNvGrpSpPr>
              <a:grpSpLocks/>
            </p:cNvGrpSpPr>
            <p:nvPr/>
          </p:nvGrpSpPr>
          <p:grpSpPr bwMode="auto">
            <a:xfrm>
              <a:off x="2504" y="1710"/>
              <a:ext cx="280" cy="312"/>
              <a:chOff x="7120" y="12162"/>
              <a:chExt cx="425" cy="425"/>
            </a:xfrm>
          </p:grpSpPr>
          <p:sp>
            <p:nvSpPr>
              <p:cNvPr id="37909" name="Oval 2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endParaRPr lang="zh-CN" altLang="en-US" sz="10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0" name="Oval 2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/>
              <a:p>
                <a:pPr algn="just" eaLnBrk="0" hangingPunct="0"/>
                <a:r>
                  <a:rPr lang="zh-CN" altLang="en-US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37898" name="Line 28"/>
            <p:cNvSpPr>
              <a:spLocks noChangeShapeType="1"/>
            </p:cNvSpPr>
            <p:nvPr/>
          </p:nvSpPr>
          <p:spPr bwMode="auto">
            <a:xfrm>
              <a:off x="144" y="1888"/>
              <a:ext cx="6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899" name="Line 29"/>
            <p:cNvSpPr>
              <a:spLocks noChangeShapeType="1"/>
            </p:cNvSpPr>
            <p:nvPr/>
          </p:nvSpPr>
          <p:spPr bwMode="auto">
            <a:xfrm flipV="1">
              <a:off x="1073" y="1877"/>
              <a:ext cx="5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00" name="Rectangle 30"/>
            <p:cNvSpPr>
              <a:spLocks noChangeArrowheads="1"/>
            </p:cNvSpPr>
            <p:nvPr/>
          </p:nvSpPr>
          <p:spPr bwMode="auto">
            <a:xfrm>
              <a:off x="240" y="1632"/>
              <a:ext cx="4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37901" name="Rectangle 31"/>
            <p:cNvSpPr>
              <a:spLocks noChangeArrowheads="1"/>
            </p:cNvSpPr>
            <p:nvPr/>
          </p:nvSpPr>
          <p:spPr bwMode="auto">
            <a:xfrm>
              <a:off x="1212" y="1635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02" name="Line 32"/>
            <p:cNvSpPr>
              <a:spLocks noChangeShapeType="1"/>
            </p:cNvSpPr>
            <p:nvPr/>
          </p:nvSpPr>
          <p:spPr bwMode="auto">
            <a:xfrm flipV="1">
              <a:off x="1944" y="1877"/>
              <a:ext cx="5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03" name="Freeform 33"/>
            <p:cNvSpPr>
              <a:spLocks/>
            </p:cNvSpPr>
            <p:nvPr/>
          </p:nvSpPr>
          <p:spPr bwMode="auto">
            <a:xfrm>
              <a:off x="846" y="1472"/>
              <a:ext cx="196" cy="246"/>
            </a:xfrm>
            <a:custGeom>
              <a:avLst/>
              <a:gdLst>
                <a:gd name="T0" fmla="*/ 65 w 297"/>
                <a:gd name="T1" fmla="*/ 134 h 333"/>
                <a:gd name="T2" fmla="*/ 82 w 297"/>
                <a:gd name="T3" fmla="*/ 51 h 333"/>
                <a:gd name="T4" fmla="*/ 43 w 297"/>
                <a:gd name="T5" fmla="*/ 1 h 333"/>
                <a:gd name="T6" fmla="*/ 5 w 297"/>
                <a:gd name="T7" fmla="*/ 45 h 333"/>
                <a:gd name="T8" fmla="*/ 17 w 297"/>
                <a:gd name="T9" fmla="*/ 13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04" name="Oval 34"/>
            <p:cNvSpPr>
              <a:spLocks noChangeArrowheads="1"/>
            </p:cNvSpPr>
            <p:nvPr/>
          </p:nvSpPr>
          <p:spPr bwMode="auto">
            <a:xfrm>
              <a:off x="783" y="1721"/>
              <a:ext cx="28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/>
            <a:lstStyle/>
            <a:p>
              <a:pPr eaLnBrk="0" hangingPunct="0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905" name="Freeform 35"/>
            <p:cNvSpPr>
              <a:spLocks/>
            </p:cNvSpPr>
            <p:nvPr/>
          </p:nvSpPr>
          <p:spPr bwMode="auto">
            <a:xfrm flipV="1">
              <a:off x="826" y="2013"/>
              <a:ext cx="196" cy="244"/>
            </a:xfrm>
            <a:custGeom>
              <a:avLst/>
              <a:gdLst>
                <a:gd name="T0" fmla="*/ 65 w 297"/>
                <a:gd name="T1" fmla="*/ 130 h 333"/>
                <a:gd name="T2" fmla="*/ 82 w 297"/>
                <a:gd name="T3" fmla="*/ 49 h 333"/>
                <a:gd name="T4" fmla="*/ 43 w 297"/>
                <a:gd name="T5" fmla="*/ 1 h 333"/>
                <a:gd name="T6" fmla="*/ 5 w 297"/>
                <a:gd name="T7" fmla="*/ 43 h 333"/>
                <a:gd name="T8" fmla="*/ 17 w 297"/>
                <a:gd name="T9" fmla="*/ 13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7906" name="Rectangle 36"/>
            <p:cNvSpPr>
              <a:spLocks noChangeArrowheads="1"/>
            </p:cNvSpPr>
            <p:nvPr/>
          </p:nvSpPr>
          <p:spPr bwMode="auto">
            <a:xfrm>
              <a:off x="866" y="1248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7907" name="Rectangle 37"/>
            <p:cNvSpPr>
              <a:spLocks noChangeArrowheads="1"/>
            </p:cNvSpPr>
            <p:nvPr/>
          </p:nvSpPr>
          <p:spPr bwMode="auto">
            <a:xfrm>
              <a:off x="836" y="2197"/>
              <a:ext cx="2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7908" name="Rectangle 38"/>
            <p:cNvSpPr>
              <a:spLocks noChangeArrowheads="1"/>
            </p:cNvSpPr>
            <p:nvPr/>
          </p:nvSpPr>
          <p:spPr bwMode="auto">
            <a:xfrm>
              <a:off x="2102" y="1624"/>
              <a:ext cx="2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FF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4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29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3.2.2 分离词法分析器理由</a:t>
            </a:r>
          </a:p>
          <a:p>
            <a:pPr>
              <a:buFontTx/>
              <a:buNone/>
              <a:defRPr/>
            </a:pPr>
            <a:endParaRPr lang="zh-CN" altLang="en-US" sz="3200" b="1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为什么要用正规式定义词法</a:t>
            </a:r>
            <a:r>
              <a:rPr lang="zh-CN" altLang="en-US" sz="3200" b="1" dirty="0" smtClean="0">
                <a:ea typeface="宋体" pitchFamily="2" charset="-122"/>
              </a:rPr>
              <a:t> 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词法规则非常简单，不必用上下文无关文法。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对于词法记号，正规式描述简洁且易于理解。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从正规式构造出的词法分析器效率高。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7A8A7B3-4BB0-4AE6-8C69-9CD6CFBFD5B8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13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31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把词法分析从语法分析中分离出来的理由</a:t>
            </a:r>
            <a:r>
              <a:rPr lang="zh-CN" altLang="en-US" sz="3200" b="1" dirty="0" smtClean="0">
                <a:ea typeface="宋体" pitchFamily="2" charset="-122"/>
              </a:rPr>
              <a:t> </a:t>
            </a:r>
          </a:p>
          <a:p>
            <a:pPr>
              <a:buFontTx/>
              <a:buNone/>
              <a:defRPr/>
            </a:pPr>
            <a:endParaRPr lang="zh-CN" altLang="en-US" sz="3200" b="1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简化设计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编译器的效率会改进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编译器的可移植性加强</a:t>
            </a:r>
          </a:p>
          <a:p>
            <a:pPr lvl="1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便于编译器前端的模块划分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defRPr/>
            </a:pP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C1D5CAE-C4E2-4EB2-9236-22D924E93070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14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charset="-122"/>
                <a:ea typeface="宋体" charset="-122"/>
              </a:rPr>
              <a:t>语言和文法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ea typeface="宋体" charset="-122"/>
              </a:rPr>
              <a:t>能否把词法分析并入到语法分析中，直接从字符流进行语法分析</a:t>
            </a:r>
          </a:p>
          <a:p>
            <a:pPr>
              <a:buFontTx/>
              <a:buNone/>
            </a:pPr>
            <a:endParaRPr lang="zh-CN" altLang="en-US" sz="3200" b="1" dirty="0" smtClean="0">
              <a:ea typeface="宋体" charset="-122"/>
            </a:endParaRPr>
          </a:p>
          <a:p>
            <a:pPr lvl="1"/>
            <a:r>
              <a:rPr lang="zh-CN" altLang="en-US" sz="2800" b="1" dirty="0" smtClean="0">
                <a:ea typeface="宋体" charset="-122"/>
              </a:rPr>
              <a:t>若把词法分析和语法分析合在一起，则必须将语言的注解和空白的规则反映在文法中，文法将大大复杂</a:t>
            </a:r>
            <a:endParaRPr lang="zh-CN" altLang="en-US" sz="2800" b="1" dirty="0" smtClean="0">
              <a:latin typeface="宋体" charset="-122"/>
              <a:ea typeface="宋体" charset="-122"/>
            </a:endParaRPr>
          </a:p>
          <a:p>
            <a:pPr lvl="1"/>
            <a:r>
              <a:rPr lang="zh-CN" altLang="en-US" sz="2800" b="1" dirty="0" smtClean="0">
                <a:ea typeface="宋体" charset="-122"/>
              </a:rPr>
              <a:t>注解和空白由自己来处理的分析器，比注解和空格已由词法分析器删除的分析器要复杂得多</a:t>
            </a: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01F9055-EAEC-4387-B371-EA0820F0057A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15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30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文法、推导与分析树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374650" y="1125538"/>
            <a:ext cx="8518525" cy="52292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ea typeface="宋体" pitchFamily="2" charset="-122"/>
              </a:rPr>
              <a:t>表达式文法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id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ea typeface="宋体" pitchFamily="2" charset="-122"/>
              </a:rPr>
              <a:t>语法分析的目标是：给出一个句子，比如</a:t>
            </a:r>
            <a:r>
              <a:rPr lang="en-US" altLang="zh-CN" sz="2800" dirty="0" err="1" smtClean="0">
                <a:ea typeface="宋体" pitchFamily="2" charset="-122"/>
              </a:rPr>
              <a:t>id+id</a:t>
            </a:r>
            <a:r>
              <a:rPr lang="en-US" altLang="zh-CN" sz="2800" dirty="0" smtClean="0">
                <a:ea typeface="宋体" pitchFamily="2" charset="-122"/>
              </a:rPr>
              <a:t>*id </a:t>
            </a:r>
            <a:r>
              <a:rPr lang="zh-CN" altLang="en-US" sz="2800" dirty="0" smtClean="0">
                <a:ea typeface="宋体" pitchFamily="2" charset="-122"/>
              </a:rPr>
              <a:t>，怎么判断该句子满足文法所描述的语法规则？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36479C"/>
                </a:solidFill>
                <a:ea typeface="宋体" pitchFamily="2" charset="-122"/>
              </a:rPr>
              <a:t>判断是不是存在一个推导，使得</a:t>
            </a:r>
            <a:r>
              <a:rPr lang="en-US" altLang="zh-CN" sz="2800" b="1" dirty="0" smtClean="0">
                <a:solidFill>
                  <a:srgbClr val="36479C"/>
                </a:solidFill>
                <a:ea typeface="宋体" pitchFamily="2" charset="-122"/>
              </a:rPr>
              <a:t>E</a:t>
            </a:r>
            <a:r>
              <a:rPr lang="zh-CN" altLang="en-US" sz="2800" b="1" dirty="0" smtClean="0">
                <a:solidFill>
                  <a:srgbClr val="36479C"/>
                </a:solidFill>
                <a:ea typeface="宋体" pitchFamily="2" charset="-122"/>
              </a:rPr>
              <a:t>推导出给定的句子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ea typeface="宋体" pitchFamily="2" charset="-122"/>
              </a:rPr>
              <a:t>语法分析器设计的角度：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如何保证文法能推导出所有正确的语法表示，并且只能是这些表示。</a:t>
            </a: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125CFE9-D71D-4801-B0D1-C7760EBD2550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16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195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3.2.3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验证文法产生的语言</a:t>
            </a: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按推导步数进行归纳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：推出的是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配对括号串</a:t>
            </a: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归纳基础：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 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归纳假设：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少于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步的推导都产生配对的括号串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归纳步骤：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步的最左推导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如下：</a:t>
            </a:r>
          </a:p>
          <a:p>
            <a:pPr lvl="1"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*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*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F517299-B322-425A-B167-32F43ED59FC9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17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4354632" y="1484784"/>
            <a:ext cx="439383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=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配对的括号串的集合</a:t>
            </a:r>
          </a:p>
        </p:txBody>
      </p:sp>
    </p:spTree>
    <p:extLst>
      <p:ext uri="{BB962C8B-B14F-4D97-AF65-F5344CB8AC3E}">
        <p14:creationId xmlns:p14="http://schemas.microsoft.com/office/powerpoint/2010/main" val="1146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95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95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9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9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9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893175" cy="51117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3.2.3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验证文法产生的语言</a:t>
            </a: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  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= 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配对的括号串的集合</a:t>
            </a: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按串长进行归纳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：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配对括号串可由</a:t>
            </a:r>
            <a:r>
              <a:rPr lang="en-US" altLang="zh-CN" sz="24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推出</a:t>
            </a: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归纳基础：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  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归纳假设：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长度小于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的都可以从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推导出来 </a:t>
            </a:r>
          </a:p>
          <a:p>
            <a:pPr marL="457200" lvl="1" indent="0"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归纳步骤：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考虑长度为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1)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的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w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 lvl="1"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			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 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)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* 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* (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y</a:t>
            </a:r>
            <a:endParaRPr lang="zh-CN" altLang="en-US" sz="24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defRPr/>
            </a:pP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544CD28-6873-4021-B29A-8DA464BCDA80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18</a:t>
            </a:fld>
            <a:endParaRPr lang="en-US" altLang="zh-CN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1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1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1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1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语法分析方法</a:t>
            </a:r>
          </a:p>
          <a:p>
            <a:r>
              <a:rPr lang="zh-CN" altLang="en-US" dirty="0" smtClean="0">
                <a:ea typeface="宋体" charset="-122"/>
              </a:rPr>
              <a:t>自上而下分析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pitchFamily="2" charset="-122"/>
              </a:rPr>
              <a:t>语言和文法</a:t>
            </a: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EE3419-B0B7-4636-BCC0-CDC9149BF5E4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8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3.1 上下文无关文法</a:t>
            </a:r>
          </a:p>
        </p:txBody>
      </p:sp>
      <p:sp>
        <p:nvSpPr>
          <p:cNvPr id="440335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3.1.1 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上下文无关文法的定义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上下文无关文法</a:t>
            </a: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是四元组（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</a:t>
            </a:r>
            <a:r>
              <a:rPr lang="en-US" altLang="zh-CN" sz="3200" b="1" i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</a:t>
            </a:r>
            <a:r>
              <a:rPr lang="en-US" altLang="zh-CN" sz="3200" b="1" i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终结符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集合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非空有限集合，记号名是其同义词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)</a:t>
            </a:r>
            <a:endParaRPr lang="zh-CN" altLang="en-US" sz="20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</a:t>
            </a:r>
            <a:r>
              <a:rPr lang="en-US" altLang="zh-CN" sz="2800" b="1" i="1" baseline="-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非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终结符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集合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（非空有限集合</a:t>
            </a:r>
            <a:r>
              <a:rPr lang="en-US" altLang="zh-CN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            </a:t>
            </a:r>
            <a:r>
              <a:rPr lang="zh-CN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开始符号</a:t>
            </a:r>
          </a:p>
          <a:p>
            <a:pPr lvl="1"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 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产生式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集合，产生式形式 :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</a:p>
          <a:p>
            <a:pPr>
              <a:defRPr/>
            </a:pPr>
            <a:endParaRPr lang="zh-CN" altLang="en-US" sz="3200" dirty="0" smtClean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4503654-45FB-4E06-B1C3-D98481783C33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2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9220" name="Object 11" descr="Green mar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152346"/>
              </p:ext>
            </p:extLst>
          </p:nvPr>
        </p:nvGraphicFramePr>
        <p:xfrm>
          <a:off x="4788024" y="4510509"/>
          <a:ext cx="32400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1358310" imgH="241195" progId="Equation.DSMT4">
                  <p:embed/>
                </p:oleObj>
              </mc:Choice>
              <mc:Fallback>
                <p:oleObj name="Equation" r:id="rId4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510509"/>
                        <a:ext cx="3240088" cy="574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4" descr="Green marb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53233"/>
              </p:ext>
            </p:extLst>
          </p:nvPr>
        </p:nvGraphicFramePr>
        <p:xfrm>
          <a:off x="5795987" y="2780928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6" imgW="749300" imgH="228600" progId="Equation.3">
                  <p:embed/>
                </p:oleObj>
              </mc:Choice>
              <mc:Fallback>
                <p:oleObj name="公式" r:id="rId6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87" y="2780928"/>
                        <a:ext cx="1584325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56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语法分析？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5050904" cy="5248275"/>
          </a:xfrm>
        </p:spPr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给定一个句子</a:t>
            </a:r>
            <a:r>
              <a:rPr lang="en-US" altLang="zh-CN" sz="3200" dirty="0" err="1" smtClean="0">
                <a:ea typeface="宋体" charset="-122"/>
              </a:rPr>
              <a:t>id+id</a:t>
            </a:r>
            <a:r>
              <a:rPr lang="en-US" altLang="zh-CN" sz="3200" dirty="0" smtClean="0">
                <a:ea typeface="宋体" charset="-122"/>
              </a:rPr>
              <a:t>*id</a:t>
            </a:r>
          </a:p>
          <a:p>
            <a:r>
              <a:rPr lang="zh-CN" altLang="en-US" sz="3200" dirty="0" smtClean="0">
                <a:ea typeface="宋体" charset="-122"/>
              </a:rPr>
              <a:t>语法分析的目标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分析句子的语法结构，确定该句子是否符合表达式文法</a:t>
            </a:r>
          </a:p>
          <a:p>
            <a:r>
              <a:rPr lang="zh-CN" altLang="en-US" sz="3200" dirty="0" smtClean="0">
                <a:ea typeface="宋体" charset="-122"/>
              </a:rPr>
              <a:t>怎么做？</a:t>
            </a:r>
          </a:p>
          <a:p>
            <a:r>
              <a:rPr lang="zh-CN" altLang="en-US" sz="3200" dirty="0" smtClean="0">
                <a:ea typeface="宋体" charset="-122"/>
              </a:rPr>
              <a:t>分析的途径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自上而下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自下而上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85F30144-4A3B-46C1-864D-B0457353EA5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80612" name="Rectangle 4" descr="Green marble"/>
          <p:cNvSpPr>
            <a:spLocks noChangeArrowheads="1"/>
          </p:cNvSpPr>
          <p:nvPr/>
        </p:nvSpPr>
        <p:spPr bwMode="auto">
          <a:xfrm>
            <a:off x="6804025" y="1268413"/>
            <a:ext cx="3714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ahoma" pitchFamily="34" charset="0"/>
              </a:rPr>
              <a:t>E</a:t>
            </a:r>
            <a:endParaRPr lang="zh-CN" altLang="en-US" sz="2400" b="1" dirty="0">
              <a:latin typeface="Tahoma" pitchFamily="34" charset="0"/>
            </a:endParaRPr>
          </a:p>
        </p:txBody>
      </p:sp>
      <p:sp>
        <p:nvSpPr>
          <p:cNvPr id="580613" name="Rectangle 5" descr="Green marble"/>
          <p:cNvSpPr>
            <a:spLocks noChangeArrowheads="1"/>
          </p:cNvSpPr>
          <p:nvPr/>
        </p:nvSpPr>
        <p:spPr bwMode="auto">
          <a:xfrm>
            <a:off x="6300788" y="3349625"/>
            <a:ext cx="1479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Tahoma" pitchFamily="34" charset="0"/>
              </a:rPr>
              <a:t>id+id</a:t>
            </a:r>
            <a:r>
              <a:rPr lang="en-US" altLang="zh-CN" sz="2400" b="1" dirty="0">
                <a:latin typeface="Tahoma" pitchFamily="34" charset="0"/>
              </a:rPr>
              <a:t>*id</a:t>
            </a:r>
            <a:endParaRPr lang="zh-CN" altLang="en-US" sz="2400" b="1" dirty="0">
              <a:latin typeface="Tahoma" pitchFamily="34" charset="0"/>
            </a:endParaRPr>
          </a:p>
        </p:txBody>
      </p:sp>
      <p:sp>
        <p:nvSpPr>
          <p:cNvPr id="580614" name="Rectangle 6" descr="Green marble"/>
          <p:cNvSpPr>
            <a:spLocks noChangeArrowheads="1"/>
          </p:cNvSpPr>
          <p:nvPr/>
        </p:nvSpPr>
        <p:spPr bwMode="auto">
          <a:xfrm>
            <a:off x="6372225" y="2257425"/>
            <a:ext cx="142218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ahoma" pitchFamily="34" charset="0"/>
              </a:rPr>
              <a:t>？？？？</a:t>
            </a:r>
          </a:p>
        </p:txBody>
      </p:sp>
      <p:sp>
        <p:nvSpPr>
          <p:cNvPr id="580615" name="Line 7"/>
          <p:cNvSpPr>
            <a:spLocks noChangeShapeType="1"/>
          </p:cNvSpPr>
          <p:nvPr/>
        </p:nvSpPr>
        <p:spPr bwMode="auto">
          <a:xfrm>
            <a:off x="7002463" y="1774825"/>
            <a:ext cx="0" cy="36036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6" name="Line 8"/>
          <p:cNvSpPr>
            <a:spLocks noChangeShapeType="1"/>
          </p:cNvSpPr>
          <p:nvPr/>
        </p:nvSpPr>
        <p:spPr bwMode="auto">
          <a:xfrm>
            <a:off x="7002463" y="2782888"/>
            <a:ext cx="0" cy="57626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7" name="Text Box 9" descr="Green marble"/>
          <p:cNvSpPr txBox="1">
            <a:spLocks noChangeArrowheads="1"/>
          </p:cNvSpPr>
          <p:nvPr/>
        </p:nvSpPr>
        <p:spPr bwMode="auto">
          <a:xfrm>
            <a:off x="5292080" y="4346575"/>
            <a:ext cx="3467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为该句子建立以文法的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开始符号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为根的语法树</a:t>
            </a:r>
          </a:p>
        </p:txBody>
      </p:sp>
      <p:sp>
        <p:nvSpPr>
          <p:cNvPr id="580618" name="Line 10"/>
          <p:cNvSpPr>
            <a:spLocks noChangeShapeType="1"/>
          </p:cNvSpPr>
          <p:nvPr/>
        </p:nvSpPr>
        <p:spPr bwMode="auto">
          <a:xfrm>
            <a:off x="6300788" y="1916113"/>
            <a:ext cx="0" cy="12239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0619" name="Line 11"/>
          <p:cNvSpPr>
            <a:spLocks noChangeShapeType="1"/>
          </p:cNvSpPr>
          <p:nvPr/>
        </p:nvSpPr>
        <p:spPr bwMode="auto">
          <a:xfrm flipV="1">
            <a:off x="7596188" y="1844675"/>
            <a:ext cx="0" cy="12969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5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0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0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8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8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8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  <p:bldP spid="580613" grpId="0"/>
      <p:bldP spid="580614" grpId="0"/>
      <p:bldP spid="580615" grpId="0" animBg="1"/>
      <p:bldP spid="580616" grpId="0" animBg="1"/>
      <p:bldP spid="580618" grpId="0" animBg="1"/>
      <p:bldP spid="5806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本讲纲要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语法分析方法</a:t>
            </a:r>
          </a:p>
          <a:p>
            <a:r>
              <a:rPr lang="zh-CN" altLang="en-US" dirty="0" smtClean="0">
                <a:ea typeface="宋体" charset="-122"/>
              </a:rPr>
              <a:t>自上而下分析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pitchFamily="2" charset="-122"/>
              </a:rPr>
              <a:t>语言和文法</a:t>
            </a: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  <a:p>
            <a:pPr marL="0" indent="0">
              <a:buNone/>
            </a:pPr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A7BAB39-32EC-45E1-8DA4-F017E559D4C9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76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自上而下分析</a:t>
            </a:r>
            <a:endParaRPr lang="zh-CN" altLang="en-US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  <a:p>
            <a:pPr lvl="1"/>
            <a:r>
              <a:rPr lang="zh-CN" altLang="en-US" smtClean="0">
                <a:ea typeface="宋体" charset="-122"/>
              </a:rPr>
              <a:t>从根部开始构建语法树</a:t>
            </a:r>
          </a:p>
          <a:p>
            <a:r>
              <a:rPr lang="zh-CN" altLang="en-US" smtClean="0">
                <a:ea typeface="宋体" charset="-122"/>
              </a:rPr>
              <a:t>存在的问题</a:t>
            </a:r>
          </a:p>
          <a:p>
            <a:pPr lvl="1"/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文法存在左递归怎么办？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522F2D-37E5-455B-A050-1F1F05A7BB67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0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E=&gt;E+E=&gt;E+E+E=&gt;E+E+E+E=&gt;…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A2F57D5-7F1B-4500-A9D7-BBE925EB51A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3419475" y="1989138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09" name="Line 5"/>
          <p:cNvSpPr>
            <a:spLocks noChangeShapeType="1"/>
          </p:cNvSpPr>
          <p:nvPr/>
        </p:nvSpPr>
        <p:spPr bwMode="auto">
          <a:xfrm flipH="1">
            <a:off x="3059113" y="2278063"/>
            <a:ext cx="433387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0" name="Line 6"/>
          <p:cNvSpPr>
            <a:spLocks noChangeShapeType="1"/>
          </p:cNvSpPr>
          <p:nvPr/>
        </p:nvSpPr>
        <p:spPr bwMode="auto">
          <a:xfrm>
            <a:off x="3635375" y="2278063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1" name="Line 7"/>
          <p:cNvSpPr>
            <a:spLocks noChangeShapeType="1"/>
          </p:cNvSpPr>
          <p:nvPr/>
        </p:nvSpPr>
        <p:spPr bwMode="auto">
          <a:xfrm>
            <a:off x="3779838" y="2278063"/>
            <a:ext cx="5048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2" name="Rectangle 8"/>
          <p:cNvSpPr>
            <a:spLocks noChangeArrowheads="1"/>
          </p:cNvSpPr>
          <p:nvPr/>
        </p:nvSpPr>
        <p:spPr bwMode="auto">
          <a:xfrm>
            <a:off x="2771775" y="2566988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3" name="Rectangle 9"/>
          <p:cNvSpPr>
            <a:spLocks noChangeArrowheads="1"/>
          </p:cNvSpPr>
          <p:nvPr/>
        </p:nvSpPr>
        <p:spPr bwMode="auto">
          <a:xfrm>
            <a:off x="4067175" y="2565400"/>
            <a:ext cx="4333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4" name="Rectangle 10"/>
          <p:cNvSpPr>
            <a:spLocks noChangeArrowheads="1"/>
          </p:cNvSpPr>
          <p:nvPr/>
        </p:nvSpPr>
        <p:spPr bwMode="auto">
          <a:xfrm>
            <a:off x="3417888" y="2565400"/>
            <a:ext cx="4333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15" name="Line 11"/>
          <p:cNvSpPr>
            <a:spLocks noChangeShapeType="1"/>
          </p:cNvSpPr>
          <p:nvPr/>
        </p:nvSpPr>
        <p:spPr bwMode="auto">
          <a:xfrm flipH="1">
            <a:off x="2481263" y="2854325"/>
            <a:ext cx="433387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6" name="Line 12"/>
          <p:cNvSpPr>
            <a:spLocks noChangeShapeType="1"/>
          </p:cNvSpPr>
          <p:nvPr/>
        </p:nvSpPr>
        <p:spPr bwMode="auto">
          <a:xfrm>
            <a:off x="2987675" y="285432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7" name="Line 13"/>
          <p:cNvSpPr>
            <a:spLocks noChangeShapeType="1"/>
          </p:cNvSpPr>
          <p:nvPr/>
        </p:nvSpPr>
        <p:spPr bwMode="auto">
          <a:xfrm>
            <a:off x="3057525" y="2854325"/>
            <a:ext cx="504825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18" name="Rectangle 14"/>
          <p:cNvSpPr>
            <a:spLocks noChangeArrowheads="1"/>
          </p:cNvSpPr>
          <p:nvPr/>
        </p:nvSpPr>
        <p:spPr bwMode="auto">
          <a:xfrm>
            <a:off x="2193925" y="3141663"/>
            <a:ext cx="433388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19" name="Rectangle 15"/>
          <p:cNvSpPr>
            <a:spLocks noChangeArrowheads="1"/>
          </p:cNvSpPr>
          <p:nvPr/>
        </p:nvSpPr>
        <p:spPr bwMode="auto">
          <a:xfrm>
            <a:off x="3348038" y="3141663"/>
            <a:ext cx="4333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2771775" y="3140075"/>
            <a:ext cx="433388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21" name="Line 17"/>
          <p:cNvSpPr>
            <a:spLocks noChangeShapeType="1"/>
          </p:cNvSpPr>
          <p:nvPr/>
        </p:nvSpPr>
        <p:spPr bwMode="auto">
          <a:xfrm flipH="1">
            <a:off x="1908175" y="3430588"/>
            <a:ext cx="433388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2" name="Line 18"/>
          <p:cNvSpPr>
            <a:spLocks noChangeShapeType="1"/>
          </p:cNvSpPr>
          <p:nvPr/>
        </p:nvSpPr>
        <p:spPr bwMode="auto">
          <a:xfrm>
            <a:off x="2414588" y="3430588"/>
            <a:ext cx="0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3" name="Line 19"/>
          <p:cNvSpPr>
            <a:spLocks noChangeShapeType="1"/>
          </p:cNvSpPr>
          <p:nvPr/>
        </p:nvSpPr>
        <p:spPr bwMode="auto">
          <a:xfrm>
            <a:off x="2484438" y="3430588"/>
            <a:ext cx="5048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4" name="Rectangle 20"/>
          <p:cNvSpPr>
            <a:spLocks noChangeArrowheads="1"/>
          </p:cNvSpPr>
          <p:nvPr/>
        </p:nvSpPr>
        <p:spPr bwMode="auto">
          <a:xfrm>
            <a:off x="1620838" y="3717925"/>
            <a:ext cx="433387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5" name="Rectangle 21"/>
          <p:cNvSpPr>
            <a:spLocks noChangeArrowheads="1"/>
          </p:cNvSpPr>
          <p:nvPr/>
        </p:nvSpPr>
        <p:spPr bwMode="auto">
          <a:xfrm>
            <a:off x="2774950" y="3717925"/>
            <a:ext cx="43338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</a:p>
        </p:txBody>
      </p:sp>
      <p:sp>
        <p:nvSpPr>
          <p:cNvPr id="584726" name="Rectangle 22"/>
          <p:cNvSpPr>
            <a:spLocks noChangeArrowheads="1"/>
          </p:cNvSpPr>
          <p:nvPr/>
        </p:nvSpPr>
        <p:spPr bwMode="auto">
          <a:xfrm>
            <a:off x="2198688" y="3716338"/>
            <a:ext cx="433387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</a:p>
        </p:txBody>
      </p:sp>
      <p:sp>
        <p:nvSpPr>
          <p:cNvPr id="584727" name="Line 23"/>
          <p:cNvSpPr>
            <a:spLocks noChangeShapeType="1"/>
          </p:cNvSpPr>
          <p:nvPr/>
        </p:nvSpPr>
        <p:spPr bwMode="auto">
          <a:xfrm flipH="1">
            <a:off x="1331913" y="4006850"/>
            <a:ext cx="433387" cy="2873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8" name="Line 24"/>
          <p:cNvSpPr>
            <a:spLocks noChangeShapeType="1"/>
          </p:cNvSpPr>
          <p:nvPr/>
        </p:nvSpPr>
        <p:spPr bwMode="auto">
          <a:xfrm>
            <a:off x="1838325" y="4006850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29" name="Line 25"/>
          <p:cNvSpPr>
            <a:spLocks noChangeShapeType="1"/>
          </p:cNvSpPr>
          <p:nvPr/>
        </p:nvSpPr>
        <p:spPr bwMode="auto">
          <a:xfrm>
            <a:off x="1908175" y="4006850"/>
            <a:ext cx="504825" cy="2873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730" name="Rectangle 26"/>
          <p:cNvSpPr>
            <a:spLocks noChangeArrowheads="1"/>
          </p:cNvSpPr>
          <p:nvPr/>
        </p:nvSpPr>
        <p:spPr bwMode="auto">
          <a:xfrm>
            <a:off x="1620838" y="4365625"/>
            <a:ext cx="433387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84731" name="Text Box 27" descr="Green marble"/>
          <p:cNvSpPr txBox="1">
            <a:spLocks noChangeArrowheads="1"/>
          </p:cNvSpPr>
          <p:nvPr/>
        </p:nvSpPr>
        <p:spPr bwMode="auto">
          <a:xfrm>
            <a:off x="5056188" y="3213100"/>
            <a:ext cx="2317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无限递归下去，</a:t>
            </a:r>
          </a:p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没有尽头</a:t>
            </a: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8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8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8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8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8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9" grpId="0" animBg="1"/>
      <p:bldP spid="584710" grpId="0" animBg="1"/>
      <p:bldP spid="584711" grpId="0" animBg="1"/>
      <p:bldP spid="584712" grpId="0"/>
      <p:bldP spid="584713" grpId="0"/>
      <p:bldP spid="584714" grpId="0"/>
      <p:bldP spid="584715" grpId="0" animBg="1"/>
      <p:bldP spid="584716" grpId="0" animBg="1"/>
      <p:bldP spid="584717" grpId="0" animBg="1"/>
      <p:bldP spid="584718" grpId="0"/>
      <p:bldP spid="584719" grpId="0"/>
      <p:bldP spid="584720" grpId="0"/>
      <p:bldP spid="584721" grpId="0" animBg="1"/>
      <p:bldP spid="584722" grpId="0" animBg="1"/>
      <p:bldP spid="584723" grpId="0" animBg="1"/>
      <p:bldP spid="584724" grpId="0"/>
      <p:bldP spid="584725" grpId="0"/>
      <p:bldP spid="584726" grpId="0"/>
      <p:bldP spid="584727" grpId="0" animBg="1"/>
      <p:bldP spid="584728" grpId="0" animBg="1"/>
      <p:bldP spid="584729" grpId="0" animBg="1"/>
      <p:bldP spid="584730" grpId="0"/>
      <p:bldP spid="5847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  <a:p>
            <a:pPr lvl="1"/>
            <a:r>
              <a:rPr lang="zh-CN" altLang="en-US" smtClean="0">
                <a:ea typeface="宋体" charset="-122"/>
              </a:rPr>
              <a:t>从根部开始构建语法树</a:t>
            </a:r>
          </a:p>
          <a:p>
            <a:r>
              <a:rPr lang="zh-CN" altLang="en-US" smtClean="0">
                <a:ea typeface="宋体" charset="-122"/>
              </a:rPr>
              <a:t>存在的问题</a:t>
            </a:r>
          </a:p>
          <a:p>
            <a:pPr lvl="1"/>
            <a:r>
              <a:rPr lang="zh-CN" altLang="en-US" smtClean="0">
                <a:ea typeface="宋体" charset="-122"/>
              </a:rPr>
              <a:t>文法存在左递归怎么办？</a:t>
            </a:r>
          </a:p>
          <a:p>
            <a:pPr lvl="1"/>
            <a:r>
              <a:rPr lang="zh-CN" altLang="en-US" smtClean="0">
                <a:solidFill>
                  <a:srgbClr val="FF3300"/>
                </a:solidFill>
                <a:ea typeface="宋体" charset="-122"/>
              </a:rPr>
              <a:t>文法中一步推导可能存在多个产生式选择时，怎么办？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6391F00-52F8-4E17-97B8-E136DF9B6964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5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自上而下分析中的问题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buNone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例： 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    C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cd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</a:p>
          <a:p>
            <a:pPr marL="0" indent="0" eaLnBrk="0" hangingPunct="0">
              <a:buNone/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为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输入串</a:t>
            </a:r>
            <a:r>
              <a:rPr lang="en-US" altLang="zh-CN" sz="3200" i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= </a:t>
            </a:r>
            <a:r>
              <a:rPr lang="en-US" altLang="zh-CN" sz="3200" i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建立分析树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endParaRPr lang="zh-CN" altLang="en-US" sz="3200" dirty="0"/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B3BE38E-65B6-46E9-A80E-A00E2A116528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2411413" y="2276475"/>
            <a:ext cx="1728787" cy="863601"/>
            <a:chOff x="2411413" y="2276475"/>
            <a:chExt cx="1728787" cy="863601"/>
          </a:xfrm>
        </p:grpSpPr>
        <p:sp>
          <p:nvSpPr>
            <p:cNvPr id="586756" name="Rectangle 4"/>
            <p:cNvSpPr>
              <a:spLocks noChangeArrowheads="1"/>
            </p:cNvSpPr>
            <p:nvPr/>
          </p:nvSpPr>
          <p:spPr bwMode="auto">
            <a:xfrm>
              <a:off x="3059113" y="2276475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57" name="Line 5"/>
            <p:cNvSpPr>
              <a:spLocks noChangeShapeType="1"/>
            </p:cNvSpPr>
            <p:nvPr/>
          </p:nvSpPr>
          <p:spPr bwMode="auto">
            <a:xfrm flipH="1">
              <a:off x="2698750" y="2565400"/>
              <a:ext cx="433388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58" name="Line 6"/>
            <p:cNvSpPr>
              <a:spLocks noChangeShapeType="1"/>
            </p:cNvSpPr>
            <p:nvPr/>
          </p:nvSpPr>
          <p:spPr bwMode="auto">
            <a:xfrm>
              <a:off x="3275013" y="2565400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59" name="Line 7"/>
            <p:cNvSpPr>
              <a:spLocks noChangeShapeType="1"/>
            </p:cNvSpPr>
            <p:nvPr/>
          </p:nvSpPr>
          <p:spPr bwMode="auto">
            <a:xfrm>
              <a:off x="3419475" y="2565400"/>
              <a:ext cx="504825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0" name="Rectangle 8"/>
            <p:cNvSpPr>
              <a:spLocks noChangeArrowheads="1"/>
            </p:cNvSpPr>
            <p:nvPr/>
          </p:nvSpPr>
          <p:spPr bwMode="auto">
            <a:xfrm>
              <a:off x="2411413" y="2852738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61" name="Rectangle 9"/>
            <p:cNvSpPr>
              <a:spLocks noChangeArrowheads="1"/>
            </p:cNvSpPr>
            <p:nvPr/>
          </p:nvSpPr>
          <p:spPr bwMode="auto">
            <a:xfrm>
              <a:off x="3706813" y="28527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62" name="Rectangle 10"/>
            <p:cNvSpPr>
              <a:spLocks noChangeArrowheads="1"/>
            </p:cNvSpPr>
            <p:nvPr/>
          </p:nvSpPr>
          <p:spPr bwMode="auto">
            <a:xfrm>
              <a:off x="3057525" y="2852738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87900" y="2276475"/>
            <a:ext cx="1728788" cy="1512888"/>
            <a:chOff x="4787900" y="2276475"/>
            <a:chExt cx="1728788" cy="1512888"/>
          </a:xfrm>
        </p:grpSpPr>
        <p:sp>
          <p:nvSpPr>
            <p:cNvPr id="586763" name="Rectangle 11"/>
            <p:cNvSpPr>
              <a:spLocks noChangeArrowheads="1"/>
            </p:cNvSpPr>
            <p:nvPr/>
          </p:nvSpPr>
          <p:spPr bwMode="auto">
            <a:xfrm>
              <a:off x="5435600" y="227647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64" name="Line 12"/>
            <p:cNvSpPr>
              <a:spLocks noChangeShapeType="1"/>
            </p:cNvSpPr>
            <p:nvPr/>
          </p:nvSpPr>
          <p:spPr bwMode="auto">
            <a:xfrm flipH="1">
              <a:off x="5075238" y="2565400"/>
              <a:ext cx="433387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5" name="Line 13"/>
            <p:cNvSpPr>
              <a:spLocks noChangeShapeType="1"/>
            </p:cNvSpPr>
            <p:nvPr/>
          </p:nvSpPr>
          <p:spPr bwMode="auto">
            <a:xfrm>
              <a:off x="5651500" y="2565400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6" name="Line 14"/>
            <p:cNvSpPr>
              <a:spLocks noChangeShapeType="1"/>
            </p:cNvSpPr>
            <p:nvPr/>
          </p:nvSpPr>
          <p:spPr bwMode="auto">
            <a:xfrm>
              <a:off x="5795963" y="2565400"/>
              <a:ext cx="504825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67" name="Rectangle 15"/>
            <p:cNvSpPr>
              <a:spLocks noChangeArrowheads="1"/>
            </p:cNvSpPr>
            <p:nvPr/>
          </p:nvSpPr>
          <p:spPr bwMode="auto">
            <a:xfrm>
              <a:off x="4787900" y="28543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68" name="Rectangle 16"/>
            <p:cNvSpPr>
              <a:spLocks noChangeArrowheads="1"/>
            </p:cNvSpPr>
            <p:nvPr/>
          </p:nvSpPr>
          <p:spPr bwMode="auto">
            <a:xfrm>
              <a:off x="6083300" y="2852738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69" name="Rectangle 17"/>
            <p:cNvSpPr>
              <a:spLocks noChangeArrowheads="1"/>
            </p:cNvSpPr>
            <p:nvPr/>
          </p:nvSpPr>
          <p:spPr bwMode="auto">
            <a:xfrm>
              <a:off x="5434013" y="28527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70" name="Line 18"/>
            <p:cNvSpPr>
              <a:spLocks noChangeShapeType="1"/>
            </p:cNvSpPr>
            <p:nvPr/>
          </p:nvSpPr>
          <p:spPr bwMode="auto">
            <a:xfrm flipH="1">
              <a:off x="5364163" y="3213100"/>
              <a:ext cx="21590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1" name="Line 19"/>
            <p:cNvSpPr>
              <a:spLocks noChangeShapeType="1"/>
            </p:cNvSpPr>
            <p:nvPr/>
          </p:nvSpPr>
          <p:spPr bwMode="auto">
            <a:xfrm>
              <a:off x="5795963" y="3213100"/>
              <a:ext cx="215900" cy="288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2" name="Rectangle 20"/>
            <p:cNvSpPr>
              <a:spLocks noChangeArrowheads="1"/>
            </p:cNvSpPr>
            <p:nvPr/>
          </p:nvSpPr>
          <p:spPr bwMode="auto">
            <a:xfrm>
              <a:off x="5146675" y="35020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73" name="Rectangle 21"/>
            <p:cNvSpPr>
              <a:spLocks noChangeArrowheads="1"/>
            </p:cNvSpPr>
            <p:nvPr/>
          </p:nvSpPr>
          <p:spPr bwMode="auto">
            <a:xfrm>
              <a:off x="5795963" y="3500438"/>
              <a:ext cx="433387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d</a:t>
              </a:r>
            </a:p>
          </p:txBody>
        </p:sp>
      </p:grpSp>
      <p:sp>
        <p:nvSpPr>
          <p:cNvPr id="586774" name="Line 22"/>
          <p:cNvSpPr>
            <a:spLocks noChangeShapeType="1"/>
          </p:cNvSpPr>
          <p:nvPr/>
        </p:nvSpPr>
        <p:spPr bwMode="auto">
          <a:xfrm>
            <a:off x="4140200" y="27813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4" name="组合 3"/>
          <p:cNvGrpSpPr/>
          <p:nvPr/>
        </p:nvGrpSpPr>
        <p:grpSpPr>
          <a:xfrm>
            <a:off x="4714875" y="4221163"/>
            <a:ext cx="1728788" cy="1512887"/>
            <a:chOff x="4714875" y="4221163"/>
            <a:chExt cx="1728788" cy="1512887"/>
          </a:xfrm>
        </p:grpSpPr>
        <p:sp>
          <p:nvSpPr>
            <p:cNvPr id="586775" name="Rectangle 23"/>
            <p:cNvSpPr>
              <a:spLocks noChangeArrowheads="1"/>
            </p:cNvSpPr>
            <p:nvPr/>
          </p:nvSpPr>
          <p:spPr bwMode="auto">
            <a:xfrm>
              <a:off x="5362575" y="422116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586776" name="Line 24"/>
            <p:cNvSpPr>
              <a:spLocks noChangeShapeType="1"/>
            </p:cNvSpPr>
            <p:nvPr/>
          </p:nvSpPr>
          <p:spPr bwMode="auto">
            <a:xfrm flipH="1">
              <a:off x="5002213" y="4510088"/>
              <a:ext cx="433387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7" name="Line 25"/>
            <p:cNvSpPr>
              <a:spLocks noChangeShapeType="1"/>
            </p:cNvSpPr>
            <p:nvPr/>
          </p:nvSpPr>
          <p:spPr bwMode="auto">
            <a:xfrm>
              <a:off x="5578475" y="4510088"/>
              <a:ext cx="0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8" name="Line 26"/>
            <p:cNvSpPr>
              <a:spLocks noChangeShapeType="1"/>
            </p:cNvSpPr>
            <p:nvPr/>
          </p:nvSpPr>
          <p:spPr bwMode="auto">
            <a:xfrm>
              <a:off x="5722938" y="4510088"/>
              <a:ext cx="504825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79" name="Rectangle 27"/>
            <p:cNvSpPr>
              <a:spLocks noChangeArrowheads="1"/>
            </p:cNvSpPr>
            <p:nvPr/>
          </p:nvSpPr>
          <p:spPr bwMode="auto">
            <a:xfrm>
              <a:off x="4714875" y="479901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586780" name="Rectangle 28"/>
            <p:cNvSpPr>
              <a:spLocks noChangeArrowheads="1"/>
            </p:cNvSpPr>
            <p:nvPr/>
          </p:nvSpPr>
          <p:spPr bwMode="auto">
            <a:xfrm>
              <a:off x="6010275" y="4797425"/>
              <a:ext cx="433388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586781" name="Rectangle 29"/>
            <p:cNvSpPr>
              <a:spLocks noChangeArrowheads="1"/>
            </p:cNvSpPr>
            <p:nvPr/>
          </p:nvSpPr>
          <p:spPr bwMode="auto">
            <a:xfrm>
              <a:off x="5360988" y="4797425"/>
              <a:ext cx="433387" cy="287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586782" name="Line 30"/>
            <p:cNvSpPr>
              <a:spLocks noChangeShapeType="1"/>
            </p:cNvSpPr>
            <p:nvPr/>
          </p:nvSpPr>
          <p:spPr bwMode="auto">
            <a:xfrm>
              <a:off x="5578475" y="5157788"/>
              <a:ext cx="1588" cy="287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86783" name="Rectangle 31"/>
            <p:cNvSpPr>
              <a:spLocks noChangeArrowheads="1"/>
            </p:cNvSpPr>
            <p:nvPr/>
          </p:nvSpPr>
          <p:spPr bwMode="auto">
            <a:xfrm>
              <a:off x="5362575" y="5446713"/>
              <a:ext cx="433388" cy="287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586784" name="Line 32"/>
          <p:cNvSpPr>
            <a:spLocks noChangeShapeType="1"/>
          </p:cNvSpPr>
          <p:nvPr/>
        </p:nvSpPr>
        <p:spPr bwMode="auto">
          <a:xfrm>
            <a:off x="4140200" y="3284538"/>
            <a:ext cx="574675" cy="1441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86785" name="Rectangle 33"/>
          <p:cNvSpPr>
            <a:spLocks noChangeArrowheads="1"/>
          </p:cNvSpPr>
          <p:nvPr/>
        </p:nvSpPr>
        <p:spPr bwMode="auto">
          <a:xfrm>
            <a:off x="250825" y="3860800"/>
            <a:ext cx="37623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复杂的回溯技术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回溯导致语义工作推倒重来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难以报告出错的确切位置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效率低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6786" name="Text Box 34" descr="Green marble"/>
          <p:cNvSpPr txBox="1">
            <a:spLocks noChangeArrowheads="1"/>
          </p:cNvSpPr>
          <p:nvPr/>
        </p:nvSpPr>
        <p:spPr bwMode="auto">
          <a:xfrm>
            <a:off x="6659563" y="2852738"/>
            <a:ext cx="23503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一步推导有多个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产生式可供选择</a:t>
            </a:r>
          </a:p>
        </p:txBody>
      </p:sp>
    </p:spTree>
    <p:extLst>
      <p:ext uri="{BB962C8B-B14F-4D97-AF65-F5344CB8AC3E}">
        <p14:creationId xmlns:p14="http://schemas.microsoft.com/office/powerpoint/2010/main" val="429220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8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74" grpId="0" animBg="1"/>
      <p:bldP spid="586784" grpId="0" animBg="1"/>
      <p:bldP spid="586785" grpId="0"/>
      <p:bldP spid="5867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如何避免问题</a:t>
            </a:r>
            <a:endParaRPr lang="zh-CN" alt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如果要用自上而下的方法进行分析，就必须避免例子中出现的问题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每一步推导，不能因为左递归的存在而使得推导过程陷入死循环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每一步推导，可以选择的产生式必须是唯一的</a:t>
            </a:r>
          </a:p>
          <a:p>
            <a:r>
              <a:rPr lang="zh-CN" altLang="en-US" sz="3200" dirty="0" smtClean="0">
                <a:ea typeface="宋体" charset="-122"/>
              </a:rPr>
              <a:t>消除左递归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文法中存在左递归时，为了采用自上而下的分析方法，必须采取方法消除左递归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7D96294-C930-4D77-B029-CB483EA6DD39}" type="slidenum">
              <a:rPr lang="en-US" altLang="zh-CN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0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左递归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32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defRPr/>
            </a:pP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直接左递归		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a typeface="宋体" pitchFamily="2" charset="-122"/>
              </a:rPr>
              <a:t>串的特点		 </a:t>
            </a:r>
            <a:r>
              <a:rPr lang="en-US" altLang="zh-CN" sz="2800" b="1" i="1" dirty="0" err="1" smtClean="0">
                <a:latin typeface="Symbol" pitchFamily="18" charset="2"/>
                <a:ea typeface="宋体" pitchFamily="2" charset="-122"/>
              </a:rPr>
              <a:t>ba</a:t>
            </a:r>
            <a:r>
              <a:rPr lang="en-US" altLang="zh-CN" sz="2800" b="1" i="1" dirty="0" smtClean="0">
                <a:latin typeface="Symbol" pitchFamily="18" charset="2"/>
                <a:ea typeface="宋体" pitchFamily="2" charset="-122"/>
              </a:rPr>
              <a:t> . . . a</a:t>
            </a:r>
          </a:p>
          <a:p>
            <a:pPr lvl="1">
              <a:spcBef>
                <a:spcPct val="0"/>
              </a:spcBef>
              <a:defRPr/>
            </a:pPr>
            <a:endParaRPr lang="en-US" altLang="zh-CN" sz="28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a typeface="宋体" pitchFamily="2" charset="-122"/>
              </a:rPr>
              <a:t>A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3200" b="1" i="1" dirty="0" err="1" smtClean="0"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a typeface="宋体" pitchFamily="2" charset="-122"/>
              </a:rPr>
              <a:t>		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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r>
              <a:rPr lang="en-US" altLang="zh-CN" sz="3200" b="1" i="1" dirty="0" smtClean="0">
                <a:latin typeface="Symbol" pitchFamily="18" charset="2"/>
                <a:ea typeface="宋体" pitchFamily="2" charset="-122"/>
              </a:rPr>
              <a:t>a </a:t>
            </a:r>
            <a:r>
              <a:rPr lang="en-US" altLang="zh-CN" sz="3200" b="1" i="1" dirty="0" err="1" smtClean="0">
                <a:ea typeface="宋体" pitchFamily="2" charset="-122"/>
              </a:rPr>
              <a:t>A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3200" b="1" dirty="0" smtClean="0">
                <a:ea typeface="宋体" pitchFamily="2" charset="-122"/>
              </a:rPr>
              <a:t>|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5245A58-FA4A-49DA-970D-798FFACDA454}" type="slidenum">
              <a:rPr lang="en-US" altLang="zh-CN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5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消</a:t>
            </a:r>
            <a:r>
              <a:rPr lang="zh-CN" altLang="en-US" dirty="0"/>
              <a:t>除左递归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A+B </a:t>
            </a:r>
            <a:r>
              <a:rPr lang="en-US" altLang="zh-CN" dirty="0"/>
              <a:t>| B</a:t>
            </a:r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| (A) 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A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 smtClean="0"/>
              <a:t> </a:t>
            </a:r>
            <a:r>
              <a:rPr lang="en-US" altLang="zh-CN" dirty="0"/>
              <a:t>BA’</a:t>
            </a:r>
          </a:p>
          <a:p>
            <a:pPr marL="0" indent="0">
              <a:buNone/>
            </a:pPr>
            <a:r>
              <a:rPr lang="en-US" altLang="zh-CN" dirty="0" smtClean="0"/>
              <a:t>A’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dirty="0"/>
              <a:t>+BA</a:t>
            </a:r>
            <a:r>
              <a:rPr lang="zh-CN" altLang="zh-CN" dirty="0"/>
              <a:t>’</a:t>
            </a:r>
            <a:r>
              <a:rPr lang="en-US" altLang="zh-CN" dirty="0"/>
              <a:t>|</a:t>
            </a:r>
            <a:r>
              <a:rPr lang="en-US" altLang="zh-CN" dirty="0" smtClean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B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| (A)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5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算术表达文法</a:t>
            </a:r>
            <a:r>
              <a:rPr lang="zh-CN" altLang="en-US" sz="2800" b="1" i="1" dirty="0" smtClean="0">
                <a:ea typeface="宋体" pitchFamily="2" charset="-122"/>
              </a:rPr>
              <a:t>	</a:t>
            </a:r>
            <a:endParaRPr lang="zh-CN" altLang="en-US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. . . 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（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. .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| id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消除左递归后文法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 smtClean="0">
                <a:ea typeface="宋体" pitchFamily="2" charset="-122"/>
              </a:rPr>
              <a:t> 	</a:t>
            </a:r>
            <a:r>
              <a:rPr lang="en-US" altLang="zh-CN" sz="2800" b="1" i="1" dirty="0" smtClean="0">
                <a:ea typeface="宋体" pitchFamily="2" charset="-122"/>
              </a:rPr>
              <a:t>E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TE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+ </a:t>
            </a:r>
            <a:r>
              <a:rPr lang="en-US" altLang="zh-CN" sz="2800" b="1" i="1" dirty="0" smtClean="0">
                <a:ea typeface="宋体" pitchFamily="2" charset="-122"/>
              </a:rPr>
              <a:t>TE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T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FT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baseline="30000" dirty="0" smtClean="0">
                <a:ea typeface="宋体" pitchFamily="2" charset="-122"/>
              </a:rPr>
              <a:t> 	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ea typeface="宋体" pitchFamily="2" charset="-122"/>
              </a:rPr>
              <a:t> 	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i="1" dirty="0" smtClean="0">
                <a:ea typeface="宋体" pitchFamily="2" charset="-122"/>
              </a:rPr>
              <a:t>F T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endParaRPr lang="en-US" altLang="zh-CN" sz="28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ea typeface="宋体" pitchFamily="2" charset="-122"/>
              </a:rPr>
              <a:t> 	</a:t>
            </a:r>
            <a:r>
              <a:rPr lang="en-US" altLang="zh-CN" sz="2800" b="1" i="1" dirty="0" smtClean="0">
                <a:ea typeface="宋体" pitchFamily="2" charset="-122"/>
              </a:rPr>
              <a:t>F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ea typeface="宋体" pitchFamily="2" charset="-122"/>
              </a:rPr>
              <a:t> ( </a:t>
            </a:r>
            <a:r>
              <a:rPr lang="en-US" altLang="zh-CN" sz="2800" b="1" i="1" dirty="0" smtClean="0">
                <a:ea typeface="宋体" pitchFamily="2" charset="-122"/>
              </a:rPr>
              <a:t>E</a:t>
            </a:r>
            <a:r>
              <a:rPr lang="en-US" altLang="zh-CN" sz="2800" b="1" dirty="0" smtClean="0">
                <a:ea typeface="宋体" pitchFamily="2" charset="-122"/>
              </a:rPr>
              <a:t> ) | id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C53BAA6-E295-4D78-AEEE-C140315E8519}" type="slidenum">
              <a:rPr lang="en-US" altLang="zh-CN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5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2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2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2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92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.1.2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推导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1594" name="Rectangle 10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496944" cy="4896544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把产生式看成重写规则，把符号串中的非终结符用其产生式右部的串来代替。</a:t>
            </a:r>
          </a:p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	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(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 |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id </a:t>
            </a:r>
          </a:p>
          <a:p>
            <a:pPr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(id +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 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(id + id) </a:t>
            </a: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buFontTx/>
              <a:buNone/>
              <a:defRPr/>
            </a:pPr>
            <a:endParaRPr lang="en-US" altLang="zh-CN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记号：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、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</a:t>
            </a:r>
            <a:r>
              <a:rPr lang="en-US" altLang="zh-CN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概念：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句型、句子、上下文无关语言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等价的</a:t>
            </a:r>
            <a:r>
              <a:rPr lang="zh-CN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1EDFBD9-43D6-462F-AF09-8E99292821EA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3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539552" y="3212976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从开始符号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开始 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4871657" y="3212976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符合语法的句子 </a:t>
            </a:r>
          </a:p>
        </p:txBody>
      </p:sp>
      <p:sp>
        <p:nvSpPr>
          <p:cNvPr id="451592" name="AutoShape 8"/>
          <p:cNvSpPr>
            <a:spLocks noChangeArrowheads="1"/>
          </p:cNvSpPr>
          <p:nvPr/>
        </p:nvSpPr>
        <p:spPr bwMode="auto">
          <a:xfrm>
            <a:off x="3608144" y="3212976"/>
            <a:ext cx="976313" cy="288925"/>
          </a:xfrm>
          <a:prstGeom prst="rightArrow">
            <a:avLst>
              <a:gd name="adj1" fmla="val 54944"/>
              <a:gd name="adj2" fmla="val 5549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0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1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  <a:cs typeface="Arial" charset="0"/>
              </a:rPr>
              <a:t>id + id * id</a:t>
            </a:r>
            <a:r>
              <a:rPr lang="zh-CN" altLang="en-US" smtClean="0">
                <a:ea typeface="宋体" charset="-122"/>
                <a:cs typeface="Arial" charset="0"/>
              </a:rPr>
              <a:t>的最左推导再现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17DBDF-BBA2-4CF5-A3A6-0871F691149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496" y="917121"/>
            <a:ext cx="2513509" cy="956288"/>
          </a:xfrm>
          <a:prstGeom prst="rect">
            <a:avLst/>
          </a:prstGeom>
          <a:noFill/>
          <a:ln w="6350">
            <a:noFill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最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左推导</a:t>
            </a:r>
            <a:b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</a:b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charset="0"/>
              </a:rPr>
              <a:t>与语法树的生成</a:t>
            </a:r>
          </a:p>
        </p:txBody>
      </p:sp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3203575" y="1125538"/>
            <a:ext cx="439738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 dirty="0">
                <a:cs typeface="Arial" charset="0"/>
              </a:rPr>
              <a:t>E</a:t>
            </a:r>
          </a:p>
        </p:txBody>
      </p:sp>
      <p:sp>
        <p:nvSpPr>
          <p:cNvPr id="595974" name="Rectangle 6"/>
          <p:cNvSpPr>
            <a:spLocks noChangeArrowheads="1"/>
          </p:cNvSpPr>
          <p:nvPr/>
        </p:nvSpPr>
        <p:spPr bwMode="auto">
          <a:xfrm>
            <a:off x="2270125" y="1916113"/>
            <a:ext cx="430213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</a:t>
            </a:r>
          </a:p>
        </p:txBody>
      </p:sp>
      <p:sp>
        <p:nvSpPr>
          <p:cNvPr id="595975" name="Rectangle 7"/>
          <p:cNvSpPr>
            <a:spLocks noChangeArrowheads="1"/>
          </p:cNvSpPr>
          <p:nvPr/>
        </p:nvSpPr>
        <p:spPr bwMode="auto">
          <a:xfrm>
            <a:off x="1531938" y="3573463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dirty="0">
                <a:cs typeface="Arial" charset="0"/>
              </a:rPr>
              <a:t>id</a:t>
            </a:r>
          </a:p>
        </p:txBody>
      </p:sp>
      <p:sp>
        <p:nvSpPr>
          <p:cNvPr id="595976" name="Rectangle 8"/>
          <p:cNvSpPr>
            <a:spLocks noChangeArrowheads="1"/>
          </p:cNvSpPr>
          <p:nvPr/>
        </p:nvSpPr>
        <p:spPr bwMode="auto">
          <a:xfrm>
            <a:off x="2413000" y="3576638"/>
            <a:ext cx="431800" cy="500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3200" b="1">
                <a:cs typeface="Arial" charset="0"/>
              </a:rPr>
              <a:t>ε</a:t>
            </a:r>
          </a:p>
        </p:txBody>
      </p:sp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2413000" y="2708275"/>
            <a:ext cx="4984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78" name="Rectangle 10"/>
          <p:cNvSpPr>
            <a:spLocks noChangeArrowheads="1"/>
          </p:cNvSpPr>
          <p:nvPr/>
        </p:nvSpPr>
        <p:spPr bwMode="auto">
          <a:xfrm>
            <a:off x="5564188" y="3475856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3200" b="1" dirty="0">
                <a:cs typeface="Arial" charset="0"/>
              </a:rPr>
              <a:t>ε</a:t>
            </a:r>
          </a:p>
        </p:txBody>
      </p:sp>
      <p:sp>
        <p:nvSpPr>
          <p:cNvPr id="595979" name="Rectangle 11"/>
          <p:cNvSpPr>
            <a:spLocks noChangeArrowheads="1"/>
          </p:cNvSpPr>
          <p:nvPr/>
        </p:nvSpPr>
        <p:spPr bwMode="auto">
          <a:xfrm>
            <a:off x="4067175" y="1916113"/>
            <a:ext cx="592138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E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80" name="Rectangle 12"/>
          <p:cNvSpPr>
            <a:spLocks noChangeArrowheads="1"/>
          </p:cNvSpPr>
          <p:nvPr/>
        </p:nvSpPr>
        <p:spPr bwMode="auto">
          <a:xfrm>
            <a:off x="1476375" y="2782888"/>
            <a:ext cx="50482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3132138" y="4362450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dirty="0">
                <a:cs typeface="Arial" charset="0"/>
              </a:rPr>
              <a:t>id</a:t>
            </a:r>
          </a:p>
        </p:txBody>
      </p:sp>
      <p:sp>
        <p:nvSpPr>
          <p:cNvPr id="595982" name="Rectangle 14"/>
          <p:cNvSpPr>
            <a:spLocks noChangeArrowheads="1"/>
          </p:cNvSpPr>
          <p:nvPr/>
        </p:nvSpPr>
        <p:spPr bwMode="auto">
          <a:xfrm>
            <a:off x="4578350" y="3522663"/>
            <a:ext cx="498475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sp>
        <p:nvSpPr>
          <p:cNvPr id="595983" name="Rectangle 15"/>
          <p:cNvSpPr>
            <a:spLocks noChangeArrowheads="1"/>
          </p:cNvSpPr>
          <p:nvPr/>
        </p:nvSpPr>
        <p:spPr bwMode="auto">
          <a:xfrm>
            <a:off x="3148013" y="3644900"/>
            <a:ext cx="360362" cy="501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cxnSp>
        <p:nvCxnSpPr>
          <p:cNvPr id="595984" name="AutoShape 16"/>
          <p:cNvCxnSpPr>
            <a:cxnSpLocks noChangeShapeType="1"/>
            <a:stCxn id="595973" idx="2"/>
            <a:endCxn id="595979" idx="0"/>
          </p:cNvCxnSpPr>
          <p:nvPr/>
        </p:nvCxnSpPr>
        <p:spPr bwMode="auto">
          <a:xfrm>
            <a:off x="3424238" y="1627188"/>
            <a:ext cx="939800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5" name="AutoShape 17"/>
          <p:cNvCxnSpPr>
            <a:cxnSpLocks noChangeShapeType="1"/>
            <a:stCxn id="595973" idx="2"/>
            <a:endCxn id="595974" idx="0"/>
          </p:cNvCxnSpPr>
          <p:nvPr/>
        </p:nvCxnSpPr>
        <p:spPr bwMode="auto">
          <a:xfrm flipH="1">
            <a:off x="2486025" y="1627188"/>
            <a:ext cx="938213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6" name="AutoShape 18"/>
          <p:cNvCxnSpPr>
            <a:cxnSpLocks noChangeShapeType="1"/>
            <a:stCxn id="595974" idx="2"/>
            <a:endCxn id="595980" idx="0"/>
          </p:cNvCxnSpPr>
          <p:nvPr/>
        </p:nvCxnSpPr>
        <p:spPr bwMode="auto">
          <a:xfrm flipH="1">
            <a:off x="1728788" y="2417763"/>
            <a:ext cx="757237" cy="3651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7" name="AutoShape 19"/>
          <p:cNvCxnSpPr>
            <a:cxnSpLocks noChangeShapeType="1"/>
            <a:stCxn id="595974" idx="2"/>
            <a:endCxn id="595977" idx="0"/>
          </p:cNvCxnSpPr>
          <p:nvPr/>
        </p:nvCxnSpPr>
        <p:spPr bwMode="auto">
          <a:xfrm>
            <a:off x="2486025" y="2417763"/>
            <a:ext cx="176213" cy="2905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8" name="AutoShape 20"/>
          <p:cNvCxnSpPr>
            <a:cxnSpLocks noChangeShapeType="1"/>
            <a:stCxn id="595977" idx="2"/>
            <a:endCxn id="595976" idx="0"/>
          </p:cNvCxnSpPr>
          <p:nvPr/>
        </p:nvCxnSpPr>
        <p:spPr bwMode="auto">
          <a:xfrm flipH="1">
            <a:off x="2628900" y="3209925"/>
            <a:ext cx="33338" cy="36671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89" name="AutoShape 21"/>
          <p:cNvCxnSpPr>
            <a:cxnSpLocks noChangeShapeType="1"/>
            <a:stCxn id="595980" idx="2"/>
            <a:endCxn id="595975" idx="0"/>
          </p:cNvCxnSpPr>
          <p:nvPr/>
        </p:nvCxnSpPr>
        <p:spPr bwMode="auto">
          <a:xfrm flipH="1">
            <a:off x="1720850" y="3284538"/>
            <a:ext cx="7938" cy="2889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0" name="AutoShape 22"/>
          <p:cNvCxnSpPr>
            <a:cxnSpLocks noChangeShapeType="1"/>
            <a:endCxn id="595983" idx="0"/>
          </p:cNvCxnSpPr>
          <p:nvPr/>
        </p:nvCxnSpPr>
        <p:spPr bwMode="auto">
          <a:xfrm flipH="1">
            <a:off x="3328988" y="3284538"/>
            <a:ext cx="1098550" cy="3603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1" name="AutoShape 23"/>
          <p:cNvCxnSpPr>
            <a:cxnSpLocks noChangeShapeType="1"/>
            <a:endCxn id="595982" idx="0"/>
          </p:cNvCxnSpPr>
          <p:nvPr/>
        </p:nvCxnSpPr>
        <p:spPr bwMode="auto">
          <a:xfrm>
            <a:off x="4427538" y="3284538"/>
            <a:ext cx="400050" cy="2381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2" name="AutoShape 24"/>
          <p:cNvCxnSpPr>
            <a:cxnSpLocks noChangeShapeType="1"/>
            <a:endCxn id="595978" idx="0"/>
          </p:cNvCxnSpPr>
          <p:nvPr/>
        </p:nvCxnSpPr>
        <p:spPr bwMode="auto">
          <a:xfrm>
            <a:off x="5436096" y="3140968"/>
            <a:ext cx="316211" cy="33488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3" name="AutoShape 25"/>
          <p:cNvCxnSpPr>
            <a:cxnSpLocks noChangeShapeType="1"/>
            <a:stCxn id="595983" idx="2"/>
            <a:endCxn id="595981" idx="0"/>
          </p:cNvCxnSpPr>
          <p:nvPr/>
        </p:nvCxnSpPr>
        <p:spPr bwMode="auto">
          <a:xfrm flipH="1">
            <a:off x="3321050" y="4146550"/>
            <a:ext cx="7938" cy="215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5994" name="Rectangle 26"/>
          <p:cNvSpPr>
            <a:spLocks noChangeArrowheads="1"/>
          </p:cNvSpPr>
          <p:nvPr/>
        </p:nvSpPr>
        <p:spPr bwMode="auto">
          <a:xfrm>
            <a:off x="3822700" y="4629150"/>
            <a:ext cx="37623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*</a:t>
            </a:r>
          </a:p>
        </p:txBody>
      </p:sp>
      <p:sp>
        <p:nvSpPr>
          <p:cNvPr id="595995" name="Rectangle 27"/>
          <p:cNvSpPr>
            <a:spLocks noChangeArrowheads="1"/>
          </p:cNvSpPr>
          <p:nvPr/>
        </p:nvSpPr>
        <p:spPr bwMode="auto">
          <a:xfrm>
            <a:off x="4686300" y="4673600"/>
            <a:ext cx="431800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F</a:t>
            </a:r>
          </a:p>
        </p:txBody>
      </p:sp>
      <p:sp>
        <p:nvSpPr>
          <p:cNvPr id="595996" name="Rectangle 28"/>
          <p:cNvSpPr>
            <a:spLocks noChangeArrowheads="1"/>
          </p:cNvSpPr>
          <p:nvPr/>
        </p:nvSpPr>
        <p:spPr bwMode="auto">
          <a:xfrm>
            <a:off x="5651500" y="4581525"/>
            <a:ext cx="504825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T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cxnSp>
        <p:nvCxnSpPr>
          <p:cNvPr id="595997" name="AutoShape 29"/>
          <p:cNvCxnSpPr>
            <a:cxnSpLocks noChangeShapeType="1"/>
            <a:stCxn id="595982" idx="2"/>
            <a:endCxn id="595994" idx="0"/>
          </p:cNvCxnSpPr>
          <p:nvPr/>
        </p:nvCxnSpPr>
        <p:spPr bwMode="auto">
          <a:xfrm flipH="1">
            <a:off x="4011613" y="4024313"/>
            <a:ext cx="815975" cy="6048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8" name="AutoShape 30"/>
          <p:cNvCxnSpPr>
            <a:cxnSpLocks noChangeShapeType="1"/>
            <a:stCxn id="595982" idx="2"/>
            <a:endCxn id="595995" idx="0"/>
          </p:cNvCxnSpPr>
          <p:nvPr/>
        </p:nvCxnSpPr>
        <p:spPr bwMode="auto">
          <a:xfrm>
            <a:off x="4827588" y="4024313"/>
            <a:ext cx="74612" cy="6492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5999" name="AutoShape 31"/>
          <p:cNvCxnSpPr>
            <a:cxnSpLocks noChangeShapeType="1"/>
            <a:stCxn id="595982" idx="2"/>
            <a:endCxn id="595996" idx="0"/>
          </p:cNvCxnSpPr>
          <p:nvPr/>
        </p:nvCxnSpPr>
        <p:spPr bwMode="auto">
          <a:xfrm>
            <a:off x="4827588" y="4024313"/>
            <a:ext cx="1076325" cy="5572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00" name="AutoShape 32"/>
          <p:cNvCxnSpPr>
            <a:cxnSpLocks noChangeShapeType="1"/>
            <a:stCxn id="595995" idx="2"/>
            <a:endCxn id="596003" idx="0"/>
          </p:cNvCxnSpPr>
          <p:nvPr/>
        </p:nvCxnSpPr>
        <p:spPr bwMode="auto">
          <a:xfrm>
            <a:off x="4902200" y="5173663"/>
            <a:ext cx="3175" cy="3905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1" name="Rectangle 33"/>
          <p:cNvSpPr>
            <a:spLocks noChangeArrowheads="1"/>
          </p:cNvSpPr>
          <p:nvPr/>
        </p:nvSpPr>
        <p:spPr bwMode="auto">
          <a:xfrm>
            <a:off x="5651500" y="5521325"/>
            <a:ext cx="431800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3200" b="1">
                <a:cs typeface="Arial" charset="0"/>
              </a:rPr>
              <a:t>ε</a:t>
            </a:r>
          </a:p>
        </p:txBody>
      </p:sp>
      <p:cxnSp>
        <p:nvCxnSpPr>
          <p:cNvPr id="596002" name="AutoShape 34"/>
          <p:cNvCxnSpPr>
            <a:cxnSpLocks noChangeShapeType="1"/>
            <a:stCxn id="595996" idx="2"/>
            <a:endCxn id="596001" idx="0"/>
          </p:cNvCxnSpPr>
          <p:nvPr/>
        </p:nvCxnSpPr>
        <p:spPr bwMode="auto">
          <a:xfrm flipH="1">
            <a:off x="5867400" y="5081588"/>
            <a:ext cx="36513" cy="43973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6003" name="Rectangle 35"/>
          <p:cNvSpPr>
            <a:spLocks noChangeArrowheads="1"/>
          </p:cNvSpPr>
          <p:nvPr/>
        </p:nvSpPr>
        <p:spPr bwMode="auto">
          <a:xfrm>
            <a:off x="4716463" y="5564188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id</a:t>
            </a:r>
          </a:p>
        </p:txBody>
      </p:sp>
      <p:sp>
        <p:nvSpPr>
          <p:cNvPr id="596004" name="Rectangle 36"/>
          <p:cNvSpPr>
            <a:spLocks noChangeArrowheads="1"/>
          </p:cNvSpPr>
          <p:nvPr/>
        </p:nvSpPr>
        <p:spPr bwMode="auto">
          <a:xfrm>
            <a:off x="6606033" y="908720"/>
            <a:ext cx="2430463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r>
              <a:rPr lang="en-US" altLang="zh-CN" sz="2800" dirty="0">
                <a:cs typeface="Arial" charset="0"/>
              </a:rPr>
              <a:t>1, </a:t>
            </a:r>
            <a:r>
              <a:rPr lang="en-US" altLang="zh-CN" sz="2800" b="1" i="1" dirty="0">
                <a:cs typeface="Arial" charset="0"/>
              </a:rPr>
              <a:t>E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TE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endParaRPr lang="en-US" altLang="zh-CN" sz="2800" b="1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2, </a:t>
            </a:r>
            <a:r>
              <a:rPr lang="en-US" altLang="zh-CN" sz="2800" b="1" i="1" dirty="0">
                <a:cs typeface="Arial" charset="0"/>
              </a:rPr>
              <a:t>T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FT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3,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zh-CN" altLang="en-US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4,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5, </a:t>
            </a:r>
            <a:r>
              <a:rPr lang="en-US" altLang="zh-CN" sz="2800" b="1" i="1" dirty="0">
                <a:cs typeface="Arial" charset="0"/>
              </a:rPr>
              <a:t>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+ </a:t>
            </a:r>
            <a:r>
              <a:rPr lang="en-US" altLang="zh-CN" sz="2800" b="1" i="1" dirty="0">
                <a:cs typeface="Arial" charset="0"/>
              </a:rPr>
              <a:t>TE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6, </a:t>
            </a:r>
            <a:r>
              <a:rPr lang="en-US" altLang="zh-CN" sz="2800" b="1" i="1" dirty="0">
                <a:cs typeface="Arial" charset="0"/>
              </a:rPr>
              <a:t>T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i="1" dirty="0">
                <a:cs typeface="Arial" charset="0"/>
              </a:rPr>
              <a:t>FT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7,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8,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* </a:t>
            </a:r>
            <a:r>
              <a:rPr lang="en-US" altLang="zh-CN" sz="2800" b="1" i="1" dirty="0">
                <a:cs typeface="Arial" charset="0"/>
              </a:rPr>
              <a:t>F 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dirty="0">
                <a:cs typeface="Arial" charset="0"/>
              </a:rPr>
              <a:t> </a:t>
            </a:r>
          </a:p>
          <a:p>
            <a:r>
              <a:rPr lang="en-US" altLang="zh-CN" sz="2800" dirty="0">
                <a:cs typeface="Arial" charset="0"/>
              </a:rPr>
              <a:t>9, </a:t>
            </a:r>
            <a:r>
              <a:rPr lang="en-US" altLang="zh-CN" sz="2800" b="1" i="1" dirty="0">
                <a:cs typeface="Arial" charset="0"/>
              </a:rPr>
              <a:t>F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id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10, </a:t>
            </a:r>
            <a:r>
              <a:rPr lang="en-US" altLang="zh-CN" sz="2800" b="1" i="1" dirty="0">
                <a:cs typeface="Arial" charset="0"/>
              </a:rPr>
              <a:t>T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  <a:endParaRPr lang="en-US" altLang="zh-CN" sz="2800" dirty="0">
              <a:cs typeface="Arial" charset="0"/>
            </a:endParaRPr>
          </a:p>
          <a:p>
            <a:r>
              <a:rPr lang="en-US" altLang="zh-CN" sz="2800" dirty="0">
                <a:cs typeface="Arial" charset="0"/>
              </a:rPr>
              <a:t>11, </a:t>
            </a:r>
            <a:r>
              <a:rPr lang="en-US" altLang="zh-CN" sz="2800" b="1" i="1" dirty="0">
                <a:cs typeface="Arial" charset="0"/>
              </a:rPr>
              <a:t>E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sz="2800" b="1" dirty="0">
                <a:cs typeface="Arial" charset="0"/>
              </a:rPr>
              <a:t> </a:t>
            </a:r>
            <a:r>
              <a:rPr lang="en-US" altLang="zh-CN" sz="2800" b="1" dirty="0">
                <a:cs typeface="Arial" charset="0"/>
                <a:sym typeface="Symbol" pitchFamily="18" charset="2"/>
              </a:rPr>
              <a:t></a:t>
            </a:r>
          </a:p>
        </p:txBody>
      </p:sp>
      <p:sp>
        <p:nvSpPr>
          <p:cNvPr id="596005" name="Rectangle 37"/>
          <p:cNvSpPr>
            <a:spLocks noChangeArrowheads="1"/>
          </p:cNvSpPr>
          <p:nvPr/>
        </p:nvSpPr>
        <p:spPr bwMode="auto">
          <a:xfrm>
            <a:off x="3348038" y="2755900"/>
            <a:ext cx="376237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>
                <a:cs typeface="Arial" charset="0"/>
              </a:rPr>
              <a:t>+</a:t>
            </a:r>
          </a:p>
        </p:txBody>
      </p:sp>
      <p:sp>
        <p:nvSpPr>
          <p:cNvPr id="596006" name="Rectangle 38"/>
          <p:cNvSpPr>
            <a:spLocks noChangeArrowheads="1"/>
          </p:cNvSpPr>
          <p:nvPr/>
        </p:nvSpPr>
        <p:spPr bwMode="auto">
          <a:xfrm>
            <a:off x="4211638" y="2781300"/>
            <a:ext cx="431800" cy="500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ctr" eaLnBrk="0" hangingPunct="0"/>
            <a:r>
              <a:rPr lang="en-US" altLang="zh-CN" sz="2800" b="1" i="1">
                <a:cs typeface="Arial" charset="0"/>
              </a:rPr>
              <a:t>T</a:t>
            </a:r>
          </a:p>
        </p:txBody>
      </p:sp>
      <p:sp>
        <p:nvSpPr>
          <p:cNvPr id="596007" name="Rectangle 39"/>
          <p:cNvSpPr>
            <a:spLocks noChangeArrowheads="1"/>
          </p:cNvSpPr>
          <p:nvPr/>
        </p:nvSpPr>
        <p:spPr bwMode="auto">
          <a:xfrm>
            <a:off x="5176838" y="2713038"/>
            <a:ext cx="619125" cy="500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cs typeface="Arial" charset="0"/>
              </a:rPr>
              <a:t>E </a:t>
            </a:r>
            <a:r>
              <a:rPr lang="en-US" altLang="zh-CN" sz="2800" b="1">
                <a:cs typeface="Arial" charset="0"/>
                <a:sym typeface="Symbol" pitchFamily="18" charset="2"/>
              </a:rPr>
              <a:t></a:t>
            </a:r>
          </a:p>
        </p:txBody>
      </p:sp>
      <p:cxnSp>
        <p:nvCxnSpPr>
          <p:cNvPr id="596008" name="AutoShape 40"/>
          <p:cNvCxnSpPr>
            <a:cxnSpLocks noChangeShapeType="1"/>
            <a:endCxn id="596005" idx="0"/>
          </p:cNvCxnSpPr>
          <p:nvPr/>
        </p:nvCxnSpPr>
        <p:spPr bwMode="auto">
          <a:xfrm flipH="1">
            <a:off x="3536950" y="2433638"/>
            <a:ext cx="827088" cy="32226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09" name="AutoShape 41"/>
          <p:cNvCxnSpPr>
            <a:cxnSpLocks noChangeShapeType="1"/>
            <a:endCxn id="596006" idx="0"/>
          </p:cNvCxnSpPr>
          <p:nvPr/>
        </p:nvCxnSpPr>
        <p:spPr bwMode="auto">
          <a:xfrm>
            <a:off x="4364038" y="2414588"/>
            <a:ext cx="63500" cy="36671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6010" name="AutoShape 42"/>
          <p:cNvCxnSpPr>
            <a:cxnSpLocks noChangeShapeType="1"/>
            <a:endCxn id="596007" idx="0"/>
          </p:cNvCxnSpPr>
          <p:nvPr/>
        </p:nvCxnSpPr>
        <p:spPr bwMode="auto">
          <a:xfrm>
            <a:off x="4470400" y="2438400"/>
            <a:ext cx="1016000" cy="2746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107504" y="4508500"/>
            <a:ext cx="2124075" cy="1633397"/>
          </a:xfrm>
          <a:prstGeom prst="rect">
            <a:avLst/>
          </a:prstGeom>
          <a:noFill/>
          <a:ln w="6350">
            <a:noFill/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r>
              <a:rPr lang="zh-CN" altLang="en-US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E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TE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i="1" dirty="0">
                <a:cs typeface="Arial" charset="0"/>
              </a:rPr>
              <a:t> 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+ </a:t>
            </a:r>
            <a:r>
              <a:rPr lang="en-US" altLang="zh-CN" b="1" i="1" dirty="0">
                <a:cs typeface="Arial" charset="0"/>
              </a:rPr>
              <a:t>TE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|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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i="1" dirty="0">
                <a:cs typeface="Arial" charset="0"/>
              </a:rPr>
              <a:t> T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FT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	</a:t>
            </a:r>
          </a:p>
          <a:p>
            <a:r>
              <a:rPr lang="en-US" altLang="zh-CN" b="1" i="1" dirty="0">
                <a:cs typeface="Arial" charset="0"/>
              </a:rPr>
              <a:t> 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* </a:t>
            </a:r>
            <a:r>
              <a:rPr lang="en-US" altLang="zh-CN" b="1" i="1" dirty="0">
                <a:cs typeface="Arial" charset="0"/>
              </a:rPr>
              <a:t>F T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</a:t>
            </a:r>
            <a:r>
              <a:rPr lang="en-US" altLang="zh-CN" b="1" i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</a:rPr>
              <a:t>|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</a:t>
            </a:r>
            <a:endParaRPr lang="en-US" altLang="zh-CN" b="1" dirty="0">
              <a:cs typeface="Arial" charset="0"/>
            </a:endParaRPr>
          </a:p>
          <a:p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i="1" dirty="0">
                <a:cs typeface="Arial" charset="0"/>
              </a:rPr>
              <a:t>F</a:t>
            </a:r>
            <a:r>
              <a:rPr lang="en-US" altLang="zh-CN" b="1" dirty="0">
                <a:cs typeface="Arial" charset="0"/>
              </a:rPr>
              <a:t> </a:t>
            </a:r>
            <a:r>
              <a:rPr lang="en-US" altLang="zh-CN" b="1" dirty="0">
                <a:cs typeface="Arial" charset="0"/>
                <a:sym typeface="Symbol" pitchFamily="18" charset="2"/>
              </a:rPr>
              <a:t></a:t>
            </a:r>
            <a:r>
              <a:rPr lang="en-US" altLang="zh-CN" b="1" dirty="0">
                <a:cs typeface="Arial" charset="0"/>
              </a:rPr>
              <a:t> ( </a:t>
            </a:r>
            <a:r>
              <a:rPr lang="en-US" altLang="zh-CN" b="1" i="1" dirty="0">
                <a:cs typeface="Arial" charset="0"/>
              </a:rPr>
              <a:t>E</a:t>
            </a:r>
            <a:r>
              <a:rPr lang="en-US" altLang="zh-CN" b="1" dirty="0">
                <a:cs typeface="Arial" charset="0"/>
              </a:rPr>
              <a:t> ) | id</a:t>
            </a:r>
          </a:p>
        </p:txBody>
      </p:sp>
    </p:spTree>
    <p:extLst>
      <p:ext uri="{BB962C8B-B14F-4D97-AF65-F5344CB8AC3E}">
        <p14:creationId xmlns:p14="http://schemas.microsoft.com/office/powerpoint/2010/main" val="190267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9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9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9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9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9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9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9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9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9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9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9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9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9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9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9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9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9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9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9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59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59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9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3" grpId="0"/>
      <p:bldP spid="595974" grpId="0"/>
      <p:bldP spid="595975" grpId="0"/>
      <p:bldP spid="595976" grpId="0"/>
      <p:bldP spid="595977" grpId="0"/>
      <p:bldP spid="595978" grpId="0"/>
      <p:bldP spid="595979" grpId="0"/>
      <p:bldP spid="595980" grpId="0"/>
      <p:bldP spid="595981" grpId="0"/>
      <p:bldP spid="595982" grpId="0"/>
      <p:bldP spid="595983" grpId="0"/>
      <p:bldP spid="595994" grpId="0"/>
      <p:bldP spid="595995" grpId="0"/>
      <p:bldP spid="595996" grpId="0"/>
      <p:bldP spid="596001" grpId="0"/>
      <p:bldP spid="596003" grpId="0"/>
      <p:bldP spid="596005" grpId="0"/>
      <p:bldP spid="596006" grpId="0"/>
      <p:bldP spid="5960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3.2.6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消除左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递归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非直接左递归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Sd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先变换成直接左递归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3200" b="1" i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Aad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bd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b="1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再消除左递归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a typeface="宋体" pitchFamily="2" charset="-122"/>
              </a:rPr>
              <a:t>	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bdA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adA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65AB6B7-DABB-42F6-A881-718AAD2F7949}" type="slidenum">
              <a:rPr lang="en-US" altLang="zh-CN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2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例： 间接左递归的消除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 err="1" smtClean="0">
                <a:ea typeface="宋体" charset="-122"/>
              </a:rPr>
              <a:t>S→Ac|c</a:t>
            </a:r>
            <a:r>
              <a:rPr lang="en-US" altLang="zh-CN" sz="3200" dirty="0" smtClean="0">
                <a:ea typeface="宋体" charset="-122"/>
              </a:rPr>
              <a:t> 		</a:t>
            </a:r>
            <a:r>
              <a:rPr lang="en-US" altLang="zh-CN" sz="3200" dirty="0" err="1" smtClean="0">
                <a:ea typeface="宋体" charset="-122"/>
              </a:rPr>
              <a:t>A→Bb|b</a:t>
            </a:r>
            <a:r>
              <a:rPr lang="en-US" altLang="zh-CN" sz="3200" dirty="0" smtClean="0">
                <a:ea typeface="宋体" charset="-122"/>
              </a:rPr>
              <a:t> 		</a:t>
            </a:r>
            <a:r>
              <a:rPr lang="en-US" altLang="zh-CN" sz="3200" dirty="0" err="1" smtClean="0">
                <a:ea typeface="宋体" charset="-122"/>
              </a:rPr>
              <a:t>B→Sa|a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将</a:t>
            </a:r>
            <a:r>
              <a:rPr lang="en-US" altLang="zh-CN" sz="3200" dirty="0" smtClean="0">
                <a:ea typeface="宋体" charset="-122"/>
              </a:rPr>
              <a:t>B</a:t>
            </a:r>
            <a:r>
              <a:rPr lang="zh-CN" altLang="en-US" sz="3200" dirty="0" smtClean="0">
                <a:ea typeface="宋体" charset="-122"/>
              </a:rPr>
              <a:t>的定义代入</a:t>
            </a:r>
            <a:r>
              <a:rPr lang="en-US" altLang="zh-CN" sz="3200" dirty="0" smtClean="0">
                <a:ea typeface="宋体" charset="-122"/>
              </a:rPr>
              <a:t>A</a:t>
            </a:r>
            <a:r>
              <a:rPr lang="zh-CN" altLang="en-US" sz="3200" dirty="0" smtClean="0">
                <a:ea typeface="宋体" charset="-122"/>
              </a:rPr>
              <a:t>产生式得</a:t>
            </a:r>
            <a:r>
              <a:rPr lang="en-US" altLang="zh-CN" sz="3200" dirty="0" smtClean="0">
                <a:ea typeface="宋体" charset="-122"/>
              </a:rPr>
              <a:t>: </a:t>
            </a:r>
            <a:r>
              <a:rPr lang="en-US" altLang="zh-CN" sz="3200" dirty="0" err="1" smtClean="0">
                <a:ea typeface="宋体" charset="-122"/>
              </a:rPr>
              <a:t>A→Sab|ab|b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将</a:t>
            </a:r>
            <a:r>
              <a:rPr lang="en-US" altLang="zh-CN" sz="3200" dirty="0" smtClean="0">
                <a:ea typeface="宋体" charset="-122"/>
              </a:rPr>
              <a:t>A</a:t>
            </a:r>
            <a:r>
              <a:rPr lang="zh-CN" altLang="en-US" sz="3200" dirty="0" smtClean="0">
                <a:ea typeface="宋体" charset="-122"/>
              </a:rPr>
              <a:t>的定义代入</a:t>
            </a:r>
            <a:r>
              <a:rPr lang="en-US" altLang="zh-CN" sz="3200" dirty="0" smtClean="0">
                <a:ea typeface="宋体" charset="-122"/>
              </a:rPr>
              <a:t>S</a:t>
            </a:r>
            <a:r>
              <a:rPr lang="zh-CN" altLang="en-US" sz="3200" dirty="0" smtClean="0">
                <a:ea typeface="宋体" charset="-122"/>
              </a:rPr>
              <a:t>产生式得</a:t>
            </a:r>
            <a:r>
              <a:rPr lang="en-US" altLang="zh-CN" sz="3200" dirty="0" smtClean="0">
                <a:ea typeface="宋体" charset="-122"/>
              </a:rPr>
              <a:t>: </a:t>
            </a:r>
            <a:r>
              <a:rPr lang="en-US" altLang="zh-CN" sz="3200" dirty="0" err="1" smtClean="0">
                <a:ea typeface="宋体" charset="-122"/>
              </a:rPr>
              <a:t>S→Sabc|abc|bc|c</a:t>
            </a:r>
            <a:endParaRPr lang="en-US" altLang="zh-CN" sz="3200" dirty="0" smtClean="0">
              <a:ea typeface="宋体" charset="-122"/>
            </a:endParaRPr>
          </a:p>
          <a:p>
            <a:r>
              <a:rPr lang="zh-CN" altLang="en-US" sz="3200" dirty="0" smtClean="0">
                <a:ea typeface="宋体" charset="-122"/>
              </a:rPr>
              <a:t>消除直接左递归：	</a:t>
            </a:r>
            <a:r>
              <a:rPr lang="en-US" altLang="zh-CN" sz="3200" dirty="0" err="1" smtClean="0">
                <a:ea typeface="宋体" charset="-122"/>
              </a:rPr>
              <a:t>S→abcS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cS’</a:t>
            </a:r>
            <a:endParaRPr lang="en-US" altLang="zh-CN" sz="32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a typeface="宋体" charset="-122"/>
              </a:rPr>
              <a:t> 　				</a:t>
            </a:r>
            <a:r>
              <a:rPr lang="en-US" altLang="zh-CN" sz="3200" dirty="0" smtClean="0">
                <a:ea typeface="宋体" charset="-122"/>
              </a:rPr>
              <a:t>S’→</a:t>
            </a:r>
            <a:r>
              <a:rPr lang="en-US" altLang="zh-CN" sz="3200" dirty="0" err="1" smtClean="0">
                <a:ea typeface="宋体" charset="-122"/>
              </a:rPr>
              <a:t>abcS</a:t>
            </a:r>
            <a:r>
              <a:rPr lang="en-US" altLang="zh-CN" sz="3200" dirty="0" smtClean="0">
                <a:ea typeface="宋体" charset="-122"/>
              </a:rPr>
              <a:t>’|ε</a:t>
            </a:r>
          </a:p>
          <a:p>
            <a:r>
              <a:rPr lang="zh-CN" altLang="en-US" sz="3200" dirty="0" smtClean="0">
                <a:ea typeface="宋体" charset="-122"/>
              </a:rPr>
              <a:t>删除“多余的”产生式：</a:t>
            </a:r>
            <a:r>
              <a:rPr lang="en-US" altLang="zh-CN" sz="3200" dirty="0" err="1" smtClean="0">
                <a:ea typeface="宋体" charset="-122"/>
              </a:rPr>
              <a:t>A→Sab|ab|b</a:t>
            </a:r>
            <a:r>
              <a:rPr lang="zh-CN" altLang="en-US" sz="3200" dirty="0" smtClean="0">
                <a:ea typeface="宋体" charset="-122"/>
              </a:rPr>
              <a:t>和</a:t>
            </a:r>
            <a:r>
              <a:rPr lang="en-US" altLang="zh-CN" sz="3200" dirty="0" err="1" smtClean="0">
                <a:ea typeface="宋体" charset="-122"/>
              </a:rPr>
              <a:t>B→Sa|a</a:t>
            </a:r>
            <a:r>
              <a:rPr lang="en-US" altLang="zh-CN" sz="3200" dirty="0" smtClean="0">
                <a:ea typeface="宋体" charset="-122"/>
              </a:rPr>
              <a:t> </a:t>
            </a:r>
          </a:p>
          <a:p>
            <a:r>
              <a:rPr lang="zh-CN" altLang="en-US" sz="3200" dirty="0" smtClean="0">
                <a:ea typeface="宋体" charset="-122"/>
              </a:rPr>
              <a:t>结果：	</a:t>
            </a:r>
            <a:r>
              <a:rPr lang="en-US" altLang="zh-CN" sz="3200" dirty="0" err="1" smtClean="0">
                <a:ea typeface="宋体" charset="-122"/>
              </a:rPr>
              <a:t>S→abcS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bcS</a:t>
            </a:r>
            <a:r>
              <a:rPr lang="en-US" altLang="zh-CN" sz="3200" dirty="0" smtClean="0">
                <a:ea typeface="宋体" charset="-122"/>
              </a:rPr>
              <a:t>’|</a:t>
            </a:r>
            <a:r>
              <a:rPr lang="en-US" altLang="zh-CN" sz="3200" dirty="0" err="1" smtClean="0">
                <a:ea typeface="宋体" charset="-122"/>
              </a:rPr>
              <a:t>cS’</a:t>
            </a:r>
            <a:endParaRPr lang="en-US" altLang="zh-CN" sz="3200" dirty="0" smtClean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3200" dirty="0" smtClean="0">
                <a:ea typeface="宋体" charset="-122"/>
              </a:rPr>
              <a:t>　		</a:t>
            </a:r>
            <a:r>
              <a:rPr lang="en-US" altLang="zh-CN" sz="3200" dirty="0" smtClean="0">
                <a:ea typeface="宋体" charset="-122"/>
              </a:rPr>
              <a:t>S’→</a:t>
            </a:r>
            <a:r>
              <a:rPr lang="en-US" altLang="zh-CN" sz="3200" dirty="0" err="1" smtClean="0">
                <a:ea typeface="宋体" charset="-122"/>
              </a:rPr>
              <a:t>abcS</a:t>
            </a:r>
            <a:r>
              <a:rPr lang="en-US" altLang="zh-CN" sz="3200" dirty="0" smtClean="0">
                <a:ea typeface="宋体" charset="-122"/>
              </a:rPr>
              <a:t>’|ε</a:t>
            </a:r>
            <a:endParaRPr lang="zh-CN" altLang="en-US" sz="3200" dirty="0" smtClean="0">
              <a:ea typeface="宋体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9338F33-AFDD-4CCB-9772-84CD22E18430}" type="slidenum">
              <a:rPr lang="en-US" altLang="zh-CN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1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0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0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0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0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0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0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消除左递归的一般方法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对产生式组</a:t>
            </a: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A→A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|A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|…|</a:t>
            </a:r>
            <a:r>
              <a:rPr lang="en-US" altLang="zh-CN" sz="2800" dirty="0" err="1" smtClean="0">
                <a:ea typeface="宋体" pitchFamily="2" charset="-122"/>
              </a:rPr>
              <a:t>A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err="1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1 </a:t>
            </a:r>
            <a:r>
              <a:rPr lang="en-US" altLang="zh-CN" sz="2800" dirty="0" smtClean="0">
                <a:ea typeface="宋体" pitchFamily="2" charset="-122"/>
              </a:rPr>
              <a:t>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2 </a:t>
            </a:r>
            <a:r>
              <a:rPr lang="en-US" altLang="zh-CN" sz="2800" dirty="0" smtClean="0">
                <a:ea typeface="宋体" pitchFamily="2" charset="-122"/>
              </a:rPr>
              <a:t>|…|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err="1" smtClean="0">
                <a:ea typeface="宋体" pitchFamily="2" charset="-122"/>
              </a:rPr>
              <a:t>m</a:t>
            </a:r>
            <a:r>
              <a:rPr lang="en-US" altLang="zh-CN" sz="2800" baseline="-25000" dirty="0" smtClean="0">
                <a:ea typeface="宋体" pitchFamily="2" charset="-122"/>
              </a:rPr>
              <a:t> 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用如下产生式组替换</a:t>
            </a: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A →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B 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B |…|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b</a:t>
            </a:r>
            <a:r>
              <a:rPr lang="en-US" altLang="zh-CN" sz="2800" baseline="-25000" dirty="0" err="1" smtClean="0">
                <a:ea typeface="宋体" pitchFamily="2" charset="-122"/>
              </a:rPr>
              <a:t>m</a:t>
            </a:r>
            <a:r>
              <a:rPr lang="en-US" altLang="zh-CN" sz="2800" dirty="0" err="1" smtClean="0">
                <a:ea typeface="宋体" pitchFamily="2" charset="-122"/>
              </a:rPr>
              <a:t>B</a:t>
            </a:r>
            <a:endParaRPr lang="en-US" altLang="zh-CN" sz="2800" dirty="0" smtClean="0">
              <a:ea typeface="宋体" pitchFamily="2" charset="-122"/>
            </a:endParaRPr>
          </a:p>
          <a:p>
            <a:pPr lvl="1">
              <a:buFontTx/>
              <a:buNone/>
              <a:defRPr/>
            </a:pPr>
            <a:r>
              <a:rPr lang="en-US" altLang="zh-CN" sz="2800" dirty="0" smtClean="0">
                <a:ea typeface="宋体" pitchFamily="2" charset="-122"/>
              </a:rPr>
              <a:t>B →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ea typeface="宋体" pitchFamily="2" charset="-122"/>
              </a:rPr>
              <a:t>B| </a:t>
            </a:r>
            <a:r>
              <a:rPr lang="en-US" altLang="zh-CN" sz="28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ea typeface="宋体" pitchFamily="2" charset="-122"/>
              </a:rPr>
              <a:t>B |…|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a</a:t>
            </a:r>
            <a:r>
              <a:rPr lang="en-US" altLang="zh-CN" sz="2800" baseline="-25000" dirty="0" err="1" smtClean="0">
                <a:ea typeface="宋体" pitchFamily="2" charset="-122"/>
              </a:rPr>
              <a:t>n</a:t>
            </a:r>
            <a:r>
              <a:rPr lang="en-US" altLang="zh-CN" sz="2800" dirty="0" err="1" smtClean="0">
                <a:ea typeface="宋体" pitchFamily="2" charset="-122"/>
              </a:rPr>
              <a:t>B</a:t>
            </a:r>
            <a:r>
              <a:rPr lang="en-US" altLang="zh-CN" sz="2800" dirty="0" smtClean="0">
                <a:ea typeface="宋体" pitchFamily="2" charset="-122"/>
              </a:rPr>
              <a:t> |ε</a:t>
            </a:r>
          </a:p>
          <a:p>
            <a:pPr lvl="1">
              <a:buFontTx/>
              <a:buNone/>
              <a:defRPr/>
            </a:pPr>
            <a:r>
              <a:rPr lang="zh-CN" altLang="en-US" sz="2800" dirty="0" smtClean="0">
                <a:ea typeface="宋体" pitchFamily="2" charset="-122"/>
              </a:rPr>
              <a:t>其中：</a:t>
            </a:r>
            <a:r>
              <a:rPr lang="en-US" altLang="zh-CN" sz="2800" dirty="0" smtClean="0">
                <a:ea typeface="宋体" pitchFamily="2" charset="-122"/>
              </a:rPr>
              <a:t>B</a:t>
            </a:r>
            <a:r>
              <a:rPr lang="zh-CN" altLang="en-US" sz="2800" dirty="0" smtClean="0">
                <a:ea typeface="宋体" pitchFamily="2" charset="-122"/>
              </a:rPr>
              <a:t>为新变量，相当于</a:t>
            </a:r>
            <a:r>
              <a:rPr lang="en-US" altLang="zh-CN" sz="2800" dirty="0" smtClean="0">
                <a:ea typeface="宋体" pitchFamily="2" charset="-122"/>
              </a:rPr>
              <a:t>A’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消除左递归的算法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为非终结符编号，再采用代入法将间接左递归变为直接左递归，消除直接左递归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F663658-D6C8-4665-8BEA-5CA8221B7046}" type="slidenum">
              <a:rPr lang="en-US" altLang="zh-CN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65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提取左因子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例：</a:t>
            </a:r>
            <a:r>
              <a:rPr lang="en-US" altLang="zh-CN" sz="3200" dirty="0" smtClean="0">
                <a:ea typeface="宋体" charset="-122"/>
              </a:rPr>
              <a:t>if</a:t>
            </a:r>
            <a:r>
              <a:rPr lang="zh-CN" altLang="en-US" sz="3200" dirty="0" smtClean="0">
                <a:ea typeface="宋体" charset="-122"/>
              </a:rPr>
              <a:t>语句的原始文法</a:t>
            </a:r>
          </a:p>
          <a:p>
            <a:r>
              <a:rPr lang="en-US" altLang="zh-CN" sz="3200" dirty="0" smtClean="0">
                <a:ea typeface="宋体" charset="-122"/>
              </a:rPr>
              <a:t>S→ 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r>
              <a:rPr lang="en-US" altLang="zh-CN" sz="3200" dirty="0" smtClean="0">
                <a:ea typeface="宋体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 smtClean="0">
                <a:ea typeface="宋体" charset="-122"/>
              </a:rPr>
              <a:t>     |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r>
              <a:rPr lang="en-US" altLang="zh-CN" sz="3200" dirty="0" smtClean="0">
                <a:ea typeface="宋体" charset="-122"/>
              </a:rPr>
              <a:t> else S </a:t>
            </a:r>
          </a:p>
          <a:p>
            <a:pPr>
              <a:buFontTx/>
              <a:buNone/>
            </a:pPr>
            <a:r>
              <a:rPr lang="en-US" altLang="zh-CN" sz="3200" dirty="0" smtClean="0">
                <a:ea typeface="宋体" charset="-122"/>
              </a:rPr>
              <a:t>     | other</a:t>
            </a:r>
          </a:p>
          <a:p>
            <a:r>
              <a:rPr lang="zh-CN" altLang="en-US" sz="3200" dirty="0" smtClean="0">
                <a:ea typeface="宋体" charset="-122"/>
              </a:rPr>
              <a:t>遇到 </a:t>
            </a:r>
            <a:r>
              <a:rPr lang="en-US" altLang="zh-CN" sz="3200" dirty="0" smtClean="0">
                <a:ea typeface="宋体" charset="-122"/>
              </a:rPr>
              <a:t>if </a:t>
            </a:r>
            <a:r>
              <a:rPr lang="zh-CN" altLang="en-US" sz="3200" dirty="0" smtClean="0">
                <a:ea typeface="宋体" charset="-122"/>
              </a:rPr>
              <a:t>时难以判断用哪一个产生式进行匹配（推导）</a:t>
            </a:r>
          </a:p>
          <a:p>
            <a:r>
              <a:rPr lang="zh-CN" altLang="en-US" sz="3200" dirty="0" smtClean="0">
                <a:ea typeface="宋体" charset="-122"/>
              </a:rPr>
              <a:t>存在左因子 </a:t>
            </a:r>
            <a:r>
              <a:rPr lang="en-US" altLang="zh-CN" sz="3200" dirty="0" smtClean="0">
                <a:solidFill>
                  <a:srgbClr val="FF3300"/>
                </a:solidFill>
                <a:ea typeface="宋体" charset="-122"/>
              </a:rPr>
              <a:t>if E then S</a:t>
            </a:r>
            <a:endParaRPr lang="zh-CN" altLang="en-US" sz="3200" dirty="0" smtClean="0">
              <a:solidFill>
                <a:srgbClr val="FF3300"/>
              </a:solidFill>
              <a:ea typeface="宋体" charset="-122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ED4C2B5-7896-4D97-BD85-7D5CAA8D4476}" type="slidenum">
              <a:rPr lang="en-US" altLang="zh-CN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29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提取左因子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当存在某一步推导可能有多种选择的产生式的时候，可通过提取左因子的方法修改文法</a:t>
            </a:r>
          </a:p>
          <a:p>
            <a:pPr>
              <a:defRPr/>
            </a:pPr>
            <a:endParaRPr lang="zh-CN" altLang="en-US" sz="3200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文法	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aCb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   C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cd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</a:t>
            </a: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可以将文法改写为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B6CC48-4384-443E-A09E-C680F322143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03140" name="Text Box 4" descr="Green marble"/>
          <p:cNvSpPr txBox="1">
            <a:spLocks noChangeArrowheads="1"/>
          </p:cNvSpPr>
          <p:nvPr/>
        </p:nvSpPr>
        <p:spPr bwMode="auto">
          <a:xfrm>
            <a:off x="3924300" y="4360068"/>
            <a:ext cx="147829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S-&gt;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aCb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C-&gt;</a:t>
            </a:r>
            <a:r>
              <a:rPr lang="en-US" altLang="zh-CN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cC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endParaRPr lang="en-US" altLang="zh-CN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C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-&gt;d|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8681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提取左因子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有左因子的文法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i="1" dirty="0" smtClean="0">
                <a:ea typeface="宋体" pitchFamily="2" charset="-122"/>
              </a:rPr>
              <a:t>		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提左因子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i="1" dirty="0" smtClean="0">
                <a:ea typeface="宋体" pitchFamily="2" charset="-122"/>
              </a:rPr>
              <a:t>		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A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537F43C-F986-4F77-94E2-7B357012C939}" type="slidenum">
              <a:rPr lang="en-US" altLang="zh-CN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82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charset="-122"/>
              </a:rPr>
              <a:t>提取左因子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悬空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else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的文法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</a:t>
            </a:r>
            <a:r>
              <a:rPr lang="en-US" altLang="zh-CN" sz="3200" b="1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if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else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/>
                <a:ea typeface="宋体" pitchFamily="2" charset="-122"/>
              </a:rPr>
              <a:t>			  | if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3200" b="1" dirty="0" smtClean="0">
                <a:effectLst/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effectLst/>
                <a:ea typeface="宋体" pitchFamily="2" charset="-122"/>
              </a:rPr>
              <a:t>stmt</a:t>
            </a:r>
            <a:endParaRPr lang="en-US" altLang="zh-CN" sz="3200" b="1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effectLst/>
                <a:ea typeface="宋体" pitchFamily="2" charset="-122"/>
              </a:rPr>
              <a:t>			  | other</a:t>
            </a:r>
            <a:endParaRPr lang="en-US" altLang="zh-CN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提左因子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if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expr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then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optional</a:t>
            </a:r>
            <a:r>
              <a:rPr lang="en-US" altLang="zh-CN" sz="2800" b="0" dirty="0" err="1" smtClean="0">
                <a:effectLst/>
                <a:ea typeface="宋体" pitchFamily="2" charset="-122"/>
              </a:rPr>
              <a:t>_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else_part</a:t>
            </a:r>
            <a:endParaRPr lang="en-US" altLang="zh-CN" sz="2800" b="0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dirty="0">
                <a:ea typeface="宋体" pitchFamily="2" charset="-122"/>
              </a:rPr>
              <a:t>	</a:t>
            </a:r>
            <a:r>
              <a:rPr lang="en-US" altLang="zh-CN" sz="2800" b="0" dirty="0" smtClean="0">
                <a:ea typeface="宋体" pitchFamily="2" charset="-122"/>
              </a:rPr>
              <a:t>		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800" b="0" dirty="0" smtClean="0">
              <a:effectLst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err="1" smtClean="0">
                <a:effectLst/>
                <a:ea typeface="宋体" pitchFamily="2" charset="-122"/>
              </a:rPr>
              <a:t>optional</a:t>
            </a:r>
            <a:r>
              <a:rPr lang="en-US" altLang="zh-CN" sz="2800" b="0" dirty="0" err="1" smtClean="0">
                <a:effectLst/>
                <a:ea typeface="宋体" pitchFamily="2" charset="-122"/>
              </a:rPr>
              <a:t>_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else_part</a:t>
            </a:r>
            <a:r>
              <a:rPr lang="en-US" altLang="zh-CN" sz="2800" b="0" i="1" dirty="0" smtClean="0">
                <a:effectLst/>
                <a:ea typeface="宋体" pitchFamily="2" charset="-122"/>
              </a:rPr>
              <a:t>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else </a:t>
            </a:r>
            <a:r>
              <a:rPr lang="en-US" altLang="zh-CN" sz="2800" b="0" i="1" dirty="0" err="1" smtClean="0">
                <a:effectLst/>
                <a:ea typeface="宋体" pitchFamily="2" charset="-122"/>
              </a:rPr>
              <a:t>stmt</a:t>
            </a:r>
            <a:r>
              <a:rPr lang="en-US" altLang="zh-CN" sz="2800" b="0" dirty="0" smtClean="0">
                <a:effectLst/>
                <a:ea typeface="宋体" pitchFamily="2" charset="-122"/>
              </a:rPr>
              <a:t>  | </a:t>
            </a:r>
            <a:r>
              <a:rPr lang="en-US" altLang="zh-CN" sz="2800" b="0" dirty="0" smtClean="0">
                <a:effectLst/>
                <a:ea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942B53-8CCC-41DF-9E4A-980E84E5A8B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608260" name="Line 4"/>
          <p:cNvSpPr>
            <a:spLocks noChangeShapeType="1"/>
          </p:cNvSpPr>
          <p:nvPr/>
        </p:nvSpPr>
        <p:spPr bwMode="auto">
          <a:xfrm>
            <a:off x="5148064" y="4437112"/>
            <a:ext cx="2735262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8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8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8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提取左因子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将形如 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A→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p</a:t>
            </a:r>
          </a:p>
          <a:p>
            <a:pPr>
              <a:buFontTx/>
              <a:buNone/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  的规则改写为</a:t>
            </a:r>
          </a:p>
          <a:p>
            <a:pPr>
              <a:buFontTx/>
              <a:buNone/>
              <a:defRPr/>
            </a:pP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  A→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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A'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 |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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p </a:t>
            </a:r>
          </a:p>
          <a:p>
            <a:pPr>
              <a:buFontTx/>
              <a:buNone/>
              <a:defRPr/>
            </a:pPr>
            <a:r>
              <a:rPr lang="zh-CN" altLang="en-US" sz="3200" b="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A'→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3200" b="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3200" b="0" dirty="0" smtClean="0">
                <a:latin typeface="微软雅黑" pitchFamily="34" charset="-122"/>
                <a:ea typeface="微软雅黑" pitchFamily="34" charset="-122"/>
              </a:rPr>
              <a:t>|…| </a:t>
            </a:r>
            <a:r>
              <a:rPr lang="en-US" altLang="zh-CN" sz="3200" b="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3200" b="0" baseline="-25000" dirty="0" err="1" smtClean="0">
                <a:latin typeface="微软雅黑" pitchFamily="34" charset="-122"/>
                <a:ea typeface="微软雅黑" pitchFamily="34" charset="-122"/>
              </a:rPr>
              <a:t>m</a:t>
            </a:r>
            <a:endParaRPr lang="zh-CN" altLang="en-US" sz="3200" b="0" baseline="-25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4C508D7-65F7-4D6A-B483-AC0A51B70F8F}" type="slidenum">
              <a:rPr lang="en-US" altLang="zh-CN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72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zh-CN" altLang="zh-CN" dirty="0" smtClean="0"/>
              <a:t>提</a:t>
            </a:r>
            <a:r>
              <a:rPr lang="zh-CN" altLang="zh-CN" dirty="0"/>
              <a:t>取左因子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 err="1" smtClean="0"/>
              <a:t>E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|</a:t>
            </a:r>
            <a:r>
              <a:rPr lang="en-US" altLang="zh-CN" dirty="0" err="1" smtClean="0"/>
              <a:t>int+E</a:t>
            </a:r>
            <a:r>
              <a:rPr lang="en-US" altLang="zh-CN" dirty="0" smtClean="0"/>
              <a:t> |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–E |E–(E)</a:t>
            </a:r>
          </a:p>
          <a:p>
            <a:pPr marL="0" lvl="0" indent="0">
              <a:buNone/>
            </a:pPr>
            <a:endParaRPr lang="en-US" altLang="zh-CN" dirty="0"/>
          </a:p>
          <a:p>
            <a:pPr marL="0" lv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E</a:t>
            </a:r>
            <a:r>
              <a:rPr lang="zh-CN" altLang="zh-CN" dirty="0"/>
              <a:t>’</a:t>
            </a:r>
            <a:r>
              <a:rPr lang="en-US" altLang="zh-CN" dirty="0"/>
              <a:t>| </a:t>
            </a:r>
            <a:r>
              <a:rPr lang="en-US" altLang="zh-CN" dirty="0" smtClean="0"/>
              <a:t>E–(E) </a:t>
            </a:r>
          </a:p>
          <a:p>
            <a:pPr marL="0" indent="0">
              <a:buNone/>
            </a:pPr>
            <a:r>
              <a:rPr lang="en-US" altLang="zh-CN" dirty="0" smtClean="0"/>
              <a:t>E</a:t>
            </a:r>
            <a:r>
              <a:rPr lang="en-US" altLang="zh-CN" dirty="0"/>
              <a:t>’</a:t>
            </a:r>
            <a:r>
              <a:rPr lang="en-US" altLang="zh-CN" dirty="0" smtClean="0">
                <a:sym typeface="Symbol" panose="05050102010706020507" pitchFamily="18" charset="2"/>
              </a:rPr>
              <a:t> </a:t>
            </a:r>
            <a:r>
              <a:rPr lang="en-US" altLang="zh-CN" dirty="0" smtClean="0"/>
              <a:t> </a:t>
            </a:r>
            <a:r>
              <a:rPr lang="en-US" altLang="zh-CN" dirty="0"/>
              <a:t>| </a:t>
            </a:r>
            <a:r>
              <a:rPr lang="en-US" altLang="zh-CN" dirty="0" smtClean="0"/>
              <a:t>+E </a:t>
            </a:r>
            <a:r>
              <a:rPr lang="en-US" altLang="zh-CN" dirty="0"/>
              <a:t>| </a:t>
            </a:r>
            <a:r>
              <a:rPr lang="en-US" altLang="zh-CN" dirty="0" smtClean="0"/>
              <a:t>–E                         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BC3225-936E-454F-B1BD-7DECEF46658D}" type="slidenum">
              <a:rPr lang="en-US" altLang="zh-CN" smtClean="0">
                <a:solidFill>
                  <a:srgbClr val="C0C0C0">
                    <a:lumMod val="40000"/>
                    <a:lumOff val="60000"/>
                  </a:srgbClr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C0C0C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32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75" name="Rectangle 4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3.1.3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二义性</a:t>
            </a:r>
          </a:p>
        </p:txBody>
      </p:sp>
      <p:sp>
        <p:nvSpPr>
          <p:cNvPr id="457776" name="Rectangle 48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5248275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		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				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	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			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+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+ id			 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+ id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 sz="2800" dirty="0" smtClean="0">
              <a:ea typeface="宋体" pitchFamily="2" charset="-122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A05F96-EAF6-4F14-9ED0-76324245BEFA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4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381000" y="3933056"/>
            <a:ext cx="8153400" cy="2438400"/>
            <a:chOff x="288" y="2592"/>
            <a:chExt cx="5136" cy="1536"/>
          </a:xfrm>
        </p:grpSpPr>
        <p:sp>
          <p:nvSpPr>
            <p:cNvPr id="26634" name="Rectangle 5"/>
            <p:cNvSpPr>
              <a:spLocks noChangeArrowheads="1"/>
            </p:cNvSpPr>
            <p:nvPr/>
          </p:nvSpPr>
          <p:spPr bwMode="auto">
            <a:xfrm>
              <a:off x="901" y="2592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 flipH="1">
              <a:off x="455" y="2850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7"/>
            <p:cNvSpPr>
              <a:spLocks noChangeShapeType="1"/>
            </p:cNvSpPr>
            <p:nvPr/>
          </p:nvSpPr>
          <p:spPr bwMode="auto">
            <a:xfrm>
              <a:off x="1082" y="2865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>
              <a:off x="969" y="292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Rectangle 9"/>
            <p:cNvSpPr>
              <a:spLocks noChangeArrowheads="1"/>
            </p:cNvSpPr>
            <p:nvPr/>
          </p:nvSpPr>
          <p:spPr bwMode="auto">
            <a:xfrm>
              <a:off x="288" y="297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39" name="Rectangle 10"/>
            <p:cNvSpPr>
              <a:spLocks noChangeArrowheads="1"/>
            </p:cNvSpPr>
            <p:nvPr/>
          </p:nvSpPr>
          <p:spPr bwMode="auto">
            <a:xfrm>
              <a:off x="1487" y="298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0" name="Rectangle 11"/>
            <p:cNvSpPr>
              <a:spLocks noChangeArrowheads="1"/>
            </p:cNvSpPr>
            <p:nvPr/>
          </p:nvSpPr>
          <p:spPr bwMode="auto">
            <a:xfrm>
              <a:off x="901" y="3036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6641" name="Line 12"/>
            <p:cNvSpPr>
              <a:spLocks noChangeShapeType="1"/>
            </p:cNvSpPr>
            <p:nvPr/>
          </p:nvSpPr>
          <p:spPr bwMode="auto">
            <a:xfrm>
              <a:off x="1695" y="3217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3"/>
            <p:cNvSpPr>
              <a:spLocks noChangeShapeType="1"/>
            </p:cNvSpPr>
            <p:nvPr/>
          </p:nvSpPr>
          <p:spPr bwMode="auto">
            <a:xfrm flipH="1">
              <a:off x="1040" y="3217"/>
              <a:ext cx="43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Rectangle 14"/>
            <p:cNvSpPr>
              <a:spLocks noChangeArrowheads="1"/>
            </p:cNvSpPr>
            <p:nvPr/>
          </p:nvSpPr>
          <p:spPr bwMode="auto">
            <a:xfrm>
              <a:off x="1496" y="3371"/>
              <a:ext cx="2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6644" name="Line 15"/>
            <p:cNvSpPr>
              <a:spLocks noChangeShapeType="1"/>
            </p:cNvSpPr>
            <p:nvPr/>
          </p:nvSpPr>
          <p:spPr bwMode="auto">
            <a:xfrm>
              <a:off x="1571" y="330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Rectangle 16"/>
            <p:cNvSpPr>
              <a:spLocks noChangeArrowheads="1"/>
            </p:cNvSpPr>
            <p:nvPr/>
          </p:nvSpPr>
          <p:spPr bwMode="auto">
            <a:xfrm>
              <a:off x="871" y="332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6" name="Rectangle 17"/>
            <p:cNvSpPr>
              <a:spLocks noChangeArrowheads="1"/>
            </p:cNvSpPr>
            <p:nvPr/>
          </p:nvSpPr>
          <p:spPr bwMode="auto">
            <a:xfrm>
              <a:off x="2126" y="3308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47" name="Line 18"/>
            <p:cNvSpPr>
              <a:spLocks noChangeShapeType="1"/>
            </p:cNvSpPr>
            <p:nvPr/>
          </p:nvSpPr>
          <p:spPr bwMode="auto">
            <a:xfrm>
              <a:off x="960" y="366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Line 19"/>
            <p:cNvSpPr>
              <a:spLocks noChangeShapeType="1"/>
            </p:cNvSpPr>
            <p:nvPr/>
          </p:nvSpPr>
          <p:spPr bwMode="auto">
            <a:xfrm>
              <a:off x="2211" y="365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373" y="3294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Rectangle 21"/>
            <p:cNvSpPr>
              <a:spLocks noChangeArrowheads="1"/>
            </p:cNvSpPr>
            <p:nvPr/>
          </p:nvSpPr>
          <p:spPr bwMode="auto">
            <a:xfrm>
              <a:off x="288" y="345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6651" name="Rectangle 22"/>
            <p:cNvSpPr>
              <a:spLocks noChangeArrowheads="1"/>
            </p:cNvSpPr>
            <p:nvPr/>
          </p:nvSpPr>
          <p:spPr bwMode="auto">
            <a:xfrm>
              <a:off x="858" y="380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6652" name="Rectangle 23"/>
            <p:cNvSpPr>
              <a:spLocks noChangeArrowheads="1"/>
            </p:cNvSpPr>
            <p:nvPr/>
          </p:nvSpPr>
          <p:spPr bwMode="auto">
            <a:xfrm>
              <a:off x="2113" y="379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6653" name="Rectangle 24"/>
            <p:cNvSpPr>
              <a:spLocks noChangeArrowheads="1"/>
            </p:cNvSpPr>
            <p:nvPr/>
          </p:nvSpPr>
          <p:spPr bwMode="auto">
            <a:xfrm>
              <a:off x="4547" y="259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54" name="Line 25"/>
            <p:cNvSpPr>
              <a:spLocks noChangeShapeType="1"/>
            </p:cNvSpPr>
            <p:nvPr/>
          </p:nvSpPr>
          <p:spPr bwMode="auto">
            <a:xfrm flipH="1">
              <a:off x="4102" y="2853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6"/>
            <p:cNvSpPr>
              <a:spLocks noChangeShapeType="1"/>
            </p:cNvSpPr>
            <p:nvPr/>
          </p:nvSpPr>
          <p:spPr bwMode="auto">
            <a:xfrm>
              <a:off x="4729" y="286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7"/>
            <p:cNvSpPr>
              <a:spLocks noChangeShapeType="1"/>
            </p:cNvSpPr>
            <p:nvPr/>
          </p:nvSpPr>
          <p:spPr bwMode="auto">
            <a:xfrm>
              <a:off x="4615" y="2931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Rectangle 28"/>
            <p:cNvSpPr>
              <a:spLocks noChangeArrowheads="1"/>
            </p:cNvSpPr>
            <p:nvPr/>
          </p:nvSpPr>
          <p:spPr bwMode="auto">
            <a:xfrm>
              <a:off x="5131" y="302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58" name="Line 29"/>
            <p:cNvSpPr>
              <a:spLocks noChangeShapeType="1"/>
            </p:cNvSpPr>
            <p:nvPr/>
          </p:nvSpPr>
          <p:spPr bwMode="auto">
            <a:xfrm>
              <a:off x="5216" y="334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Rectangle 30"/>
            <p:cNvSpPr>
              <a:spLocks noChangeArrowheads="1"/>
            </p:cNvSpPr>
            <p:nvPr/>
          </p:nvSpPr>
          <p:spPr bwMode="auto">
            <a:xfrm>
              <a:off x="5131" y="3508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6660" name="Rectangle 31"/>
            <p:cNvSpPr>
              <a:spLocks noChangeArrowheads="1"/>
            </p:cNvSpPr>
            <p:nvPr/>
          </p:nvSpPr>
          <p:spPr bwMode="auto">
            <a:xfrm>
              <a:off x="3922" y="2977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61" name="Rectangle 32"/>
            <p:cNvSpPr>
              <a:spLocks noChangeArrowheads="1"/>
            </p:cNvSpPr>
            <p:nvPr/>
          </p:nvSpPr>
          <p:spPr bwMode="auto">
            <a:xfrm>
              <a:off x="3933" y="343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6662" name="Line 33"/>
            <p:cNvSpPr>
              <a:spLocks noChangeShapeType="1"/>
            </p:cNvSpPr>
            <p:nvPr/>
          </p:nvSpPr>
          <p:spPr bwMode="auto">
            <a:xfrm>
              <a:off x="4129" y="3207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Line 34"/>
            <p:cNvSpPr>
              <a:spLocks noChangeShapeType="1"/>
            </p:cNvSpPr>
            <p:nvPr/>
          </p:nvSpPr>
          <p:spPr bwMode="auto">
            <a:xfrm flipH="1">
              <a:off x="3475" y="320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Rectangle 35"/>
            <p:cNvSpPr>
              <a:spLocks noChangeArrowheads="1"/>
            </p:cNvSpPr>
            <p:nvPr/>
          </p:nvSpPr>
          <p:spPr bwMode="auto">
            <a:xfrm>
              <a:off x="4556" y="301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6665" name="Line 36"/>
            <p:cNvSpPr>
              <a:spLocks noChangeShapeType="1"/>
            </p:cNvSpPr>
            <p:nvPr/>
          </p:nvSpPr>
          <p:spPr bwMode="auto">
            <a:xfrm>
              <a:off x="4005" y="3299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Rectangle 37"/>
            <p:cNvSpPr>
              <a:spLocks noChangeArrowheads="1"/>
            </p:cNvSpPr>
            <p:nvPr/>
          </p:nvSpPr>
          <p:spPr bwMode="auto">
            <a:xfrm>
              <a:off x="3306" y="331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67" name="Rectangle 38"/>
            <p:cNvSpPr>
              <a:spLocks noChangeArrowheads="1"/>
            </p:cNvSpPr>
            <p:nvPr/>
          </p:nvSpPr>
          <p:spPr bwMode="auto">
            <a:xfrm>
              <a:off x="4560" y="32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6668" name="Line 39"/>
            <p:cNvSpPr>
              <a:spLocks noChangeShapeType="1"/>
            </p:cNvSpPr>
            <p:nvPr/>
          </p:nvSpPr>
          <p:spPr bwMode="auto">
            <a:xfrm>
              <a:off x="3395" y="365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Line 40"/>
            <p:cNvSpPr>
              <a:spLocks noChangeShapeType="1"/>
            </p:cNvSpPr>
            <p:nvPr/>
          </p:nvSpPr>
          <p:spPr bwMode="auto">
            <a:xfrm>
              <a:off x="4645" y="364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Rectangle 41"/>
            <p:cNvSpPr>
              <a:spLocks noChangeArrowheads="1"/>
            </p:cNvSpPr>
            <p:nvPr/>
          </p:nvSpPr>
          <p:spPr bwMode="auto">
            <a:xfrm>
              <a:off x="3293" y="37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26671" name="Rectangle 42"/>
            <p:cNvSpPr>
              <a:spLocks noChangeArrowheads="1"/>
            </p:cNvSpPr>
            <p:nvPr/>
          </p:nvSpPr>
          <p:spPr bwMode="auto">
            <a:xfrm>
              <a:off x="4547" y="378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</p:grpSp>
      <p:sp>
        <p:nvSpPr>
          <p:cNvPr id="457771" name="Text Box 43" descr="Green marble"/>
          <p:cNvSpPr txBox="1">
            <a:spLocks noChangeArrowheads="1"/>
          </p:cNvSpPr>
          <p:nvPr/>
        </p:nvSpPr>
        <p:spPr bwMode="auto">
          <a:xfrm>
            <a:off x="3203575" y="2636838"/>
            <a:ext cx="12223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3*4+5</a:t>
            </a:r>
          </a:p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-&gt;3*9</a:t>
            </a:r>
          </a:p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-&gt;27</a:t>
            </a:r>
          </a:p>
        </p:txBody>
      </p:sp>
      <p:sp>
        <p:nvSpPr>
          <p:cNvPr id="457772" name="Text Box 44" descr="Green marble"/>
          <p:cNvSpPr txBox="1">
            <a:spLocks noChangeArrowheads="1"/>
          </p:cNvSpPr>
          <p:nvPr/>
        </p:nvSpPr>
        <p:spPr bwMode="auto">
          <a:xfrm>
            <a:off x="7670800" y="2492375"/>
            <a:ext cx="1222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   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3*4+5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-&gt;12+5</a:t>
            </a:r>
          </a:p>
          <a:p>
            <a:pPr>
              <a:defRPr/>
            </a:pP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-&gt;17</a:t>
            </a:r>
          </a:p>
        </p:txBody>
      </p:sp>
      <p:sp>
        <p:nvSpPr>
          <p:cNvPr id="457773" name="Text Box 45"/>
          <p:cNvSpPr txBox="1">
            <a:spLocks noChangeArrowheads="1"/>
          </p:cNvSpPr>
          <p:nvPr/>
        </p:nvSpPr>
        <p:spPr bwMode="auto">
          <a:xfrm>
            <a:off x="3348038" y="3716338"/>
            <a:ext cx="1027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Wrong!</a:t>
            </a:r>
            <a:endParaRPr lang="zh-CN" altLang="en-US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57774" name="Text Box 46"/>
          <p:cNvSpPr txBox="1">
            <a:spLocks noChangeArrowheads="1"/>
          </p:cNvSpPr>
          <p:nvPr/>
        </p:nvSpPr>
        <p:spPr bwMode="auto">
          <a:xfrm>
            <a:off x="7956550" y="3571875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Right!</a:t>
            </a:r>
            <a:endParaRPr lang="zh-CN" altLang="en-US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3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7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7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7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7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3" grpId="0"/>
      <p:bldP spid="4577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自上而下分析方法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charset="-122"/>
              </a:rPr>
              <a:t>基本思想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寻找输入符号串的最左推导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试图根据当前输入单词确定使用哪个产生式</a:t>
            </a:r>
          </a:p>
          <a:p>
            <a:r>
              <a:rPr lang="zh-CN" altLang="en-US" sz="3200" dirty="0" smtClean="0">
                <a:ea typeface="宋体" charset="-122"/>
              </a:rPr>
              <a:t>基本过程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从</a:t>
            </a:r>
            <a:r>
              <a:rPr lang="en-US" altLang="zh-CN" sz="2800" dirty="0" smtClean="0">
                <a:ea typeface="宋体" charset="-122"/>
              </a:rPr>
              <a:t>S</a:t>
            </a:r>
            <a:r>
              <a:rPr lang="zh-CN" altLang="en-US" sz="2800" dirty="0" smtClean="0">
                <a:ea typeface="宋体" charset="-122"/>
              </a:rPr>
              <a:t>出发，构造输入符号串</a:t>
            </a:r>
            <a:r>
              <a:rPr lang="en-US" altLang="zh-CN" sz="2800" dirty="0" smtClean="0">
                <a:ea typeface="宋体" charset="-122"/>
              </a:rPr>
              <a:t>(Token)</a:t>
            </a:r>
            <a:r>
              <a:rPr lang="zh-CN" altLang="en-US" sz="2800" dirty="0" smtClean="0">
                <a:ea typeface="宋体" charset="-122"/>
              </a:rPr>
              <a:t>的最左推导</a:t>
            </a:r>
          </a:p>
          <a:p>
            <a:pPr lvl="1"/>
            <a:r>
              <a:rPr lang="zh-CN" altLang="en-US" sz="2800" dirty="0" smtClean="0">
                <a:ea typeface="宋体" charset="-122"/>
              </a:rPr>
              <a:t>从根开始，按与最左推导相对应的顺序，构造输入符号串</a:t>
            </a:r>
            <a:r>
              <a:rPr lang="en-US" altLang="zh-CN" sz="2800" dirty="0" smtClean="0">
                <a:ea typeface="宋体" charset="-122"/>
              </a:rPr>
              <a:t>(Token)</a:t>
            </a:r>
            <a:r>
              <a:rPr lang="zh-CN" altLang="en-US" sz="2800" dirty="0" smtClean="0">
                <a:ea typeface="宋体" charset="-122"/>
              </a:rPr>
              <a:t>的语法分析树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D9E1BE7-8D12-459C-85F0-C6068F65C6F6}" type="slidenum">
              <a:rPr lang="en-US" altLang="zh-CN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5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语法分析方法</a:t>
            </a:r>
          </a:p>
          <a:p>
            <a:r>
              <a:rPr lang="zh-CN" altLang="en-US" dirty="0" smtClean="0">
                <a:ea typeface="宋体" pitchFamily="2" charset="-122"/>
              </a:rPr>
              <a:t>自上而下分析</a:t>
            </a:r>
          </a:p>
          <a:p>
            <a:r>
              <a:rPr lang="zh-CN" altLang="en-US" dirty="0">
                <a:ea typeface="宋体" pitchFamily="2" charset="-122"/>
              </a:rPr>
              <a:t>语言和</a:t>
            </a:r>
            <a:r>
              <a:rPr lang="zh-CN" altLang="en-US" dirty="0" smtClean="0">
                <a:ea typeface="宋体" pitchFamily="2" charset="-122"/>
              </a:rPr>
              <a:t>文法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59CE756-3E39-4314-AD5B-9EE942BAC566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41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44" y="908720"/>
            <a:ext cx="2552700" cy="3409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03032" y="4536031"/>
            <a:ext cx="33123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艾弗拉姆</a:t>
            </a:r>
            <a:r>
              <a:rPr lang="en-US" altLang="zh-CN" dirty="0"/>
              <a:t>·</a:t>
            </a:r>
            <a:r>
              <a:rPr lang="zh-CN" altLang="en-US" dirty="0"/>
              <a:t>诺姆</a:t>
            </a:r>
            <a:r>
              <a:rPr lang="en-US" altLang="zh-CN" dirty="0"/>
              <a:t>·</a:t>
            </a:r>
            <a:r>
              <a:rPr lang="zh-CN" altLang="en-US" dirty="0"/>
              <a:t>乔姆斯</a:t>
            </a:r>
            <a:r>
              <a:rPr lang="zh-CN" altLang="en-US" dirty="0" smtClean="0"/>
              <a:t>基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err="1"/>
              <a:t>Avram</a:t>
            </a:r>
            <a:r>
              <a:rPr lang="en-US" altLang="zh-CN" dirty="0"/>
              <a:t> Noam Chomsky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1928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  <a:r>
              <a:rPr lang="en-US" altLang="zh-CN" dirty="0"/>
              <a:t>—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美</a:t>
            </a:r>
            <a:r>
              <a:rPr lang="zh-CN" altLang="en-US" dirty="0"/>
              <a:t>国哲学家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958065"/>
            <a:ext cx="2606080" cy="34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 smtClean="0">
                <a:ea typeface="黑体" pitchFamily="49" charset="-122"/>
              </a:rPr>
              <a:t>3.2.8</a:t>
            </a:r>
            <a:r>
              <a:rPr lang="zh-CN" altLang="en-US" sz="3200" b="1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非上下文无关的语言结构</a:t>
            </a: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wcw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w</a:t>
            </a: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属于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b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b="1" baseline="30000" dirty="0" smtClean="0">
                <a:ea typeface="宋体" pitchFamily="2" charset="-122"/>
                <a:sym typeface="Symbol" pitchFamily="18" charset="2"/>
              </a:rPr>
              <a:t>*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}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标识符的声明应先于其引用的抽象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0,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0} 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形参个数和实参个数应该相同的抽象</a:t>
            </a:r>
            <a:r>
              <a:rPr lang="zh-CN" altLang="en-US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3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= {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0} </a:t>
            </a:r>
          </a:p>
          <a:p>
            <a:pPr lvl="1">
              <a:spcBef>
                <a:spcPct val="0"/>
              </a:spcBef>
            </a:pPr>
            <a:r>
              <a:rPr lang="zh-CN" altLang="en-US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早先排版描述的一个现象的抽象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C5913BF-8EB8-4B0D-9C0E-068FBFA5FAF5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42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64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789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b="1" dirty="0" smtClean="0">
                <a:ea typeface="宋体" pitchFamily="2" charset="-122"/>
              </a:rPr>
              <a:t>= {</a:t>
            </a:r>
            <a:r>
              <a:rPr lang="en-US" altLang="zh-CN" b="1" i="1" dirty="0" err="1" smtClean="0">
                <a:ea typeface="宋体" pitchFamily="2" charset="-122"/>
              </a:rPr>
              <a:t>wcw</a:t>
            </a:r>
            <a:r>
              <a:rPr lang="en-US" altLang="zh-CN" sz="1200" b="1" i="1" dirty="0" smtClean="0">
                <a:ea typeface="宋体" pitchFamily="2" charset="-12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</a:rPr>
              <a:t>R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r>
              <a:rPr lang="en-US" altLang="zh-CN" b="1" dirty="0" smtClean="0">
                <a:ea typeface="宋体" pitchFamily="2" charset="-122"/>
              </a:rPr>
              <a:t>|</a:t>
            </a:r>
            <a:r>
              <a:rPr lang="en-US" altLang="zh-CN" b="1" i="1" dirty="0" smtClean="0">
                <a:ea typeface="宋体" pitchFamily="2" charset="-122"/>
              </a:rPr>
              <a:t> w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b="1" dirty="0" smtClean="0">
                <a:ea typeface="宋体" pitchFamily="2" charset="-122"/>
              </a:rPr>
              <a:t>(</a:t>
            </a:r>
            <a:r>
              <a:rPr lang="en-US" altLang="zh-CN" b="1" i="1" dirty="0" err="1" smtClean="0">
                <a:ea typeface="宋体" pitchFamily="2" charset="-122"/>
              </a:rPr>
              <a:t>a</a:t>
            </a:r>
            <a:r>
              <a:rPr lang="en-US" altLang="zh-CN" b="1" dirty="0" err="1" smtClean="0">
                <a:ea typeface="宋体" pitchFamily="2" charset="-122"/>
              </a:rPr>
              <a:t>|</a:t>
            </a:r>
            <a:r>
              <a:rPr lang="en-US" altLang="zh-CN" b="1" i="1" dirty="0" err="1" smtClean="0">
                <a:ea typeface="宋体" pitchFamily="2" charset="-122"/>
              </a:rPr>
              <a:t>b</a:t>
            </a:r>
            <a:r>
              <a:rPr lang="en-US" altLang="zh-CN" b="1" dirty="0" smtClean="0">
                <a:ea typeface="宋体" pitchFamily="2" charset="-122"/>
              </a:rPr>
              <a:t>)</a:t>
            </a:r>
            <a:r>
              <a:rPr lang="en-US" altLang="zh-CN" b="1" baseline="30000" dirty="0" smtClean="0">
                <a:ea typeface="宋体" pitchFamily="2" charset="-122"/>
              </a:rPr>
              <a:t>*</a:t>
            </a:r>
            <a:r>
              <a:rPr lang="en-US" altLang="zh-CN" b="1" dirty="0" smtClean="0">
                <a:ea typeface="宋体" pitchFamily="2" charset="-122"/>
              </a:rPr>
              <a:t>}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S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aSa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bSb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c </a:t>
            </a: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 = {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2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1,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1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		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aSd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aAd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bAc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bc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b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baseline="-30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 = {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="1" i="1" baseline="30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200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baseline="30000" dirty="0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 1</a:t>
            </a:r>
            <a:r>
              <a:rPr lang="en-US" altLang="zh-CN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m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 1 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S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		A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aAb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		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B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b="1" i="1" dirty="0" err="1" smtClean="0">
                <a:ea typeface="宋体" pitchFamily="2" charset="-122"/>
                <a:sym typeface="Symbol" pitchFamily="18" charset="2"/>
              </a:rPr>
              <a:t>cBd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b="1" i="1" dirty="0" smtClean="0">
                <a:ea typeface="宋体" pitchFamily="2" charset="-122"/>
                <a:sym typeface="Symbol" pitchFamily="18" charset="2"/>
              </a:rPr>
              <a:t> cd</a:t>
            </a:r>
            <a:endParaRPr lang="en-US" altLang="zh-CN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endParaRPr lang="en-US" altLang="zh-CN" b="1" i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2AF177E-FED1-439F-9D0D-78BE28EA763B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43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33400" y="1052513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有些类似的语言却是上下文无关的</a:t>
            </a:r>
          </a:p>
        </p:txBody>
      </p:sp>
    </p:spTree>
    <p:extLst>
      <p:ext uri="{BB962C8B-B14F-4D97-AF65-F5344CB8AC3E}">
        <p14:creationId xmlns:p14="http://schemas.microsoft.com/office/powerpoint/2010/main" val="25773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7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7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79938" name="Rectangle 2"/>
          <p:cNvSpPr>
            <a:spLocks noGrp="1" noChangeArrowheads="1"/>
          </p:cNvSpPr>
          <p:nvPr>
            <p:ph idx="1"/>
          </p:nvPr>
        </p:nvSpPr>
        <p:spPr>
          <a:xfrm>
            <a:off x="152400" y="1268760"/>
            <a:ext cx="8839200" cy="3124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3200" b="1" dirty="0" smtClean="0">
                <a:ea typeface="宋体" pitchFamily="2" charset="-12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</a:rPr>
              <a:t>3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3200" b="1" baseline="-30000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={a</a:t>
            </a:r>
            <a:r>
              <a:rPr lang="en-US" altLang="zh-CN" sz="3200" b="1" baseline="30000" dirty="0" smtClean="0">
                <a:ea typeface="宋体" pitchFamily="2" charset="-122"/>
              </a:rPr>
              <a:t> </a:t>
            </a:r>
            <a:r>
              <a:rPr lang="en-US" altLang="zh-CN" sz="3200" b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dirty="0" err="1" smtClean="0">
                <a:ea typeface="宋体" pitchFamily="2" charset="-122"/>
              </a:rPr>
              <a:t>b</a:t>
            </a:r>
            <a:r>
              <a:rPr lang="en-US" altLang="zh-CN" sz="3200" b="1" baseline="30000" dirty="0" smtClean="0">
                <a:ea typeface="宋体" pitchFamily="2" charset="-122"/>
              </a:rPr>
              <a:t> n</a:t>
            </a:r>
            <a:r>
              <a:rPr lang="en-US" altLang="zh-CN" sz="3200" b="1" dirty="0" smtClean="0">
                <a:ea typeface="宋体" pitchFamily="2" charset="-122"/>
              </a:rPr>
              <a:t> | n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b="1" dirty="0" smtClean="0">
                <a:ea typeface="宋体" pitchFamily="2" charset="-122"/>
              </a:rPr>
              <a:t> 1 }</a:t>
            </a:r>
            <a:endParaRPr lang="en-US" altLang="zh-CN" sz="32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S  </a:t>
            </a:r>
            <a:r>
              <a:rPr lang="en-US" altLang="zh-CN" sz="3200" b="1" dirty="0" err="1" smtClean="0">
                <a:ea typeface="宋体" pitchFamily="2" charset="-122"/>
                <a:sym typeface="Symbol" pitchFamily="18" charset="2"/>
              </a:rPr>
              <a:t>aSb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 | </a:t>
            </a:r>
            <a:r>
              <a:rPr lang="en-US" altLang="zh-CN" sz="3200" b="1" dirty="0" err="1" smtClean="0">
                <a:ea typeface="宋体" pitchFamily="2" charset="-122"/>
                <a:sym typeface="Symbol" pitchFamily="18" charset="2"/>
              </a:rPr>
              <a:t>ab</a:t>
            </a:r>
            <a:endParaRPr lang="en-US" altLang="zh-CN" sz="32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是不能用正规式描述的语言的一个范例</a:t>
            </a:r>
            <a:r>
              <a:rPr lang="zh-CN" altLang="en-US" sz="3200" b="1" dirty="0" smtClean="0">
                <a:ea typeface="宋体" pitchFamily="2" charset="-122"/>
                <a:sym typeface="Symbol" pitchFamily="18" charset="2"/>
              </a:rPr>
              <a:t> </a:t>
            </a:r>
            <a:endParaRPr lang="en-US" altLang="zh-CN" sz="3200" b="1" dirty="0" smtClean="0">
              <a:ea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若存在接受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 的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DFA D，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状态数为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k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个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设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D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读完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,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a,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分别到达状态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s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…, 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k</a:t>
            </a: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  <a:p>
            <a:pPr lvl="1"/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至少有两个状态相同，例如是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和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baseline="-30000" dirty="0" err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则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j</a:t>
            </a:r>
            <a:r>
              <a:rPr lang="en-US" altLang="zh-CN" sz="2800" b="1" dirty="0" err="1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sz="2800" b="1" baseline="30000" dirty="0" err="1" smtClean="0">
                <a:ea typeface="宋体" pitchFamily="2" charset="-122"/>
                <a:sym typeface="Symbol" pitchFamily="18" charset="2"/>
              </a:rPr>
              <a:t>i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属于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L</a:t>
            </a:r>
            <a:r>
              <a:rPr lang="en-US" altLang="zh-CN" sz="2800" b="1" baseline="-30000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b="1" dirty="0" smtClean="0">
                <a:ea typeface="宋体" pitchFamily="2" charset="-122"/>
                <a:sym typeface="Symbol" pitchFamily="18" charset="2"/>
              </a:rPr>
              <a:t> </a:t>
            </a:r>
            <a:endParaRPr lang="zh-CN" altLang="en-US" sz="2000" b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DC0F951-328F-4DE0-B8B5-7830C22682D6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44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679939" name="Group 3"/>
          <p:cNvGrpSpPr>
            <a:grpSpLocks/>
          </p:cNvGrpSpPr>
          <p:nvPr/>
        </p:nvGrpSpPr>
        <p:grpSpPr bwMode="auto">
          <a:xfrm>
            <a:off x="611188" y="4797425"/>
            <a:ext cx="7696200" cy="1676400"/>
            <a:chOff x="384" y="3024"/>
            <a:chExt cx="4848" cy="1056"/>
          </a:xfrm>
        </p:grpSpPr>
        <p:sp>
          <p:nvSpPr>
            <p:cNvPr id="44039" name="Oval 4"/>
            <p:cNvSpPr>
              <a:spLocks noChangeArrowheads="1"/>
            </p:cNvSpPr>
            <p:nvPr/>
          </p:nvSpPr>
          <p:spPr bwMode="auto">
            <a:xfrm>
              <a:off x="2599" y="3704"/>
              <a:ext cx="329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4040" name="Line 5"/>
            <p:cNvSpPr>
              <a:spLocks noChangeShapeType="1"/>
            </p:cNvSpPr>
            <p:nvPr/>
          </p:nvSpPr>
          <p:spPr bwMode="auto">
            <a:xfrm flipV="1">
              <a:off x="1920" y="3858"/>
              <a:ext cx="6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1" name="Rectangle 6"/>
            <p:cNvSpPr>
              <a:spLocks noChangeArrowheads="1"/>
            </p:cNvSpPr>
            <p:nvPr/>
          </p:nvSpPr>
          <p:spPr bwMode="auto">
            <a:xfrm>
              <a:off x="1519" y="3657"/>
              <a:ext cx="42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042" name="Line 7"/>
            <p:cNvSpPr>
              <a:spLocks noChangeShapeType="1"/>
            </p:cNvSpPr>
            <p:nvPr/>
          </p:nvSpPr>
          <p:spPr bwMode="auto">
            <a:xfrm flipV="1">
              <a:off x="4133" y="3868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grpSp>
          <p:nvGrpSpPr>
            <p:cNvPr id="44043" name="Group 8"/>
            <p:cNvGrpSpPr>
              <a:grpSpLocks/>
            </p:cNvGrpSpPr>
            <p:nvPr/>
          </p:nvGrpSpPr>
          <p:grpSpPr bwMode="auto">
            <a:xfrm>
              <a:off x="4824" y="3669"/>
              <a:ext cx="408" cy="411"/>
              <a:chOff x="8590" y="7640"/>
              <a:chExt cx="527" cy="527"/>
            </a:xfrm>
          </p:grpSpPr>
          <p:sp>
            <p:nvSpPr>
              <p:cNvPr id="44054" name="Oval 9"/>
              <p:cNvSpPr>
                <a:spLocks noChangeArrowheads="1"/>
              </p:cNvSpPr>
              <p:nvPr/>
            </p:nvSpPr>
            <p:spPr bwMode="auto">
              <a:xfrm>
                <a:off x="8590" y="7640"/>
                <a:ext cx="527" cy="52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46800"/>
              <a:lstStyle/>
              <a:p>
                <a:pPr eaLnBrk="0" hangingPunct="0"/>
                <a:endParaRPr lang="zh-CN" altLang="en-US" sz="1000" b="1" i="1">
                  <a:latin typeface="Times New Roman" pitchFamily="18" charset="0"/>
                </a:endParaRPr>
              </a:p>
            </p:txBody>
          </p:sp>
          <p:sp>
            <p:nvSpPr>
              <p:cNvPr id="44055" name="Oval 10"/>
              <p:cNvSpPr>
                <a:spLocks noChangeArrowheads="1"/>
              </p:cNvSpPr>
              <p:nvPr/>
            </p:nvSpPr>
            <p:spPr bwMode="auto">
              <a:xfrm>
                <a:off x="8650" y="7686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28800" rIns="21600" bIns="18000"/>
              <a:lstStyle/>
              <a:p>
                <a:pPr eaLnBrk="0" hangingPunct="0"/>
                <a:r>
                  <a:rPr lang="en-US" altLang="zh-CN" sz="2800" b="1" i="1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4044" name="Line 11"/>
            <p:cNvSpPr>
              <a:spLocks noChangeShapeType="1"/>
            </p:cNvSpPr>
            <p:nvPr/>
          </p:nvSpPr>
          <p:spPr bwMode="auto">
            <a:xfrm flipV="1">
              <a:off x="720" y="3840"/>
              <a:ext cx="6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5" name="Oval 12"/>
            <p:cNvSpPr>
              <a:spLocks noChangeArrowheads="1"/>
            </p:cNvSpPr>
            <p:nvPr/>
          </p:nvSpPr>
          <p:spPr bwMode="auto">
            <a:xfrm>
              <a:off x="384" y="3648"/>
              <a:ext cx="328" cy="33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7200" rIns="21600" bIns="46800"/>
            <a:lstStyle/>
            <a:p>
              <a:pPr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  <a:r>
                <a:rPr lang="en-US" altLang="zh-CN" sz="2800" b="1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46" name="Rectangle 13"/>
            <p:cNvSpPr>
              <a:spLocks noChangeArrowheads="1"/>
            </p:cNvSpPr>
            <p:nvPr/>
          </p:nvSpPr>
          <p:spPr bwMode="auto">
            <a:xfrm>
              <a:off x="816" y="3504"/>
              <a:ext cx="145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a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47" name="Line 14"/>
            <p:cNvSpPr>
              <a:spLocks noChangeShapeType="1"/>
            </p:cNvSpPr>
            <p:nvPr/>
          </p:nvSpPr>
          <p:spPr bwMode="auto">
            <a:xfrm flipV="1">
              <a:off x="2926" y="3868"/>
              <a:ext cx="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44048" name="Rectangle 15"/>
            <p:cNvSpPr>
              <a:spLocks noChangeArrowheads="1"/>
            </p:cNvSpPr>
            <p:nvPr/>
          </p:nvSpPr>
          <p:spPr bwMode="auto">
            <a:xfrm>
              <a:off x="3216" y="3504"/>
              <a:ext cx="147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b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49" name="Freeform 16"/>
            <p:cNvSpPr>
              <a:spLocks/>
            </p:cNvSpPr>
            <p:nvPr/>
          </p:nvSpPr>
          <p:spPr bwMode="auto">
            <a:xfrm>
              <a:off x="2532" y="3406"/>
              <a:ext cx="93" cy="364"/>
            </a:xfrm>
            <a:custGeom>
              <a:avLst/>
              <a:gdLst>
                <a:gd name="T0" fmla="*/ 56 w 120"/>
                <a:gd name="T1" fmla="*/ 0 h 466"/>
                <a:gd name="T2" fmla="*/ 0 w 120"/>
                <a:gd name="T3" fmla="*/ 86 h 466"/>
                <a:gd name="T4" fmla="*/ 56 w 120"/>
                <a:gd name="T5" fmla="*/ 222 h 4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" h="466">
                  <a:moveTo>
                    <a:pt x="120" y="0"/>
                  </a:moveTo>
                  <a:cubicBezTo>
                    <a:pt x="60" y="51"/>
                    <a:pt x="0" y="102"/>
                    <a:pt x="0" y="180"/>
                  </a:cubicBezTo>
                  <a:cubicBezTo>
                    <a:pt x="0" y="258"/>
                    <a:pt x="100" y="418"/>
                    <a:pt x="120" y="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Freeform 17"/>
            <p:cNvSpPr>
              <a:spLocks/>
            </p:cNvSpPr>
            <p:nvPr/>
          </p:nvSpPr>
          <p:spPr bwMode="auto">
            <a:xfrm>
              <a:off x="2891" y="3416"/>
              <a:ext cx="162" cy="350"/>
            </a:xfrm>
            <a:custGeom>
              <a:avLst/>
              <a:gdLst>
                <a:gd name="T0" fmla="*/ 0 w 209"/>
                <a:gd name="T1" fmla="*/ 212 h 450"/>
                <a:gd name="T2" fmla="*/ 91 w 209"/>
                <a:gd name="T3" fmla="*/ 99 h 450"/>
                <a:gd name="T4" fmla="*/ 36 w 209"/>
                <a:gd name="T5" fmla="*/ 0 h 4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" h="450">
                  <a:moveTo>
                    <a:pt x="0" y="450"/>
                  </a:moveTo>
                  <a:cubicBezTo>
                    <a:pt x="90" y="366"/>
                    <a:pt x="183" y="285"/>
                    <a:pt x="196" y="210"/>
                  </a:cubicBezTo>
                  <a:cubicBezTo>
                    <a:pt x="209" y="135"/>
                    <a:pt x="101" y="44"/>
                    <a:pt x="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Rectangle 18"/>
            <p:cNvSpPr>
              <a:spLocks noChangeArrowheads="1"/>
            </p:cNvSpPr>
            <p:nvPr/>
          </p:nvSpPr>
          <p:spPr bwMode="auto">
            <a:xfrm>
              <a:off x="1920" y="3024"/>
              <a:ext cx="1612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ctr" eaLnBrk="0" hangingPunct="0"/>
              <a:r>
                <a:rPr lang="zh-CN" altLang="en-US" sz="2400" b="1">
                  <a:latin typeface="Times New Roman" pitchFamily="18" charset="0"/>
                </a:rPr>
                <a:t>标记为</a:t>
              </a:r>
              <a:r>
                <a:rPr lang="en-US" altLang="zh-CN" sz="2400" b="1" i="1">
                  <a:latin typeface="Times New Roman" pitchFamily="18" charset="0"/>
                </a:rPr>
                <a:t>a</a:t>
              </a:r>
              <a:r>
                <a:rPr lang="en-US" altLang="zh-CN" sz="2400" b="1" i="1" baseline="30000">
                  <a:latin typeface="Times New Roman" pitchFamily="18" charset="0"/>
                </a:rPr>
                <a:t>j </a:t>
              </a:r>
              <a:r>
                <a:rPr lang="en-US" altLang="zh-CN" sz="2400" b="1" baseline="30000">
                  <a:latin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sz="2400" b="1" baseline="30000">
                  <a:latin typeface="Times New Roman" pitchFamily="18" charset="0"/>
                </a:rPr>
                <a:t> </a:t>
              </a:r>
              <a:r>
                <a:rPr lang="en-US" altLang="zh-CN" sz="2400" b="1" i="1" baseline="30000">
                  <a:latin typeface="Times New Roman" pitchFamily="18" charset="0"/>
                </a:rPr>
                <a:t>i</a:t>
              </a:r>
              <a:r>
                <a:rPr lang="zh-CN" altLang="en-US" sz="2400" b="1">
                  <a:latin typeface="Times New Roman" pitchFamily="18" charset="0"/>
                </a:rPr>
                <a:t>的路径</a:t>
              </a:r>
            </a:p>
          </p:txBody>
        </p:sp>
        <p:sp>
          <p:nvSpPr>
            <p:cNvPr id="44052" name="Rectangle 19"/>
            <p:cNvSpPr>
              <a:spLocks noChangeArrowheads="1"/>
            </p:cNvSpPr>
            <p:nvPr/>
          </p:nvSpPr>
          <p:spPr bwMode="auto">
            <a:xfrm>
              <a:off x="2653" y="3203"/>
              <a:ext cx="42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zh-CN" altLang="en-US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44053" name="Rectangle 20"/>
            <p:cNvSpPr>
              <a:spLocks noChangeArrowheads="1"/>
            </p:cNvSpPr>
            <p:nvPr/>
          </p:nvSpPr>
          <p:spPr bwMode="auto">
            <a:xfrm>
              <a:off x="3606" y="3702"/>
              <a:ext cx="42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pPr algn="just" eaLnBrk="0" hangingPunct="0"/>
              <a:r>
                <a:rPr lang="en-US" altLang="zh-CN" sz="1800" b="1">
                  <a:latin typeface="Times New Roman" pitchFamily="18" charset="0"/>
                </a:rPr>
                <a:t>  </a:t>
              </a:r>
              <a:r>
                <a:rPr lang="en-US" altLang="zh-CN" sz="2400" b="1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533400" y="908720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有些类似的语言却是上下文无关的</a:t>
            </a:r>
          </a:p>
        </p:txBody>
      </p:sp>
    </p:spTree>
    <p:extLst>
      <p:ext uri="{BB962C8B-B14F-4D97-AF65-F5344CB8AC3E}">
        <p14:creationId xmlns:p14="http://schemas.microsoft.com/office/powerpoint/2010/main" val="108831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198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731696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3.2.9</a:t>
            </a:r>
            <a:r>
              <a:rPr lang="zh-CN" altLang="en-US" sz="2800" b="1" dirty="0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</a:rPr>
              <a:t>形式语言鸟瞰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文法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G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=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 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</a:p>
          <a:p>
            <a:pPr>
              <a:spcBef>
                <a:spcPct val="0"/>
              </a:spcBef>
            </a:pPr>
            <a:endParaRPr lang="zh-CN" altLang="en-US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 , 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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 1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|  |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|</a:t>
            </a:r>
            <a:r>
              <a:rPr lang="en-US" altLang="zh-CN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，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但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S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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可以例外</a:t>
            </a: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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 (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∪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800" b="1" baseline="30000" dirty="0" smtClean="0">
                <a:ea typeface="宋体" pitchFamily="2" charset="-122"/>
                <a:sym typeface="Symbol" pitchFamily="18" charset="2"/>
              </a:rPr>
              <a:t>*</a:t>
            </a:r>
            <a:endParaRPr lang="en-US" altLang="zh-CN" sz="2800" b="1" dirty="0" smtClean="0">
              <a:latin typeface="宋体" pitchFamily="2" charset="-122"/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3</a:t>
            </a:r>
            <a:r>
              <a:rPr lang="zh-CN" altLang="en-US" sz="2800" b="1" dirty="0" smtClean="0">
                <a:latin typeface="宋体" pitchFamily="2" charset="-122"/>
                <a:ea typeface="宋体" pitchFamily="2" charset="-122"/>
                <a:sym typeface="Symbol" pitchFamily="18" charset="2"/>
              </a:rPr>
              <a:t>型文法：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err="1" smtClean="0">
                <a:ea typeface="宋体" pitchFamily="2" charset="-122"/>
                <a:sym typeface="Symbol" pitchFamily="18" charset="2"/>
              </a:rPr>
              <a:t>aB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或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，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A, B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a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b="1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800" b="1" i="1" baseline="-30000" dirty="0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>
              <a:spcBef>
                <a:spcPct val="0"/>
              </a:spcBef>
            </a:pP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ea typeface="宋体" pitchFamily="2" charset="-122"/>
                <a:sym typeface="Symbol" pitchFamily="18" charset="2"/>
              </a:rPr>
              <a:t>短语文法、上下文有关文法、上下文无关文法、正规文法 </a:t>
            </a:r>
            <a:endParaRPr lang="en-US" altLang="zh-CN" sz="2800" b="1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4C5CDA-07B1-4498-BD63-FB8A5063A7B4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45</a:t>
            </a:fld>
            <a:endParaRPr lang="en-US" altLang="zh-CN" sz="6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81988" name="AutoShape 4" descr="Green marble"/>
          <p:cNvSpPr>
            <a:spLocks noChangeArrowheads="1"/>
          </p:cNvSpPr>
          <p:nvPr/>
        </p:nvSpPr>
        <p:spPr bwMode="auto">
          <a:xfrm>
            <a:off x="4932363" y="1700213"/>
            <a:ext cx="1800225" cy="865187"/>
          </a:xfrm>
          <a:prstGeom prst="cloudCallout">
            <a:avLst>
              <a:gd name="adj1" fmla="val -213492"/>
              <a:gd name="adj2" fmla="val 5576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短语文法</a:t>
            </a:r>
          </a:p>
        </p:txBody>
      </p:sp>
      <p:sp>
        <p:nvSpPr>
          <p:cNvPr id="681989" name="AutoShape 5" descr="Green marble"/>
          <p:cNvSpPr>
            <a:spLocks noChangeArrowheads="1"/>
          </p:cNvSpPr>
          <p:nvPr/>
        </p:nvSpPr>
        <p:spPr bwMode="auto">
          <a:xfrm>
            <a:off x="6732588" y="1339850"/>
            <a:ext cx="2232025" cy="865188"/>
          </a:xfrm>
          <a:prstGeom prst="cloudCallout">
            <a:avLst>
              <a:gd name="adj1" fmla="val -23630"/>
              <a:gd name="adj2" fmla="val 16218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上下文有关文法</a:t>
            </a:r>
          </a:p>
        </p:txBody>
      </p:sp>
      <p:sp>
        <p:nvSpPr>
          <p:cNvPr id="681990" name="AutoShape 6" descr="Green marble"/>
          <p:cNvSpPr>
            <a:spLocks noChangeArrowheads="1"/>
          </p:cNvSpPr>
          <p:nvPr/>
        </p:nvSpPr>
        <p:spPr bwMode="auto">
          <a:xfrm>
            <a:off x="2905772" y="5157192"/>
            <a:ext cx="1944688" cy="1006475"/>
          </a:xfrm>
          <a:prstGeom prst="cloudCallout">
            <a:avLst>
              <a:gd name="adj1" fmla="val -101435"/>
              <a:gd name="adj2" fmla="val -20276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81991" name="AutoShape 7" descr="Green marble"/>
          <p:cNvSpPr>
            <a:spLocks noChangeArrowheads="1"/>
          </p:cNvSpPr>
          <p:nvPr/>
        </p:nvSpPr>
        <p:spPr bwMode="auto">
          <a:xfrm>
            <a:off x="4883406" y="3933056"/>
            <a:ext cx="1800225" cy="792162"/>
          </a:xfrm>
          <a:prstGeom prst="cloudCallout">
            <a:avLst>
              <a:gd name="adj1" fmla="val -112060"/>
              <a:gd name="adj2" fmla="val -45313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正规式</a:t>
            </a:r>
          </a:p>
        </p:txBody>
      </p:sp>
    </p:spTree>
    <p:extLst>
      <p:ext uri="{BB962C8B-B14F-4D97-AF65-F5344CB8AC3E}">
        <p14:creationId xmlns:p14="http://schemas.microsoft.com/office/powerpoint/2010/main" val="229545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8" grpId="0" animBg="1"/>
      <p:bldP spid="681989" grpId="0" animBg="1"/>
      <p:bldP spid="681990" grpId="0" animBg="1"/>
      <p:bldP spid="68199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6600" b="0" dirty="0" smtClean="0">
                <a:solidFill>
                  <a:schemeClr val="bg2"/>
                </a:solidFill>
                <a:latin typeface="Arial" charset="0"/>
              </a:rPr>
              <a:t>29</a:t>
            </a:r>
            <a:endParaRPr lang="en-US" altLang="zh-CN" sz="6600" b="0" dirty="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1239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50677"/>
              </p:ext>
            </p:extLst>
          </p:nvPr>
        </p:nvGraphicFramePr>
        <p:xfrm>
          <a:off x="467544" y="980728"/>
          <a:ext cx="9145016" cy="638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8039880" imgH="6391440" progId="Word.Document.8">
                  <p:embed/>
                </p:oleObj>
              </mc:Choice>
              <mc:Fallback>
                <p:oleObj name="Document" r:id="rId3" imgW="8039880" imgH="639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9145016" cy="638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文法的类型</a:t>
            </a:r>
          </a:p>
        </p:txBody>
      </p:sp>
    </p:spTree>
    <p:extLst>
      <p:ext uri="{BB962C8B-B14F-4D97-AF65-F5344CB8AC3E}">
        <p14:creationId xmlns:p14="http://schemas.microsoft.com/office/powerpoint/2010/main" val="332633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49" charset="-122"/>
              </a:rPr>
              <a:t>3.2</a:t>
            </a:r>
            <a:r>
              <a:rPr lang="zh-CN" altLang="en-US" b="1" smtClean="0"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b="1" smtClean="0"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68403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534400" cy="5638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ea typeface="宋体" pitchFamily="2" charset="-122"/>
              </a:rPr>
              <a:t>例：</a:t>
            </a:r>
            <a:r>
              <a:rPr lang="en-US" altLang="zh-CN" sz="3200" b="1" i="1" dirty="0" smtClean="0">
                <a:ea typeface="宋体" pitchFamily="2" charset="-122"/>
              </a:rPr>
              <a:t>L</a:t>
            </a:r>
            <a:r>
              <a:rPr lang="en-US" altLang="zh-CN" sz="3200" b="1" baseline="-30000" dirty="0" smtClean="0">
                <a:ea typeface="宋体" pitchFamily="2" charset="-122"/>
              </a:rPr>
              <a:t>3</a:t>
            </a:r>
            <a:r>
              <a:rPr lang="en-US" altLang="zh-CN" sz="3200" b="1" dirty="0" smtClean="0">
                <a:ea typeface="宋体" pitchFamily="2" charset="-122"/>
              </a:rPr>
              <a:t>＝{</a:t>
            </a:r>
            <a:r>
              <a:rPr lang="en-US" altLang="zh-CN" sz="3200" b="1" i="1" dirty="0" smtClean="0">
                <a:ea typeface="宋体" pitchFamily="2" charset="-122"/>
              </a:rPr>
              <a:t>a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b</a:t>
            </a:r>
            <a:r>
              <a:rPr lang="en-US" altLang="zh-CN" sz="3200" b="1" i="1" baseline="30000" dirty="0" smtClean="0">
                <a:ea typeface="宋体" pitchFamily="2" charset="-122"/>
              </a:rPr>
              <a:t> </a:t>
            </a:r>
            <a:r>
              <a:rPr lang="en-US" altLang="zh-CN" sz="3200" b="1" i="1" baseline="30000" dirty="0" err="1" smtClean="0">
                <a:ea typeface="宋体" pitchFamily="2" charset="-122"/>
              </a:rPr>
              <a:t>n</a:t>
            </a:r>
            <a:r>
              <a:rPr lang="en-US" altLang="zh-CN" sz="3200" b="1" i="1" dirty="0" err="1" smtClean="0">
                <a:ea typeface="宋体" pitchFamily="2" charset="-122"/>
              </a:rPr>
              <a:t>c</a:t>
            </a:r>
            <a:r>
              <a:rPr lang="en-US" altLang="zh-CN" sz="3200" b="1" i="1" baseline="30000" dirty="0" smtClean="0">
                <a:ea typeface="宋体" pitchFamily="2" charset="-122"/>
              </a:rPr>
              <a:t> n</a:t>
            </a:r>
            <a:r>
              <a:rPr lang="en-US" altLang="zh-CN" sz="3200" b="1" dirty="0" smtClean="0">
                <a:ea typeface="宋体" pitchFamily="2" charset="-122"/>
              </a:rPr>
              <a:t>| </a:t>
            </a:r>
            <a:r>
              <a:rPr lang="en-US" altLang="zh-CN" sz="3200" b="1" i="1" dirty="0" smtClean="0">
                <a:ea typeface="宋体" pitchFamily="2" charset="-122"/>
              </a:rPr>
              <a:t>n </a:t>
            </a:r>
            <a:r>
              <a:rPr lang="en-US" altLang="zh-CN" sz="3200" b="1" dirty="0" smtClean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sz="3200" b="1" dirty="0" smtClean="0">
                <a:ea typeface="宋体" pitchFamily="2" charset="-122"/>
              </a:rPr>
              <a:t> 1}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的上下文有关文法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dirty="0" smtClean="0">
                <a:ea typeface="宋体" pitchFamily="2" charset="-122"/>
              </a:rPr>
              <a:t> 	 	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		 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		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的推导过程如下：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ea typeface="宋体" pitchFamily="2" charset="-122"/>
              </a:rPr>
              <a:t>*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baseline="30000" dirty="0" smtClean="0">
                <a:ea typeface="宋体" pitchFamily="2" charset="-122"/>
              </a:rPr>
              <a:t>1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aSBC</a:t>
            </a:r>
            <a:r>
              <a:rPr lang="en-US" altLang="zh-CN" sz="2400" b="1" i="1" dirty="0" smtClean="0">
                <a:ea typeface="宋体" pitchFamily="2" charset="-122"/>
              </a:rPr>
              <a:t>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32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(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en-US" altLang="zh-CN" sz="2400" b="1" dirty="0" smtClean="0">
                <a:ea typeface="宋体" pitchFamily="2" charset="-122"/>
              </a:rPr>
              <a:t>)</a:t>
            </a:r>
            <a:r>
              <a:rPr lang="en-US" altLang="zh-CN" sz="2400" b="1" i="1" baseline="30000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aBC</a:t>
            </a:r>
            <a:r>
              <a:rPr lang="en-US" altLang="zh-CN" sz="2400" b="1" i="1" dirty="0" smtClean="0">
                <a:ea typeface="宋体" pitchFamily="2" charset="-122"/>
              </a:rPr>
              <a:t>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smtClean="0">
                <a:ea typeface="宋体" pitchFamily="2" charset="-122"/>
              </a:rPr>
              <a:t>CB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BC</a:t>
            </a:r>
            <a:r>
              <a:rPr lang="zh-CN" altLang="en-US" sz="2400" b="1" dirty="0" smtClean="0">
                <a:ea typeface="宋体" pitchFamily="2" charset="-122"/>
              </a:rPr>
              <a:t>交换相邻的</a:t>
            </a:r>
            <a:r>
              <a:rPr lang="en-US" altLang="zh-CN" sz="2400" b="1" dirty="0" smtClean="0">
                <a:ea typeface="宋体" pitchFamily="2" charset="-122"/>
              </a:rPr>
              <a:t>CB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i="1" baseline="30000" dirty="0" smtClean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i="1" baseline="30000" dirty="0" smtClean="0">
                <a:ea typeface="宋体" pitchFamily="2" charset="-122"/>
              </a:rPr>
              <a:t>1</a:t>
            </a:r>
            <a:r>
              <a:rPr lang="en-US" altLang="zh-CN" sz="2400" b="1" i="1" dirty="0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ab</a:t>
            </a:r>
            <a:r>
              <a:rPr lang="en-US" altLang="zh-CN" sz="2400" b="1" dirty="0" smtClean="0">
                <a:ea typeface="宋体" pitchFamily="2" charset="-122"/>
              </a:rPr>
              <a:t>     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dirty="0" smtClean="0">
                <a:ea typeface="宋体" pitchFamily="2" charset="-122"/>
              </a:rPr>
              <a:t> 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bB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bb      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err="1" smtClean="0">
                <a:ea typeface="宋体" pitchFamily="2" charset="-122"/>
              </a:rPr>
              <a:t>a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i="1" baseline="30000" dirty="0" smtClean="0">
                <a:ea typeface="宋体" pitchFamily="2" charset="-122"/>
              </a:rPr>
              <a:t> n</a:t>
            </a:r>
            <a:r>
              <a:rPr lang="en-US" altLang="zh-CN" sz="2400" b="1" baseline="30000" dirty="0" smtClean="0">
                <a:ea typeface="宋体" pitchFamily="2" charset="-122"/>
              </a:rPr>
              <a:t>-1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err="1" smtClean="0">
                <a:ea typeface="宋体" pitchFamily="2" charset="-122"/>
              </a:rPr>
              <a:t>bc</a:t>
            </a:r>
            <a:r>
              <a:rPr lang="en-US" altLang="zh-CN" sz="2400" b="1" i="1" dirty="0" smtClean="0">
                <a:ea typeface="宋体" pitchFamily="2" charset="-122"/>
              </a:rPr>
              <a:t>      </a:t>
            </a:r>
            <a:r>
              <a:rPr lang="en-US" altLang="zh-CN" sz="2400" b="1" dirty="0" smtClean="0">
                <a:ea typeface="宋体" pitchFamily="2" charset="-122"/>
              </a:rPr>
              <a:t>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r>
              <a:rPr lang="zh-CN" altLang="en-US" sz="2400" dirty="0" smtClean="0">
                <a:ea typeface="宋体" pitchFamily="2" charset="-122"/>
              </a:rPr>
              <a:t> </a:t>
            </a:r>
            <a:endParaRPr lang="en-US" altLang="zh-CN" sz="2400" b="1" dirty="0" smtClean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ea typeface="宋体" pitchFamily="2" charset="-122"/>
              </a:rPr>
              <a:t>S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baseline="30000" dirty="0" smtClean="0">
                <a:ea typeface="宋体" pitchFamily="2" charset="-122"/>
              </a:rPr>
              <a:t>+ </a:t>
            </a:r>
            <a:r>
              <a:rPr lang="en-US" altLang="zh-CN" sz="2400" b="1" i="1" dirty="0" smtClean="0">
                <a:ea typeface="宋体" pitchFamily="2" charset="-122"/>
              </a:rPr>
              <a:t>a</a:t>
            </a:r>
            <a:r>
              <a:rPr lang="en-US" altLang="zh-CN" sz="2400" b="1" i="1" baseline="30000" dirty="0" smtClean="0">
                <a:ea typeface="宋体" pitchFamily="2" charset="-122"/>
              </a:rPr>
              <a:t> 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b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dirty="0" err="1" smtClean="0">
                <a:ea typeface="宋体" pitchFamily="2" charset="-122"/>
              </a:rPr>
              <a:t>c</a:t>
            </a:r>
            <a:r>
              <a:rPr lang="en-US" altLang="zh-CN" sz="2400" b="1" i="1" baseline="30000" dirty="0" err="1" smtClean="0">
                <a:ea typeface="宋体" pitchFamily="2" charset="-122"/>
              </a:rPr>
              <a:t>n</a:t>
            </a:r>
            <a:r>
              <a:rPr lang="en-US" altLang="zh-CN" sz="2400" b="1" i="1" baseline="30000" dirty="0" smtClean="0">
                <a:ea typeface="宋体" pitchFamily="2" charset="-122"/>
              </a:rPr>
              <a:t>			</a:t>
            </a:r>
            <a:r>
              <a:rPr lang="zh-CN" altLang="en-US" sz="2400" b="1" dirty="0" smtClean="0">
                <a:ea typeface="宋体" pitchFamily="2" charset="-122"/>
              </a:rPr>
              <a:t>用</a:t>
            </a:r>
            <a:r>
              <a:rPr lang="en-US" altLang="zh-CN" sz="2400" b="1" i="1" dirty="0" err="1" smtClean="0">
                <a:ea typeface="宋体" pitchFamily="2" charset="-122"/>
              </a:rPr>
              <a:t>cC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dirty="0" smtClean="0"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ea typeface="宋体" pitchFamily="2" charset="-122"/>
              </a:rPr>
              <a:t> </a:t>
            </a:r>
            <a:r>
              <a:rPr lang="en-US" altLang="zh-CN" sz="2400" b="1" i="1" dirty="0" smtClean="0">
                <a:ea typeface="宋体" pitchFamily="2" charset="-122"/>
              </a:rPr>
              <a:t>cc  </a:t>
            </a:r>
            <a:r>
              <a:rPr lang="en-US" altLang="zh-CN" sz="2400" b="1" dirty="0" smtClean="0">
                <a:ea typeface="宋体" pitchFamily="2" charset="-122"/>
              </a:rPr>
              <a:t>    </a:t>
            </a:r>
            <a:r>
              <a:rPr lang="en-US" altLang="zh-CN" sz="2400" b="1" i="1" dirty="0" smtClean="0">
                <a:ea typeface="宋体" pitchFamily="2" charset="-122"/>
              </a:rPr>
              <a:t>n</a:t>
            </a:r>
            <a:r>
              <a:rPr lang="en-US" altLang="zh-CN" sz="2400" b="1" dirty="0" smtClean="0">
                <a:ea typeface="宋体" pitchFamily="2" charset="-122"/>
              </a:rPr>
              <a:t>-1</a:t>
            </a:r>
            <a:r>
              <a:rPr lang="zh-CN" altLang="en-US" sz="2400" b="1" dirty="0" smtClean="0">
                <a:ea typeface="宋体" pitchFamily="2" charset="-122"/>
              </a:rPr>
              <a:t>次</a:t>
            </a:r>
            <a:endParaRPr lang="zh-CN" altLang="en-US" sz="2400" dirty="0" smtClean="0">
              <a:ea typeface="宋体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B248CFB7-BB35-4AA3-91D4-6C70A22CF170}" type="slidenum">
              <a:rPr lang="en-US" altLang="zh-CN" sz="6600">
                <a:solidFill>
                  <a:schemeClr val="bg2"/>
                </a:solidFill>
                <a:latin typeface="Arial" charset="0"/>
              </a:rPr>
              <a:pPr/>
              <a:t>47</a:t>
            </a:fld>
            <a:endParaRPr lang="en-US" altLang="zh-CN" sz="660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95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总  结</a:t>
            </a: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35093B3-292F-4500-B495-F109D43AB8CC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646148" name="Text Box 4" descr="Green marble"/>
          <p:cNvSpPr txBox="1">
            <a:spLocks noChangeArrowheads="1"/>
          </p:cNvSpPr>
          <p:nvPr/>
        </p:nvSpPr>
        <p:spPr bwMode="auto">
          <a:xfrm>
            <a:off x="827088" y="1469232"/>
            <a:ext cx="11525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正规式</a:t>
            </a:r>
          </a:p>
        </p:txBody>
      </p:sp>
      <p:sp>
        <p:nvSpPr>
          <p:cNvPr id="646149" name="Text Box 5" descr="Green marble"/>
          <p:cNvSpPr txBox="1">
            <a:spLocks noChangeArrowheads="1"/>
          </p:cNvSpPr>
          <p:nvPr/>
        </p:nvSpPr>
        <p:spPr bwMode="auto">
          <a:xfrm>
            <a:off x="179388" y="2548732"/>
            <a:ext cx="24479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上下文无关文法</a:t>
            </a:r>
          </a:p>
        </p:txBody>
      </p:sp>
      <p:sp>
        <p:nvSpPr>
          <p:cNvPr id="646150" name="Text Box 6" descr="Green marble"/>
          <p:cNvSpPr txBox="1">
            <a:spLocks noChangeArrowheads="1"/>
          </p:cNvSpPr>
          <p:nvPr/>
        </p:nvSpPr>
        <p:spPr bwMode="auto">
          <a:xfrm>
            <a:off x="1403350" y="1972469"/>
            <a:ext cx="1584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功能有限</a:t>
            </a:r>
          </a:p>
        </p:txBody>
      </p:sp>
      <p:sp>
        <p:nvSpPr>
          <p:cNvPr id="646151" name="Text Box 7" descr="Green marble"/>
          <p:cNvSpPr txBox="1">
            <a:spLocks noChangeArrowheads="1"/>
          </p:cNvSpPr>
          <p:nvPr/>
        </p:nvSpPr>
        <p:spPr bwMode="auto">
          <a:xfrm>
            <a:off x="107950" y="3485357"/>
            <a:ext cx="172878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四元组定义</a:t>
            </a:r>
          </a:p>
        </p:txBody>
      </p:sp>
      <p:sp>
        <p:nvSpPr>
          <p:cNvPr id="646152" name="Text Box 8" descr="Green marble"/>
          <p:cNvSpPr txBox="1">
            <a:spLocks noChangeArrowheads="1"/>
          </p:cNvSpPr>
          <p:nvPr/>
        </p:nvSpPr>
        <p:spPr bwMode="auto">
          <a:xfrm>
            <a:off x="1979613" y="3485357"/>
            <a:ext cx="9366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推导</a:t>
            </a:r>
          </a:p>
        </p:txBody>
      </p:sp>
      <p:sp>
        <p:nvSpPr>
          <p:cNvPr id="646153" name="Text Box 9" descr="Green marble"/>
          <p:cNvSpPr txBox="1">
            <a:spLocks noChangeArrowheads="1"/>
          </p:cNvSpPr>
          <p:nvPr/>
        </p:nvSpPr>
        <p:spPr bwMode="auto">
          <a:xfrm>
            <a:off x="4140200" y="3485357"/>
            <a:ext cx="12239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分析树</a:t>
            </a:r>
          </a:p>
        </p:txBody>
      </p:sp>
      <p:sp>
        <p:nvSpPr>
          <p:cNvPr id="646154" name="Text Box 10" descr="Green marble"/>
          <p:cNvSpPr txBox="1">
            <a:spLocks noChangeArrowheads="1"/>
          </p:cNvSpPr>
          <p:nvPr/>
        </p:nvSpPr>
        <p:spPr bwMode="auto">
          <a:xfrm>
            <a:off x="2771775" y="3124994"/>
            <a:ext cx="1800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图形化表示</a:t>
            </a:r>
          </a:p>
        </p:txBody>
      </p:sp>
      <p:sp>
        <p:nvSpPr>
          <p:cNvPr id="646155" name="Text Box 11" descr="Green marble"/>
          <p:cNvSpPr txBox="1">
            <a:spLocks noChangeArrowheads="1"/>
          </p:cNvSpPr>
          <p:nvPr/>
        </p:nvSpPr>
        <p:spPr bwMode="auto">
          <a:xfrm>
            <a:off x="1187450" y="4421982"/>
            <a:ext cx="1655763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最左推导</a:t>
            </a:r>
          </a:p>
        </p:txBody>
      </p:sp>
      <p:sp>
        <p:nvSpPr>
          <p:cNvPr id="646156" name="Text Box 12" descr="Green marble"/>
          <p:cNvSpPr txBox="1">
            <a:spLocks noChangeArrowheads="1"/>
          </p:cNvSpPr>
          <p:nvPr/>
        </p:nvSpPr>
        <p:spPr bwMode="auto">
          <a:xfrm>
            <a:off x="2987675" y="4421982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最右推导</a:t>
            </a:r>
          </a:p>
        </p:txBody>
      </p:sp>
      <p:sp>
        <p:nvSpPr>
          <p:cNvPr id="646157" name="Text Box 13" descr="Green marble"/>
          <p:cNvSpPr txBox="1">
            <a:spLocks noChangeArrowheads="1"/>
          </p:cNvSpPr>
          <p:nvPr/>
        </p:nvSpPr>
        <p:spPr bwMode="auto">
          <a:xfrm>
            <a:off x="1187450" y="5357019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二义性</a:t>
            </a:r>
          </a:p>
        </p:txBody>
      </p:sp>
      <p:sp>
        <p:nvSpPr>
          <p:cNvPr id="22543" name="AutoShape 14" descr="Green marble"/>
          <p:cNvSpPr>
            <a:spLocks noChangeArrowheads="1"/>
          </p:cNvSpPr>
          <p:nvPr/>
        </p:nvSpPr>
        <p:spPr bwMode="auto">
          <a:xfrm>
            <a:off x="2411413" y="5430044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59" name="Text Box 15" descr="Green marble"/>
          <p:cNvSpPr txBox="1">
            <a:spLocks noChangeArrowheads="1"/>
          </p:cNvSpPr>
          <p:nvPr/>
        </p:nvSpPr>
        <p:spPr bwMode="auto">
          <a:xfrm>
            <a:off x="3563938" y="5357019"/>
            <a:ext cx="1800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消除二义性</a:t>
            </a:r>
          </a:p>
        </p:txBody>
      </p:sp>
      <p:sp>
        <p:nvSpPr>
          <p:cNvPr id="646160" name="Text Box 16" descr="Green marble"/>
          <p:cNvSpPr txBox="1">
            <a:spLocks noChangeArrowheads="1"/>
          </p:cNvSpPr>
          <p:nvPr/>
        </p:nvSpPr>
        <p:spPr bwMode="auto">
          <a:xfrm>
            <a:off x="3276600" y="2548732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左递归</a:t>
            </a:r>
          </a:p>
        </p:txBody>
      </p:sp>
      <p:sp>
        <p:nvSpPr>
          <p:cNvPr id="22546" name="AutoShape 17" descr="Green marble"/>
          <p:cNvSpPr>
            <a:spLocks noChangeArrowheads="1"/>
          </p:cNvSpPr>
          <p:nvPr/>
        </p:nvSpPr>
        <p:spPr bwMode="auto">
          <a:xfrm>
            <a:off x="4500563" y="2621757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2" name="Text Box 18" descr="Green marble"/>
          <p:cNvSpPr txBox="1">
            <a:spLocks noChangeArrowheads="1"/>
          </p:cNvSpPr>
          <p:nvPr/>
        </p:nvSpPr>
        <p:spPr bwMode="auto">
          <a:xfrm>
            <a:off x="5653088" y="2548732"/>
            <a:ext cx="1943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消除左递归</a:t>
            </a:r>
          </a:p>
        </p:txBody>
      </p:sp>
      <p:sp>
        <p:nvSpPr>
          <p:cNvPr id="646163" name="Text Box 19" descr="Green marble"/>
          <p:cNvSpPr txBox="1">
            <a:spLocks noChangeArrowheads="1"/>
          </p:cNvSpPr>
          <p:nvPr/>
        </p:nvSpPr>
        <p:spPr bwMode="auto">
          <a:xfrm>
            <a:off x="3276600" y="1613694"/>
            <a:ext cx="13668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左因子</a:t>
            </a:r>
          </a:p>
        </p:txBody>
      </p:sp>
      <p:sp>
        <p:nvSpPr>
          <p:cNvPr id="22549" name="AutoShape 20" descr="Green marble"/>
          <p:cNvSpPr>
            <a:spLocks noChangeArrowheads="1"/>
          </p:cNvSpPr>
          <p:nvPr/>
        </p:nvSpPr>
        <p:spPr bwMode="auto">
          <a:xfrm>
            <a:off x="4500563" y="1686719"/>
            <a:ext cx="1150938" cy="288925"/>
          </a:xfrm>
          <a:prstGeom prst="rightArrow">
            <a:avLst>
              <a:gd name="adj1" fmla="val 50000"/>
              <a:gd name="adj2" fmla="val 995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163794"/>
              </a:solidFill>
            </a:endParaRPr>
          </a:p>
        </p:txBody>
      </p:sp>
      <p:sp>
        <p:nvSpPr>
          <p:cNvPr id="646165" name="Text Box 21" descr="Green marble"/>
          <p:cNvSpPr txBox="1">
            <a:spLocks noChangeArrowheads="1"/>
          </p:cNvSpPr>
          <p:nvPr/>
        </p:nvSpPr>
        <p:spPr bwMode="auto">
          <a:xfrm>
            <a:off x="5653088" y="1613694"/>
            <a:ext cx="17986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1637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消除左因子</a:t>
            </a:r>
          </a:p>
        </p:txBody>
      </p:sp>
      <p:sp>
        <p:nvSpPr>
          <p:cNvPr id="22551" name="Rectangle 22" descr="Green marble"/>
          <p:cNvSpPr>
            <a:spLocks noChangeArrowheads="1"/>
          </p:cNvSpPr>
          <p:nvPr/>
        </p:nvSpPr>
        <p:spPr bwMode="auto">
          <a:xfrm>
            <a:off x="3203575" y="1178719"/>
            <a:ext cx="21320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1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 | </a:t>
            </a:r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</a:t>
            </a:r>
            <a:r>
              <a:rPr lang="en-US" altLang="zh-CN" sz="2400" b="1" baseline="-25000" dirty="0">
                <a:solidFill>
                  <a:srgbClr val="163794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22552" name="Rectangle 23" descr="Green marble"/>
          <p:cNvSpPr>
            <a:spLocks noChangeArrowheads="1"/>
          </p:cNvSpPr>
          <p:nvPr/>
        </p:nvSpPr>
        <p:spPr bwMode="auto">
          <a:xfrm>
            <a:off x="3276600" y="2115344"/>
            <a:ext cx="1346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163794"/>
                </a:solidFill>
                <a:latin typeface="Tahoma" pitchFamily="34" charset="0"/>
              </a:rPr>
              <a:t>A</a:t>
            </a:r>
            <a:r>
              <a:rPr lang="en-US" altLang="zh-CN" sz="2400" b="1" dirty="0">
                <a:solidFill>
                  <a:srgbClr val="163794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163794"/>
                </a:solidFill>
                <a:latin typeface="Tahoma" pitchFamily="34" charset="0"/>
              </a:rPr>
              <a:t>+</a:t>
            </a:r>
            <a:r>
              <a:rPr lang="en-US" altLang="zh-CN" sz="2400" b="1" i="1" dirty="0" err="1">
                <a:solidFill>
                  <a:srgbClr val="163794"/>
                </a:solidFill>
                <a:latin typeface="Tahoma" pitchFamily="34" charset="0"/>
              </a:rPr>
              <a:t>Aa</a:t>
            </a:r>
            <a:r>
              <a:rPr lang="en-US" altLang="zh-CN" sz="2400" dirty="0">
                <a:solidFill>
                  <a:srgbClr val="163794"/>
                </a:solidFill>
                <a:latin typeface="Tahoma" pitchFamily="34" charset="0"/>
              </a:rPr>
              <a:t> </a:t>
            </a:r>
          </a:p>
        </p:txBody>
      </p:sp>
      <p:cxnSp>
        <p:nvCxnSpPr>
          <p:cNvPr id="22554" name="AutoShape 33"/>
          <p:cNvCxnSpPr>
            <a:cxnSpLocks noChangeShapeType="1"/>
            <a:stCxn id="646148" idx="2"/>
            <a:endCxn id="646149" idx="0"/>
          </p:cNvCxnSpPr>
          <p:nvPr/>
        </p:nvCxnSpPr>
        <p:spPr bwMode="auto">
          <a:xfrm>
            <a:off x="1403350" y="1939132"/>
            <a:ext cx="0" cy="6096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5" name="AutoShape 34"/>
          <p:cNvCxnSpPr>
            <a:cxnSpLocks noChangeShapeType="1"/>
            <a:stCxn id="646149" idx="2"/>
            <a:endCxn id="646151" idx="0"/>
          </p:cNvCxnSpPr>
          <p:nvPr/>
        </p:nvCxnSpPr>
        <p:spPr bwMode="auto">
          <a:xfrm flipH="1">
            <a:off x="973138" y="3018632"/>
            <a:ext cx="4302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6" name="AutoShape 35"/>
          <p:cNvCxnSpPr>
            <a:cxnSpLocks noChangeShapeType="1"/>
            <a:stCxn id="646149" idx="2"/>
            <a:endCxn id="646152" idx="0"/>
          </p:cNvCxnSpPr>
          <p:nvPr/>
        </p:nvCxnSpPr>
        <p:spPr bwMode="auto">
          <a:xfrm>
            <a:off x="1403350" y="3018632"/>
            <a:ext cx="1044575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7" name="AutoShape 36"/>
          <p:cNvCxnSpPr>
            <a:cxnSpLocks noChangeShapeType="1"/>
            <a:stCxn id="646149" idx="3"/>
            <a:endCxn id="646163" idx="1"/>
          </p:cNvCxnSpPr>
          <p:nvPr/>
        </p:nvCxnSpPr>
        <p:spPr bwMode="auto">
          <a:xfrm flipV="1">
            <a:off x="2627313" y="1848644"/>
            <a:ext cx="649288" cy="9350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8" name="AutoShape 37"/>
          <p:cNvCxnSpPr>
            <a:cxnSpLocks noChangeShapeType="1"/>
            <a:stCxn id="646149" idx="3"/>
            <a:endCxn id="646160" idx="1"/>
          </p:cNvCxnSpPr>
          <p:nvPr/>
        </p:nvCxnSpPr>
        <p:spPr bwMode="auto">
          <a:xfrm>
            <a:off x="2627313" y="2783682"/>
            <a:ext cx="649288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9" name="AutoShape 38"/>
          <p:cNvCxnSpPr>
            <a:cxnSpLocks noChangeShapeType="1"/>
            <a:stCxn id="646152" idx="3"/>
            <a:endCxn id="646153" idx="1"/>
          </p:cNvCxnSpPr>
          <p:nvPr/>
        </p:nvCxnSpPr>
        <p:spPr bwMode="auto">
          <a:xfrm>
            <a:off x="2916238" y="3720307"/>
            <a:ext cx="1223963" cy="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0" name="AutoShape 39"/>
          <p:cNvCxnSpPr>
            <a:cxnSpLocks noChangeShapeType="1"/>
            <a:stCxn id="646152" idx="2"/>
            <a:endCxn id="646155" idx="0"/>
          </p:cNvCxnSpPr>
          <p:nvPr/>
        </p:nvCxnSpPr>
        <p:spPr bwMode="auto">
          <a:xfrm flipH="1">
            <a:off x="2016125" y="3955257"/>
            <a:ext cx="431800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1" name="AutoShape 40"/>
          <p:cNvCxnSpPr>
            <a:cxnSpLocks noChangeShapeType="1"/>
            <a:stCxn id="646152" idx="2"/>
            <a:endCxn id="646156" idx="0"/>
          </p:cNvCxnSpPr>
          <p:nvPr/>
        </p:nvCxnSpPr>
        <p:spPr bwMode="auto">
          <a:xfrm>
            <a:off x="2447925" y="3955257"/>
            <a:ext cx="1331913" cy="466725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62" name="AutoShape 41"/>
          <p:cNvCxnSpPr>
            <a:cxnSpLocks noChangeShapeType="1"/>
            <a:stCxn id="646155" idx="2"/>
            <a:endCxn id="646157" idx="0"/>
          </p:cNvCxnSpPr>
          <p:nvPr/>
        </p:nvCxnSpPr>
        <p:spPr bwMode="auto">
          <a:xfrm flipH="1">
            <a:off x="1871663" y="4891882"/>
            <a:ext cx="144463" cy="465138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2"/>
          <p:cNvGrpSpPr>
            <a:grpSpLocks/>
          </p:cNvGrpSpPr>
          <p:nvPr/>
        </p:nvGrpSpPr>
        <p:grpSpPr bwMode="auto">
          <a:xfrm>
            <a:off x="5364162" y="3520282"/>
            <a:ext cx="3529013" cy="2592387"/>
            <a:chOff x="3288" y="2205"/>
            <a:chExt cx="2223" cy="1633"/>
          </a:xfrm>
        </p:grpSpPr>
        <p:sp>
          <p:nvSpPr>
            <p:cNvPr id="34" name="Oval 3"/>
            <p:cNvSpPr>
              <a:spLocks noChangeArrowheads="1"/>
            </p:cNvSpPr>
            <p:nvPr/>
          </p:nvSpPr>
          <p:spPr bwMode="auto">
            <a:xfrm>
              <a:off x="3288" y="2205"/>
              <a:ext cx="2223" cy="163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4" descr="Green marble"/>
            <p:cNvSpPr txBox="1">
              <a:spLocks noChangeArrowheads="1"/>
            </p:cNvSpPr>
            <p:nvPr/>
          </p:nvSpPr>
          <p:spPr bwMode="auto">
            <a:xfrm>
              <a:off x="4150" y="2205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0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6" name="Oval 5" descr="Green marble"/>
            <p:cNvSpPr>
              <a:spLocks noChangeArrowheads="1"/>
            </p:cNvSpPr>
            <p:nvPr/>
          </p:nvSpPr>
          <p:spPr bwMode="auto">
            <a:xfrm>
              <a:off x="3470" y="2432"/>
              <a:ext cx="1905" cy="122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6" descr="Green marble"/>
            <p:cNvSpPr txBox="1">
              <a:spLocks noChangeArrowheads="1"/>
            </p:cNvSpPr>
            <p:nvPr/>
          </p:nvSpPr>
          <p:spPr bwMode="auto">
            <a:xfrm>
              <a:off x="4150" y="243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1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3787" y="2704"/>
              <a:ext cx="1361" cy="77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8" descr="Green marble"/>
            <p:cNvSpPr txBox="1">
              <a:spLocks noChangeArrowheads="1"/>
            </p:cNvSpPr>
            <p:nvPr/>
          </p:nvSpPr>
          <p:spPr bwMode="auto">
            <a:xfrm>
              <a:off x="4195" y="2704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2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  <p:sp>
          <p:nvSpPr>
            <p:cNvPr id="40" name="Oval 9"/>
            <p:cNvSpPr>
              <a:spLocks noChangeArrowheads="1"/>
            </p:cNvSpPr>
            <p:nvPr/>
          </p:nvSpPr>
          <p:spPr bwMode="auto">
            <a:xfrm>
              <a:off x="4059" y="2976"/>
              <a:ext cx="908" cy="363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0" descr="Green marble"/>
            <p:cNvSpPr txBox="1">
              <a:spLocks noChangeArrowheads="1"/>
            </p:cNvSpPr>
            <p:nvPr/>
          </p:nvSpPr>
          <p:spPr bwMode="auto">
            <a:xfrm>
              <a:off x="4241" y="3022"/>
              <a:ext cx="6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3</a:t>
              </a:r>
              <a:r>
                <a:rPr lang="zh-CN" altLang="en-US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型文法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8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>
          <a:xfrm>
            <a:off x="1043609" y="1120149"/>
            <a:ext cx="6923113" cy="166077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已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知上下文无关文法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G[S]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aABe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Abc | 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endParaRPr lang="hr-HR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endParaRPr lang="hr-HR" altLang="zh-CN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）给出句子“</a:t>
            </a:r>
            <a:r>
              <a:rPr lang="en-US" altLang="zh-CN" sz="2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”的最左推导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给出句子“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的最右推导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）画出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句子“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abbcde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”的分析树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5AA5B64C-9295-4272-AA5B-12B1D511B5C9}"/>
              </a:ext>
            </a:extLst>
          </p:cNvPr>
          <p:cNvSpPr/>
          <p:nvPr/>
        </p:nvSpPr>
        <p:spPr>
          <a:xfrm>
            <a:off x="3073566" y="603416"/>
            <a:ext cx="2938594" cy="4800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600" y="3068960"/>
            <a:ext cx="692311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已知上下文无关文法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G[S]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hr-HR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+A | 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endParaRPr lang="hr-HR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）判断文法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是否有歧义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）如果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有歧义，请给出例子说明</a:t>
            </a:r>
            <a:endParaRPr lang="en-US" altLang="zh-CN" sz="2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）如果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有歧义，请将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改造为与其等价的无歧义文法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G1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4716388"/>
            <a:ext cx="7488832" cy="1849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latin typeface="楷体"/>
                <a:ea typeface="楷体"/>
                <a:cs typeface="楷体"/>
              </a:rPr>
              <a:t>3.</a:t>
            </a:r>
            <a:r>
              <a:rPr lang="zh-CN" altLang="en-US" b="1" dirty="0" smtClean="0">
                <a:latin typeface="楷体"/>
                <a:ea typeface="楷体"/>
                <a:cs typeface="楷体"/>
              </a:rPr>
              <a:t> </a:t>
            </a:r>
            <a:r>
              <a:rPr lang="zh-CN" altLang="en-US" b="1" dirty="0" smtClean="0">
                <a:latin typeface="楷体"/>
                <a:ea typeface="楷体"/>
                <a:cs typeface="楷体"/>
              </a:rPr>
              <a:t>文法</a:t>
            </a:r>
            <a:r>
              <a:rPr lang="en-US" altLang="zh-CN" b="1" dirty="0" smtClean="0">
                <a:latin typeface="楷体"/>
                <a:ea typeface="楷体"/>
                <a:cs typeface="楷体"/>
              </a:rPr>
              <a:t>G</a:t>
            </a:r>
            <a:r>
              <a:rPr lang="en-US" altLang="zh-CN" b="1" dirty="0" smtClean="0">
                <a:latin typeface="楷体"/>
                <a:ea typeface="楷体"/>
                <a:cs typeface="楷体"/>
              </a:rPr>
              <a:t>[S]</a:t>
            </a:r>
            <a:r>
              <a:rPr lang="en-US" altLang="zh-CN" b="1" dirty="0" smtClean="0">
                <a:latin typeface="楷体"/>
                <a:ea typeface="楷体"/>
                <a:cs typeface="楷体"/>
              </a:rPr>
              <a:t>:     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S-&gt;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aSb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P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>
                <a:latin typeface="楷体"/>
                <a:ea typeface="楷体"/>
                <a:cs typeface="楷体"/>
              </a:rPr>
              <a:t>                 P-&gt;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bPc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bQc</a:t>
            </a:r>
            <a:endParaRPr lang="en-US" altLang="zh-CN" b="1" dirty="0">
              <a:latin typeface="楷体"/>
              <a:ea typeface="楷体"/>
              <a:cs typeface="楷体"/>
            </a:endParaRP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en-US" altLang="zh-CN" b="1" dirty="0">
                <a:latin typeface="楷体"/>
                <a:ea typeface="楷体"/>
                <a:cs typeface="楷体"/>
              </a:rPr>
              <a:t>                 Q-&gt;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Qa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 | a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1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）它是</a:t>
            </a:r>
            <a:r>
              <a:rPr lang="en-US" altLang="zh-CN" b="1" dirty="0" err="1">
                <a:latin typeface="楷体"/>
                <a:ea typeface="楷体"/>
                <a:cs typeface="楷体"/>
              </a:rPr>
              <a:t>chomsky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哪一型文法？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2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）它生成的语言是什么？</a:t>
            </a:r>
          </a:p>
          <a:p>
            <a:pPr marL="990600" indent="-990600">
              <a:lnSpc>
                <a:spcPct val="95000"/>
              </a:lnSpc>
              <a:buFontTx/>
              <a:buNone/>
            </a:pPr>
            <a:r>
              <a:rPr lang="zh-CN" altLang="en-US" b="1" dirty="0">
                <a:latin typeface="楷体"/>
                <a:ea typeface="楷体"/>
                <a:cs typeface="楷体"/>
              </a:rPr>
              <a:t>（</a:t>
            </a:r>
            <a:r>
              <a:rPr lang="en-US" altLang="zh-CN" b="1" dirty="0">
                <a:latin typeface="楷体"/>
                <a:ea typeface="楷体"/>
                <a:cs typeface="楷体"/>
              </a:rPr>
              <a:t>3</a:t>
            </a:r>
            <a:r>
              <a:rPr lang="zh-CN" altLang="en-US" b="1" dirty="0">
                <a:latin typeface="楷体"/>
                <a:ea typeface="楷体"/>
                <a:cs typeface="楷体"/>
              </a:rPr>
              <a:t>）给出提取左因子、消除左递归之后的文法</a:t>
            </a:r>
            <a:endParaRPr lang="zh-CN" altLang="en-US" b="1" dirty="0">
              <a:latin typeface="楷体"/>
              <a:ea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648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8"/>
    </mc:Choice>
    <mc:Fallback xmlns="">
      <p:transition spd="slow" advTm="581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表达式文法二义性的产生原因</a:t>
            </a: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89AAB34-D52C-4484-B7AD-837BA6F3F51B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5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1828" name="Rectangle 4" descr="Green marble"/>
          <p:cNvSpPr>
            <a:spLocks noChangeArrowheads="1"/>
          </p:cNvSpPr>
          <p:nvPr/>
        </p:nvSpPr>
        <p:spPr bwMode="auto">
          <a:xfrm>
            <a:off x="1116013" y="2276475"/>
            <a:ext cx="5457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E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| 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* 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(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) | 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8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E</a:t>
            </a:r>
            <a:r>
              <a:rPr lang="en-US" altLang="zh-CN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 | id</a:t>
            </a:r>
            <a:endParaRPr lang="zh-CN" alt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61829" name="Line 5"/>
          <p:cNvSpPr>
            <a:spLocks noChangeShapeType="1"/>
          </p:cNvSpPr>
          <p:nvPr/>
        </p:nvSpPr>
        <p:spPr bwMode="auto">
          <a:xfrm>
            <a:off x="2051050" y="2759075"/>
            <a:ext cx="9366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0" name="Line 6"/>
          <p:cNvSpPr>
            <a:spLocks noChangeShapeType="1"/>
          </p:cNvSpPr>
          <p:nvPr/>
        </p:nvSpPr>
        <p:spPr bwMode="auto">
          <a:xfrm>
            <a:off x="3276600" y="2759075"/>
            <a:ext cx="86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1" name="Line 7"/>
          <p:cNvSpPr>
            <a:spLocks noChangeShapeType="1"/>
          </p:cNvSpPr>
          <p:nvPr/>
        </p:nvSpPr>
        <p:spPr bwMode="auto">
          <a:xfrm>
            <a:off x="2627313" y="2903538"/>
            <a:ext cx="288925" cy="504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2" name="Line 8"/>
          <p:cNvSpPr>
            <a:spLocks noChangeShapeType="1"/>
          </p:cNvSpPr>
          <p:nvPr/>
        </p:nvSpPr>
        <p:spPr bwMode="auto">
          <a:xfrm flipH="1">
            <a:off x="3203575" y="2832100"/>
            <a:ext cx="215900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33" name="Text Box 9" descr="Green marble"/>
          <p:cNvSpPr txBox="1">
            <a:spLocks noChangeArrowheads="1"/>
          </p:cNvSpPr>
          <p:nvPr/>
        </p:nvSpPr>
        <p:spPr bwMode="auto">
          <a:xfrm>
            <a:off x="2463800" y="3419475"/>
            <a:ext cx="51323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+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，*操作在运算中有不同的优先级 </a:t>
            </a:r>
          </a:p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但是在这个文法中没有得到体现</a:t>
            </a:r>
          </a:p>
        </p:txBody>
      </p:sp>
    </p:spTree>
    <p:extLst>
      <p:ext uri="{BB962C8B-B14F-4D97-AF65-F5344CB8AC3E}">
        <p14:creationId xmlns:p14="http://schemas.microsoft.com/office/powerpoint/2010/main" val="181680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9" grpId="0" animBg="1"/>
      <p:bldP spid="461830" grpId="0" animBg="1"/>
      <p:bldP spid="461831" grpId="0" animBg="1"/>
      <p:bldP spid="461832" grpId="0" animBg="1"/>
      <p:bldP spid="4618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charset="-122"/>
              </a:rPr>
              <a:t>消除文法的二义性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534400" cy="160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*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F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|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F</a:t>
            </a:r>
            <a:r>
              <a:rPr lang="en-US" altLang="zh-CN" sz="2800" b="1" dirty="0" smtClean="0">
                <a:ea typeface="宋体" pitchFamily="2" charset="-122"/>
              </a:rPr>
              <a:t> 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| 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A73E7B60-DD16-4163-BBAB-D58EF0F3C488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6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667125" y="3863975"/>
            <a:ext cx="9763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>
                <a:solidFill>
                  <a:schemeClr val="bg1"/>
                </a:solidFill>
                <a:latin typeface="Times New Roman" pitchFamily="18" charset="0"/>
              </a:rPr>
              <a:t>F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720725" y="2564904"/>
            <a:ext cx="3362325" cy="3522663"/>
            <a:chOff x="454" y="1708"/>
            <a:chExt cx="2118" cy="2219"/>
          </a:xfrm>
        </p:grpSpPr>
        <p:sp>
          <p:nvSpPr>
            <p:cNvPr id="30756" name="Rectangle 6"/>
            <p:cNvSpPr>
              <a:spLocks noChangeArrowheads="1"/>
            </p:cNvSpPr>
            <p:nvPr/>
          </p:nvSpPr>
          <p:spPr bwMode="auto">
            <a:xfrm>
              <a:off x="1629" y="1708"/>
              <a:ext cx="48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57" name="Line 7"/>
            <p:cNvSpPr>
              <a:spLocks noChangeShapeType="1"/>
            </p:cNvSpPr>
            <p:nvPr/>
          </p:nvSpPr>
          <p:spPr bwMode="auto">
            <a:xfrm flipH="1">
              <a:off x="1174" y="2262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8"/>
            <p:cNvSpPr>
              <a:spLocks noChangeShapeType="1"/>
            </p:cNvSpPr>
            <p:nvPr/>
          </p:nvSpPr>
          <p:spPr bwMode="auto">
            <a:xfrm>
              <a:off x="1975" y="2260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9"/>
            <p:cNvSpPr>
              <a:spLocks noChangeShapeType="1"/>
            </p:cNvSpPr>
            <p:nvPr/>
          </p:nvSpPr>
          <p:spPr bwMode="auto">
            <a:xfrm>
              <a:off x="1714" y="196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Rectangle 10"/>
            <p:cNvSpPr>
              <a:spLocks noChangeArrowheads="1"/>
            </p:cNvSpPr>
            <p:nvPr/>
          </p:nvSpPr>
          <p:spPr bwMode="auto">
            <a:xfrm>
              <a:off x="2335" y="282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61" name="Line 11"/>
            <p:cNvSpPr>
              <a:spLocks noChangeShapeType="1"/>
            </p:cNvSpPr>
            <p:nvPr/>
          </p:nvSpPr>
          <p:spPr bwMode="auto">
            <a:xfrm>
              <a:off x="2413" y="270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Rectangle 12"/>
            <p:cNvSpPr>
              <a:spLocks noChangeArrowheads="1"/>
            </p:cNvSpPr>
            <p:nvPr/>
          </p:nvSpPr>
          <p:spPr bwMode="auto">
            <a:xfrm>
              <a:off x="1655" y="2069"/>
              <a:ext cx="48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63" name="Rectangle 13"/>
            <p:cNvSpPr>
              <a:spLocks noChangeArrowheads="1"/>
            </p:cNvSpPr>
            <p:nvPr/>
          </p:nvSpPr>
          <p:spPr bwMode="auto">
            <a:xfrm>
              <a:off x="1681" y="2459"/>
              <a:ext cx="2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endParaRPr lang="zh-CN" altLang="en-US" sz="1000">
                <a:latin typeface="Times New Roman" pitchFamily="18" charset="0"/>
              </a:endParaRPr>
            </a:p>
          </p:txBody>
        </p:sp>
        <p:sp>
          <p:nvSpPr>
            <p:cNvPr id="30764" name="Line 14"/>
            <p:cNvSpPr>
              <a:spLocks noChangeShapeType="1"/>
            </p:cNvSpPr>
            <p:nvPr/>
          </p:nvSpPr>
          <p:spPr bwMode="auto">
            <a:xfrm>
              <a:off x="1342" y="2637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15"/>
            <p:cNvSpPr>
              <a:spLocks noChangeShapeType="1"/>
            </p:cNvSpPr>
            <p:nvPr/>
          </p:nvSpPr>
          <p:spPr bwMode="auto">
            <a:xfrm flipH="1">
              <a:off x="568" y="2637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16"/>
            <p:cNvSpPr>
              <a:spLocks noChangeShapeType="1"/>
            </p:cNvSpPr>
            <p:nvPr/>
          </p:nvSpPr>
          <p:spPr bwMode="auto">
            <a:xfrm>
              <a:off x="1716" y="234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17"/>
            <p:cNvSpPr>
              <a:spLocks noChangeShapeType="1"/>
            </p:cNvSpPr>
            <p:nvPr/>
          </p:nvSpPr>
          <p:spPr bwMode="auto">
            <a:xfrm>
              <a:off x="1110" y="272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Rectangle 18"/>
            <p:cNvSpPr>
              <a:spLocks noChangeArrowheads="1"/>
            </p:cNvSpPr>
            <p:nvPr/>
          </p:nvSpPr>
          <p:spPr bwMode="auto">
            <a:xfrm>
              <a:off x="454" y="363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69" name="Rectangle 19"/>
            <p:cNvSpPr>
              <a:spLocks noChangeArrowheads="1"/>
            </p:cNvSpPr>
            <p:nvPr/>
          </p:nvSpPr>
          <p:spPr bwMode="auto">
            <a:xfrm>
              <a:off x="1612" y="326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70" name="Rectangle 20"/>
            <p:cNvSpPr>
              <a:spLocks noChangeArrowheads="1"/>
            </p:cNvSpPr>
            <p:nvPr/>
          </p:nvSpPr>
          <p:spPr bwMode="auto">
            <a:xfrm>
              <a:off x="1052" y="2434"/>
              <a:ext cx="2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71" name="Rectangle 21"/>
            <p:cNvSpPr>
              <a:spLocks noChangeArrowheads="1"/>
            </p:cNvSpPr>
            <p:nvPr/>
          </p:nvSpPr>
          <p:spPr bwMode="auto">
            <a:xfrm>
              <a:off x="1036" y="284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72" name="Rectangle 22"/>
            <p:cNvSpPr>
              <a:spLocks noChangeArrowheads="1"/>
            </p:cNvSpPr>
            <p:nvPr/>
          </p:nvSpPr>
          <p:spPr bwMode="auto">
            <a:xfrm>
              <a:off x="475" y="2843"/>
              <a:ext cx="45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73" name="Rectangle 23"/>
            <p:cNvSpPr>
              <a:spLocks noChangeArrowheads="1"/>
            </p:cNvSpPr>
            <p:nvPr/>
          </p:nvSpPr>
          <p:spPr bwMode="auto">
            <a:xfrm>
              <a:off x="476" y="3250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74" name="Rectangle 24"/>
            <p:cNvSpPr>
              <a:spLocks noChangeArrowheads="1"/>
            </p:cNvSpPr>
            <p:nvPr/>
          </p:nvSpPr>
          <p:spPr bwMode="auto">
            <a:xfrm>
              <a:off x="1606" y="2843"/>
              <a:ext cx="6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75" name="Line 25"/>
            <p:cNvSpPr>
              <a:spLocks noChangeShapeType="1"/>
            </p:cNvSpPr>
            <p:nvPr/>
          </p:nvSpPr>
          <p:spPr bwMode="auto">
            <a:xfrm>
              <a:off x="546" y="311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26"/>
            <p:cNvSpPr>
              <a:spLocks noChangeShapeType="1"/>
            </p:cNvSpPr>
            <p:nvPr/>
          </p:nvSpPr>
          <p:spPr bwMode="auto">
            <a:xfrm>
              <a:off x="1705" y="313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Rectangle 27"/>
            <p:cNvSpPr>
              <a:spLocks noChangeArrowheads="1"/>
            </p:cNvSpPr>
            <p:nvPr/>
          </p:nvSpPr>
          <p:spPr bwMode="auto">
            <a:xfrm>
              <a:off x="1644" y="2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78" name="Line 28"/>
            <p:cNvSpPr>
              <a:spLocks noChangeShapeType="1"/>
            </p:cNvSpPr>
            <p:nvPr/>
          </p:nvSpPr>
          <p:spPr bwMode="auto">
            <a:xfrm>
              <a:off x="532" y="349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6781" name="Group 29"/>
          <p:cNvGrpSpPr>
            <a:grpSpLocks/>
          </p:cNvGrpSpPr>
          <p:nvPr/>
        </p:nvGrpSpPr>
        <p:grpSpPr bwMode="auto">
          <a:xfrm>
            <a:off x="5219700" y="2492896"/>
            <a:ext cx="3375025" cy="3362325"/>
            <a:chOff x="3288" y="1584"/>
            <a:chExt cx="2126" cy="2118"/>
          </a:xfrm>
        </p:grpSpPr>
        <p:sp>
          <p:nvSpPr>
            <p:cNvPr id="30730" name="Rectangle 30"/>
            <p:cNvSpPr>
              <a:spLocks noChangeArrowheads="1"/>
            </p:cNvSpPr>
            <p:nvPr/>
          </p:nvSpPr>
          <p:spPr bwMode="auto">
            <a:xfrm>
              <a:off x="3963" y="1584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 dirty="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31" name="Line 31"/>
            <p:cNvSpPr>
              <a:spLocks noChangeShapeType="1"/>
            </p:cNvSpPr>
            <p:nvPr/>
          </p:nvSpPr>
          <p:spPr bwMode="auto">
            <a:xfrm>
              <a:off x="4187" y="1870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32"/>
            <p:cNvSpPr>
              <a:spLocks noChangeShapeType="1"/>
            </p:cNvSpPr>
            <p:nvPr/>
          </p:nvSpPr>
          <p:spPr bwMode="auto">
            <a:xfrm flipH="1">
              <a:off x="3486" y="1885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33"/>
            <p:cNvSpPr>
              <a:spLocks noChangeShapeType="1"/>
            </p:cNvSpPr>
            <p:nvPr/>
          </p:nvSpPr>
          <p:spPr bwMode="auto">
            <a:xfrm>
              <a:off x="4008" y="193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Rectangle 34"/>
            <p:cNvSpPr>
              <a:spLocks noChangeArrowheads="1"/>
            </p:cNvSpPr>
            <p:nvPr/>
          </p:nvSpPr>
          <p:spPr bwMode="auto">
            <a:xfrm>
              <a:off x="3334" y="2071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0735" name="Rectangle 35"/>
            <p:cNvSpPr>
              <a:spLocks noChangeArrowheads="1"/>
            </p:cNvSpPr>
            <p:nvPr/>
          </p:nvSpPr>
          <p:spPr bwMode="auto">
            <a:xfrm>
              <a:off x="3947" y="202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736" name="Line 36"/>
            <p:cNvSpPr>
              <a:spLocks noChangeShapeType="1"/>
            </p:cNvSpPr>
            <p:nvPr/>
          </p:nvSpPr>
          <p:spPr bwMode="auto">
            <a:xfrm>
              <a:off x="3387" y="2329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37"/>
            <p:cNvSpPr>
              <a:spLocks noChangeShapeType="1"/>
            </p:cNvSpPr>
            <p:nvPr/>
          </p:nvSpPr>
          <p:spPr bwMode="auto">
            <a:xfrm>
              <a:off x="3360" y="278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38"/>
            <p:cNvSpPr>
              <a:spLocks noChangeShapeType="1"/>
            </p:cNvSpPr>
            <p:nvPr/>
          </p:nvSpPr>
          <p:spPr bwMode="auto">
            <a:xfrm>
              <a:off x="3377" y="3278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Rectangle 39"/>
            <p:cNvSpPr>
              <a:spLocks noChangeArrowheads="1"/>
            </p:cNvSpPr>
            <p:nvPr/>
          </p:nvSpPr>
          <p:spPr bwMode="auto">
            <a:xfrm>
              <a:off x="3297" y="3412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40" name="Rectangle 40"/>
            <p:cNvSpPr>
              <a:spLocks noChangeArrowheads="1"/>
            </p:cNvSpPr>
            <p:nvPr/>
          </p:nvSpPr>
          <p:spPr bwMode="auto">
            <a:xfrm>
              <a:off x="3299" y="2979"/>
              <a:ext cx="62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41" name="Rectangle 41"/>
            <p:cNvSpPr>
              <a:spLocks noChangeArrowheads="1"/>
            </p:cNvSpPr>
            <p:nvPr/>
          </p:nvSpPr>
          <p:spPr bwMode="auto">
            <a:xfrm>
              <a:off x="3288" y="2479"/>
              <a:ext cx="49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42" name="Rectangle 42"/>
            <p:cNvSpPr>
              <a:spLocks noChangeArrowheads="1"/>
            </p:cNvSpPr>
            <p:nvPr/>
          </p:nvSpPr>
          <p:spPr bwMode="auto">
            <a:xfrm>
              <a:off x="5177" y="2080"/>
              <a:ext cx="23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endParaRPr lang="zh-CN" altLang="en-US" sz="1000">
                <a:latin typeface="Times New Roman" pitchFamily="18" charset="0"/>
              </a:endParaRPr>
            </a:p>
          </p:txBody>
        </p:sp>
        <p:sp>
          <p:nvSpPr>
            <p:cNvPr id="30743" name="Line 43"/>
            <p:cNvSpPr>
              <a:spLocks noChangeShapeType="1"/>
            </p:cNvSpPr>
            <p:nvPr/>
          </p:nvSpPr>
          <p:spPr bwMode="auto">
            <a:xfrm>
              <a:off x="4838" y="225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44"/>
            <p:cNvSpPr>
              <a:spLocks noChangeShapeType="1"/>
            </p:cNvSpPr>
            <p:nvPr/>
          </p:nvSpPr>
          <p:spPr bwMode="auto">
            <a:xfrm flipH="1">
              <a:off x="4064" y="225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45"/>
            <p:cNvSpPr>
              <a:spLocks noChangeShapeType="1"/>
            </p:cNvSpPr>
            <p:nvPr/>
          </p:nvSpPr>
          <p:spPr bwMode="auto">
            <a:xfrm>
              <a:off x="4605" y="234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Rectangle 46"/>
            <p:cNvSpPr>
              <a:spLocks noChangeArrowheads="1"/>
            </p:cNvSpPr>
            <p:nvPr/>
          </p:nvSpPr>
          <p:spPr bwMode="auto">
            <a:xfrm>
              <a:off x="3950" y="341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47" name="Rectangle 47"/>
            <p:cNvSpPr>
              <a:spLocks noChangeArrowheads="1"/>
            </p:cNvSpPr>
            <p:nvPr/>
          </p:nvSpPr>
          <p:spPr bwMode="auto">
            <a:xfrm>
              <a:off x="5108" y="288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30748" name="Rectangle 48"/>
            <p:cNvSpPr>
              <a:spLocks noChangeArrowheads="1"/>
            </p:cNvSpPr>
            <p:nvPr/>
          </p:nvSpPr>
          <p:spPr bwMode="auto">
            <a:xfrm>
              <a:off x="4547" y="2024"/>
              <a:ext cx="46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49" name="Rectangle 49"/>
            <p:cNvSpPr>
              <a:spLocks noChangeArrowheads="1"/>
            </p:cNvSpPr>
            <p:nvPr/>
          </p:nvSpPr>
          <p:spPr bwMode="auto">
            <a:xfrm>
              <a:off x="4532" y="2465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50" name="Rectangle 50"/>
            <p:cNvSpPr>
              <a:spLocks noChangeArrowheads="1"/>
            </p:cNvSpPr>
            <p:nvPr/>
          </p:nvSpPr>
          <p:spPr bwMode="auto">
            <a:xfrm>
              <a:off x="3972" y="2480"/>
              <a:ext cx="4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0751" name="Rectangle 51"/>
            <p:cNvSpPr>
              <a:spLocks noChangeArrowheads="1"/>
            </p:cNvSpPr>
            <p:nvPr/>
          </p:nvSpPr>
          <p:spPr bwMode="auto">
            <a:xfrm>
              <a:off x="3976" y="2978"/>
              <a:ext cx="62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52" name="Rectangle 52"/>
            <p:cNvSpPr>
              <a:spLocks noChangeArrowheads="1"/>
            </p:cNvSpPr>
            <p:nvPr/>
          </p:nvSpPr>
          <p:spPr bwMode="auto">
            <a:xfrm>
              <a:off x="5120" y="2435"/>
              <a:ext cx="25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0753" name="Line 53"/>
            <p:cNvSpPr>
              <a:spLocks noChangeShapeType="1"/>
            </p:cNvSpPr>
            <p:nvPr/>
          </p:nvSpPr>
          <p:spPr bwMode="auto">
            <a:xfrm>
              <a:off x="4041" y="2740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54"/>
            <p:cNvSpPr>
              <a:spLocks noChangeShapeType="1"/>
            </p:cNvSpPr>
            <p:nvPr/>
          </p:nvSpPr>
          <p:spPr bwMode="auto">
            <a:xfrm>
              <a:off x="5201" y="275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55"/>
            <p:cNvSpPr>
              <a:spLocks noChangeShapeType="1"/>
            </p:cNvSpPr>
            <p:nvPr/>
          </p:nvSpPr>
          <p:spPr bwMode="auto">
            <a:xfrm>
              <a:off x="4032" y="326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7" name="Rectangle 56" descr="Green marble"/>
          <p:cNvSpPr>
            <a:spLocks noChangeArrowheads="1"/>
          </p:cNvSpPr>
          <p:nvPr/>
        </p:nvSpPr>
        <p:spPr bwMode="auto">
          <a:xfrm>
            <a:off x="1116013" y="5943600"/>
            <a:ext cx="32480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altLang="zh-CN" sz="2800" b="1" dirty="0">
                <a:solidFill>
                  <a:schemeClr val="tx2"/>
                </a:solidFill>
                <a:latin typeface="宋体" charset="-122"/>
              </a:rPr>
              <a:t>*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altLang="zh-CN" sz="2800" b="1" dirty="0">
                <a:solidFill>
                  <a:schemeClr val="tx2"/>
                </a:solidFill>
                <a:latin typeface="宋体" charset="-122"/>
              </a:rPr>
              <a:t>*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的分析树</a:t>
            </a:r>
            <a:r>
              <a:rPr lang="zh-CN" altLang="en-US" sz="2400" i="1" dirty="0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86810" name="Rectangle 58" descr="Green marble"/>
          <p:cNvSpPr>
            <a:spLocks noChangeArrowheads="1"/>
          </p:cNvSpPr>
          <p:nvPr/>
        </p:nvSpPr>
        <p:spPr bwMode="auto">
          <a:xfrm>
            <a:off x="5148064" y="5877272"/>
            <a:ext cx="3527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id + id </a:t>
            </a:r>
            <a:r>
              <a:rPr lang="en-US" altLang="zh-CN" sz="2800" b="1" dirty="0">
                <a:solidFill>
                  <a:schemeClr val="tx2"/>
                </a:solidFill>
                <a:latin typeface="宋体" charset="-122"/>
              </a:rPr>
              <a:t>*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zh-CN" altLang="en-US" sz="2800" b="1" dirty="0">
                <a:solidFill>
                  <a:schemeClr val="tx2"/>
                </a:solidFill>
                <a:latin typeface="宋体" charset="-122"/>
              </a:rPr>
              <a:t>的分析树</a:t>
            </a:r>
            <a:r>
              <a:rPr lang="zh-CN" altLang="en-US" sz="2400" i="1" dirty="0">
                <a:solidFill>
                  <a:schemeClr val="tx2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9" name="Rectangle 24"/>
          <p:cNvSpPr>
            <a:spLocks noChangeArrowheads="1"/>
          </p:cNvSpPr>
          <p:nvPr/>
        </p:nvSpPr>
        <p:spPr bwMode="auto">
          <a:xfrm>
            <a:off x="3701604" y="3721025"/>
            <a:ext cx="45367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pPr algn="just" eaLnBrk="0" hangingPunct="0"/>
            <a:r>
              <a:rPr lang="en-US" altLang="zh-CN" sz="2800" b="1" i="1" dirty="0">
                <a:latin typeface="Times New Roman" pitchFamily="18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88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58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charset="-122"/>
              </a:rPr>
              <a:t>思考题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569325" cy="27654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悬空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else</a:t>
            </a:r>
            <a:r>
              <a:rPr lang="zh-CN" altLang="en-US" dirty="0" smtClean="0">
                <a:solidFill>
                  <a:schemeClr val="tx2"/>
                </a:solidFill>
                <a:ea typeface="宋体" pitchFamily="2" charset="-122"/>
              </a:rPr>
              <a:t>文法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if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 | if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32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32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 | other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D905CCE-1015-435E-8EF3-3084636831CA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7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617538" y="4195763"/>
            <a:ext cx="3985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1.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判断该文法有无二义性 </a:t>
            </a:r>
          </a:p>
        </p:txBody>
      </p:sp>
      <p:sp>
        <p:nvSpPr>
          <p:cNvPr id="578565" name="Text Box 5"/>
          <p:cNvSpPr txBox="1">
            <a:spLocks noChangeArrowheads="1"/>
          </p:cNvSpPr>
          <p:nvPr/>
        </p:nvSpPr>
        <p:spPr bwMode="auto">
          <a:xfrm>
            <a:off x="539750" y="4627563"/>
            <a:ext cx="4824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2.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rPr>
              <a:t>如果存在二义性，如何消除 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4" grpId="0"/>
      <p:bldP spid="5785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charset="-122"/>
              </a:rPr>
              <a:t>消除文法的二义性</a:t>
            </a:r>
          </a:p>
        </p:txBody>
      </p:sp>
      <p:sp>
        <p:nvSpPr>
          <p:cNvPr id="588802" name="Rectangle 2"/>
          <p:cNvSpPr>
            <a:spLocks noGrp="1" noChangeArrowheads="1"/>
          </p:cNvSpPr>
          <p:nvPr>
            <p:ph idx="1"/>
          </p:nvPr>
        </p:nvSpPr>
        <p:spPr>
          <a:xfrm>
            <a:off x="285750" y="1125538"/>
            <a:ext cx="8534400" cy="5029200"/>
          </a:xfrm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if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 | if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 | other 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句型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：</a:t>
            </a:r>
          </a:p>
          <a:p>
            <a:pPr marL="0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if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if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8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else </a:t>
            </a:r>
            <a:r>
              <a:rPr lang="en-US" altLang="zh-CN" sz="28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zh-CN" altLang="en-US" sz="2800" b="1" baseline="-300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两个最左推导：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a typeface="宋体" pitchFamily="2" charset="-122"/>
              </a:rPr>
              <a:t>	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ea typeface="宋体" pitchFamily="2" charset="-122"/>
              </a:rPr>
              <a:t> </a:t>
            </a:r>
            <a:endParaRPr lang="zh-CN" altLang="en-US" sz="2000" b="1" dirty="0" smtClean="0">
              <a:ea typeface="宋体" pitchFamily="2" charset="-122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A17B3E7-74AE-451C-8B6D-D4F4BF65CB8C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8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3" name="Line 4"/>
          <p:cNvSpPr>
            <a:spLocks noChangeShapeType="1"/>
          </p:cNvSpPr>
          <p:nvPr/>
        </p:nvSpPr>
        <p:spPr bwMode="auto">
          <a:xfrm>
            <a:off x="3779912" y="4581128"/>
            <a:ext cx="38163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707904" y="5157192"/>
            <a:ext cx="23034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25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语言和文法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>
          <a:xfrm>
            <a:off x="412428" y="1124744"/>
            <a:ext cx="8480052" cy="4319588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无二义的文法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matched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|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20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         | other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</a:t>
            </a:r>
            <a:r>
              <a:rPr lang="en-US" altLang="zh-CN" sz="20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en-US" altLang="zh-CN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    | if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then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else 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unmatched</a:t>
            </a:r>
            <a:r>
              <a:rPr lang="en-US" altLang="zh-CN" sz="20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_</a:t>
            </a:r>
            <a:r>
              <a:rPr lang="en-US" altLang="zh-CN" sz="20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endParaRPr lang="zh-CN" altLang="en-US" sz="20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D756173-798F-47DC-B20D-01B82C2FCE9C}" type="slidenum">
              <a:rPr lang="en-US" altLang="zh-CN">
                <a:solidFill>
                  <a:schemeClr val="bg2"/>
                </a:solidFill>
                <a:latin typeface="Arial" charset="0"/>
              </a:rPr>
              <a:pPr/>
              <a:t>9</a:t>
            </a:fld>
            <a:endParaRPr lang="en-US" altLang="zh-CN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29941</TotalTime>
  <Words>2045</Words>
  <Application>Microsoft Macintosh PowerPoint</Application>
  <PresentationFormat>全屏显示(4:3)</PresentationFormat>
  <Paragraphs>640</Paragraphs>
  <Slides>49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sample</vt:lpstr>
      <vt:lpstr>Equation</vt:lpstr>
      <vt:lpstr>公式</vt:lpstr>
      <vt:lpstr>Document</vt:lpstr>
      <vt:lpstr>温故而知新</vt:lpstr>
      <vt:lpstr>3.1 上下文无关文法</vt:lpstr>
      <vt:lpstr>3.1.2 推导</vt:lpstr>
      <vt:lpstr>3.1.3 二义性</vt:lpstr>
      <vt:lpstr>PowerPoint 演示文稿</vt:lpstr>
      <vt:lpstr>消除文法的二义性</vt:lpstr>
      <vt:lpstr>思考题</vt:lpstr>
      <vt:lpstr>消除文法的二义性</vt:lpstr>
      <vt:lpstr>3.2 语言和文法</vt:lpstr>
      <vt:lpstr>3.2 语言和文法</vt:lpstr>
      <vt:lpstr>3.2 语言和文法</vt:lpstr>
      <vt:lpstr>3.2 语言和文法</vt:lpstr>
      <vt:lpstr>3.2 语言和文法</vt:lpstr>
      <vt:lpstr>3.2 语言和文法</vt:lpstr>
      <vt:lpstr>3.2 语言和文法</vt:lpstr>
      <vt:lpstr>文法、推导与分析树</vt:lpstr>
      <vt:lpstr>3.2 语言和文法</vt:lpstr>
      <vt:lpstr>3.2 语言和文法</vt:lpstr>
      <vt:lpstr>本讲纲要</vt:lpstr>
      <vt:lpstr>语法分析？</vt:lpstr>
      <vt:lpstr>本讲纲要</vt:lpstr>
      <vt:lpstr>自上而下分析</vt:lpstr>
      <vt:lpstr>自上而下分析中的问题</vt:lpstr>
      <vt:lpstr>自上而下分析中的问题</vt:lpstr>
      <vt:lpstr>自上而下分析中的问题</vt:lpstr>
      <vt:lpstr>如何避免问题</vt:lpstr>
      <vt:lpstr>3.2.6 消除左递归</vt:lpstr>
      <vt:lpstr>例 消除左递归</vt:lpstr>
      <vt:lpstr>3.2.6 消除左递归</vt:lpstr>
      <vt:lpstr>id + id * id的最左推导再现</vt:lpstr>
      <vt:lpstr>3.2.6 消除左递归</vt:lpstr>
      <vt:lpstr>例： 间接左递归的消除</vt:lpstr>
      <vt:lpstr>消除左递归的一般方法</vt:lpstr>
      <vt:lpstr>提取左因子</vt:lpstr>
      <vt:lpstr>提取左因子</vt:lpstr>
      <vt:lpstr>提取左因子</vt:lpstr>
      <vt:lpstr>提取左因子</vt:lpstr>
      <vt:lpstr>提取左因子</vt:lpstr>
      <vt:lpstr>例 提取左因子</vt:lpstr>
      <vt:lpstr>自上而下分析方法</vt:lpstr>
      <vt:lpstr>本讲纲要</vt:lpstr>
      <vt:lpstr>3.2 语言和文法</vt:lpstr>
      <vt:lpstr>3.2 语言和文法</vt:lpstr>
      <vt:lpstr>3.2 语言和文法</vt:lpstr>
      <vt:lpstr>3.2 语言和文法</vt:lpstr>
      <vt:lpstr>文法的类型</vt:lpstr>
      <vt:lpstr>3.2 语言和文法</vt:lpstr>
      <vt:lpstr>总  结</vt:lpstr>
      <vt:lpstr>PowerPoint 演示文稿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1032</cp:revision>
  <dcterms:created xsi:type="dcterms:W3CDTF">2000-08-08T16:59:41Z</dcterms:created>
  <dcterms:modified xsi:type="dcterms:W3CDTF">2021-09-24T05:35:33Z</dcterms:modified>
</cp:coreProperties>
</file>