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62"/>
  </p:notesMasterIdLst>
  <p:handoutMasterIdLst>
    <p:handoutMasterId r:id="rId63"/>
  </p:handoutMasterIdLst>
  <p:sldIdLst>
    <p:sldId id="552" r:id="rId2"/>
    <p:sldId id="553" r:id="rId3"/>
    <p:sldId id="544" r:id="rId4"/>
    <p:sldId id="537" r:id="rId5"/>
    <p:sldId id="540" r:id="rId6"/>
    <p:sldId id="542" r:id="rId7"/>
    <p:sldId id="514" r:id="rId8"/>
    <p:sldId id="513" r:id="rId9"/>
    <p:sldId id="512" r:id="rId10"/>
    <p:sldId id="453" r:id="rId11"/>
    <p:sldId id="522" r:id="rId12"/>
    <p:sldId id="523" r:id="rId13"/>
    <p:sldId id="524" r:id="rId14"/>
    <p:sldId id="525" r:id="rId15"/>
    <p:sldId id="526" r:id="rId16"/>
    <p:sldId id="527" r:id="rId17"/>
    <p:sldId id="528" r:id="rId18"/>
    <p:sldId id="529" r:id="rId19"/>
    <p:sldId id="530" r:id="rId20"/>
    <p:sldId id="477" r:id="rId21"/>
    <p:sldId id="455" r:id="rId22"/>
    <p:sldId id="456" r:id="rId23"/>
    <p:sldId id="457" r:id="rId24"/>
    <p:sldId id="458" r:id="rId25"/>
    <p:sldId id="459" r:id="rId26"/>
    <p:sldId id="394" r:id="rId27"/>
    <p:sldId id="405" r:id="rId28"/>
    <p:sldId id="408" r:id="rId29"/>
    <p:sldId id="409" r:id="rId30"/>
    <p:sldId id="410" r:id="rId31"/>
    <p:sldId id="411" r:id="rId32"/>
    <p:sldId id="412" r:id="rId33"/>
    <p:sldId id="413" r:id="rId34"/>
    <p:sldId id="414" r:id="rId35"/>
    <p:sldId id="415" r:id="rId36"/>
    <p:sldId id="416" r:id="rId37"/>
    <p:sldId id="418" r:id="rId38"/>
    <p:sldId id="419" r:id="rId39"/>
    <p:sldId id="420" r:id="rId40"/>
    <p:sldId id="421" r:id="rId41"/>
    <p:sldId id="510" r:id="rId42"/>
    <p:sldId id="426" r:id="rId43"/>
    <p:sldId id="491" r:id="rId44"/>
    <p:sldId id="492" r:id="rId45"/>
    <p:sldId id="493" r:id="rId46"/>
    <p:sldId id="494" r:id="rId47"/>
    <p:sldId id="495" r:id="rId48"/>
    <p:sldId id="496" r:id="rId49"/>
    <p:sldId id="481" r:id="rId50"/>
    <p:sldId id="479" r:id="rId51"/>
    <p:sldId id="485" r:id="rId52"/>
    <p:sldId id="488" r:id="rId53"/>
    <p:sldId id="447" r:id="rId54"/>
    <p:sldId id="482" r:id="rId55"/>
    <p:sldId id="546" r:id="rId56"/>
    <p:sldId id="547" r:id="rId57"/>
    <p:sldId id="548" r:id="rId58"/>
    <p:sldId id="550" r:id="rId59"/>
    <p:sldId id="551" r:id="rId60"/>
    <p:sldId id="545" r:id="rId6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78913" autoAdjust="0"/>
  </p:normalViewPr>
  <p:slideViewPr>
    <p:cSldViewPr>
      <p:cViewPr varScale="1">
        <p:scale>
          <a:sx n="46" d="100"/>
          <a:sy n="46" d="100"/>
        </p:scale>
        <p:origin x="-208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74"/>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1A3655E8-34C5-457B-B07B-2B1656453007}" type="slidenum">
              <a:rPr lang="zh-CN" altLang="en-US"/>
              <a:pPr>
                <a:defRPr/>
              </a:pPr>
              <a:t>‹#›</a:t>
            </a:fld>
            <a:endParaRPr lang="en-US" altLang="zh-CN"/>
          </a:p>
        </p:txBody>
      </p:sp>
    </p:spTree>
    <p:extLst>
      <p:ext uri="{BB962C8B-B14F-4D97-AF65-F5344CB8AC3E}">
        <p14:creationId xmlns:p14="http://schemas.microsoft.com/office/powerpoint/2010/main" val="408377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C41F9F8A-102C-401E-AFB1-60FBE6AD8570}" type="slidenum">
              <a:rPr lang="zh-CN" altLang="en-US"/>
              <a:pPr>
                <a:defRPr/>
              </a:pPr>
              <a:t>‹#›</a:t>
            </a:fld>
            <a:endParaRPr lang="en-US" altLang="zh-CN"/>
          </a:p>
        </p:txBody>
      </p:sp>
    </p:spTree>
    <p:extLst>
      <p:ext uri="{BB962C8B-B14F-4D97-AF65-F5344CB8AC3E}">
        <p14:creationId xmlns:p14="http://schemas.microsoft.com/office/powerpoint/2010/main" val="1559794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C0C808F-ED4E-46D9-BEC6-0DF9240A160E}"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41879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401E14C-8E7F-4B95-BA91-7FE0ECB49664}" type="slidenum">
              <a:rPr lang="zh-CN" altLang="en-US" sz="1200" smtClean="0">
                <a:latin typeface="Times New Roman" pitchFamily="18" charset="0"/>
              </a:rPr>
              <a:pPr/>
              <a:t>49</a:t>
            </a:fld>
            <a:endParaRPr lang="en-US" altLang="zh-CN" sz="1200"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424969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2098D9C-F32E-4A14-8491-680877888E98}" type="slidenum">
              <a:rPr lang="zh-CN" altLang="en-US" sz="1200" smtClean="0">
                <a:latin typeface="Times New Roman" pitchFamily="18" charset="0"/>
              </a:rPr>
              <a:pPr/>
              <a:t>50</a:t>
            </a:fld>
            <a:endParaRPr lang="en-US" altLang="zh-CN" sz="1200"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174216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B193ED8D-9A45-4774-93CD-14452850999E}" type="slidenum">
              <a:rPr lang="zh-CN" altLang="en-US" sz="1200" smtClean="0">
                <a:latin typeface="Times New Roman" pitchFamily="18" charset="0"/>
              </a:rPr>
              <a:pPr/>
              <a:t>51</a:t>
            </a:fld>
            <a:endParaRPr lang="en-US" altLang="zh-CN" sz="1200"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11728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A38FE607-A89D-4BAC-83F8-395BC766230A}" type="slidenum">
              <a:rPr lang="zh-CN" altLang="en-US" sz="1200" smtClean="0">
                <a:latin typeface="Times New Roman" pitchFamily="18" charset="0"/>
              </a:rPr>
              <a:pPr/>
              <a:t>52</a:t>
            </a:fld>
            <a:endParaRPr lang="en-US" altLang="zh-CN" sz="1200"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413842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8AFDBD7-6155-494A-81A3-9E77D95211FA}" type="slidenum">
              <a:rPr lang="zh-CN" altLang="en-US" sz="1200" smtClean="0">
                <a:latin typeface="Times New Roman" pitchFamily="18" charset="0"/>
              </a:rPr>
              <a:pPr/>
              <a:t>53</a:t>
            </a:fld>
            <a:endParaRPr lang="en-US" altLang="zh-CN" sz="1200"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74466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C531F741-41DE-4B32-AAF1-D794174375C0}" type="slidenum">
              <a:rPr lang="zh-CN" altLang="en-US" sz="1200" smtClean="0">
                <a:latin typeface="Times New Roman" pitchFamily="18" charset="0"/>
              </a:rPr>
              <a:pPr/>
              <a:t>54</a:t>
            </a:fld>
            <a:endParaRPr lang="en-US" altLang="zh-CN" sz="1200"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748110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BA825A5-700C-499D-8054-082FC6F99DC6}" type="slidenum">
              <a:rPr lang="zh-CN" altLang="en-US" sz="1200" smtClean="0">
                <a:latin typeface="Times New Roman" pitchFamily="18" charset="0"/>
              </a:rPr>
              <a:pPr/>
              <a:t>57</a:t>
            </a:fld>
            <a:endParaRPr lang="en-US" altLang="zh-CN" sz="1200"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endParaRPr lang="zh-CN" altLang="en-US" smtClean="0"/>
          </a:p>
        </p:txBody>
      </p:sp>
    </p:spTree>
    <p:extLst>
      <p:ext uri="{BB962C8B-B14F-4D97-AF65-F5344CB8AC3E}">
        <p14:creationId xmlns:p14="http://schemas.microsoft.com/office/powerpoint/2010/main" val="120783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FC5336D8-F301-4EAD-8638-ED4C2FA6B8F5}" type="slidenum">
              <a:rPr lang="zh-CN" altLang="en-US" sz="1200" smtClean="0">
                <a:latin typeface="Times New Roman" pitchFamily="18" charset="0"/>
              </a:rPr>
              <a:pPr/>
              <a:t>58</a:t>
            </a:fld>
            <a:endParaRPr lang="en-US" altLang="zh-CN" sz="1200"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endParaRPr lang="zh-CN" altLang="en-US" smtClean="0"/>
          </a:p>
        </p:txBody>
      </p:sp>
    </p:spTree>
    <p:extLst>
      <p:ext uri="{BB962C8B-B14F-4D97-AF65-F5344CB8AC3E}">
        <p14:creationId xmlns:p14="http://schemas.microsoft.com/office/powerpoint/2010/main" val="3135285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046D447-FEEB-4BAC-8483-5347DCE88483}" type="slidenum">
              <a:rPr lang="zh-CN" altLang="en-US" sz="1200" smtClean="0">
                <a:latin typeface="Times New Roman" pitchFamily="18" charset="0"/>
              </a:rPr>
              <a:pPr/>
              <a:t>59</a:t>
            </a:fld>
            <a:endParaRPr lang="en-US" altLang="zh-CN" sz="1200"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endParaRPr lang="zh-CN" altLang="en-US" smtClean="0"/>
          </a:p>
        </p:txBody>
      </p:sp>
    </p:spTree>
    <p:extLst>
      <p:ext uri="{BB962C8B-B14F-4D97-AF65-F5344CB8AC3E}">
        <p14:creationId xmlns:p14="http://schemas.microsoft.com/office/powerpoint/2010/main" val="280984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EDB4B05F-A9F0-4A68-8A77-775F46588D87}" type="slidenum">
              <a:rPr lang="zh-CN" altLang="en-US" sz="1200" smtClean="0">
                <a:latin typeface="Times New Roman" pitchFamily="18" charset="0"/>
              </a:rPr>
              <a:pPr/>
              <a:t>21</a:t>
            </a:fld>
            <a:endParaRPr lang="en-US" altLang="zh-CN" sz="1200"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68414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8F1DFC3-6841-4EFF-9FFB-B0669891E459}" type="slidenum">
              <a:rPr lang="zh-CN" altLang="en-US" sz="1200" smtClean="0">
                <a:latin typeface="Times New Roman" pitchFamily="18" charset="0"/>
              </a:rPr>
              <a:pPr/>
              <a:t>42</a:t>
            </a:fld>
            <a:endParaRPr lang="en-US" altLang="zh-CN" sz="1200"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44794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100858F0-B3DA-4C74-B23E-87EAC51520B4}" type="slidenum">
              <a:rPr lang="zh-CN" altLang="en-US" sz="1200" smtClean="0">
                <a:latin typeface="Times New Roman" pitchFamily="18" charset="0"/>
              </a:rPr>
              <a:pPr/>
              <a:t>43</a:t>
            </a:fld>
            <a:endParaRPr lang="en-US" altLang="zh-CN" sz="1200"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107608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C984A75-2257-461F-9578-98449188B79C}" type="slidenum">
              <a:rPr lang="zh-CN" altLang="en-US" sz="1200" smtClean="0">
                <a:latin typeface="Times New Roman" pitchFamily="18" charset="0"/>
              </a:rPr>
              <a:pPr/>
              <a:t>44</a:t>
            </a:fld>
            <a:endParaRPr lang="en-US" altLang="zh-CN" sz="1200"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92925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EE6D108F-0BE6-4702-9307-384304CB6B01}" type="slidenum">
              <a:rPr lang="zh-CN" altLang="en-US" sz="1200" smtClean="0">
                <a:latin typeface="Times New Roman" pitchFamily="18" charset="0"/>
              </a:rPr>
              <a:pPr/>
              <a:t>45</a:t>
            </a:fld>
            <a:endParaRPr lang="en-US" altLang="zh-CN" sz="120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57308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495F9F9-AA50-49F9-ADE1-0B97D2937EFF}" type="slidenum">
              <a:rPr lang="zh-CN" altLang="en-US" sz="1200" smtClean="0">
                <a:latin typeface="Times New Roman" pitchFamily="18" charset="0"/>
              </a:rPr>
              <a:pPr/>
              <a:t>46</a:t>
            </a:fld>
            <a:endParaRPr lang="en-US" altLang="zh-CN" sz="1200"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36864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5F348A0-057A-4CA1-9568-B1997680AF53}" type="slidenum">
              <a:rPr lang="zh-CN" altLang="en-US" sz="1200" smtClean="0">
                <a:latin typeface="Times New Roman" pitchFamily="18" charset="0"/>
              </a:rPr>
              <a:pPr/>
              <a:t>47</a:t>
            </a:fld>
            <a:endParaRPr lang="en-US" altLang="zh-CN" sz="1200"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73687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A2954CC-DB3F-44C1-917E-B51D5B1B9218}" type="slidenum">
              <a:rPr lang="zh-CN" altLang="en-US" sz="1200" smtClean="0">
                <a:latin typeface="Times New Roman" pitchFamily="18" charset="0"/>
              </a:rPr>
              <a:pPr/>
              <a:t>48</a:t>
            </a:fld>
            <a:endParaRPr lang="en-US" altLang="zh-CN" sz="1200"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90114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0575BC36-A035-486D-A140-D43DF83E75AE}"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6F8F1A16-7FE0-4673-81AB-C5035660731A}" type="datetime1">
              <a:rPr lang="zh-CN" altLang="en-US" smtClean="0"/>
              <a:pPr>
                <a:defRPr/>
              </a:pPr>
              <a:t>21/10/14</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xmlns:p14="http://schemas.microsoft.com/office/powerpoint/2010/mai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F40315A5-D272-48C0-8B92-DFAC2BE7F640}"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BEA236D9-E7A6-4EBE-899F-25FAEBA99B01}" type="datetime1">
              <a:rPr lang="zh-CN" altLang="en-US" smtClean="0"/>
              <a:pPr>
                <a:defRPr/>
              </a:pPr>
              <a:t>21/10/14</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7B1B0CF5-862F-43BE-BCC3-03DD82C3CF37}" type="datetime1">
              <a:rPr lang="zh-CN" altLang="en-US" smtClean="0"/>
              <a:pPr>
                <a:defRPr/>
              </a:pPr>
              <a:t>21/10/14</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1C283446-4BD5-4096-87C8-B1F7B9177E63}"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0575BC36-A035-486D-A140-D43DF83E75AE}"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6F8F1A16-7FE0-4673-81AB-C5035660731A}" type="datetime1">
              <a:rPr lang="zh-CN" altLang="en-US" smtClean="0"/>
              <a:pPr>
                <a:defRPr/>
              </a:pPr>
              <a:t>21/10/14</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Lst>
  <p:timing>
    <p:tnLst>
      <p:par>
        <p:cTn xmlns:p14="http://schemas.microsoft.com/office/powerpoint/2010/mai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第三章语法分析</a:t>
            </a:r>
          </a:p>
        </p:txBody>
      </p:sp>
      <p:sp>
        <p:nvSpPr>
          <p:cNvPr id="3" name="内容占位符 2"/>
          <p:cNvSpPr>
            <a:spLocks noGrp="1"/>
          </p:cNvSpPr>
          <p:nvPr>
            <p:ph idx="1"/>
          </p:nvPr>
        </p:nvSpPr>
        <p:spPr/>
        <p:txBody>
          <a:bodyPr/>
          <a:lstStyle/>
          <a:p>
            <a:pPr>
              <a:defRPr/>
            </a:pPr>
            <a:r>
              <a:rPr lang="zh-CN" altLang="en-US" sz="2800" b="0" dirty="0" smtClean="0"/>
              <a:t>例题：</a:t>
            </a:r>
            <a:r>
              <a:rPr lang="zh-CN" altLang="zh-CN" sz="2800" b="0" dirty="0" smtClean="0"/>
              <a:t>已</a:t>
            </a:r>
            <a:r>
              <a:rPr lang="zh-CN" altLang="zh-CN" sz="2800" b="0" dirty="0"/>
              <a:t>知文法</a:t>
            </a:r>
            <a:r>
              <a:rPr lang="en-US" altLang="zh-CN" sz="2800" b="0" dirty="0"/>
              <a:t>G[S]: </a:t>
            </a:r>
            <a:endParaRPr lang="en-US" altLang="zh-CN" sz="2800" b="0" dirty="0" smtClean="0"/>
          </a:p>
          <a:p>
            <a:pPr marL="0" indent="0">
              <a:buFont typeface="Wingdings" panose="05000000000000000000" pitchFamily="2" charset="2"/>
              <a:buNone/>
              <a:defRPr/>
            </a:pPr>
            <a:r>
              <a:rPr lang="en-US" altLang="zh-CN" sz="2800" b="0" dirty="0" err="1" smtClean="0"/>
              <a:t>S</a:t>
            </a:r>
            <a:r>
              <a:rPr lang="en-US" altLang="zh-CN" sz="2800" b="0" dirty="0" err="1">
                <a:sym typeface="Symbol"/>
              </a:rPr>
              <a:t></a:t>
            </a:r>
            <a:r>
              <a:rPr lang="en-US" altLang="zh-CN" sz="2800" b="0" dirty="0" err="1"/>
              <a:t>SaA|bB</a:t>
            </a:r>
            <a:endParaRPr lang="zh-CN" altLang="zh-CN" sz="2800" b="0" dirty="0"/>
          </a:p>
          <a:p>
            <a:pPr marL="0" indent="0">
              <a:buFont typeface="Wingdings" panose="05000000000000000000" pitchFamily="2" charset="2"/>
              <a:buNone/>
              <a:defRPr/>
            </a:pPr>
            <a:r>
              <a:rPr lang="en-US" altLang="zh-CN" sz="2800" b="0" dirty="0" err="1" smtClean="0"/>
              <a:t>A</a:t>
            </a:r>
            <a:r>
              <a:rPr lang="en-US" altLang="zh-CN" sz="2800" b="0" dirty="0" err="1">
                <a:sym typeface="Symbol"/>
              </a:rPr>
              <a:t></a:t>
            </a:r>
            <a:r>
              <a:rPr lang="en-US" altLang="zh-CN" sz="2800" b="0" dirty="0" err="1"/>
              <a:t>aB|c</a:t>
            </a:r>
            <a:endParaRPr lang="zh-CN" altLang="zh-CN" sz="2800" b="0" dirty="0"/>
          </a:p>
          <a:p>
            <a:pPr marL="0" indent="0">
              <a:buFont typeface="Wingdings" panose="05000000000000000000" pitchFamily="2" charset="2"/>
              <a:buNone/>
              <a:defRPr/>
            </a:pPr>
            <a:r>
              <a:rPr lang="en-US" altLang="zh-CN" sz="2800" b="0" dirty="0" err="1" smtClean="0"/>
              <a:t>B</a:t>
            </a:r>
            <a:r>
              <a:rPr lang="en-US" altLang="zh-CN" sz="2800" b="0" dirty="0" err="1">
                <a:sym typeface="Symbol"/>
              </a:rPr>
              <a:t></a:t>
            </a:r>
            <a:r>
              <a:rPr lang="en-US" altLang="zh-CN" sz="2800" b="0" dirty="0" err="1"/>
              <a:t>Bb|d</a:t>
            </a:r>
            <a:endParaRPr lang="zh-CN" altLang="zh-CN" sz="2800" b="0" dirty="0"/>
          </a:p>
          <a:p>
            <a:pPr>
              <a:defRPr/>
            </a:pPr>
            <a:r>
              <a:rPr lang="en-US" altLang="zh-CN" sz="2800" b="0" dirty="0"/>
              <a:t>(1</a:t>
            </a:r>
            <a:r>
              <a:rPr lang="en-US" altLang="zh-CN" sz="2800" b="0" dirty="0" smtClean="0"/>
              <a:t>)</a:t>
            </a:r>
            <a:r>
              <a:rPr lang="zh-CN" altLang="zh-CN" sz="2800" b="0" dirty="0" smtClean="0"/>
              <a:t>消除</a:t>
            </a:r>
            <a:r>
              <a:rPr lang="en-US" altLang="zh-CN" sz="2800" b="0" dirty="0"/>
              <a:t>G[S]</a:t>
            </a:r>
            <a:r>
              <a:rPr lang="zh-CN" altLang="zh-CN" sz="2800" b="0" dirty="0"/>
              <a:t>中的左递归为等价的文法</a:t>
            </a:r>
            <a:r>
              <a:rPr lang="en-US" altLang="zh-CN" sz="2800" b="0" dirty="0"/>
              <a:t>G’[S]</a:t>
            </a:r>
            <a:r>
              <a:rPr lang="zh-CN" altLang="zh-CN" sz="2800" b="0" dirty="0"/>
              <a:t>。</a:t>
            </a:r>
          </a:p>
          <a:p>
            <a:pPr>
              <a:defRPr/>
            </a:pPr>
            <a:r>
              <a:rPr lang="en-US" altLang="zh-CN" sz="2800" b="0" dirty="0"/>
              <a:t>(2</a:t>
            </a:r>
            <a:r>
              <a:rPr lang="en-US" altLang="zh-CN" sz="2800" b="0" dirty="0" smtClean="0"/>
              <a:t>)</a:t>
            </a:r>
            <a:r>
              <a:rPr lang="zh-CN" altLang="zh-CN" sz="2800" b="0" dirty="0" smtClean="0"/>
              <a:t>构造</a:t>
            </a:r>
            <a:r>
              <a:rPr lang="zh-CN" altLang="zh-CN" sz="2800" b="0" dirty="0"/>
              <a:t>消除左递归后的</a:t>
            </a:r>
            <a:r>
              <a:rPr lang="en-US" altLang="zh-CN" sz="2800" b="0" dirty="0"/>
              <a:t>G’[</a:t>
            </a:r>
            <a:r>
              <a:rPr lang="en-US" altLang="zh-CN" sz="2800" b="0" dirty="0" smtClean="0"/>
              <a:t>S]</a:t>
            </a:r>
            <a:r>
              <a:rPr lang="zh-CN" altLang="en-US" sz="2800" b="0" dirty="0" smtClean="0"/>
              <a:t>的预测分析表。</a:t>
            </a:r>
            <a:endParaRPr lang="en-US" altLang="zh-CN" sz="2800" b="0" dirty="0" smtClean="0"/>
          </a:p>
          <a:p>
            <a:pPr>
              <a:defRPr/>
            </a:pPr>
            <a:r>
              <a:rPr lang="en-US" altLang="zh-CN" sz="2800" b="0" dirty="0" smtClean="0"/>
              <a:t>(3)</a:t>
            </a:r>
            <a:r>
              <a:rPr lang="zh-CN" altLang="en-US" sz="2800" b="0" dirty="0"/>
              <a:t>该文法</a:t>
            </a:r>
            <a:r>
              <a:rPr lang="zh-CN" altLang="en-US" sz="2800" b="0" dirty="0" smtClean="0"/>
              <a:t>是否为</a:t>
            </a:r>
            <a:r>
              <a:rPr lang="en-US" altLang="zh-CN" sz="2800" b="0" dirty="0" smtClean="0"/>
              <a:t>LL(1</a:t>
            </a:r>
            <a:r>
              <a:rPr lang="en-US" altLang="zh-CN" sz="2800" b="0" dirty="0"/>
              <a:t>)</a:t>
            </a:r>
            <a:r>
              <a:rPr lang="zh-CN" altLang="zh-CN" sz="2800" b="0" dirty="0"/>
              <a:t>文法。</a:t>
            </a:r>
          </a:p>
          <a:p>
            <a:pPr>
              <a:defRPr/>
            </a:pPr>
            <a:endParaRPr lang="zh-CN" altLang="en-US" sz="2800" b="0" dirty="0"/>
          </a:p>
        </p:txBody>
      </p:sp>
    </p:spTree>
    <p:extLst>
      <p:ext uri="{BB962C8B-B14F-4D97-AF65-F5344CB8AC3E}">
        <p14:creationId xmlns:p14="http://schemas.microsoft.com/office/powerpoint/2010/main" val="32867074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43" name="Rectangle 31"/>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2" charset="-122"/>
              </a:rPr>
              <a:t>3.5</a:t>
            </a:r>
            <a:r>
              <a:rPr lang="zh-CN" altLang="en-US" smtClean="0">
                <a:effectLst>
                  <a:outerShdw blurRad="38100" dist="38100" dir="2700000" algn="tl">
                    <a:srgbClr val="C0C0C0"/>
                  </a:outerShdw>
                </a:effectLst>
                <a:latin typeface="宋体" pitchFamily="2" charset="-122"/>
                <a:ea typeface="黑体" pitchFamily="2" charset="-122"/>
              </a:rPr>
              <a:t> </a:t>
            </a:r>
            <a:r>
              <a:rPr lang="en-US" altLang="zh-CN" smtClean="0">
                <a:effectLst>
                  <a:outerShdw blurRad="38100" dist="38100" dir="2700000" algn="tl">
                    <a:srgbClr val="C0C0C0"/>
                  </a:outerShdw>
                </a:effectLst>
                <a:ea typeface="黑体" pitchFamily="2" charset="-122"/>
              </a:rPr>
              <a:t>LR</a:t>
            </a:r>
            <a:r>
              <a:rPr lang="zh-CN" altLang="en-US" smtClean="0">
                <a:effectLst>
                  <a:outerShdw blurRad="38100" dist="38100" dir="2700000" algn="tl">
                    <a:srgbClr val="C0C0C0"/>
                  </a:outerShdw>
                </a:effectLst>
                <a:latin typeface="宋体" pitchFamily="2" charset="-122"/>
                <a:ea typeface="宋体" pitchFamily="2" charset="-122"/>
              </a:rPr>
              <a:t>分析器</a:t>
            </a:r>
          </a:p>
        </p:txBody>
      </p:sp>
      <p:sp>
        <p:nvSpPr>
          <p:cNvPr id="525314" name="Rectangle 2"/>
          <p:cNvSpPr>
            <a:spLocks noGrp="1" noChangeArrowheads="1"/>
          </p:cNvSpPr>
          <p:nvPr>
            <p:ph idx="1"/>
          </p:nvPr>
        </p:nvSpPr>
        <p:spPr>
          <a:xfrm>
            <a:off x="304800" y="1125538"/>
            <a:ext cx="8534400" cy="609600"/>
          </a:xfrm>
        </p:spPr>
        <p:txBody>
          <a:bodyPr/>
          <a:lstStyle/>
          <a:p>
            <a:pPr>
              <a:spcBef>
                <a:spcPct val="0"/>
              </a:spcBef>
              <a:buFontTx/>
              <a:buNone/>
              <a:defRPr/>
            </a:pPr>
            <a:r>
              <a:rPr lang="zh-CN" altLang="en-US" sz="2800" b="1" smtClean="0">
                <a:solidFill>
                  <a:srgbClr val="996633"/>
                </a:solidFill>
                <a:effectLst>
                  <a:outerShdw blurRad="38100" dist="38100" dir="2700000" algn="tl">
                    <a:srgbClr val="C0C0C0"/>
                  </a:outerShdw>
                </a:effectLst>
                <a:ea typeface="黑体" pitchFamily="2" charset="-122"/>
              </a:rPr>
              <a:t>3.5.1</a:t>
            </a:r>
            <a:r>
              <a:rPr lang="zh-CN" altLang="en-US" sz="2800" b="1" smtClean="0">
                <a:solidFill>
                  <a:srgbClr val="996633"/>
                </a:solidFill>
                <a:effectLst>
                  <a:outerShdw blurRad="38100" dist="38100" dir="2700000" algn="tl">
                    <a:srgbClr val="C0C0C0"/>
                  </a:outerShdw>
                </a:effectLst>
                <a:latin typeface="宋体" pitchFamily="2" charset="-122"/>
                <a:ea typeface="黑体" pitchFamily="2" charset="-122"/>
              </a:rPr>
              <a:t> </a:t>
            </a:r>
            <a:r>
              <a:rPr lang="en-US" altLang="zh-CN" sz="2800" b="1" smtClean="0">
                <a:solidFill>
                  <a:srgbClr val="996633"/>
                </a:solidFill>
                <a:effectLst>
                  <a:outerShdw blurRad="38100" dist="38100" dir="2700000" algn="tl">
                    <a:srgbClr val="C0C0C0"/>
                  </a:outerShdw>
                </a:effectLst>
                <a:ea typeface="黑体" pitchFamily="2" charset="-122"/>
              </a:rPr>
              <a:t>LR</a:t>
            </a: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分析算法</a:t>
            </a:r>
          </a:p>
        </p:txBody>
      </p:sp>
      <p:sp>
        <p:nvSpPr>
          <p:cNvPr id="32" name="灯片编号占位符 5"/>
          <p:cNvSpPr>
            <a:spLocks noGrp="1"/>
          </p:cNvSpPr>
          <p:nvPr>
            <p:ph type="sldNum" sz="quarter" idx="11"/>
          </p:nvPr>
        </p:nvSpPr>
        <p:spPr/>
        <p:txBody>
          <a:bodyPr/>
          <a:lstStyle/>
          <a:p>
            <a:pPr>
              <a:defRPr/>
            </a:pPr>
            <a:fld id="{374183E1-36FD-4FB0-9018-BF0B0D80F44B}" type="slidenum">
              <a:rPr lang="en-US" altLang="zh-CN"/>
              <a:pPr>
                <a:defRPr/>
              </a:pPr>
              <a:t>10</a:t>
            </a:fld>
            <a:endParaRPr lang="en-US" altLang="zh-CN"/>
          </a:p>
        </p:txBody>
      </p:sp>
      <p:grpSp>
        <p:nvGrpSpPr>
          <p:cNvPr id="21508" name="Group 3"/>
          <p:cNvGrpSpPr>
            <a:grpSpLocks/>
          </p:cNvGrpSpPr>
          <p:nvPr/>
        </p:nvGrpSpPr>
        <p:grpSpPr bwMode="auto">
          <a:xfrm>
            <a:off x="395288" y="1628775"/>
            <a:ext cx="8153400" cy="4772025"/>
            <a:chOff x="240" y="1200"/>
            <a:chExt cx="5136" cy="3006"/>
          </a:xfrm>
        </p:grpSpPr>
        <p:sp>
          <p:nvSpPr>
            <p:cNvPr id="525316" name="Rectangle 4"/>
            <p:cNvSpPr>
              <a:spLocks noChangeArrowheads="1"/>
            </p:cNvSpPr>
            <p:nvPr/>
          </p:nvSpPr>
          <p:spPr bwMode="auto">
            <a:xfrm>
              <a:off x="1501" y="1203"/>
              <a:ext cx="650" cy="385"/>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输入</a:t>
              </a:r>
            </a:p>
          </p:txBody>
        </p:sp>
        <p:sp>
          <p:nvSpPr>
            <p:cNvPr id="525317" name="Rectangle 5"/>
            <p:cNvSpPr>
              <a:spLocks noChangeArrowheads="1"/>
            </p:cNvSpPr>
            <p:nvPr/>
          </p:nvSpPr>
          <p:spPr bwMode="auto">
            <a:xfrm>
              <a:off x="2193" y="1982"/>
              <a:ext cx="1803"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a:solidFill>
                    <a:schemeClr val="accent2"/>
                  </a:solidFill>
                  <a:effectLst>
                    <a:outerShdw blurRad="38100" dist="38100" dir="2700000" algn="tl">
                      <a:srgbClr val="C0C0C0"/>
                    </a:outerShdw>
                  </a:effectLst>
                  <a:latin typeface="Times New Roman" pitchFamily="18" charset="0"/>
                </a:rPr>
                <a:t>LR</a:t>
              </a:r>
              <a:r>
                <a:rPr lang="zh-CN" altLang="en-US" sz="2800" b="1">
                  <a:solidFill>
                    <a:schemeClr val="accent2"/>
                  </a:solidFill>
                  <a:effectLst>
                    <a:outerShdw blurRad="38100" dist="38100" dir="2700000" algn="tl">
                      <a:srgbClr val="C0C0C0"/>
                    </a:outerShdw>
                  </a:effectLst>
                  <a:latin typeface="Times New Roman" pitchFamily="18" charset="0"/>
                </a:rPr>
                <a:t>分析程序</a:t>
              </a:r>
            </a:p>
          </p:txBody>
        </p:sp>
        <p:sp>
          <p:nvSpPr>
            <p:cNvPr id="21512" name="Line 6"/>
            <p:cNvSpPr>
              <a:spLocks noChangeShapeType="1"/>
            </p:cNvSpPr>
            <p:nvPr/>
          </p:nvSpPr>
          <p:spPr bwMode="auto">
            <a:xfrm flipV="1">
              <a:off x="3074" y="1530"/>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3" name="Line 7"/>
            <p:cNvSpPr>
              <a:spLocks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5320" name="Rectangle 8"/>
            <p:cNvSpPr>
              <a:spLocks noChangeArrowheads="1"/>
            </p:cNvSpPr>
            <p:nvPr/>
          </p:nvSpPr>
          <p:spPr bwMode="auto">
            <a:xfrm>
              <a:off x="4726" y="2069"/>
              <a:ext cx="650" cy="386"/>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输出  </a:t>
              </a:r>
            </a:p>
          </p:txBody>
        </p:sp>
        <p:sp>
          <p:nvSpPr>
            <p:cNvPr id="21515" name="Line 9"/>
            <p:cNvSpPr>
              <a:spLocks noChangeShapeType="1"/>
            </p:cNvSpPr>
            <p:nvPr/>
          </p:nvSpPr>
          <p:spPr bwMode="auto">
            <a:xfrm flipH="1">
              <a:off x="1530" y="2263"/>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5322" name="Rectangle 10"/>
            <p:cNvSpPr>
              <a:spLocks noChangeArrowheads="1"/>
            </p:cNvSpPr>
            <p:nvPr/>
          </p:nvSpPr>
          <p:spPr bwMode="auto">
            <a:xfrm>
              <a:off x="240" y="2109"/>
              <a:ext cx="650" cy="385"/>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栈</a:t>
              </a:r>
            </a:p>
          </p:txBody>
        </p:sp>
        <p:sp>
          <p:nvSpPr>
            <p:cNvPr id="525323" name="Rectangle 11"/>
            <p:cNvSpPr>
              <a:spLocks noChangeArrowheads="1"/>
            </p:cNvSpPr>
            <p:nvPr/>
          </p:nvSpPr>
          <p:spPr bwMode="auto">
            <a:xfrm>
              <a:off x="1296" y="3792"/>
              <a:ext cx="3739" cy="414"/>
            </a:xfrm>
            <a:prstGeom prst="rect">
              <a:avLst/>
            </a:prstGeom>
            <a:noFill/>
            <a:ln w="9525">
              <a:noFill/>
              <a:miter lim="800000"/>
              <a:headEnd/>
              <a:tailEnd/>
            </a:ln>
          </p:spPr>
          <p:txBody>
            <a:bodyPr/>
            <a:lstStyle/>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LR</a:t>
              </a:r>
              <a:r>
                <a:rPr lang="zh-CN" altLang="en-US" sz="2800" b="1">
                  <a:solidFill>
                    <a:schemeClr val="accent2"/>
                  </a:solidFill>
                  <a:effectLst>
                    <a:outerShdw blurRad="38100" dist="38100" dir="2700000" algn="tl">
                      <a:srgbClr val="C0C0C0"/>
                    </a:outerShdw>
                  </a:effectLst>
                  <a:latin typeface="Times New Roman" pitchFamily="18" charset="0"/>
                </a:rPr>
                <a:t>分析器的模型</a:t>
              </a:r>
            </a:p>
          </p:txBody>
        </p:sp>
        <p:grpSp>
          <p:nvGrpSpPr>
            <p:cNvPr id="21518" name="Group 12"/>
            <p:cNvGrpSpPr>
              <a:grpSpLocks/>
            </p:cNvGrpSpPr>
            <p:nvPr/>
          </p:nvGrpSpPr>
          <p:grpSpPr bwMode="auto">
            <a:xfrm>
              <a:off x="2334" y="3024"/>
              <a:ext cx="1572" cy="587"/>
              <a:chOff x="2334" y="3072"/>
              <a:chExt cx="1572" cy="587"/>
            </a:xfrm>
          </p:grpSpPr>
          <p:sp>
            <p:nvSpPr>
              <p:cNvPr id="525325" name="Rectangle 13"/>
              <p:cNvSpPr>
                <a:spLocks noChangeArrowheads="1"/>
              </p:cNvSpPr>
              <p:nvPr/>
            </p:nvSpPr>
            <p:spPr bwMode="auto">
              <a:xfrm>
                <a:off x="2334" y="3072"/>
                <a:ext cx="786"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i="1">
                    <a:solidFill>
                      <a:schemeClr val="accent2"/>
                    </a:solidFill>
                    <a:effectLst>
                      <a:outerShdw blurRad="38100" dist="38100" dir="2700000" algn="tl">
                        <a:srgbClr val="C0C0C0"/>
                      </a:outerShdw>
                    </a:effectLst>
                    <a:latin typeface="Times New Roman" pitchFamily="18" charset="0"/>
                  </a:rPr>
                  <a:t>action</a:t>
                </a:r>
              </a:p>
            </p:txBody>
          </p:sp>
          <p:sp>
            <p:nvSpPr>
              <p:cNvPr id="525326" name="Rectangle 14"/>
              <p:cNvSpPr>
                <a:spLocks noChangeArrowheads="1"/>
              </p:cNvSpPr>
              <p:nvPr/>
            </p:nvSpPr>
            <p:spPr bwMode="auto">
              <a:xfrm>
                <a:off x="3120" y="3072"/>
                <a:ext cx="786"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i="1">
                    <a:solidFill>
                      <a:schemeClr val="accent2"/>
                    </a:solidFill>
                    <a:effectLst>
                      <a:outerShdw blurRad="38100" dist="38100" dir="2700000" algn="tl">
                        <a:srgbClr val="C0C0C0"/>
                      </a:outerShdw>
                    </a:effectLst>
                    <a:latin typeface="Times New Roman" pitchFamily="18" charset="0"/>
                  </a:rPr>
                  <a:t>goto</a:t>
                </a:r>
              </a:p>
            </p:txBody>
          </p:sp>
        </p:grpSp>
        <p:grpSp>
          <p:nvGrpSpPr>
            <p:cNvPr id="21519" name="Group 15"/>
            <p:cNvGrpSpPr>
              <a:grpSpLocks/>
            </p:cNvGrpSpPr>
            <p:nvPr/>
          </p:nvGrpSpPr>
          <p:grpSpPr bwMode="auto">
            <a:xfrm>
              <a:off x="1056" y="2112"/>
              <a:ext cx="458" cy="1840"/>
              <a:chOff x="3805" y="12274"/>
              <a:chExt cx="507" cy="2072"/>
            </a:xfrm>
          </p:grpSpPr>
          <p:sp>
            <p:nvSpPr>
              <p:cNvPr id="525328" name="Rectangle 16"/>
              <p:cNvSpPr>
                <a:spLocks noChangeArrowheads="1"/>
              </p:cNvSpPr>
              <p:nvPr/>
            </p:nvSpPr>
            <p:spPr bwMode="auto">
              <a:xfrm>
                <a:off x="3808" y="12274"/>
                <a:ext cx="494" cy="346"/>
              </a:xfrm>
              <a:prstGeom prst="rect">
                <a:avLst/>
              </a:prstGeom>
              <a:noFill/>
              <a:ln w="9525">
                <a:solidFill>
                  <a:schemeClr val="tx1"/>
                </a:solidFill>
                <a:miter lim="800000"/>
                <a:headEnd/>
                <a:tailEnd/>
              </a:ln>
            </p:spPr>
            <p:txBody>
              <a:bodyPr tIns="0" bIns="36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s</a:t>
                </a:r>
                <a:r>
                  <a:rPr lang="en-US" altLang="zh-CN" sz="2800" b="1" i="1" baseline="-25000">
                    <a:solidFill>
                      <a:schemeClr val="accent2"/>
                    </a:solidFill>
                    <a:effectLst>
                      <a:outerShdw blurRad="38100" dist="38100" dir="2700000" algn="tl">
                        <a:srgbClr val="C0C0C0"/>
                      </a:outerShdw>
                    </a:effectLst>
                    <a:latin typeface="Times New Roman" pitchFamily="18" charset="0"/>
                  </a:rPr>
                  <a:t>m</a:t>
                </a:r>
              </a:p>
            </p:txBody>
          </p:sp>
          <p:sp>
            <p:nvSpPr>
              <p:cNvPr id="525329" name="Rectangle 17"/>
              <p:cNvSpPr>
                <a:spLocks noChangeArrowheads="1"/>
              </p:cNvSpPr>
              <p:nvPr/>
            </p:nvSpPr>
            <p:spPr bwMode="auto">
              <a:xfrm>
                <a:off x="3811" y="12604"/>
                <a:ext cx="495" cy="346"/>
              </a:xfrm>
              <a:prstGeom prst="rect">
                <a:avLst/>
              </a:prstGeom>
              <a:noFill/>
              <a:ln w="9525">
                <a:solidFill>
                  <a:schemeClr val="tx1"/>
                </a:solidFill>
                <a:miter lim="800000"/>
                <a:headEnd/>
                <a:tailEnd/>
              </a:ln>
            </p:spPr>
            <p:txBody>
              <a:bodyPr lIns="54000" tIns="0" rIns="54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X</a:t>
                </a:r>
                <a:r>
                  <a:rPr lang="en-US" altLang="zh-CN" sz="2800" b="1" i="1" baseline="-25000">
                    <a:solidFill>
                      <a:schemeClr val="accent2"/>
                    </a:solidFill>
                    <a:effectLst>
                      <a:outerShdw blurRad="38100" dist="38100" dir="2700000" algn="tl">
                        <a:srgbClr val="C0C0C0"/>
                      </a:outerShdw>
                    </a:effectLst>
                    <a:latin typeface="Times New Roman" pitchFamily="18" charset="0"/>
                  </a:rPr>
                  <a:t>m</a:t>
                </a:r>
              </a:p>
            </p:txBody>
          </p:sp>
          <p:sp>
            <p:nvSpPr>
              <p:cNvPr id="525330" name="Rectangle 18"/>
              <p:cNvSpPr>
                <a:spLocks noChangeArrowheads="1"/>
              </p:cNvSpPr>
              <p:nvPr/>
            </p:nvSpPr>
            <p:spPr bwMode="auto">
              <a:xfrm>
                <a:off x="3811" y="12950"/>
                <a:ext cx="494" cy="347"/>
              </a:xfrm>
              <a:prstGeom prst="rect">
                <a:avLst/>
              </a:prstGeom>
              <a:noFill/>
              <a:ln w="9525">
                <a:solidFill>
                  <a:schemeClr val="tx1"/>
                </a:solidFill>
                <a:miter lim="800000"/>
                <a:headEnd/>
                <a:tailEnd/>
              </a:ln>
            </p:spPr>
            <p:txBody>
              <a:bodyPr lIns="54000" tIns="0" rIns="18000" bIns="360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s</a:t>
                </a:r>
                <a:r>
                  <a:rPr lang="en-US" altLang="zh-CN" sz="2400" b="1" i="1" baseline="-25000">
                    <a:solidFill>
                      <a:schemeClr val="accent2"/>
                    </a:solidFill>
                    <a:effectLst>
                      <a:outerShdw blurRad="38100" dist="38100" dir="2700000" algn="tl">
                        <a:srgbClr val="C0C0C0"/>
                      </a:outerShdw>
                    </a:effectLst>
                    <a:latin typeface="Times New Roman" pitchFamily="18" charset="0"/>
                  </a:rPr>
                  <a:t>m</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525331" name="Rectangle 19"/>
              <p:cNvSpPr>
                <a:spLocks noChangeArrowheads="1"/>
              </p:cNvSpPr>
              <p:nvPr/>
            </p:nvSpPr>
            <p:spPr bwMode="auto">
              <a:xfrm>
                <a:off x="3805" y="13282"/>
                <a:ext cx="494" cy="346"/>
              </a:xfrm>
              <a:prstGeom prst="rect">
                <a:avLst/>
              </a:prstGeom>
              <a:noFill/>
              <a:ln w="9525">
                <a:solidFill>
                  <a:schemeClr val="tx1"/>
                </a:solidFill>
                <a:miter lim="800000"/>
                <a:headEnd/>
                <a:tailEnd/>
              </a:ln>
            </p:spPr>
            <p:txBody>
              <a:bodyPr lIns="36000" tIns="0" rIns="18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X</a:t>
                </a:r>
                <a:r>
                  <a:rPr lang="en-US" altLang="zh-CN" sz="2800" b="1" i="1" baseline="-25000">
                    <a:solidFill>
                      <a:schemeClr val="accent2"/>
                    </a:solidFill>
                    <a:effectLst>
                      <a:outerShdw blurRad="38100" dist="38100" dir="2700000" algn="tl">
                        <a:srgbClr val="C0C0C0"/>
                      </a:outerShdw>
                    </a:effectLst>
                    <a:latin typeface="Times New Roman" pitchFamily="18" charset="0"/>
                  </a:rPr>
                  <a:t>m</a:t>
                </a:r>
                <a:r>
                  <a:rPr lang="en-US" altLang="zh-CN" sz="2800" b="1" baseline="-25000">
                    <a:solidFill>
                      <a:schemeClr val="accent2"/>
                    </a:solidFill>
                    <a:effectLst>
                      <a:outerShdw blurRad="38100" dist="38100" dir="2700000" algn="tl">
                        <a:srgbClr val="C0C0C0"/>
                      </a:outerShdw>
                    </a:effectLst>
                    <a:latin typeface="Times New Roman" pitchFamily="18" charset="0"/>
                  </a:rPr>
                  <a:t>-1</a:t>
                </a:r>
                <a:endParaRPr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525332" name="Rectangle 20"/>
              <p:cNvSpPr>
                <a:spLocks noChangeArrowheads="1"/>
              </p:cNvSpPr>
              <p:nvPr/>
            </p:nvSpPr>
            <p:spPr bwMode="auto">
              <a:xfrm>
                <a:off x="3811" y="13642"/>
                <a:ext cx="494" cy="346"/>
              </a:xfrm>
              <a:prstGeom prst="rect">
                <a:avLst/>
              </a:prstGeom>
              <a:noFill/>
              <a:ln w="9525">
                <a:solidFill>
                  <a:schemeClr val="tx1"/>
                </a:solidFill>
                <a:miter lim="800000"/>
                <a:headEnd/>
                <a:tailEnd/>
              </a:ln>
            </p:spPr>
            <p:txBody>
              <a:bodyPr tIns="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5333" name="Rectangle 21"/>
              <p:cNvSpPr>
                <a:spLocks noChangeArrowheads="1"/>
              </p:cNvSpPr>
              <p:nvPr/>
            </p:nvSpPr>
            <p:spPr bwMode="auto">
              <a:xfrm>
                <a:off x="3805" y="14000"/>
                <a:ext cx="507" cy="346"/>
              </a:xfrm>
              <a:prstGeom prst="rect">
                <a:avLst/>
              </a:prstGeom>
              <a:noFill/>
              <a:ln w="9525">
                <a:solidFill>
                  <a:schemeClr val="tx1"/>
                </a:solidFill>
                <a:miter lim="800000"/>
                <a:headEnd/>
                <a:tailEnd/>
              </a:ln>
            </p:spPr>
            <p:txBody>
              <a:bodyPr lIns="90000" tIns="0" rIns="72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s</a:t>
                </a:r>
                <a:r>
                  <a:rPr lang="en-US" altLang="zh-CN" sz="2800" b="1" baseline="-25000">
                    <a:solidFill>
                      <a:schemeClr val="accent2"/>
                    </a:solidFill>
                    <a:effectLst>
                      <a:outerShdw blurRad="38100" dist="38100" dir="2700000" algn="tl">
                        <a:srgbClr val="C0C0C0"/>
                      </a:outerShdw>
                    </a:effectLst>
                    <a:latin typeface="Times New Roman" pitchFamily="18" charset="0"/>
                  </a:rPr>
                  <a:t>0</a:t>
                </a:r>
              </a:p>
            </p:txBody>
          </p:sp>
        </p:grpSp>
        <p:grpSp>
          <p:nvGrpSpPr>
            <p:cNvPr id="21520" name="Group 22"/>
            <p:cNvGrpSpPr>
              <a:grpSpLocks/>
            </p:cNvGrpSpPr>
            <p:nvPr/>
          </p:nvGrpSpPr>
          <p:grpSpPr bwMode="auto">
            <a:xfrm>
              <a:off x="2400" y="1200"/>
              <a:ext cx="1536" cy="349"/>
              <a:chOff x="2400" y="1200"/>
              <a:chExt cx="1536" cy="349"/>
            </a:xfrm>
          </p:grpSpPr>
          <p:sp>
            <p:nvSpPr>
              <p:cNvPr id="525335" name="Rectangle 23"/>
              <p:cNvSpPr>
                <a:spLocks noChangeArrowheads="1"/>
              </p:cNvSpPr>
              <p:nvPr/>
            </p:nvSpPr>
            <p:spPr bwMode="auto">
              <a:xfrm>
                <a:off x="2658" y="1201"/>
                <a:ext cx="261"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5336" name="Rectangle 24"/>
              <p:cNvSpPr>
                <a:spLocks noChangeArrowheads="1"/>
              </p:cNvSpPr>
              <p:nvPr/>
            </p:nvSpPr>
            <p:spPr bwMode="auto">
              <a:xfrm>
                <a:off x="2400" y="1203"/>
                <a:ext cx="260"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a</a:t>
                </a:r>
                <a:r>
                  <a:rPr lang="en-US" altLang="zh-CN" sz="1000" b="1" baseline="-25000">
                    <a:solidFill>
                      <a:schemeClr val="accent2"/>
                    </a:solidFill>
                    <a:effectLst>
                      <a:outerShdw blurRad="38100" dist="38100" dir="2700000" algn="tl">
                        <a:srgbClr val="C0C0C0"/>
                      </a:outerShdw>
                    </a:effectLst>
                    <a:latin typeface="Times New Roman" pitchFamily="18" charset="0"/>
                  </a:rPr>
                  <a:t>1</a:t>
                </a:r>
              </a:p>
            </p:txBody>
          </p:sp>
          <p:sp>
            <p:nvSpPr>
              <p:cNvPr id="525337" name="Rectangle 25"/>
              <p:cNvSpPr>
                <a:spLocks noChangeArrowheads="1"/>
              </p:cNvSpPr>
              <p:nvPr/>
            </p:nvSpPr>
            <p:spPr bwMode="auto">
              <a:xfrm>
                <a:off x="2902" y="1202"/>
                <a:ext cx="261"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a</a:t>
                </a:r>
                <a:r>
                  <a:rPr lang="en-US" altLang="zh-CN" sz="2800" b="1" i="1" baseline="-25000">
                    <a:solidFill>
                      <a:schemeClr val="accent2"/>
                    </a:solidFill>
                    <a:effectLst>
                      <a:outerShdw blurRad="38100" dist="38100" dir="2700000" algn="tl">
                        <a:srgbClr val="C0C0C0"/>
                      </a:outerShdw>
                    </a:effectLst>
                    <a:latin typeface="Times New Roman" pitchFamily="18" charset="0"/>
                  </a:rPr>
                  <a:t>i</a:t>
                </a:r>
                <a:endParaRPr lang="en-US" altLang="zh-CN" sz="2800" b="1" i="1">
                  <a:solidFill>
                    <a:schemeClr val="accent2"/>
                  </a:solidFill>
                  <a:effectLst>
                    <a:outerShdw blurRad="38100" dist="38100" dir="2700000" algn="tl">
                      <a:srgbClr val="C0C0C0"/>
                    </a:outerShdw>
                  </a:effectLst>
                  <a:latin typeface="Times New Roman" pitchFamily="18" charset="0"/>
                </a:endParaRPr>
              </a:p>
            </p:txBody>
          </p:sp>
          <p:sp>
            <p:nvSpPr>
              <p:cNvPr id="525338" name="Rectangle 26"/>
              <p:cNvSpPr>
                <a:spLocks noChangeArrowheads="1"/>
              </p:cNvSpPr>
              <p:nvPr/>
            </p:nvSpPr>
            <p:spPr bwMode="auto">
              <a:xfrm>
                <a:off x="3161" y="1202"/>
                <a:ext cx="260"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5339" name="Rectangle 27"/>
              <p:cNvSpPr>
                <a:spLocks noChangeArrowheads="1"/>
              </p:cNvSpPr>
              <p:nvPr/>
            </p:nvSpPr>
            <p:spPr bwMode="auto">
              <a:xfrm>
                <a:off x="3417" y="1202"/>
                <a:ext cx="261"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a</a:t>
                </a:r>
                <a:r>
                  <a:rPr lang="en-US" altLang="zh-CN" sz="2800" b="1" i="1" baseline="-25000">
                    <a:solidFill>
                      <a:schemeClr val="accent2"/>
                    </a:solidFill>
                    <a:effectLst>
                      <a:outerShdw blurRad="38100" dist="38100" dir="2700000" algn="tl">
                        <a:srgbClr val="C0C0C0"/>
                      </a:outerShdw>
                    </a:effectLst>
                    <a:latin typeface="Times New Roman" pitchFamily="18" charset="0"/>
                  </a:rPr>
                  <a:t>n</a:t>
                </a:r>
                <a:endParaRPr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525340" name="Rectangle 28"/>
              <p:cNvSpPr>
                <a:spLocks noChangeArrowheads="1"/>
              </p:cNvSpPr>
              <p:nvPr/>
            </p:nvSpPr>
            <p:spPr bwMode="auto">
              <a:xfrm>
                <a:off x="3676" y="1200"/>
                <a:ext cx="260"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grpSp>
        <p:sp>
          <p:nvSpPr>
            <p:cNvPr id="21521" name="Freeform 29"/>
            <p:cNvSpPr>
              <a:spLocks/>
            </p:cNvSpPr>
            <p:nvPr/>
          </p:nvSpPr>
          <p:spPr bwMode="auto">
            <a:xfrm>
              <a:off x="2614" y="2562"/>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2" name="Freeform 30"/>
            <p:cNvSpPr>
              <a:spLocks/>
            </p:cNvSpPr>
            <p:nvPr/>
          </p:nvSpPr>
          <p:spPr bwMode="auto">
            <a:xfrm flipH="1">
              <a:off x="3087" y="2564"/>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smtClean="0">
                <a:ea typeface="宋体" pitchFamily="2" charset="-122"/>
              </a:rPr>
              <a:t>LR</a:t>
            </a:r>
            <a:r>
              <a:rPr lang="zh-CN" altLang="en-US" smtClean="0">
                <a:ea typeface="宋体" pitchFamily="2" charset="-122"/>
              </a:rPr>
              <a:t>语法分析器的行为</a:t>
            </a:r>
          </a:p>
        </p:txBody>
      </p:sp>
      <p:sp>
        <p:nvSpPr>
          <p:cNvPr id="653315" name="Text Box 3"/>
          <p:cNvSpPr>
            <a:spLocks noGrp="1" noChangeArrowheads="1"/>
          </p:cNvSpPr>
          <p:nvPr>
            <p:ph idx="1"/>
          </p:nvPr>
        </p:nvSpPr>
        <p:spPr/>
        <p:txBody>
          <a:bodyPr/>
          <a:lstStyle/>
          <a:p>
            <a:pPr marL="457200" indent="-457200">
              <a:defRPr/>
            </a:pPr>
            <a:r>
              <a:rPr lang="zh-CN" altLang="en-US" sz="3200" dirty="0" smtClean="0">
                <a:latin typeface="CMTT10" charset="0"/>
                <a:ea typeface="宋体" pitchFamily="2" charset="-122"/>
              </a:rPr>
              <a:t>为描述</a:t>
            </a:r>
            <a:r>
              <a:rPr lang="en-US" altLang="zh-CN" sz="3200" dirty="0" smtClean="0">
                <a:latin typeface="CMTT10" charset="0"/>
                <a:ea typeface="宋体" pitchFamily="2" charset="-122"/>
              </a:rPr>
              <a:t>LR</a:t>
            </a:r>
            <a:r>
              <a:rPr lang="zh-CN" altLang="en-US" sz="3200" dirty="0" smtClean="0">
                <a:latin typeface="CMTT10" charset="0"/>
                <a:ea typeface="宋体" pitchFamily="2" charset="-122"/>
              </a:rPr>
              <a:t>语法分析的行为，引入概念</a:t>
            </a:r>
          </a:p>
          <a:p>
            <a:pPr marL="471487" lvl="1" indent="0">
              <a:buFontTx/>
              <a:buNone/>
              <a:defRPr/>
            </a:pPr>
            <a:r>
              <a:rPr lang="zh-CN" altLang="en-US" sz="2800" dirty="0" smtClean="0">
                <a:solidFill>
                  <a:srgbClr val="0000FF"/>
                </a:solidFill>
                <a:ea typeface="宋体" pitchFamily="2" charset="-122"/>
              </a:rPr>
              <a:t>格局</a:t>
            </a:r>
            <a:r>
              <a:rPr lang="en-US" altLang="zh-CN" sz="2800" dirty="0" smtClean="0">
                <a:ea typeface="宋体" pitchFamily="2" charset="-122"/>
              </a:rPr>
              <a:t>(</a:t>
            </a:r>
            <a:r>
              <a:rPr lang="en-US" altLang="zh-CN" sz="2800" i="1" dirty="0" smtClean="0">
                <a:ea typeface="宋体" pitchFamily="2" charset="-122"/>
              </a:rPr>
              <a:t>Configuration</a:t>
            </a:r>
            <a:r>
              <a:rPr lang="en-US" altLang="zh-CN" sz="2800" dirty="0" smtClean="0">
                <a:ea typeface="宋体" pitchFamily="2" charset="-122"/>
              </a:rPr>
              <a:t>)</a:t>
            </a:r>
          </a:p>
          <a:p>
            <a:pPr marL="914400" lvl="1" indent="-442913">
              <a:defRPr/>
            </a:pPr>
            <a:r>
              <a:rPr lang="zh-CN" altLang="en-US" sz="2800" dirty="0" smtClean="0">
                <a:ea typeface="宋体" pitchFamily="2" charset="-122"/>
              </a:rPr>
              <a:t>用二元组表示 </a:t>
            </a:r>
          </a:p>
          <a:p>
            <a:pPr marL="457200" indent="-457200">
              <a:buFontTx/>
              <a:buNone/>
              <a:defRPr/>
            </a:pPr>
            <a:r>
              <a:rPr lang="zh-CN" altLang="en-US" sz="3200" dirty="0" smtClean="0">
                <a:latin typeface="CMTT10" charset="0"/>
                <a:ea typeface="宋体" pitchFamily="2" charset="-122"/>
              </a:rPr>
              <a:t>	    </a:t>
            </a:r>
            <a:r>
              <a:rPr lang="en-US" altLang="zh-CN" sz="3200" dirty="0" smtClean="0">
                <a:latin typeface="CMTT10" charset="0"/>
                <a:ea typeface="宋体" pitchFamily="2" charset="-122"/>
              </a:rPr>
              <a:t>(</a:t>
            </a:r>
            <a:r>
              <a:rPr lang="en-US" altLang="zh-CN" sz="3200" i="1" dirty="0" smtClean="0">
                <a:latin typeface="CMTT10" charset="0"/>
                <a:ea typeface="宋体" pitchFamily="2" charset="-122"/>
              </a:rPr>
              <a:t>s</a:t>
            </a:r>
            <a:r>
              <a:rPr lang="en-US" altLang="zh-CN" sz="3200" baseline="-25000" dirty="0" smtClean="0">
                <a:latin typeface="CMTT10" charset="0"/>
                <a:ea typeface="宋体" pitchFamily="2" charset="-122"/>
              </a:rPr>
              <a:t>0</a:t>
            </a:r>
            <a:r>
              <a:rPr lang="en-US" altLang="zh-CN" sz="3200" i="1" dirty="0" smtClean="0">
                <a:latin typeface="CMTT10" charset="0"/>
                <a:ea typeface="宋体" pitchFamily="2" charset="-122"/>
              </a:rPr>
              <a:t>X</a:t>
            </a:r>
            <a:r>
              <a:rPr lang="en-US" altLang="zh-CN" sz="3200" baseline="-25000" dirty="0" smtClean="0">
                <a:latin typeface="CMTT10" charset="0"/>
                <a:ea typeface="宋体" pitchFamily="2" charset="-122"/>
              </a:rPr>
              <a:t>1</a:t>
            </a:r>
            <a:r>
              <a:rPr lang="en-US" altLang="zh-CN" sz="3200" i="1" dirty="0" smtClean="0">
                <a:latin typeface="CMTT10" charset="0"/>
                <a:ea typeface="宋体" pitchFamily="2" charset="-122"/>
              </a:rPr>
              <a:t>s</a:t>
            </a:r>
            <a:r>
              <a:rPr lang="en-US" altLang="zh-CN" sz="3200" baseline="-25000" dirty="0" smtClean="0">
                <a:latin typeface="CMTT10" charset="0"/>
                <a:ea typeface="宋体" pitchFamily="2" charset="-122"/>
              </a:rPr>
              <a:t>1</a:t>
            </a:r>
            <a:r>
              <a:rPr lang="en-US" altLang="zh-CN" sz="3200" i="1" dirty="0" smtClean="0">
                <a:latin typeface="CMTT10" charset="0"/>
                <a:ea typeface="宋体" pitchFamily="2" charset="-122"/>
              </a:rPr>
              <a:t>X</a:t>
            </a:r>
            <a:r>
              <a:rPr lang="en-US" altLang="zh-CN" sz="3200" baseline="-25000" dirty="0" smtClean="0">
                <a:latin typeface="CMTT10" charset="0"/>
                <a:ea typeface="宋体" pitchFamily="2" charset="-122"/>
              </a:rPr>
              <a:t>2</a:t>
            </a:r>
            <a:r>
              <a:rPr lang="en-US" altLang="zh-CN" sz="3200" i="1" dirty="0" smtClean="0">
                <a:latin typeface="CMTT10" charset="0"/>
                <a:ea typeface="宋体" pitchFamily="2" charset="-122"/>
              </a:rPr>
              <a:t>s</a:t>
            </a:r>
            <a:r>
              <a:rPr lang="en-US" altLang="zh-CN" sz="3200" baseline="-25000" dirty="0" smtClean="0">
                <a:latin typeface="CMTT10" charset="0"/>
                <a:ea typeface="宋体" pitchFamily="2" charset="-122"/>
              </a:rPr>
              <a:t>2</a:t>
            </a:r>
            <a:r>
              <a:rPr lang="en-US" altLang="zh-CN" sz="3200" dirty="0" smtClean="0">
                <a:latin typeface="CMTT10" charset="0"/>
                <a:ea typeface="宋体" pitchFamily="2" charset="-122"/>
              </a:rPr>
              <a:t>…</a:t>
            </a:r>
            <a:r>
              <a:rPr lang="en-US" altLang="zh-CN" sz="3200" i="1" dirty="0" err="1" smtClean="0">
                <a:latin typeface="CMTT10" charset="0"/>
                <a:ea typeface="宋体" pitchFamily="2" charset="-122"/>
              </a:rPr>
              <a:t>X</a:t>
            </a:r>
            <a:r>
              <a:rPr lang="en-US" altLang="zh-CN" sz="3200" i="1" baseline="-25000" dirty="0" err="1" smtClean="0">
                <a:latin typeface="CMTT10" charset="0"/>
                <a:ea typeface="宋体" pitchFamily="2" charset="-122"/>
              </a:rPr>
              <a:t>m</a:t>
            </a:r>
            <a:r>
              <a:rPr lang="en-US" altLang="zh-CN" sz="3200" i="1" dirty="0" err="1" smtClean="0">
                <a:latin typeface="CMTT10" charset="0"/>
                <a:ea typeface="宋体" pitchFamily="2" charset="-122"/>
              </a:rPr>
              <a:t>s</a:t>
            </a:r>
            <a:r>
              <a:rPr lang="en-US" altLang="zh-CN" sz="3200" i="1" baseline="-25000" dirty="0" err="1" smtClean="0">
                <a:latin typeface="CMTT10" charset="0"/>
                <a:ea typeface="宋体" pitchFamily="2" charset="-122"/>
              </a:rPr>
              <a:t>m</a:t>
            </a:r>
            <a:r>
              <a:rPr lang="en-US" altLang="zh-CN" sz="3200" dirty="0" smtClean="0">
                <a:latin typeface="CMTT10" charset="0"/>
                <a:ea typeface="宋体" pitchFamily="2" charset="-122"/>
              </a:rPr>
              <a:t>,  </a:t>
            </a:r>
            <a:r>
              <a:rPr lang="en-US" altLang="zh-CN" sz="3200" i="1" dirty="0" smtClean="0">
                <a:latin typeface="CMTT10" charset="0"/>
                <a:ea typeface="宋体" pitchFamily="2" charset="-122"/>
              </a:rPr>
              <a:t>a</a:t>
            </a:r>
            <a:r>
              <a:rPr lang="en-US" altLang="zh-CN" sz="3200" i="1" baseline="-25000" dirty="0" smtClean="0">
                <a:latin typeface="CMTT10" charset="0"/>
                <a:ea typeface="宋体" pitchFamily="2" charset="-122"/>
              </a:rPr>
              <a:t>i</a:t>
            </a:r>
            <a:r>
              <a:rPr lang="en-US" altLang="zh-CN" sz="3200" i="1" dirty="0" smtClean="0">
                <a:latin typeface="CMTT10" charset="0"/>
                <a:ea typeface="宋体" pitchFamily="2" charset="-122"/>
              </a:rPr>
              <a:t>a</a:t>
            </a:r>
            <a:r>
              <a:rPr lang="en-US" altLang="zh-CN" sz="3200" i="1" baseline="-25000" dirty="0" smtClean="0">
                <a:latin typeface="CMTT10" charset="0"/>
                <a:ea typeface="宋体" pitchFamily="2" charset="-122"/>
              </a:rPr>
              <a:t>i</a:t>
            </a:r>
            <a:r>
              <a:rPr lang="en-US" altLang="zh-CN" sz="3200" baseline="-25000" dirty="0" smtClean="0">
                <a:latin typeface="CMTT10" charset="0"/>
                <a:ea typeface="宋体" pitchFamily="2" charset="-122"/>
              </a:rPr>
              <a:t>+1</a:t>
            </a:r>
            <a:r>
              <a:rPr lang="en-US" altLang="zh-CN" sz="3200" dirty="0" smtClean="0">
                <a:latin typeface="CMTT10" charset="0"/>
                <a:ea typeface="宋体" pitchFamily="2" charset="-122"/>
              </a:rPr>
              <a:t>…</a:t>
            </a:r>
            <a:r>
              <a:rPr lang="en-US" altLang="zh-CN" sz="3200" i="1" dirty="0" smtClean="0">
                <a:latin typeface="CMTT10" charset="0"/>
                <a:ea typeface="宋体" pitchFamily="2" charset="-122"/>
              </a:rPr>
              <a:t>a</a:t>
            </a:r>
            <a:r>
              <a:rPr lang="en-US" altLang="zh-CN" sz="3200" i="1" baseline="-25000" dirty="0" smtClean="0">
                <a:latin typeface="CMTT10" charset="0"/>
                <a:ea typeface="宋体" pitchFamily="2" charset="-122"/>
              </a:rPr>
              <a:t>n</a:t>
            </a:r>
            <a:r>
              <a:rPr lang="en-US" altLang="zh-CN" sz="3200" dirty="0" smtClean="0">
                <a:latin typeface="CMTT10" charset="0"/>
                <a:ea typeface="宋体" pitchFamily="2" charset="-122"/>
              </a:rPr>
              <a:t>$)  </a:t>
            </a:r>
          </a:p>
          <a:p>
            <a:pPr marL="457200" indent="-457200">
              <a:buFontTx/>
              <a:buNone/>
              <a:defRPr/>
            </a:pPr>
            <a:r>
              <a:rPr lang="en-US" altLang="zh-CN" sz="3200" dirty="0" smtClean="0">
                <a:solidFill>
                  <a:schemeClr val="folHlink"/>
                </a:solidFill>
                <a:latin typeface="CMTT10" charset="0"/>
                <a:ea typeface="宋体" pitchFamily="2" charset="-122"/>
              </a:rPr>
              <a:t>           </a:t>
            </a:r>
            <a:r>
              <a:rPr lang="zh-CN" altLang="en-US" sz="2800" dirty="0" smtClean="0">
                <a:solidFill>
                  <a:srgbClr val="FF3399"/>
                </a:solidFill>
                <a:latin typeface="CMTT10" charset="0"/>
                <a:ea typeface="宋体" pitchFamily="2" charset="-122"/>
              </a:rPr>
              <a:t>栈的内容                    尚未处理的输入</a:t>
            </a:r>
          </a:p>
          <a:p>
            <a:pPr marL="914400" lvl="1" indent="-442913">
              <a:defRPr/>
            </a:pPr>
            <a:r>
              <a:rPr lang="en-US" altLang="zh-CN" sz="2800" i="1" dirty="0" smtClean="0">
                <a:ea typeface="宋体" pitchFamily="2" charset="-122"/>
              </a:rPr>
              <a:t>X</a:t>
            </a:r>
            <a:r>
              <a:rPr lang="en-US" altLang="zh-CN" sz="2800" i="1" baseline="-25000" dirty="0" smtClean="0">
                <a:ea typeface="宋体" pitchFamily="2" charset="-122"/>
              </a:rPr>
              <a:t>i</a:t>
            </a:r>
            <a:r>
              <a:rPr lang="zh-CN" altLang="en-US" sz="2800" dirty="0" smtClean="0">
                <a:ea typeface="宋体" pitchFamily="2" charset="-122"/>
              </a:rPr>
              <a:t>代表文法符号，</a:t>
            </a:r>
            <a:r>
              <a:rPr lang="en-US" altLang="zh-CN" sz="2800" i="1" dirty="0" err="1" smtClean="0">
                <a:ea typeface="宋体" pitchFamily="2" charset="-122"/>
              </a:rPr>
              <a:t>s</a:t>
            </a:r>
            <a:r>
              <a:rPr lang="en-US" altLang="zh-CN" sz="2800" i="1" baseline="-25000" dirty="0" err="1" smtClean="0">
                <a:ea typeface="宋体" pitchFamily="2" charset="-122"/>
              </a:rPr>
              <a:t>i</a:t>
            </a:r>
            <a:r>
              <a:rPr lang="zh-CN" altLang="en-US" sz="2800" dirty="0" smtClean="0">
                <a:ea typeface="宋体" pitchFamily="2" charset="-122"/>
              </a:rPr>
              <a:t>表示状态</a:t>
            </a:r>
          </a:p>
          <a:p>
            <a:pPr marL="914400" lvl="1" indent="-442913">
              <a:defRPr/>
            </a:pPr>
            <a:r>
              <a:rPr lang="zh-CN" altLang="en-US" sz="2800" dirty="0" smtClean="0">
                <a:ea typeface="宋体" pitchFamily="2" charset="-122"/>
              </a:rPr>
              <a:t>代表右句型</a:t>
            </a:r>
            <a:r>
              <a:rPr lang="en-US" altLang="zh-CN" sz="2800" i="1" dirty="0" smtClean="0">
                <a:ea typeface="宋体" pitchFamily="2" charset="-122"/>
              </a:rPr>
              <a:t>X</a:t>
            </a:r>
            <a:r>
              <a:rPr lang="en-US" altLang="zh-CN" sz="2800" baseline="-25000" dirty="0" smtClean="0">
                <a:ea typeface="宋体" pitchFamily="2" charset="-122"/>
              </a:rPr>
              <a:t>1</a:t>
            </a:r>
            <a:r>
              <a:rPr lang="en-US" altLang="zh-CN" sz="2800" i="1" dirty="0" smtClean="0">
                <a:ea typeface="宋体" pitchFamily="2" charset="-122"/>
              </a:rPr>
              <a:t>X</a:t>
            </a:r>
            <a:r>
              <a:rPr lang="en-US" altLang="zh-CN" sz="2800" baseline="-25000" dirty="0" smtClean="0">
                <a:ea typeface="宋体" pitchFamily="2" charset="-122"/>
              </a:rPr>
              <a:t>2</a:t>
            </a:r>
            <a:r>
              <a:rPr lang="en-US" altLang="zh-CN" sz="2800" dirty="0" smtClean="0">
                <a:latin typeface="CMTT10" charset="0"/>
                <a:ea typeface="宋体" pitchFamily="2" charset="-122"/>
              </a:rPr>
              <a:t>…</a:t>
            </a:r>
            <a:r>
              <a:rPr lang="en-US" altLang="zh-CN" sz="2800" i="1" dirty="0" smtClean="0">
                <a:ea typeface="宋体" pitchFamily="2" charset="-122"/>
              </a:rPr>
              <a:t>X</a:t>
            </a:r>
            <a:r>
              <a:rPr lang="en-US" altLang="zh-CN" sz="2800" i="1" baseline="-25000" dirty="0" smtClean="0">
                <a:ea typeface="宋体" pitchFamily="2" charset="-122"/>
              </a:rPr>
              <a:t>m</a:t>
            </a:r>
            <a:r>
              <a:rPr lang="en-US" altLang="zh-CN" sz="2800" i="1" dirty="0" smtClean="0">
                <a:ea typeface="宋体" pitchFamily="2" charset="-122"/>
              </a:rPr>
              <a:t>a</a:t>
            </a:r>
            <a:r>
              <a:rPr lang="en-US" altLang="zh-CN" sz="2800" i="1" baseline="-25000" dirty="0" smtClean="0">
                <a:ea typeface="宋体" pitchFamily="2" charset="-122"/>
              </a:rPr>
              <a:t>i</a:t>
            </a:r>
            <a:r>
              <a:rPr lang="en-US" altLang="zh-CN" sz="2800" i="1" dirty="0" smtClean="0">
                <a:ea typeface="宋体" pitchFamily="2" charset="-122"/>
              </a:rPr>
              <a:t>a</a:t>
            </a:r>
            <a:r>
              <a:rPr lang="en-US" altLang="zh-CN" sz="2800" i="1" baseline="-25000" dirty="0" smtClean="0">
                <a:ea typeface="宋体" pitchFamily="2" charset="-122"/>
              </a:rPr>
              <a:t>i</a:t>
            </a:r>
            <a:r>
              <a:rPr lang="en-US" altLang="zh-CN" sz="2800" baseline="-25000" dirty="0" smtClean="0">
                <a:ea typeface="宋体" pitchFamily="2" charset="-122"/>
              </a:rPr>
              <a:t>+1</a:t>
            </a:r>
            <a:r>
              <a:rPr lang="en-US" altLang="zh-CN" sz="2800" dirty="0" smtClean="0">
                <a:latin typeface="CMTT10" charset="0"/>
                <a:ea typeface="宋体" pitchFamily="2" charset="-122"/>
              </a:rPr>
              <a:t>…</a:t>
            </a:r>
            <a:r>
              <a:rPr lang="en-US" altLang="zh-CN" sz="2800" i="1" dirty="0" smtClean="0">
                <a:ea typeface="宋体" pitchFamily="2" charset="-122"/>
              </a:rPr>
              <a:t>a</a:t>
            </a:r>
            <a:r>
              <a:rPr lang="en-US" altLang="zh-CN" sz="2800" i="1" baseline="-25000" dirty="0" smtClean="0">
                <a:ea typeface="宋体" pitchFamily="2" charset="-122"/>
              </a:rPr>
              <a:t>n</a:t>
            </a:r>
          </a:p>
          <a:p>
            <a:pPr marL="914400" lvl="1" indent="-442913">
              <a:defRPr/>
            </a:pPr>
            <a:r>
              <a:rPr lang="zh-CN" altLang="en-US" sz="2800" dirty="0" smtClean="0">
                <a:ea typeface="宋体" pitchFamily="2" charset="-122"/>
              </a:rPr>
              <a:t>在分析栈中增加了</a:t>
            </a:r>
            <a:r>
              <a:rPr lang="zh-CN" altLang="en-US" sz="2800" dirty="0" smtClean="0">
                <a:solidFill>
                  <a:schemeClr val="accent2"/>
                </a:solidFill>
                <a:ea typeface="宋体" pitchFamily="2" charset="-122"/>
              </a:rPr>
              <a:t>状态</a:t>
            </a:r>
          </a:p>
        </p:txBody>
      </p:sp>
      <p:sp>
        <p:nvSpPr>
          <p:cNvPr id="4" name="灯片编号占位符 5"/>
          <p:cNvSpPr>
            <a:spLocks noGrp="1"/>
          </p:cNvSpPr>
          <p:nvPr>
            <p:ph type="sldNum" sz="quarter" idx="11"/>
          </p:nvPr>
        </p:nvSpPr>
        <p:spPr/>
        <p:txBody>
          <a:bodyPr/>
          <a:lstStyle/>
          <a:p>
            <a:pPr>
              <a:defRPr/>
            </a:pPr>
            <a:fld id="{17F5CE46-59DF-45AC-8199-FDF10B621C39}" type="slidenum">
              <a:rPr lang="en-US" altLang="zh-CN"/>
              <a:pPr>
                <a:defRPr/>
              </a:pPr>
              <a:t>11</a:t>
            </a:fld>
            <a:endParaRPr lang="en-US" altLang="zh-CN"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wipe(left)">
                                      <p:cBhvr>
                                        <p:cTn id="7" dur="500"/>
                                        <p:tgtEl>
                                          <p:spTgt spid="653315">
                                            <p:txEl>
                                              <p:pRg st="0" end="0"/>
                                            </p:txEl>
                                          </p:spTgt>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3315">
                                            <p:txEl>
                                              <p:pRg st="1" end="1"/>
                                            </p:txEl>
                                          </p:spTgt>
                                        </p:tgtEl>
                                        <p:attrNameLst>
                                          <p:attrName>style.visibility</p:attrName>
                                        </p:attrNameLst>
                                      </p:cBhvr>
                                      <p:to>
                                        <p:strVal val="visible"/>
                                      </p:to>
                                    </p:set>
                                    <p:animEffect transition="in" filter="wipe(left)">
                                      <p:cBhvr>
                                        <p:cTn id="11" dur="500"/>
                                        <p:tgtEl>
                                          <p:spTgt spid="6533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3315">
                                            <p:txEl>
                                              <p:pRg st="2" end="2"/>
                                            </p:txEl>
                                          </p:spTgt>
                                        </p:tgtEl>
                                        <p:attrNameLst>
                                          <p:attrName>style.visibility</p:attrName>
                                        </p:attrNameLst>
                                      </p:cBhvr>
                                      <p:to>
                                        <p:strVal val="visible"/>
                                      </p:to>
                                    </p:set>
                                    <p:animEffect transition="in" filter="wipe(left)">
                                      <p:cBhvr>
                                        <p:cTn id="16" dur="500"/>
                                        <p:tgtEl>
                                          <p:spTgt spid="653315">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53315">
                                            <p:txEl>
                                              <p:pRg st="3" end="3"/>
                                            </p:txEl>
                                          </p:spTgt>
                                        </p:tgtEl>
                                        <p:attrNameLst>
                                          <p:attrName>style.visibility</p:attrName>
                                        </p:attrNameLst>
                                      </p:cBhvr>
                                      <p:to>
                                        <p:strVal val="visible"/>
                                      </p:to>
                                    </p:set>
                                    <p:animEffect transition="in" filter="wipe(left)">
                                      <p:cBhvr>
                                        <p:cTn id="19" dur="500"/>
                                        <p:tgtEl>
                                          <p:spTgt spid="653315">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53315">
                                            <p:txEl>
                                              <p:pRg st="4" end="4"/>
                                            </p:txEl>
                                          </p:spTgt>
                                        </p:tgtEl>
                                        <p:attrNameLst>
                                          <p:attrName>style.visibility</p:attrName>
                                        </p:attrNameLst>
                                      </p:cBhvr>
                                      <p:to>
                                        <p:strVal val="visible"/>
                                      </p:to>
                                    </p:set>
                                    <p:animEffect transition="in" filter="wipe(left)">
                                      <p:cBhvr>
                                        <p:cTn id="22" dur="500"/>
                                        <p:tgtEl>
                                          <p:spTgt spid="6533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3315">
                                            <p:txEl>
                                              <p:pRg st="5" end="5"/>
                                            </p:txEl>
                                          </p:spTgt>
                                        </p:tgtEl>
                                        <p:attrNameLst>
                                          <p:attrName>style.visibility</p:attrName>
                                        </p:attrNameLst>
                                      </p:cBhvr>
                                      <p:to>
                                        <p:strVal val="visible"/>
                                      </p:to>
                                    </p:set>
                                    <p:animEffect transition="in" filter="wipe(left)">
                                      <p:cBhvr>
                                        <p:cTn id="27" dur="500"/>
                                        <p:tgtEl>
                                          <p:spTgt spid="653315">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53315">
                                            <p:txEl>
                                              <p:pRg st="6" end="6"/>
                                            </p:txEl>
                                          </p:spTgt>
                                        </p:tgtEl>
                                        <p:attrNameLst>
                                          <p:attrName>style.visibility</p:attrName>
                                        </p:attrNameLst>
                                      </p:cBhvr>
                                      <p:to>
                                        <p:strVal val="visible"/>
                                      </p:to>
                                    </p:set>
                                    <p:animEffect transition="in" filter="wipe(left)">
                                      <p:cBhvr>
                                        <p:cTn id="30" dur="500"/>
                                        <p:tgtEl>
                                          <p:spTgt spid="65331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53315">
                                            <p:txEl>
                                              <p:pRg st="7" end="7"/>
                                            </p:txEl>
                                          </p:spTgt>
                                        </p:tgtEl>
                                        <p:attrNameLst>
                                          <p:attrName>style.visibility</p:attrName>
                                        </p:attrNameLst>
                                      </p:cBhvr>
                                      <p:to>
                                        <p:strVal val="visible"/>
                                      </p:to>
                                    </p:set>
                                    <p:animEffect transition="in" filter="wipe(left)">
                                      <p:cBhvr>
                                        <p:cTn id="35" dur="500"/>
                                        <p:tgtEl>
                                          <p:spTgt spid="65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uiExpand="1"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mtClean="0">
                <a:ea typeface="宋体" pitchFamily="2" charset="-122"/>
              </a:rPr>
              <a:t>初始格局</a:t>
            </a:r>
          </a:p>
        </p:txBody>
      </p:sp>
      <p:sp>
        <p:nvSpPr>
          <p:cNvPr id="26" name="灯片编号占位符 5"/>
          <p:cNvSpPr>
            <a:spLocks noGrp="1"/>
          </p:cNvSpPr>
          <p:nvPr>
            <p:ph type="sldNum" sz="quarter" idx="11"/>
          </p:nvPr>
        </p:nvSpPr>
        <p:spPr/>
        <p:txBody>
          <a:bodyPr/>
          <a:lstStyle/>
          <a:p>
            <a:pPr>
              <a:defRPr/>
            </a:pPr>
            <a:fld id="{23CB3224-15ED-4941-B478-9F65F5413F1E}" type="slidenum">
              <a:rPr lang="en-US" altLang="zh-CN"/>
              <a:pPr>
                <a:defRPr/>
              </a:pPr>
              <a:t>12</a:t>
            </a:fld>
            <a:endParaRPr lang="en-US" altLang="zh-CN"/>
          </a:p>
        </p:txBody>
      </p:sp>
      <p:sp>
        <p:nvSpPr>
          <p:cNvPr id="23556"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3557" name="Line 4"/>
          <p:cNvSpPr>
            <a:spLocks noChangeShapeType="1"/>
          </p:cNvSpPr>
          <p:nvPr/>
        </p:nvSpPr>
        <p:spPr bwMode="auto">
          <a:xfrm flipV="1">
            <a:off x="4038600"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3560"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a:t>
            </a:r>
          </a:p>
        </p:txBody>
      </p:sp>
      <p:sp>
        <p:nvSpPr>
          <p:cNvPr id="23561" name="Rectangle 8"/>
          <p:cNvSpPr>
            <a:spLocks noChangeArrowheads="1"/>
          </p:cNvSpPr>
          <p:nvPr/>
        </p:nvSpPr>
        <p:spPr bwMode="auto">
          <a:xfrm>
            <a:off x="5943600" y="4800600"/>
            <a:ext cx="12477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Goto</a:t>
            </a:r>
          </a:p>
        </p:txBody>
      </p:sp>
      <p:sp>
        <p:nvSpPr>
          <p:cNvPr id="23562" name="Rectangle 9"/>
          <p:cNvSpPr>
            <a:spLocks noChangeArrowheads="1"/>
          </p:cNvSpPr>
          <p:nvPr/>
        </p:nvSpPr>
        <p:spPr bwMode="auto">
          <a:xfrm>
            <a:off x="1700213" y="31797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3563" name="Rectangle 10"/>
          <p:cNvSpPr>
            <a:spLocks noChangeArrowheads="1"/>
          </p:cNvSpPr>
          <p:nvPr/>
        </p:nvSpPr>
        <p:spPr bwMode="auto">
          <a:xfrm>
            <a:off x="1700213" y="3663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endParaRPr lang="zh-CN" altLang="en-US" sz="2800" b="1" i="1" baseline="-25000">
              <a:latin typeface="Times New Roman" pitchFamily="18" charset="0"/>
            </a:endParaRPr>
          </a:p>
        </p:txBody>
      </p:sp>
      <p:sp>
        <p:nvSpPr>
          <p:cNvPr id="23564" name="Rectangle 11"/>
          <p:cNvSpPr>
            <a:spLocks noChangeArrowheads="1"/>
          </p:cNvSpPr>
          <p:nvPr/>
        </p:nvSpPr>
        <p:spPr bwMode="auto">
          <a:xfrm>
            <a:off x="1700213" y="41513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endParaRPr lang="zh-CN" altLang="en-US" sz="2400" b="1" baseline="-25000">
              <a:latin typeface="Times New Roman" pitchFamily="18" charset="0"/>
            </a:endParaRPr>
          </a:p>
        </p:txBody>
      </p:sp>
      <p:sp>
        <p:nvSpPr>
          <p:cNvPr id="23565" name="Rectangle 12"/>
          <p:cNvSpPr>
            <a:spLocks noChangeArrowheads="1"/>
          </p:cNvSpPr>
          <p:nvPr/>
        </p:nvSpPr>
        <p:spPr bwMode="auto">
          <a:xfrm>
            <a:off x="1701800" y="464502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endParaRPr lang="zh-CN" altLang="en-US" sz="2800" b="1">
              <a:latin typeface="Times New Roman" pitchFamily="18" charset="0"/>
            </a:endParaRPr>
          </a:p>
        </p:txBody>
      </p:sp>
      <p:sp>
        <p:nvSpPr>
          <p:cNvPr id="23566" name="Rectangle 13"/>
          <p:cNvSpPr>
            <a:spLocks noChangeArrowheads="1"/>
          </p:cNvSpPr>
          <p:nvPr/>
        </p:nvSpPr>
        <p:spPr bwMode="auto">
          <a:xfrm>
            <a:off x="1700213" y="513397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endParaRPr lang="zh-CN" altLang="en-US" sz="2800">
              <a:latin typeface="Times New Roman" pitchFamily="18" charset="0"/>
            </a:endParaRPr>
          </a:p>
        </p:txBody>
      </p:sp>
      <p:sp>
        <p:nvSpPr>
          <p:cNvPr id="23567" name="Rectangle 14"/>
          <p:cNvSpPr>
            <a:spLocks noChangeArrowheads="1"/>
          </p:cNvSpPr>
          <p:nvPr/>
        </p:nvSpPr>
        <p:spPr bwMode="auto">
          <a:xfrm>
            <a:off x="1701800" y="561975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3568" name="Rectangle 15"/>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3569" name="Rectangle 16"/>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3570" name="Rectangle 17"/>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i</a:t>
            </a:r>
            <a:endParaRPr lang="en-US" altLang="zh-CN" sz="2800" b="1" i="1">
              <a:latin typeface="Times New Roman" pitchFamily="18" charset="0"/>
            </a:endParaRPr>
          </a:p>
        </p:txBody>
      </p:sp>
      <p:sp>
        <p:nvSpPr>
          <p:cNvPr id="23571" name="Rectangle 18"/>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3572" name="Rectangle 19"/>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3573" name="Rectangle 20"/>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3574" name="Freeform 21"/>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5" name="Freeform 22"/>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3576" name="AutoShape 23"/>
          <p:cNvCxnSpPr>
            <a:cxnSpLocks noChangeShapeType="1"/>
            <a:stCxn id="23556" idx="1"/>
            <a:endCxn id="23567" idx="3"/>
          </p:cNvCxnSpPr>
          <p:nvPr/>
        </p:nvCxnSpPr>
        <p:spPr bwMode="auto">
          <a:xfrm rot="10800000" flipV="1">
            <a:off x="2433638" y="3613150"/>
            <a:ext cx="1035050" cy="2249488"/>
          </a:xfrm>
          <a:prstGeom prst="bentConnector3">
            <a:avLst>
              <a:gd name="adj1" fmla="val 50000"/>
            </a:avLst>
          </a:prstGeom>
          <a:noFill/>
          <a:ln w="25400">
            <a:solidFill>
              <a:srgbClr val="000080"/>
            </a:solidFill>
            <a:miter lim="800000"/>
            <a:headEnd/>
            <a:tailEnd type="triangle" w="lg" len="lg"/>
          </a:ln>
          <a:extLst>
            <a:ext uri="{909E8E84-426E-40dd-AFC4-6F175D3DCCD1}">
              <a14:hiddenFill xmlns:a14="http://schemas.microsoft.com/office/drawing/2010/main">
                <a:noFill/>
              </a14:hiddenFill>
            </a:ext>
          </a:extLst>
        </p:spPr>
      </p:cxnSp>
      <p:sp>
        <p:nvSpPr>
          <p:cNvPr id="23577" name="Rectangle 24"/>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3578" name="Rectangle 25"/>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4925" y="44450"/>
            <a:ext cx="8353499" cy="685800"/>
          </a:xfrm>
        </p:spPr>
        <p:txBody>
          <a:bodyPr/>
          <a:lstStyle/>
          <a:p>
            <a:r>
              <a:rPr lang="zh-CN" altLang="en-US" dirty="0" smtClean="0">
                <a:ea typeface="宋体" pitchFamily="2" charset="-122"/>
              </a:rPr>
              <a:t>移进之前 </a:t>
            </a:r>
            <a:r>
              <a:rPr lang="en-US" altLang="zh-CN" sz="2800" b="1" dirty="0" smtClean="0">
                <a:ea typeface="宋体" pitchFamily="2" charset="-122"/>
              </a:rPr>
              <a:t>(</a:t>
            </a:r>
            <a:r>
              <a:rPr lang="en-US" altLang="zh-CN" sz="2800" b="1" i="1" dirty="0" smtClean="0">
                <a:ea typeface="宋体" pitchFamily="2" charset="-122"/>
              </a:rPr>
              <a:t>s</a:t>
            </a:r>
            <a:r>
              <a:rPr lang="en-US" altLang="zh-CN" sz="2800" b="1" baseline="-25000" dirty="0" smtClean="0">
                <a:ea typeface="宋体" pitchFamily="2" charset="-122"/>
              </a:rPr>
              <a:t>0</a:t>
            </a:r>
            <a:r>
              <a:rPr lang="en-US" altLang="zh-CN" sz="2800" b="1" i="1" dirty="0" smtClean="0">
                <a:ea typeface="宋体" pitchFamily="2" charset="-122"/>
              </a:rPr>
              <a:t>X</a:t>
            </a:r>
            <a:r>
              <a:rPr lang="en-US" altLang="zh-CN" sz="2800" b="1" baseline="-25000" dirty="0" smtClean="0">
                <a:ea typeface="宋体" pitchFamily="2" charset="-122"/>
              </a:rPr>
              <a:t>1</a:t>
            </a:r>
            <a:r>
              <a:rPr lang="en-US" altLang="zh-CN" sz="2800" b="1" i="1" dirty="0" smtClean="0">
                <a:ea typeface="宋体" pitchFamily="2" charset="-122"/>
              </a:rPr>
              <a:t>s</a:t>
            </a:r>
            <a:r>
              <a:rPr lang="en-US" altLang="zh-CN" sz="2800" b="1" baseline="-25000" dirty="0" smtClean="0">
                <a:ea typeface="宋体" pitchFamily="2" charset="-122"/>
              </a:rPr>
              <a:t>1</a:t>
            </a:r>
            <a:r>
              <a:rPr lang="en-US" altLang="zh-CN" sz="2800" b="1" i="1" dirty="0" smtClean="0">
                <a:ea typeface="宋体" pitchFamily="2" charset="-122"/>
              </a:rPr>
              <a:t>X</a:t>
            </a:r>
            <a:r>
              <a:rPr lang="en-US" altLang="zh-CN" sz="2800" b="1" baseline="-25000" dirty="0" smtClean="0">
                <a:ea typeface="宋体" pitchFamily="2" charset="-122"/>
              </a:rPr>
              <a:t>2</a:t>
            </a:r>
            <a:r>
              <a:rPr lang="en-US" altLang="zh-CN" sz="2800" b="1" i="1" dirty="0" smtClean="0">
                <a:ea typeface="宋体" pitchFamily="2" charset="-122"/>
              </a:rPr>
              <a:t>s</a:t>
            </a:r>
            <a:r>
              <a:rPr lang="en-US" altLang="zh-CN" sz="2800" b="1" baseline="-25000" dirty="0" smtClean="0">
                <a:ea typeface="宋体" pitchFamily="2" charset="-122"/>
              </a:rPr>
              <a:t>2</a:t>
            </a:r>
            <a:r>
              <a:rPr lang="en-US" altLang="zh-CN" sz="2800" b="1" dirty="0" smtClean="0">
                <a:latin typeface="CMTT10" charset="0"/>
                <a:ea typeface="宋体" pitchFamily="2" charset="-122"/>
              </a:rPr>
              <a:t>…</a:t>
            </a:r>
            <a:r>
              <a:rPr lang="en-US" altLang="zh-CN" sz="2800" b="1" i="1" dirty="0" err="1" smtClean="0">
                <a:ea typeface="宋体" pitchFamily="2" charset="-122"/>
              </a:rPr>
              <a:t>X</a:t>
            </a:r>
            <a:r>
              <a:rPr lang="en-US" altLang="zh-CN" sz="2800" b="1" i="1" baseline="-25000" dirty="0" err="1" smtClean="0">
                <a:ea typeface="宋体" pitchFamily="2" charset="-122"/>
              </a:rPr>
              <a:t>m</a:t>
            </a:r>
            <a:r>
              <a:rPr lang="en-US" altLang="zh-CN" sz="2800" b="1" i="1" dirty="0" err="1" smtClean="0">
                <a:ea typeface="宋体" pitchFamily="2" charset="-122"/>
              </a:rPr>
              <a:t>s</a:t>
            </a:r>
            <a:r>
              <a:rPr lang="en-US" altLang="zh-CN" sz="2800" b="1" i="1" baseline="-25000" dirty="0" err="1" smtClean="0">
                <a:ea typeface="宋体" pitchFamily="2" charset="-122"/>
              </a:rPr>
              <a:t>m</a:t>
            </a:r>
            <a:r>
              <a:rPr lang="en-US" altLang="zh-CN" sz="2800" b="1" dirty="0" smtClean="0">
                <a:ea typeface="宋体" pitchFamily="2" charset="-122"/>
              </a:rPr>
              <a:t>, </a:t>
            </a:r>
            <a:r>
              <a:rPr lang="en-US" altLang="zh-CN" sz="2800" b="1" i="1" dirty="0" smtClean="0">
                <a:ea typeface="宋体" pitchFamily="2" charset="-122"/>
              </a:rPr>
              <a:t>a</a:t>
            </a:r>
            <a:r>
              <a:rPr lang="en-US" altLang="zh-CN" sz="2800" b="1" i="1" baseline="-25000" dirty="0" smtClean="0">
                <a:ea typeface="宋体" pitchFamily="2" charset="-122"/>
              </a:rPr>
              <a:t>i</a:t>
            </a:r>
            <a:r>
              <a:rPr lang="en-US" altLang="zh-CN" sz="2800" b="1" i="1" dirty="0" smtClean="0">
                <a:ea typeface="宋体" pitchFamily="2" charset="-122"/>
              </a:rPr>
              <a:t>a</a:t>
            </a:r>
            <a:r>
              <a:rPr lang="en-US" altLang="zh-CN" sz="2800" b="1" i="1" baseline="-25000" dirty="0" smtClean="0">
                <a:ea typeface="宋体" pitchFamily="2" charset="-122"/>
              </a:rPr>
              <a:t>i</a:t>
            </a:r>
            <a:r>
              <a:rPr lang="en-US" altLang="zh-CN" sz="2800" b="1" baseline="-25000" dirty="0" smtClean="0">
                <a:ea typeface="宋体" pitchFamily="2" charset="-122"/>
              </a:rPr>
              <a:t>+1</a:t>
            </a:r>
            <a:r>
              <a:rPr lang="en-US" altLang="zh-CN" sz="2800" b="1" dirty="0" smtClean="0">
                <a:latin typeface="CMTT10" charset="0"/>
                <a:ea typeface="宋体" pitchFamily="2" charset="-122"/>
              </a:rPr>
              <a:t>…</a:t>
            </a:r>
            <a:r>
              <a:rPr lang="en-US" altLang="zh-CN" sz="2800" b="1" i="1" dirty="0" smtClean="0">
                <a:ea typeface="宋体" pitchFamily="2" charset="-122"/>
              </a:rPr>
              <a:t>a</a:t>
            </a:r>
            <a:r>
              <a:rPr lang="en-US" altLang="zh-CN" sz="2800" b="1" i="1" baseline="-25000" dirty="0" smtClean="0">
                <a:ea typeface="宋体" pitchFamily="2" charset="-122"/>
              </a:rPr>
              <a:t>n</a:t>
            </a:r>
            <a:r>
              <a:rPr lang="en-US" altLang="zh-CN" sz="2800" b="1" dirty="0" smtClean="0">
                <a:ea typeface="宋体" pitchFamily="2" charset="-122"/>
              </a:rPr>
              <a:t>$)</a:t>
            </a:r>
            <a:endParaRPr lang="en-US" altLang="zh-CN" dirty="0" smtClean="0">
              <a:ea typeface="宋体" pitchFamily="2" charset="-122"/>
            </a:endParaRPr>
          </a:p>
        </p:txBody>
      </p:sp>
      <p:sp>
        <p:nvSpPr>
          <p:cNvPr id="26" name="灯片编号占位符 5"/>
          <p:cNvSpPr>
            <a:spLocks noGrp="1"/>
          </p:cNvSpPr>
          <p:nvPr>
            <p:ph type="sldNum" sz="quarter" idx="11"/>
          </p:nvPr>
        </p:nvSpPr>
        <p:spPr/>
        <p:txBody>
          <a:bodyPr/>
          <a:lstStyle/>
          <a:p>
            <a:pPr>
              <a:defRPr/>
            </a:pPr>
            <a:fld id="{9C2BB22C-8A61-40DF-99CC-DBD946947718}" type="slidenum">
              <a:rPr lang="en-US" altLang="zh-CN"/>
              <a:pPr>
                <a:defRPr/>
              </a:pPr>
              <a:t>13</a:t>
            </a:fld>
            <a:endParaRPr lang="en-US" altLang="zh-CN"/>
          </a:p>
        </p:txBody>
      </p:sp>
      <p:sp>
        <p:nvSpPr>
          <p:cNvPr id="24580" name="Rectangle 3"/>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4581" name="Rectangle 4"/>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4582" name="Line 5"/>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Line 6"/>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4" name="Rectangle 7"/>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4585" name="Rectangle 8"/>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shift</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a:t>
            </a:r>
            <a:endParaRPr lang="en-US" altLang="zh-CN" sz="2400">
              <a:solidFill>
                <a:srgbClr val="FF0000"/>
              </a:solidFill>
              <a:latin typeface="Times New Roman" pitchFamily="18" charset="0"/>
            </a:endParaRPr>
          </a:p>
        </p:txBody>
      </p:sp>
      <p:sp>
        <p:nvSpPr>
          <p:cNvPr id="24586" name="Rectangle 9"/>
          <p:cNvSpPr>
            <a:spLocks noChangeArrowheads="1"/>
          </p:cNvSpPr>
          <p:nvPr/>
        </p:nvSpPr>
        <p:spPr bwMode="auto">
          <a:xfrm>
            <a:off x="5943600" y="4800600"/>
            <a:ext cx="12477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p>
        </p:txBody>
      </p:sp>
      <p:sp>
        <p:nvSpPr>
          <p:cNvPr id="24587" name="Rectangle 10"/>
          <p:cNvSpPr>
            <a:spLocks noChangeArrowheads="1"/>
          </p:cNvSpPr>
          <p:nvPr/>
        </p:nvSpPr>
        <p:spPr bwMode="auto">
          <a:xfrm>
            <a:off x="1700213" y="32004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r>
              <a:rPr lang="en-US" altLang="zh-CN" sz="2800" i="1" baseline="-25000">
                <a:solidFill>
                  <a:srgbClr val="FF0000"/>
                </a:solidFill>
                <a:latin typeface="Times New Roman" pitchFamily="18" charset="0"/>
              </a:rPr>
              <a:t>m</a:t>
            </a:r>
          </a:p>
        </p:txBody>
      </p:sp>
      <p:sp>
        <p:nvSpPr>
          <p:cNvPr id="24588" name="Rectangle 11"/>
          <p:cNvSpPr>
            <a:spLocks noChangeArrowheads="1"/>
          </p:cNvSpPr>
          <p:nvPr/>
        </p:nvSpPr>
        <p:spPr bwMode="auto">
          <a:xfrm>
            <a:off x="1700213" y="36845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24589" name="Rectangle 12"/>
          <p:cNvSpPr>
            <a:spLocks noChangeArrowheads="1"/>
          </p:cNvSpPr>
          <p:nvPr/>
        </p:nvSpPr>
        <p:spPr bwMode="auto">
          <a:xfrm>
            <a:off x="1700213" y="4171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-1</a:t>
            </a:r>
          </a:p>
        </p:txBody>
      </p:sp>
      <p:sp>
        <p:nvSpPr>
          <p:cNvPr id="24590" name="Rectangle 13"/>
          <p:cNvSpPr>
            <a:spLocks noChangeArrowheads="1"/>
          </p:cNvSpPr>
          <p:nvPr/>
        </p:nvSpPr>
        <p:spPr bwMode="auto">
          <a:xfrm>
            <a:off x="1701800" y="4665663"/>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-1</a:t>
            </a:r>
            <a:endParaRPr lang="en-US" altLang="zh-CN" sz="2800" b="1">
              <a:latin typeface="Times New Roman" pitchFamily="18" charset="0"/>
            </a:endParaRPr>
          </a:p>
        </p:txBody>
      </p:sp>
      <p:sp>
        <p:nvSpPr>
          <p:cNvPr id="24591" name="Rectangle 14"/>
          <p:cNvSpPr>
            <a:spLocks noChangeArrowheads="1"/>
          </p:cNvSpPr>
          <p:nvPr/>
        </p:nvSpPr>
        <p:spPr bwMode="auto">
          <a:xfrm>
            <a:off x="1700213" y="51546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4592" name="Rectangle 15"/>
          <p:cNvSpPr>
            <a:spLocks noChangeArrowheads="1"/>
          </p:cNvSpPr>
          <p:nvPr/>
        </p:nvSpPr>
        <p:spPr bwMode="auto">
          <a:xfrm>
            <a:off x="1701800" y="5640388"/>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4593" name="Rectangle 16"/>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4594" name="Rectangle 17"/>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4595" name="Rectangle 18"/>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4596" name="Rectangle 19"/>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4597" name="Rectangle 20"/>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4598" name="Rectangle 21"/>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4599" name="Freeform 22"/>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Freeform 23"/>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4601" name="AutoShape 24"/>
          <p:cNvCxnSpPr>
            <a:cxnSpLocks noChangeShapeType="1"/>
            <a:stCxn id="24581" idx="1"/>
            <a:endCxn id="24587" idx="3"/>
          </p:cNvCxnSpPr>
          <p:nvPr/>
        </p:nvCxnSpPr>
        <p:spPr bwMode="auto">
          <a:xfrm rot="10800000">
            <a:off x="2432050" y="3443288"/>
            <a:ext cx="1036638" cy="169862"/>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4602" name="Rectangle 25"/>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4925" y="44450"/>
            <a:ext cx="7442200" cy="685800"/>
          </a:xfrm>
        </p:spPr>
        <p:txBody>
          <a:bodyPr/>
          <a:lstStyle/>
          <a:p>
            <a:pPr>
              <a:defRPr/>
            </a:pPr>
            <a:r>
              <a:rPr lang="zh-CN" altLang="en-US" dirty="0" smtClean="0">
                <a:ea typeface="宋体" pitchFamily="2" charset="-122"/>
              </a:rPr>
              <a:t>移进之后 </a:t>
            </a:r>
            <a:r>
              <a:rPr lang="en-US" altLang="zh-CN" sz="2800" b="1" dirty="0" smtClean="0">
                <a:ea typeface="宋体" pitchFamily="2" charset="-122"/>
              </a:rPr>
              <a:t>(</a:t>
            </a:r>
            <a:r>
              <a:rPr lang="en-US" altLang="zh-CN" sz="2800" b="1" i="1" dirty="0" smtClean="0">
                <a:ea typeface="宋体" pitchFamily="2" charset="-122"/>
              </a:rPr>
              <a:t>s</a:t>
            </a:r>
            <a:r>
              <a:rPr lang="en-US" altLang="zh-CN" sz="2800" b="1" baseline="-25000" dirty="0" smtClean="0">
                <a:ea typeface="宋体" pitchFamily="2" charset="-122"/>
              </a:rPr>
              <a:t>0</a:t>
            </a:r>
            <a:r>
              <a:rPr lang="en-US" altLang="zh-CN" sz="2800" b="1" i="1" dirty="0" smtClean="0">
                <a:ea typeface="宋体" pitchFamily="2" charset="-122"/>
              </a:rPr>
              <a:t>X</a:t>
            </a:r>
            <a:r>
              <a:rPr lang="en-US" altLang="zh-CN" sz="2800" b="1" baseline="-25000" dirty="0" smtClean="0">
                <a:ea typeface="宋体" pitchFamily="2" charset="-122"/>
              </a:rPr>
              <a:t>1</a:t>
            </a:r>
            <a:r>
              <a:rPr lang="en-US" altLang="zh-CN" sz="2800" b="1" i="1" dirty="0" smtClean="0">
                <a:ea typeface="宋体" pitchFamily="2" charset="-122"/>
              </a:rPr>
              <a:t>s</a:t>
            </a:r>
            <a:r>
              <a:rPr lang="en-US" altLang="zh-CN" sz="2800" b="1" baseline="-25000" dirty="0" smtClean="0">
                <a:ea typeface="宋体" pitchFamily="2" charset="-122"/>
              </a:rPr>
              <a:t>1</a:t>
            </a:r>
            <a:r>
              <a:rPr lang="en-US" altLang="zh-CN" sz="2800" b="1" i="1" dirty="0" smtClean="0">
                <a:ea typeface="宋体" pitchFamily="2" charset="-122"/>
              </a:rPr>
              <a:t>X</a:t>
            </a:r>
            <a:r>
              <a:rPr lang="en-US" altLang="zh-CN" sz="2800" b="1" baseline="-25000" dirty="0" smtClean="0">
                <a:ea typeface="宋体" pitchFamily="2" charset="-122"/>
              </a:rPr>
              <a:t>2</a:t>
            </a:r>
            <a:r>
              <a:rPr lang="en-US" altLang="zh-CN" sz="2800" b="1" i="1" dirty="0" smtClean="0">
                <a:ea typeface="宋体" pitchFamily="2" charset="-122"/>
              </a:rPr>
              <a:t>s</a:t>
            </a:r>
            <a:r>
              <a:rPr lang="en-US" altLang="zh-CN" sz="2800" b="1" baseline="-25000" dirty="0" smtClean="0">
                <a:ea typeface="宋体" pitchFamily="2" charset="-122"/>
              </a:rPr>
              <a:t>2</a:t>
            </a:r>
            <a:r>
              <a:rPr lang="en-US" altLang="zh-CN" sz="2800" b="1" dirty="0" smtClean="0">
                <a:latin typeface="CMTT10" charset="0"/>
                <a:ea typeface="宋体" pitchFamily="2" charset="-122"/>
              </a:rPr>
              <a:t>…</a:t>
            </a:r>
            <a:r>
              <a:rPr lang="en-US" altLang="zh-CN" sz="2800" b="1" i="1" dirty="0" err="1" smtClean="0">
                <a:ea typeface="宋体" pitchFamily="2" charset="-122"/>
              </a:rPr>
              <a:t>X</a:t>
            </a:r>
            <a:r>
              <a:rPr lang="en-US" altLang="zh-CN" sz="2800" b="1" i="1" baseline="-25000" dirty="0" err="1" smtClean="0">
                <a:ea typeface="宋体" pitchFamily="2" charset="-122"/>
              </a:rPr>
              <a:t>m</a:t>
            </a:r>
            <a:r>
              <a:rPr lang="en-US" altLang="zh-CN" sz="2800" b="1" i="1" dirty="0" err="1" smtClean="0">
                <a:ea typeface="宋体" pitchFamily="2" charset="-122"/>
              </a:rPr>
              <a:t>s</a:t>
            </a:r>
            <a:r>
              <a:rPr lang="en-US" altLang="zh-CN" sz="2800" b="1" i="1" baseline="-25000" dirty="0" err="1" smtClean="0">
                <a:ea typeface="宋体" pitchFamily="2" charset="-122"/>
              </a:rPr>
              <a:t>m</a:t>
            </a:r>
            <a:r>
              <a:rPr lang="en-US" altLang="zh-CN" sz="2800" b="1" i="1" dirty="0" err="1" smtClean="0">
                <a:solidFill>
                  <a:schemeClr val="accent2">
                    <a:lumMod val="40000"/>
                    <a:lumOff val="60000"/>
                  </a:schemeClr>
                </a:solidFill>
                <a:ea typeface="宋体" pitchFamily="2" charset="-122"/>
              </a:rPr>
              <a:t>a</a:t>
            </a:r>
            <a:r>
              <a:rPr lang="en-US" altLang="zh-CN" sz="2800" b="1" i="1" baseline="-25000" dirty="0" err="1" smtClean="0">
                <a:solidFill>
                  <a:schemeClr val="accent2">
                    <a:lumMod val="40000"/>
                    <a:lumOff val="60000"/>
                  </a:schemeClr>
                </a:solidFill>
                <a:ea typeface="宋体" pitchFamily="2" charset="-122"/>
              </a:rPr>
              <a:t>i</a:t>
            </a:r>
            <a:r>
              <a:rPr lang="en-US" altLang="zh-CN" sz="2800" b="1" i="1" dirty="0" err="1" smtClean="0">
                <a:solidFill>
                  <a:schemeClr val="accent2">
                    <a:lumMod val="40000"/>
                    <a:lumOff val="60000"/>
                  </a:schemeClr>
                </a:solidFill>
                <a:ea typeface="宋体" pitchFamily="2" charset="-122"/>
              </a:rPr>
              <a:t>s</a:t>
            </a:r>
            <a:r>
              <a:rPr lang="en-US" altLang="zh-CN" sz="2800" b="1" i="1" baseline="-25000" dirty="0" smtClean="0">
                <a:solidFill>
                  <a:schemeClr val="accent2">
                    <a:lumMod val="40000"/>
                    <a:lumOff val="60000"/>
                  </a:schemeClr>
                </a:solidFill>
                <a:ea typeface="宋体" pitchFamily="2" charset="-122"/>
              </a:rPr>
              <a:t> </a:t>
            </a:r>
            <a:r>
              <a:rPr lang="en-US" altLang="zh-CN" sz="2800" b="1" dirty="0" smtClean="0">
                <a:ea typeface="宋体" pitchFamily="2" charset="-122"/>
              </a:rPr>
              <a:t>,</a:t>
            </a:r>
            <a:r>
              <a:rPr lang="en-US" altLang="zh-CN" sz="2800" b="1" i="1" baseline="-25000" dirty="0" smtClean="0">
                <a:ea typeface="宋体" pitchFamily="2" charset="-122"/>
              </a:rPr>
              <a:t> </a:t>
            </a:r>
            <a:r>
              <a:rPr lang="en-US" altLang="zh-CN" sz="2800" b="1" i="1" dirty="0" smtClean="0">
                <a:ea typeface="宋体" pitchFamily="2" charset="-122"/>
              </a:rPr>
              <a:t>a</a:t>
            </a:r>
            <a:r>
              <a:rPr lang="en-US" altLang="zh-CN" sz="2800" b="1" i="1" baseline="-25000" dirty="0" smtClean="0">
                <a:ea typeface="宋体" pitchFamily="2" charset="-122"/>
              </a:rPr>
              <a:t>i</a:t>
            </a:r>
            <a:r>
              <a:rPr lang="en-US" altLang="zh-CN" sz="2800" b="1" baseline="-25000" dirty="0" smtClean="0">
                <a:ea typeface="宋体" pitchFamily="2" charset="-122"/>
              </a:rPr>
              <a:t>+1</a:t>
            </a:r>
            <a:r>
              <a:rPr lang="en-US" altLang="zh-CN" sz="2800" b="1" dirty="0" smtClean="0">
                <a:latin typeface="CMTT10" charset="0"/>
                <a:ea typeface="宋体" pitchFamily="2" charset="-122"/>
              </a:rPr>
              <a:t>…</a:t>
            </a:r>
            <a:r>
              <a:rPr lang="en-US" altLang="zh-CN" sz="2800" b="1" i="1" dirty="0" smtClean="0">
                <a:ea typeface="宋体" pitchFamily="2" charset="-122"/>
              </a:rPr>
              <a:t>a</a:t>
            </a:r>
            <a:r>
              <a:rPr lang="en-US" altLang="zh-CN" sz="2800" b="1" i="1" baseline="-25000" dirty="0" smtClean="0">
                <a:ea typeface="宋体" pitchFamily="2" charset="-122"/>
              </a:rPr>
              <a:t>n</a:t>
            </a:r>
            <a:r>
              <a:rPr lang="en-US" altLang="zh-CN" sz="2800" b="1" dirty="0" smtClean="0">
                <a:ea typeface="宋体" pitchFamily="2" charset="-122"/>
              </a:rPr>
              <a:t>$)</a:t>
            </a:r>
            <a:r>
              <a:rPr lang="en-US" altLang="zh-CN" dirty="0" smtClean="0">
                <a:ea typeface="宋体" pitchFamily="2" charset="-122"/>
              </a:rPr>
              <a:t>  </a:t>
            </a:r>
          </a:p>
        </p:txBody>
      </p:sp>
      <p:sp>
        <p:nvSpPr>
          <p:cNvPr id="28" name="灯片编号占位符 5"/>
          <p:cNvSpPr>
            <a:spLocks noGrp="1"/>
          </p:cNvSpPr>
          <p:nvPr>
            <p:ph type="sldNum" sz="quarter" idx="11"/>
          </p:nvPr>
        </p:nvSpPr>
        <p:spPr/>
        <p:txBody>
          <a:bodyPr/>
          <a:lstStyle/>
          <a:p>
            <a:pPr>
              <a:defRPr/>
            </a:pPr>
            <a:fld id="{A100DE36-072A-484F-A8F6-9F6BAD5CC051}" type="slidenum">
              <a:rPr lang="en-US" altLang="zh-CN"/>
              <a:pPr>
                <a:defRPr/>
              </a:pPr>
              <a:t>14</a:t>
            </a:fld>
            <a:endParaRPr lang="en-US" altLang="zh-CN"/>
          </a:p>
        </p:txBody>
      </p:sp>
      <p:sp>
        <p:nvSpPr>
          <p:cNvPr id="25604"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5605" name="Line 4"/>
          <p:cNvSpPr>
            <a:spLocks noChangeShapeType="1"/>
          </p:cNvSpPr>
          <p:nvPr/>
        </p:nvSpPr>
        <p:spPr bwMode="auto">
          <a:xfrm flipV="1">
            <a:off x="5257800"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6"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7"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5608"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shift</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a:t>
            </a:r>
            <a:endParaRPr lang="en-US" altLang="zh-CN" sz="2400">
              <a:solidFill>
                <a:srgbClr val="FF0000"/>
              </a:solidFill>
              <a:latin typeface="Times New Roman" pitchFamily="18" charset="0"/>
            </a:endParaRPr>
          </a:p>
        </p:txBody>
      </p:sp>
      <p:sp>
        <p:nvSpPr>
          <p:cNvPr id="25609" name="Rectangle 8"/>
          <p:cNvSpPr>
            <a:spLocks noChangeArrowheads="1"/>
          </p:cNvSpPr>
          <p:nvPr/>
        </p:nvSpPr>
        <p:spPr bwMode="auto">
          <a:xfrm>
            <a:off x="5943600" y="4800600"/>
            <a:ext cx="12477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p>
        </p:txBody>
      </p:sp>
      <p:sp>
        <p:nvSpPr>
          <p:cNvPr id="25610" name="Rectangle 9"/>
          <p:cNvSpPr>
            <a:spLocks noChangeArrowheads="1"/>
          </p:cNvSpPr>
          <p:nvPr/>
        </p:nvSpPr>
        <p:spPr bwMode="auto">
          <a:xfrm>
            <a:off x="1700213" y="32004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latin typeface="Times New Roman" pitchFamily="18" charset="0"/>
              </a:rPr>
              <a:t>s</a:t>
            </a:r>
            <a:r>
              <a:rPr lang="en-US" altLang="zh-CN" sz="2800" i="1" baseline="-25000">
                <a:latin typeface="Times New Roman" pitchFamily="18" charset="0"/>
              </a:rPr>
              <a:t>m</a:t>
            </a:r>
          </a:p>
        </p:txBody>
      </p:sp>
      <p:sp>
        <p:nvSpPr>
          <p:cNvPr id="25611" name="Rectangle 10"/>
          <p:cNvSpPr>
            <a:spLocks noChangeArrowheads="1"/>
          </p:cNvSpPr>
          <p:nvPr/>
        </p:nvSpPr>
        <p:spPr bwMode="auto">
          <a:xfrm>
            <a:off x="1700213" y="36845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25612" name="Rectangle 11"/>
          <p:cNvSpPr>
            <a:spLocks noChangeArrowheads="1"/>
          </p:cNvSpPr>
          <p:nvPr/>
        </p:nvSpPr>
        <p:spPr bwMode="auto">
          <a:xfrm>
            <a:off x="1700213" y="4171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-1</a:t>
            </a:r>
          </a:p>
        </p:txBody>
      </p:sp>
      <p:sp>
        <p:nvSpPr>
          <p:cNvPr id="25613" name="Rectangle 12"/>
          <p:cNvSpPr>
            <a:spLocks noChangeArrowheads="1"/>
          </p:cNvSpPr>
          <p:nvPr/>
        </p:nvSpPr>
        <p:spPr bwMode="auto">
          <a:xfrm>
            <a:off x="1701800" y="4665663"/>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-1</a:t>
            </a:r>
            <a:endParaRPr lang="en-US" altLang="zh-CN" sz="2800" b="1">
              <a:latin typeface="Times New Roman" pitchFamily="18" charset="0"/>
            </a:endParaRPr>
          </a:p>
        </p:txBody>
      </p:sp>
      <p:sp>
        <p:nvSpPr>
          <p:cNvPr id="25614" name="Rectangle 13"/>
          <p:cNvSpPr>
            <a:spLocks noChangeArrowheads="1"/>
          </p:cNvSpPr>
          <p:nvPr/>
        </p:nvSpPr>
        <p:spPr bwMode="auto">
          <a:xfrm>
            <a:off x="1700213" y="51546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5615" name="Rectangle 14"/>
          <p:cNvSpPr>
            <a:spLocks noChangeArrowheads="1"/>
          </p:cNvSpPr>
          <p:nvPr/>
        </p:nvSpPr>
        <p:spPr bwMode="auto">
          <a:xfrm>
            <a:off x="1701800" y="5640388"/>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5616" name="Rectangle 15"/>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5617" name="Rectangle 16"/>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5618" name="Rectangle 17"/>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5619" name="Rectangle 18"/>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5620" name="Rectangle 19"/>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5621" name="Rectangle 20"/>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5622" name="Freeform 21"/>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3" name="Freeform 22"/>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4" name="Rectangle 23"/>
          <p:cNvSpPr>
            <a:spLocks noChangeArrowheads="1"/>
          </p:cNvSpPr>
          <p:nvPr/>
        </p:nvSpPr>
        <p:spPr bwMode="auto">
          <a:xfrm>
            <a:off x="1700213" y="27098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a</a:t>
            </a:r>
            <a:r>
              <a:rPr lang="en-US" altLang="zh-CN" sz="2800" i="1" baseline="-25000">
                <a:solidFill>
                  <a:srgbClr val="FF0000"/>
                </a:solidFill>
                <a:latin typeface="Times New Roman" pitchFamily="18" charset="0"/>
              </a:rPr>
              <a:t>i</a:t>
            </a:r>
          </a:p>
        </p:txBody>
      </p:sp>
      <p:sp>
        <p:nvSpPr>
          <p:cNvPr id="25625" name="Rectangle 24"/>
          <p:cNvSpPr>
            <a:spLocks noChangeArrowheads="1"/>
          </p:cNvSpPr>
          <p:nvPr/>
        </p:nvSpPr>
        <p:spPr bwMode="auto">
          <a:xfrm>
            <a:off x="1700213" y="22193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endParaRPr lang="en-US" altLang="zh-CN" sz="2800" i="1" baseline="-25000">
              <a:solidFill>
                <a:srgbClr val="FF0000"/>
              </a:solidFill>
              <a:latin typeface="Times New Roman" pitchFamily="18" charset="0"/>
            </a:endParaRPr>
          </a:p>
        </p:txBody>
      </p:sp>
      <p:cxnSp>
        <p:nvCxnSpPr>
          <p:cNvPr id="25626" name="AutoShape 25"/>
          <p:cNvCxnSpPr>
            <a:cxnSpLocks noChangeShapeType="1"/>
            <a:stCxn id="25604" idx="1"/>
            <a:endCxn id="25625" idx="3"/>
          </p:cNvCxnSpPr>
          <p:nvPr/>
        </p:nvCxnSpPr>
        <p:spPr bwMode="auto">
          <a:xfrm rot="10800000">
            <a:off x="2432050" y="2462213"/>
            <a:ext cx="1036638" cy="1150937"/>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5627" name="Rectangle 26"/>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5628" name="Rectangle 27"/>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smtClean="0">
                <a:ea typeface="宋体" pitchFamily="2" charset="-122"/>
              </a:rPr>
              <a:t>归约之前</a:t>
            </a:r>
          </a:p>
        </p:txBody>
      </p:sp>
      <p:sp>
        <p:nvSpPr>
          <p:cNvPr id="27" name="灯片编号占位符 5"/>
          <p:cNvSpPr>
            <a:spLocks noGrp="1"/>
          </p:cNvSpPr>
          <p:nvPr>
            <p:ph type="sldNum" sz="quarter" idx="11"/>
          </p:nvPr>
        </p:nvSpPr>
        <p:spPr/>
        <p:txBody>
          <a:bodyPr/>
          <a:lstStyle/>
          <a:p>
            <a:pPr>
              <a:defRPr/>
            </a:pPr>
            <a:fld id="{630C3DE2-BCF3-47E0-83C7-70D6E8F4391C}" type="slidenum">
              <a:rPr lang="en-US" altLang="zh-CN"/>
              <a:pPr>
                <a:defRPr/>
              </a:pPr>
              <a:t>15</a:t>
            </a:fld>
            <a:endParaRPr lang="en-US" altLang="zh-CN"/>
          </a:p>
        </p:txBody>
      </p:sp>
      <p:sp>
        <p:nvSpPr>
          <p:cNvPr id="26628"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6629" name="Line 4"/>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0"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6632" name="Rectangle 7"/>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
        <p:nvSpPr>
          <p:cNvPr id="26633" name="Rectangle 8"/>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r </a:t>
            </a:r>
            <a:r>
              <a:rPr lang="en-US" altLang="zh-CN" sz="2400" i="1">
                <a:solidFill>
                  <a:srgbClr val="FF0000"/>
                </a:solidFill>
                <a:latin typeface="CMTT10" charset="0"/>
              </a:rPr>
              <a:t>A</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a:t>
            </a:r>
            <a:r>
              <a:rPr lang="en-US" altLang="zh-CN" sz="2400">
                <a:solidFill>
                  <a:srgbClr val="FF0000"/>
                </a:solidFill>
                <a:latin typeface="CMTT10" charset="0"/>
                <a:sym typeface="Symbol" pitchFamily="18" charset="2"/>
              </a:rPr>
              <a:t> ”</a:t>
            </a:r>
          </a:p>
        </p:txBody>
      </p:sp>
      <p:sp>
        <p:nvSpPr>
          <p:cNvPr id="26634" name="Rectangle 9"/>
          <p:cNvSpPr>
            <a:spLocks noChangeArrowheads="1"/>
          </p:cNvSpPr>
          <p:nvPr/>
        </p:nvSpPr>
        <p:spPr bwMode="auto">
          <a:xfrm>
            <a:off x="1700213" y="27051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r>
              <a:rPr lang="en-US" altLang="zh-CN" sz="2800" i="1" baseline="-25000">
                <a:solidFill>
                  <a:srgbClr val="FF0000"/>
                </a:solidFill>
                <a:latin typeface="Times New Roman" pitchFamily="18" charset="0"/>
              </a:rPr>
              <a:t>m</a:t>
            </a:r>
          </a:p>
        </p:txBody>
      </p:sp>
      <p:sp>
        <p:nvSpPr>
          <p:cNvPr id="26635" name="Rectangle 10"/>
          <p:cNvSpPr>
            <a:spLocks noChangeArrowheads="1"/>
          </p:cNvSpPr>
          <p:nvPr/>
        </p:nvSpPr>
        <p:spPr bwMode="auto">
          <a:xfrm>
            <a:off x="1700213" y="31892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26636" name="Rectangle 11"/>
          <p:cNvSpPr>
            <a:spLocks noChangeArrowheads="1"/>
          </p:cNvSpPr>
          <p:nvPr/>
        </p:nvSpPr>
        <p:spPr bwMode="auto">
          <a:xfrm>
            <a:off x="1700213" y="41703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26637" name="Rectangle 12"/>
          <p:cNvSpPr>
            <a:spLocks noChangeArrowheads="1"/>
          </p:cNvSpPr>
          <p:nvPr/>
        </p:nvSpPr>
        <p:spPr bwMode="auto">
          <a:xfrm>
            <a:off x="1701800" y="46640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26638" name="Rectangle 13"/>
          <p:cNvSpPr>
            <a:spLocks noChangeArrowheads="1"/>
          </p:cNvSpPr>
          <p:nvPr/>
        </p:nvSpPr>
        <p:spPr bwMode="auto">
          <a:xfrm>
            <a:off x="1700213" y="51530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6639" name="Rectangle 14"/>
          <p:cNvSpPr>
            <a:spLocks noChangeArrowheads="1"/>
          </p:cNvSpPr>
          <p:nvPr/>
        </p:nvSpPr>
        <p:spPr bwMode="auto">
          <a:xfrm>
            <a:off x="1701800" y="563880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6640" name="Rectangle 15"/>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6641" name="Rectangle 16"/>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6642" name="Rectangle 17"/>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6643" name="Rectangle 18"/>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6644" name="Rectangle 19"/>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6645" name="Rectangle 20"/>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6646" name="Freeform 21"/>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7" name="Freeform 22"/>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8" name="Rectangle 23"/>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sym typeface="Symbol" pitchFamily="18" charset="2"/>
              </a:rPr>
              <a:t>m</a:t>
            </a:r>
            <a:r>
              <a:rPr lang="en-US" altLang="zh-CN" sz="2400" baseline="-25000">
                <a:solidFill>
                  <a:srgbClr val="FF0000"/>
                </a:solidFill>
                <a:latin typeface="CMTT10" charset="0"/>
                <a:sym typeface="Symbol" pitchFamily="18" charset="2"/>
              </a:rPr>
              <a:t>-</a:t>
            </a:r>
            <a:r>
              <a:rPr lang="en-US" altLang="zh-CN" sz="2400" i="1" baseline="-25000">
                <a:solidFill>
                  <a:srgbClr val="FF0000"/>
                </a:solidFill>
                <a:latin typeface="CMTT10" charset="0"/>
                <a:sym typeface="Symbol" pitchFamily="18" charset="2"/>
              </a:rPr>
              <a:t>r</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p:txBody>
      </p:sp>
      <p:sp>
        <p:nvSpPr>
          <p:cNvPr id="26649" name="Rectangle 24"/>
          <p:cNvSpPr>
            <a:spLocks noChangeArrowheads="1"/>
          </p:cNvSpPr>
          <p:nvPr/>
        </p:nvSpPr>
        <p:spPr bwMode="auto">
          <a:xfrm>
            <a:off x="1700213" y="36798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cxnSp>
        <p:nvCxnSpPr>
          <p:cNvPr id="26650" name="AutoShape 25"/>
          <p:cNvCxnSpPr>
            <a:cxnSpLocks noChangeShapeType="1"/>
            <a:stCxn id="26628" idx="1"/>
            <a:endCxn id="26634" idx="3"/>
          </p:cNvCxnSpPr>
          <p:nvPr/>
        </p:nvCxnSpPr>
        <p:spPr bwMode="auto">
          <a:xfrm rot="10800000">
            <a:off x="2432050" y="2947988"/>
            <a:ext cx="1036638" cy="665162"/>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6651" name="Rectangle 26"/>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smtClean="0">
                <a:ea typeface="宋体" pitchFamily="2" charset="-122"/>
              </a:rPr>
              <a:t>归约 </a:t>
            </a:r>
            <a:r>
              <a:rPr lang="zh-CN" altLang="en-US" b="1" smtClean="0">
                <a:ea typeface="宋体" pitchFamily="2" charset="-122"/>
              </a:rPr>
              <a:t>从栈中弹出</a:t>
            </a:r>
            <a:r>
              <a:rPr lang="en-US" altLang="zh-CN" b="1" smtClean="0">
                <a:ea typeface="宋体" pitchFamily="2" charset="-122"/>
                <a:sym typeface="Symbol" pitchFamily="18" charset="2"/>
              </a:rPr>
              <a:t>2*|</a:t>
            </a:r>
            <a:r>
              <a:rPr lang="en-US" altLang="zh-CN" b="1" i="1" smtClean="0">
                <a:ea typeface="宋体" pitchFamily="2" charset="-122"/>
                <a:sym typeface="Symbol" pitchFamily="18" charset="2"/>
              </a:rPr>
              <a:t></a:t>
            </a:r>
            <a:r>
              <a:rPr lang="en-US" altLang="zh-CN" b="1" smtClean="0">
                <a:ea typeface="宋体" pitchFamily="2" charset="-122"/>
                <a:sym typeface="Symbol" pitchFamily="18" charset="2"/>
              </a:rPr>
              <a:t>| </a:t>
            </a:r>
            <a:r>
              <a:rPr lang="zh-CN" altLang="en-US" b="1" smtClean="0">
                <a:ea typeface="宋体" pitchFamily="2" charset="-122"/>
                <a:sym typeface="Symbol" pitchFamily="18" charset="2"/>
              </a:rPr>
              <a:t>个符号</a:t>
            </a:r>
          </a:p>
        </p:txBody>
      </p:sp>
      <p:sp>
        <p:nvSpPr>
          <p:cNvPr id="29" name="灯片编号占位符 5"/>
          <p:cNvSpPr>
            <a:spLocks noGrp="1"/>
          </p:cNvSpPr>
          <p:nvPr>
            <p:ph type="sldNum" sz="quarter" idx="11"/>
          </p:nvPr>
        </p:nvSpPr>
        <p:spPr/>
        <p:txBody>
          <a:bodyPr/>
          <a:lstStyle/>
          <a:p>
            <a:pPr>
              <a:defRPr/>
            </a:pPr>
            <a:fld id="{82467B9B-A445-423D-BC2B-A750CC84E4E7}" type="slidenum">
              <a:rPr lang="en-US" altLang="zh-CN"/>
              <a:pPr>
                <a:defRPr/>
              </a:pPr>
              <a:t>16</a:t>
            </a:fld>
            <a:endParaRPr lang="en-US" altLang="zh-CN"/>
          </a:p>
        </p:txBody>
      </p:sp>
      <p:sp>
        <p:nvSpPr>
          <p:cNvPr id="27652"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7653" name="Line 4"/>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4"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5"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7656"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r </a:t>
            </a:r>
            <a:r>
              <a:rPr lang="en-US" altLang="zh-CN" sz="2400" i="1">
                <a:solidFill>
                  <a:srgbClr val="FF0000"/>
                </a:solidFill>
                <a:latin typeface="CMTT10" charset="0"/>
              </a:rPr>
              <a:t>A</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a:t>
            </a:r>
            <a:r>
              <a:rPr lang="en-US" altLang="zh-CN" sz="2400">
                <a:solidFill>
                  <a:srgbClr val="FF0000"/>
                </a:solidFill>
                <a:latin typeface="CMTT10" charset="0"/>
                <a:sym typeface="Symbol" pitchFamily="18" charset="2"/>
              </a:rPr>
              <a:t> ”</a:t>
            </a:r>
          </a:p>
        </p:txBody>
      </p:sp>
      <p:sp>
        <p:nvSpPr>
          <p:cNvPr id="27657" name="Rectangle 8"/>
          <p:cNvSpPr>
            <a:spLocks noChangeArrowheads="1"/>
          </p:cNvSpPr>
          <p:nvPr/>
        </p:nvSpPr>
        <p:spPr bwMode="auto">
          <a:xfrm>
            <a:off x="1700213" y="27051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7658" name="Rectangle 9"/>
          <p:cNvSpPr>
            <a:spLocks noChangeArrowheads="1"/>
          </p:cNvSpPr>
          <p:nvPr/>
        </p:nvSpPr>
        <p:spPr bwMode="auto">
          <a:xfrm>
            <a:off x="1700213" y="31892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endParaRPr lang="zh-CN" altLang="en-US" sz="2800" b="1" i="1" baseline="-25000">
              <a:latin typeface="Times New Roman" pitchFamily="18" charset="0"/>
            </a:endParaRPr>
          </a:p>
        </p:txBody>
      </p:sp>
      <p:sp>
        <p:nvSpPr>
          <p:cNvPr id="27659" name="Rectangle 10"/>
          <p:cNvSpPr>
            <a:spLocks noChangeArrowheads="1"/>
          </p:cNvSpPr>
          <p:nvPr/>
        </p:nvSpPr>
        <p:spPr bwMode="auto">
          <a:xfrm>
            <a:off x="1700213" y="41703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27660" name="Rectangle 11"/>
          <p:cNvSpPr>
            <a:spLocks noChangeArrowheads="1"/>
          </p:cNvSpPr>
          <p:nvPr/>
        </p:nvSpPr>
        <p:spPr bwMode="auto">
          <a:xfrm>
            <a:off x="1701800" y="46640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27661" name="Rectangle 12"/>
          <p:cNvSpPr>
            <a:spLocks noChangeArrowheads="1"/>
          </p:cNvSpPr>
          <p:nvPr/>
        </p:nvSpPr>
        <p:spPr bwMode="auto">
          <a:xfrm>
            <a:off x="1700213" y="51530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7662" name="Rectangle 13"/>
          <p:cNvSpPr>
            <a:spLocks noChangeArrowheads="1"/>
          </p:cNvSpPr>
          <p:nvPr/>
        </p:nvSpPr>
        <p:spPr bwMode="auto">
          <a:xfrm>
            <a:off x="1701800" y="563880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7663" name="Rectangle 14"/>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7664" name="Rectangle 15"/>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7665" name="Rectangle 16"/>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7666" name="Rectangle 17"/>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7667" name="Rectangle 18"/>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7668" name="Rectangle 19"/>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7669" name="Freeform 20"/>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0" name="Freeform 21"/>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1" name="Rectangle 22"/>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sym typeface="Symbol" pitchFamily="18" charset="2"/>
              </a:rPr>
              <a:t>m</a:t>
            </a:r>
            <a:r>
              <a:rPr lang="en-US" altLang="zh-CN" sz="2400" baseline="-25000">
                <a:solidFill>
                  <a:srgbClr val="FF0000"/>
                </a:solidFill>
                <a:latin typeface="CMTT10" charset="0"/>
                <a:sym typeface="Symbol" pitchFamily="18" charset="2"/>
              </a:rPr>
              <a:t>-</a:t>
            </a:r>
            <a:r>
              <a:rPr lang="en-US" altLang="zh-CN" sz="2400" i="1" baseline="-25000">
                <a:solidFill>
                  <a:srgbClr val="FF0000"/>
                </a:solidFill>
                <a:latin typeface="CMTT10" charset="0"/>
                <a:sym typeface="Symbol" pitchFamily="18" charset="2"/>
              </a:rPr>
              <a:t>r</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p:txBody>
      </p:sp>
      <p:sp>
        <p:nvSpPr>
          <p:cNvPr id="27672" name="Rectangle 23"/>
          <p:cNvSpPr>
            <a:spLocks noChangeArrowheads="1"/>
          </p:cNvSpPr>
          <p:nvPr/>
        </p:nvSpPr>
        <p:spPr bwMode="auto">
          <a:xfrm>
            <a:off x="1700213" y="36798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endParaRPr lang="zh-CN" altLang="en-US" sz="2800">
              <a:latin typeface="Times New Roman" pitchFamily="18" charset="0"/>
            </a:endParaRPr>
          </a:p>
        </p:txBody>
      </p:sp>
      <p:sp>
        <p:nvSpPr>
          <p:cNvPr id="27673" name="AutoShape 24"/>
          <p:cNvSpPr>
            <a:spLocks/>
          </p:cNvSpPr>
          <p:nvPr/>
        </p:nvSpPr>
        <p:spPr bwMode="auto">
          <a:xfrm>
            <a:off x="1446213" y="2741613"/>
            <a:ext cx="150812" cy="1371600"/>
          </a:xfrm>
          <a:prstGeom prst="leftBrace">
            <a:avLst>
              <a:gd name="adj1" fmla="val 75790"/>
              <a:gd name="adj2" fmla="val 50000"/>
            </a:avLst>
          </a:prstGeom>
          <a:noFill/>
          <a:ln w="19050">
            <a:solidFill>
              <a:srgbClr val="00008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4" name="Rectangle 25"/>
          <p:cNvSpPr>
            <a:spLocks noChangeArrowheads="1"/>
          </p:cNvSpPr>
          <p:nvPr/>
        </p:nvSpPr>
        <p:spPr bwMode="auto">
          <a:xfrm>
            <a:off x="457200" y="3321050"/>
            <a:ext cx="828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b">
            <a:spAutoFit/>
          </a:bodyPr>
          <a:lstStyle/>
          <a:p>
            <a:pPr algn="ctr"/>
            <a:r>
              <a:rPr lang="en-US" altLang="zh-CN" sz="2600">
                <a:solidFill>
                  <a:srgbClr val="FF3300"/>
                </a:solidFill>
                <a:latin typeface="CMTT10" charset="0"/>
                <a:sym typeface="Symbol" pitchFamily="18" charset="2"/>
              </a:rPr>
              <a:t>2*|</a:t>
            </a:r>
            <a:r>
              <a:rPr lang="en-US" altLang="zh-CN" sz="2600" i="1">
                <a:solidFill>
                  <a:srgbClr val="FF3300"/>
                </a:solidFill>
                <a:latin typeface="CMTT10" charset="0"/>
                <a:sym typeface="Symbol" pitchFamily="18" charset="2"/>
              </a:rPr>
              <a:t></a:t>
            </a:r>
            <a:r>
              <a:rPr lang="en-US" altLang="zh-CN" sz="2600">
                <a:solidFill>
                  <a:srgbClr val="FF3300"/>
                </a:solidFill>
                <a:latin typeface="CMTT10" charset="0"/>
                <a:sym typeface="Symbol" pitchFamily="18" charset="2"/>
              </a:rPr>
              <a:t>|</a:t>
            </a:r>
          </a:p>
        </p:txBody>
      </p:sp>
      <p:cxnSp>
        <p:nvCxnSpPr>
          <p:cNvPr id="27675" name="AutoShape 26"/>
          <p:cNvCxnSpPr>
            <a:cxnSpLocks noChangeShapeType="1"/>
            <a:stCxn id="27652" idx="1"/>
            <a:endCxn id="27659" idx="3"/>
          </p:cNvCxnSpPr>
          <p:nvPr/>
        </p:nvCxnSpPr>
        <p:spPr bwMode="auto">
          <a:xfrm rot="10800000" flipV="1">
            <a:off x="2432050" y="3613150"/>
            <a:ext cx="1036638" cy="800100"/>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7676" name="Rectangle 27"/>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7677" name="Rectangle 28"/>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04800" y="152400"/>
            <a:ext cx="8659688" cy="563563"/>
          </a:xfrm>
        </p:spPr>
        <p:txBody>
          <a:bodyPr/>
          <a:lstStyle/>
          <a:p>
            <a:r>
              <a:rPr lang="zh-CN" altLang="en-US" sz="3600" dirty="0" smtClean="0">
                <a:ea typeface="宋体" pitchFamily="2" charset="-122"/>
              </a:rPr>
              <a:t>归约 </a:t>
            </a:r>
            <a:r>
              <a:rPr lang="zh-CN" altLang="en-US" sz="3600" b="1" dirty="0" smtClean="0">
                <a:ea typeface="宋体" pitchFamily="2" charset="-122"/>
              </a:rPr>
              <a:t>从栈中弹出</a:t>
            </a:r>
            <a:r>
              <a:rPr lang="en-US" altLang="zh-CN" sz="3600" b="1" dirty="0" smtClean="0">
                <a:ea typeface="宋体" pitchFamily="2" charset="-122"/>
                <a:sym typeface="Symbol" pitchFamily="18" charset="2"/>
              </a:rPr>
              <a:t>2*|</a:t>
            </a:r>
            <a:r>
              <a:rPr lang="en-US" altLang="zh-CN" sz="3600" b="1" i="1" dirty="0" smtClean="0">
                <a:ea typeface="宋体" pitchFamily="2" charset="-122"/>
                <a:sym typeface="Symbol" pitchFamily="18" charset="2"/>
              </a:rPr>
              <a:t></a:t>
            </a:r>
            <a:r>
              <a:rPr lang="en-US" altLang="zh-CN" sz="3600" b="1" dirty="0" smtClean="0">
                <a:ea typeface="宋体" pitchFamily="2" charset="-122"/>
                <a:sym typeface="Symbol" pitchFamily="18" charset="2"/>
              </a:rPr>
              <a:t>| </a:t>
            </a:r>
            <a:r>
              <a:rPr lang="zh-CN" altLang="en-US" sz="3600" b="1" dirty="0" smtClean="0">
                <a:ea typeface="宋体" pitchFamily="2" charset="-122"/>
                <a:sym typeface="Symbol" pitchFamily="18" charset="2"/>
              </a:rPr>
              <a:t>个符号，再进栈</a:t>
            </a:r>
          </a:p>
        </p:txBody>
      </p:sp>
      <p:sp>
        <p:nvSpPr>
          <p:cNvPr id="29" name="灯片编号占位符 5"/>
          <p:cNvSpPr>
            <a:spLocks noGrp="1"/>
          </p:cNvSpPr>
          <p:nvPr>
            <p:ph type="sldNum" sz="quarter" idx="11"/>
          </p:nvPr>
        </p:nvSpPr>
        <p:spPr/>
        <p:txBody>
          <a:bodyPr/>
          <a:lstStyle/>
          <a:p>
            <a:pPr>
              <a:defRPr/>
            </a:pPr>
            <a:fld id="{318F9F22-7B12-4F66-9F8C-E387B8F2B6DE}" type="slidenum">
              <a:rPr lang="en-US" altLang="zh-CN"/>
              <a:pPr>
                <a:defRPr/>
              </a:pPr>
              <a:t>17</a:t>
            </a:fld>
            <a:endParaRPr lang="en-US" altLang="zh-CN"/>
          </a:p>
        </p:txBody>
      </p:sp>
      <p:sp>
        <p:nvSpPr>
          <p:cNvPr id="28676"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8677" name="Line 4"/>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8"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9"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8680"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r </a:t>
            </a:r>
            <a:r>
              <a:rPr lang="en-US" altLang="zh-CN" sz="2400" i="1">
                <a:solidFill>
                  <a:srgbClr val="FF0000"/>
                </a:solidFill>
                <a:latin typeface="CMTT10" charset="0"/>
              </a:rPr>
              <a:t>A</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a:t>
            </a:r>
            <a:r>
              <a:rPr lang="en-US" altLang="zh-CN" sz="2400">
                <a:solidFill>
                  <a:srgbClr val="FF0000"/>
                </a:solidFill>
                <a:latin typeface="CMTT10" charset="0"/>
                <a:sym typeface="Symbol" pitchFamily="18" charset="2"/>
              </a:rPr>
              <a:t> ”</a:t>
            </a:r>
          </a:p>
        </p:txBody>
      </p:sp>
      <p:sp>
        <p:nvSpPr>
          <p:cNvPr id="28681" name="Rectangle 8"/>
          <p:cNvSpPr>
            <a:spLocks noChangeArrowheads="1"/>
          </p:cNvSpPr>
          <p:nvPr/>
        </p:nvSpPr>
        <p:spPr bwMode="auto">
          <a:xfrm>
            <a:off x="1700213" y="27051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8682" name="Rectangle 9"/>
          <p:cNvSpPr>
            <a:spLocks noChangeArrowheads="1"/>
          </p:cNvSpPr>
          <p:nvPr/>
        </p:nvSpPr>
        <p:spPr bwMode="auto">
          <a:xfrm>
            <a:off x="1700213" y="31892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solidFill>
                  <a:srgbClr val="FF0000"/>
                </a:solidFill>
                <a:latin typeface="Times New Roman" pitchFamily="18" charset="0"/>
              </a:rPr>
              <a:t>s</a:t>
            </a:r>
          </a:p>
        </p:txBody>
      </p:sp>
      <p:sp>
        <p:nvSpPr>
          <p:cNvPr id="28683" name="Rectangle 10"/>
          <p:cNvSpPr>
            <a:spLocks noChangeArrowheads="1"/>
          </p:cNvSpPr>
          <p:nvPr/>
        </p:nvSpPr>
        <p:spPr bwMode="auto">
          <a:xfrm>
            <a:off x="1700213" y="41703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28684" name="Rectangle 11"/>
          <p:cNvSpPr>
            <a:spLocks noChangeArrowheads="1"/>
          </p:cNvSpPr>
          <p:nvPr/>
        </p:nvSpPr>
        <p:spPr bwMode="auto">
          <a:xfrm>
            <a:off x="1701800" y="46640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28685" name="Rectangle 12"/>
          <p:cNvSpPr>
            <a:spLocks noChangeArrowheads="1"/>
          </p:cNvSpPr>
          <p:nvPr/>
        </p:nvSpPr>
        <p:spPr bwMode="auto">
          <a:xfrm>
            <a:off x="1700213" y="51530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8686" name="Rectangle 13"/>
          <p:cNvSpPr>
            <a:spLocks noChangeArrowheads="1"/>
          </p:cNvSpPr>
          <p:nvPr/>
        </p:nvSpPr>
        <p:spPr bwMode="auto">
          <a:xfrm>
            <a:off x="1701800" y="563880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8687" name="Rectangle 14"/>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8688" name="Rectangle 15"/>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8689" name="Rectangle 16"/>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8690" name="Rectangle 17"/>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8691" name="Rectangle 18"/>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8692" name="Rectangle 19"/>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8693" name="Freeform 20"/>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4" name="Freeform 21"/>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Rectangle 22"/>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sym typeface="Symbol" pitchFamily="18" charset="2"/>
              </a:rPr>
              <a:t>m</a:t>
            </a:r>
            <a:r>
              <a:rPr lang="en-US" altLang="zh-CN" sz="2400" baseline="-25000">
                <a:solidFill>
                  <a:srgbClr val="FF0000"/>
                </a:solidFill>
                <a:latin typeface="CMTT10" charset="0"/>
                <a:sym typeface="Symbol" pitchFamily="18" charset="2"/>
              </a:rPr>
              <a:t>-</a:t>
            </a:r>
            <a:r>
              <a:rPr lang="en-US" altLang="zh-CN" sz="2400" i="1" baseline="-25000">
                <a:solidFill>
                  <a:srgbClr val="FF0000"/>
                </a:solidFill>
                <a:latin typeface="CMTT10" charset="0"/>
                <a:sym typeface="Symbol" pitchFamily="18" charset="2"/>
              </a:rPr>
              <a:t>r</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p:txBody>
      </p:sp>
      <p:sp>
        <p:nvSpPr>
          <p:cNvPr id="28696" name="Rectangle 23"/>
          <p:cNvSpPr>
            <a:spLocks noChangeArrowheads="1"/>
          </p:cNvSpPr>
          <p:nvPr/>
        </p:nvSpPr>
        <p:spPr bwMode="auto">
          <a:xfrm>
            <a:off x="1700213" y="36798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i="1">
                <a:solidFill>
                  <a:srgbClr val="FF0000"/>
                </a:solidFill>
                <a:latin typeface="Times New Roman" pitchFamily="18" charset="0"/>
              </a:rPr>
              <a:t>A</a:t>
            </a:r>
          </a:p>
        </p:txBody>
      </p:sp>
      <p:sp>
        <p:nvSpPr>
          <p:cNvPr id="28697" name="AutoShape 24"/>
          <p:cNvSpPr>
            <a:spLocks/>
          </p:cNvSpPr>
          <p:nvPr/>
        </p:nvSpPr>
        <p:spPr bwMode="auto">
          <a:xfrm>
            <a:off x="1446213" y="2741613"/>
            <a:ext cx="150812" cy="1371600"/>
          </a:xfrm>
          <a:prstGeom prst="leftBrace">
            <a:avLst>
              <a:gd name="adj1" fmla="val 75790"/>
              <a:gd name="adj2" fmla="val 50000"/>
            </a:avLst>
          </a:prstGeom>
          <a:noFill/>
          <a:ln w="19050">
            <a:solidFill>
              <a:srgbClr val="00008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8" name="Rectangle 25"/>
          <p:cNvSpPr>
            <a:spLocks noChangeArrowheads="1"/>
          </p:cNvSpPr>
          <p:nvPr/>
        </p:nvSpPr>
        <p:spPr bwMode="auto">
          <a:xfrm>
            <a:off x="457200" y="3321050"/>
            <a:ext cx="828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b">
            <a:spAutoFit/>
          </a:bodyPr>
          <a:lstStyle/>
          <a:p>
            <a:pPr algn="ctr"/>
            <a:r>
              <a:rPr lang="en-US" altLang="zh-CN" sz="2600">
                <a:solidFill>
                  <a:srgbClr val="FF3300"/>
                </a:solidFill>
                <a:latin typeface="CMTT10" charset="0"/>
                <a:sym typeface="Symbol" pitchFamily="18" charset="2"/>
              </a:rPr>
              <a:t>2*|</a:t>
            </a:r>
            <a:r>
              <a:rPr lang="en-US" altLang="zh-CN" sz="2600" i="1">
                <a:solidFill>
                  <a:srgbClr val="FF3300"/>
                </a:solidFill>
                <a:latin typeface="CMTT10" charset="0"/>
                <a:sym typeface="Symbol" pitchFamily="18" charset="2"/>
              </a:rPr>
              <a:t></a:t>
            </a:r>
            <a:r>
              <a:rPr lang="en-US" altLang="zh-CN" sz="2600">
                <a:solidFill>
                  <a:srgbClr val="FF3300"/>
                </a:solidFill>
                <a:latin typeface="CMTT10" charset="0"/>
                <a:sym typeface="Symbol" pitchFamily="18" charset="2"/>
              </a:rPr>
              <a:t>|</a:t>
            </a:r>
          </a:p>
        </p:txBody>
      </p:sp>
      <p:cxnSp>
        <p:nvCxnSpPr>
          <p:cNvPr id="28699" name="AutoShape 26"/>
          <p:cNvCxnSpPr>
            <a:cxnSpLocks noChangeShapeType="1"/>
            <a:stCxn id="28676" idx="1"/>
            <a:endCxn id="28682" idx="3"/>
          </p:cNvCxnSpPr>
          <p:nvPr/>
        </p:nvCxnSpPr>
        <p:spPr bwMode="auto">
          <a:xfrm rot="10800000">
            <a:off x="2432050" y="3432175"/>
            <a:ext cx="1036638" cy="180975"/>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8700" name="Rectangle 27"/>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8701" name="Rectangle 28"/>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smtClean="0">
                <a:ea typeface="宋体" pitchFamily="2" charset="-122"/>
              </a:rPr>
              <a:t>接受</a:t>
            </a:r>
            <a:endParaRPr lang="zh-CN" altLang="en-US" b="1" smtClean="0">
              <a:ea typeface="宋体" pitchFamily="2" charset="-122"/>
              <a:sym typeface="Symbol" pitchFamily="18" charset="2"/>
            </a:endParaRPr>
          </a:p>
        </p:txBody>
      </p:sp>
      <p:sp>
        <p:nvSpPr>
          <p:cNvPr id="27" name="灯片编号占位符 5"/>
          <p:cNvSpPr>
            <a:spLocks noGrp="1"/>
          </p:cNvSpPr>
          <p:nvPr>
            <p:ph type="sldNum" sz="quarter" idx="11"/>
          </p:nvPr>
        </p:nvSpPr>
        <p:spPr/>
        <p:txBody>
          <a:bodyPr/>
          <a:lstStyle/>
          <a:p>
            <a:pPr>
              <a:defRPr/>
            </a:pPr>
            <a:fld id="{620BD78B-77C5-435D-A488-7DA64C4F46E3}" type="slidenum">
              <a:rPr lang="en-US" altLang="zh-CN"/>
              <a:pPr>
                <a:defRPr/>
              </a:pPr>
              <a:t>18</a:t>
            </a:fld>
            <a:endParaRPr lang="en-US" altLang="zh-CN"/>
          </a:p>
        </p:txBody>
      </p:sp>
      <p:sp>
        <p:nvSpPr>
          <p:cNvPr id="29700"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9701" name="Line 4"/>
          <p:cNvSpPr>
            <a:spLocks noChangeShapeType="1"/>
          </p:cNvSpPr>
          <p:nvPr/>
        </p:nvSpPr>
        <p:spPr bwMode="auto">
          <a:xfrm flipV="1">
            <a:off x="6096000"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2"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3"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9704"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a:p>
            <a:pPr algn="ctr" eaLnBrk="0" hangingPunct="0"/>
            <a:r>
              <a:rPr lang="en-US" altLang="zh-CN" sz="2400">
                <a:solidFill>
                  <a:srgbClr val="FF0000"/>
                </a:solidFill>
                <a:latin typeface="CMTT10" charset="0"/>
                <a:sym typeface="Symbol" pitchFamily="18" charset="2"/>
              </a:rPr>
              <a:t>= “accept”</a:t>
            </a:r>
          </a:p>
        </p:txBody>
      </p:sp>
      <p:sp>
        <p:nvSpPr>
          <p:cNvPr id="29705" name="Rectangle 8"/>
          <p:cNvSpPr>
            <a:spLocks noChangeArrowheads="1"/>
          </p:cNvSpPr>
          <p:nvPr/>
        </p:nvSpPr>
        <p:spPr bwMode="auto">
          <a:xfrm>
            <a:off x="1700213" y="269557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9706" name="Rectangle 9"/>
          <p:cNvSpPr>
            <a:spLocks noChangeArrowheads="1"/>
          </p:cNvSpPr>
          <p:nvPr/>
        </p:nvSpPr>
        <p:spPr bwMode="auto">
          <a:xfrm>
            <a:off x="1700213" y="31797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endParaRPr lang="zh-CN" altLang="en-US" sz="2800" b="1" i="1">
              <a:solidFill>
                <a:srgbClr val="FF0000"/>
              </a:solidFill>
              <a:latin typeface="Times New Roman" pitchFamily="18" charset="0"/>
            </a:endParaRPr>
          </a:p>
        </p:txBody>
      </p:sp>
      <p:sp>
        <p:nvSpPr>
          <p:cNvPr id="29707" name="Rectangle 10"/>
          <p:cNvSpPr>
            <a:spLocks noChangeArrowheads="1"/>
          </p:cNvSpPr>
          <p:nvPr/>
        </p:nvSpPr>
        <p:spPr bwMode="auto">
          <a:xfrm>
            <a:off x="1700213" y="416083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endParaRPr lang="zh-CN" altLang="en-US" sz="2400" b="1" i="1" baseline="-25000">
              <a:latin typeface="Times New Roman" pitchFamily="18" charset="0"/>
            </a:endParaRPr>
          </a:p>
        </p:txBody>
      </p:sp>
      <p:sp>
        <p:nvSpPr>
          <p:cNvPr id="29708" name="Rectangle 11"/>
          <p:cNvSpPr>
            <a:spLocks noChangeArrowheads="1"/>
          </p:cNvSpPr>
          <p:nvPr/>
        </p:nvSpPr>
        <p:spPr bwMode="auto">
          <a:xfrm>
            <a:off x="1701800" y="465455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solidFill>
                  <a:srgbClr val="FF0000"/>
                </a:solidFill>
                <a:latin typeface="Times New Roman" pitchFamily="18" charset="0"/>
              </a:rPr>
              <a:t>s</a:t>
            </a:r>
          </a:p>
        </p:txBody>
      </p:sp>
      <p:sp>
        <p:nvSpPr>
          <p:cNvPr id="29709" name="Rectangle 12"/>
          <p:cNvSpPr>
            <a:spLocks noChangeArrowheads="1"/>
          </p:cNvSpPr>
          <p:nvPr/>
        </p:nvSpPr>
        <p:spPr bwMode="auto">
          <a:xfrm>
            <a:off x="1700213" y="51435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b="1" i="1">
                <a:latin typeface="Times New Roman" pitchFamily="18" charset="0"/>
              </a:rPr>
              <a:t>X</a:t>
            </a:r>
            <a:r>
              <a:rPr lang="en-US" altLang="zh-CN" sz="2800" baseline="-25000">
                <a:latin typeface="Times New Roman" pitchFamily="18" charset="0"/>
              </a:rPr>
              <a:t>1</a:t>
            </a:r>
          </a:p>
        </p:txBody>
      </p:sp>
      <p:sp>
        <p:nvSpPr>
          <p:cNvPr id="29710" name="Rectangle 13"/>
          <p:cNvSpPr>
            <a:spLocks noChangeArrowheads="1"/>
          </p:cNvSpPr>
          <p:nvPr/>
        </p:nvSpPr>
        <p:spPr bwMode="auto">
          <a:xfrm>
            <a:off x="1701800" y="56292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9711" name="Rectangle 14"/>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9712" name="Rectangle 15"/>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9713" name="Rectangle 16"/>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i</a:t>
            </a:r>
            <a:endParaRPr lang="en-US" altLang="zh-CN" sz="2800" b="1" i="1">
              <a:latin typeface="Times New Roman" pitchFamily="18" charset="0"/>
            </a:endParaRPr>
          </a:p>
        </p:txBody>
      </p:sp>
      <p:sp>
        <p:nvSpPr>
          <p:cNvPr id="29714" name="Rectangle 17"/>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9715" name="Rectangle 18"/>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9716" name="Rectangle 19"/>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solidFill>
                  <a:srgbClr val="FF0000"/>
                </a:solidFill>
                <a:latin typeface="Times New Roman" pitchFamily="18" charset="0"/>
              </a:rPr>
              <a:t>$</a:t>
            </a:r>
          </a:p>
        </p:txBody>
      </p:sp>
      <p:sp>
        <p:nvSpPr>
          <p:cNvPr id="29717" name="Freeform 20"/>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8" name="Freeform 21"/>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Rectangle 22"/>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endParaRPr lang="en-US" altLang="zh-CN" sz="2400">
              <a:solidFill>
                <a:srgbClr val="FF0000"/>
              </a:solidFill>
              <a:latin typeface="CMTT10" charset="0"/>
              <a:sym typeface="Symbol" pitchFamily="18" charset="2"/>
            </a:endParaRPr>
          </a:p>
        </p:txBody>
      </p:sp>
      <p:sp>
        <p:nvSpPr>
          <p:cNvPr id="29720" name="Rectangle 23"/>
          <p:cNvSpPr>
            <a:spLocks noChangeArrowheads="1"/>
          </p:cNvSpPr>
          <p:nvPr/>
        </p:nvSpPr>
        <p:spPr bwMode="auto">
          <a:xfrm>
            <a:off x="1700213" y="36703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endParaRPr lang="zh-CN" altLang="en-US" sz="2800" i="1">
              <a:solidFill>
                <a:srgbClr val="FF0000"/>
              </a:solidFill>
              <a:latin typeface="Times New Roman" pitchFamily="18" charset="0"/>
            </a:endParaRPr>
          </a:p>
        </p:txBody>
      </p:sp>
      <p:cxnSp>
        <p:nvCxnSpPr>
          <p:cNvPr id="29721" name="AutoShape 24"/>
          <p:cNvCxnSpPr>
            <a:cxnSpLocks noChangeShapeType="1"/>
            <a:stCxn id="29700" idx="1"/>
            <a:endCxn id="29708" idx="3"/>
          </p:cNvCxnSpPr>
          <p:nvPr/>
        </p:nvCxnSpPr>
        <p:spPr bwMode="auto">
          <a:xfrm rot="10800000" flipV="1">
            <a:off x="2433638" y="3613150"/>
            <a:ext cx="1035050" cy="1284288"/>
          </a:xfrm>
          <a:prstGeom prst="bentConnector3">
            <a:avLst>
              <a:gd name="adj1" fmla="val 50000"/>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9722" name="Rectangle 25"/>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9723" name="Rectangle 26"/>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smtClean="0">
                <a:ea typeface="宋体" pitchFamily="2" charset="-122"/>
              </a:rPr>
              <a:t>报错</a:t>
            </a:r>
            <a:endParaRPr lang="zh-CN" altLang="en-US" b="1" smtClean="0">
              <a:ea typeface="宋体" pitchFamily="2" charset="-122"/>
              <a:sym typeface="Symbol" pitchFamily="18" charset="2"/>
            </a:endParaRPr>
          </a:p>
        </p:txBody>
      </p:sp>
      <p:sp>
        <p:nvSpPr>
          <p:cNvPr id="27" name="灯片编号占位符 5"/>
          <p:cNvSpPr>
            <a:spLocks noGrp="1"/>
          </p:cNvSpPr>
          <p:nvPr>
            <p:ph type="sldNum" sz="quarter" idx="11"/>
          </p:nvPr>
        </p:nvSpPr>
        <p:spPr/>
        <p:txBody>
          <a:bodyPr/>
          <a:lstStyle/>
          <a:p>
            <a:pPr>
              <a:defRPr/>
            </a:pPr>
            <a:fld id="{0E2A2B92-B67C-4B7E-AB68-0E9CCA33144A}" type="slidenum">
              <a:rPr lang="en-US" altLang="zh-CN"/>
              <a:pPr>
                <a:defRPr/>
              </a:pPr>
              <a:t>19</a:t>
            </a:fld>
            <a:endParaRPr lang="en-US" altLang="zh-CN"/>
          </a:p>
        </p:txBody>
      </p:sp>
      <p:sp>
        <p:nvSpPr>
          <p:cNvPr id="30724"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30725" name="Line 4"/>
          <p:cNvSpPr>
            <a:spLocks noChangeShapeType="1"/>
          </p:cNvSpPr>
          <p:nvPr/>
        </p:nvSpPr>
        <p:spPr bwMode="auto">
          <a:xfrm flipV="1">
            <a:off x="4876800" y="2428875"/>
            <a:ext cx="0" cy="698500"/>
          </a:xfrm>
          <a:prstGeom prst="line">
            <a:avLst/>
          </a:prstGeom>
          <a:noFill/>
          <a:ln w="254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6"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30728"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a:t>
            </a:r>
          </a:p>
          <a:p>
            <a:pPr algn="ctr" eaLnBrk="0" hangingPunct="0"/>
            <a:r>
              <a:rPr lang="zh-CN" altLang="en-US" sz="2400">
                <a:solidFill>
                  <a:srgbClr val="FF0000"/>
                </a:solidFill>
                <a:latin typeface="CMTT10" charset="0"/>
                <a:sym typeface="Symbol" pitchFamily="18" charset="2"/>
              </a:rPr>
              <a:t>未定义</a:t>
            </a:r>
          </a:p>
        </p:txBody>
      </p:sp>
      <p:sp>
        <p:nvSpPr>
          <p:cNvPr id="30729" name="Rectangle 8"/>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30730" name="Rectangle 9"/>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30731" name="Rectangle 10"/>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i</a:t>
            </a:r>
            <a:endParaRPr lang="en-US" altLang="zh-CN" sz="2800" b="1" i="1">
              <a:latin typeface="Times New Roman" pitchFamily="18" charset="0"/>
            </a:endParaRPr>
          </a:p>
        </p:txBody>
      </p:sp>
      <p:sp>
        <p:nvSpPr>
          <p:cNvPr id="30732" name="Rectangle 11"/>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30733" name="Rectangle 12"/>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30734" name="Rectangle 13"/>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solidFill>
                  <a:srgbClr val="FF0000"/>
                </a:solidFill>
                <a:latin typeface="Times New Roman" pitchFamily="18" charset="0"/>
              </a:rPr>
              <a:t>$</a:t>
            </a:r>
          </a:p>
        </p:txBody>
      </p:sp>
      <p:sp>
        <p:nvSpPr>
          <p:cNvPr id="30735" name="Freeform 14"/>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15"/>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7" name="Rectangle 16"/>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endParaRPr lang="en-US" altLang="zh-CN" sz="2400">
              <a:solidFill>
                <a:srgbClr val="FF0000"/>
              </a:solidFill>
              <a:latin typeface="CMTT10" charset="0"/>
              <a:sym typeface="Symbol" pitchFamily="18" charset="2"/>
            </a:endParaRPr>
          </a:p>
        </p:txBody>
      </p:sp>
      <p:sp>
        <p:nvSpPr>
          <p:cNvPr id="30738" name="Rectangle 17"/>
          <p:cNvSpPr>
            <a:spLocks noChangeArrowheads="1"/>
          </p:cNvSpPr>
          <p:nvPr/>
        </p:nvSpPr>
        <p:spPr bwMode="auto">
          <a:xfrm>
            <a:off x="1700213" y="27066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r>
              <a:rPr lang="en-US" altLang="zh-CN" sz="2800" i="1" baseline="-25000">
                <a:solidFill>
                  <a:srgbClr val="FF0000"/>
                </a:solidFill>
                <a:latin typeface="Times New Roman" pitchFamily="18" charset="0"/>
              </a:rPr>
              <a:t>m</a:t>
            </a:r>
          </a:p>
        </p:txBody>
      </p:sp>
      <p:sp>
        <p:nvSpPr>
          <p:cNvPr id="30739" name="Rectangle 18"/>
          <p:cNvSpPr>
            <a:spLocks noChangeArrowheads="1"/>
          </p:cNvSpPr>
          <p:nvPr/>
        </p:nvSpPr>
        <p:spPr bwMode="auto">
          <a:xfrm>
            <a:off x="1700213" y="319087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30740" name="Rectangle 19"/>
          <p:cNvSpPr>
            <a:spLocks noChangeArrowheads="1"/>
          </p:cNvSpPr>
          <p:nvPr/>
        </p:nvSpPr>
        <p:spPr bwMode="auto">
          <a:xfrm>
            <a:off x="1700213" y="4171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30741" name="Rectangle 20"/>
          <p:cNvSpPr>
            <a:spLocks noChangeArrowheads="1"/>
          </p:cNvSpPr>
          <p:nvPr/>
        </p:nvSpPr>
        <p:spPr bwMode="auto">
          <a:xfrm>
            <a:off x="1701800" y="4665663"/>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30742" name="Rectangle 21"/>
          <p:cNvSpPr>
            <a:spLocks noChangeArrowheads="1"/>
          </p:cNvSpPr>
          <p:nvPr/>
        </p:nvSpPr>
        <p:spPr bwMode="auto">
          <a:xfrm>
            <a:off x="1700213" y="51546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30743" name="Rectangle 22"/>
          <p:cNvSpPr>
            <a:spLocks noChangeArrowheads="1"/>
          </p:cNvSpPr>
          <p:nvPr/>
        </p:nvSpPr>
        <p:spPr bwMode="auto">
          <a:xfrm>
            <a:off x="1701800" y="5640388"/>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30744" name="Rectangle 23"/>
          <p:cNvSpPr>
            <a:spLocks noChangeArrowheads="1"/>
          </p:cNvSpPr>
          <p:nvPr/>
        </p:nvSpPr>
        <p:spPr bwMode="auto">
          <a:xfrm>
            <a:off x="1700213" y="36814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cxnSp>
        <p:nvCxnSpPr>
          <p:cNvPr id="30745" name="AutoShape 24"/>
          <p:cNvCxnSpPr>
            <a:cxnSpLocks noChangeShapeType="1"/>
            <a:stCxn id="30724" idx="1"/>
            <a:endCxn id="30738" idx="3"/>
          </p:cNvCxnSpPr>
          <p:nvPr/>
        </p:nvCxnSpPr>
        <p:spPr bwMode="auto">
          <a:xfrm rot="10800000">
            <a:off x="2432050" y="2949575"/>
            <a:ext cx="1036638" cy="663575"/>
          </a:xfrm>
          <a:prstGeom prst="bentConnector3">
            <a:avLst>
              <a:gd name="adj1" fmla="val 49921"/>
            </a:avLst>
          </a:prstGeom>
          <a:noFill/>
          <a:ln w="25400">
            <a:solidFill>
              <a:srgbClr val="000080"/>
            </a:solidFill>
            <a:miter lim="800000"/>
            <a:headEnd/>
            <a:tailEnd type="triangle" w="lg" len="lg"/>
          </a:ln>
          <a:extLst>
            <a:ext uri="{909E8E84-426E-40dd-AFC4-6F175D3DCCD1}">
              <a14:hiddenFill xmlns:a14="http://schemas.microsoft.com/office/drawing/2010/main">
                <a:noFill/>
              </a14:hiddenFill>
            </a:ext>
          </a:extLst>
        </p:spPr>
      </p:cxnSp>
      <p:sp>
        <p:nvSpPr>
          <p:cNvPr id="30746" name="Rectangle 25"/>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30747" name="Rectangle 26"/>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第三章语法分析</a:t>
            </a:r>
          </a:p>
        </p:txBody>
      </p:sp>
      <p:sp>
        <p:nvSpPr>
          <p:cNvPr id="3" name="内容占位符 2"/>
          <p:cNvSpPr>
            <a:spLocks noGrp="1"/>
          </p:cNvSpPr>
          <p:nvPr>
            <p:ph idx="1"/>
          </p:nvPr>
        </p:nvSpPr>
        <p:spPr>
          <a:xfrm>
            <a:off x="457200" y="980729"/>
            <a:ext cx="8229600" cy="720080"/>
          </a:xfrm>
        </p:spPr>
        <p:txBody>
          <a:bodyPr/>
          <a:lstStyle/>
          <a:p>
            <a:pPr marL="0" indent="0">
              <a:buNone/>
              <a:defRPr/>
            </a:pPr>
            <a:r>
              <a:rPr lang="en-US" altLang="zh-CN" sz="2800" b="0" dirty="0" err="1" smtClean="0"/>
              <a:t>S</a:t>
            </a:r>
            <a:r>
              <a:rPr lang="en-US" altLang="zh-CN" sz="2800" b="0" dirty="0" err="1">
                <a:sym typeface="Symbol"/>
              </a:rPr>
              <a:t></a:t>
            </a:r>
            <a:r>
              <a:rPr lang="en-US" altLang="zh-CN" sz="2800" b="0" dirty="0" err="1"/>
              <a:t>SaA|</a:t>
            </a:r>
            <a:r>
              <a:rPr lang="en-US" altLang="zh-CN" sz="2800" b="0" dirty="0" err="1" smtClean="0"/>
              <a:t>bB</a:t>
            </a:r>
            <a:r>
              <a:rPr lang="zh-CN" altLang="en-US" sz="2800" b="0" dirty="0" smtClean="0"/>
              <a:t> </a:t>
            </a:r>
            <a:r>
              <a:rPr lang="en-US" altLang="zh-CN" sz="2800" b="0" dirty="0" err="1"/>
              <a:t>A</a:t>
            </a:r>
            <a:r>
              <a:rPr lang="en-US" altLang="zh-CN" sz="2800" b="0" dirty="0" err="1">
                <a:sym typeface="Symbol"/>
              </a:rPr>
              <a:t></a:t>
            </a:r>
            <a:r>
              <a:rPr lang="en-US" altLang="zh-CN" sz="2800" b="0" dirty="0" err="1"/>
              <a:t>aB|</a:t>
            </a:r>
            <a:r>
              <a:rPr lang="en-US" altLang="zh-CN" sz="2800" b="0" dirty="0" err="1" smtClean="0"/>
              <a:t>c</a:t>
            </a:r>
            <a:r>
              <a:rPr lang="zh-CN" altLang="en-US" sz="2800" b="0" dirty="0" smtClean="0"/>
              <a:t> </a:t>
            </a:r>
            <a:r>
              <a:rPr lang="en-US" altLang="zh-CN" sz="2800" b="0" dirty="0" err="1"/>
              <a:t>B</a:t>
            </a:r>
            <a:r>
              <a:rPr lang="en-US" altLang="zh-CN" sz="2800" b="0" dirty="0" err="1">
                <a:sym typeface="Symbol"/>
              </a:rPr>
              <a:t></a:t>
            </a:r>
            <a:r>
              <a:rPr lang="en-US" altLang="zh-CN" sz="2800" b="0" dirty="0" err="1"/>
              <a:t>Bb|d</a:t>
            </a:r>
            <a:endParaRPr lang="zh-CN" altLang="zh-CN" sz="2800" b="0" dirty="0"/>
          </a:p>
          <a:p>
            <a:pPr marL="0" indent="0">
              <a:buNone/>
              <a:defRPr/>
            </a:pPr>
            <a:endParaRPr lang="zh-CN" altLang="zh-CN" sz="2800" b="0" dirty="0"/>
          </a:p>
          <a:p>
            <a:pPr marL="0" indent="0">
              <a:buNone/>
              <a:defRPr/>
            </a:pPr>
            <a:endParaRPr lang="zh-CN" altLang="en-US" sz="2800" b="0" dirty="0"/>
          </a:p>
        </p:txBody>
      </p:sp>
      <p:sp>
        <p:nvSpPr>
          <p:cNvPr id="2" name="矩形 1"/>
          <p:cNvSpPr/>
          <p:nvPr/>
        </p:nvSpPr>
        <p:spPr>
          <a:xfrm>
            <a:off x="827584" y="2060848"/>
            <a:ext cx="1969860" cy="2246769"/>
          </a:xfrm>
          <a:prstGeom prst="rect">
            <a:avLst/>
          </a:prstGeom>
        </p:spPr>
        <p:txBody>
          <a:bodyPr wrap="none">
            <a:spAutoFit/>
          </a:bodyPr>
          <a:lstStyle/>
          <a:p>
            <a:r>
              <a:rPr lang="en-US" altLang="zh-CN" sz="2800" dirty="0" err="1"/>
              <a:t>S</a:t>
            </a:r>
            <a:r>
              <a:rPr lang="en-US" altLang="zh-CN" sz="2800" dirty="0" err="1" smtClean="0">
                <a:sym typeface="Symbol"/>
              </a:rPr>
              <a:t></a:t>
            </a:r>
            <a:r>
              <a:rPr lang="en-US" altLang="zh-CN" sz="2800" dirty="0" err="1" smtClean="0"/>
              <a:t>bBS</a:t>
            </a:r>
            <a:r>
              <a:rPr lang="en-US" altLang="zh-CN" sz="2800" dirty="0" smtClean="0"/>
              <a:t>’</a:t>
            </a:r>
          </a:p>
          <a:p>
            <a:r>
              <a:rPr lang="en-US" altLang="zh-CN" sz="2800" dirty="0" smtClean="0"/>
              <a:t>S’</a:t>
            </a:r>
            <a:r>
              <a:rPr lang="en-US" altLang="zh-CN" sz="2800" dirty="0" smtClean="0">
                <a:sym typeface="Symbol"/>
              </a:rPr>
              <a:t></a:t>
            </a:r>
            <a:r>
              <a:rPr lang="en-US" altLang="zh-CN" sz="2800" dirty="0" err="1" smtClean="0">
                <a:sym typeface="Symbol"/>
              </a:rPr>
              <a:t>aAS</a:t>
            </a:r>
            <a:r>
              <a:rPr lang="en-US" altLang="zh-CN" sz="2800" dirty="0" smtClean="0">
                <a:sym typeface="Symbol"/>
              </a:rPr>
              <a:t>’|</a:t>
            </a:r>
            <a:r>
              <a:rPr lang="en-US" altLang="zh-CN" sz="2800" dirty="0" err="1" smtClean="0">
                <a:sym typeface="Symbol"/>
              </a:rPr>
              <a:t>ε</a:t>
            </a:r>
            <a:endParaRPr lang="en-US" altLang="zh-CN" sz="2800" dirty="0" smtClean="0"/>
          </a:p>
          <a:p>
            <a:r>
              <a:rPr lang="zh-CN" altLang="en-US" sz="2800" dirty="0" smtClean="0"/>
              <a:t> </a:t>
            </a:r>
            <a:r>
              <a:rPr lang="en-US" altLang="zh-CN" sz="2800" dirty="0" err="1"/>
              <a:t>A</a:t>
            </a:r>
            <a:r>
              <a:rPr lang="en-US" altLang="zh-CN" sz="2800" dirty="0" err="1">
                <a:sym typeface="Symbol"/>
              </a:rPr>
              <a:t></a:t>
            </a:r>
            <a:r>
              <a:rPr lang="en-US" altLang="zh-CN" sz="2800" dirty="0" err="1"/>
              <a:t>aB|c</a:t>
            </a:r>
            <a:r>
              <a:rPr lang="zh-CN" altLang="en-US" sz="2800" dirty="0"/>
              <a:t> </a:t>
            </a:r>
            <a:endParaRPr lang="en-US" altLang="zh-CN" sz="2800" dirty="0" smtClean="0"/>
          </a:p>
          <a:p>
            <a:r>
              <a:rPr lang="en-US" altLang="zh-CN" sz="2800" dirty="0" err="1"/>
              <a:t>B</a:t>
            </a:r>
            <a:r>
              <a:rPr lang="en-US" altLang="zh-CN" sz="2800" dirty="0" err="1" smtClean="0">
                <a:sym typeface="Symbol"/>
              </a:rPr>
              <a:t></a:t>
            </a:r>
            <a:r>
              <a:rPr lang="en-US" altLang="zh-CN" sz="2800" dirty="0" err="1" smtClean="0"/>
              <a:t>dB</a:t>
            </a:r>
            <a:r>
              <a:rPr lang="en-US" altLang="zh-CN" sz="2800" dirty="0" smtClean="0"/>
              <a:t>’</a:t>
            </a:r>
            <a:endParaRPr lang="zh-CN" altLang="zh-CN" sz="2800" dirty="0"/>
          </a:p>
          <a:p>
            <a:r>
              <a:rPr lang="en-US" altLang="zh-CN" sz="2800" dirty="0" smtClean="0"/>
              <a:t>B’</a:t>
            </a:r>
            <a:r>
              <a:rPr lang="en-US" altLang="zh-CN" sz="2800" dirty="0" smtClean="0">
                <a:sym typeface="Symbol"/>
              </a:rPr>
              <a:t></a:t>
            </a:r>
            <a:r>
              <a:rPr lang="en-US" altLang="zh-CN" sz="2800" dirty="0" err="1" smtClean="0">
                <a:sym typeface="Symbol"/>
              </a:rPr>
              <a:t>bB</a:t>
            </a:r>
            <a:r>
              <a:rPr lang="en-US" altLang="zh-CN" sz="2800" dirty="0" smtClean="0">
                <a:sym typeface="Symbol"/>
              </a:rPr>
              <a:t>’|</a:t>
            </a:r>
            <a:r>
              <a:rPr lang="en-US" altLang="zh-CN" sz="2800" dirty="0" err="1" smtClean="0">
                <a:sym typeface="Symbol"/>
              </a:rPr>
              <a:t>ε</a:t>
            </a:r>
            <a:endParaRPr lang="en-US" altLang="zh-CN" sz="2800" dirty="0"/>
          </a:p>
        </p:txBody>
      </p:sp>
      <p:sp>
        <p:nvSpPr>
          <p:cNvPr id="4" name="文本框 3"/>
          <p:cNvSpPr txBox="1"/>
          <p:nvPr/>
        </p:nvSpPr>
        <p:spPr bwMode="auto">
          <a:xfrm>
            <a:off x="15238" y="1556792"/>
            <a:ext cx="4104456"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marL="0" indent="0">
              <a:buNone/>
              <a:defRPr/>
            </a:pPr>
            <a:r>
              <a:rPr lang="en-US" altLang="zh-CN" sz="2800" dirty="0">
                <a:latin typeface="楷体"/>
                <a:ea typeface="楷体"/>
                <a:cs typeface="楷体"/>
              </a:rPr>
              <a:t>(1) </a:t>
            </a:r>
            <a:r>
              <a:rPr lang="en-US" altLang="zh-CN" sz="2800" dirty="0" smtClean="0">
                <a:latin typeface="楷体"/>
                <a:ea typeface="楷体"/>
                <a:cs typeface="楷体"/>
              </a:rPr>
              <a:t>G’[</a:t>
            </a:r>
            <a:r>
              <a:rPr lang="en-US" altLang="zh-CN" sz="2800" dirty="0">
                <a:latin typeface="楷体"/>
                <a:ea typeface="楷体"/>
                <a:cs typeface="楷体"/>
              </a:rPr>
              <a:t>S]</a:t>
            </a:r>
            <a:r>
              <a:rPr lang="zh-CN" altLang="en-US" sz="2800" dirty="0">
                <a:latin typeface="楷体"/>
                <a:ea typeface="楷体"/>
                <a:cs typeface="楷体"/>
              </a:rPr>
              <a:t>为</a:t>
            </a:r>
            <a:endParaRPr lang="zh-CN" altLang="zh-CN" sz="2800" dirty="0">
              <a:latin typeface="楷体"/>
              <a:ea typeface="楷体"/>
              <a:cs typeface="楷体"/>
            </a:endParaRPr>
          </a:p>
        </p:txBody>
      </p:sp>
      <p:sp>
        <p:nvSpPr>
          <p:cNvPr id="6" name="矩形 5"/>
          <p:cNvSpPr/>
          <p:nvPr/>
        </p:nvSpPr>
        <p:spPr>
          <a:xfrm>
            <a:off x="2987824" y="2132856"/>
            <a:ext cx="2808312" cy="2246769"/>
          </a:xfrm>
          <a:prstGeom prst="rect">
            <a:avLst/>
          </a:prstGeom>
        </p:spPr>
        <p:txBody>
          <a:bodyPr wrap="square">
            <a:spAutoFit/>
          </a:bodyPr>
          <a:lstStyle/>
          <a:p>
            <a:r>
              <a:rPr lang="en-US" altLang="zh-CN" sz="2800" dirty="0" smtClean="0"/>
              <a:t>FIRST(S)={b}</a:t>
            </a:r>
          </a:p>
          <a:p>
            <a:r>
              <a:rPr lang="zh-CN" altLang="zh-CN" sz="2800" dirty="0" smtClean="0">
                <a:sym typeface="Symbol"/>
              </a:rPr>
              <a:t>F</a:t>
            </a:r>
            <a:r>
              <a:rPr lang="en-US" altLang="zh-CN" sz="2800" dirty="0" smtClean="0">
                <a:sym typeface="Symbol"/>
              </a:rPr>
              <a:t>IRST(S’)={a,</a:t>
            </a:r>
            <a:r>
              <a:rPr lang="en-US" altLang="zh-CN" sz="2800" dirty="0">
                <a:sym typeface="Symbol"/>
              </a:rPr>
              <a:t> </a:t>
            </a:r>
            <a:r>
              <a:rPr lang="en-US" altLang="zh-CN" sz="2800" dirty="0" err="1" smtClean="0">
                <a:sym typeface="Symbol"/>
              </a:rPr>
              <a:t>ε</a:t>
            </a:r>
            <a:r>
              <a:rPr lang="en-US" altLang="zh-CN" sz="2800" dirty="0" smtClean="0">
                <a:sym typeface="Symbol"/>
              </a:rPr>
              <a:t>}</a:t>
            </a:r>
          </a:p>
          <a:p>
            <a:r>
              <a:rPr lang="zh-CN" altLang="zh-CN" sz="2800" dirty="0" smtClean="0">
                <a:sym typeface="Symbol"/>
              </a:rPr>
              <a:t>F</a:t>
            </a:r>
            <a:r>
              <a:rPr lang="en-US" altLang="zh-CN" sz="2800" dirty="0" smtClean="0">
                <a:sym typeface="Symbol"/>
              </a:rPr>
              <a:t>IRST(A)={</a:t>
            </a:r>
            <a:r>
              <a:rPr lang="en-US" altLang="zh-CN" sz="2800" dirty="0" err="1" smtClean="0">
                <a:sym typeface="Symbol"/>
              </a:rPr>
              <a:t>a,c</a:t>
            </a:r>
            <a:r>
              <a:rPr lang="en-US" altLang="zh-CN" sz="2800" dirty="0" smtClean="0">
                <a:sym typeface="Symbol"/>
              </a:rPr>
              <a:t>}</a:t>
            </a:r>
          </a:p>
          <a:p>
            <a:r>
              <a:rPr lang="en-US" altLang="zh-CN" sz="2800" dirty="0" smtClean="0"/>
              <a:t>FIRST(B)={d}</a:t>
            </a:r>
          </a:p>
          <a:p>
            <a:r>
              <a:rPr lang="zh-CN" altLang="zh-CN" sz="2800" dirty="0" smtClean="0"/>
              <a:t>F</a:t>
            </a:r>
            <a:r>
              <a:rPr lang="en-US" altLang="zh-CN" sz="2800" dirty="0" smtClean="0"/>
              <a:t>IRST(B’)={b,</a:t>
            </a:r>
            <a:r>
              <a:rPr lang="en-US" altLang="zh-CN" sz="2800" dirty="0">
                <a:sym typeface="Symbol"/>
              </a:rPr>
              <a:t> </a:t>
            </a:r>
            <a:r>
              <a:rPr lang="en-US" altLang="zh-CN" sz="2800" dirty="0" err="1" smtClean="0">
                <a:sym typeface="Symbol"/>
              </a:rPr>
              <a:t>ε</a:t>
            </a:r>
            <a:r>
              <a:rPr lang="en-US" altLang="zh-CN" sz="2800" dirty="0" smtClean="0">
                <a:sym typeface="Symbol"/>
              </a:rPr>
              <a:t>}</a:t>
            </a:r>
            <a:endParaRPr lang="en-US" altLang="zh-CN" sz="2800" dirty="0"/>
          </a:p>
        </p:txBody>
      </p:sp>
      <p:sp>
        <p:nvSpPr>
          <p:cNvPr id="7" name="矩形 6"/>
          <p:cNvSpPr/>
          <p:nvPr/>
        </p:nvSpPr>
        <p:spPr>
          <a:xfrm>
            <a:off x="5796136" y="2132856"/>
            <a:ext cx="3672408" cy="2246769"/>
          </a:xfrm>
          <a:prstGeom prst="rect">
            <a:avLst/>
          </a:prstGeom>
        </p:spPr>
        <p:txBody>
          <a:bodyPr wrap="square">
            <a:spAutoFit/>
          </a:bodyPr>
          <a:lstStyle/>
          <a:p>
            <a:r>
              <a:rPr lang="en-US" altLang="zh-CN" sz="2800" dirty="0" smtClean="0"/>
              <a:t>FOLLOW(S)={$}</a:t>
            </a:r>
          </a:p>
          <a:p>
            <a:r>
              <a:rPr lang="zh-CN" altLang="zh-CN" sz="2800" dirty="0" smtClean="0">
                <a:sym typeface="Symbol"/>
              </a:rPr>
              <a:t>F</a:t>
            </a:r>
            <a:r>
              <a:rPr lang="en-US" altLang="zh-CN" sz="2800" dirty="0" smtClean="0">
                <a:sym typeface="Symbol"/>
              </a:rPr>
              <a:t>OLLOW(S’)={$}</a:t>
            </a:r>
          </a:p>
          <a:p>
            <a:r>
              <a:rPr lang="zh-CN" altLang="zh-CN" sz="2800" dirty="0" smtClean="0">
                <a:sym typeface="Symbol"/>
              </a:rPr>
              <a:t>F</a:t>
            </a:r>
            <a:r>
              <a:rPr lang="en-US" altLang="zh-CN" sz="2800" dirty="0" smtClean="0">
                <a:sym typeface="Symbol"/>
              </a:rPr>
              <a:t>OLLOW(A)=</a:t>
            </a:r>
            <a:r>
              <a:rPr lang="en-US" altLang="zh-CN" sz="2800" smtClean="0">
                <a:sym typeface="Symbol"/>
              </a:rPr>
              <a:t>{</a:t>
            </a:r>
            <a:r>
              <a:rPr lang="en-US" altLang="zh-CN" sz="2800" smtClean="0">
                <a:sym typeface="Symbol"/>
              </a:rPr>
              <a:t>a}</a:t>
            </a:r>
            <a:endParaRPr lang="en-US" altLang="zh-CN" sz="2800" dirty="0" smtClean="0">
              <a:sym typeface="Symbol"/>
            </a:endParaRPr>
          </a:p>
          <a:p>
            <a:r>
              <a:rPr lang="en-US" altLang="zh-CN" sz="2800" dirty="0" smtClean="0"/>
              <a:t>FOLLOW(B)={a,$}</a:t>
            </a:r>
          </a:p>
          <a:p>
            <a:r>
              <a:rPr lang="zh-CN" altLang="zh-CN" sz="2800" dirty="0" smtClean="0"/>
              <a:t>F</a:t>
            </a:r>
            <a:r>
              <a:rPr lang="en-US" altLang="zh-CN" sz="2800" dirty="0" smtClean="0"/>
              <a:t>OLLOW(B’)={a,</a:t>
            </a:r>
            <a:r>
              <a:rPr lang="en-US" altLang="zh-CN" sz="2800" dirty="0" smtClean="0">
                <a:sym typeface="Symbol"/>
              </a:rPr>
              <a:t>$}</a:t>
            </a:r>
            <a:endParaRPr lang="en-US" altLang="zh-CN" sz="2800" dirty="0"/>
          </a:p>
        </p:txBody>
      </p:sp>
      <p:sp>
        <p:nvSpPr>
          <p:cNvPr id="8" name="文本框 7"/>
          <p:cNvSpPr txBox="1"/>
          <p:nvPr/>
        </p:nvSpPr>
        <p:spPr bwMode="auto">
          <a:xfrm>
            <a:off x="2627784" y="1556792"/>
            <a:ext cx="6336704"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marL="0" indent="0">
              <a:buNone/>
              <a:defRPr/>
            </a:pPr>
            <a:r>
              <a:rPr lang="en-US" altLang="zh-CN" sz="2800" dirty="0" smtClean="0">
                <a:latin typeface="楷体"/>
                <a:ea typeface="楷体"/>
                <a:cs typeface="楷体"/>
              </a:rPr>
              <a:t>(2) </a:t>
            </a:r>
            <a:r>
              <a:rPr lang="en-US" altLang="zh-CN" sz="2800" kern="0" dirty="0">
                <a:solidFill>
                  <a:srgbClr val="163794"/>
                </a:solidFill>
                <a:latin typeface="楷体" pitchFamily="49" charset="-122"/>
                <a:ea typeface="楷体" pitchFamily="49" charset="-122"/>
              </a:rPr>
              <a:t>G’[S]</a:t>
            </a:r>
            <a:r>
              <a:rPr lang="zh-CN" altLang="en-US" sz="2800" kern="0" dirty="0" smtClean="0">
                <a:solidFill>
                  <a:srgbClr val="163794"/>
                </a:solidFill>
                <a:latin typeface="楷体" pitchFamily="49" charset="-122"/>
                <a:ea typeface="楷体" pitchFamily="49" charset="-122"/>
              </a:rPr>
              <a:t>的预测分析表为</a:t>
            </a:r>
            <a:endParaRPr lang="zh-CN" altLang="zh-CN" sz="2800" dirty="0">
              <a:latin typeface="楷体"/>
              <a:ea typeface="楷体"/>
              <a:cs typeface="楷体"/>
            </a:endParaRPr>
          </a:p>
        </p:txBody>
      </p:sp>
      <p:graphicFrame>
        <p:nvGraphicFramePr>
          <p:cNvPr id="5" name="表格 4"/>
          <p:cNvGraphicFramePr>
            <a:graphicFrameLocks noGrp="1"/>
          </p:cNvGraphicFramePr>
          <p:nvPr>
            <p:extLst>
              <p:ext uri="{D42A27DB-BD31-4B8C-83A1-F6EECF244321}">
                <p14:modId xmlns:p14="http://schemas.microsoft.com/office/powerpoint/2010/main" val="945230508"/>
              </p:ext>
            </p:extLst>
          </p:nvPr>
        </p:nvGraphicFramePr>
        <p:xfrm>
          <a:off x="2807296" y="4293096"/>
          <a:ext cx="6336704" cy="2219960"/>
        </p:xfrm>
        <a:graphic>
          <a:graphicData uri="http://schemas.openxmlformats.org/drawingml/2006/table">
            <a:tbl>
              <a:tblPr firstRow="1" bandRow="1">
                <a:tableStyleId>{5C22544A-7EE6-4342-B048-85BDC9FD1C3A}</a:tableStyleId>
              </a:tblPr>
              <a:tblGrid>
                <a:gridCol w="433279"/>
                <a:gridCol w="1180685"/>
                <a:gridCol w="1180685"/>
                <a:gridCol w="1180685"/>
                <a:gridCol w="1180685"/>
                <a:gridCol w="1180685"/>
              </a:tblGrid>
              <a:tr h="0">
                <a:tc>
                  <a:txBody>
                    <a:bodyPr/>
                    <a:lstStyle/>
                    <a:p>
                      <a:pPr algn="ctr"/>
                      <a:endParaRPr lang="zh-CN" alt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altLang="zh-CN" dirty="0" smtClean="0">
                          <a:solidFill>
                            <a:schemeClr val="tx1"/>
                          </a:solidFill>
                        </a:rPr>
                        <a:t>a</a:t>
                      </a:r>
                      <a:endParaRPr lang="zh-CN" alt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altLang="zh-CN" dirty="0" smtClean="0">
                          <a:solidFill>
                            <a:schemeClr val="tx1"/>
                          </a:solidFill>
                        </a:rPr>
                        <a:t>b</a:t>
                      </a:r>
                      <a:endParaRPr lang="zh-CN" alt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altLang="zh-CN" dirty="0" smtClean="0">
                          <a:solidFill>
                            <a:schemeClr val="tx1"/>
                          </a:solidFill>
                        </a:rPr>
                        <a:t>c</a:t>
                      </a:r>
                      <a:endParaRPr lang="zh-CN" alt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altLang="zh-CN" dirty="0" smtClean="0">
                          <a:solidFill>
                            <a:schemeClr val="tx1"/>
                          </a:solidFill>
                        </a:rPr>
                        <a:t>d</a:t>
                      </a:r>
                      <a:endParaRPr lang="zh-CN" alt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r>
              <a:tr h="370840">
                <a:tc>
                  <a:txBody>
                    <a:bodyPr/>
                    <a:lstStyle/>
                    <a:p>
                      <a:pPr algn="ctr"/>
                      <a:r>
                        <a:rPr lang="en-US" altLang="zh-CN" dirty="0" smtClean="0"/>
                        <a:t>S</a:t>
                      </a:r>
                      <a:endParaRPr lang="zh-CN" alt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smtClean="0"/>
                        <a:t>S</a:t>
                      </a:r>
                      <a:r>
                        <a:rPr lang="en-US" altLang="zh-CN" sz="1800" dirty="0" err="1" smtClean="0">
                          <a:sym typeface="Symbol"/>
                        </a:rPr>
                        <a:t></a:t>
                      </a:r>
                      <a:r>
                        <a:rPr lang="en-US" altLang="zh-CN" sz="1800" dirty="0" err="1" smtClean="0"/>
                        <a:t>bBS</a:t>
                      </a:r>
                      <a:r>
                        <a:rPr lang="en-US" altLang="zh-CN" sz="1800" dirty="0" smtClean="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ctr"/>
                      <a:r>
                        <a:rPr lang="en-US" altLang="zh-CN" dirty="0" smtClean="0"/>
                        <a:t>S’</a:t>
                      </a:r>
                      <a:endParaRPr lang="zh-CN" alt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altLang="zh-CN" sz="1800" dirty="0" smtClean="0"/>
                        <a:t>S’</a:t>
                      </a:r>
                      <a:r>
                        <a:rPr lang="en-US" altLang="zh-CN" sz="1800" dirty="0" smtClean="0">
                          <a:sym typeface="Symbol"/>
                        </a:rPr>
                        <a:t></a:t>
                      </a:r>
                      <a:r>
                        <a:rPr lang="en-US" altLang="zh-CN" sz="1800" dirty="0" err="1" smtClean="0">
                          <a:sym typeface="Symbol"/>
                        </a:rPr>
                        <a:t>aAS</a:t>
                      </a:r>
                      <a:r>
                        <a:rPr lang="en-US" altLang="zh-CN" sz="1800" dirty="0" smtClean="0">
                          <a:sym typeface="Symbol"/>
                        </a:rPr>
                        <a:t>’</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altLang="zh-CN" sz="1800" dirty="0" smtClean="0"/>
                        <a:t>S’</a:t>
                      </a:r>
                      <a:r>
                        <a:rPr lang="en-US" altLang="zh-CN" sz="1800" dirty="0" smtClean="0">
                          <a:sym typeface="Symbol"/>
                        </a:rPr>
                        <a:t></a:t>
                      </a:r>
                      <a:r>
                        <a:rPr lang="en-US" altLang="zh-CN" sz="1800" dirty="0" err="1" smtClean="0">
                          <a:sym typeface="Symbol"/>
                        </a:rPr>
                        <a:t>ε</a:t>
                      </a:r>
                      <a:endParaRPr lang="zh-CN" alt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ctr"/>
                      <a:r>
                        <a:rPr lang="en-US" altLang="zh-CN" dirty="0" smtClean="0"/>
                        <a:t>A</a:t>
                      </a:r>
                      <a:endParaRPr lang="zh-CN" alt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altLang="zh-CN" sz="1800" dirty="0" err="1" smtClean="0"/>
                        <a:t>A</a:t>
                      </a:r>
                      <a:r>
                        <a:rPr lang="en-US" altLang="zh-CN" sz="1800" dirty="0" err="1" smtClean="0">
                          <a:sym typeface="Symbol"/>
                        </a:rPr>
                        <a:t></a:t>
                      </a:r>
                      <a:r>
                        <a:rPr lang="en-US" altLang="zh-CN" sz="1800" dirty="0" err="1" smtClean="0"/>
                        <a:t>aB</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altLang="zh-CN" sz="1800" dirty="0" smtClean="0"/>
                        <a:t>A</a:t>
                      </a:r>
                      <a:r>
                        <a:rPr lang="en-US" altLang="zh-CN" sz="1800" dirty="0" smtClean="0">
                          <a:sym typeface="Symbol"/>
                        </a:rPr>
                        <a:t></a:t>
                      </a:r>
                      <a:r>
                        <a:rPr lang="zh-CN" altLang="zh-CN" sz="1800" dirty="0" smtClean="0">
                          <a:sym typeface="Symbol"/>
                        </a:rPr>
                        <a:t>c</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ctr"/>
                      <a:r>
                        <a:rPr lang="en-US" altLang="zh-CN" dirty="0" smtClean="0"/>
                        <a:t>B</a:t>
                      </a:r>
                      <a:endParaRPr lang="zh-CN" alt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altLang="zh-CN" sz="1800" dirty="0" err="1" smtClean="0"/>
                        <a:t>B</a:t>
                      </a:r>
                      <a:r>
                        <a:rPr lang="en-US" altLang="zh-CN" sz="1800" dirty="0" err="1" smtClean="0">
                          <a:sym typeface="Symbol"/>
                        </a:rPr>
                        <a:t></a:t>
                      </a:r>
                      <a:r>
                        <a:rPr lang="en-US" altLang="zh-CN" sz="1800" dirty="0" err="1" smtClean="0"/>
                        <a:t>dB</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ctr"/>
                      <a:r>
                        <a:rPr lang="en-US" altLang="zh-CN" dirty="0" smtClean="0"/>
                        <a:t>B’</a:t>
                      </a:r>
                      <a:endParaRPr lang="zh-CN" alt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altLang="zh-CN" sz="1800" dirty="0" smtClean="0"/>
                        <a:t>B’</a:t>
                      </a:r>
                      <a:r>
                        <a:rPr lang="en-US" altLang="zh-CN" sz="1800" dirty="0" smtClean="0">
                          <a:sym typeface="Symbol"/>
                        </a:rPr>
                        <a:t></a:t>
                      </a:r>
                      <a:r>
                        <a:rPr lang="en-US" altLang="zh-CN" sz="1800" dirty="0" err="1" smtClean="0">
                          <a:sym typeface="Symbol"/>
                        </a:rPr>
                        <a:t>ε</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r>
                        <a:rPr lang="en-US" altLang="zh-CN" sz="1800" dirty="0" smtClean="0"/>
                        <a:t>B’</a:t>
                      </a:r>
                      <a:r>
                        <a:rPr lang="en-US" altLang="zh-CN" sz="1800" dirty="0" smtClean="0">
                          <a:sym typeface="Symbol"/>
                        </a:rPr>
                        <a:t></a:t>
                      </a:r>
                      <a:r>
                        <a:rPr lang="en-US" altLang="zh-CN" sz="1800" dirty="0" err="1" smtClean="0">
                          <a:sym typeface="Symbol"/>
                        </a:rPr>
                        <a:t>bB</a:t>
                      </a:r>
                      <a:r>
                        <a:rPr lang="en-US" altLang="zh-CN" sz="1800" dirty="0" smtClean="0">
                          <a:sym typeface="Symbol"/>
                        </a:rPr>
                        <a:t>’</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B’</a:t>
                      </a:r>
                      <a:r>
                        <a:rPr lang="en-US" altLang="zh-CN" sz="1800" dirty="0" smtClean="0">
                          <a:sym typeface="Symbol"/>
                        </a:rPr>
                        <a:t></a:t>
                      </a:r>
                      <a:r>
                        <a:rPr lang="en-US" altLang="zh-CN" sz="1800" dirty="0" err="1" smtClean="0">
                          <a:sym typeface="Symbol"/>
                        </a:rPr>
                        <a:t>ε</a:t>
                      </a:r>
                      <a:endParaRPr lang="zh-CN" altLang="en-US"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noFill/>
                  </a:tcPr>
                </a:tc>
              </a:tr>
            </a:tbl>
          </a:graphicData>
        </a:graphic>
      </p:graphicFrame>
      <p:sp>
        <p:nvSpPr>
          <p:cNvPr id="9" name="矩形 8"/>
          <p:cNvSpPr/>
          <p:nvPr/>
        </p:nvSpPr>
        <p:spPr>
          <a:xfrm>
            <a:off x="45" y="4797152"/>
            <a:ext cx="2658126" cy="954107"/>
          </a:xfrm>
          <a:prstGeom prst="rect">
            <a:avLst/>
          </a:prstGeom>
        </p:spPr>
        <p:txBody>
          <a:bodyPr wrap="square">
            <a:spAutoFit/>
          </a:bodyPr>
          <a:lstStyle/>
          <a:p>
            <a:r>
              <a:rPr lang="en-US" altLang="zh-CN" sz="2800" dirty="0">
                <a:latin typeface="楷体"/>
                <a:ea typeface="楷体"/>
                <a:cs typeface="楷体"/>
              </a:rPr>
              <a:t>(3)</a:t>
            </a:r>
            <a:r>
              <a:rPr lang="zh-CN" altLang="en-US" sz="2800" dirty="0">
                <a:latin typeface="楷体"/>
                <a:ea typeface="楷体"/>
                <a:cs typeface="楷体"/>
              </a:rPr>
              <a:t>该文法</a:t>
            </a:r>
            <a:r>
              <a:rPr lang="zh-CN" altLang="en-US" sz="2800" dirty="0" smtClean="0">
                <a:latin typeface="楷体"/>
                <a:ea typeface="楷体"/>
                <a:cs typeface="楷体"/>
              </a:rPr>
              <a:t>是</a:t>
            </a:r>
            <a:r>
              <a:rPr lang="en-US" altLang="zh-CN" sz="2800" dirty="0" smtClean="0">
                <a:latin typeface="楷体"/>
                <a:ea typeface="楷体"/>
                <a:cs typeface="楷体"/>
              </a:rPr>
              <a:t>LL</a:t>
            </a:r>
            <a:r>
              <a:rPr lang="en-US" altLang="zh-CN" sz="2800" dirty="0">
                <a:latin typeface="楷体"/>
                <a:ea typeface="楷体"/>
                <a:cs typeface="楷体"/>
              </a:rPr>
              <a:t>(1)</a:t>
            </a:r>
            <a:r>
              <a:rPr lang="zh-CN" altLang="zh-CN" sz="2800" dirty="0">
                <a:latin typeface="楷体"/>
                <a:ea typeface="楷体"/>
                <a:cs typeface="楷体"/>
              </a:rPr>
              <a:t>文法</a:t>
            </a:r>
            <a:endParaRPr lang="zh-CN" altLang="en-US" sz="2800" dirty="0">
              <a:latin typeface="楷体"/>
              <a:ea typeface="楷体"/>
              <a:cs typeface="楷体"/>
            </a:endParaRPr>
          </a:p>
        </p:txBody>
      </p:sp>
    </p:spTree>
    <p:extLst>
      <p:ext uri="{BB962C8B-B14F-4D97-AF65-F5344CB8AC3E}">
        <p14:creationId xmlns:p14="http://schemas.microsoft.com/office/powerpoint/2010/main" val="8161711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568323"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solidFill>
                  <a:schemeClr val="bg2"/>
                </a:solidFill>
                <a:ea typeface="宋体" pitchFamily="2" charset="-122"/>
              </a:rPr>
              <a:t>活前缀的</a:t>
            </a:r>
            <a:r>
              <a:rPr lang="en-US" altLang="zh-CN" dirty="0" smtClean="0">
                <a:solidFill>
                  <a:schemeClr val="bg2"/>
                </a:solidFill>
                <a:ea typeface="宋体" pitchFamily="2" charset="-122"/>
              </a:rPr>
              <a:t>DFA</a:t>
            </a:r>
          </a:p>
          <a:p>
            <a:r>
              <a:rPr lang="en-US" altLang="zh-CN" dirty="0" smtClean="0">
                <a:solidFill>
                  <a:schemeClr val="bg2"/>
                </a:solidFill>
                <a:ea typeface="宋体" pitchFamily="2" charset="-122"/>
              </a:rPr>
              <a:t>LR(0)</a:t>
            </a:r>
            <a:r>
              <a:rPr lang="zh-CN" altLang="en-US" dirty="0" smtClean="0">
                <a:solidFill>
                  <a:schemeClr val="bg2"/>
                </a:solidFill>
                <a:ea typeface="宋体" pitchFamily="2" charset="-122"/>
              </a:rPr>
              <a:t>项目集</a:t>
            </a:r>
          </a:p>
          <a:p>
            <a:r>
              <a:rPr lang="zh-CN" altLang="en-US" dirty="0" smtClean="0">
                <a:solidFill>
                  <a:schemeClr val="bg2"/>
                </a:solidFill>
                <a:ea typeface="宋体" pitchFamily="2" charset="-122"/>
              </a:rPr>
              <a:t>构建识别活前缀的</a:t>
            </a:r>
            <a:r>
              <a:rPr lang="en-US" altLang="zh-CN" dirty="0" smtClean="0">
                <a:solidFill>
                  <a:schemeClr val="bg2"/>
                </a:solidFill>
                <a:ea typeface="宋体" pitchFamily="2" charset="-122"/>
              </a:rPr>
              <a:t>DFA</a:t>
            </a: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endParaRPr lang="en-US" altLang="zh-CN" dirty="0" smtClean="0">
              <a:solidFill>
                <a:schemeClr val="bg2"/>
              </a:solidFill>
              <a:ea typeface="宋体" pitchFamily="2" charset="-122"/>
            </a:endParaRPr>
          </a:p>
          <a:p>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CAB0E202-7821-4334-9AE8-EEEE4D44DE6F}" type="slidenum">
              <a:rPr lang="en-US" altLang="zh-CN"/>
              <a:pPr>
                <a:defRPr/>
              </a:pPr>
              <a:t>20</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568323">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8" name="Rectangle 4"/>
          <p:cNvSpPr>
            <a:spLocks noGrp="1" noChangeArrowheads="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活前缀</a:t>
            </a:r>
          </a:p>
        </p:txBody>
      </p:sp>
      <p:sp>
        <p:nvSpPr>
          <p:cNvPr id="528386" name="Rectangle 2"/>
          <p:cNvSpPr>
            <a:spLocks noGrp="1" noChangeArrowheads="1"/>
          </p:cNvSpPr>
          <p:nvPr>
            <p:ph idx="1"/>
          </p:nvPr>
        </p:nvSpPr>
        <p:spPr>
          <a:xfrm>
            <a:off x="304800" y="1955577"/>
            <a:ext cx="8534400" cy="3849687"/>
          </a:xfrm>
        </p:spPr>
        <p:txBody>
          <a:bodyPr/>
          <a:lstStyle/>
          <a:p>
            <a:pPr>
              <a:spcBef>
                <a:spcPct val="0"/>
              </a:spcBef>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活前缀：</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右句型的前缀，该前缀不超过最右句柄的右端</a:t>
            </a:r>
          </a:p>
          <a:p>
            <a:pPr lvl="1">
              <a:spcBef>
                <a:spcPct val="0"/>
              </a:spcBef>
              <a:buFontTx/>
              <a:buNone/>
              <a:defRPr/>
            </a:pPr>
            <a:r>
              <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S</a:t>
            </a:r>
            <a:r>
              <a:rPr lang="en-US" altLang="zh-CN"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baseline="-30000" dirty="0" err="1" smtClean="0">
                <a:solidFill>
                  <a:schemeClr val="accent2"/>
                </a:solidFill>
                <a:effectLst>
                  <a:outerShdw blurRad="38100" dist="38100" dir="2700000" algn="tl">
                    <a:srgbClr val="C0C0C0"/>
                  </a:outerShdw>
                </a:effectLst>
                <a:ea typeface="宋体" pitchFamily="2" charset="-122"/>
              </a:rPr>
              <a:t>rm</a:t>
            </a:r>
            <a:r>
              <a:rPr lang="en-US" altLang="zh-CN" b="1" i="1" baseline="-30000"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rgbClr val="FF0000"/>
                </a:solidFill>
                <a:effectLst>
                  <a:outerShdw blurRad="38100" dist="38100" dir="2700000" algn="tl">
                    <a:srgbClr val="C0C0C0"/>
                  </a:outerShdw>
                </a:effectLst>
                <a:ea typeface="宋体" pitchFamily="2" charset="-122"/>
              </a:rPr>
              <a:t>A</a:t>
            </a:r>
            <a:r>
              <a:rPr lang="en-US" altLang="zh-CN" b="1" i="1" dirty="0" smtClean="0">
                <a:solidFill>
                  <a:schemeClr val="accent2"/>
                </a:solidFill>
                <a:effectLst>
                  <a:outerShdw blurRad="38100" dist="38100" dir="2700000" algn="tl">
                    <a:srgbClr val="C0C0C0"/>
                  </a:outerShdw>
                </a:effectLst>
                <a:ea typeface="宋体" pitchFamily="2" charset="-122"/>
              </a:rPr>
              <a:t> w</a:t>
            </a:r>
            <a:r>
              <a:rPr lang="en-US" altLang="zh-CN" b="1" i="1" baseline="-30000"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baseline="-30000" dirty="0" err="1" smtClean="0">
                <a:solidFill>
                  <a:schemeClr val="accent2"/>
                </a:solidFill>
                <a:effectLst>
                  <a:outerShdw blurRad="38100" dist="38100" dir="2700000" algn="tl">
                    <a:srgbClr val="C0C0C0"/>
                  </a:outerShdw>
                </a:effectLst>
                <a:ea typeface="宋体" pitchFamily="2" charset="-122"/>
              </a:rPr>
              <a:t>rm</a:t>
            </a:r>
            <a:r>
              <a:rPr lang="en-US" altLang="zh-CN" b="1" i="1" baseline="-30000"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rgbClr val="FF0000"/>
                </a:solidFill>
                <a:effectLst>
                  <a:outerShdw blurRad="38100" dist="38100" dir="2700000" algn="tl">
                    <a:srgbClr val="C0C0C0"/>
                  </a:outerShdw>
                </a:effectLst>
                <a:ea typeface="宋体" pitchFamily="2" charset="-122"/>
                <a:sym typeface="Symbol" pitchFamily="18" charset="2"/>
              </a:rPr>
              <a:t></a:t>
            </a:r>
            <a:r>
              <a:rPr lang="en-US" altLang="zh-CN" b="1" i="1" dirty="0" smtClean="0">
                <a:solidFill>
                  <a:schemeClr val="accent2"/>
                </a:solidFill>
                <a:effectLst>
                  <a:outerShdw blurRad="38100" dist="38100" dir="2700000" algn="tl">
                    <a:srgbClr val="C0C0C0"/>
                  </a:outerShdw>
                </a:effectLst>
                <a:ea typeface="宋体" pitchFamily="2" charset="-122"/>
              </a:rPr>
              <a:t> w</a:t>
            </a:r>
            <a:r>
              <a:rPr lang="en-US" altLang="zh-CN" b="1" i="1" baseline="-30000" dirty="0" smtClean="0">
                <a:solidFill>
                  <a:schemeClr val="accent2"/>
                </a:solidFill>
                <a:effectLst>
                  <a:outerShdw blurRad="38100" dist="38100" dir="2700000" algn="tl">
                    <a:srgbClr val="C0C0C0"/>
                  </a:outerShdw>
                </a:effectLst>
                <a:ea typeface="宋体" pitchFamily="2" charset="-122"/>
              </a:rPr>
              <a:t> </a:t>
            </a:r>
          </a:p>
          <a:p>
            <a:pPr lvl="1">
              <a:spcBef>
                <a:spcPct val="0"/>
              </a:spcBef>
              <a:buFontTx/>
              <a:buNone/>
              <a:defRPr/>
            </a:pPr>
            <a:endParaRPr lang="en-US" altLang="zh-CN" b="1" i="1" baseline="-30000"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endParaRPr lang="en-US" altLang="zh-CN" sz="2800" b="1" i="1" baseline="-30000"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zh-CN" altLang="en-US" sz="2800" b="1" dirty="0" smtClean="0">
                <a:solidFill>
                  <a:schemeClr val="accent2"/>
                </a:solidFill>
                <a:effectLst>
                  <a:outerShdw blurRad="38100" dist="38100" dir="2700000" algn="tl">
                    <a:srgbClr val="C0C0C0"/>
                  </a:outerShdw>
                </a:effectLst>
                <a:ea typeface="宋体" pitchFamily="2" charset="-122"/>
              </a:rPr>
              <a:t>的任何前缀（包括</a:t>
            </a: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smtClean="0">
                <a:solidFill>
                  <a:schemeClr val="accent2"/>
                </a:solidFill>
                <a:effectLst>
                  <a:outerShdw blurRad="38100" dist="38100" dir="2700000" algn="tl">
                    <a:srgbClr val="C0C0C0"/>
                  </a:outerShdw>
                </a:effectLst>
                <a:ea typeface="宋体" pitchFamily="2" charset="-122"/>
              </a:rPr>
              <a:t>和</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smtClean="0">
                <a:solidFill>
                  <a:schemeClr val="accent2"/>
                </a:solidFill>
                <a:effectLst>
                  <a:outerShdw blurRad="38100" dist="38100" dir="2700000" algn="tl">
                    <a:srgbClr val="C0C0C0"/>
                  </a:outerShdw>
                </a:effectLst>
                <a:ea typeface="宋体" pitchFamily="2" charset="-122"/>
              </a:rPr>
              <a:t>本身）都是一个活前缀。</a:t>
            </a:r>
          </a:p>
        </p:txBody>
      </p:sp>
      <p:sp>
        <p:nvSpPr>
          <p:cNvPr id="5" name="灯片编号占位符 5"/>
          <p:cNvSpPr>
            <a:spLocks noGrp="1"/>
          </p:cNvSpPr>
          <p:nvPr>
            <p:ph type="sldNum" sz="quarter" idx="11"/>
          </p:nvPr>
        </p:nvSpPr>
        <p:spPr/>
        <p:txBody>
          <a:bodyPr/>
          <a:lstStyle/>
          <a:p>
            <a:pPr>
              <a:defRPr/>
            </a:pPr>
            <a:fld id="{60F3CF9A-593F-44EC-BC03-AC4B7565B5DE}" type="slidenum">
              <a:rPr lang="en-US" altLang="zh-CN"/>
              <a:pPr>
                <a:defRPr/>
              </a:pPr>
              <a:t>21</a:t>
            </a:fld>
            <a:endParaRPr lang="en-US" altLang="zh-CN"/>
          </a:p>
        </p:txBody>
      </p:sp>
      <p:sp>
        <p:nvSpPr>
          <p:cNvPr id="528387" name="AutoShape 3"/>
          <p:cNvSpPr>
            <a:spLocks noChangeArrowheads="1"/>
          </p:cNvSpPr>
          <p:nvPr/>
        </p:nvSpPr>
        <p:spPr bwMode="auto">
          <a:xfrm>
            <a:off x="4716463" y="260350"/>
            <a:ext cx="3960812" cy="2087563"/>
          </a:xfrm>
          <a:prstGeom prst="wedgeEllipseCallout">
            <a:avLst>
              <a:gd name="adj1" fmla="val -106209"/>
              <a:gd name="adj2" fmla="val 55276"/>
            </a:avLst>
          </a:prstGeom>
          <a:solidFill>
            <a:schemeClr val="bg1">
              <a:lumMod val="95000"/>
            </a:schemeClr>
          </a:solidFill>
          <a:ln w="12700">
            <a:solidFill>
              <a:schemeClr val="tx1"/>
            </a:solidFill>
            <a:miter lim="800000"/>
            <a:headEnd type="none" w="sm" len="sm"/>
            <a:tailEnd type="none" w="sm" len="sm"/>
          </a:ln>
          <a:effectLst/>
        </p:spPr>
        <p:txBody>
          <a:bodyPr/>
          <a:lstStyle/>
          <a:p>
            <a:pPr algn="ctr">
              <a:defRPr/>
            </a:pPr>
            <a:r>
              <a:rPr lang="zh-CN" altLang="en-US" sz="2400" b="1">
                <a:solidFill>
                  <a:schemeClr val="accent2">
                    <a:lumMod val="75000"/>
                  </a:schemeClr>
                </a:solidFill>
                <a:latin typeface="Tahoma" pitchFamily="34" charset="0"/>
              </a:rPr>
              <a:t>一个符号串的前缀是指从第一个符号开始的连续的若干个符号构成的子串。</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7"/>
                                        </p:tgtEl>
                                        <p:attrNameLst>
                                          <p:attrName>style.visibility</p:attrName>
                                        </p:attrNameLst>
                                      </p:cBhvr>
                                      <p:to>
                                        <p:strVal val="visible"/>
                                      </p:to>
                                    </p:set>
                                    <p:animEffect transition="in" filter="blinds(horizontal)">
                                      <p:cBhvr>
                                        <p:cTn id="7" dur="500"/>
                                        <p:tgtEl>
                                          <p:spTgt spid="52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smtClean="0">
                <a:ea typeface="宋体" pitchFamily="2" charset="-122"/>
              </a:rPr>
              <a:t>活前缀</a:t>
            </a:r>
          </a:p>
        </p:txBody>
      </p:sp>
      <p:sp>
        <p:nvSpPr>
          <p:cNvPr id="530435" name="Rectangle 3"/>
          <p:cNvSpPr>
            <a:spLocks noGrp="1" noChangeArrowheads="1"/>
          </p:cNvSpPr>
          <p:nvPr>
            <p:ph idx="1"/>
          </p:nvPr>
        </p:nvSpPr>
        <p:spPr/>
        <p:txBody>
          <a:bodyPr/>
          <a:lstStyle/>
          <a:p>
            <a:r>
              <a:rPr lang="zh-CN" altLang="en-US" smtClean="0">
                <a:ea typeface="宋体" pitchFamily="2" charset="-122"/>
              </a:rPr>
              <a:t>文法例子</a:t>
            </a:r>
          </a:p>
        </p:txBody>
      </p:sp>
      <p:sp>
        <p:nvSpPr>
          <p:cNvPr id="7" name="灯片编号占位符 5"/>
          <p:cNvSpPr>
            <a:spLocks noGrp="1"/>
          </p:cNvSpPr>
          <p:nvPr>
            <p:ph type="sldNum" sz="quarter" idx="11"/>
          </p:nvPr>
        </p:nvSpPr>
        <p:spPr/>
        <p:txBody>
          <a:bodyPr/>
          <a:lstStyle/>
          <a:p>
            <a:pPr>
              <a:defRPr/>
            </a:pPr>
            <a:fld id="{C90D003B-BEDF-4572-A3DD-3E2DE8707279}" type="slidenum">
              <a:rPr lang="en-US" altLang="zh-CN"/>
              <a:pPr>
                <a:defRPr/>
              </a:pPr>
              <a:t>22</a:t>
            </a:fld>
            <a:endParaRPr lang="en-US" altLang="zh-CN"/>
          </a:p>
        </p:txBody>
      </p:sp>
      <p:sp>
        <p:nvSpPr>
          <p:cNvPr id="530436"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530437" name="Text Box 5" descr="Green marble"/>
          <p:cNvSpPr txBox="1">
            <a:spLocks noChangeArrowheads="1"/>
          </p:cNvSpPr>
          <p:nvPr/>
        </p:nvSpPr>
        <p:spPr bwMode="auto">
          <a:xfrm>
            <a:off x="4859338" y="836712"/>
            <a:ext cx="2303462" cy="3444875"/>
          </a:xfrm>
          <a:prstGeom prst="rect">
            <a:avLst/>
          </a:prstGeom>
          <a:noFill/>
          <a:ln w="12700">
            <a:noFill/>
            <a:miter lim="800000"/>
            <a:headEnd type="none" w="sm" len="sm"/>
            <a:tailEnd type="none" w="sm" len="sm"/>
          </a:ln>
          <a:effectLst/>
        </p:spPr>
        <p:txBody>
          <a:bodyPr>
            <a:spAutoFit/>
          </a:bodyPr>
          <a:lstStyle/>
          <a:p>
            <a:pPr>
              <a:defRPr/>
            </a:pPr>
            <a:r>
              <a:rPr lang="zh-CN" altLang="en-US" b="1" dirty="0">
                <a:solidFill>
                  <a:schemeClr val="accent2"/>
                </a:solidFill>
                <a:effectLst>
                  <a:outerShdw blurRad="38100" dist="38100" dir="2700000" algn="tl">
                    <a:srgbClr val="C0C0C0"/>
                  </a:outerShdw>
                </a:effectLst>
                <a:latin typeface="Tahoma" pitchFamily="34" charset="0"/>
              </a:rPr>
              <a:t>自下而上分析时，栈中可能出现的串：</a:t>
            </a:r>
          </a:p>
          <a:p>
            <a:pPr>
              <a:defRPr/>
            </a:pPr>
            <a:r>
              <a:rPr lang="en-US" altLang="zh-CN" b="1" dirty="0">
                <a:solidFill>
                  <a:srgbClr val="996633"/>
                </a:solidFill>
                <a:effectLst>
                  <a:outerShdw blurRad="38100" dist="38100" dir="2700000" algn="tl">
                    <a:srgbClr val="C0C0C0"/>
                  </a:outerShdw>
                </a:effectLst>
                <a:latin typeface="Tahoma" pitchFamily="34" charset="0"/>
              </a:rPr>
              <a:t>a</a:t>
            </a:r>
          </a:p>
          <a:p>
            <a:pPr>
              <a:defRPr/>
            </a:pPr>
            <a:r>
              <a:rPr lang="en-US" altLang="zh-CN" b="1" dirty="0" err="1">
                <a:solidFill>
                  <a:srgbClr val="996633"/>
                </a:solidFill>
                <a:effectLst>
                  <a:outerShdw blurRad="38100" dist="38100" dir="2700000" algn="tl">
                    <a:srgbClr val="C0C0C0"/>
                  </a:outerShdw>
                </a:effectLst>
                <a:latin typeface="Tahoma" pitchFamily="34" charset="0"/>
              </a:rPr>
              <a:t>ab</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aAbc</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aAd</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aABe</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a:solidFill>
                  <a:srgbClr val="996633"/>
                </a:solidFill>
                <a:effectLst>
                  <a:outerShdw blurRad="38100" dist="38100" dir="2700000" algn="tl">
                    <a:srgbClr val="C0C0C0"/>
                  </a:outerShdw>
                </a:effectLst>
                <a:latin typeface="Tahoma" pitchFamily="34" charset="0"/>
              </a:rPr>
              <a:t>S</a:t>
            </a:r>
          </a:p>
        </p:txBody>
      </p:sp>
      <p:sp>
        <p:nvSpPr>
          <p:cNvPr id="530438" name="Text Box 6" descr="Green marble"/>
          <p:cNvSpPr txBox="1">
            <a:spLocks noChangeArrowheads="1"/>
          </p:cNvSpPr>
          <p:nvPr/>
        </p:nvSpPr>
        <p:spPr bwMode="auto">
          <a:xfrm>
            <a:off x="323850" y="3933825"/>
            <a:ext cx="8675688" cy="1800225"/>
          </a:xfrm>
          <a:prstGeom prst="rect">
            <a:avLst/>
          </a:prstGeom>
          <a:noFill/>
          <a:ln w="12700">
            <a:noFill/>
            <a:miter lim="800000"/>
            <a:headEnd type="none" w="sm" len="sm"/>
            <a:tailEnd type="none" w="sm" len="sm"/>
          </a:ln>
          <a:effectLst/>
        </p:spPr>
        <p:txBody>
          <a:bodyPr lIns="0" rIns="0">
            <a:spAutoFit/>
          </a:bodyPr>
          <a:lstStyle/>
          <a:p>
            <a:pPr eaLnBrk="0" hangingPunct="0">
              <a:defRPr/>
            </a:pPr>
            <a:r>
              <a:rPr lang="zh-CN" altLang="en-US" sz="2800" b="1">
                <a:solidFill>
                  <a:schemeClr val="accent2"/>
                </a:solidFill>
                <a:effectLst>
                  <a:outerShdw blurRad="38100" dist="38100" dir="2700000" algn="tl">
                    <a:srgbClr val="C0C0C0"/>
                  </a:outerShdw>
                </a:effectLst>
                <a:latin typeface="宋体" pitchFamily="2" charset="-122"/>
              </a:rPr>
              <a:t>活前缀：</a:t>
            </a:r>
          </a:p>
          <a:p>
            <a:pPr eaLnBrk="0" hangingPunct="0">
              <a:defRPr/>
            </a:pPr>
            <a:r>
              <a:rPr lang="zh-CN" altLang="en-US" sz="2800" b="1">
                <a:solidFill>
                  <a:schemeClr val="accent2"/>
                </a:solidFill>
                <a:effectLst>
                  <a:outerShdw blurRad="38100" dist="38100" dir="2700000" algn="tl">
                    <a:srgbClr val="C0C0C0"/>
                  </a:outerShdw>
                </a:effectLst>
                <a:latin typeface="宋体" pitchFamily="2" charset="-122"/>
              </a:rPr>
              <a:t>右句型的前缀，该前缀不超过最右句柄的右端</a:t>
            </a:r>
          </a:p>
          <a:p>
            <a:pPr marL="179388" lvl="1" eaLnBrk="0" hangingPunct="0">
              <a:defRPr/>
            </a:pPr>
            <a:r>
              <a:rPr lang="zh-CN" altLang="en-US" sz="2800" b="1">
                <a:solidFill>
                  <a:schemeClr val="accent2"/>
                </a:solidFill>
                <a:effectLst>
                  <a:outerShdw blurRad="38100" dist="38100" dir="2700000" algn="tl">
                    <a:srgbClr val="C0C0C0"/>
                  </a:outerShdw>
                </a:effectLst>
                <a:latin typeface="宋体" pitchFamily="2" charset="-122"/>
              </a:rPr>
              <a:t>	</a:t>
            </a:r>
            <a:r>
              <a:rPr lang="en-US" altLang="zh-CN" sz="2800" b="1" i="1">
                <a:solidFill>
                  <a:schemeClr val="accent2"/>
                </a:solidFill>
                <a:effectLst>
                  <a:outerShdw blurRad="38100" dist="38100" dir="2700000" algn="tl">
                    <a:srgbClr val="C0C0C0"/>
                  </a:outerShdw>
                </a:effectLst>
              </a:rPr>
              <a:t>S</a:t>
            </a:r>
            <a:r>
              <a:rPr lang="en-US" altLang="zh-CN" sz="2800" b="1">
                <a:solidFill>
                  <a:schemeClr val="accent2"/>
                </a:solidFill>
                <a:effectLst>
                  <a:outerShdw blurRad="38100" dist="38100" dir="2700000" algn="tl">
                    <a:srgbClr val="C0C0C0"/>
                  </a:outerShdw>
                </a:effectLst>
                <a:latin typeface="宋体" pitchFamily="2" charset="-122"/>
              </a:rPr>
              <a:t> </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baseline="-30000">
                <a:solidFill>
                  <a:schemeClr val="accent2"/>
                </a:solidFill>
                <a:effectLst>
                  <a:outerShdw blurRad="38100" dist="38100" dir="2700000" algn="tl">
                    <a:srgbClr val="C0C0C0"/>
                  </a:outerShdw>
                </a:effectLst>
              </a:rPr>
              <a:t>rm  </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rgbClr val="FF0000"/>
                </a:solidFill>
                <a:effectLst>
                  <a:outerShdw blurRad="38100" dist="38100" dir="2700000" algn="tl">
                    <a:srgbClr val="C0C0C0"/>
                  </a:outerShdw>
                </a:effectLst>
              </a:rPr>
              <a:t>A</a:t>
            </a:r>
            <a:r>
              <a:rPr lang="en-US" altLang="zh-CN" sz="2800" b="1" i="1">
                <a:solidFill>
                  <a:schemeClr val="accent2"/>
                </a:solidFill>
                <a:effectLst>
                  <a:outerShdw blurRad="38100" dist="38100" dir="2700000" algn="tl">
                    <a:srgbClr val="C0C0C0"/>
                  </a:outerShdw>
                </a:effectLst>
              </a:rPr>
              <a:t> w</a:t>
            </a:r>
            <a:r>
              <a:rPr lang="en-US" altLang="zh-CN" sz="2800" b="1" i="1" baseline="-30000">
                <a:solidFill>
                  <a:schemeClr val="accent2"/>
                </a:solidFill>
                <a:effectLst>
                  <a:outerShdw blurRad="38100" dist="38100" dir="2700000" algn="tl">
                    <a:srgbClr val="C0C0C0"/>
                  </a:outerShdw>
                </a:effectLst>
              </a:rPr>
              <a:t> </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baseline="-30000">
                <a:solidFill>
                  <a:schemeClr val="accent2"/>
                </a:solidFill>
                <a:effectLst>
                  <a:outerShdw blurRad="38100" dist="38100" dir="2700000" algn="tl">
                    <a:srgbClr val="C0C0C0"/>
                  </a:outerShdw>
                </a:effectLst>
              </a:rPr>
              <a:t>rm </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rgbClr val="FF0000"/>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w</a:t>
            </a:r>
            <a:r>
              <a:rPr lang="en-US" altLang="zh-CN" sz="2800" b="1" i="1" baseline="-30000">
                <a:solidFill>
                  <a:schemeClr val="accent2"/>
                </a:solidFill>
                <a:effectLst>
                  <a:outerShdw blurRad="38100" dist="38100" dir="2700000" algn="tl">
                    <a:srgbClr val="C0C0C0"/>
                  </a:outerShdw>
                </a:effectLst>
              </a:rPr>
              <a:t> </a:t>
            </a:r>
          </a:p>
          <a:p>
            <a:pPr marL="179388" lvl="1" eaLnBrk="0" hangingPunct="0">
              <a:defRPr/>
            </a:pP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sym typeface="Symbol" pitchFamily="18" charset="2"/>
              </a:rPr>
              <a:t> </a:t>
            </a:r>
            <a:r>
              <a:rPr lang="zh-CN" altLang="en-US" sz="2800" b="1">
                <a:solidFill>
                  <a:schemeClr val="accent2"/>
                </a:solidFill>
                <a:effectLst>
                  <a:outerShdw blurRad="38100" dist="38100" dir="2700000" algn="tl">
                    <a:srgbClr val="C0C0C0"/>
                  </a:outerShdw>
                </a:effectLst>
              </a:rPr>
              <a:t>的任何前缀（包括</a:t>
            </a:r>
            <a:r>
              <a:rPr lang="zh-CN" altLang="en-US" sz="2800" b="1">
                <a:solidFill>
                  <a:schemeClr val="accent2"/>
                </a:solidFill>
                <a:effectLst>
                  <a:outerShdw blurRad="38100" dist="38100" dir="2700000" algn="tl">
                    <a:srgbClr val="C0C0C0"/>
                  </a:outerShdw>
                </a:effectLst>
                <a:sym typeface="Symbol" pitchFamily="18" charset="2"/>
              </a:rPr>
              <a:t></a:t>
            </a:r>
            <a:r>
              <a:rPr lang="zh-CN" altLang="en-US" sz="2800" b="1">
                <a:solidFill>
                  <a:schemeClr val="accent2"/>
                </a:solidFill>
                <a:effectLst>
                  <a:outerShdw blurRad="38100" dist="38100" dir="2700000" algn="tl">
                    <a:srgbClr val="C0C0C0"/>
                  </a:outerShdw>
                </a:effectLst>
              </a:rPr>
              <a:t>和</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sym typeface="Symbol" pitchFamily="18" charset="2"/>
              </a:rPr>
              <a:t></a:t>
            </a:r>
            <a:r>
              <a:rPr lang="zh-CN" altLang="en-US" sz="2800" b="1">
                <a:solidFill>
                  <a:schemeClr val="accent2"/>
                </a:solidFill>
                <a:effectLst>
                  <a:outerShdw blurRad="38100" dist="38100" dir="2700000" algn="tl">
                    <a:srgbClr val="C0C0C0"/>
                  </a:outerShdw>
                </a:effectLst>
              </a:rPr>
              <a:t>本身）都是一个活前缀。</a:t>
            </a:r>
            <a:endParaRPr lang="en-US" altLang="zh-CN" sz="2800" b="1">
              <a:solidFill>
                <a:schemeClr val="accent2"/>
              </a:solidFill>
              <a:effectLst>
                <a:outerShdw blurRad="38100" dist="38100" dir="2700000" algn="tl">
                  <a:srgbClr val="C0C0C0"/>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0436"/>
                                        </p:tgtEl>
                                        <p:attrNameLst>
                                          <p:attrName>style.visibility</p:attrName>
                                        </p:attrNameLst>
                                      </p:cBhvr>
                                      <p:to>
                                        <p:strVal val="visible"/>
                                      </p:to>
                                    </p:set>
                                    <p:animEffect transition="in" filter="wipe(left)">
                                      <p:cBhvr>
                                        <p:cTn id="7" dur="500"/>
                                        <p:tgtEl>
                                          <p:spTgt spid="530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30437">
                                            <p:txEl>
                                              <p:pRg st="0" end="0"/>
                                            </p:txEl>
                                          </p:spTgt>
                                        </p:tgtEl>
                                        <p:attrNameLst>
                                          <p:attrName>style.visibility</p:attrName>
                                        </p:attrNameLst>
                                      </p:cBhvr>
                                      <p:to>
                                        <p:strVal val="visible"/>
                                      </p:to>
                                    </p:set>
                                    <p:animEffect transition="in" filter="checkerboard(across)">
                                      <p:cBhvr>
                                        <p:cTn id="12" dur="500"/>
                                        <p:tgtEl>
                                          <p:spTgt spid="53043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0437">
                                            <p:txEl>
                                              <p:pRg st="1" end="1"/>
                                            </p:txEl>
                                          </p:spTgt>
                                        </p:tgtEl>
                                        <p:attrNameLst>
                                          <p:attrName>style.visibility</p:attrName>
                                        </p:attrNameLst>
                                      </p:cBhvr>
                                      <p:to>
                                        <p:strVal val="visible"/>
                                      </p:to>
                                    </p:set>
                                    <p:animEffect transition="in" filter="blinds(horizontal)">
                                      <p:cBhvr>
                                        <p:cTn id="17" dur="500"/>
                                        <p:tgtEl>
                                          <p:spTgt spid="530437">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0437">
                                            <p:txEl>
                                              <p:pRg st="2" end="2"/>
                                            </p:txEl>
                                          </p:spTgt>
                                        </p:tgtEl>
                                        <p:attrNameLst>
                                          <p:attrName>style.visibility</p:attrName>
                                        </p:attrNameLst>
                                      </p:cBhvr>
                                      <p:to>
                                        <p:strVal val="visible"/>
                                      </p:to>
                                    </p:set>
                                    <p:animEffect transition="in" filter="blinds(horizontal)">
                                      <p:cBhvr>
                                        <p:cTn id="20" dur="500"/>
                                        <p:tgtEl>
                                          <p:spTgt spid="530437">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0437">
                                            <p:txEl>
                                              <p:pRg st="3" end="3"/>
                                            </p:txEl>
                                          </p:spTgt>
                                        </p:tgtEl>
                                        <p:attrNameLst>
                                          <p:attrName>style.visibility</p:attrName>
                                        </p:attrNameLst>
                                      </p:cBhvr>
                                      <p:to>
                                        <p:strVal val="visible"/>
                                      </p:to>
                                    </p:set>
                                    <p:animEffect transition="in" filter="blinds(horizontal)">
                                      <p:cBhvr>
                                        <p:cTn id="23" dur="500"/>
                                        <p:tgtEl>
                                          <p:spTgt spid="530437">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30437">
                                            <p:txEl>
                                              <p:pRg st="4" end="4"/>
                                            </p:txEl>
                                          </p:spTgt>
                                        </p:tgtEl>
                                        <p:attrNameLst>
                                          <p:attrName>style.visibility</p:attrName>
                                        </p:attrNameLst>
                                      </p:cBhvr>
                                      <p:to>
                                        <p:strVal val="visible"/>
                                      </p:to>
                                    </p:set>
                                    <p:animEffect transition="in" filter="blinds(horizontal)">
                                      <p:cBhvr>
                                        <p:cTn id="26" dur="500"/>
                                        <p:tgtEl>
                                          <p:spTgt spid="530437">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30437">
                                            <p:txEl>
                                              <p:pRg st="5" end="5"/>
                                            </p:txEl>
                                          </p:spTgt>
                                        </p:tgtEl>
                                        <p:attrNameLst>
                                          <p:attrName>style.visibility</p:attrName>
                                        </p:attrNameLst>
                                      </p:cBhvr>
                                      <p:to>
                                        <p:strVal val="visible"/>
                                      </p:to>
                                    </p:set>
                                    <p:animEffect transition="in" filter="blinds(horizontal)">
                                      <p:cBhvr>
                                        <p:cTn id="29" dur="500"/>
                                        <p:tgtEl>
                                          <p:spTgt spid="530437">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30437">
                                            <p:txEl>
                                              <p:pRg st="6" end="6"/>
                                            </p:txEl>
                                          </p:spTgt>
                                        </p:tgtEl>
                                        <p:attrNameLst>
                                          <p:attrName>style.visibility</p:attrName>
                                        </p:attrNameLst>
                                      </p:cBhvr>
                                      <p:to>
                                        <p:strVal val="visible"/>
                                      </p:to>
                                    </p:set>
                                    <p:animEffect transition="in" filter="blinds(horizontal)">
                                      <p:cBhvr>
                                        <p:cTn id="32" dur="500"/>
                                        <p:tgtEl>
                                          <p:spTgt spid="53043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30437">
                                            <p:txEl>
                                              <p:pRg st="7" end="7"/>
                                            </p:txEl>
                                          </p:spTgt>
                                        </p:tgtEl>
                                        <p:attrNameLst>
                                          <p:attrName>style.visibility</p:attrName>
                                        </p:attrNameLst>
                                      </p:cBhvr>
                                      <p:to>
                                        <p:strVal val="visible"/>
                                      </p:to>
                                    </p:set>
                                    <p:animEffect transition="in" filter="blinds(horizontal)">
                                      <p:cBhvr>
                                        <p:cTn id="35" dur="500"/>
                                        <p:tgtEl>
                                          <p:spTgt spid="530437">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30437">
                                            <p:txEl>
                                              <p:pRg st="8" end="8"/>
                                            </p:txEl>
                                          </p:spTgt>
                                        </p:tgtEl>
                                        <p:attrNameLst>
                                          <p:attrName>style.visibility</p:attrName>
                                        </p:attrNameLst>
                                      </p:cBhvr>
                                      <p:to>
                                        <p:strVal val="visible"/>
                                      </p:to>
                                    </p:set>
                                    <p:animEffect transition="in" filter="blinds(horizontal)">
                                      <p:cBhvr>
                                        <p:cTn id="38" dur="500"/>
                                        <p:tgtEl>
                                          <p:spTgt spid="530437">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30437">
                                            <p:txEl>
                                              <p:pRg st="9" end="9"/>
                                            </p:txEl>
                                          </p:spTgt>
                                        </p:tgtEl>
                                        <p:attrNameLst>
                                          <p:attrName>style.visibility</p:attrName>
                                        </p:attrNameLst>
                                      </p:cBhvr>
                                      <p:to>
                                        <p:strVal val="visible"/>
                                      </p:to>
                                    </p:set>
                                    <p:animEffect transition="in" filter="blinds(horizontal)">
                                      <p:cBhvr>
                                        <p:cTn id="41" dur="500"/>
                                        <p:tgtEl>
                                          <p:spTgt spid="530437">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30438">
                                            <p:txEl>
                                              <p:pRg st="0" end="0"/>
                                            </p:txEl>
                                          </p:spTgt>
                                        </p:tgtEl>
                                        <p:attrNameLst>
                                          <p:attrName>style.visibility</p:attrName>
                                        </p:attrNameLst>
                                      </p:cBhvr>
                                      <p:to>
                                        <p:strVal val="visible"/>
                                      </p:to>
                                    </p:set>
                                    <p:animEffect transition="in" filter="blinds(horizontal)">
                                      <p:cBhvr>
                                        <p:cTn id="46" dur="500"/>
                                        <p:tgtEl>
                                          <p:spTgt spid="530438">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30438">
                                            <p:txEl>
                                              <p:pRg st="1" end="1"/>
                                            </p:txEl>
                                          </p:spTgt>
                                        </p:tgtEl>
                                        <p:attrNameLst>
                                          <p:attrName>style.visibility</p:attrName>
                                        </p:attrNameLst>
                                      </p:cBhvr>
                                      <p:to>
                                        <p:strVal val="visible"/>
                                      </p:to>
                                    </p:set>
                                    <p:animEffect transition="in" filter="blinds(horizontal)">
                                      <p:cBhvr>
                                        <p:cTn id="49" dur="500"/>
                                        <p:tgtEl>
                                          <p:spTgt spid="530438">
                                            <p:txEl>
                                              <p:pRg st="1" end="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30438">
                                            <p:txEl>
                                              <p:pRg st="2" end="2"/>
                                            </p:txEl>
                                          </p:spTgt>
                                        </p:tgtEl>
                                        <p:attrNameLst>
                                          <p:attrName>style.visibility</p:attrName>
                                        </p:attrNameLst>
                                      </p:cBhvr>
                                      <p:to>
                                        <p:strVal val="visible"/>
                                      </p:to>
                                    </p:set>
                                    <p:animEffect transition="in" filter="blinds(horizontal)">
                                      <p:cBhvr>
                                        <p:cTn id="52" dur="500"/>
                                        <p:tgtEl>
                                          <p:spTgt spid="530438">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30438">
                                            <p:txEl>
                                              <p:pRg st="3" end="3"/>
                                            </p:txEl>
                                          </p:spTgt>
                                        </p:tgtEl>
                                        <p:attrNameLst>
                                          <p:attrName>style.visibility</p:attrName>
                                        </p:attrNameLst>
                                      </p:cBhvr>
                                      <p:to>
                                        <p:strVal val="visible"/>
                                      </p:to>
                                    </p:set>
                                    <p:animEffect transition="in" filter="blinds(horizontal)">
                                      <p:cBhvr>
                                        <p:cTn id="55" dur="500"/>
                                        <p:tgtEl>
                                          <p:spTgt spid="5304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smtClean="0">
                <a:ea typeface="宋体" pitchFamily="2" charset="-122"/>
              </a:rPr>
              <a:t>活前缀与句柄的关系</a:t>
            </a:r>
          </a:p>
        </p:txBody>
      </p:sp>
      <p:sp>
        <p:nvSpPr>
          <p:cNvPr id="34820" name="Rectangle 3"/>
          <p:cNvSpPr>
            <a:spLocks noGrp="1" noChangeArrowheads="1"/>
          </p:cNvSpPr>
          <p:nvPr>
            <p:ph idx="1"/>
          </p:nvPr>
        </p:nvSpPr>
        <p:spPr/>
        <p:txBody>
          <a:bodyPr/>
          <a:lstStyle/>
          <a:p>
            <a:r>
              <a:rPr lang="zh-CN" altLang="en-US" dirty="0" smtClean="0">
                <a:ea typeface="宋体" pitchFamily="2" charset="-122"/>
              </a:rPr>
              <a:t>文法例子</a:t>
            </a:r>
          </a:p>
          <a:p>
            <a:endParaRPr lang="zh-CN" altLang="en-US" dirty="0" smtClean="0">
              <a:ea typeface="宋体" pitchFamily="2" charset="-122"/>
            </a:endParaRPr>
          </a:p>
        </p:txBody>
      </p:sp>
      <p:sp>
        <p:nvSpPr>
          <p:cNvPr id="19" name="灯片编号占位符 5"/>
          <p:cNvSpPr>
            <a:spLocks noGrp="1"/>
          </p:cNvSpPr>
          <p:nvPr>
            <p:ph type="sldNum" sz="quarter" idx="11"/>
          </p:nvPr>
        </p:nvSpPr>
        <p:spPr/>
        <p:txBody>
          <a:bodyPr/>
          <a:lstStyle/>
          <a:p>
            <a:pPr>
              <a:defRPr/>
            </a:pPr>
            <a:fld id="{B06B2363-8065-4570-9931-38ECBEE5E5C3}" type="slidenum">
              <a:rPr lang="en-US" altLang="zh-CN"/>
              <a:pPr>
                <a:defRPr/>
              </a:pPr>
              <a:t>23</a:t>
            </a:fld>
            <a:endParaRPr lang="en-US" altLang="zh-CN"/>
          </a:p>
        </p:txBody>
      </p:sp>
      <p:sp>
        <p:nvSpPr>
          <p:cNvPr id="531461" name="Text Box 5" descr="Green marble"/>
          <p:cNvSpPr txBox="1">
            <a:spLocks noChangeArrowheads="1"/>
          </p:cNvSpPr>
          <p:nvPr/>
        </p:nvSpPr>
        <p:spPr bwMode="auto">
          <a:xfrm>
            <a:off x="3779838" y="1628775"/>
            <a:ext cx="2592387" cy="28384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chemeClr val="accent2"/>
                </a:solidFill>
                <a:effectLst>
                  <a:outerShdw blurRad="38100" dist="38100" dir="2700000" algn="tl">
                    <a:srgbClr val="C0C0C0"/>
                  </a:outerShdw>
                </a:effectLst>
                <a:latin typeface="Tahoma" pitchFamily="34" charset="0"/>
              </a:rPr>
              <a:t>栈中可能出现的串：</a:t>
            </a:r>
          </a:p>
          <a:p>
            <a:pPr>
              <a:defRPr/>
            </a:pPr>
            <a:r>
              <a:rPr lang="en-US" altLang="zh-CN" sz="1800" b="1">
                <a:solidFill>
                  <a:srgbClr val="996633"/>
                </a:solidFill>
                <a:effectLst>
                  <a:outerShdw blurRad="38100" dist="38100" dir="2700000" algn="tl">
                    <a:srgbClr val="C0C0C0"/>
                  </a:outerShdw>
                </a:effectLst>
                <a:latin typeface="Tahoma" pitchFamily="34" charset="0"/>
              </a:rPr>
              <a:t>a</a:t>
            </a:r>
          </a:p>
          <a:p>
            <a:pPr>
              <a:defRPr/>
            </a:pPr>
            <a:r>
              <a:rPr lang="en-US" altLang="zh-CN" sz="1800" b="1">
                <a:solidFill>
                  <a:srgbClr val="996633"/>
                </a:solidFill>
                <a:effectLst>
                  <a:outerShdw blurRad="38100" dist="38100" dir="2700000" algn="tl">
                    <a:srgbClr val="C0C0C0"/>
                  </a:outerShdw>
                </a:effectLst>
                <a:latin typeface="Tahoma" pitchFamily="34" charset="0"/>
              </a:rPr>
              <a:t>ab</a:t>
            </a:r>
          </a:p>
          <a:p>
            <a:pPr>
              <a:defRPr/>
            </a:pPr>
            <a:r>
              <a:rPr lang="en-US" altLang="zh-CN" sz="1800" b="1">
                <a:solidFill>
                  <a:srgbClr val="996633"/>
                </a:solidFill>
                <a:effectLst>
                  <a:outerShdw blurRad="38100" dist="38100" dir="2700000" algn="tl">
                    <a:srgbClr val="C0C0C0"/>
                  </a:outerShdw>
                </a:effectLst>
                <a:latin typeface="Tahoma" pitchFamily="34" charset="0"/>
              </a:rPr>
              <a:t>aA</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aAbc</a:t>
            </a:r>
          </a:p>
          <a:p>
            <a:pPr>
              <a:defRPr/>
            </a:pPr>
            <a:r>
              <a:rPr lang="en-US" altLang="zh-CN" sz="1800" b="1">
                <a:solidFill>
                  <a:srgbClr val="996633"/>
                </a:solidFill>
                <a:effectLst>
                  <a:outerShdw blurRad="38100" dist="38100" dir="2700000" algn="tl">
                    <a:srgbClr val="C0C0C0"/>
                  </a:outerShdw>
                </a:effectLst>
                <a:latin typeface="Tahoma" pitchFamily="34" charset="0"/>
              </a:rPr>
              <a:t>aAd</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aABe</a:t>
            </a:r>
          </a:p>
          <a:p>
            <a:pPr>
              <a:defRPr/>
            </a:pPr>
            <a:r>
              <a:rPr lang="en-US" altLang="zh-CN" sz="1800" b="1">
                <a:solidFill>
                  <a:srgbClr val="996633"/>
                </a:solidFill>
                <a:effectLst>
                  <a:outerShdw blurRad="38100" dist="38100" dir="2700000" algn="tl">
                    <a:srgbClr val="C0C0C0"/>
                  </a:outerShdw>
                </a:effectLst>
                <a:latin typeface="Tahoma" pitchFamily="34" charset="0"/>
              </a:rPr>
              <a:t>S</a:t>
            </a:r>
          </a:p>
        </p:txBody>
      </p:sp>
      <p:sp>
        <p:nvSpPr>
          <p:cNvPr id="34823" name="Text Box 6" descr="Green marble"/>
          <p:cNvSpPr txBox="1">
            <a:spLocks noChangeArrowheads="1"/>
          </p:cNvSpPr>
          <p:nvPr/>
        </p:nvSpPr>
        <p:spPr bwMode="auto">
          <a:xfrm>
            <a:off x="107950" y="4508500"/>
            <a:ext cx="886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FF3300"/>
                </a:solidFill>
                <a:latin typeface="Tahoma" pitchFamily="34" charset="0"/>
              </a:rPr>
              <a:t>① 活前缀已含有句柄的全部符号，表明产生式</a:t>
            </a:r>
            <a:r>
              <a:rPr lang="en-US" altLang="zh-CN" b="1">
                <a:solidFill>
                  <a:srgbClr val="FF3300"/>
                </a:solidFill>
                <a:latin typeface="Tahoma" pitchFamily="34" charset="0"/>
              </a:rPr>
              <a:t>A→β</a:t>
            </a:r>
            <a:r>
              <a:rPr lang="zh-CN" altLang="en-US" b="1">
                <a:solidFill>
                  <a:srgbClr val="FF3300"/>
                </a:solidFill>
                <a:latin typeface="Tahoma" pitchFamily="34" charset="0"/>
              </a:rPr>
              <a:t>的右部</a:t>
            </a:r>
            <a:r>
              <a:rPr lang="en-US" altLang="zh-CN" b="1">
                <a:solidFill>
                  <a:srgbClr val="FF3300"/>
                </a:solidFill>
                <a:latin typeface="Tahoma" pitchFamily="34" charset="0"/>
              </a:rPr>
              <a:t>β</a:t>
            </a:r>
            <a:r>
              <a:rPr lang="zh-CN" altLang="en-US" b="1">
                <a:solidFill>
                  <a:srgbClr val="FF3300"/>
                </a:solidFill>
                <a:latin typeface="Tahoma" pitchFamily="34" charset="0"/>
              </a:rPr>
              <a:t>已出现在栈顶。</a:t>
            </a:r>
            <a:endParaRPr lang="en-US" altLang="zh-CN" b="1">
              <a:solidFill>
                <a:srgbClr val="FF3300"/>
              </a:solidFill>
              <a:latin typeface="Tahoma" pitchFamily="34" charset="0"/>
            </a:endParaRPr>
          </a:p>
        </p:txBody>
      </p:sp>
      <p:sp>
        <p:nvSpPr>
          <p:cNvPr id="531463" name="Line 7"/>
          <p:cNvSpPr>
            <a:spLocks noChangeShapeType="1"/>
          </p:cNvSpPr>
          <p:nvPr/>
        </p:nvSpPr>
        <p:spPr bwMode="auto">
          <a:xfrm>
            <a:off x="3995738" y="2492375"/>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64" name="Text Box 8" descr="Green marble"/>
          <p:cNvSpPr txBox="1">
            <a:spLocks noChangeArrowheads="1"/>
          </p:cNvSpPr>
          <p:nvPr/>
        </p:nvSpPr>
        <p:spPr bwMode="auto">
          <a:xfrm>
            <a:off x="5703888" y="2147888"/>
            <a:ext cx="2613025"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A-&gt;b</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65" name="Line 9"/>
          <p:cNvSpPr>
            <a:spLocks noChangeShapeType="1"/>
          </p:cNvSpPr>
          <p:nvPr/>
        </p:nvSpPr>
        <p:spPr bwMode="auto">
          <a:xfrm flipH="1">
            <a:off x="4427538" y="2349500"/>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1466" name="Line 10"/>
          <p:cNvSpPr>
            <a:spLocks noChangeShapeType="1"/>
          </p:cNvSpPr>
          <p:nvPr/>
        </p:nvSpPr>
        <p:spPr bwMode="auto">
          <a:xfrm flipV="1">
            <a:off x="3997325" y="3341688"/>
            <a:ext cx="503238" cy="15875"/>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67" name="Text Box 11" descr="Green marble"/>
          <p:cNvSpPr txBox="1">
            <a:spLocks noChangeArrowheads="1"/>
          </p:cNvSpPr>
          <p:nvPr/>
        </p:nvSpPr>
        <p:spPr bwMode="auto">
          <a:xfrm>
            <a:off x="5919788" y="2997200"/>
            <a:ext cx="2890837" cy="366713"/>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A-&gt;Abc</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68" name="Line 12"/>
          <p:cNvSpPr>
            <a:spLocks noChangeShapeType="1"/>
          </p:cNvSpPr>
          <p:nvPr/>
        </p:nvSpPr>
        <p:spPr bwMode="auto">
          <a:xfrm flipH="1">
            <a:off x="4643438" y="3198813"/>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1469" name="Line 13"/>
          <p:cNvSpPr>
            <a:spLocks noChangeShapeType="1"/>
          </p:cNvSpPr>
          <p:nvPr/>
        </p:nvSpPr>
        <p:spPr bwMode="auto">
          <a:xfrm>
            <a:off x="4140200" y="3573463"/>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70" name="Line 14"/>
          <p:cNvSpPr>
            <a:spLocks noChangeShapeType="1"/>
          </p:cNvSpPr>
          <p:nvPr/>
        </p:nvSpPr>
        <p:spPr bwMode="auto">
          <a:xfrm>
            <a:off x="3851275" y="4149725"/>
            <a:ext cx="576263"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71" name="Text Box 15" descr="Green marble"/>
          <p:cNvSpPr txBox="1">
            <a:spLocks noChangeArrowheads="1"/>
          </p:cNvSpPr>
          <p:nvPr/>
        </p:nvSpPr>
        <p:spPr bwMode="auto">
          <a:xfrm>
            <a:off x="5919788" y="3349625"/>
            <a:ext cx="2613025" cy="366713"/>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B-&gt;d</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72" name="Line 16"/>
          <p:cNvSpPr>
            <a:spLocks noChangeShapeType="1"/>
          </p:cNvSpPr>
          <p:nvPr/>
        </p:nvSpPr>
        <p:spPr bwMode="auto">
          <a:xfrm flipH="1">
            <a:off x="4643438" y="3551238"/>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1473" name="Text Box 17" descr="Green marble"/>
          <p:cNvSpPr txBox="1">
            <a:spLocks noChangeArrowheads="1"/>
          </p:cNvSpPr>
          <p:nvPr/>
        </p:nvSpPr>
        <p:spPr bwMode="auto">
          <a:xfrm>
            <a:off x="5919788" y="3925888"/>
            <a:ext cx="3043237"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S-&gt;aABe</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74" name="Line 18"/>
          <p:cNvSpPr>
            <a:spLocks noChangeShapeType="1"/>
          </p:cNvSpPr>
          <p:nvPr/>
        </p:nvSpPr>
        <p:spPr bwMode="auto">
          <a:xfrm flipH="1">
            <a:off x="4643438" y="4127500"/>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1463"/>
                                        </p:tgtEl>
                                        <p:attrNameLst>
                                          <p:attrName>style.visibility</p:attrName>
                                        </p:attrNameLst>
                                      </p:cBhvr>
                                      <p:to>
                                        <p:strVal val="visible"/>
                                      </p:to>
                                    </p:set>
                                    <p:animEffect transition="in" filter="checkerboard(across)">
                                      <p:cBhvr>
                                        <p:cTn id="7" dur="500"/>
                                        <p:tgtEl>
                                          <p:spTgt spid="531463"/>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1464"/>
                                        </p:tgtEl>
                                        <p:attrNameLst>
                                          <p:attrName>style.visibility</p:attrName>
                                        </p:attrNameLst>
                                      </p:cBhvr>
                                      <p:to>
                                        <p:strVal val="visible"/>
                                      </p:to>
                                    </p:set>
                                    <p:animEffect transition="in" filter="checkerboard(across)">
                                      <p:cBhvr>
                                        <p:cTn id="11" dur="500"/>
                                        <p:tgtEl>
                                          <p:spTgt spid="531464"/>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31465"/>
                                        </p:tgtEl>
                                        <p:attrNameLst>
                                          <p:attrName>style.visibility</p:attrName>
                                        </p:attrNameLst>
                                      </p:cBhvr>
                                      <p:to>
                                        <p:strVal val="visible"/>
                                      </p:to>
                                    </p:set>
                                    <p:animEffect transition="in" filter="checkerboard(across)">
                                      <p:cBhvr>
                                        <p:cTn id="14" dur="500"/>
                                        <p:tgtEl>
                                          <p:spTgt spid="53146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31466"/>
                                        </p:tgtEl>
                                        <p:attrNameLst>
                                          <p:attrName>style.visibility</p:attrName>
                                        </p:attrNameLst>
                                      </p:cBhvr>
                                      <p:to>
                                        <p:strVal val="visible"/>
                                      </p:to>
                                    </p:set>
                                    <p:animEffect transition="in" filter="checkerboard(across)">
                                      <p:cBhvr>
                                        <p:cTn id="19" dur="500"/>
                                        <p:tgtEl>
                                          <p:spTgt spid="531466"/>
                                        </p:tgtEl>
                                      </p:cBhvr>
                                    </p:animEffect>
                                  </p:childTnLst>
                                </p:cTn>
                              </p:par>
                            </p:childTnLst>
                          </p:cTn>
                        </p:par>
                        <p:par>
                          <p:cTn id="20" fill="hold" nodeType="afterGroup">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531467"/>
                                        </p:tgtEl>
                                        <p:attrNameLst>
                                          <p:attrName>style.visibility</p:attrName>
                                        </p:attrNameLst>
                                      </p:cBhvr>
                                      <p:to>
                                        <p:strVal val="visible"/>
                                      </p:to>
                                    </p:set>
                                    <p:animEffect transition="in" filter="checkerboard(across)">
                                      <p:cBhvr>
                                        <p:cTn id="23" dur="500"/>
                                        <p:tgtEl>
                                          <p:spTgt spid="53146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31468"/>
                                        </p:tgtEl>
                                        <p:attrNameLst>
                                          <p:attrName>style.visibility</p:attrName>
                                        </p:attrNameLst>
                                      </p:cBhvr>
                                      <p:to>
                                        <p:strVal val="visible"/>
                                      </p:to>
                                    </p:set>
                                    <p:animEffect transition="in" filter="checkerboard(across)">
                                      <p:cBhvr>
                                        <p:cTn id="26" dur="500"/>
                                        <p:tgtEl>
                                          <p:spTgt spid="5314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31469"/>
                                        </p:tgtEl>
                                        <p:attrNameLst>
                                          <p:attrName>style.visibility</p:attrName>
                                        </p:attrNameLst>
                                      </p:cBhvr>
                                      <p:to>
                                        <p:strVal val="visible"/>
                                      </p:to>
                                    </p:set>
                                    <p:animEffect transition="in" filter="checkerboard(across)">
                                      <p:cBhvr>
                                        <p:cTn id="31" dur="500"/>
                                        <p:tgtEl>
                                          <p:spTgt spid="531469"/>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531471"/>
                                        </p:tgtEl>
                                        <p:attrNameLst>
                                          <p:attrName>style.visibility</p:attrName>
                                        </p:attrNameLst>
                                      </p:cBhvr>
                                      <p:to>
                                        <p:strVal val="visible"/>
                                      </p:to>
                                    </p:set>
                                    <p:animEffect transition="in" filter="checkerboard(across)">
                                      <p:cBhvr>
                                        <p:cTn id="35" dur="500"/>
                                        <p:tgtEl>
                                          <p:spTgt spid="531471"/>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531472"/>
                                        </p:tgtEl>
                                        <p:attrNameLst>
                                          <p:attrName>style.visibility</p:attrName>
                                        </p:attrNameLst>
                                      </p:cBhvr>
                                      <p:to>
                                        <p:strVal val="visible"/>
                                      </p:to>
                                    </p:set>
                                    <p:animEffect transition="in" filter="checkerboard(across)">
                                      <p:cBhvr>
                                        <p:cTn id="38" dur="500"/>
                                        <p:tgtEl>
                                          <p:spTgt spid="53147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531470"/>
                                        </p:tgtEl>
                                        <p:attrNameLst>
                                          <p:attrName>style.visibility</p:attrName>
                                        </p:attrNameLst>
                                      </p:cBhvr>
                                      <p:to>
                                        <p:strVal val="visible"/>
                                      </p:to>
                                    </p:set>
                                    <p:animEffect transition="in" filter="checkerboard(across)">
                                      <p:cBhvr>
                                        <p:cTn id="43" dur="500"/>
                                        <p:tgtEl>
                                          <p:spTgt spid="531470"/>
                                        </p:tgtEl>
                                      </p:cBhvr>
                                    </p:animEffect>
                                  </p:childTnLst>
                                </p:cTn>
                              </p:par>
                            </p:childTnLst>
                          </p:cTn>
                        </p:par>
                        <p:par>
                          <p:cTn id="44" fill="hold" nodeType="afterGroup">
                            <p:stCondLst>
                              <p:cond delay="500"/>
                            </p:stCondLst>
                            <p:childTnLst>
                              <p:par>
                                <p:cTn id="45" presetID="5" presetClass="entr" presetSubtype="10" fill="hold" grpId="0" nodeType="afterEffect">
                                  <p:stCondLst>
                                    <p:cond delay="0"/>
                                  </p:stCondLst>
                                  <p:childTnLst>
                                    <p:set>
                                      <p:cBhvr>
                                        <p:cTn id="46" dur="1" fill="hold">
                                          <p:stCondLst>
                                            <p:cond delay="0"/>
                                          </p:stCondLst>
                                        </p:cTn>
                                        <p:tgtEl>
                                          <p:spTgt spid="531473"/>
                                        </p:tgtEl>
                                        <p:attrNameLst>
                                          <p:attrName>style.visibility</p:attrName>
                                        </p:attrNameLst>
                                      </p:cBhvr>
                                      <p:to>
                                        <p:strVal val="visible"/>
                                      </p:to>
                                    </p:set>
                                    <p:animEffect transition="in" filter="checkerboard(across)">
                                      <p:cBhvr>
                                        <p:cTn id="47" dur="500"/>
                                        <p:tgtEl>
                                          <p:spTgt spid="531473"/>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531474"/>
                                        </p:tgtEl>
                                        <p:attrNameLst>
                                          <p:attrName>style.visibility</p:attrName>
                                        </p:attrNameLst>
                                      </p:cBhvr>
                                      <p:to>
                                        <p:strVal val="visible"/>
                                      </p:to>
                                    </p:set>
                                    <p:animEffect transition="in" filter="checkerboard(across)">
                                      <p:cBhvr>
                                        <p:cTn id="50" dur="500"/>
                                        <p:tgtEl>
                                          <p:spTgt spid="531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3" grpId="0" animBg="1"/>
      <p:bldP spid="531464" grpId="0"/>
      <p:bldP spid="531465" grpId="0" animBg="1"/>
      <p:bldP spid="531466" grpId="0" animBg="1"/>
      <p:bldP spid="531467" grpId="0"/>
      <p:bldP spid="531468" grpId="0" animBg="1"/>
      <p:bldP spid="531469" grpId="0" animBg="1"/>
      <p:bldP spid="531470" grpId="0" animBg="1"/>
      <p:bldP spid="531471" grpId="0"/>
      <p:bldP spid="531472" grpId="0" animBg="1"/>
      <p:bldP spid="531473" grpId="0"/>
      <p:bldP spid="5314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zh-CN" altLang="en-US" smtClean="0">
                <a:ea typeface="宋体" pitchFamily="2" charset="-122"/>
              </a:rPr>
              <a:t>活前缀与句柄的关系</a:t>
            </a:r>
          </a:p>
        </p:txBody>
      </p:sp>
      <p:sp>
        <p:nvSpPr>
          <p:cNvPr id="35844" name="Rectangle 3"/>
          <p:cNvSpPr>
            <a:spLocks noGrp="1" noChangeArrowheads="1"/>
          </p:cNvSpPr>
          <p:nvPr>
            <p:ph idx="1"/>
          </p:nvPr>
        </p:nvSpPr>
        <p:spPr/>
        <p:txBody>
          <a:bodyPr/>
          <a:lstStyle/>
          <a:p>
            <a:r>
              <a:rPr lang="zh-CN" altLang="en-US" dirty="0" smtClean="0">
                <a:ea typeface="宋体" pitchFamily="2" charset="-122"/>
              </a:rPr>
              <a:t>文法例子</a:t>
            </a:r>
          </a:p>
          <a:p>
            <a:endParaRPr lang="zh-CN" altLang="en-US" dirty="0" smtClean="0">
              <a:ea typeface="宋体" pitchFamily="2" charset="-122"/>
            </a:endParaRPr>
          </a:p>
        </p:txBody>
      </p:sp>
      <p:sp>
        <p:nvSpPr>
          <p:cNvPr id="17" name="灯片编号占位符 5"/>
          <p:cNvSpPr>
            <a:spLocks noGrp="1"/>
          </p:cNvSpPr>
          <p:nvPr>
            <p:ph type="sldNum" sz="quarter" idx="11"/>
          </p:nvPr>
        </p:nvSpPr>
        <p:spPr/>
        <p:txBody>
          <a:bodyPr/>
          <a:lstStyle/>
          <a:p>
            <a:pPr>
              <a:defRPr/>
            </a:pPr>
            <a:fld id="{2C66047E-8914-4CBC-B530-9491FC07E44B}" type="slidenum">
              <a:rPr lang="en-US" altLang="zh-CN"/>
              <a:pPr>
                <a:defRPr/>
              </a:pPr>
              <a:t>24</a:t>
            </a:fld>
            <a:endParaRPr lang="en-US" altLang="zh-CN"/>
          </a:p>
        </p:txBody>
      </p:sp>
      <p:sp>
        <p:nvSpPr>
          <p:cNvPr id="532485" name="Text Box 5" descr="Green marble"/>
          <p:cNvSpPr txBox="1">
            <a:spLocks noChangeArrowheads="1"/>
          </p:cNvSpPr>
          <p:nvPr/>
        </p:nvSpPr>
        <p:spPr bwMode="auto">
          <a:xfrm>
            <a:off x="3779838" y="1628775"/>
            <a:ext cx="2592387" cy="28384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chemeClr val="accent2"/>
                </a:solidFill>
                <a:effectLst>
                  <a:outerShdw blurRad="38100" dist="38100" dir="2700000" algn="tl">
                    <a:srgbClr val="C0C0C0"/>
                  </a:outerShdw>
                </a:effectLst>
                <a:latin typeface="Tahoma" pitchFamily="34" charset="0"/>
              </a:rPr>
              <a:t>栈中可能出现的串：</a:t>
            </a:r>
          </a:p>
          <a:p>
            <a:pPr>
              <a:defRPr/>
            </a:pPr>
            <a:r>
              <a:rPr lang="en-US" altLang="zh-CN" sz="1800" b="1">
                <a:solidFill>
                  <a:srgbClr val="996633"/>
                </a:solidFill>
                <a:effectLst>
                  <a:outerShdw blurRad="38100" dist="38100" dir="2700000" algn="tl">
                    <a:srgbClr val="C0C0C0"/>
                  </a:outerShdw>
                </a:effectLst>
                <a:latin typeface="Tahoma" pitchFamily="34" charset="0"/>
              </a:rPr>
              <a:t>a</a:t>
            </a:r>
          </a:p>
          <a:p>
            <a:pPr>
              <a:defRPr/>
            </a:pPr>
            <a:r>
              <a:rPr lang="en-US" altLang="zh-CN" sz="1800" b="1">
                <a:solidFill>
                  <a:srgbClr val="996633"/>
                </a:solidFill>
                <a:effectLst>
                  <a:outerShdw blurRad="38100" dist="38100" dir="2700000" algn="tl">
                    <a:srgbClr val="C0C0C0"/>
                  </a:outerShdw>
                </a:effectLst>
                <a:latin typeface="Tahoma" pitchFamily="34" charset="0"/>
              </a:rPr>
              <a:t>ab</a:t>
            </a:r>
          </a:p>
          <a:p>
            <a:pPr>
              <a:defRPr/>
            </a:pPr>
            <a:r>
              <a:rPr lang="en-US" altLang="zh-CN" sz="1800" b="1">
                <a:solidFill>
                  <a:srgbClr val="996633"/>
                </a:solidFill>
                <a:effectLst>
                  <a:outerShdw blurRad="38100" dist="38100" dir="2700000" algn="tl">
                    <a:srgbClr val="C0C0C0"/>
                  </a:outerShdw>
                </a:effectLst>
                <a:latin typeface="Tahoma" pitchFamily="34" charset="0"/>
              </a:rPr>
              <a:t>aA</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aAbc</a:t>
            </a:r>
          </a:p>
          <a:p>
            <a:pPr>
              <a:defRPr/>
            </a:pPr>
            <a:r>
              <a:rPr lang="en-US" altLang="zh-CN" sz="1800" b="1">
                <a:solidFill>
                  <a:srgbClr val="996633"/>
                </a:solidFill>
                <a:effectLst>
                  <a:outerShdw blurRad="38100" dist="38100" dir="2700000" algn="tl">
                    <a:srgbClr val="C0C0C0"/>
                  </a:outerShdw>
                </a:effectLst>
                <a:latin typeface="Tahoma" pitchFamily="34" charset="0"/>
              </a:rPr>
              <a:t>aAd</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aABe</a:t>
            </a:r>
          </a:p>
          <a:p>
            <a:pPr>
              <a:defRPr/>
            </a:pPr>
            <a:r>
              <a:rPr lang="en-US" altLang="zh-CN" sz="1800" b="1">
                <a:solidFill>
                  <a:srgbClr val="996633"/>
                </a:solidFill>
                <a:effectLst>
                  <a:outerShdw blurRad="38100" dist="38100" dir="2700000" algn="tl">
                    <a:srgbClr val="C0C0C0"/>
                  </a:outerShdw>
                </a:effectLst>
                <a:latin typeface="Tahoma" pitchFamily="34" charset="0"/>
              </a:rPr>
              <a:t>S</a:t>
            </a:r>
          </a:p>
        </p:txBody>
      </p:sp>
      <p:sp>
        <p:nvSpPr>
          <p:cNvPr id="35847" name="Text Box 6" descr="Green marble"/>
          <p:cNvSpPr txBox="1">
            <a:spLocks noChangeArrowheads="1"/>
          </p:cNvSpPr>
          <p:nvPr/>
        </p:nvSpPr>
        <p:spPr bwMode="auto">
          <a:xfrm>
            <a:off x="107950" y="4508500"/>
            <a:ext cx="886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36479C"/>
                </a:solidFill>
                <a:latin typeface="Tahoma" pitchFamily="34" charset="0"/>
              </a:rPr>
              <a:t>① 活前缀已含有句柄的全部符号，表明产生式</a:t>
            </a:r>
            <a:r>
              <a:rPr lang="en-US" altLang="zh-CN" b="1">
                <a:solidFill>
                  <a:srgbClr val="36479C"/>
                </a:solidFill>
                <a:latin typeface="Tahoma" pitchFamily="34" charset="0"/>
              </a:rPr>
              <a:t>A→β</a:t>
            </a:r>
            <a:r>
              <a:rPr lang="zh-CN" altLang="en-US" b="1">
                <a:solidFill>
                  <a:srgbClr val="36479C"/>
                </a:solidFill>
                <a:latin typeface="Tahoma" pitchFamily="34" charset="0"/>
              </a:rPr>
              <a:t>的右部</a:t>
            </a:r>
            <a:r>
              <a:rPr lang="en-US" altLang="zh-CN" b="1">
                <a:solidFill>
                  <a:srgbClr val="36479C"/>
                </a:solidFill>
                <a:latin typeface="Tahoma" pitchFamily="34" charset="0"/>
              </a:rPr>
              <a:t>β</a:t>
            </a:r>
            <a:r>
              <a:rPr lang="zh-CN" altLang="en-US" b="1">
                <a:solidFill>
                  <a:srgbClr val="36479C"/>
                </a:solidFill>
                <a:latin typeface="Tahoma" pitchFamily="34" charset="0"/>
              </a:rPr>
              <a:t>已出现在栈顶。</a:t>
            </a:r>
            <a:endParaRPr lang="en-US" altLang="zh-CN" b="1">
              <a:solidFill>
                <a:srgbClr val="36479C"/>
              </a:solidFill>
              <a:latin typeface="Tahoma" pitchFamily="34" charset="0"/>
            </a:endParaRPr>
          </a:p>
        </p:txBody>
      </p:sp>
      <p:sp>
        <p:nvSpPr>
          <p:cNvPr id="532487" name="Line 7"/>
          <p:cNvSpPr>
            <a:spLocks noChangeShapeType="1"/>
          </p:cNvSpPr>
          <p:nvPr/>
        </p:nvSpPr>
        <p:spPr bwMode="auto">
          <a:xfrm>
            <a:off x="3995738" y="2781300"/>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488" name="Text Box 8" descr="Green marble"/>
          <p:cNvSpPr txBox="1">
            <a:spLocks noChangeArrowheads="1"/>
          </p:cNvSpPr>
          <p:nvPr/>
        </p:nvSpPr>
        <p:spPr bwMode="auto">
          <a:xfrm>
            <a:off x="5440363" y="1989138"/>
            <a:ext cx="3811587"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出现产生式</a:t>
            </a:r>
            <a:r>
              <a:rPr lang="en-US" altLang="zh-CN" sz="1800" b="1">
                <a:solidFill>
                  <a:srgbClr val="FF3399"/>
                </a:solidFill>
                <a:effectLst>
                  <a:outerShdw blurRad="38100" dist="38100" dir="2700000" algn="tl">
                    <a:srgbClr val="C0C0C0"/>
                  </a:outerShdw>
                </a:effectLst>
                <a:latin typeface="Tahoma" pitchFamily="34" charset="0"/>
              </a:rPr>
              <a:t>A-&gt;Abc</a:t>
            </a:r>
            <a:r>
              <a:rPr lang="zh-CN" altLang="en-US" sz="1800" b="1">
                <a:solidFill>
                  <a:srgbClr val="FF3399"/>
                </a:solidFill>
                <a:effectLst>
                  <a:outerShdw blurRad="38100" dist="38100" dir="2700000" algn="tl">
                    <a:srgbClr val="C0C0C0"/>
                  </a:outerShdw>
                </a:effectLst>
                <a:latin typeface="Tahoma" pitchFamily="34" charset="0"/>
              </a:rPr>
              <a:t>右端的一部分，</a:t>
            </a:r>
          </a:p>
          <a:p>
            <a:pPr>
              <a:defRPr/>
            </a:pPr>
            <a:r>
              <a:rPr lang="zh-CN" altLang="en-US" sz="1800" b="1">
                <a:solidFill>
                  <a:srgbClr val="FF3399"/>
                </a:solidFill>
                <a:effectLst>
                  <a:outerShdw blurRad="38100" dist="38100" dir="2700000" algn="tl">
                    <a:srgbClr val="C0C0C0"/>
                  </a:outerShdw>
                </a:effectLst>
                <a:latin typeface="Tahoma" pitchFamily="34" charset="0"/>
              </a:rPr>
              <a:t>期望从输入串中看到</a:t>
            </a:r>
            <a:r>
              <a:rPr lang="en-US" altLang="zh-CN" sz="1800" b="1">
                <a:solidFill>
                  <a:srgbClr val="FF3399"/>
                </a:solidFill>
                <a:effectLst>
                  <a:outerShdw blurRad="38100" dist="38100" dir="2700000" algn="tl">
                    <a:srgbClr val="C0C0C0"/>
                  </a:outerShdw>
                </a:effectLst>
                <a:latin typeface="Tahoma" pitchFamily="34" charset="0"/>
              </a:rPr>
              <a:t>bc</a:t>
            </a:r>
          </a:p>
        </p:txBody>
      </p:sp>
      <p:sp>
        <p:nvSpPr>
          <p:cNvPr id="532489" name="Line 9"/>
          <p:cNvSpPr>
            <a:spLocks noChangeShapeType="1"/>
          </p:cNvSpPr>
          <p:nvPr/>
        </p:nvSpPr>
        <p:spPr bwMode="auto">
          <a:xfrm flipH="1">
            <a:off x="4427538" y="2349500"/>
            <a:ext cx="1008062" cy="28733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2490" name="Line 10"/>
          <p:cNvSpPr>
            <a:spLocks noChangeShapeType="1"/>
          </p:cNvSpPr>
          <p:nvPr/>
        </p:nvSpPr>
        <p:spPr bwMode="auto">
          <a:xfrm flipV="1">
            <a:off x="3995738" y="3068638"/>
            <a:ext cx="36036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491" name="Line 11"/>
          <p:cNvSpPr>
            <a:spLocks noChangeShapeType="1"/>
          </p:cNvSpPr>
          <p:nvPr/>
        </p:nvSpPr>
        <p:spPr bwMode="auto">
          <a:xfrm flipH="1">
            <a:off x="4500563" y="2997200"/>
            <a:ext cx="100806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2492" name="Line 12"/>
          <p:cNvSpPr>
            <a:spLocks noChangeShapeType="1"/>
          </p:cNvSpPr>
          <p:nvPr/>
        </p:nvSpPr>
        <p:spPr bwMode="auto">
          <a:xfrm>
            <a:off x="3851275" y="3860800"/>
            <a:ext cx="504825"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493" name="Text Box 13" descr="Green marble"/>
          <p:cNvSpPr txBox="1">
            <a:spLocks noChangeArrowheads="1"/>
          </p:cNvSpPr>
          <p:nvPr/>
        </p:nvSpPr>
        <p:spPr bwMode="auto">
          <a:xfrm>
            <a:off x="5292725" y="3357563"/>
            <a:ext cx="3963988"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出现产生式</a:t>
            </a:r>
            <a:r>
              <a:rPr lang="en-US" altLang="zh-CN" sz="1800" b="1">
                <a:solidFill>
                  <a:srgbClr val="FF3399"/>
                </a:solidFill>
                <a:effectLst>
                  <a:outerShdw blurRad="38100" dist="38100" dir="2700000" algn="tl">
                    <a:srgbClr val="C0C0C0"/>
                  </a:outerShdw>
                </a:effectLst>
                <a:latin typeface="Tahoma" pitchFamily="34" charset="0"/>
              </a:rPr>
              <a:t>S-&gt;aABe</a:t>
            </a:r>
            <a:r>
              <a:rPr lang="zh-CN" altLang="en-US" sz="1800" b="1">
                <a:solidFill>
                  <a:srgbClr val="FF3399"/>
                </a:solidFill>
                <a:effectLst>
                  <a:outerShdw blurRad="38100" dist="38100" dir="2700000" algn="tl">
                    <a:srgbClr val="C0C0C0"/>
                  </a:outerShdw>
                </a:effectLst>
                <a:latin typeface="Tahoma" pitchFamily="34" charset="0"/>
              </a:rPr>
              <a:t>的右端一部分，</a:t>
            </a:r>
          </a:p>
          <a:p>
            <a:pPr>
              <a:defRPr/>
            </a:pPr>
            <a:r>
              <a:rPr lang="zh-CN" altLang="en-US" sz="1800" b="1">
                <a:solidFill>
                  <a:srgbClr val="FF3399"/>
                </a:solidFill>
                <a:effectLst>
                  <a:outerShdw blurRad="38100" dist="38100" dir="2700000" algn="tl">
                    <a:srgbClr val="C0C0C0"/>
                  </a:outerShdw>
                </a:effectLst>
                <a:latin typeface="Tahoma" pitchFamily="34" charset="0"/>
              </a:rPr>
              <a:t>期望从输入串中看到</a:t>
            </a:r>
            <a:r>
              <a:rPr lang="en-US" altLang="zh-CN" sz="1800" b="1">
                <a:solidFill>
                  <a:srgbClr val="FF3399"/>
                </a:solidFill>
                <a:effectLst>
                  <a:outerShdw blurRad="38100" dist="38100" dir="2700000" algn="tl">
                    <a:srgbClr val="C0C0C0"/>
                  </a:outerShdw>
                </a:effectLst>
                <a:latin typeface="Tahoma" pitchFamily="34" charset="0"/>
              </a:rPr>
              <a:t>e</a:t>
            </a:r>
          </a:p>
        </p:txBody>
      </p:sp>
      <p:sp>
        <p:nvSpPr>
          <p:cNvPr id="532494" name="Line 14"/>
          <p:cNvSpPr>
            <a:spLocks noChangeShapeType="1"/>
          </p:cNvSpPr>
          <p:nvPr/>
        </p:nvSpPr>
        <p:spPr bwMode="auto">
          <a:xfrm flipH="1">
            <a:off x="4427538" y="3789363"/>
            <a:ext cx="79216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56" name="Text Box 15" descr="Green marble"/>
          <p:cNvSpPr txBox="1">
            <a:spLocks noChangeArrowheads="1"/>
          </p:cNvSpPr>
          <p:nvPr/>
        </p:nvSpPr>
        <p:spPr bwMode="auto">
          <a:xfrm>
            <a:off x="107950" y="5013325"/>
            <a:ext cx="763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FF3300"/>
                </a:solidFill>
                <a:latin typeface="Tahoma" pitchFamily="34" charset="0"/>
              </a:rPr>
              <a:t>② 活前缀只含句柄的一部分符号如</a:t>
            </a:r>
            <a:r>
              <a:rPr lang="en-US" altLang="zh-CN" b="1">
                <a:solidFill>
                  <a:srgbClr val="FF3300"/>
                </a:solidFill>
                <a:latin typeface="Tahoma" pitchFamily="34" charset="0"/>
              </a:rPr>
              <a:t>β</a:t>
            </a:r>
            <a:r>
              <a:rPr lang="en-US" altLang="zh-CN" b="1" baseline="-25000">
                <a:solidFill>
                  <a:srgbClr val="FF3300"/>
                </a:solidFill>
                <a:latin typeface="Tahoma" pitchFamily="34" charset="0"/>
              </a:rPr>
              <a:t>1</a:t>
            </a:r>
            <a:r>
              <a:rPr lang="zh-CN" altLang="en-US" b="1">
                <a:solidFill>
                  <a:srgbClr val="FF3300"/>
                </a:solidFill>
                <a:latin typeface="Tahoma" pitchFamily="34" charset="0"/>
              </a:rPr>
              <a:t>表明</a:t>
            </a:r>
            <a:r>
              <a:rPr lang="en-US" altLang="zh-CN" b="1">
                <a:solidFill>
                  <a:srgbClr val="FF3300"/>
                </a:solidFill>
                <a:latin typeface="Tahoma" pitchFamily="34" charset="0"/>
              </a:rPr>
              <a:t>A→β</a:t>
            </a:r>
            <a:r>
              <a:rPr lang="en-US" altLang="zh-CN" b="1" baseline="-25000">
                <a:solidFill>
                  <a:srgbClr val="FF3300"/>
                </a:solidFill>
                <a:latin typeface="Tahoma" pitchFamily="34" charset="0"/>
              </a:rPr>
              <a:t>1</a:t>
            </a:r>
            <a:r>
              <a:rPr lang="en-US" altLang="zh-CN" b="1">
                <a:solidFill>
                  <a:srgbClr val="FF3300"/>
                </a:solidFill>
                <a:latin typeface="Tahoma" pitchFamily="34" charset="0"/>
              </a:rPr>
              <a:t>β</a:t>
            </a:r>
            <a:r>
              <a:rPr lang="en-US" altLang="zh-CN" b="1" baseline="-25000">
                <a:solidFill>
                  <a:srgbClr val="FF3300"/>
                </a:solidFill>
                <a:latin typeface="Tahoma" pitchFamily="34" charset="0"/>
              </a:rPr>
              <a:t>2</a:t>
            </a:r>
            <a:r>
              <a:rPr lang="zh-CN" altLang="en-US" b="1">
                <a:solidFill>
                  <a:srgbClr val="FF3300"/>
                </a:solidFill>
                <a:latin typeface="Tahoma" pitchFamily="34" charset="0"/>
              </a:rPr>
              <a:t>的右部子串</a:t>
            </a:r>
            <a:r>
              <a:rPr lang="en-US" altLang="zh-CN" b="1">
                <a:solidFill>
                  <a:srgbClr val="FF3300"/>
                </a:solidFill>
                <a:latin typeface="Tahoma" pitchFamily="34" charset="0"/>
              </a:rPr>
              <a:t>β</a:t>
            </a:r>
            <a:r>
              <a:rPr lang="en-US" altLang="zh-CN" b="1" baseline="-25000">
                <a:solidFill>
                  <a:srgbClr val="FF3300"/>
                </a:solidFill>
                <a:latin typeface="Tahoma" pitchFamily="34" charset="0"/>
              </a:rPr>
              <a:t>1</a:t>
            </a:r>
          </a:p>
          <a:p>
            <a:pPr eaLnBrk="1" hangingPunct="1"/>
            <a:r>
              <a:rPr lang="zh-CN" altLang="en-US" b="1">
                <a:solidFill>
                  <a:srgbClr val="FF3300"/>
                </a:solidFill>
                <a:latin typeface="Tahoma" pitchFamily="34" charset="0"/>
              </a:rPr>
              <a:t>   已出现在栈顶，当前期待从输入串中看到</a:t>
            </a:r>
            <a:r>
              <a:rPr lang="en-US" altLang="zh-CN" b="1">
                <a:solidFill>
                  <a:srgbClr val="FF3300"/>
                </a:solidFill>
                <a:latin typeface="Tahoma" pitchFamily="34" charset="0"/>
              </a:rPr>
              <a:t>β</a:t>
            </a:r>
            <a:r>
              <a:rPr lang="en-US" altLang="zh-CN" b="1" baseline="-25000">
                <a:solidFill>
                  <a:srgbClr val="FF3300"/>
                </a:solidFill>
                <a:latin typeface="Tahoma" pitchFamily="34" charset="0"/>
              </a:rPr>
              <a:t>2</a:t>
            </a:r>
            <a:r>
              <a:rPr lang="zh-CN" altLang="en-US" b="1">
                <a:solidFill>
                  <a:srgbClr val="FF3300"/>
                </a:solidFill>
                <a:latin typeface="Tahoma" pitchFamily="34" charset="0"/>
              </a:rPr>
              <a:t>推出的符号。</a:t>
            </a:r>
          </a:p>
        </p:txBody>
      </p:sp>
      <p:sp>
        <p:nvSpPr>
          <p:cNvPr id="532496" name="Text Box 16" descr="Green marble"/>
          <p:cNvSpPr txBox="1">
            <a:spLocks noChangeArrowheads="1"/>
          </p:cNvSpPr>
          <p:nvPr/>
        </p:nvSpPr>
        <p:spPr bwMode="auto">
          <a:xfrm>
            <a:off x="5435600" y="2643188"/>
            <a:ext cx="3811588"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出现产生式</a:t>
            </a:r>
            <a:r>
              <a:rPr lang="en-US" altLang="zh-CN" sz="1800" b="1">
                <a:solidFill>
                  <a:srgbClr val="FF3399"/>
                </a:solidFill>
                <a:effectLst>
                  <a:outerShdw blurRad="38100" dist="38100" dir="2700000" algn="tl">
                    <a:srgbClr val="C0C0C0"/>
                  </a:outerShdw>
                </a:effectLst>
                <a:latin typeface="Tahoma" pitchFamily="34" charset="0"/>
              </a:rPr>
              <a:t>A-&gt;Abc</a:t>
            </a:r>
            <a:r>
              <a:rPr lang="zh-CN" altLang="en-US" sz="1800" b="1">
                <a:solidFill>
                  <a:srgbClr val="FF3399"/>
                </a:solidFill>
                <a:effectLst>
                  <a:outerShdw blurRad="38100" dist="38100" dir="2700000" algn="tl">
                    <a:srgbClr val="C0C0C0"/>
                  </a:outerShdw>
                </a:effectLst>
                <a:latin typeface="Tahoma" pitchFamily="34" charset="0"/>
              </a:rPr>
              <a:t>右端的一部分，</a:t>
            </a:r>
          </a:p>
          <a:p>
            <a:pPr>
              <a:defRPr/>
            </a:pPr>
            <a:r>
              <a:rPr lang="zh-CN" altLang="en-US" sz="1800" b="1">
                <a:solidFill>
                  <a:srgbClr val="FF3399"/>
                </a:solidFill>
                <a:effectLst>
                  <a:outerShdw blurRad="38100" dist="38100" dir="2700000" algn="tl">
                    <a:srgbClr val="C0C0C0"/>
                  </a:outerShdw>
                </a:effectLst>
                <a:latin typeface="Tahoma" pitchFamily="34" charset="0"/>
              </a:rPr>
              <a:t>期望从输入串中看到</a:t>
            </a:r>
            <a:r>
              <a:rPr lang="en-US" altLang="zh-CN" sz="1800" b="1">
                <a:solidFill>
                  <a:srgbClr val="FF3399"/>
                </a:solidFill>
                <a:effectLst>
                  <a:outerShdw blurRad="38100" dist="38100" dir="2700000" algn="tl">
                    <a:srgbClr val="C0C0C0"/>
                  </a:outerShdw>
                </a:effectLst>
                <a:latin typeface="Tahoma" pitchFamily="34" charset="0"/>
              </a:rPr>
              <a:t>c</a:t>
            </a:r>
          </a:p>
        </p:txBody>
      </p:sp>
      <p:sp>
        <p:nvSpPr>
          <p:cNvPr id="18"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487"/>
                                        </p:tgtEl>
                                        <p:attrNameLst>
                                          <p:attrName>style.visibility</p:attrName>
                                        </p:attrNameLst>
                                      </p:cBhvr>
                                      <p:to>
                                        <p:strVal val="visible"/>
                                      </p:to>
                                    </p:set>
                                    <p:animEffect transition="in" filter="checkerboard(across)">
                                      <p:cBhvr>
                                        <p:cTn id="7" dur="500"/>
                                        <p:tgtEl>
                                          <p:spTgt spid="53248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2489"/>
                                        </p:tgtEl>
                                        <p:attrNameLst>
                                          <p:attrName>style.visibility</p:attrName>
                                        </p:attrNameLst>
                                      </p:cBhvr>
                                      <p:to>
                                        <p:strVal val="visible"/>
                                      </p:to>
                                    </p:set>
                                    <p:animEffect transition="in" filter="checkerboard(across)">
                                      <p:cBhvr>
                                        <p:cTn id="11" dur="500"/>
                                        <p:tgtEl>
                                          <p:spTgt spid="532489"/>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32488"/>
                                        </p:tgtEl>
                                        <p:attrNameLst>
                                          <p:attrName>style.visibility</p:attrName>
                                        </p:attrNameLst>
                                      </p:cBhvr>
                                      <p:to>
                                        <p:strVal val="visible"/>
                                      </p:to>
                                    </p:set>
                                    <p:animEffect transition="in" filter="checkerboard(across)">
                                      <p:cBhvr>
                                        <p:cTn id="14" dur="500"/>
                                        <p:tgtEl>
                                          <p:spTgt spid="5324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32490"/>
                                        </p:tgtEl>
                                        <p:attrNameLst>
                                          <p:attrName>style.visibility</p:attrName>
                                        </p:attrNameLst>
                                      </p:cBhvr>
                                      <p:to>
                                        <p:strVal val="visible"/>
                                      </p:to>
                                    </p:set>
                                    <p:animEffect transition="in" filter="checkerboard(across)">
                                      <p:cBhvr>
                                        <p:cTn id="19" dur="500"/>
                                        <p:tgtEl>
                                          <p:spTgt spid="532490"/>
                                        </p:tgtEl>
                                      </p:cBhvr>
                                    </p:animEffect>
                                  </p:childTnLst>
                                </p:cTn>
                              </p:par>
                            </p:childTnLst>
                          </p:cTn>
                        </p:par>
                        <p:par>
                          <p:cTn id="20" fill="hold" nodeType="afterGroup">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532491"/>
                                        </p:tgtEl>
                                        <p:attrNameLst>
                                          <p:attrName>style.visibility</p:attrName>
                                        </p:attrNameLst>
                                      </p:cBhvr>
                                      <p:to>
                                        <p:strVal val="visible"/>
                                      </p:to>
                                    </p:set>
                                    <p:animEffect transition="in" filter="checkerboard(across)">
                                      <p:cBhvr>
                                        <p:cTn id="23" dur="500"/>
                                        <p:tgtEl>
                                          <p:spTgt spid="53249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32496"/>
                                        </p:tgtEl>
                                        <p:attrNameLst>
                                          <p:attrName>style.visibility</p:attrName>
                                        </p:attrNameLst>
                                      </p:cBhvr>
                                      <p:to>
                                        <p:strVal val="visible"/>
                                      </p:to>
                                    </p:set>
                                    <p:animEffect transition="in" filter="checkerboard(across)">
                                      <p:cBhvr>
                                        <p:cTn id="26" dur="500"/>
                                        <p:tgtEl>
                                          <p:spTgt spid="5324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32492"/>
                                        </p:tgtEl>
                                        <p:attrNameLst>
                                          <p:attrName>style.visibility</p:attrName>
                                        </p:attrNameLst>
                                      </p:cBhvr>
                                      <p:to>
                                        <p:strVal val="visible"/>
                                      </p:to>
                                    </p:set>
                                    <p:animEffect transition="in" filter="checkerboard(across)">
                                      <p:cBhvr>
                                        <p:cTn id="31" dur="500"/>
                                        <p:tgtEl>
                                          <p:spTgt spid="532492"/>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532494"/>
                                        </p:tgtEl>
                                        <p:attrNameLst>
                                          <p:attrName>style.visibility</p:attrName>
                                        </p:attrNameLst>
                                      </p:cBhvr>
                                      <p:to>
                                        <p:strVal val="visible"/>
                                      </p:to>
                                    </p:set>
                                    <p:animEffect transition="in" filter="checkerboard(across)">
                                      <p:cBhvr>
                                        <p:cTn id="35" dur="500"/>
                                        <p:tgtEl>
                                          <p:spTgt spid="53249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532493"/>
                                        </p:tgtEl>
                                        <p:attrNameLst>
                                          <p:attrName>style.visibility</p:attrName>
                                        </p:attrNameLst>
                                      </p:cBhvr>
                                      <p:to>
                                        <p:strVal val="visible"/>
                                      </p:to>
                                    </p:set>
                                    <p:animEffect transition="in" filter="checkerboard(across)">
                                      <p:cBhvr>
                                        <p:cTn id="38" dur="500"/>
                                        <p:tgtEl>
                                          <p:spTgt spid="532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7" grpId="0" animBg="1"/>
      <p:bldP spid="532488" grpId="0"/>
      <p:bldP spid="532489" grpId="0" animBg="1"/>
      <p:bldP spid="532490" grpId="0" animBg="1"/>
      <p:bldP spid="532491" grpId="0" animBg="1"/>
      <p:bldP spid="532492" grpId="0" animBg="1"/>
      <p:bldP spid="532493" grpId="0"/>
      <p:bldP spid="532494" grpId="0" animBg="1"/>
      <p:bldP spid="5324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smtClean="0">
                <a:ea typeface="宋体" pitchFamily="2" charset="-122"/>
              </a:rPr>
              <a:t>活前缀与句柄的关系</a:t>
            </a:r>
          </a:p>
        </p:txBody>
      </p:sp>
      <p:sp>
        <p:nvSpPr>
          <p:cNvPr id="36868" name="Rectangle 3"/>
          <p:cNvSpPr>
            <a:spLocks noGrp="1" noChangeArrowheads="1"/>
          </p:cNvSpPr>
          <p:nvPr>
            <p:ph idx="1"/>
          </p:nvPr>
        </p:nvSpPr>
        <p:spPr/>
        <p:txBody>
          <a:bodyPr/>
          <a:lstStyle/>
          <a:p>
            <a:r>
              <a:rPr lang="zh-CN" altLang="en-US" smtClean="0">
                <a:ea typeface="宋体" pitchFamily="2" charset="-122"/>
              </a:rPr>
              <a:t>文法例子</a:t>
            </a:r>
          </a:p>
          <a:p>
            <a:endParaRPr lang="zh-CN" altLang="en-US" smtClean="0">
              <a:ea typeface="宋体" pitchFamily="2" charset="-122"/>
            </a:endParaRPr>
          </a:p>
        </p:txBody>
      </p:sp>
      <p:sp>
        <p:nvSpPr>
          <p:cNvPr id="12" name="灯片编号占位符 5"/>
          <p:cNvSpPr>
            <a:spLocks noGrp="1"/>
          </p:cNvSpPr>
          <p:nvPr>
            <p:ph type="sldNum" sz="quarter" idx="11"/>
          </p:nvPr>
        </p:nvSpPr>
        <p:spPr/>
        <p:txBody>
          <a:bodyPr/>
          <a:lstStyle/>
          <a:p>
            <a:pPr>
              <a:defRPr/>
            </a:pPr>
            <a:fld id="{B28ECBBA-F30A-43C3-A396-F1DFADBAFA3B}" type="slidenum">
              <a:rPr lang="en-US" altLang="zh-CN"/>
              <a:pPr>
                <a:defRPr/>
              </a:pPr>
              <a:t>25</a:t>
            </a:fld>
            <a:endParaRPr lang="en-US" altLang="zh-CN"/>
          </a:p>
        </p:txBody>
      </p:sp>
      <p:sp>
        <p:nvSpPr>
          <p:cNvPr id="533509" name="Text Box 5" descr="Green marble"/>
          <p:cNvSpPr txBox="1">
            <a:spLocks noChangeArrowheads="1"/>
          </p:cNvSpPr>
          <p:nvPr/>
        </p:nvSpPr>
        <p:spPr bwMode="auto">
          <a:xfrm>
            <a:off x="3779838" y="1628775"/>
            <a:ext cx="2592387" cy="28384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chemeClr val="accent2"/>
                </a:solidFill>
                <a:effectLst>
                  <a:outerShdw blurRad="38100" dist="38100" dir="2700000" algn="tl">
                    <a:srgbClr val="C0C0C0"/>
                  </a:outerShdw>
                </a:effectLst>
                <a:latin typeface="Tahoma" pitchFamily="34" charset="0"/>
              </a:rPr>
              <a:t>栈中可能出现的串：</a:t>
            </a:r>
          </a:p>
          <a:p>
            <a:pPr>
              <a:defRPr/>
            </a:pPr>
            <a:r>
              <a:rPr lang="en-US" altLang="zh-CN" sz="1800" b="1">
                <a:solidFill>
                  <a:srgbClr val="996633"/>
                </a:solidFill>
                <a:effectLst>
                  <a:outerShdw blurRad="38100" dist="38100" dir="2700000" algn="tl">
                    <a:srgbClr val="C0C0C0"/>
                  </a:outerShdw>
                </a:effectLst>
                <a:latin typeface="Tahoma" pitchFamily="34" charset="0"/>
              </a:rPr>
              <a:t>a</a:t>
            </a:r>
          </a:p>
          <a:p>
            <a:pPr>
              <a:defRPr/>
            </a:pPr>
            <a:r>
              <a:rPr lang="en-US" altLang="zh-CN" sz="1800" b="1">
                <a:solidFill>
                  <a:srgbClr val="996633"/>
                </a:solidFill>
                <a:effectLst>
                  <a:outerShdw blurRad="38100" dist="38100" dir="2700000" algn="tl">
                    <a:srgbClr val="C0C0C0"/>
                  </a:outerShdw>
                </a:effectLst>
                <a:latin typeface="Tahoma" pitchFamily="34" charset="0"/>
              </a:rPr>
              <a:t>ab</a:t>
            </a:r>
          </a:p>
          <a:p>
            <a:pPr>
              <a:defRPr/>
            </a:pPr>
            <a:r>
              <a:rPr lang="en-US" altLang="zh-CN" sz="1800" b="1">
                <a:solidFill>
                  <a:srgbClr val="996633"/>
                </a:solidFill>
                <a:effectLst>
                  <a:outerShdw blurRad="38100" dist="38100" dir="2700000" algn="tl">
                    <a:srgbClr val="C0C0C0"/>
                  </a:outerShdw>
                </a:effectLst>
                <a:latin typeface="Tahoma" pitchFamily="34" charset="0"/>
              </a:rPr>
              <a:t>aA</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aAbc</a:t>
            </a:r>
          </a:p>
          <a:p>
            <a:pPr>
              <a:defRPr/>
            </a:pPr>
            <a:r>
              <a:rPr lang="en-US" altLang="zh-CN" sz="1800" b="1">
                <a:solidFill>
                  <a:srgbClr val="996633"/>
                </a:solidFill>
                <a:effectLst>
                  <a:outerShdw blurRad="38100" dist="38100" dir="2700000" algn="tl">
                    <a:srgbClr val="C0C0C0"/>
                  </a:outerShdw>
                </a:effectLst>
                <a:latin typeface="Tahoma" pitchFamily="34" charset="0"/>
              </a:rPr>
              <a:t>aAd</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aABe</a:t>
            </a:r>
          </a:p>
          <a:p>
            <a:pPr>
              <a:defRPr/>
            </a:pPr>
            <a:r>
              <a:rPr lang="en-US" altLang="zh-CN" sz="1800" b="1">
                <a:solidFill>
                  <a:srgbClr val="996633"/>
                </a:solidFill>
                <a:effectLst>
                  <a:outerShdw blurRad="38100" dist="38100" dir="2700000" algn="tl">
                    <a:srgbClr val="C0C0C0"/>
                  </a:outerShdw>
                </a:effectLst>
                <a:latin typeface="Tahoma" pitchFamily="34" charset="0"/>
              </a:rPr>
              <a:t>S</a:t>
            </a:r>
          </a:p>
        </p:txBody>
      </p:sp>
      <p:sp>
        <p:nvSpPr>
          <p:cNvPr id="36871" name="Text Box 6" descr="Green marble"/>
          <p:cNvSpPr txBox="1">
            <a:spLocks noChangeArrowheads="1"/>
          </p:cNvSpPr>
          <p:nvPr/>
        </p:nvSpPr>
        <p:spPr bwMode="auto">
          <a:xfrm>
            <a:off x="146050" y="4508500"/>
            <a:ext cx="889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36479C"/>
                </a:solidFill>
                <a:latin typeface="Tahoma" pitchFamily="34" charset="0"/>
              </a:rPr>
              <a:t>① 活前缀已含有句柄的全部符号，表明产生式</a:t>
            </a:r>
            <a:r>
              <a:rPr lang="en-US" altLang="zh-CN" b="1">
                <a:solidFill>
                  <a:srgbClr val="36479C"/>
                </a:solidFill>
                <a:latin typeface="Tahoma" pitchFamily="34" charset="0"/>
              </a:rPr>
              <a:t>A→β</a:t>
            </a:r>
            <a:r>
              <a:rPr lang="zh-CN" altLang="en-US" b="1">
                <a:solidFill>
                  <a:srgbClr val="36479C"/>
                </a:solidFill>
                <a:latin typeface="Tahoma" pitchFamily="34" charset="0"/>
              </a:rPr>
              <a:t>的 右部</a:t>
            </a:r>
            <a:r>
              <a:rPr lang="en-US" altLang="zh-CN" b="1">
                <a:solidFill>
                  <a:srgbClr val="36479C"/>
                </a:solidFill>
                <a:latin typeface="Tahoma" pitchFamily="34" charset="0"/>
              </a:rPr>
              <a:t>β</a:t>
            </a:r>
            <a:r>
              <a:rPr lang="zh-CN" altLang="en-US" b="1">
                <a:solidFill>
                  <a:srgbClr val="36479C"/>
                </a:solidFill>
                <a:latin typeface="Tahoma" pitchFamily="34" charset="0"/>
              </a:rPr>
              <a:t>已出现在栈顶。</a:t>
            </a:r>
            <a:endParaRPr lang="en-US" altLang="zh-CN" b="1">
              <a:solidFill>
                <a:srgbClr val="36479C"/>
              </a:solidFill>
              <a:latin typeface="Tahoma" pitchFamily="34" charset="0"/>
            </a:endParaRPr>
          </a:p>
        </p:txBody>
      </p:sp>
      <p:sp>
        <p:nvSpPr>
          <p:cNvPr id="533511" name="Line 7"/>
          <p:cNvSpPr>
            <a:spLocks noChangeShapeType="1"/>
          </p:cNvSpPr>
          <p:nvPr/>
        </p:nvSpPr>
        <p:spPr bwMode="auto">
          <a:xfrm>
            <a:off x="3851275" y="2205038"/>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3512" name="Text Box 8" descr="Green marble"/>
          <p:cNvSpPr txBox="1">
            <a:spLocks noChangeArrowheads="1"/>
          </p:cNvSpPr>
          <p:nvPr/>
        </p:nvSpPr>
        <p:spPr bwMode="auto">
          <a:xfrm>
            <a:off x="5440363" y="1989138"/>
            <a:ext cx="3132137" cy="369887"/>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99"/>
                </a:solidFill>
                <a:effectLst>
                  <a:outerShdw blurRad="38100" dist="38100" dir="2700000" algn="tl">
                    <a:srgbClr val="C0C0C0"/>
                  </a:outerShdw>
                </a:effectLst>
                <a:latin typeface="Tahoma" pitchFamily="34" charset="0"/>
              </a:rPr>
              <a:t>期望出现符号</a:t>
            </a:r>
            <a:r>
              <a:rPr lang="en-US" altLang="zh-CN" sz="1800" b="1" dirty="0">
                <a:solidFill>
                  <a:srgbClr val="FF3399"/>
                </a:solidFill>
                <a:effectLst>
                  <a:outerShdw blurRad="38100" dist="38100" dir="2700000" algn="tl">
                    <a:srgbClr val="C0C0C0"/>
                  </a:outerShdw>
                </a:effectLst>
                <a:latin typeface="Tahoma" pitchFamily="34" charset="0"/>
              </a:rPr>
              <a:t>A</a:t>
            </a:r>
            <a:r>
              <a:rPr lang="zh-CN" altLang="en-US" sz="1800" b="1" dirty="0">
                <a:solidFill>
                  <a:srgbClr val="FF3399"/>
                </a:solidFill>
                <a:effectLst>
                  <a:outerShdw blurRad="38100" dist="38100" dir="2700000" algn="tl">
                    <a:srgbClr val="C0C0C0"/>
                  </a:outerShdw>
                </a:effectLst>
                <a:latin typeface="Tahoma" pitchFamily="34" charset="0"/>
              </a:rPr>
              <a:t>推出的符号串</a:t>
            </a:r>
          </a:p>
        </p:txBody>
      </p:sp>
      <p:sp>
        <p:nvSpPr>
          <p:cNvPr id="533513" name="Line 9"/>
          <p:cNvSpPr>
            <a:spLocks noChangeShapeType="1"/>
          </p:cNvSpPr>
          <p:nvPr/>
        </p:nvSpPr>
        <p:spPr bwMode="auto">
          <a:xfrm flipH="1" flipV="1">
            <a:off x="4211638" y="2133600"/>
            <a:ext cx="1223962" cy="7143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875" name="Text Box 12" descr="Green marble"/>
          <p:cNvSpPr txBox="1">
            <a:spLocks noChangeArrowheads="1"/>
          </p:cNvSpPr>
          <p:nvPr/>
        </p:nvSpPr>
        <p:spPr bwMode="auto">
          <a:xfrm>
            <a:off x="146050" y="5013325"/>
            <a:ext cx="763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36479C"/>
                </a:solidFill>
                <a:latin typeface="Tahoma" pitchFamily="34" charset="0"/>
              </a:rPr>
              <a:t>② 活前缀只含句柄的一部分符号如</a:t>
            </a:r>
            <a:r>
              <a:rPr lang="en-US" altLang="zh-CN" b="1">
                <a:solidFill>
                  <a:srgbClr val="36479C"/>
                </a:solidFill>
                <a:latin typeface="Tahoma" pitchFamily="34" charset="0"/>
              </a:rPr>
              <a:t>β</a:t>
            </a:r>
            <a:r>
              <a:rPr lang="en-US" altLang="zh-CN" b="1" baseline="-25000">
                <a:solidFill>
                  <a:srgbClr val="36479C"/>
                </a:solidFill>
                <a:latin typeface="Tahoma" pitchFamily="34" charset="0"/>
              </a:rPr>
              <a:t>1</a:t>
            </a:r>
            <a:r>
              <a:rPr lang="zh-CN" altLang="en-US" b="1">
                <a:solidFill>
                  <a:srgbClr val="36479C"/>
                </a:solidFill>
                <a:latin typeface="Tahoma" pitchFamily="34" charset="0"/>
              </a:rPr>
              <a:t>表明</a:t>
            </a:r>
            <a:r>
              <a:rPr lang="en-US" altLang="zh-CN" b="1">
                <a:solidFill>
                  <a:srgbClr val="36479C"/>
                </a:solidFill>
                <a:latin typeface="Tahoma" pitchFamily="34" charset="0"/>
              </a:rPr>
              <a:t>A→β</a:t>
            </a:r>
            <a:r>
              <a:rPr lang="en-US" altLang="zh-CN" b="1" baseline="-25000">
                <a:solidFill>
                  <a:srgbClr val="36479C"/>
                </a:solidFill>
                <a:latin typeface="Tahoma" pitchFamily="34" charset="0"/>
              </a:rPr>
              <a:t>1</a:t>
            </a:r>
            <a:r>
              <a:rPr lang="en-US" altLang="zh-CN" b="1">
                <a:solidFill>
                  <a:srgbClr val="36479C"/>
                </a:solidFill>
                <a:latin typeface="Tahoma" pitchFamily="34" charset="0"/>
              </a:rPr>
              <a:t>β</a:t>
            </a:r>
            <a:r>
              <a:rPr lang="en-US" altLang="zh-CN" b="1" baseline="-25000">
                <a:solidFill>
                  <a:srgbClr val="36479C"/>
                </a:solidFill>
                <a:latin typeface="Tahoma" pitchFamily="34" charset="0"/>
              </a:rPr>
              <a:t>2</a:t>
            </a:r>
            <a:r>
              <a:rPr lang="zh-CN" altLang="en-US" b="1">
                <a:solidFill>
                  <a:srgbClr val="36479C"/>
                </a:solidFill>
                <a:latin typeface="Tahoma" pitchFamily="34" charset="0"/>
              </a:rPr>
              <a:t>的右部子串</a:t>
            </a:r>
            <a:r>
              <a:rPr lang="en-US" altLang="zh-CN" b="1">
                <a:solidFill>
                  <a:srgbClr val="36479C"/>
                </a:solidFill>
                <a:latin typeface="Tahoma" pitchFamily="34" charset="0"/>
              </a:rPr>
              <a:t>β</a:t>
            </a:r>
            <a:r>
              <a:rPr lang="en-US" altLang="zh-CN" b="1" baseline="-25000">
                <a:solidFill>
                  <a:srgbClr val="36479C"/>
                </a:solidFill>
                <a:latin typeface="Tahoma" pitchFamily="34" charset="0"/>
              </a:rPr>
              <a:t>1</a:t>
            </a:r>
          </a:p>
          <a:p>
            <a:pPr eaLnBrk="1" hangingPunct="1"/>
            <a:r>
              <a:rPr lang="zh-CN" altLang="en-US" b="1">
                <a:solidFill>
                  <a:srgbClr val="36479C"/>
                </a:solidFill>
                <a:latin typeface="Tahoma" pitchFamily="34" charset="0"/>
              </a:rPr>
              <a:t>   已出现在栈顶，当前期待从输入串中看到</a:t>
            </a:r>
            <a:r>
              <a:rPr lang="en-US" altLang="zh-CN" b="1">
                <a:solidFill>
                  <a:srgbClr val="36479C"/>
                </a:solidFill>
                <a:latin typeface="Tahoma" pitchFamily="34" charset="0"/>
              </a:rPr>
              <a:t>β</a:t>
            </a:r>
            <a:r>
              <a:rPr lang="en-US" altLang="zh-CN" b="1" baseline="-25000">
                <a:solidFill>
                  <a:srgbClr val="36479C"/>
                </a:solidFill>
                <a:latin typeface="Tahoma" pitchFamily="34" charset="0"/>
              </a:rPr>
              <a:t>2</a:t>
            </a:r>
            <a:r>
              <a:rPr lang="zh-CN" altLang="en-US" b="1">
                <a:solidFill>
                  <a:srgbClr val="36479C"/>
                </a:solidFill>
                <a:latin typeface="Tahoma" pitchFamily="34" charset="0"/>
              </a:rPr>
              <a:t>推出的符号。</a:t>
            </a:r>
          </a:p>
        </p:txBody>
      </p:sp>
      <p:sp>
        <p:nvSpPr>
          <p:cNvPr id="36876" name="Text Box 14" descr="Green marble"/>
          <p:cNvSpPr txBox="1">
            <a:spLocks noChangeArrowheads="1"/>
          </p:cNvSpPr>
          <p:nvPr/>
        </p:nvSpPr>
        <p:spPr bwMode="auto">
          <a:xfrm>
            <a:off x="157163" y="5734050"/>
            <a:ext cx="8231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FF3300"/>
                </a:solidFill>
                <a:latin typeface="Tahoma" pitchFamily="34" charset="0"/>
              </a:rPr>
              <a:t>③ 活前缀不含有句柄的任何符号，此时期望产生式</a:t>
            </a:r>
            <a:r>
              <a:rPr lang="en-US" altLang="zh-CN" b="1">
                <a:solidFill>
                  <a:srgbClr val="FF3300"/>
                </a:solidFill>
                <a:latin typeface="Tahoma" pitchFamily="34" charset="0"/>
              </a:rPr>
              <a:t>A→β</a:t>
            </a:r>
            <a:r>
              <a:rPr lang="zh-CN" altLang="en-US" b="1">
                <a:solidFill>
                  <a:srgbClr val="FF3300"/>
                </a:solidFill>
                <a:latin typeface="Tahoma" pitchFamily="34" charset="0"/>
              </a:rPr>
              <a:t>的右部所推出</a:t>
            </a:r>
          </a:p>
          <a:p>
            <a:pPr eaLnBrk="1" hangingPunct="1"/>
            <a:r>
              <a:rPr lang="zh-CN" altLang="en-US" b="1">
                <a:solidFill>
                  <a:srgbClr val="FF3300"/>
                </a:solidFill>
                <a:latin typeface="Tahoma" pitchFamily="34" charset="0"/>
              </a:rPr>
              <a:t>   的符号串。</a:t>
            </a:r>
          </a:p>
        </p:txBody>
      </p:sp>
      <p:sp>
        <p:nvSpPr>
          <p:cNvPr id="13"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3511"/>
                                        </p:tgtEl>
                                        <p:attrNameLst>
                                          <p:attrName>style.visibility</p:attrName>
                                        </p:attrNameLst>
                                      </p:cBhvr>
                                      <p:to>
                                        <p:strVal val="visible"/>
                                      </p:to>
                                    </p:set>
                                    <p:animEffect transition="in" filter="checkerboard(across)">
                                      <p:cBhvr>
                                        <p:cTn id="7" dur="500"/>
                                        <p:tgtEl>
                                          <p:spTgt spid="533511"/>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3513"/>
                                        </p:tgtEl>
                                        <p:attrNameLst>
                                          <p:attrName>style.visibility</p:attrName>
                                        </p:attrNameLst>
                                      </p:cBhvr>
                                      <p:to>
                                        <p:strVal val="visible"/>
                                      </p:to>
                                    </p:set>
                                    <p:animEffect transition="in" filter="checkerboard(across)">
                                      <p:cBhvr>
                                        <p:cTn id="11" dur="500"/>
                                        <p:tgtEl>
                                          <p:spTgt spid="533513"/>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33512"/>
                                        </p:tgtEl>
                                        <p:attrNameLst>
                                          <p:attrName>style.visibility</p:attrName>
                                        </p:attrNameLst>
                                      </p:cBhvr>
                                      <p:to>
                                        <p:strVal val="visible"/>
                                      </p:to>
                                    </p:set>
                                    <p:animEffect transition="in" filter="checkerboard(across)">
                                      <p:cBhvr>
                                        <p:cTn id="14" dur="500"/>
                                        <p:tgtEl>
                                          <p:spTgt spid="533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11" grpId="0" animBg="1"/>
      <p:bldP spid="533512" grpId="0"/>
      <p:bldP spid="5335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415747"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solidFill>
                  <a:schemeClr val="bg2"/>
                </a:solidFill>
                <a:ea typeface="宋体" pitchFamily="2" charset="-122"/>
              </a:rPr>
              <a:t>活前缀的</a:t>
            </a:r>
            <a:r>
              <a:rPr lang="en-US" altLang="zh-CN" dirty="0" smtClean="0">
                <a:solidFill>
                  <a:schemeClr val="bg2"/>
                </a:solidFill>
                <a:ea typeface="宋体" pitchFamily="2" charset="-122"/>
              </a:rPr>
              <a:t>DFA</a:t>
            </a:r>
          </a:p>
          <a:p>
            <a:r>
              <a:rPr lang="en-US" altLang="zh-CN" dirty="0" smtClean="0">
                <a:solidFill>
                  <a:schemeClr val="bg2"/>
                </a:solidFill>
                <a:ea typeface="宋体" pitchFamily="2" charset="-122"/>
              </a:rPr>
              <a:t>LR(0)</a:t>
            </a:r>
            <a:r>
              <a:rPr lang="zh-CN" altLang="en-US" dirty="0" smtClean="0">
                <a:solidFill>
                  <a:schemeClr val="bg2"/>
                </a:solidFill>
                <a:ea typeface="宋体" pitchFamily="2" charset="-122"/>
              </a:rPr>
              <a:t>项目集</a:t>
            </a:r>
          </a:p>
          <a:p>
            <a:r>
              <a:rPr lang="zh-CN" altLang="en-US" dirty="0" smtClean="0">
                <a:solidFill>
                  <a:schemeClr val="bg2"/>
                </a:solidFill>
                <a:ea typeface="宋体" pitchFamily="2" charset="-122"/>
              </a:rPr>
              <a:t>构建识别活前缀的</a:t>
            </a:r>
            <a:r>
              <a:rPr lang="en-US" altLang="zh-CN" dirty="0" smtClean="0">
                <a:solidFill>
                  <a:schemeClr val="bg2"/>
                </a:solidFill>
                <a:ea typeface="宋体" pitchFamily="2" charset="-122"/>
              </a:rPr>
              <a:t>DFA</a:t>
            </a: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p>
        </p:txBody>
      </p:sp>
      <p:sp>
        <p:nvSpPr>
          <p:cNvPr id="4" name="灯片编号占位符 5"/>
          <p:cNvSpPr>
            <a:spLocks noGrp="1"/>
          </p:cNvSpPr>
          <p:nvPr>
            <p:ph type="sldNum" sz="quarter" idx="11"/>
          </p:nvPr>
        </p:nvSpPr>
        <p:spPr/>
        <p:txBody>
          <a:bodyPr/>
          <a:lstStyle/>
          <a:p>
            <a:pPr>
              <a:defRPr/>
            </a:pPr>
            <a:fld id="{09FF8580-0887-454B-9515-E5C9B2395F35}" type="slidenum">
              <a:rPr lang="en-US" altLang="zh-CN"/>
              <a:pPr>
                <a:defRPr/>
              </a:pPr>
              <a:t>26</a:t>
            </a:fld>
            <a:endParaRPr lang="en-US" altLang="zh-CN"/>
          </a:p>
        </p:txBody>
      </p:sp>
      <p:sp>
        <p:nvSpPr>
          <p:cNvPr id="2" name="矩形 1"/>
          <p:cNvSpPr/>
          <p:nvPr/>
        </p:nvSpPr>
        <p:spPr>
          <a:xfrm>
            <a:off x="3779912" y="980728"/>
            <a:ext cx="4680520" cy="1384995"/>
          </a:xfrm>
          <a:prstGeom prst="rect">
            <a:avLst/>
          </a:prstGeom>
        </p:spPr>
        <p:txBody>
          <a:bodyPr wrap="square">
            <a:spAutoFit/>
          </a:bodyPr>
          <a:lstStyle/>
          <a:p>
            <a:pPr marL="457200" indent="-457200">
              <a:buFont typeface="Wingdings" panose="05000000000000000000" pitchFamily="2" charset="2"/>
              <a:buChar char="Ø"/>
            </a:pPr>
            <a:r>
              <a:rPr lang="en-US" altLang="zh-CN" sz="2800" b="1" dirty="0">
                <a:solidFill>
                  <a:srgbClr val="C00000"/>
                </a:solidFill>
              </a:rPr>
              <a:t>LR</a:t>
            </a:r>
            <a:r>
              <a:rPr lang="zh-CN" altLang="en-US" sz="2800" b="1" dirty="0">
                <a:solidFill>
                  <a:srgbClr val="C00000"/>
                </a:solidFill>
              </a:rPr>
              <a:t>分析的核心工作</a:t>
            </a:r>
          </a:p>
          <a:p>
            <a:pPr marL="914400" lvl="1" indent="-457200">
              <a:buFont typeface="Wingdings" panose="05000000000000000000" pitchFamily="2" charset="2"/>
              <a:buChar char="Ø"/>
            </a:pPr>
            <a:r>
              <a:rPr lang="zh-CN" altLang="en-US" sz="2800" b="1" dirty="0">
                <a:solidFill>
                  <a:srgbClr val="C00000"/>
                </a:solidFill>
              </a:rPr>
              <a:t>构建识别活前缀的</a:t>
            </a:r>
            <a:r>
              <a:rPr lang="en-US" altLang="zh-CN" sz="2800" b="1" dirty="0">
                <a:solidFill>
                  <a:srgbClr val="C00000"/>
                </a:solidFill>
              </a:rPr>
              <a:t>DFA</a:t>
            </a:r>
          </a:p>
          <a:p>
            <a:pPr marL="914400" lvl="1" indent="-457200">
              <a:buFont typeface="Wingdings" panose="05000000000000000000" pitchFamily="2" charset="2"/>
              <a:buChar char="Ø"/>
            </a:pPr>
            <a:r>
              <a:rPr lang="zh-CN" altLang="en-US" sz="2800" b="1" dirty="0">
                <a:solidFill>
                  <a:srgbClr val="C00000"/>
                </a:solidFill>
              </a:rPr>
              <a:t>基于</a:t>
            </a:r>
            <a:r>
              <a:rPr lang="en-US" altLang="zh-CN" sz="2800" b="1" dirty="0">
                <a:solidFill>
                  <a:srgbClr val="C00000"/>
                </a:solidFill>
              </a:rPr>
              <a:t>DFA</a:t>
            </a:r>
            <a:r>
              <a:rPr lang="zh-CN" altLang="en-US" sz="2800" b="1" dirty="0">
                <a:solidFill>
                  <a:srgbClr val="C00000"/>
                </a:solidFill>
              </a:rPr>
              <a:t>构建分析表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500" fill="hold"/>
                                        <p:tgtEl>
                                          <p:spTgt spid="415747">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ea typeface="宋体" pitchFamily="2" charset="-122"/>
              </a:rPr>
              <a:t>活前缀</a:t>
            </a:r>
          </a:p>
        </p:txBody>
      </p:sp>
      <p:sp>
        <p:nvSpPr>
          <p:cNvPr id="438275" name="Rectangle 3"/>
          <p:cNvSpPr>
            <a:spLocks noGrp="1" noChangeArrowheads="1"/>
          </p:cNvSpPr>
          <p:nvPr>
            <p:ph idx="1"/>
          </p:nvPr>
        </p:nvSpPr>
        <p:spPr/>
        <p:txBody>
          <a:bodyPr/>
          <a:lstStyle/>
          <a:p>
            <a:r>
              <a:rPr lang="zh-CN" altLang="en-US" sz="3200" dirty="0" smtClean="0">
                <a:ea typeface="宋体" pitchFamily="2" charset="-122"/>
              </a:rPr>
              <a:t>分析过程中在分析栈里出现的串，被称为活前缀</a:t>
            </a:r>
          </a:p>
          <a:p>
            <a:r>
              <a:rPr lang="zh-CN" altLang="en-US" sz="3200" dirty="0" smtClean="0">
                <a:ea typeface="宋体" pitchFamily="2" charset="-122"/>
              </a:rPr>
              <a:t>活前缀可以用一个</a:t>
            </a:r>
            <a:r>
              <a:rPr lang="en-US" altLang="zh-CN" sz="3200" dirty="0" smtClean="0">
                <a:ea typeface="宋体" pitchFamily="2" charset="-122"/>
              </a:rPr>
              <a:t>DFA</a:t>
            </a:r>
            <a:r>
              <a:rPr lang="zh-CN" altLang="en-US" sz="3200" dirty="0" smtClean="0">
                <a:ea typeface="宋体" pitchFamily="2" charset="-122"/>
              </a:rPr>
              <a:t>来识别</a:t>
            </a:r>
            <a:endParaRPr lang="en-US" altLang="zh-CN" sz="3200" dirty="0" smtClean="0">
              <a:ea typeface="宋体" pitchFamily="2" charset="-122"/>
            </a:endParaRPr>
          </a:p>
          <a:p>
            <a:r>
              <a:rPr lang="zh-CN" altLang="en-US" sz="3200" dirty="0">
                <a:latin typeface="Times New Roman" pitchFamily="18" charset="0"/>
                <a:ea typeface="宋体" pitchFamily="2" charset="-122"/>
              </a:rPr>
              <a:t>例如，下面的产生式文法</a:t>
            </a:r>
          </a:p>
          <a:p>
            <a:pPr>
              <a:buFontTx/>
              <a:buNone/>
            </a:pPr>
            <a:r>
              <a:rPr lang="zh-CN" altLang="pt-BR" sz="3200" i="1" dirty="0">
                <a:latin typeface="Times New Roman" pitchFamily="18" charset="0"/>
                <a:ea typeface="宋体" pitchFamily="2" charset="-122"/>
                <a:sym typeface="Symbol" pitchFamily="18" charset="2"/>
              </a:rPr>
              <a:t>		S  V = E</a:t>
            </a:r>
          </a:p>
          <a:p>
            <a:pPr>
              <a:buFontTx/>
              <a:buNone/>
            </a:pPr>
            <a:r>
              <a:rPr lang="zh-CN" altLang="pt-BR" sz="3200" i="1" dirty="0">
                <a:latin typeface="Times New Roman" pitchFamily="18" charset="0"/>
                <a:ea typeface="宋体" pitchFamily="2" charset="-122"/>
                <a:sym typeface="Symbol" pitchFamily="18" charset="2"/>
              </a:rPr>
              <a:t>		S  E </a:t>
            </a:r>
          </a:p>
          <a:p>
            <a:pPr>
              <a:buFontTx/>
              <a:buNone/>
            </a:pPr>
            <a:r>
              <a:rPr lang="zh-CN" altLang="pt-BR" sz="3200" i="1" dirty="0">
                <a:latin typeface="Times New Roman" pitchFamily="18" charset="0"/>
                <a:ea typeface="宋体" pitchFamily="2" charset="-122"/>
                <a:sym typeface="Symbol" pitchFamily="18" charset="2"/>
              </a:rPr>
              <a:t>		V  * E</a:t>
            </a:r>
          </a:p>
          <a:p>
            <a:pPr>
              <a:buFontTx/>
              <a:buNone/>
            </a:pPr>
            <a:r>
              <a:rPr lang="zh-CN" altLang="pt-BR" sz="3200" i="1" dirty="0">
                <a:latin typeface="Times New Roman" pitchFamily="18" charset="0"/>
                <a:ea typeface="宋体" pitchFamily="2" charset="-122"/>
                <a:sym typeface="Symbol" pitchFamily="18" charset="2"/>
              </a:rPr>
              <a:t>		V  id </a:t>
            </a:r>
          </a:p>
          <a:p>
            <a:pPr>
              <a:buFontTx/>
              <a:buNone/>
            </a:pPr>
            <a:r>
              <a:rPr lang="zh-CN" altLang="pt-BR" sz="3200" i="1" dirty="0">
                <a:latin typeface="Times New Roman" pitchFamily="18" charset="0"/>
                <a:ea typeface="宋体" pitchFamily="2" charset="-122"/>
                <a:sym typeface="Symbol" pitchFamily="18" charset="2"/>
              </a:rPr>
              <a:t>		E  V </a:t>
            </a:r>
            <a:endParaRPr lang="en-US" altLang="zh-CN" sz="3200" i="1" dirty="0">
              <a:latin typeface="Times New Roman" pitchFamily="18" charset="0"/>
              <a:ea typeface="宋体" pitchFamily="2" charset="-122"/>
              <a:sym typeface="Symbol" pitchFamily="18" charset="2"/>
            </a:endParaRPr>
          </a:p>
          <a:p>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076468D1-AAA5-4D96-86C9-E952D6C6D1CC}" type="slidenum">
              <a:rPr lang="en-US" altLang="zh-CN"/>
              <a:pPr>
                <a:defRPr/>
              </a:pPr>
              <a:t>27</a:t>
            </a:fld>
            <a:endParaRPr lang="en-US" altLang="zh-CN"/>
          </a:p>
        </p:txBody>
      </p:sp>
      <p:sp>
        <p:nvSpPr>
          <p:cNvPr id="5" name="Text Box 4" descr="Green marble"/>
          <p:cNvSpPr txBox="1">
            <a:spLocks noChangeArrowheads="1"/>
          </p:cNvSpPr>
          <p:nvPr/>
        </p:nvSpPr>
        <p:spPr bwMode="auto">
          <a:xfrm>
            <a:off x="4006552" y="3532306"/>
            <a:ext cx="3597275" cy="396875"/>
          </a:xfrm>
          <a:prstGeom prst="rect">
            <a:avLst/>
          </a:prstGeom>
          <a:noFill/>
          <a:ln w="12700">
            <a:noFill/>
            <a:miter lim="800000"/>
            <a:headEnd type="none" w="sm" len="sm"/>
            <a:tailEnd type="none" w="sm" len="sm"/>
          </a:ln>
          <a:effectLst/>
        </p:spPr>
        <p:txBody>
          <a:bodyPr wrap="none">
            <a:spAutoFit/>
          </a:bodyPr>
          <a:lstStyle/>
          <a:p>
            <a:pPr>
              <a:defRPr/>
            </a:pPr>
            <a:r>
              <a:rPr lang="zh-CN" altLang="en-US" b="1" dirty="0">
                <a:solidFill>
                  <a:srgbClr val="36479C"/>
                </a:solidFill>
                <a:effectLst>
                  <a:outerShdw blurRad="38100" dist="38100" dir="2700000" algn="tl">
                    <a:srgbClr val="C0C0C0"/>
                  </a:outerShdw>
                </a:effectLst>
                <a:latin typeface="Tahoma" pitchFamily="34" charset="0"/>
              </a:rPr>
              <a:t>请画出识别上述活前缀的</a:t>
            </a:r>
            <a:r>
              <a:rPr lang="en-US" altLang="zh-CN" b="1" dirty="0">
                <a:solidFill>
                  <a:srgbClr val="36479C"/>
                </a:solidFill>
                <a:effectLst>
                  <a:outerShdw blurRad="38100" dist="38100" dir="2700000" algn="tl">
                    <a:srgbClr val="C0C0C0"/>
                  </a:outerShdw>
                </a:effectLst>
                <a:latin typeface="Tahoma" pitchFamily="34" charset="0"/>
              </a:rPr>
              <a:t>DFA!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animEffect transition="in" filter="checkerboard(across)">
                                      <p:cBhvr>
                                        <p:cTn id="7" dur="500"/>
                                        <p:tgtEl>
                                          <p:spTgt spid="4382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8275">
                                            <p:txEl>
                                              <p:pRg st="2" end="2"/>
                                            </p:txEl>
                                          </p:spTgt>
                                        </p:tgtEl>
                                        <p:attrNameLst>
                                          <p:attrName>style.visibility</p:attrName>
                                        </p:attrNameLst>
                                      </p:cBhvr>
                                      <p:to>
                                        <p:strVal val="visible"/>
                                      </p:to>
                                    </p:set>
                                    <p:animEffect transition="in" filter="checkerboard(across)">
                                      <p:cBhvr>
                                        <p:cTn id="12" dur="500"/>
                                        <p:tgtEl>
                                          <p:spTgt spid="43827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38275">
                                            <p:txEl>
                                              <p:pRg st="3" end="3"/>
                                            </p:txEl>
                                          </p:spTgt>
                                        </p:tgtEl>
                                        <p:attrNameLst>
                                          <p:attrName>style.visibility</p:attrName>
                                        </p:attrNameLst>
                                      </p:cBhvr>
                                      <p:to>
                                        <p:strVal val="visible"/>
                                      </p:to>
                                    </p:set>
                                    <p:animEffect transition="in" filter="checkerboard(across)">
                                      <p:cBhvr>
                                        <p:cTn id="15" dur="500"/>
                                        <p:tgtEl>
                                          <p:spTgt spid="43827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38275">
                                            <p:txEl>
                                              <p:pRg st="4" end="4"/>
                                            </p:txEl>
                                          </p:spTgt>
                                        </p:tgtEl>
                                        <p:attrNameLst>
                                          <p:attrName>style.visibility</p:attrName>
                                        </p:attrNameLst>
                                      </p:cBhvr>
                                      <p:to>
                                        <p:strVal val="visible"/>
                                      </p:to>
                                    </p:set>
                                    <p:animEffect transition="in" filter="checkerboard(across)">
                                      <p:cBhvr>
                                        <p:cTn id="18" dur="500"/>
                                        <p:tgtEl>
                                          <p:spTgt spid="43827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38275">
                                            <p:txEl>
                                              <p:pRg st="5" end="5"/>
                                            </p:txEl>
                                          </p:spTgt>
                                        </p:tgtEl>
                                        <p:attrNameLst>
                                          <p:attrName>style.visibility</p:attrName>
                                        </p:attrNameLst>
                                      </p:cBhvr>
                                      <p:to>
                                        <p:strVal val="visible"/>
                                      </p:to>
                                    </p:set>
                                    <p:animEffect transition="in" filter="checkerboard(across)">
                                      <p:cBhvr>
                                        <p:cTn id="21" dur="500"/>
                                        <p:tgtEl>
                                          <p:spTgt spid="438275">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38275">
                                            <p:txEl>
                                              <p:pRg st="6" end="6"/>
                                            </p:txEl>
                                          </p:spTgt>
                                        </p:tgtEl>
                                        <p:attrNameLst>
                                          <p:attrName>style.visibility</p:attrName>
                                        </p:attrNameLst>
                                      </p:cBhvr>
                                      <p:to>
                                        <p:strVal val="visible"/>
                                      </p:to>
                                    </p:set>
                                    <p:animEffect transition="in" filter="checkerboard(across)">
                                      <p:cBhvr>
                                        <p:cTn id="24" dur="500"/>
                                        <p:tgtEl>
                                          <p:spTgt spid="438275">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38275">
                                            <p:txEl>
                                              <p:pRg st="7" end="7"/>
                                            </p:txEl>
                                          </p:spTgt>
                                        </p:tgtEl>
                                        <p:attrNameLst>
                                          <p:attrName>style.visibility</p:attrName>
                                        </p:attrNameLst>
                                      </p:cBhvr>
                                      <p:to>
                                        <p:strVal val="visible"/>
                                      </p:to>
                                    </p:set>
                                    <p:animEffect transition="in" filter="checkerboard(across)">
                                      <p:cBhvr>
                                        <p:cTn id="27" dur="500"/>
                                        <p:tgtEl>
                                          <p:spTgt spid="43827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441347"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ea typeface="宋体" pitchFamily="2" charset="-122"/>
              </a:rPr>
              <a:t>活前缀的识别</a:t>
            </a:r>
          </a:p>
          <a:p>
            <a:r>
              <a:rPr lang="en-US" altLang="zh-CN" dirty="0" smtClean="0">
                <a:ea typeface="宋体" pitchFamily="2" charset="-122"/>
              </a:rPr>
              <a:t>LR(0)</a:t>
            </a:r>
            <a:r>
              <a:rPr lang="zh-CN" altLang="en-US" dirty="0" smtClean="0">
                <a:ea typeface="宋体" pitchFamily="2" charset="-122"/>
              </a:rPr>
              <a:t>项目集</a:t>
            </a:r>
          </a:p>
          <a:p>
            <a:r>
              <a:rPr lang="zh-CN" altLang="en-US" dirty="0" smtClean="0">
                <a:solidFill>
                  <a:schemeClr val="bg2"/>
                </a:solidFill>
                <a:ea typeface="宋体" pitchFamily="2" charset="-122"/>
              </a:rPr>
              <a:t>构建识别活前缀的</a:t>
            </a:r>
            <a:r>
              <a:rPr lang="en-US" altLang="zh-CN" dirty="0" smtClean="0">
                <a:solidFill>
                  <a:schemeClr val="bg2"/>
                </a:solidFill>
                <a:ea typeface="宋体" pitchFamily="2" charset="-122"/>
              </a:rPr>
              <a:t>DFA</a:t>
            </a: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p>
          <a:p>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EB2E8DC2-DB2B-4DB7-8754-9A2BD76303A6}" type="slidenum">
              <a:rPr lang="en-US" altLang="zh-CN"/>
              <a:pPr>
                <a:defRPr/>
              </a:pPr>
              <a:t>28</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441347">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smtClean="0">
                <a:ea typeface="宋体" pitchFamily="2" charset="-122"/>
              </a:rPr>
              <a:t>LR(0)</a:t>
            </a:r>
            <a:r>
              <a:rPr lang="zh-CN" altLang="en-US" smtClean="0">
                <a:ea typeface="宋体" pitchFamily="2" charset="-122"/>
              </a:rPr>
              <a:t>项目集</a:t>
            </a:r>
          </a:p>
        </p:txBody>
      </p:sp>
      <p:sp>
        <p:nvSpPr>
          <p:cNvPr id="442371" name="Rectangle 3"/>
          <p:cNvSpPr>
            <a:spLocks noGrp="1" noChangeArrowheads="1"/>
          </p:cNvSpPr>
          <p:nvPr>
            <p:ph idx="1"/>
          </p:nvPr>
        </p:nvSpPr>
        <p:spPr>
          <a:xfrm>
            <a:off x="107504" y="980728"/>
            <a:ext cx="8229600" cy="5248275"/>
          </a:xfrm>
        </p:spPr>
        <p:txBody>
          <a:bodyPr/>
          <a:lstStyle/>
          <a:p>
            <a:pPr>
              <a:lnSpc>
                <a:spcPct val="90000"/>
              </a:lnSpc>
              <a:defRPr/>
            </a:pPr>
            <a:r>
              <a:rPr lang="zh-CN" altLang="en-US" sz="2800" dirty="0" smtClean="0">
                <a:ea typeface="宋体" pitchFamily="2" charset="-122"/>
              </a:rPr>
              <a:t>由一些</a:t>
            </a:r>
            <a:r>
              <a:rPr lang="en-US" altLang="zh-CN" sz="2800" dirty="0" smtClean="0">
                <a:ea typeface="宋体" pitchFamily="2" charset="-122"/>
              </a:rPr>
              <a:t>LR(0)</a:t>
            </a:r>
            <a:r>
              <a:rPr lang="zh-CN" altLang="en-US" sz="2800" dirty="0" smtClean="0">
                <a:ea typeface="宋体" pitchFamily="2" charset="-122"/>
              </a:rPr>
              <a:t>项目组成的集合</a:t>
            </a:r>
          </a:p>
          <a:p>
            <a:pPr>
              <a:lnSpc>
                <a:spcPct val="90000"/>
              </a:lnSpc>
              <a:defRPr/>
            </a:pPr>
            <a:endParaRPr lang="zh-CN" altLang="en-US" sz="2800" dirty="0" smtClean="0">
              <a:ea typeface="宋体" pitchFamily="2" charset="-122"/>
            </a:endParaRPr>
          </a:p>
          <a:p>
            <a:pPr>
              <a:lnSpc>
                <a:spcPct val="90000"/>
              </a:lnSpc>
              <a:defRPr/>
            </a:pPr>
            <a:r>
              <a:rPr lang="en-US" altLang="zh-CN" sz="2800" dirty="0" smtClean="0">
                <a:ea typeface="宋体" pitchFamily="2" charset="-122"/>
              </a:rPr>
              <a:t>LR(0)</a:t>
            </a:r>
            <a:r>
              <a:rPr lang="zh-CN" altLang="en-US" sz="2800" dirty="0" smtClean="0">
                <a:ea typeface="宋体" pitchFamily="2" charset="-122"/>
              </a:rPr>
              <a:t>项目</a:t>
            </a:r>
          </a:p>
          <a:p>
            <a:pPr lvl="1">
              <a:lnSpc>
                <a:spcPct val="90000"/>
              </a:lnSpc>
              <a:defRPr/>
            </a:pPr>
            <a:r>
              <a:rPr lang="zh-CN" altLang="en-US" sz="2400" dirty="0" smtClean="0">
                <a:ea typeface="宋体" pitchFamily="2" charset="-122"/>
              </a:rPr>
              <a:t>在右部的某个地方加点的产生式</a:t>
            </a:r>
          </a:p>
          <a:p>
            <a:pPr lvl="1">
              <a:lnSpc>
                <a:spcPct val="90000"/>
              </a:lnSpc>
              <a:defRPr/>
            </a:pPr>
            <a:r>
              <a:rPr lang="zh-CN" altLang="en-US" sz="2400" dirty="0" smtClean="0">
                <a:ea typeface="宋体" pitchFamily="2" charset="-122"/>
              </a:rPr>
              <a:t>例如，对于产生式</a:t>
            </a:r>
            <a:r>
              <a:rPr lang="en-US" altLang="zh-CN" sz="2400" b="1" i="1" dirty="0" smtClean="0">
                <a:solidFill>
                  <a:schemeClr val="accent2"/>
                </a:solidFill>
                <a:effectLst>
                  <a:outerShdw blurRad="38100" dist="38100" dir="2700000" algn="tl">
                    <a:srgbClr val="C0C0C0"/>
                  </a:outerShdw>
                </a:effectLst>
                <a:ea typeface="宋体" pitchFamily="2" charset="-122"/>
              </a:rPr>
              <a:t>A</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XYZ</a:t>
            </a:r>
            <a:r>
              <a:rPr lang="zh-CN" altLang="en-US" sz="2400" b="1" i="1" dirty="0" smtClean="0">
                <a:solidFill>
                  <a:schemeClr val="accent2"/>
                </a:solidFill>
                <a:effectLst>
                  <a:outerShdw blurRad="38100" dist="38100" dir="2700000" algn="tl">
                    <a:srgbClr val="C0C0C0"/>
                  </a:outerShdw>
                </a:effectLst>
                <a:ea typeface="宋体" pitchFamily="2" charset="-122"/>
              </a:rPr>
              <a:t>对应的加点项有</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XYZ</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smtClean="0">
                <a:solidFill>
                  <a:schemeClr val="accent2"/>
                </a:solidFill>
                <a:effectLst>
                  <a:outerShdw blurRad="38100" dist="38100" dir="2700000" algn="tl">
                    <a:srgbClr val="C0C0C0"/>
                  </a:outerShdw>
                </a:effectLst>
                <a:ea typeface="宋体" pitchFamily="2" charset="-122"/>
              </a:rPr>
              <a:t>X</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YZ</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smtClean="0">
                <a:solidFill>
                  <a:schemeClr val="accent2"/>
                </a:solidFill>
                <a:effectLst>
                  <a:outerShdw blurRad="38100" dist="38100" dir="2700000" algn="tl">
                    <a:srgbClr val="C0C0C0"/>
                  </a:outerShdw>
                </a:effectLst>
                <a:ea typeface="宋体" pitchFamily="2" charset="-122"/>
              </a:rPr>
              <a:t>XY</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Z</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smtClean="0">
                <a:solidFill>
                  <a:schemeClr val="accent2"/>
                </a:solidFill>
                <a:effectLst>
                  <a:outerShdw blurRad="38100" dist="38100" dir="2700000" algn="tl">
                    <a:srgbClr val="C0C0C0"/>
                  </a:outerShdw>
                </a:effectLst>
                <a:ea typeface="宋体" pitchFamily="2" charset="-122"/>
              </a:rPr>
              <a:t>XYZ</a:t>
            </a:r>
            <a:r>
              <a:rPr lang="en-US" altLang="zh-CN" b="1" dirty="0" smtClean="0">
                <a:solidFill>
                  <a:schemeClr val="accent2"/>
                </a:solidFill>
                <a:effectLst>
                  <a:outerShdw blurRad="38100" dist="38100" dir="2700000" algn="tl">
                    <a:srgbClr val="C0C0C0"/>
                  </a:outerShdw>
                </a:effectLst>
                <a:ea typeface="宋体" pitchFamily="2" charset="-122"/>
              </a:rPr>
              <a:t>·</a:t>
            </a:r>
          </a:p>
          <a:p>
            <a:pPr lvl="1">
              <a:lnSpc>
                <a:spcPct val="90000"/>
              </a:lnSpc>
              <a:defRPr/>
            </a:pPr>
            <a:r>
              <a:rPr lang="zh-CN" altLang="en-US" sz="2400" b="1" dirty="0" smtClean="0">
                <a:solidFill>
                  <a:schemeClr val="accent2"/>
                </a:solidFill>
                <a:effectLst>
                  <a:outerShdw blurRad="38100" dist="38100" dir="2700000" algn="tl">
                    <a:srgbClr val="C0C0C0"/>
                  </a:outerShdw>
                </a:effectLst>
                <a:ea typeface="宋体" pitchFamily="2" charset="-122"/>
              </a:rPr>
              <a:t>又例如，对于</a:t>
            </a:r>
            <a:r>
              <a:rPr lang="en-US" altLang="zh-CN" sz="2400" b="1" i="1" dirty="0" smtClean="0">
                <a:solidFill>
                  <a:schemeClr val="accent2"/>
                </a:solidFill>
                <a:effectLst>
                  <a:outerShdw blurRad="38100" dist="38100" dir="2700000" algn="tl">
                    <a:srgbClr val="C0C0C0"/>
                  </a:outerShdw>
                </a:effectLst>
                <a:ea typeface="宋体" pitchFamily="2" charset="-122"/>
              </a:rPr>
              <a:t>A</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，其加点项有</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dirty="0" smtClean="0">
                <a:solidFill>
                  <a:schemeClr val="accent2"/>
                </a:solidFill>
                <a:effectLst>
                  <a:outerShdw blurRad="38100" dist="38100" dir="2700000" algn="tl">
                    <a:srgbClr val="C0C0C0"/>
                  </a:outerShdw>
                </a:effectLst>
                <a:ea typeface="宋体" pitchFamily="2" charset="-122"/>
              </a:rPr>
              <a:t>·</a:t>
            </a: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5" name="灯片编号占位符 5"/>
          <p:cNvSpPr>
            <a:spLocks noGrp="1"/>
          </p:cNvSpPr>
          <p:nvPr>
            <p:ph type="sldNum" sz="quarter" idx="11"/>
          </p:nvPr>
        </p:nvSpPr>
        <p:spPr/>
        <p:txBody>
          <a:bodyPr/>
          <a:lstStyle/>
          <a:p>
            <a:pPr>
              <a:defRPr/>
            </a:pPr>
            <a:fld id="{73BA029C-AB3E-45FB-9B19-348A417FCC4E}" type="slidenum">
              <a:rPr lang="en-US" altLang="zh-CN"/>
              <a:pPr>
                <a:defRPr/>
              </a:pPr>
              <a:t>29</a:t>
            </a:fld>
            <a:endParaRPr lang="en-US" altLang="zh-CN"/>
          </a:p>
        </p:txBody>
      </p:sp>
      <p:sp>
        <p:nvSpPr>
          <p:cNvPr id="442372" name="AutoShape 4" descr="Green marble"/>
          <p:cNvSpPr>
            <a:spLocks noChangeArrowheads="1"/>
          </p:cNvSpPr>
          <p:nvPr/>
        </p:nvSpPr>
        <p:spPr bwMode="auto">
          <a:xfrm>
            <a:off x="5256336" y="548680"/>
            <a:ext cx="4140200" cy="2592387"/>
          </a:xfrm>
          <a:prstGeom prst="cloudCallout">
            <a:avLst>
              <a:gd name="adj1" fmla="val -77111"/>
              <a:gd name="adj2" fmla="val 97519"/>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sz="1800" b="1">
                <a:solidFill>
                  <a:srgbClr val="996633"/>
                </a:solidFill>
                <a:latin typeface="Tahoma" pitchFamily="34" charset="0"/>
              </a:rPr>
              <a:t>点的左边代表历史信息，右边代表展望信息。直观地讲，项目表示在分析过程的某一阶段，已经看到了产生式的多大部分，以及希望看到的部分。</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checkerboard(across)">
                                      <p:cBhvr>
                                        <p:cTn id="7" dur="500"/>
                                        <p:tgtEl>
                                          <p:spTgt spid="442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2371">
                                            <p:txEl>
                                              <p:pRg st="2" end="2"/>
                                            </p:txEl>
                                          </p:spTgt>
                                        </p:tgtEl>
                                        <p:attrNameLst>
                                          <p:attrName>style.visibility</p:attrName>
                                        </p:attrNameLst>
                                      </p:cBhvr>
                                      <p:to>
                                        <p:strVal val="visible"/>
                                      </p:to>
                                    </p:set>
                                    <p:animEffect transition="in" filter="checkerboard(across)">
                                      <p:cBhvr>
                                        <p:cTn id="12" dur="500"/>
                                        <p:tgtEl>
                                          <p:spTgt spid="442371">
                                            <p:txEl>
                                              <p:pRg st="2" end="2"/>
                                            </p:txEl>
                                          </p:spTgt>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442371">
                                            <p:txEl>
                                              <p:pRg st="3" end="3"/>
                                            </p:txEl>
                                          </p:spTgt>
                                        </p:tgtEl>
                                        <p:attrNameLst>
                                          <p:attrName>style.visibility</p:attrName>
                                        </p:attrNameLst>
                                      </p:cBhvr>
                                      <p:to>
                                        <p:strVal val="visible"/>
                                      </p:to>
                                    </p:set>
                                    <p:animEffect transition="in" filter="checkerboard(across)">
                                      <p:cBhvr>
                                        <p:cTn id="16" dur="500"/>
                                        <p:tgtEl>
                                          <p:spTgt spid="4423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442371">
                                            <p:txEl>
                                              <p:pRg st="4" end="4"/>
                                            </p:txEl>
                                          </p:spTgt>
                                        </p:tgtEl>
                                        <p:attrNameLst>
                                          <p:attrName>style.visibility</p:attrName>
                                        </p:attrNameLst>
                                      </p:cBhvr>
                                      <p:to>
                                        <p:strVal val="visible"/>
                                      </p:to>
                                    </p:set>
                                    <p:animEffect transition="in" filter="checkerboard(across)">
                                      <p:cBhvr>
                                        <p:cTn id="21" dur="500"/>
                                        <p:tgtEl>
                                          <p:spTgt spid="442371">
                                            <p:txEl>
                                              <p:pRg st="4" end="4"/>
                                            </p:txEl>
                                          </p:spTgt>
                                        </p:tgtEl>
                                      </p:cBhvr>
                                    </p:animEffect>
                                  </p:childTnLst>
                                </p:cTn>
                              </p:par>
                            </p:childTnLst>
                          </p:cTn>
                        </p:par>
                        <p:par>
                          <p:cTn id="22" fill="hold" nodeType="afterGroup">
                            <p:stCondLst>
                              <p:cond delay="500"/>
                            </p:stCondLst>
                            <p:childTnLst>
                              <p:par>
                                <p:cTn id="23" presetID="5" presetClass="entr" presetSubtype="10" fill="hold" nodeType="afterEffect">
                                  <p:stCondLst>
                                    <p:cond delay="0"/>
                                  </p:stCondLst>
                                  <p:childTnLst>
                                    <p:set>
                                      <p:cBhvr>
                                        <p:cTn id="24" dur="1" fill="hold">
                                          <p:stCondLst>
                                            <p:cond delay="0"/>
                                          </p:stCondLst>
                                        </p:cTn>
                                        <p:tgtEl>
                                          <p:spTgt spid="442371">
                                            <p:txEl>
                                              <p:pRg st="5" end="5"/>
                                            </p:txEl>
                                          </p:spTgt>
                                        </p:tgtEl>
                                        <p:attrNameLst>
                                          <p:attrName>style.visibility</p:attrName>
                                        </p:attrNameLst>
                                      </p:cBhvr>
                                      <p:to>
                                        <p:strVal val="visible"/>
                                      </p:to>
                                    </p:set>
                                    <p:animEffect transition="in" filter="checkerboard(across)">
                                      <p:cBhvr>
                                        <p:cTn id="25" dur="500"/>
                                        <p:tgtEl>
                                          <p:spTgt spid="442371">
                                            <p:txEl>
                                              <p:pRg st="5" end="5"/>
                                            </p:txEl>
                                          </p:spTgt>
                                        </p:tgtEl>
                                      </p:cBhvr>
                                    </p:animEffect>
                                  </p:childTnLst>
                                </p:cTn>
                              </p:par>
                            </p:childTnLst>
                          </p:cTn>
                        </p:par>
                        <p:par>
                          <p:cTn id="26" fill="hold" nodeType="afterGroup">
                            <p:stCondLst>
                              <p:cond delay="1000"/>
                            </p:stCondLst>
                            <p:childTnLst>
                              <p:par>
                                <p:cTn id="27" presetID="5" presetClass="entr" presetSubtype="10" fill="hold" nodeType="afterEffect">
                                  <p:stCondLst>
                                    <p:cond delay="0"/>
                                  </p:stCondLst>
                                  <p:childTnLst>
                                    <p:set>
                                      <p:cBhvr>
                                        <p:cTn id="28" dur="1" fill="hold">
                                          <p:stCondLst>
                                            <p:cond delay="0"/>
                                          </p:stCondLst>
                                        </p:cTn>
                                        <p:tgtEl>
                                          <p:spTgt spid="442371">
                                            <p:txEl>
                                              <p:pRg st="6" end="6"/>
                                            </p:txEl>
                                          </p:spTgt>
                                        </p:tgtEl>
                                        <p:attrNameLst>
                                          <p:attrName>style.visibility</p:attrName>
                                        </p:attrNameLst>
                                      </p:cBhvr>
                                      <p:to>
                                        <p:strVal val="visible"/>
                                      </p:to>
                                    </p:set>
                                    <p:animEffect transition="in" filter="checkerboard(across)">
                                      <p:cBhvr>
                                        <p:cTn id="29" dur="500"/>
                                        <p:tgtEl>
                                          <p:spTgt spid="442371">
                                            <p:txEl>
                                              <p:pRg st="6" end="6"/>
                                            </p:txEl>
                                          </p:spTgt>
                                        </p:tgtEl>
                                      </p:cBhvr>
                                    </p:animEffect>
                                  </p:childTnLst>
                                </p:cTn>
                              </p:par>
                            </p:childTnLst>
                          </p:cTn>
                        </p:par>
                        <p:par>
                          <p:cTn id="30" fill="hold" nodeType="afterGroup">
                            <p:stCondLst>
                              <p:cond delay="1500"/>
                            </p:stCondLst>
                            <p:childTnLst>
                              <p:par>
                                <p:cTn id="31" presetID="5" presetClass="entr" presetSubtype="10" fill="hold" nodeType="afterEffect">
                                  <p:stCondLst>
                                    <p:cond delay="0"/>
                                  </p:stCondLst>
                                  <p:childTnLst>
                                    <p:set>
                                      <p:cBhvr>
                                        <p:cTn id="32" dur="1" fill="hold">
                                          <p:stCondLst>
                                            <p:cond delay="0"/>
                                          </p:stCondLst>
                                        </p:cTn>
                                        <p:tgtEl>
                                          <p:spTgt spid="442371">
                                            <p:txEl>
                                              <p:pRg st="7" end="7"/>
                                            </p:txEl>
                                          </p:spTgt>
                                        </p:tgtEl>
                                        <p:attrNameLst>
                                          <p:attrName>style.visibility</p:attrName>
                                        </p:attrNameLst>
                                      </p:cBhvr>
                                      <p:to>
                                        <p:strVal val="visible"/>
                                      </p:to>
                                    </p:set>
                                    <p:animEffect transition="in" filter="checkerboard(across)">
                                      <p:cBhvr>
                                        <p:cTn id="33" dur="500"/>
                                        <p:tgtEl>
                                          <p:spTgt spid="442371">
                                            <p:txEl>
                                              <p:pRg st="7" end="7"/>
                                            </p:txEl>
                                          </p:spTgt>
                                        </p:tgtEl>
                                      </p:cBhvr>
                                    </p:animEffect>
                                  </p:childTnLst>
                                </p:cTn>
                              </p:par>
                            </p:childTnLst>
                          </p:cTn>
                        </p:par>
                        <p:par>
                          <p:cTn id="34" fill="hold" nodeType="afterGroup">
                            <p:stCondLst>
                              <p:cond delay="2000"/>
                            </p:stCondLst>
                            <p:childTnLst>
                              <p:par>
                                <p:cTn id="35" presetID="5" presetClass="entr" presetSubtype="10" fill="hold" nodeType="afterEffect">
                                  <p:stCondLst>
                                    <p:cond delay="0"/>
                                  </p:stCondLst>
                                  <p:childTnLst>
                                    <p:set>
                                      <p:cBhvr>
                                        <p:cTn id="36" dur="1" fill="hold">
                                          <p:stCondLst>
                                            <p:cond delay="0"/>
                                          </p:stCondLst>
                                        </p:cTn>
                                        <p:tgtEl>
                                          <p:spTgt spid="442371">
                                            <p:txEl>
                                              <p:pRg st="8" end="8"/>
                                            </p:txEl>
                                          </p:spTgt>
                                        </p:tgtEl>
                                        <p:attrNameLst>
                                          <p:attrName>style.visibility</p:attrName>
                                        </p:attrNameLst>
                                      </p:cBhvr>
                                      <p:to>
                                        <p:strVal val="visible"/>
                                      </p:to>
                                    </p:set>
                                    <p:animEffect transition="in" filter="checkerboard(across)">
                                      <p:cBhvr>
                                        <p:cTn id="37" dur="500"/>
                                        <p:tgtEl>
                                          <p:spTgt spid="44237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42371">
                                            <p:txEl>
                                              <p:pRg st="9" end="9"/>
                                            </p:txEl>
                                          </p:spTgt>
                                        </p:tgtEl>
                                        <p:attrNameLst>
                                          <p:attrName>style.visibility</p:attrName>
                                        </p:attrNameLst>
                                      </p:cBhvr>
                                      <p:to>
                                        <p:strVal val="visible"/>
                                      </p:to>
                                    </p:set>
                                    <p:animEffect transition="in" filter="checkerboard(across)">
                                      <p:cBhvr>
                                        <p:cTn id="42" dur="500"/>
                                        <p:tgtEl>
                                          <p:spTgt spid="442371">
                                            <p:txEl>
                                              <p:pRg st="9" end="9"/>
                                            </p:txEl>
                                          </p:spTgt>
                                        </p:tgtEl>
                                      </p:cBhvr>
                                    </p:animEffect>
                                  </p:childTnLst>
                                </p:cTn>
                              </p:par>
                            </p:childTnLst>
                          </p:cTn>
                        </p:par>
                        <p:par>
                          <p:cTn id="43" fill="hold" nodeType="afterGroup">
                            <p:stCondLst>
                              <p:cond delay="500"/>
                            </p:stCondLst>
                            <p:childTnLst>
                              <p:par>
                                <p:cTn id="44" presetID="5" presetClass="entr" presetSubtype="10" fill="hold" nodeType="afterEffect">
                                  <p:stCondLst>
                                    <p:cond delay="0"/>
                                  </p:stCondLst>
                                  <p:childTnLst>
                                    <p:set>
                                      <p:cBhvr>
                                        <p:cTn id="45" dur="1" fill="hold">
                                          <p:stCondLst>
                                            <p:cond delay="0"/>
                                          </p:stCondLst>
                                        </p:cTn>
                                        <p:tgtEl>
                                          <p:spTgt spid="442371">
                                            <p:txEl>
                                              <p:pRg st="10" end="10"/>
                                            </p:txEl>
                                          </p:spTgt>
                                        </p:tgtEl>
                                        <p:attrNameLst>
                                          <p:attrName>style.visibility</p:attrName>
                                        </p:attrNameLst>
                                      </p:cBhvr>
                                      <p:to>
                                        <p:strVal val="visible"/>
                                      </p:to>
                                    </p:set>
                                    <p:animEffect transition="in" filter="checkerboard(across)">
                                      <p:cBhvr>
                                        <p:cTn id="46" dur="500"/>
                                        <p:tgtEl>
                                          <p:spTgt spid="442371">
                                            <p:txEl>
                                              <p:pRg st="10" end="1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42372"/>
                                        </p:tgtEl>
                                        <p:attrNameLst>
                                          <p:attrName>style.visibility</p:attrName>
                                        </p:attrNameLst>
                                      </p:cBhvr>
                                      <p:to>
                                        <p:strVal val="visible"/>
                                      </p:to>
                                    </p:set>
                                    <p:animEffect transition="in" filter="blinds(horizontal)">
                                      <p:cBhvr>
                                        <p:cTn id="51" dur="500"/>
                                        <p:tgtEl>
                                          <p:spTgt spid="442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5" name="Rectangle 63"/>
          <p:cNvSpPr>
            <a:spLocks noGrp="1" noChangeArrowheads="1"/>
          </p:cNvSpPr>
          <p:nvPr>
            <p:ph type="ctrTitle" sz="quarter"/>
          </p:nvPr>
        </p:nvSpPr>
        <p:spPr>
          <a:xfrm>
            <a:off x="0" y="-1"/>
            <a:ext cx="9142069" cy="863855"/>
          </a:xfrm>
        </p:spPr>
        <p:txBody>
          <a:bodyPr/>
          <a:lstStyle/>
          <a:p>
            <a:r>
              <a:rPr lang="zh-CN" altLang="en-US" dirty="0" smtClean="0">
                <a:ea typeface="宋体" pitchFamily="2" charset="-122"/>
              </a:rPr>
              <a:t>温故知新</a:t>
            </a:r>
          </a:p>
        </p:txBody>
      </p:sp>
      <p:sp>
        <p:nvSpPr>
          <p:cNvPr id="705538" name="Text Box 2" descr="Green marble"/>
          <p:cNvSpPr txBox="1">
            <a:spLocks noChangeArrowheads="1"/>
          </p:cNvSpPr>
          <p:nvPr/>
        </p:nvSpPr>
        <p:spPr bwMode="auto">
          <a:xfrm>
            <a:off x="1906588" y="1125538"/>
            <a:ext cx="1873250"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上下文无关文法</a:t>
            </a:r>
          </a:p>
        </p:txBody>
      </p:sp>
      <p:sp>
        <p:nvSpPr>
          <p:cNvPr id="13315" name="Line 3"/>
          <p:cNvSpPr>
            <a:spLocks noChangeShapeType="1"/>
          </p:cNvSpPr>
          <p:nvPr/>
        </p:nvSpPr>
        <p:spPr bwMode="auto">
          <a:xfrm flipH="1">
            <a:off x="2122488" y="1485900"/>
            <a:ext cx="64770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16" name="Line 4"/>
          <p:cNvSpPr>
            <a:spLocks noChangeShapeType="1"/>
          </p:cNvSpPr>
          <p:nvPr/>
        </p:nvSpPr>
        <p:spPr bwMode="auto">
          <a:xfrm>
            <a:off x="3059113" y="1484313"/>
            <a:ext cx="647700" cy="3603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41" name="Text Box 5" descr="Green marble"/>
          <p:cNvSpPr txBox="1">
            <a:spLocks noChangeArrowheads="1"/>
          </p:cNvSpPr>
          <p:nvPr/>
        </p:nvSpPr>
        <p:spPr bwMode="auto">
          <a:xfrm>
            <a:off x="1403350" y="1844675"/>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自上而下</a:t>
            </a:r>
          </a:p>
        </p:txBody>
      </p:sp>
      <p:sp>
        <p:nvSpPr>
          <p:cNvPr id="705542" name="Text Box 6" descr="Green marble"/>
          <p:cNvSpPr txBox="1">
            <a:spLocks noChangeArrowheads="1"/>
          </p:cNvSpPr>
          <p:nvPr/>
        </p:nvSpPr>
        <p:spPr bwMode="auto">
          <a:xfrm>
            <a:off x="3130550" y="1844675"/>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自下而上</a:t>
            </a:r>
          </a:p>
        </p:txBody>
      </p:sp>
      <p:sp>
        <p:nvSpPr>
          <p:cNvPr id="705543" name="Text Box 7" descr="Green marble"/>
          <p:cNvSpPr txBox="1">
            <a:spLocks noChangeArrowheads="1"/>
          </p:cNvSpPr>
          <p:nvPr/>
        </p:nvSpPr>
        <p:spPr bwMode="auto">
          <a:xfrm>
            <a:off x="322263" y="3359150"/>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LL(1)</a:t>
            </a:r>
            <a:r>
              <a:rPr lang="zh-CN" altLang="en-US" sz="1800" b="1">
                <a:solidFill>
                  <a:srgbClr val="996633"/>
                </a:solidFill>
                <a:effectLst>
                  <a:outerShdw blurRad="38100" dist="38100" dir="2700000" algn="tl">
                    <a:srgbClr val="C0C0C0"/>
                  </a:outerShdw>
                </a:effectLst>
                <a:latin typeface="Tahoma" pitchFamily="34" charset="0"/>
              </a:rPr>
              <a:t>文法</a:t>
            </a:r>
          </a:p>
        </p:txBody>
      </p:sp>
      <p:sp>
        <p:nvSpPr>
          <p:cNvPr id="13320" name="Line 8"/>
          <p:cNvSpPr>
            <a:spLocks noChangeShapeType="1"/>
          </p:cNvSpPr>
          <p:nvPr/>
        </p:nvSpPr>
        <p:spPr bwMode="auto">
          <a:xfrm flipH="1">
            <a:off x="898525" y="2212975"/>
            <a:ext cx="1008063" cy="1152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21" name="Line 9"/>
          <p:cNvSpPr>
            <a:spLocks noChangeShapeType="1"/>
          </p:cNvSpPr>
          <p:nvPr/>
        </p:nvSpPr>
        <p:spPr bwMode="auto">
          <a:xfrm flipH="1">
            <a:off x="609600" y="3717925"/>
            <a:ext cx="73025" cy="792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46" name="Text Box 10" descr="Green marble"/>
          <p:cNvSpPr txBox="1">
            <a:spLocks noChangeArrowheads="1"/>
          </p:cNvSpPr>
          <p:nvPr/>
        </p:nvSpPr>
        <p:spPr bwMode="auto">
          <a:xfrm>
            <a:off x="250825" y="4510088"/>
            <a:ext cx="1152525"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2</a:t>
            </a:r>
            <a:r>
              <a:rPr lang="zh-CN" altLang="en-US" sz="1800" b="1">
                <a:solidFill>
                  <a:srgbClr val="996633"/>
                </a:solidFill>
                <a:effectLst>
                  <a:outerShdw blurRad="38100" dist="38100" dir="2700000" algn="tl">
                    <a:srgbClr val="C0C0C0"/>
                  </a:outerShdw>
                </a:effectLst>
                <a:latin typeface="Tahoma" pitchFamily="34" charset="0"/>
              </a:rPr>
              <a:t>个函数</a:t>
            </a:r>
          </a:p>
        </p:txBody>
      </p:sp>
      <p:sp>
        <p:nvSpPr>
          <p:cNvPr id="13323" name="AutoShape 11" descr="Green marble"/>
          <p:cNvSpPr>
            <a:spLocks/>
          </p:cNvSpPr>
          <p:nvPr/>
        </p:nvSpPr>
        <p:spPr bwMode="auto">
          <a:xfrm>
            <a:off x="1690688" y="3070225"/>
            <a:ext cx="215900" cy="1368425"/>
          </a:xfrm>
          <a:prstGeom prst="leftBrace">
            <a:avLst>
              <a:gd name="adj1" fmla="val 52819"/>
              <a:gd name="adj2" fmla="val 30065"/>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5548" name="Text Box 12" descr="Green marble"/>
          <p:cNvSpPr txBox="1">
            <a:spLocks noChangeArrowheads="1"/>
          </p:cNvSpPr>
          <p:nvPr/>
        </p:nvSpPr>
        <p:spPr bwMode="auto">
          <a:xfrm>
            <a:off x="2051050" y="2854325"/>
            <a:ext cx="1295400" cy="654050"/>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递归下降预测分析</a:t>
            </a:r>
          </a:p>
        </p:txBody>
      </p:sp>
      <p:sp>
        <p:nvSpPr>
          <p:cNvPr id="705549" name="Rectangle 13" descr="Green marble"/>
          <p:cNvSpPr>
            <a:spLocks noChangeArrowheads="1"/>
          </p:cNvSpPr>
          <p:nvPr/>
        </p:nvSpPr>
        <p:spPr bwMode="auto">
          <a:xfrm>
            <a:off x="2051050" y="4078288"/>
            <a:ext cx="1223963" cy="654050"/>
          </a:xfrm>
          <a:prstGeom prst="rect">
            <a:avLst/>
          </a:prstGeom>
          <a:noFill/>
          <a:ln w="12700">
            <a:solidFill>
              <a:schemeClr val="tx1"/>
            </a:solidFill>
            <a:miter lim="800000"/>
            <a:headEnd type="none" w="sm" len="sm"/>
            <a:tailEnd type="none" w="sm" len="sm"/>
          </a:ln>
          <a:effectLst/>
        </p:spPr>
        <p:txBody>
          <a:bodyPr>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非递归的预测分析</a:t>
            </a:r>
          </a:p>
        </p:txBody>
      </p:sp>
      <p:sp>
        <p:nvSpPr>
          <p:cNvPr id="13326" name="Line 14"/>
          <p:cNvSpPr>
            <a:spLocks noChangeShapeType="1"/>
          </p:cNvSpPr>
          <p:nvPr/>
        </p:nvSpPr>
        <p:spPr bwMode="auto">
          <a:xfrm>
            <a:off x="465931" y="2026637"/>
            <a:ext cx="936625"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05551" name="Text Box 15" descr="Green marble"/>
          <p:cNvSpPr txBox="1">
            <a:spLocks noChangeArrowheads="1"/>
          </p:cNvSpPr>
          <p:nvPr/>
        </p:nvSpPr>
        <p:spPr bwMode="auto">
          <a:xfrm>
            <a:off x="250825" y="1484313"/>
            <a:ext cx="1512888"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a:solidFill>
                  <a:schemeClr val="hlink"/>
                </a:solidFill>
                <a:effectLst>
                  <a:outerShdw blurRad="38100" dist="38100" dir="2700000" algn="tl">
                    <a:srgbClr val="C0C0C0"/>
                  </a:outerShdw>
                </a:effectLst>
                <a:latin typeface="Tahoma" pitchFamily="34" charset="0"/>
              </a:rPr>
              <a:t>最左推导</a:t>
            </a:r>
          </a:p>
        </p:txBody>
      </p:sp>
      <p:sp>
        <p:nvSpPr>
          <p:cNvPr id="13328" name="Line 16"/>
          <p:cNvSpPr>
            <a:spLocks noChangeShapeType="1"/>
          </p:cNvSpPr>
          <p:nvPr/>
        </p:nvSpPr>
        <p:spPr bwMode="auto">
          <a:xfrm flipH="1" flipV="1">
            <a:off x="4427538" y="1917700"/>
            <a:ext cx="10810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05553" name="Text Box 17" descr="Green marble"/>
          <p:cNvSpPr txBox="1">
            <a:spLocks noChangeArrowheads="1"/>
          </p:cNvSpPr>
          <p:nvPr/>
        </p:nvSpPr>
        <p:spPr bwMode="auto">
          <a:xfrm>
            <a:off x="4388531" y="1571066"/>
            <a:ext cx="1512887"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Tahoma" pitchFamily="34" charset="0"/>
              </a:rPr>
              <a:t>最右推导</a:t>
            </a:r>
          </a:p>
        </p:txBody>
      </p:sp>
      <p:sp>
        <p:nvSpPr>
          <p:cNvPr id="13330" name="Text Box 18" descr="Green marble"/>
          <p:cNvSpPr txBox="1">
            <a:spLocks noChangeArrowheads="1"/>
          </p:cNvSpPr>
          <p:nvPr/>
        </p:nvSpPr>
        <p:spPr bwMode="auto">
          <a:xfrm>
            <a:off x="5219700" y="1268413"/>
            <a:ext cx="647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4400" b="1" dirty="0">
                <a:solidFill>
                  <a:srgbClr val="FF0000"/>
                </a:solidFill>
                <a:latin typeface="Tahoma" pitchFamily="34" charset="0"/>
              </a:rPr>
              <a:t>！</a:t>
            </a:r>
          </a:p>
        </p:txBody>
      </p:sp>
      <p:sp>
        <p:nvSpPr>
          <p:cNvPr id="13331" name="Line 19"/>
          <p:cNvSpPr>
            <a:spLocks noChangeShapeType="1"/>
          </p:cNvSpPr>
          <p:nvPr/>
        </p:nvSpPr>
        <p:spPr bwMode="auto">
          <a:xfrm>
            <a:off x="3743327" y="2222693"/>
            <a:ext cx="769272" cy="6316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56" name="Text Box 20" descr="Green marble"/>
          <p:cNvSpPr txBox="1">
            <a:spLocks noChangeArrowheads="1"/>
          </p:cNvSpPr>
          <p:nvPr/>
        </p:nvSpPr>
        <p:spPr bwMode="auto">
          <a:xfrm>
            <a:off x="3706813" y="4076700"/>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LR</a:t>
            </a:r>
            <a:r>
              <a:rPr lang="zh-CN" altLang="en-US" sz="1800" b="1">
                <a:solidFill>
                  <a:srgbClr val="996633"/>
                </a:solidFill>
                <a:effectLst>
                  <a:outerShdw blurRad="38100" dist="38100" dir="2700000" algn="tl">
                    <a:srgbClr val="C0C0C0"/>
                  </a:outerShdw>
                </a:effectLst>
                <a:latin typeface="Tahoma" pitchFamily="34" charset="0"/>
              </a:rPr>
              <a:t>文法</a:t>
            </a:r>
          </a:p>
        </p:txBody>
      </p:sp>
      <p:grpSp>
        <p:nvGrpSpPr>
          <p:cNvPr id="13333" name="Group 21"/>
          <p:cNvGrpSpPr>
            <a:grpSpLocks noChangeAspect="1"/>
          </p:cNvGrpSpPr>
          <p:nvPr/>
        </p:nvGrpSpPr>
        <p:grpSpPr bwMode="auto">
          <a:xfrm>
            <a:off x="4329680" y="3904434"/>
            <a:ext cx="3677288" cy="2416194"/>
            <a:chOff x="619" y="1164"/>
            <a:chExt cx="4631" cy="3042"/>
          </a:xfrm>
        </p:grpSpPr>
        <p:sp>
          <p:nvSpPr>
            <p:cNvPr id="705558" name="Rectangle 22"/>
            <p:cNvSpPr>
              <a:spLocks noChangeAspect="1" noChangeArrowheads="1"/>
            </p:cNvSpPr>
            <p:nvPr/>
          </p:nvSpPr>
          <p:spPr bwMode="auto">
            <a:xfrm>
              <a:off x="1737" y="1164"/>
              <a:ext cx="752" cy="384"/>
            </a:xfrm>
            <a:prstGeom prst="rect">
              <a:avLst/>
            </a:prstGeom>
            <a:noFill/>
            <a:ln w="9525">
              <a:noFill/>
              <a:miter lim="800000"/>
              <a:headEnd/>
              <a:tailEnd/>
            </a:ln>
          </p:spPr>
          <p:txBody>
            <a:bodyPr/>
            <a:lstStyle/>
            <a:p>
              <a:pPr algn="just" eaLnBrk="0" hangingPunct="0">
                <a:defRPr/>
              </a:pPr>
              <a:r>
                <a:rPr lang="zh-CN" altLang="en-US" sz="1400" dirty="0">
                  <a:effectLst>
                    <a:outerShdw blurRad="38100" dist="38100" dir="2700000" algn="tl">
                      <a:srgbClr val="C0C0C0"/>
                    </a:outerShdw>
                  </a:effectLst>
                  <a:latin typeface="Times New Roman" pitchFamily="18" charset="0"/>
                </a:rPr>
                <a:t>输入</a:t>
              </a:r>
            </a:p>
          </p:txBody>
        </p:sp>
        <p:sp>
          <p:nvSpPr>
            <p:cNvPr id="705559" name="Rectangle 23"/>
            <p:cNvSpPr>
              <a:spLocks noChangeAspect="1" noChangeArrowheads="1"/>
            </p:cNvSpPr>
            <p:nvPr/>
          </p:nvSpPr>
          <p:spPr bwMode="auto">
            <a:xfrm>
              <a:off x="2193" y="1981"/>
              <a:ext cx="1803" cy="588"/>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1400">
                  <a:effectLst>
                    <a:outerShdw blurRad="38100" dist="38100" dir="2700000" algn="tl">
                      <a:srgbClr val="C0C0C0"/>
                    </a:outerShdw>
                  </a:effectLst>
                  <a:latin typeface="Times New Roman" pitchFamily="18" charset="0"/>
                </a:rPr>
                <a:t>LR</a:t>
              </a:r>
              <a:r>
                <a:rPr lang="zh-CN" altLang="en-US" sz="1400">
                  <a:effectLst>
                    <a:outerShdw blurRad="38100" dist="38100" dir="2700000" algn="tl">
                      <a:srgbClr val="C0C0C0"/>
                    </a:outerShdw>
                  </a:effectLst>
                  <a:latin typeface="Times New Roman" pitchFamily="18" charset="0"/>
                </a:rPr>
                <a:t>分析程序</a:t>
              </a:r>
            </a:p>
          </p:txBody>
        </p:sp>
        <p:sp>
          <p:nvSpPr>
            <p:cNvPr id="13348" name="Line 24"/>
            <p:cNvSpPr>
              <a:spLocks noChangeAspect="1" noChangeShapeType="1"/>
            </p:cNvSpPr>
            <p:nvPr/>
          </p:nvSpPr>
          <p:spPr bwMode="auto">
            <a:xfrm flipV="1">
              <a:off x="3074" y="1530"/>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9" name="Line 25"/>
            <p:cNvSpPr>
              <a:spLocks noChangeAspect="1"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5562" name="Rectangle 26"/>
            <p:cNvSpPr>
              <a:spLocks noChangeAspect="1" noChangeArrowheads="1"/>
            </p:cNvSpPr>
            <p:nvPr/>
          </p:nvSpPr>
          <p:spPr bwMode="auto">
            <a:xfrm>
              <a:off x="4511" y="2104"/>
              <a:ext cx="739" cy="386"/>
            </a:xfrm>
            <a:prstGeom prst="rect">
              <a:avLst/>
            </a:prstGeom>
            <a:noFill/>
            <a:ln w="9525">
              <a:noFill/>
              <a:miter lim="800000"/>
              <a:headEnd/>
              <a:tailEnd/>
            </a:ln>
          </p:spPr>
          <p:txBody>
            <a:bodyPr/>
            <a:lstStyle/>
            <a:p>
              <a:pPr algn="just" eaLnBrk="0" hangingPunct="0">
                <a:defRPr/>
              </a:pPr>
              <a:r>
                <a:rPr lang="zh-CN" altLang="en-US" sz="1400" dirty="0">
                  <a:effectLst>
                    <a:outerShdw blurRad="38100" dist="38100" dir="2700000" algn="tl">
                      <a:srgbClr val="C0C0C0"/>
                    </a:outerShdw>
                  </a:effectLst>
                  <a:latin typeface="Times New Roman" pitchFamily="18" charset="0"/>
                </a:rPr>
                <a:t>输出  </a:t>
              </a:r>
            </a:p>
          </p:txBody>
        </p:sp>
        <p:sp>
          <p:nvSpPr>
            <p:cNvPr id="13351" name="Line 27"/>
            <p:cNvSpPr>
              <a:spLocks noChangeAspect="1" noChangeShapeType="1"/>
            </p:cNvSpPr>
            <p:nvPr/>
          </p:nvSpPr>
          <p:spPr bwMode="auto">
            <a:xfrm flipH="1">
              <a:off x="1530" y="2263"/>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5564" name="Rectangle 28"/>
            <p:cNvSpPr>
              <a:spLocks noChangeAspect="1" noChangeArrowheads="1"/>
            </p:cNvSpPr>
            <p:nvPr/>
          </p:nvSpPr>
          <p:spPr bwMode="auto">
            <a:xfrm>
              <a:off x="619" y="2130"/>
              <a:ext cx="650" cy="384"/>
            </a:xfrm>
            <a:prstGeom prst="rect">
              <a:avLst/>
            </a:prstGeom>
            <a:noFill/>
            <a:ln w="9525">
              <a:noFill/>
              <a:miter lim="800000"/>
              <a:headEnd/>
              <a:tailEnd/>
            </a:ln>
          </p:spPr>
          <p:txBody>
            <a:bodyPr/>
            <a:lstStyle/>
            <a:p>
              <a:pPr algn="just" eaLnBrk="0" hangingPunct="0">
                <a:defRPr/>
              </a:pPr>
              <a:r>
                <a:rPr lang="zh-CN" altLang="en-US" sz="1400" dirty="0">
                  <a:effectLst>
                    <a:outerShdw blurRad="38100" dist="38100" dir="2700000" algn="tl">
                      <a:srgbClr val="C0C0C0"/>
                    </a:outerShdw>
                  </a:effectLst>
                  <a:latin typeface="Times New Roman" pitchFamily="18" charset="0"/>
                </a:rPr>
                <a:t>栈</a:t>
              </a:r>
            </a:p>
          </p:txBody>
        </p:sp>
        <p:sp>
          <p:nvSpPr>
            <p:cNvPr id="705565" name="Rectangle 29"/>
            <p:cNvSpPr>
              <a:spLocks noChangeAspect="1" noChangeArrowheads="1"/>
            </p:cNvSpPr>
            <p:nvPr/>
          </p:nvSpPr>
          <p:spPr bwMode="auto">
            <a:xfrm>
              <a:off x="1296" y="3792"/>
              <a:ext cx="3739" cy="414"/>
            </a:xfrm>
            <a:prstGeom prst="rect">
              <a:avLst/>
            </a:prstGeom>
            <a:noFill/>
            <a:ln w="9525">
              <a:noFill/>
              <a:miter lim="800000"/>
              <a:headEnd/>
              <a:tailEnd/>
            </a:ln>
          </p:spPr>
          <p:txBody>
            <a:bodyPr/>
            <a:lstStyle/>
            <a:p>
              <a:pPr algn="ctr" eaLnBrk="0" hangingPunct="0">
                <a:defRPr/>
              </a:pPr>
              <a:r>
                <a:rPr lang="en-US" altLang="zh-CN" sz="1400">
                  <a:effectLst>
                    <a:outerShdw blurRad="38100" dist="38100" dir="2700000" algn="tl">
                      <a:srgbClr val="C0C0C0"/>
                    </a:outerShdw>
                  </a:effectLst>
                  <a:latin typeface="Times New Roman" pitchFamily="18" charset="0"/>
                </a:rPr>
                <a:t>LR</a:t>
              </a:r>
              <a:r>
                <a:rPr lang="zh-CN" altLang="en-US" sz="1400">
                  <a:effectLst>
                    <a:outerShdw blurRad="38100" dist="38100" dir="2700000" algn="tl">
                      <a:srgbClr val="C0C0C0"/>
                    </a:outerShdw>
                  </a:effectLst>
                  <a:latin typeface="Times New Roman" pitchFamily="18" charset="0"/>
                </a:rPr>
                <a:t>分析器的模型</a:t>
              </a:r>
            </a:p>
          </p:txBody>
        </p:sp>
        <p:grpSp>
          <p:nvGrpSpPr>
            <p:cNvPr id="13354" name="Group 30"/>
            <p:cNvGrpSpPr>
              <a:grpSpLocks noChangeAspect="1"/>
            </p:cNvGrpSpPr>
            <p:nvPr/>
          </p:nvGrpSpPr>
          <p:grpSpPr bwMode="auto">
            <a:xfrm>
              <a:off x="2334" y="3024"/>
              <a:ext cx="1572" cy="587"/>
              <a:chOff x="2334" y="3072"/>
              <a:chExt cx="1572" cy="587"/>
            </a:xfrm>
          </p:grpSpPr>
          <p:sp>
            <p:nvSpPr>
              <p:cNvPr id="705567" name="Rectangle 31"/>
              <p:cNvSpPr>
                <a:spLocks noChangeAspect="1" noChangeArrowheads="1"/>
              </p:cNvSpPr>
              <p:nvPr/>
            </p:nvSpPr>
            <p:spPr bwMode="auto">
              <a:xfrm>
                <a:off x="2329" y="3073"/>
                <a:ext cx="792" cy="586"/>
              </a:xfrm>
              <a:prstGeom prst="rect">
                <a:avLst/>
              </a:prstGeom>
              <a:noFill/>
              <a:ln w="9525">
                <a:solidFill>
                  <a:schemeClr val="tx1"/>
                </a:solidFill>
                <a:miter lim="800000"/>
                <a:headEnd/>
                <a:tailEnd/>
              </a:ln>
            </p:spPr>
            <p:txBody>
              <a:bodyPr lIns="0" tIns="97200" rIns="0"/>
              <a:lstStyle/>
              <a:p>
                <a:pPr algn="ctr" eaLnBrk="0" hangingPunct="0">
                  <a:lnSpc>
                    <a:spcPct val="130000"/>
                  </a:lnSpc>
                  <a:defRPr/>
                </a:pPr>
                <a:r>
                  <a:rPr lang="en-US" altLang="zh-CN" sz="1400" i="1">
                    <a:effectLst>
                      <a:outerShdw blurRad="38100" dist="38100" dir="2700000" algn="tl">
                        <a:srgbClr val="C0C0C0"/>
                      </a:outerShdw>
                    </a:effectLst>
                    <a:latin typeface="Times New Roman" pitchFamily="18" charset="0"/>
                  </a:rPr>
                  <a:t>action</a:t>
                </a:r>
              </a:p>
            </p:txBody>
          </p:sp>
          <p:sp>
            <p:nvSpPr>
              <p:cNvPr id="705568" name="Rectangle 32"/>
              <p:cNvSpPr>
                <a:spLocks noChangeAspect="1" noChangeArrowheads="1"/>
              </p:cNvSpPr>
              <p:nvPr/>
            </p:nvSpPr>
            <p:spPr bwMode="auto">
              <a:xfrm>
                <a:off x="3121" y="3073"/>
                <a:ext cx="790" cy="586"/>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1400" i="1">
                    <a:effectLst>
                      <a:outerShdw blurRad="38100" dist="38100" dir="2700000" algn="tl">
                        <a:srgbClr val="C0C0C0"/>
                      </a:outerShdw>
                    </a:effectLst>
                    <a:latin typeface="Times New Roman" pitchFamily="18" charset="0"/>
                  </a:rPr>
                  <a:t>goto</a:t>
                </a:r>
              </a:p>
            </p:txBody>
          </p:sp>
        </p:grpSp>
        <p:grpSp>
          <p:nvGrpSpPr>
            <p:cNvPr id="13355" name="Group 33"/>
            <p:cNvGrpSpPr>
              <a:grpSpLocks noChangeAspect="1"/>
            </p:cNvGrpSpPr>
            <p:nvPr/>
          </p:nvGrpSpPr>
          <p:grpSpPr bwMode="auto">
            <a:xfrm>
              <a:off x="1056" y="2112"/>
              <a:ext cx="458" cy="1840"/>
              <a:chOff x="3805" y="12274"/>
              <a:chExt cx="507" cy="2072"/>
            </a:xfrm>
          </p:grpSpPr>
          <p:sp>
            <p:nvSpPr>
              <p:cNvPr id="705570" name="Rectangle 34"/>
              <p:cNvSpPr>
                <a:spLocks noChangeAspect="1" noChangeArrowheads="1"/>
              </p:cNvSpPr>
              <p:nvPr/>
            </p:nvSpPr>
            <p:spPr bwMode="auto">
              <a:xfrm>
                <a:off x="3807" y="12273"/>
                <a:ext cx="494" cy="347"/>
              </a:xfrm>
              <a:prstGeom prst="rect">
                <a:avLst/>
              </a:prstGeom>
              <a:noFill/>
              <a:ln w="9525">
                <a:solidFill>
                  <a:schemeClr val="tx1"/>
                </a:solidFill>
                <a:miter lim="800000"/>
                <a:headEnd/>
                <a:tailEnd/>
              </a:ln>
            </p:spPr>
            <p:txBody>
              <a:bodyPr tIns="0" bIns="3600"/>
              <a:lstStyle/>
              <a:p>
                <a:pPr algn="just" eaLnBrk="0" hangingPunct="0">
                  <a:defRPr/>
                </a:pPr>
                <a:r>
                  <a:rPr lang="en-US" altLang="zh-CN" sz="1400" i="1">
                    <a:effectLst>
                      <a:outerShdw blurRad="38100" dist="38100" dir="2700000" algn="tl">
                        <a:srgbClr val="C0C0C0"/>
                      </a:outerShdw>
                    </a:effectLst>
                    <a:latin typeface="Times New Roman" pitchFamily="18" charset="0"/>
                  </a:rPr>
                  <a:t>s</a:t>
                </a:r>
                <a:r>
                  <a:rPr lang="en-US" altLang="zh-CN" sz="1400" i="1" baseline="-25000">
                    <a:effectLst>
                      <a:outerShdw blurRad="38100" dist="38100" dir="2700000" algn="tl">
                        <a:srgbClr val="C0C0C0"/>
                      </a:outerShdw>
                    </a:effectLst>
                    <a:latin typeface="Times New Roman" pitchFamily="18" charset="0"/>
                  </a:rPr>
                  <a:t>m</a:t>
                </a:r>
              </a:p>
            </p:txBody>
          </p:sp>
          <p:sp>
            <p:nvSpPr>
              <p:cNvPr id="705571" name="Rectangle 35"/>
              <p:cNvSpPr>
                <a:spLocks noChangeAspect="1" noChangeArrowheads="1"/>
              </p:cNvSpPr>
              <p:nvPr/>
            </p:nvSpPr>
            <p:spPr bwMode="auto">
              <a:xfrm>
                <a:off x="3809" y="12604"/>
                <a:ext cx="494" cy="344"/>
              </a:xfrm>
              <a:prstGeom prst="rect">
                <a:avLst/>
              </a:prstGeom>
              <a:noFill/>
              <a:ln w="9525">
                <a:solidFill>
                  <a:schemeClr val="tx1"/>
                </a:solidFill>
                <a:miter lim="800000"/>
                <a:headEnd/>
                <a:tailEnd/>
              </a:ln>
            </p:spPr>
            <p:txBody>
              <a:bodyPr lIns="54000" tIns="0" rIns="54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X</a:t>
                </a:r>
                <a:r>
                  <a:rPr lang="en-US" altLang="zh-CN" sz="1400" i="1" baseline="-25000">
                    <a:effectLst>
                      <a:outerShdw blurRad="38100" dist="38100" dir="2700000" algn="tl">
                        <a:srgbClr val="C0C0C0"/>
                      </a:outerShdw>
                    </a:effectLst>
                    <a:latin typeface="Times New Roman" pitchFamily="18" charset="0"/>
                  </a:rPr>
                  <a:t>m</a:t>
                </a:r>
              </a:p>
            </p:txBody>
          </p:sp>
          <p:sp>
            <p:nvSpPr>
              <p:cNvPr id="705572" name="Rectangle 36"/>
              <p:cNvSpPr>
                <a:spLocks noChangeAspect="1" noChangeArrowheads="1"/>
              </p:cNvSpPr>
              <p:nvPr/>
            </p:nvSpPr>
            <p:spPr bwMode="auto">
              <a:xfrm>
                <a:off x="3809" y="12949"/>
                <a:ext cx="491" cy="347"/>
              </a:xfrm>
              <a:prstGeom prst="rect">
                <a:avLst/>
              </a:prstGeom>
              <a:noFill/>
              <a:ln w="9525">
                <a:solidFill>
                  <a:schemeClr val="tx1"/>
                </a:solidFill>
                <a:miter lim="800000"/>
                <a:headEnd/>
                <a:tailEnd/>
              </a:ln>
            </p:spPr>
            <p:txBody>
              <a:bodyPr lIns="54000" tIns="0" rIns="18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s</a:t>
                </a:r>
                <a:r>
                  <a:rPr lang="en-US" altLang="zh-CN" sz="1400" i="1" baseline="-25000">
                    <a:effectLst>
                      <a:outerShdw blurRad="38100" dist="38100" dir="2700000" algn="tl">
                        <a:srgbClr val="C0C0C0"/>
                      </a:outerShdw>
                    </a:effectLst>
                    <a:latin typeface="Times New Roman" pitchFamily="18" charset="0"/>
                  </a:rPr>
                  <a:t>m</a:t>
                </a:r>
                <a:r>
                  <a:rPr lang="en-US" altLang="zh-CN" sz="1400" baseline="-25000">
                    <a:effectLst>
                      <a:outerShdw blurRad="38100" dist="38100" dir="2700000" algn="tl">
                        <a:srgbClr val="C0C0C0"/>
                      </a:outerShdw>
                    </a:effectLst>
                    <a:latin typeface="Times New Roman" pitchFamily="18" charset="0"/>
                  </a:rPr>
                  <a:t>-1</a:t>
                </a:r>
              </a:p>
            </p:txBody>
          </p:sp>
          <p:sp>
            <p:nvSpPr>
              <p:cNvPr id="705573" name="Rectangle 37"/>
              <p:cNvSpPr>
                <a:spLocks noChangeAspect="1" noChangeArrowheads="1"/>
              </p:cNvSpPr>
              <p:nvPr/>
            </p:nvSpPr>
            <p:spPr bwMode="auto">
              <a:xfrm>
                <a:off x="3805" y="13282"/>
                <a:ext cx="494" cy="347"/>
              </a:xfrm>
              <a:prstGeom prst="rect">
                <a:avLst/>
              </a:prstGeom>
              <a:noFill/>
              <a:ln w="9525">
                <a:solidFill>
                  <a:schemeClr val="tx1"/>
                </a:solidFill>
                <a:miter lim="800000"/>
                <a:headEnd/>
                <a:tailEnd/>
              </a:ln>
            </p:spPr>
            <p:txBody>
              <a:bodyPr lIns="36000" tIns="0" rIns="18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X</a:t>
                </a:r>
                <a:r>
                  <a:rPr lang="en-US" altLang="zh-CN" sz="1400" i="1" baseline="-25000">
                    <a:effectLst>
                      <a:outerShdw blurRad="38100" dist="38100" dir="2700000" algn="tl">
                        <a:srgbClr val="C0C0C0"/>
                      </a:outerShdw>
                    </a:effectLst>
                    <a:latin typeface="Times New Roman" pitchFamily="18" charset="0"/>
                  </a:rPr>
                  <a:t>m</a:t>
                </a:r>
                <a:r>
                  <a:rPr lang="en-US" altLang="zh-CN" sz="1400" baseline="-250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latin typeface="Times New Roman" pitchFamily="18" charset="0"/>
                </a:endParaRPr>
              </a:p>
            </p:txBody>
          </p:sp>
          <p:sp>
            <p:nvSpPr>
              <p:cNvPr id="705574" name="Rectangle 38"/>
              <p:cNvSpPr>
                <a:spLocks noChangeAspect="1" noChangeArrowheads="1"/>
              </p:cNvSpPr>
              <p:nvPr/>
            </p:nvSpPr>
            <p:spPr bwMode="auto">
              <a:xfrm>
                <a:off x="3809" y="13642"/>
                <a:ext cx="491" cy="347"/>
              </a:xfrm>
              <a:prstGeom prst="rect">
                <a:avLst/>
              </a:prstGeom>
              <a:noFill/>
              <a:ln w="9525">
                <a:solidFill>
                  <a:schemeClr val="tx1"/>
                </a:solidFill>
                <a:miter lim="800000"/>
                <a:headEnd/>
                <a:tailEnd/>
              </a:ln>
            </p:spPr>
            <p:txBody>
              <a:bodyPr tIns="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sp>
            <p:nvSpPr>
              <p:cNvPr id="705575" name="Rectangle 39"/>
              <p:cNvSpPr>
                <a:spLocks noChangeAspect="1" noChangeArrowheads="1"/>
              </p:cNvSpPr>
              <p:nvPr/>
            </p:nvSpPr>
            <p:spPr bwMode="auto">
              <a:xfrm>
                <a:off x="3805" y="14000"/>
                <a:ext cx="507" cy="347"/>
              </a:xfrm>
              <a:prstGeom prst="rect">
                <a:avLst/>
              </a:prstGeom>
              <a:noFill/>
              <a:ln w="9525">
                <a:solidFill>
                  <a:schemeClr val="tx1"/>
                </a:solidFill>
                <a:miter lim="800000"/>
                <a:headEnd/>
                <a:tailEnd/>
              </a:ln>
            </p:spPr>
            <p:txBody>
              <a:bodyPr lIns="90000" tIns="0" rIns="72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s</a:t>
                </a:r>
                <a:r>
                  <a:rPr lang="en-US" altLang="zh-CN" sz="1400" baseline="-25000">
                    <a:effectLst>
                      <a:outerShdw blurRad="38100" dist="38100" dir="2700000" algn="tl">
                        <a:srgbClr val="C0C0C0"/>
                      </a:outerShdw>
                    </a:effectLst>
                    <a:latin typeface="Times New Roman" pitchFamily="18" charset="0"/>
                  </a:rPr>
                  <a:t>0</a:t>
                </a:r>
              </a:p>
            </p:txBody>
          </p:sp>
        </p:grpSp>
        <p:grpSp>
          <p:nvGrpSpPr>
            <p:cNvPr id="13356" name="Group 40"/>
            <p:cNvGrpSpPr>
              <a:grpSpLocks noChangeAspect="1"/>
            </p:cNvGrpSpPr>
            <p:nvPr/>
          </p:nvGrpSpPr>
          <p:grpSpPr bwMode="auto">
            <a:xfrm>
              <a:off x="2400" y="1200"/>
              <a:ext cx="1536" cy="349"/>
              <a:chOff x="2400" y="1200"/>
              <a:chExt cx="1536" cy="349"/>
            </a:xfrm>
          </p:grpSpPr>
          <p:sp>
            <p:nvSpPr>
              <p:cNvPr id="705577" name="Rectangle 41"/>
              <p:cNvSpPr>
                <a:spLocks noChangeAspect="1" noChangeArrowheads="1"/>
              </p:cNvSpPr>
              <p:nvPr/>
            </p:nvSpPr>
            <p:spPr bwMode="auto">
              <a:xfrm>
                <a:off x="2657" y="1202"/>
                <a:ext cx="262"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sp>
            <p:nvSpPr>
              <p:cNvPr id="705578" name="Rectangle 42"/>
              <p:cNvSpPr>
                <a:spLocks noChangeAspect="1" noChangeArrowheads="1"/>
              </p:cNvSpPr>
              <p:nvPr/>
            </p:nvSpPr>
            <p:spPr bwMode="auto">
              <a:xfrm>
                <a:off x="2395" y="1204"/>
                <a:ext cx="264" cy="350"/>
              </a:xfrm>
              <a:prstGeom prst="rect">
                <a:avLst/>
              </a:prstGeom>
              <a:noFill/>
              <a:ln w="9525">
                <a:solidFill>
                  <a:schemeClr val="tx1"/>
                </a:solidFill>
                <a:miter lim="800000"/>
                <a:headEnd/>
                <a:tailEnd/>
              </a:ln>
            </p:spPr>
            <p:txBody>
              <a:bodyPr lIns="0" tIns="10800" rIns="0" bIns="10800"/>
              <a:lstStyle/>
              <a:p>
                <a:pPr algn="just" eaLnBrk="0" hangingPunct="0">
                  <a:defRPr/>
                </a:pPr>
                <a:r>
                  <a:rPr lang="en-US" altLang="zh-CN" sz="1400" i="1">
                    <a:effectLst>
                      <a:outerShdw blurRad="38100" dist="38100" dir="2700000" algn="tl">
                        <a:srgbClr val="C0C0C0"/>
                      </a:outerShdw>
                    </a:effectLst>
                    <a:latin typeface="Times New Roman" pitchFamily="18" charset="0"/>
                  </a:rPr>
                  <a:t>a</a:t>
                </a:r>
                <a:r>
                  <a:rPr lang="en-US" altLang="zh-CN" sz="1400" baseline="-25000">
                    <a:effectLst>
                      <a:outerShdw blurRad="38100" dist="38100" dir="2700000" algn="tl">
                        <a:srgbClr val="C0C0C0"/>
                      </a:outerShdw>
                    </a:effectLst>
                    <a:latin typeface="Times New Roman" pitchFamily="18" charset="0"/>
                  </a:rPr>
                  <a:t>1</a:t>
                </a:r>
              </a:p>
            </p:txBody>
          </p:sp>
          <p:sp>
            <p:nvSpPr>
              <p:cNvPr id="705579" name="Rectangle 43"/>
              <p:cNvSpPr>
                <a:spLocks noChangeAspect="1" noChangeArrowheads="1"/>
              </p:cNvSpPr>
              <p:nvPr/>
            </p:nvSpPr>
            <p:spPr bwMode="auto">
              <a:xfrm>
                <a:off x="2901" y="1202"/>
                <a:ext cx="262"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1400" i="1">
                    <a:effectLst>
                      <a:outerShdw blurRad="38100" dist="38100" dir="2700000" algn="tl">
                        <a:srgbClr val="C0C0C0"/>
                      </a:outerShdw>
                    </a:effectLst>
                    <a:latin typeface="Times New Roman" pitchFamily="18" charset="0"/>
                  </a:rPr>
                  <a:t>a</a:t>
                </a:r>
                <a:r>
                  <a:rPr lang="en-US" altLang="zh-CN" sz="1400" i="1" baseline="-25000">
                    <a:effectLst>
                      <a:outerShdw blurRad="38100" dist="38100" dir="2700000" algn="tl">
                        <a:srgbClr val="C0C0C0"/>
                      </a:outerShdw>
                    </a:effectLst>
                    <a:latin typeface="Times New Roman" pitchFamily="18" charset="0"/>
                  </a:rPr>
                  <a:t>i</a:t>
                </a:r>
                <a:endParaRPr lang="en-US" altLang="zh-CN" sz="1400" i="1">
                  <a:effectLst>
                    <a:outerShdw blurRad="38100" dist="38100" dir="2700000" algn="tl">
                      <a:srgbClr val="C0C0C0"/>
                    </a:outerShdw>
                  </a:effectLst>
                  <a:latin typeface="Times New Roman" pitchFamily="18" charset="0"/>
                </a:endParaRPr>
              </a:p>
            </p:txBody>
          </p:sp>
          <p:sp>
            <p:nvSpPr>
              <p:cNvPr id="705580" name="Rectangle 44"/>
              <p:cNvSpPr>
                <a:spLocks noChangeAspect="1" noChangeArrowheads="1"/>
              </p:cNvSpPr>
              <p:nvPr/>
            </p:nvSpPr>
            <p:spPr bwMode="auto">
              <a:xfrm>
                <a:off x="3161" y="1202"/>
                <a:ext cx="260"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sp>
            <p:nvSpPr>
              <p:cNvPr id="705581" name="Rectangle 45"/>
              <p:cNvSpPr>
                <a:spLocks noChangeAspect="1" noChangeArrowheads="1"/>
              </p:cNvSpPr>
              <p:nvPr/>
            </p:nvSpPr>
            <p:spPr bwMode="auto">
              <a:xfrm>
                <a:off x="3417" y="1202"/>
                <a:ext cx="262" cy="346"/>
              </a:xfrm>
              <a:prstGeom prst="rect">
                <a:avLst/>
              </a:prstGeom>
              <a:noFill/>
              <a:ln w="9525">
                <a:solidFill>
                  <a:schemeClr val="tx1"/>
                </a:solidFill>
                <a:miter lim="800000"/>
                <a:headEnd/>
                <a:tailEnd/>
              </a:ln>
            </p:spPr>
            <p:txBody>
              <a:bodyPr lIns="0" tIns="10800" rIns="0" bIns="10800"/>
              <a:lstStyle/>
              <a:p>
                <a:pPr algn="just" eaLnBrk="0" hangingPunct="0">
                  <a:defRPr/>
                </a:pPr>
                <a:r>
                  <a:rPr lang="en-US" altLang="zh-CN" sz="1400" i="1">
                    <a:effectLst>
                      <a:outerShdw blurRad="38100" dist="38100" dir="2700000" algn="tl">
                        <a:srgbClr val="C0C0C0"/>
                      </a:outerShdw>
                    </a:effectLst>
                    <a:latin typeface="Times New Roman" pitchFamily="18" charset="0"/>
                  </a:rPr>
                  <a:t>a</a:t>
                </a:r>
                <a:r>
                  <a:rPr lang="en-US" altLang="zh-CN" sz="1400" i="1" baseline="-25000">
                    <a:effectLst>
                      <a:outerShdw blurRad="38100" dist="38100" dir="2700000" algn="tl">
                        <a:srgbClr val="C0C0C0"/>
                      </a:outerShdw>
                    </a:effectLst>
                    <a:latin typeface="Times New Roman" pitchFamily="18" charset="0"/>
                  </a:rPr>
                  <a:t>n</a:t>
                </a:r>
                <a:endParaRPr lang="en-US" altLang="zh-CN" sz="1400">
                  <a:effectLst>
                    <a:outerShdw blurRad="38100" dist="38100" dir="2700000" algn="tl">
                      <a:srgbClr val="C0C0C0"/>
                    </a:outerShdw>
                  </a:effectLst>
                  <a:latin typeface="Times New Roman" pitchFamily="18" charset="0"/>
                </a:endParaRPr>
              </a:p>
            </p:txBody>
          </p:sp>
          <p:sp>
            <p:nvSpPr>
              <p:cNvPr id="705582" name="Rectangle 46"/>
              <p:cNvSpPr>
                <a:spLocks noChangeAspect="1" noChangeArrowheads="1"/>
              </p:cNvSpPr>
              <p:nvPr/>
            </p:nvSpPr>
            <p:spPr bwMode="auto">
              <a:xfrm>
                <a:off x="3677" y="1200"/>
                <a:ext cx="264"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grpSp>
        <p:sp>
          <p:nvSpPr>
            <p:cNvPr id="13357" name="Freeform 47"/>
            <p:cNvSpPr>
              <a:spLocks noChangeAspect="1"/>
            </p:cNvSpPr>
            <p:nvPr/>
          </p:nvSpPr>
          <p:spPr bwMode="auto">
            <a:xfrm>
              <a:off x="2614" y="2562"/>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8" name="Freeform 48"/>
            <p:cNvSpPr>
              <a:spLocks noChangeAspect="1"/>
            </p:cNvSpPr>
            <p:nvPr/>
          </p:nvSpPr>
          <p:spPr bwMode="auto">
            <a:xfrm flipH="1">
              <a:off x="3087" y="2564"/>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5585" name="Text Box 49" descr="Green marble"/>
          <p:cNvSpPr txBox="1">
            <a:spLocks noChangeArrowheads="1"/>
          </p:cNvSpPr>
          <p:nvPr/>
        </p:nvSpPr>
        <p:spPr bwMode="auto">
          <a:xfrm>
            <a:off x="3620164" y="2856748"/>
            <a:ext cx="1728788"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Tahoma" pitchFamily="34" charset="0"/>
              </a:rPr>
              <a:t>移进</a:t>
            </a:r>
            <a:r>
              <a:rPr lang="en-US" altLang="zh-CN" sz="1800" b="1" dirty="0" smtClean="0">
                <a:solidFill>
                  <a:srgbClr val="996633"/>
                </a:solidFill>
                <a:effectLst>
                  <a:outerShdw blurRad="38100" dist="38100" dir="2700000" algn="tl">
                    <a:srgbClr val="C0C0C0"/>
                  </a:outerShdw>
                </a:effectLst>
                <a:latin typeface="Tahoma" pitchFamily="34" charset="0"/>
              </a:rPr>
              <a:t>-</a:t>
            </a:r>
            <a:r>
              <a:rPr lang="zh-CN" altLang="en-US" sz="1800" b="1" dirty="0" smtClean="0">
                <a:solidFill>
                  <a:srgbClr val="996633"/>
                </a:solidFill>
                <a:effectLst>
                  <a:outerShdw blurRad="38100" dist="38100" dir="2700000" algn="tl">
                    <a:srgbClr val="C0C0C0"/>
                  </a:outerShdw>
                </a:effectLst>
                <a:latin typeface="Tahoma" pitchFamily="34" charset="0"/>
              </a:rPr>
              <a:t>归约</a:t>
            </a:r>
            <a:r>
              <a:rPr lang="zh-CN" altLang="en-US" sz="1800" b="1" dirty="0">
                <a:solidFill>
                  <a:srgbClr val="996633"/>
                </a:solidFill>
                <a:effectLst>
                  <a:outerShdw blurRad="38100" dist="38100" dir="2700000" algn="tl">
                    <a:srgbClr val="C0C0C0"/>
                  </a:outerShdw>
                </a:effectLst>
                <a:latin typeface="Tahoma" pitchFamily="34" charset="0"/>
              </a:rPr>
              <a:t>分析</a:t>
            </a:r>
          </a:p>
        </p:txBody>
      </p:sp>
      <p:sp>
        <p:nvSpPr>
          <p:cNvPr id="13335" name="Line 50"/>
          <p:cNvSpPr>
            <a:spLocks noChangeShapeType="1"/>
          </p:cNvSpPr>
          <p:nvPr/>
        </p:nvSpPr>
        <p:spPr bwMode="auto">
          <a:xfrm>
            <a:off x="4356100" y="3141663"/>
            <a:ext cx="0" cy="9350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87" name="Text Box 51" descr="Green marble"/>
          <p:cNvSpPr txBox="1">
            <a:spLocks noChangeArrowheads="1"/>
          </p:cNvSpPr>
          <p:nvPr/>
        </p:nvSpPr>
        <p:spPr bwMode="auto">
          <a:xfrm>
            <a:off x="4160044" y="2393191"/>
            <a:ext cx="865188" cy="366713"/>
          </a:xfrm>
          <a:prstGeom prst="rect">
            <a:avLst/>
          </a:prstGeom>
          <a:noFill/>
          <a:ln w="12700">
            <a:noFill/>
            <a:miter lim="800000"/>
            <a:headEnd type="none" w="sm" len="sm"/>
            <a:tailEnd type="none" w="sm" len="sm"/>
          </a:ln>
          <a:effectLst/>
        </p:spPr>
        <p:txBody>
          <a:bodyPr>
            <a:spAutoFit/>
          </a:bodyPr>
          <a:lstStyle/>
          <a:p>
            <a:pPr>
              <a:defRPr/>
            </a:pPr>
            <a:r>
              <a:rPr lang="zh-CN" altLang="en-US" sz="1800" b="1" dirty="0">
                <a:solidFill>
                  <a:srgbClr val="FF0000"/>
                </a:solidFill>
                <a:effectLst>
                  <a:outerShdw blurRad="38100" dist="38100" dir="2700000" algn="tl">
                    <a:srgbClr val="C0C0C0"/>
                  </a:outerShdw>
                </a:effectLst>
                <a:latin typeface="Tahoma" pitchFamily="34" charset="0"/>
              </a:rPr>
              <a:t>归约</a:t>
            </a:r>
          </a:p>
        </p:txBody>
      </p:sp>
      <p:sp>
        <p:nvSpPr>
          <p:cNvPr id="13337" name="AutoShape 52" descr="Green marble"/>
          <p:cNvSpPr>
            <a:spLocks/>
          </p:cNvSpPr>
          <p:nvPr/>
        </p:nvSpPr>
        <p:spPr bwMode="auto">
          <a:xfrm>
            <a:off x="5382875" y="2571750"/>
            <a:ext cx="73025" cy="936625"/>
          </a:xfrm>
          <a:prstGeom prst="leftBrace">
            <a:avLst>
              <a:gd name="adj1" fmla="val 106884"/>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5589" name="Text Box 53" descr="Green marble"/>
          <p:cNvSpPr txBox="1">
            <a:spLocks noChangeArrowheads="1"/>
          </p:cNvSpPr>
          <p:nvPr/>
        </p:nvSpPr>
        <p:spPr bwMode="auto">
          <a:xfrm>
            <a:off x="5382875" y="2434821"/>
            <a:ext cx="1728788" cy="366713"/>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Tahoma" pitchFamily="34" charset="0"/>
              </a:rPr>
              <a:t>移进</a:t>
            </a:r>
            <a:r>
              <a:rPr lang="en-US" altLang="zh-CN" sz="1800" b="1" dirty="0">
                <a:solidFill>
                  <a:schemeClr val="hlink"/>
                </a:solidFill>
                <a:effectLst>
                  <a:outerShdw blurRad="38100" dist="38100" dir="2700000" algn="tl">
                    <a:srgbClr val="C0C0C0"/>
                  </a:outerShdw>
                </a:effectLst>
                <a:latin typeface="Tahoma" pitchFamily="34" charset="0"/>
              </a:rPr>
              <a:t>-</a:t>
            </a:r>
            <a:r>
              <a:rPr lang="zh-CN" altLang="en-US" sz="1800" b="1" dirty="0">
                <a:solidFill>
                  <a:schemeClr val="hlink"/>
                </a:solidFill>
                <a:effectLst>
                  <a:outerShdw blurRad="38100" dist="38100" dir="2700000" algn="tl">
                    <a:srgbClr val="C0C0C0"/>
                  </a:outerShdw>
                </a:effectLst>
                <a:latin typeface="Tahoma" pitchFamily="34" charset="0"/>
              </a:rPr>
              <a:t>归约冲突</a:t>
            </a:r>
          </a:p>
        </p:txBody>
      </p:sp>
      <p:sp>
        <p:nvSpPr>
          <p:cNvPr id="705590" name="Text Box 54" descr="Green marble"/>
          <p:cNvSpPr txBox="1">
            <a:spLocks noChangeArrowheads="1"/>
          </p:cNvSpPr>
          <p:nvPr/>
        </p:nvSpPr>
        <p:spPr bwMode="auto">
          <a:xfrm>
            <a:off x="5389551" y="3239492"/>
            <a:ext cx="1873250"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Tahoma" pitchFamily="34" charset="0"/>
              </a:rPr>
              <a:t>归</a:t>
            </a:r>
            <a:r>
              <a:rPr lang="zh-CN" altLang="en-US" sz="1800" b="1" dirty="0" smtClean="0">
                <a:solidFill>
                  <a:schemeClr val="hlink"/>
                </a:solidFill>
                <a:effectLst>
                  <a:outerShdw blurRad="38100" dist="38100" dir="2700000" algn="tl">
                    <a:srgbClr val="C0C0C0"/>
                  </a:outerShdw>
                </a:effectLst>
                <a:latin typeface="Tahoma" pitchFamily="34" charset="0"/>
              </a:rPr>
              <a:t>约</a:t>
            </a:r>
            <a:r>
              <a:rPr lang="en-US" altLang="zh-CN" sz="1800" b="1" dirty="0">
                <a:solidFill>
                  <a:schemeClr val="hlink"/>
                </a:solidFill>
                <a:effectLst>
                  <a:outerShdw blurRad="38100" dist="38100" dir="2700000" algn="tl">
                    <a:srgbClr val="C0C0C0"/>
                  </a:outerShdw>
                </a:effectLst>
                <a:latin typeface="Tahoma" pitchFamily="34" charset="0"/>
              </a:rPr>
              <a:t>-</a:t>
            </a:r>
            <a:r>
              <a:rPr lang="zh-CN" altLang="en-US" sz="1800" b="1" dirty="0">
                <a:solidFill>
                  <a:schemeClr val="hlink"/>
                </a:solidFill>
                <a:effectLst>
                  <a:outerShdw blurRad="38100" dist="38100" dir="2700000" algn="tl">
                    <a:srgbClr val="C0C0C0"/>
                  </a:outerShdw>
                </a:effectLst>
                <a:latin typeface="Tahoma" pitchFamily="34" charset="0"/>
              </a:rPr>
              <a:t>归约冲突</a:t>
            </a:r>
          </a:p>
        </p:txBody>
      </p:sp>
      <p:sp>
        <p:nvSpPr>
          <p:cNvPr id="13340" name="Line 55"/>
          <p:cNvSpPr>
            <a:spLocks noChangeShapeType="1"/>
          </p:cNvSpPr>
          <p:nvPr/>
        </p:nvSpPr>
        <p:spPr bwMode="auto">
          <a:xfrm>
            <a:off x="4425950" y="2089092"/>
            <a:ext cx="441308" cy="16033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92" name="Text Box 56" descr="Green marble"/>
          <p:cNvSpPr txBox="1">
            <a:spLocks noChangeArrowheads="1"/>
          </p:cNvSpPr>
          <p:nvPr/>
        </p:nvSpPr>
        <p:spPr bwMode="auto">
          <a:xfrm>
            <a:off x="4859338" y="2060575"/>
            <a:ext cx="719137"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chemeClr val="hlink"/>
                </a:solidFill>
                <a:effectLst>
                  <a:outerShdw blurRad="38100" dist="38100" dir="2700000" algn="tl">
                    <a:srgbClr val="C0C0C0"/>
                  </a:outerShdw>
                </a:effectLst>
                <a:latin typeface="Tahoma" pitchFamily="34" charset="0"/>
              </a:rPr>
              <a:t>句柄</a:t>
            </a:r>
          </a:p>
        </p:txBody>
      </p:sp>
      <p:sp>
        <p:nvSpPr>
          <p:cNvPr id="705596" name="AutoShape 60"/>
          <p:cNvSpPr>
            <a:spLocks noChangeArrowheads="1"/>
          </p:cNvSpPr>
          <p:nvPr/>
        </p:nvSpPr>
        <p:spPr bwMode="auto">
          <a:xfrm>
            <a:off x="5940425" y="260350"/>
            <a:ext cx="2592015" cy="1439863"/>
          </a:xfrm>
          <a:prstGeom prst="wedgeRectCallout">
            <a:avLst>
              <a:gd name="adj1" fmla="val -68903"/>
              <a:gd name="adj2" fmla="val 78227"/>
            </a:avLst>
          </a:prstGeom>
          <a:solidFill>
            <a:schemeClr val="bg1"/>
          </a:solidFill>
          <a:ln w="12700">
            <a:solidFill>
              <a:schemeClr val="tx1"/>
            </a:solidFill>
            <a:miter lim="800000"/>
            <a:headEnd type="none" w="sm" len="sm"/>
            <a:tailEnd type="none" w="sm" len="sm"/>
          </a:ln>
          <a:effectLst/>
        </p:spPr>
        <p:txBody>
          <a:bodyPr lIns="54000" tIns="10800" rIns="54000" bIns="10800"/>
          <a:lstStyle/>
          <a:p>
            <a:pPr marL="457200" indent="-457200">
              <a:defRPr/>
            </a:pPr>
            <a:r>
              <a:rPr lang="en-US" altLang="zh-CN" sz="1400" b="1" dirty="0">
                <a:solidFill>
                  <a:srgbClr val="996633"/>
                </a:solidFill>
                <a:effectLst>
                  <a:outerShdw blurRad="38100" dist="38100" dir="2700000" algn="tl">
                    <a:srgbClr val="C0C0C0"/>
                  </a:outerShdw>
                </a:effectLst>
                <a:latin typeface="Tahoma" pitchFamily="34" charset="0"/>
              </a:rPr>
              <a:t>1</a:t>
            </a:r>
            <a:r>
              <a:rPr lang="zh-CN" altLang="en-US" sz="1400" b="1" dirty="0">
                <a:solidFill>
                  <a:srgbClr val="996633"/>
                </a:solidFill>
                <a:effectLst>
                  <a:outerShdw blurRad="38100" dist="38100" dir="2700000" algn="tl">
                    <a:srgbClr val="C0C0C0"/>
                  </a:outerShdw>
                </a:effectLst>
                <a:latin typeface="Tahoma" pitchFamily="34" charset="0"/>
              </a:rPr>
              <a:t>。句柄与某个产生式的右部符号串相同</a:t>
            </a:r>
          </a:p>
          <a:p>
            <a:pPr marL="457200" indent="-457200">
              <a:defRPr/>
            </a:pPr>
            <a:r>
              <a:rPr lang="en-US" altLang="zh-CN" sz="1400" b="1" dirty="0">
                <a:solidFill>
                  <a:srgbClr val="996633"/>
                </a:solidFill>
                <a:effectLst>
                  <a:outerShdw blurRad="38100" dist="38100" dir="2700000" algn="tl">
                    <a:srgbClr val="C0C0C0"/>
                  </a:outerShdw>
                </a:effectLst>
                <a:latin typeface="Tahoma" pitchFamily="34" charset="0"/>
              </a:rPr>
              <a:t>2</a:t>
            </a:r>
            <a:r>
              <a:rPr lang="zh-CN" altLang="en-US" sz="1400" b="1" dirty="0">
                <a:solidFill>
                  <a:srgbClr val="996633"/>
                </a:solidFill>
                <a:effectLst>
                  <a:outerShdw blurRad="38100" dist="38100" dir="2700000" algn="tl">
                    <a:srgbClr val="C0C0C0"/>
                  </a:outerShdw>
                </a:effectLst>
                <a:latin typeface="Tahoma" pitchFamily="34" charset="0"/>
              </a:rPr>
              <a:t>。句柄是句型的一个子串</a:t>
            </a:r>
          </a:p>
          <a:p>
            <a:pPr marL="457200" indent="-457200">
              <a:defRPr/>
            </a:pPr>
            <a:r>
              <a:rPr lang="en-US" altLang="zh-CN" sz="1400" b="1" dirty="0">
                <a:solidFill>
                  <a:srgbClr val="996633"/>
                </a:solidFill>
                <a:effectLst>
                  <a:outerShdw blurRad="38100" dist="38100" dir="2700000" algn="tl">
                    <a:srgbClr val="C0C0C0"/>
                  </a:outerShdw>
                </a:effectLst>
                <a:latin typeface="Tahoma" pitchFamily="34" charset="0"/>
              </a:rPr>
              <a:t>3</a:t>
            </a:r>
            <a:r>
              <a:rPr lang="zh-CN" altLang="en-US" sz="1400" b="1" dirty="0">
                <a:solidFill>
                  <a:srgbClr val="996633"/>
                </a:solidFill>
                <a:effectLst>
                  <a:outerShdw blurRad="38100" dist="38100" dir="2700000" algn="tl">
                    <a:srgbClr val="C0C0C0"/>
                  </a:outerShdw>
                </a:effectLst>
                <a:latin typeface="Tahoma" pitchFamily="34" charset="0"/>
              </a:rPr>
              <a:t>。把句柄归约成非终结符代表了最右推导逆过程的一步</a:t>
            </a:r>
          </a:p>
        </p:txBody>
      </p:sp>
      <p:sp>
        <p:nvSpPr>
          <p:cNvPr id="705597" name="Rectangle 61" descr="Green marble"/>
          <p:cNvSpPr>
            <a:spLocks noChangeArrowheads="1"/>
          </p:cNvSpPr>
          <p:nvPr/>
        </p:nvSpPr>
        <p:spPr bwMode="auto">
          <a:xfrm>
            <a:off x="6621119" y="5156991"/>
            <a:ext cx="2520950" cy="730250"/>
          </a:xfrm>
          <a:prstGeom prst="rect">
            <a:avLst/>
          </a:prstGeom>
          <a:noFill/>
          <a:ln w="12700">
            <a:noFill/>
            <a:miter lim="800000"/>
            <a:headEnd type="none" w="sm" len="sm"/>
            <a:tailEnd type="none" w="sm" len="sm"/>
          </a:ln>
          <a:effectLst/>
        </p:spPr>
        <p:txBody>
          <a:bodyPr lIns="0" rIns="0">
            <a:spAutoFit/>
          </a:bodyPr>
          <a:lstStyle/>
          <a:p>
            <a:pPr lvl="1">
              <a:defRPr/>
            </a:pPr>
            <a:r>
              <a:rPr lang="zh-CN" altLang="en-US" sz="1400" b="1">
                <a:effectLst>
                  <a:outerShdw blurRad="38100" dist="38100" dir="2700000" algn="tl">
                    <a:srgbClr val="C0C0C0"/>
                  </a:outerShdw>
                </a:effectLst>
                <a:latin typeface="Tahoma" pitchFamily="34" charset="0"/>
              </a:rPr>
              <a:t>简单的</a:t>
            </a:r>
            <a:r>
              <a:rPr lang="en-US" altLang="zh-CN" sz="1400" b="1">
                <a:effectLst>
                  <a:outerShdw blurRad="38100" dist="38100" dir="2700000" algn="tl">
                    <a:srgbClr val="C0C0C0"/>
                  </a:outerShdw>
                </a:effectLst>
                <a:latin typeface="Tahoma" pitchFamily="34" charset="0"/>
              </a:rPr>
              <a:t>LR</a:t>
            </a:r>
            <a:r>
              <a:rPr lang="zh-CN" altLang="en-US" sz="1400" b="1">
                <a:effectLst>
                  <a:outerShdw blurRad="38100" dist="38100" dir="2700000" algn="tl">
                    <a:srgbClr val="C0C0C0"/>
                  </a:outerShdw>
                </a:effectLst>
                <a:latin typeface="Tahoma" pitchFamily="34" charset="0"/>
              </a:rPr>
              <a:t>方法（</a:t>
            </a:r>
            <a:r>
              <a:rPr lang="en-US" altLang="zh-CN" sz="1400" b="1">
                <a:effectLst>
                  <a:outerShdw blurRad="38100" dist="38100" dir="2700000" algn="tl">
                    <a:srgbClr val="C0C0C0"/>
                  </a:outerShdw>
                </a:effectLst>
                <a:latin typeface="Tahoma" pitchFamily="34" charset="0"/>
              </a:rPr>
              <a:t>SLR）</a:t>
            </a:r>
          </a:p>
          <a:p>
            <a:pPr lvl="1">
              <a:defRPr/>
            </a:pPr>
            <a:r>
              <a:rPr lang="zh-CN" altLang="en-US" sz="1400" b="1">
                <a:effectLst>
                  <a:outerShdw blurRad="38100" dist="38100" dir="2700000" algn="tl">
                    <a:srgbClr val="C0C0C0"/>
                  </a:outerShdw>
                </a:effectLst>
                <a:latin typeface="Tahoma" pitchFamily="34" charset="0"/>
              </a:rPr>
              <a:t>规范的</a:t>
            </a:r>
            <a:r>
              <a:rPr lang="en-US" altLang="zh-CN" sz="1400" b="1">
                <a:effectLst>
                  <a:outerShdw blurRad="38100" dist="38100" dir="2700000" algn="tl">
                    <a:srgbClr val="C0C0C0"/>
                  </a:outerShdw>
                </a:effectLst>
                <a:latin typeface="Tahoma" pitchFamily="34" charset="0"/>
              </a:rPr>
              <a:t>LR</a:t>
            </a:r>
            <a:r>
              <a:rPr lang="zh-CN" altLang="en-US" sz="1400" b="1">
                <a:effectLst>
                  <a:outerShdw blurRad="38100" dist="38100" dir="2700000" algn="tl">
                    <a:srgbClr val="C0C0C0"/>
                  </a:outerShdw>
                </a:effectLst>
                <a:latin typeface="Tahoma" pitchFamily="34" charset="0"/>
              </a:rPr>
              <a:t>方法</a:t>
            </a:r>
          </a:p>
          <a:p>
            <a:pPr lvl="1">
              <a:defRPr/>
            </a:pPr>
            <a:r>
              <a:rPr lang="zh-CN" altLang="en-US" sz="1400" b="1">
                <a:effectLst>
                  <a:outerShdw blurRad="38100" dist="38100" dir="2700000" algn="tl">
                    <a:srgbClr val="C0C0C0"/>
                  </a:outerShdw>
                </a:effectLst>
                <a:latin typeface="Tahoma" pitchFamily="34" charset="0"/>
              </a:rPr>
              <a:t>向前看的</a:t>
            </a:r>
            <a:r>
              <a:rPr lang="en-US" altLang="zh-CN" sz="1400" b="1">
                <a:effectLst>
                  <a:outerShdw blurRad="38100" dist="38100" dir="2700000" algn="tl">
                    <a:srgbClr val="C0C0C0"/>
                  </a:outerShdw>
                </a:effectLst>
                <a:latin typeface="Tahoma" pitchFamily="34" charset="0"/>
              </a:rPr>
              <a:t>LR</a:t>
            </a:r>
            <a:r>
              <a:rPr lang="zh-CN" altLang="en-US" sz="1400" b="1">
                <a:effectLst>
                  <a:outerShdw blurRad="38100" dist="38100" dir="2700000" algn="tl">
                    <a:srgbClr val="C0C0C0"/>
                  </a:outerShdw>
                </a:effectLst>
                <a:latin typeface="Tahoma" pitchFamily="34" charset="0"/>
              </a:rPr>
              <a:t>方法</a:t>
            </a:r>
            <a:r>
              <a:rPr lang="en-US" altLang="zh-CN" sz="1400" b="1">
                <a:effectLst>
                  <a:outerShdw blurRad="38100" dist="38100" dir="2700000" algn="tl">
                    <a:srgbClr val="C0C0C0"/>
                  </a:outerShdw>
                </a:effectLst>
                <a:latin typeface="Tahoma" pitchFamily="34" charset="0"/>
              </a:rPr>
              <a:t>(LALR）</a:t>
            </a:r>
            <a:endParaRPr lang="zh-CN" altLang="en-US" sz="1400" b="1">
              <a:effectLst>
                <a:outerShdw blurRad="38100" dist="38100" dir="2700000" algn="tl">
                  <a:srgbClr val="C0C0C0"/>
                </a:outerShdw>
              </a:effectLst>
              <a:latin typeface="Tahoma" pitchFamily="34" charset="0"/>
            </a:endParaRPr>
          </a:p>
        </p:txBody>
      </p:sp>
      <p:sp>
        <p:nvSpPr>
          <p:cNvPr id="13344" name="AutoShape 62" descr="Green marble"/>
          <p:cNvSpPr>
            <a:spLocks/>
          </p:cNvSpPr>
          <p:nvPr/>
        </p:nvSpPr>
        <p:spPr bwMode="auto">
          <a:xfrm>
            <a:off x="6910044" y="5230016"/>
            <a:ext cx="144463" cy="647700"/>
          </a:xfrm>
          <a:prstGeom prst="leftBrace">
            <a:avLst>
              <a:gd name="adj1" fmla="val 3736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mtClean="0">
                <a:ea typeface="宋体" pitchFamily="2" charset="-122"/>
              </a:rPr>
              <a:t>分析过程实例</a:t>
            </a:r>
          </a:p>
        </p:txBody>
      </p:sp>
      <p:sp>
        <p:nvSpPr>
          <p:cNvPr id="44036" name="Rectangle 3"/>
          <p:cNvSpPr>
            <a:spLocks noGrp="1" noChangeArrowheads="1"/>
          </p:cNvSpPr>
          <p:nvPr>
            <p:ph idx="1"/>
          </p:nvPr>
        </p:nvSpPr>
        <p:spPr/>
        <p:txBody>
          <a:bodyPr/>
          <a:lstStyle/>
          <a:p>
            <a:r>
              <a:rPr lang="zh-CN" altLang="en-US" dirty="0" smtClean="0">
                <a:ea typeface="宋体" pitchFamily="2" charset="-122"/>
              </a:rPr>
              <a:t>通过实例来说明加点项含义</a:t>
            </a:r>
          </a:p>
        </p:txBody>
      </p:sp>
      <p:sp>
        <p:nvSpPr>
          <p:cNvPr id="16" name="灯片编号占位符 5"/>
          <p:cNvSpPr>
            <a:spLocks noGrp="1"/>
          </p:cNvSpPr>
          <p:nvPr>
            <p:ph type="sldNum" sz="quarter" idx="11"/>
          </p:nvPr>
        </p:nvSpPr>
        <p:spPr/>
        <p:txBody>
          <a:bodyPr/>
          <a:lstStyle/>
          <a:p>
            <a:pPr>
              <a:defRPr/>
            </a:pPr>
            <a:fld id="{D35FCFA1-A43D-4483-A17A-25A7A92C8B9D}" type="slidenum">
              <a:rPr lang="en-US" altLang="zh-CN"/>
              <a:pPr>
                <a:defRPr/>
              </a:pPr>
              <a:t>30</a:t>
            </a:fld>
            <a:endParaRPr lang="en-US" altLang="zh-CN"/>
          </a:p>
        </p:txBody>
      </p:sp>
      <p:sp>
        <p:nvSpPr>
          <p:cNvPr id="443396"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3397"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3398"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43399"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3404" name="Text Box 12"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3405" name="Text Box 13" descr="Green marble"/>
          <p:cNvSpPr txBox="1">
            <a:spLocks noChangeArrowheads="1"/>
          </p:cNvSpPr>
          <p:nvPr/>
        </p:nvSpPr>
        <p:spPr bwMode="auto">
          <a:xfrm>
            <a:off x="4624388" y="2435225"/>
            <a:ext cx="1557337"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 b b c d e $</a:t>
            </a:r>
          </a:p>
        </p:txBody>
      </p:sp>
      <p:sp>
        <p:nvSpPr>
          <p:cNvPr id="443406" name="Text Box 14" descr="Green marble"/>
          <p:cNvSpPr txBox="1">
            <a:spLocks noChangeArrowheads="1"/>
          </p:cNvSpPr>
          <p:nvPr/>
        </p:nvSpPr>
        <p:spPr bwMode="auto">
          <a:xfrm>
            <a:off x="1095375" y="3565525"/>
            <a:ext cx="3095625" cy="366713"/>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对应的加点项是</a:t>
            </a: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aABe  </a:t>
            </a:r>
            <a:endParaRPr lang="en-US" altLang="zh-CN" sz="1800" b="1">
              <a:effectLst>
                <a:outerShdw blurRad="38100" dist="38100" dir="2700000" algn="tl">
                  <a:srgbClr val="C0C0C0"/>
                </a:outerShdw>
              </a:effectLst>
              <a:latin typeface="Tahoma" pitchFamily="34" charset="0"/>
            </a:endParaRPr>
          </a:p>
        </p:txBody>
      </p:sp>
      <p:sp>
        <p:nvSpPr>
          <p:cNvPr id="443407" name="Text Box 15" descr="Green marble"/>
          <p:cNvSpPr txBox="1">
            <a:spLocks noChangeArrowheads="1"/>
          </p:cNvSpPr>
          <p:nvPr/>
        </p:nvSpPr>
        <p:spPr bwMode="auto">
          <a:xfrm>
            <a:off x="1095375" y="4154488"/>
            <a:ext cx="2025650"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表示什么意思呢？</a:t>
            </a:r>
          </a:p>
        </p:txBody>
      </p:sp>
      <p:sp>
        <p:nvSpPr>
          <p:cNvPr id="443408" name="Text Box 16" descr="Green marble"/>
          <p:cNvSpPr txBox="1">
            <a:spLocks noChangeArrowheads="1"/>
          </p:cNvSpPr>
          <p:nvPr/>
        </p:nvSpPr>
        <p:spPr bwMode="auto">
          <a:xfrm>
            <a:off x="1166813" y="4586288"/>
            <a:ext cx="4376737"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36479C"/>
                </a:solidFill>
                <a:effectLst>
                  <a:outerShdw blurRad="38100" dist="38100" dir="2700000" algn="tl">
                    <a:srgbClr val="C0C0C0"/>
                  </a:outerShdw>
                </a:effectLst>
                <a:latin typeface="Tahoma" pitchFamily="34" charset="0"/>
              </a:rPr>
              <a:t>分析刚开始，栈内还没有任何字符，</a:t>
            </a:r>
          </a:p>
          <a:p>
            <a:pPr>
              <a:defRPr/>
            </a:pPr>
            <a:r>
              <a:rPr lang="zh-CN" altLang="en-US" sz="1800" b="1">
                <a:solidFill>
                  <a:srgbClr val="36479C"/>
                </a:solidFill>
                <a:effectLst>
                  <a:outerShdw blurRad="38100" dist="38100" dir="2700000" algn="tl">
                    <a:srgbClr val="C0C0C0"/>
                  </a:outerShdw>
                </a:effectLst>
                <a:latin typeface="Tahoma" pitchFamily="34" charset="0"/>
              </a:rPr>
              <a:t>加点项中的</a:t>
            </a:r>
            <a:r>
              <a:rPr lang="en-US" altLang="zh-CN" sz="1800" b="1" i="1">
                <a:solidFill>
                  <a:schemeClr val="accent2"/>
                </a:solidFill>
                <a:latin typeface="Arial"/>
              </a:rPr>
              <a:t>·</a:t>
            </a:r>
            <a:r>
              <a:rPr lang="en-US" altLang="zh-CN" sz="1800" b="1" i="1">
                <a:solidFill>
                  <a:schemeClr val="accent2"/>
                </a:solidFill>
                <a:latin typeface="Tahoma" pitchFamily="34" charset="0"/>
              </a:rPr>
              <a:t> </a:t>
            </a:r>
            <a:r>
              <a:rPr lang="zh-CN" altLang="en-US" sz="1800" b="1">
                <a:solidFill>
                  <a:srgbClr val="36479C"/>
                </a:solidFill>
                <a:latin typeface="Tahoma" pitchFamily="34" charset="0"/>
              </a:rPr>
              <a:t>后面是期望看到的文法符号</a:t>
            </a:r>
            <a:r>
              <a:rPr lang="en-US" altLang="zh-CN" sz="1800" b="1">
                <a:solidFill>
                  <a:srgbClr val="36479C"/>
                </a:solidFill>
                <a:latin typeface="Tahoma" pitchFamily="34" charset="0"/>
              </a:rPr>
              <a:t>a</a:t>
            </a:r>
          </a:p>
        </p:txBody>
      </p:sp>
      <p:sp>
        <p:nvSpPr>
          <p:cNvPr id="443409" name="Text Box 17"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43410" name="Line 18"/>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Text Box 27" descr="Green marble"/>
          <p:cNvSpPr txBox="1">
            <a:spLocks noChangeArrowheads="1"/>
          </p:cNvSpPr>
          <p:nvPr/>
        </p:nvSpPr>
        <p:spPr bwMode="auto">
          <a:xfrm>
            <a:off x="4500563" y="3754656"/>
            <a:ext cx="4319587" cy="641350"/>
          </a:xfrm>
          <a:prstGeom prst="rect">
            <a:avLst/>
          </a:prstGeom>
          <a:noFill/>
          <a:ln w="12700">
            <a:noFill/>
            <a:miter lim="800000"/>
            <a:headEnd type="none" w="sm" len="sm"/>
            <a:tailEnd type="none" w="sm" len="sm"/>
          </a:ln>
          <a:effectLst/>
        </p:spPr>
        <p:txBody>
          <a:bodyPr>
            <a:spAutoFit/>
          </a:bodyPr>
          <a:lstStyle/>
          <a:p>
            <a:pPr>
              <a:defRPr/>
            </a:pPr>
            <a:r>
              <a:rPr lang="en-US" altLang="zh-CN" sz="1800" b="1" dirty="0">
                <a:effectLst>
                  <a:outerShdw blurRad="38100" dist="38100" dir="2700000" algn="tl">
                    <a:srgbClr val="C0C0C0"/>
                  </a:outerShdw>
                </a:effectLst>
                <a:latin typeface="Tahoma" pitchFamily="34" charset="0"/>
              </a:rPr>
              <a:t>action(0,a)=s1,</a:t>
            </a:r>
          </a:p>
          <a:p>
            <a:pPr>
              <a:defRPr/>
            </a:pPr>
            <a:r>
              <a:rPr lang="zh-CN" altLang="en-US" sz="1800" b="1" dirty="0">
                <a:effectLst>
                  <a:outerShdw blurRad="38100" dist="38100" dir="2700000" algn="tl">
                    <a:srgbClr val="C0C0C0"/>
                  </a:outerShdw>
                </a:effectLst>
                <a:latin typeface="Tahoma" pitchFamily="34" charset="0"/>
              </a:rPr>
              <a:t>表示从状态</a:t>
            </a:r>
            <a:r>
              <a:rPr lang="en-US" altLang="zh-CN" sz="1800" b="1" dirty="0">
                <a:effectLst>
                  <a:outerShdw blurRad="38100" dist="38100" dir="2700000" algn="tl">
                    <a:srgbClr val="C0C0C0"/>
                  </a:outerShdw>
                </a:effectLst>
                <a:latin typeface="Tahoma" pitchFamily="34" charset="0"/>
              </a:rPr>
              <a:t>0</a:t>
            </a:r>
            <a:r>
              <a:rPr lang="zh-CN" altLang="en-US" sz="1800" b="1" dirty="0">
                <a:effectLst>
                  <a:outerShdw blurRad="38100" dist="38100" dir="2700000" algn="tl">
                    <a:srgbClr val="C0C0C0"/>
                  </a:outerShdw>
                </a:effectLst>
                <a:latin typeface="Tahoma" pitchFamily="34" charset="0"/>
              </a:rPr>
              <a:t>移进</a:t>
            </a:r>
            <a:r>
              <a:rPr lang="en-US" altLang="zh-CN" sz="1800" b="1" dirty="0">
                <a:effectLst>
                  <a:outerShdw blurRad="38100" dist="38100" dir="2700000" algn="tl">
                    <a:srgbClr val="C0C0C0"/>
                  </a:outerShdw>
                </a:effectLst>
                <a:latin typeface="Tahoma" pitchFamily="34" charset="0"/>
              </a:rPr>
              <a:t>a</a:t>
            </a:r>
            <a:r>
              <a:rPr lang="zh-CN" altLang="en-US" sz="1800" b="1" dirty="0">
                <a:effectLst>
                  <a:outerShdw blurRad="38100" dist="38100" dir="2700000" algn="tl">
                    <a:srgbClr val="C0C0C0"/>
                  </a:outerShdw>
                </a:effectLst>
                <a:latin typeface="Tahoma" pitchFamily="34" charset="0"/>
              </a:rPr>
              <a:t>之后，状态迁移到</a:t>
            </a:r>
            <a:r>
              <a:rPr lang="en-US" altLang="zh-CN" sz="1800" b="1" dirty="0">
                <a:effectLst>
                  <a:outerShdw blurRad="38100" dist="38100" dir="2700000" algn="tl">
                    <a:srgbClr val="C0C0C0"/>
                  </a:outerShdw>
                </a:effectLst>
                <a:latin typeface="Tahoma" pitchFamily="34" charset="0"/>
              </a:rPr>
              <a:t>S1</a:t>
            </a:r>
          </a:p>
        </p:txBody>
      </p:sp>
      <p:sp>
        <p:nvSpPr>
          <p:cNvPr id="19" name="Line 28"/>
          <p:cNvSpPr>
            <a:spLocks noChangeShapeType="1"/>
          </p:cNvSpPr>
          <p:nvPr/>
        </p:nvSpPr>
        <p:spPr bwMode="auto">
          <a:xfrm flipH="1">
            <a:off x="6011863" y="4043581"/>
            <a:ext cx="36036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AutoShape 29" descr="Green marble"/>
          <p:cNvSpPr>
            <a:spLocks noChangeArrowheads="1"/>
          </p:cNvSpPr>
          <p:nvPr/>
        </p:nvSpPr>
        <p:spPr bwMode="auto">
          <a:xfrm>
            <a:off x="7019925" y="3322856"/>
            <a:ext cx="1419225" cy="720725"/>
          </a:xfrm>
          <a:prstGeom prst="wedgeRoundRectCallout">
            <a:avLst>
              <a:gd name="adj1" fmla="val -94407"/>
              <a:gd name="adj2" fmla="val 30398"/>
              <a:gd name="adj3" fmla="val 16667"/>
            </a:avLst>
          </a:prstGeom>
          <a:solidFill>
            <a:schemeClr val="bg1"/>
          </a:solidFill>
          <a:ln w="12700">
            <a:solidFill>
              <a:schemeClr val="tx1"/>
            </a:solidFill>
            <a:miter lim="800000"/>
            <a:headEnd type="none" w="sm" len="sm"/>
            <a:tailEnd type="none" w="sm" len="sm"/>
          </a:ln>
          <a:effectLst>
            <a:glow rad="101600">
              <a:schemeClr val="accent2">
                <a:satMod val="175000"/>
                <a:alpha val="40000"/>
              </a:schemeClr>
            </a:glow>
          </a:effectLst>
        </p:spPr>
        <p:txBody>
          <a:bodyPr/>
          <a:lstStyle/>
          <a:p>
            <a:pPr algn="ctr">
              <a:defRPr/>
            </a:pPr>
            <a:r>
              <a:rPr lang="en-US" altLang="zh-CN" sz="1800" b="1">
                <a:effectLst>
                  <a:outerShdw blurRad="38100" dist="38100" dir="2700000" algn="tl">
                    <a:srgbClr val="FFFFFF"/>
                  </a:outerShdw>
                </a:effectLst>
                <a:latin typeface="Tahoma" pitchFamily="34" charset="0"/>
              </a:rPr>
              <a:t>S</a:t>
            </a:r>
            <a:r>
              <a:rPr lang="zh-CN" altLang="en-US" sz="1800" b="1">
                <a:effectLst>
                  <a:outerShdw blurRad="38100" dist="38100" dir="2700000" algn="tl">
                    <a:srgbClr val="FFFFFF"/>
                  </a:outerShdw>
                </a:effectLst>
                <a:latin typeface="Tahoma" pitchFamily="34" charset="0"/>
              </a:rPr>
              <a:t>代表移进动作</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43404"/>
                                        </p:tgtEl>
                                        <p:attrNameLst>
                                          <p:attrName>style.visibility</p:attrName>
                                        </p:attrNameLst>
                                      </p:cBhvr>
                                      <p:to>
                                        <p:strVal val="visible"/>
                                      </p:to>
                                    </p:set>
                                    <p:animEffect transition="in" filter="blinds(horizontal)">
                                      <p:cBhvr>
                                        <p:cTn id="7" dur="500"/>
                                        <p:tgtEl>
                                          <p:spTgt spid="443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396"/>
                                        </p:tgtEl>
                                        <p:attrNameLst>
                                          <p:attrName>style.visibility</p:attrName>
                                        </p:attrNameLst>
                                      </p:cBhvr>
                                      <p:to>
                                        <p:strVal val="visible"/>
                                      </p:to>
                                    </p:set>
                                    <p:animEffect transition="in" filter="blinds(horizontal)">
                                      <p:cBhvr>
                                        <p:cTn id="12" dur="500"/>
                                        <p:tgtEl>
                                          <p:spTgt spid="44339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3399"/>
                                        </p:tgtEl>
                                        <p:attrNameLst>
                                          <p:attrName>style.visibility</p:attrName>
                                        </p:attrNameLst>
                                      </p:cBhvr>
                                      <p:to>
                                        <p:strVal val="visible"/>
                                      </p:to>
                                    </p:set>
                                    <p:animEffect transition="in" filter="blinds(horizontal)">
                                      <p:cBhvr>
                                        <p:cTn id="15" dur="500"/>
                                        <p:tgtEl>
                                          <p:spTgt spid="44339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3398"/>
                                        </p:tgtEl>
                                        <p:attrNameLst>
                                          <p:attrName>style.visibility</p:attrName>
                                        </p:attrNameLst>
                                      </p:cBhvr>
                                      <p:to>
                                        <p:strVal val="visible"/>
                                      </p:to>
                                    </p:set>
                                    <p:animEffect transition="in" filter="blinds(horizontal)">
                                      <p:cBhvr>
                                        <p:cTn id="18" dur="500"/>
                                        <p:tgtEl>
                                          <p:spTgt spid="44339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3397"/>
                                        </p:tgtEl>
                                        <p:attrNameLst>
                                          <p:attrName>style.visibility</p:attrName>
                                        </p:attrNameLst>
                                      </p:cBhvr>
                                      <p:to>
                                        <p:strVal val="visible"/>
                                      </p:to>
                                    </p:set>
                                    <p:animEffect transition="in" filter="blinds(horizontal)">
                                      <p:cBhvr>
                                        <p:cTn id="21" dur="500"/>
                                        <p:tgtEl>
                                          <p:spTgt spid="443397"/>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443405"/>
                                        </p:tgtEl>
                                        <p:attrNameLst>
                                          <p:attrName>style.visibility</p:attrName>
                                        </p:attrNameLst>
                                      </p:cBhvr>
                                      <p:to>
                                        <p:strVal val="visible"/>
                                      </p:to>
                                    </p:set>
                                    <p:animEffect transition="in" filter="blinds(horizontal)">
                                      <p:cBhvr>
                                        <p:cTn id="25" dur="500"/>
                                        <p:tgtEl>
                                          <p:spTgt spid="4434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43409"/>
                                        </p:tgtEl>
                                        <p:attrNameLst>
                                          <p:attrName>style.visibility</p:attrName>
                                        </p:attrNameLst>
                                      </p:cBhvr>
                                      <p:to>
                                        <p:strVal val="visible"/>
                                      </p:to>
                                    </p:set>
                                    <p:animEffect transition="in" filter="blinds(horizontal)">
                                      <p:cBhvr>
                                        <p:cTn id="30" dur="500"/>
                                        <p:tgtEl>
                                          <p:spTgt spid="443409"/>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443410"/>
                                        </p:tgtEl>
                                        <p:attrNameLst>
                                          <p:attrName>style.visibility</p:attrName>
                                        </p:attrNameLst>
                                      </p:cBhvr>
                                      <p:to>
                                        <p:strVal val="visible"/>
                                      </p:to>
                                    </p:set>
                                    <p:animEffect transition="in" filter="blinds(horizontal)">
                                      <p:cBhvr>
                                        <p:cTn id="34" dur="500"/>
                                        <p:tgtEl>
                                          <p:spTgt spid="4434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43406"/>
                                        </p:tgtEl>
                                        <p:attrNameLst>
                                          <p:attrName>style.visibility</p:attrName>
                                        </p:attrNameLst>
                                      </p:cBhvr>
                                      <p:to>
                                        <p:strVal val="visible"/>
                                      </p:to>
                                    </p:set>
                                    <p:animEffect transition="in" filter="checkerboard(across)">
                                      <p:cBhvr>
                                        <p:cTn id="39" dur="500"/>
                                        <p:tgtEl>
                                          <p:spTgt spid="44340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43407"/>
                                        </p:tgtEl>
                                        <p:attrNameLst>
                                          <p:attrName>style.visibility</p:attrName>
                                        </p:attrNameLst>
                                      </p:cBhvr>
                                      <p:to>
                                        <p:strVal val="visible"/>
                                      </p:to>
                                    </p:set>
                                    <p:animEffect transition="in" filter="blinds(horizontal)">
                                      <p:cBhvr>
                                        <p:cTn id="44" dur="500"/>
                                        <p:tgtEl>
                                          <p:spTgt spid="4434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443408"/>
                                        </p:tgtEl>
                                        <p:attrNameLst>
                                          <p:attrName>style.visibility</p:attrName>
                                        </p:attrNameLst>
                                      </p:cBhvr>
                                      <p:to>
                                        <p:strVal val="visible"/>
                                      </p:to>
                                    </p:set>
                                    <p:animEffect transition="in" filter="checkerboard(across)">
                                      <p:cBhvr>
                                        <p:cTn id="49" dur="500"/>
                                        <p:tgtEl>
                                          <p:spTgt spid="443408"/>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checkerboard(across)">
                                      <p:cBhvr>
                                        <p:cTn id="57" dur="500"/>
                                        <p:tgtEl>
                                          <p:spTgt spid="19"/>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checkerboard(across)">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animBg="1"/>
      <p:bldP spid="443397" grpId="0" animBg="1"/>
      <p:bldP spid="443398" grpId="0"/>
      <p:bldP spid="443399" grpId="0" animBg="1"/>
      <p:bldP spid="443404" grpId="0"/>
      <p:bldP spid="443405" grpId="0"/>
      <p:bldP spid="443406" grpId="0"/>
      <p:bldP spid="443407" grpId="0"/>
      <p:bldP spid="443408" grpId="0"/>
      <p:bldP spid="443409" grpId="0"/>
      <p:bldP spid="443410" grpId="0" animBg="1"/>
      <p:bldP spid="18" grpId="0"/>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smtClean="0">
                <a:ea typeface="宋体" pitchFamily="2" charset="-122"/>
              </a:rPr>
              <a:t>分析过程实例</a:t>
            </a:r>
          </a:p>
        </p:txBody>
      </p:sp>
      <p:sp>
        <p:nvSpPr>
          <p:cNvPr id="45060" name="Rectangle 3"/>
          <p:cNvSpPr>
            <a:spLocks noGrp="1" noChangeArrowheads="1"/>
          </p:cNvSpPr>
          <p:nvPr>
            <p:ph idx="1"/>
          </p:nvPr>
        </p:nvSpPr>
        <p:spPr/>
        <p:txBody>
          <a:bodyPr/>
          <a:lstStyle/>
          <a:p>
            <a:r>
              <a:rPr lang="zh-CN" altLang="en-US" smtClean="0">
                <a:ea typeface="宋体" pitchFamily="2" charset="-122"/>
              </a:rPr>
              <a:t>通过实例来说明加点项含义</a:t>
            </a:r>
          </a:p>
        </p:txBody>
      </p:sp>
      <p:sp>
        <p:nvSpPr>
          <p:cNvPr id="28" name="灯片编号占位符 5"/>
          <p:cNvSpPr>
            <a:spLocks noGrp="1"/>
          </p:cNvSpPr>
          <p:nvPr>
            <p:ph type="sldNum" sz="quarter" idx="11"/>
          </p:nvPr>
        </p:nvSpPr>
        <p:spPr/>
        <p:txBody>
          <a:bodyPr/>
          <a:lstStyle/>
          <a:p>
            <a:pPr>
              <a:defRPr/>
            </a:pPr>
            <a:fld id="{8927F45D-A152-4328-8F06-EB873584FB5D}" type="slidenum">
              <a:rPr lang="en-US" altLang="zh-CN"/>
              <a:pPr>
                <a:defRPr/>
              </a:pPr>
              <a:t>31</a:t>
            </a:fld>
            <a:endParaRPr lang="en-US" altLang="zh-CN"/>
          </a:p>
        </p:txBody>
      </p:sp>
      <p:sp>
        <p:nvSpPr>
          <p:cNvPr id="45061"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2"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4422"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5064"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5"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4425" name="Text Box 9" descr="Green marble"/>
          <p:cNvSpPr txBox="1">
            <a:spLocks noChangeArrowheads="1"/>
          </p:cNvSpPr>
          <p:nvPr/>
        </p:nvSpPr>
        <p:spPr bwMode="auto">
          <a:xfrm>
            <a:off x="4624388" y="2435225"/>
            <a:ext cx="155416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b b c d e $</a:t>
            </a:r>
          </a:p>
        </p:txBody>
      </p:sp>
      <p:sp>
        <p:nvSpPr>
          <p:cNvPr id="444426" name="Text Box 10" descr="Green marble"/>
          <p:cNvSpPr txBox="1">
            <a:spLocks noChangeArrowheads="1"/>
          </p:cNvSpPr>
          <p:nvPr/>
        </p:nvSpPr>
        <p:spPr bwMode="auto">
          <a:xfrm>
            <a:off x="1095375" y="3494088"/>
            <a:ext cx="1795463"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对应的加点项是</a:t>
            </a:r>
            <a:endParaRPr lang="en-US" altLang="zh-CN" sz="1800" b="1">
              <a:effectLst>
                <a:outerShdw blurRad="38100" dist="38100" dir="2700000" algn="tl">
                  <a:srgbClr val="C0C0C0"/>
                </a:outerShdw>
              </a:effectLst>
              <a:latin typeface="Tahoma" pitchFamily="34" charset="0"/>
            </a:endParaRPr>
          </a:p>
        </p:txBody>
      </p:sp>
      <p:sp>
        <p:nvSpPr>
          <p:cNvPr id="444429" name="Text Box 13"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4430" name="Text Box 14" descr="Green marble"/>
          <p:cNvSpPr txBox="1">
            <a:spLocks noChangeArrowheads="1"/>
          </p:cNvSpPr>
          <p:nvPr/>
        </p:nvSpPr>
        <p:spPr bwMode="auto">
          <a:xfrm>
            <a:off x="3040063" y="3517900"/>
            <a:ext cx="161766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  </a:t>
            </a:r>
            <a:endParaRPr lang="zh-CN" altLang="en-US" sz="1800" b="1" i="1">
              <a:solidFill>
                <a:schemeClr val="accent2"/>
              </a:solidFill>
              <a:latin typeface="Tahoma" pitchFamily="34" charset="0"/>
            </a:endParaRPr>
          </a:p>
        </p:txBody>
      </p:sp>
      <p:sp>
        <p:nvSpPr>
          <p:cNvPr id="444431" name="Text Box 15" descr="Green marble"/>
          <p:cNvSpPr txBox="1">
            <a:spLocks noChangeArrowheads="1"/>
          </p:cNvSpPr>
          <p:nvPr/>
        </p:nvSpPr>
        <p:spPr bwMode="auto">
          <a:xfrm>
            <a:off x="5651500" y="3214688"/>
            <a:ext cx="14652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  </a:t>
            </a:r>
          </a:p>
        </p:txBody>
      </p:sp>
      <p:sp>
        <p:nvSpPr>
          <p:cNvPr id="444432" name="Text Box 16" descr="Green marble"/>
          <p:cNvSpPr txBox="1">
            <a:spLocks noChangeArrowheads="1"/>
          </p:cNvSpPr>
          <p:nvPr/>
        </p:nvSpPr>
        <p:spPr bwMode="auto">
          <a:xfrm>
            <a:off x="5651500" y="3709988"/>
            <a:ext cx="1187450"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p>
        </p:txBody>
      </p:sp>
      <p:sp>
        <p:nvSpPr>
          <p:cNvPr id="444433" name="Line 17"/>
          <p:cNvSpPr>
            <a:spLocks noChangeShapeType="1"/>
          </p:cNvSpPr>
          <p:nvPr/>
        </p:nvSpPr>
        <p:spPr bwMode="auto">
          <a:xfrm flipV="1">
            <a:off x="4787900" y="3429000"/>
            <a:ext cx="86360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34" name="Line 18"/>
          <p:cNvSpPr>
            <a:spLocks noChangeShapeType="1"/>
          </p:cNvSpPr>
          <p:nvPr/>
        </p:nvSpPr>
        <p:spPr bwMode="auto">
          <a:xfrm>
            <a:off x="4787900" y="3716338"/>
            <a:ext cx="86360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35" name="AutoShape 19" descr="Green marble"/>
          <p:cNvSpPr>
            <a:spLocks noChangeArrowheads="1"/>
          </p:cNvSpPr>
          <p:nvPr/>
        </p:nvSpPr>
        <p:spPr bwMode="auto">
          <a:xfrm>
            <a:off x="7451725" y="3140075"/>
            <a:ext cx="1419225" cy="720725"/>
          </a:xfrm>
          <a:prstGeom prst="wedgeRoundRectCallout">
            <a:avLst>
              <a:gd name="adj1" fmla="val -92394"/>
              <a:gd name="adj2" fmla="val 30176"/>
              <a:gd name="adj3" fmla="val 16667"/>
            </a:avLst>
          </a:prstGeom>
          <a:solidFill>
            <a:schemeClr val="bg1"/>
          </a:solidFill>
          <a:ln w="12700">
            <a:solidFill>
              <a:schemeClr val="tx1"/>
            </a:solidFill>
            <a:miter lim="800000"/>
            <a:headEnd type="none" w="sm" len="sm"/>
            <a:tailEnd type="none" w="sm" len="sm"/>
          </a:ln>
          <a:effectLst>
            <a:glow rad="63500">
              <a:schemeClr val="accent2">
                <a:satMod val="175000"/>
                <a:alpha val="40000"/>
              </a:schemeClr>
            </a:glow>
          </a:effectLst>
        </p:spPr>
        <p:txBody>
          <a:bodyPr/>
          <a:lstStyle/>
          <a:p>
            <a:pPr algn="ctr">
              <a:defRPr/>
            </a:pPr>
            <a:r>
              <a:rPr lang="en-US" altLang="zh-CN" sz="1800" b="1" dirty="0">
                <a:effectLst>
                  <a:outerShdw blurRad="38100" dist="38100" dir="2700000" algn="tl">
                    <a:srgbClr val="FFFFFF"/>
                  </a:outerShdw>
                </a:effectLst>
                <a:latin typeface="Tahoma" pitchFamily="34" charset="0"/>
              </a:rPr>
              <a:t>A</a:t>
            </a:r>
            <a:r>
              <a:rPr lang="zh-CN" altLang="en-US" sz="1800" b="1" dirty="0">
                <a:effectLst>
                  <a:outerShdw blurRad="38100" dist="38100" dir="2700000" algn="tl">
                    <a:srgbClr val="FFFFFF"/>
                  </a:outerShdw>
                </a:effectLst>
                <a:latin typeface="Tahoma" pitchFamily="34" charset="0"/>
              </a:rPr>
              <a:t>的来源有两种可能</a:t>
            </a:r>
          </a:p>
        </p:txBody>
      </p:sp>
      <p:sp>
        <p:nvSpPr>
          <p:cNvPr id="444436" name="Text Box 20"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5076" name="Line 21"/>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38" name="Text Box 22"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44439" name="Line 23"/>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40" name="Text Box 24" descr="Green marble"/>
          <p:cNvSpPr txBox="1">
            <a:spLocks noChangeArrowheads="1"/>
          </p:cNvSpPr>
          <p:nvPr/>
        </p:nvSpPr>
        <p:spPr bwMode="auto">
          <a:xfrm>
            <a:off x="1187450" y="4214813"/>
            <a:ext cx="3168650" cy="366712"/>
          </a:xfrm>
          <a:prstGeom prst="rect">
            <a:avLst/>
          </a:prstGeom>
          <a:noFill/>
          <a:ln w="12700">
            <a:noFill/>
            <a:miter lim="800000"/>
            <a:headEnd type="none" w="sm" len="sm"/>
            <a:tailEnd type="none" w="sm" len="sm"/>
          </a:ln>
          <a:effectLst/>
        </p:spPr>
        <p:txBody>
          <a:bodyPr>
            <a:spAutoFit/>
          </a:bodyPr>
          <a:lstStyle/>
          <a:p>
            <a:pPr>
              <a:defRPr/>
            </a:pPr>
            <a:r>
              <a:rPr lang="zh-CN" altLang="en-US" sz="1800" b="1" dirty="0">
                <a:effectLst>
                  <a:outerShdw blurRad="38100" dist="38100" dir="2700000" algn="tl">
                    <a:srgbClr val="C0C0C0"/>
                  </a:outerShdw>
                </a:effectLst>
                <a:latin typeface="Tahoma" pitchFamily="34" charset="0"/>
              </a:rPr>
              <a:t>状态</a:t>
            </a:r>
            <a:r>
              <a:rPr lang="en-US" altLang="zh-CN" sz="1800" b="1" dirty="0" smtClean="0">
                <a:effectLst>
                  <a:outerShdw blurRad="38100" dist="38100" dir="2700000" algn="tl">
                    <a:srgbClr val="C0C0C0"/>
                  </a:outerShdw>
                </a:effectLst>
                <a:latin typeface="Tahoma" pitchFamily="34" charset="0"/>
              </a:rPr>
              <a:t>S1 </a:t>
            </a:r>
            <a:r>
              <a:rPr lang="zh-CN" altLang="en-US" sz="1800" b="1" dirty="0" smtClean="0">
                <a:effectLst>
                  <a:outerShdw blurRad="38100" dist="38100" dir="2700000" algn="tl">
                    <a:srgbClr val="C0C0C0"/>
                  </a:outerShdw>
                </a:effectLst>
                <a:latin typeface="Tahoma" pitchFamily="34" charset="0"/>
              </a:rPr>
              <a:t>对应</a:t>
            </a:r>
            <a:r>
              <a:rPr lang="zh-CN" altLang="en-US" sz="1800" b="1" dirty="0">
                <a:effectLst>
                  <a:outerShdw blurRad="38100" dist="38100" dir="2700000" algn="tl">
                    <a:srgbClr val="C0C0C0"/>
                  </a:outerShdw>
                </a:effectLst>
                <a:latin typeface="Tahoma" pitchFamily="34" charset="0"/>
              </a:rPr>
              <a:t>的项目可能有</a:t>
            </a:r>
          </a:p>
        </p:txBody>
      </p:sp>
      <p:sp>
        <p:nvSpPr>
          <p:cNvPr id="444441" name="Text Box 25" descr="Green marble"/>
          <p:cNvSpPr txBox="1">
            <a:spLocks noChangeArrowheads="1"/>
          </p:cNvSpPr>
          <p:nvPr/>
        </p:nvSpPr>
        <p:spPr bwMode="auto">
          <a:xfrm>
            <a:off x="2051050" y="4581525"/>
            <a:ext cx="1484313" cy="915988"/>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endParaRPr lang="zh-CN" altLang="en-US" sz="1800" b="1" i="1">
              <a:solidFill>
                <a:schemeClr val="accent2"/>
              </a:solidFill>
              <a:latin typeface="Tahoma" pitchFamily="34" charset="0"/>
            </a:endParaRPr>
          </a:p>
        </p:txBody>
      </p:sp>
      <p:sp>
        <p:nvSpPr>
          <p:cNvPr id="29" name="Text Box 19" descr="Green marble"/>
          <p:cNvSpPr txBox="1">
            <a:spLocks noChangeArrowheads="1"/>
          </p:cNvSpPr>
          <p:nvPr/>
        </p:nvSpPr>
        <p:spPr bwMode="auto">
          <a:xfrm>
            <a:off x="5515821" y="4581525"/>
            <a:ext cx="1955985" cy="646331"/>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00"/>
                </a:solidFill>
                <a:latin typeface="Tahoma" pitchFamily="34" charset="0"/>
              </a:rPr>
              <a:t>下一步动作：</a:t>
            </a:r>
          </a:p>
          <a:p>
            <a:pPr>
              <a:defRPr/>
            </a:pPr>
            <a:r>
              <a:rPr lang="en-US" altLang="zh-CN" sz="1800" b="1" dirty="0" smtClean="0">
                <a:solidFill>
                  <a:srgbClr val="FF3300"/>
                </a:solidFill>
                <a:latin typeface="Tahoma" pitchFamily="34" charset="0"/>
              </a:rPr>
              <a:t>action(1,b)=S2</a:t>
            </a:r>
            <a:endParaRPr lang="en-US" altLang="zh-CN" sz="1800" b="1" dirty="0">
              <a:solidFill>
                <a:srgbClr val="FF3300"/>
              </a:solidFill>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44429"/>
                                        </p:tgtEl>
                                        <p:attrNameLst>
                                          <p:attrName>style.visibility</p:attrName>
                                        </p:attrNameLst>
                                      </p:cBhvr>
                                      <p:to>
                                        <p:strVal val="visible"/>
                                      </p:to>
                                    </p:set>
                                    <p:animEffect transition="in" filter="blinds(horizontal)">
                                      <p:cBhvr>
                                        <p:cTn id="7" dur="250"/>
                                        <p:tgtEl>
                                          <p:spTgt spid="444429"/>
                                        </p:tgtEl>
                                      </p:cBhvr>
                                    </p:animEffect>
                                  </p:childTnLst>
                                </p:cTn>
                              </p:par>
                            </p:childTnLst>
                          </p:cTn>
                        </p:par>
                        <p:par>
                          <p:cTn id="8" fill="hold" nodeType="withGroup">
                            <p:stCondLst>
                              <p:cond delay="250"/>
                            </p:stCondLst>
                            <p:childTnLst>
                              <p:par>
                                <p:cTn id="9" presetID="3" presetClass="entr" presetSubtype="10" fill="hold" grpId="0" nodeType="afterEffect">
                                  <p:stCondLst>
                                    <p:cond delay="0"/>
                                  </p:stCondLst>
                                  <p:childTnLst>
                                    <p:set>
                                      <p:cBhvr>
                                        <p:cTn id="10" dur="1" fill="hold">
                                          <p:stCondLst>
                                            <p:cond delay="0"/>
                                          </p:stCondLst>
                                        </p:cTn>
                                        <p:tgtEl>
                                          <p:spTgt spid="444438"/>
                                        </p:tgtEl>
                                        <p:attrNameLst>
                                          <p:attrName>style.visibility</p:attrName>
                                        </p:attrNameLst>
                                      </p:cBhvr>
                                      <p:to>
                                        <p:strVal val="visible"/>
                                      </p:to>
                                    </p:set>
                                    <p:animEffect transition="in" filter="blinds(horizontal)">
                                      <p:cBhvr>
                                        <p:cTn id="11" dur="500"/>
                                        <p:tgtEl>
                                          <p:spTgt spid="444438"/>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44439"/>
                                        </p:tgtEl>
                                        <p:attrNameLst>
                                          <p:attrName>style.visibility</p:attrName>
                                        </p:attrNameLst>
                                      </p:cBhvr>
                                      <p:to>
                                        <p:strVal val="visible"/>
                                      </p:to>
                                    </p:set>
                                    <p:animEffect transition="in" filter="blinds(horizontal)">
                                      <p:cBhvr>
                                        <p:cTn id="14" dur="500"/>
                                        <p:tgtEl>
                                          <p:spTgt spid="44443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444426"/>
                                        </p:tgtEl>
                                        <p:attrNameLst>
                                          <p:attrName>style.visibility</p:attrName>
                                        </p:attrNameLst>
                                      </p:cBhvr>
                                      <p:to>
                                        <p:strVal val="visible"/>
                                      </p:to>
                                    </p:set>
                                    <p:animEffect transition="in" filter="checkerboard(across)">
                                      <p:cBhvr>
                                        <p:cTn id="19" dur="500"/>
                                        <p:tgtEl>
                                          <p:spTgt spid="4444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44430"/>
                                        </p:tgtEl>
                                        <p:attrNameLst>
                                          <p:attrName>style.visibility</p:attrName>
                                        </p:attrNameLst>
                                      </p:cBhvr>
                                      <p:to>
                                        <p:strVal val="visible"/>
                                      </p:to>
                                    </p:set>
                                    <p:animEffect transition="in" filter="checkerboard(across)">
                                      <p:cBhvr>
                                        <p:cTn id="22" dur="500"/>
                                        <p:tgtEl>
                                          <p:spTgt spid="444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44433"/>
                                        </p:tgtEl>
                                        <p:attrNameLst>
                                          <p:attrName>style.visibility</p:attrName>
                                        </p:attrNameLst>
                                      </p:cBhvr>
                                      <p:to>
                                        <p:strVal val="visible"/>
                                      </p:to>
                                    </p:set>
                                    <p:animEffect transition="in" filter="checkerboard(across)">
                                      <p:cBhvr>
                                        <p:cTn id="27" dur="500"/>
                                        <p:tgtEl>
                                          <p:spTgt spid="44443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444431"/>
                                        </p:tgtEl>
                                        <p:attrNameLst>
                                          <p:attrName>style.visibility</p:attrName>
                                        </p:attrNameLst>
                                      </p:cBhvr>
                                      <p:to>
                                        <p:strVal val="visible"/>
                                      </p:to>
                                    </p:set>
                                    <p:animEffect transition="in" filter="checkerboard(across)">
                                      <p:cBhvr>
                                        <p:cTn id="30" dur="500"/>
                                        <p:tgtEl>
                                          <p:spTgt spid="444431"/>
                                        </p:tgtEl>
                                      </p:cBhvr>
                                    </p:animEffect>
                                  </p:childTnLst>
                                </p:cTn>
                              </p:par>
                            </p:childTnLst>
                          </p:cTn>
                        </p:par>
                        <p:par>
                          <p:cTn id="31" fill="hold" nodeType="withGroup">
                            <p:stCondLst>
                              <p:cond delay="500"/>
                            </p:stCondLst>
                            <p:childTnLst>
                              <p:par>
                                <p:cTn id="32" presetID="5" presetClass="entr" presetSubtype="10" fill="hold" grpId="0" nodeType="afterEffect">
                                  <p:stCondLst>
                                    <p:cond delay="0"/>
                                  </p:stCondLst>
                                  <p:childTnLst>
                                    <p:set>
                                      <p:cBhvr>
                                        <p:cTn id="33" dur="1" fill="hold">
                                          <p:stCondLst>
                                            <p:cond delay="0"/>
                                          </p:stCondLst>
                                        </p:cTn>
                                        <p:tgtEl>
                                          <p:spTgt spid="444434"/>
                                        </p:tgtEl>
                                        <p:attrNameLst>
                                          <p:attrName>style.visibility</p:attrName>
                                        </p:attrNameLst>
                                      </p:cBhvr>
                                      <p:to>
                                        <p:strVal val="visible"/>
                                      </p:to>
                                    </p:set>
                                    <p:animEffect transition="in" filter="checkerboard(across)">
                                      <p:cBhvr>
                                        <p:cTn id="34" dur="500"/>
                                        <p:tgtEl>
                                          <p:spTgt spid="44443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444432"/>
                                        </p:tgtEl>
                                        <p:attrNameLst>
                                          <p:attrName>style.visibility</p:attrName>
                                        </p:attrNameLst>
                                      </p:cBhvr>
                                      <p:to>
                                        <p:strVal val="visible"/>
                                      </p:to>
                                    </p:set>
                                    <p:animEffect transition="in" filter="checkerboard(across)">
                                      <p:cBhvr>
                                        <p:cTn id="37" dur="500"/>
                                        <p:tgtEl>
                                          <p:spTgt spid="444432"/>
                                        </p:tgtEl>
                                      </p:cBhvr>
                                    </p:animEffect>
                                  </p:childTnLst>
                                </p:cTn>
                              </p:par>
                            </p:childTnLst>
                          </p:cTn>
                        </p:par>
                        <p:par>
                          <p:cTn id="38" fill="hold" nodeType="with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444435"/>
                                        </p:tgtEl>
                                        <p:attrNameLst>
                                          <p:attrName>style.visibility</p:attrName>
                                        </p:attrNameLst>
                                      </p:cBhvr>
                                      <p:to>
                                        <p:strVal val="visible"/>
                                      </p:to>
                                    </p:set>
                                    <p:animEffect transition="in" filter="blinds(horizontal)">
                                      <p:cBhvr>
                                        <p:cTn id="41" dur="500"/>
                                        <p:tgtEl>
                                          <p:spTgt spid="4444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4440"/>
                                        </p:tgtEl>
                                        <p:attrNameLst>
                                          <p:attrName>style.visibility</p:attrName>
                                        </p:attrNameLst>
                                      </p:cBhvr>
                                      <p:to>
                                        <p:strVal val="visible"/>
                                      </p:to>
                                    </p:set>
                                    <p:animEffect transition="in" filter="blinds(horizontal)">
                                      <p:cBhvr>
                                        <p:cTn id="46" dur="500"/>
                                        <p:tgtEl>
                                          <p:spTgt spid="4444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44441"/>
                                        </p:tgtEl>
                                        <p:attrNameLst>
                                          <p:attrName>style.visibility</p:attrName>
                                        </p:attrNameLst>
                                      </p:cBhvr>
                                      <p:to>
                                        <p:strVal val="visible"/>
                                      </p:to>
                                    </p:set>
                                    <p:animEffect transition="in" filter="blinds(horizontal)">
                                      <p:cBhvr>
                                        <p:cTn id="49" dur="500"/>
                                        <p:tgtEl>
                                          <p:spTgt spid="44444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6" grpId="0"/>
      <p:bldP spid="444429" grpId="0"/>
      <p:bldP spid="444430" grpId="0"/>
      <p:bldP spid="444431" grpId="0"/>
      <p:bldP spid="444432" grpId="0"/>
      <p:bldP spid="444433" grpId="0" animBg="1"/>
      <p:bldP spid="444434" grpId="0" animBg="1"/>
      <p:bldP spid="444435" grpId="0" animBg="1"/>
      <p:bldP spid="444438" grpId="0"/>
      <p:bldP spid="444439" grpId="0" animBg="1"/>
      <p:bldP spid="444440" grpId="0"/>
      <p:bldP spid="444441"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endParaRPr lang="zh-CN" altLang="en-US" smtClean="0">
              <a:ea typeface="宋体" pitchFamily="2" charset="-122"/>
            </a:endParaRPr>
          </a:p>
        </p:txBody>
      </p:sp>
      <p:sp>
        <p:nvSpPr>
          <p:cNvPr id="23" name="灯片编号占位符 5"/>
          <p:cNvSpPr>
            <a:spLocks noGrp="1"/>
          </p:cNvSpPr>
          <p:nvPr>
            <p:ph type="sldNum" sz="quarter" idx="11"/>
          </p:nvPr>
        </p:nvSpPr>
        <p:spPr/>
        <p:txBody>
          <a:bodyPr/>
          <a:lstStyle/>
          <a:p>
            <a:pPr>
              <a:defRPr/>
            </a:pPr>
            <a:fld id="{06089D7C-83E9-4DD3-BFD3-6DEC214DB615}" type="slidenum">
              <a:rPr lang="en-US" altLang="zh-CN"/>
              <a:pPr>
                <a:defRPr/>
              </a:pPr>
              <a:t>32</a:t>
            </a:fld>
            <a:endParaRPr lang="en-US" altLang="zh-CN"/>
          </a:p>
        </p:txBody>
      </p:sp>
      <p:sp>
        <p:nvSpPr>
          <p:cNvPr id="46085"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6"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5446"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6088"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9"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5449" name="Text Box 9" descr="Green marble"/>
          <p:cNvSpPr txBox="1">
            <a:spLocks noChangeArrowheads="1"/>
          </p:cNvSpPr>
          <p:nvPr/>
        </p:nvSpPr>
        <p:spPr bwMode="auto">
          <a:xfrm>
            <a:off x="4624388" y="2435225"/>
            <a:ext cx="14763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b c d e $</a:t>
            </a:r>
          </a:p>
        </p:txBody>
      </p:sp>
      <p:sp>
        <p:nvSpPr>
          <p:cNvPr id="445450" name="Text Box 10" descr="Green marble"/>
          <p:cNvSpPr txBox="1">
            <a:spLocks noChangeArrowheads="1"/>
          </p:cNvSpPr>
          <p:nvPr/>
        </p:nvSpPr>
        <p:spPr bwMode="auto">
          <a:xfrm>
            <a:off x="1116013" y="3582988"/>
            <a:ext cx="4535487" cy="366712"/>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状态</a:t>
            </a:r>
            <a:r>
              <a:rPr lang="en-US" altLang="zh-CN" sz="1800" b="1">
                <a:effectLst>
                  <a:outerShdw blurRad="38100" dist="38100" dir="2700000" algn="tl">
                    <a:srgbClr val="C0C0C0"/>
                  </a:outerShdw>
                </a:effectLst>
                <a:latin typeface="Tahoma" pitchFamily="34" charset="0"/>
              </a:rPr>
              <a:t>S2</a:t>
            </a:r>
            <a:r>
              <a:rPr lang="zh-CN" altLang="en-US" sz="1800" b="1">
                <a:effectLst>
                  <a:outerShdw blurRad="38100" dist="38100" dir="2700000" algn="tl">
                    <a:srgbClr val="C0C0C0"/>
                  </a:outerShdw>
                </a:effectLst>
                <a:latin typeface="Tahoma" pitchFamily="34" charset="0"/>
              </a:rPr>
              <a:t>是从状态</a:t>
            </a:r>
            <a:r>
              <a:rPr lang="en-US" altLang="zh-CN" sz="1800" b="1">
                <a:effectLst>
                  <a:outerShdw blurRad="38100" dist="38100" dir="2700000" algn="tl">
                    <a:srgbClr val="C0C0C0"/>
                  </a:outerShdw>
                </a:effectLst>
                <a:latin typeface="Tahoma" pitchFamily="34" charset="0"/>
              </a:rPr>
              <a:t>S1</a:t>
            </a:r>
            <a:r>
              <a:rPr lang="zh-CN" altLang="en-US" sz="1800" b="1">
                <a:effectLst>
                  <a:outerShdw blurRad="38100" dist="38100" dir="2700000" algn="tl">
                    <a:srgbClr val="C0C0C0"/>
                  </a:outerShdw>
                </a:effectLst>
                <a:latin typeface="Tahoma" pitchFamily="34" charset="0"/>
              </a:rPr>
              <a:t>移入</a:t>
            </a:r>
            <a:r>
              <a:rPr lang="en-US" altLang="zh-CN" sz="1800" b="1">
                <a:effectLst>
                  <a:outerShdw blurRad="38100" dist="38100" dir="2700000" algn="tl">
                    <a:srgbClr val="C0C0C0"/>
                  </a:outerShdw>
                </a:effectLst>
                <a:latin typeface="Tahoma" pitchFamily="34" charset="0"/>
              </a:rPr>
              <a:t>b</a:t>
            </a:r>
            <a:r>
              <a:rPr lang="zh-CN" altLang="en-US" sz="1800" b="1">
                <a:effectLst>
                  <a:outerShdw blurRad="38100" dist="38100" dir="2700000" algn="tl">
                    <a:srgbClr val="C0C0C0"/>
                  </a:outerShdw>
                </a:effectLst>
                <a:latin typeface="Tahoma" pitchFamily="34" charset="0"/>
              </a:rPr>
              <a:t>后得到的新状态</a:t>
            </a:r>
          </a:p>
        </p:txBody>
      </p:sp>
      <p:sp>
        <p:nvSpPr>
          <p:cNvPr id="445451" name="Text Box 11" descr="Green marble"/>
          <p:cNvSpPr txBox="1">
            <a:spLocks noChangeArrowheads="1"/>
          </p:cNvSpPr>
          <p:nvPr/>
        </p:nvSpPr>
        <p:spPr bwMode="auto">
          <a:xfrm>
            <a:off x="2700338" y="4148138"/>
            <a:ext cx="5975350" cy="641350"/>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移进符号</a:t>
            </a:r>
            <a:r>
              <a:rPr lang="en-US" altLang="zh-CN" sz="1800" b="1">
                <a:effectLst>
                  <a:outerShdw blurRad="38100" dist="38100" dir="2700000" algn="tl">
                    <a:srgbClr val="C0C0C0"/>
                  </a:outerShdw>
                </a:effectLst>
                <a:latin typeface="Tahoma" pitchFamily="34" charset="0"/>
              </a:rPr>
              <a:t>b</a:t>
            </a:r>
            <a:r>
              <a:rPr lang="zh-CN" altLang="en-US" sz="1800" b="1">
                <a:effectLst>
                  <a:outerShdw blurRad="38100" dist="38100" dir="2700000" algn="tl">
                    <a:srgbClr val="C0C0C0"/>
                  </a:outerShdw>
                </a:effectLst>
                <a:latin typeface="Tahoma" pitchFamily="34" charset="0"/>
              </a:rPr>
              <a:t>后，加点项</a:t>
            </a: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a:t>
            </a:r>
            <a:r>
              <a:rPr lang="en-US" altLang="zh-CN" sz="1800" b="1">
                <a:effectLst>
                  <a:outerShdw blurRad="38100" dist="38100" dir="2700000" algn="tl">
                    <a:srgbClr val="C0C0C0"/>
                  </a:outerShdw>
                </a:effectLst>
                <a:latin typeface="Tahoma" pitchFamily="34" charset="0"/>
              </a:rPr>
              <a:t> </a:t>
            </a:r>
            <a:r>
              <a:rPr lang="zh-CN" altLang="en-US" sz="1800" b="1">
                <a:effectLst>
                  <a:outerShdw blurRad="38100" dist="38100" dir="2700000" algn="tl">
                    <a:srgbClr val="C0C0C0"/>
                  </a:outerShdw>
                </a:effectLst>
                <a:latin typeface="Tahoma" pitchFamily="34" charset="0"/>
              </a:rPr>
              <a:t>中的点可以向后移一格，</a:t>
            </a:r>
          </a:p>
          <a:p>
            <a:pPr>
              <a:defRPr/>
            </a:pPr>
            <a:r>
              <a:rPr lang="zh-CN" altLang="en-US" sz="1800" b="1">
                <a:effectLst>
                  <a:outerShdw blurRad="38100" dist="38100" dir="2700000" algn="tl">
                    <a:srgbClr val="C0C0C0"/>
                  </a:outerShdw>
                </a:effectLst>
                <a:latin typeface="Tahoma" pitchFamily="34" charset="0"/>
              </a:rPr>
              <a:t>变成</a:t>
            </a: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b</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endParaRPr lang="en-US" altLang="zh-CN" sz="1800" b="1" i="1">
              <a:solidFill>
                <a:schemeClr val="accent2"/>
              </a:solidFill>
              <a:latin typeface="Tahoma" pitchFamily="34" charset="0"/>
            </a:endParaRPr>
          </a:p>
        </p:txBody>
      </p:sp>
      <p:sp>
        <p:nvSpPr>
          <p:cNvPr id="445452"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5454" name="Text Box 14" descr="Green marble"/>
          <p:cNvSpPr txBox="1">
            <a:spLocks noChangeArrowheads="1"/>
          </p:cNvSpPr>
          <p:nvPr/>
        </p:nvSpPr>
        <p:spPr bwMode="auto">
          <a:xfrm>
            <a:off x="1803400"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45455" name="Text Box 15"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6096" name="Line 16"/>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5457" name="Text Box 17"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6098" name="Line 18"/>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5459" name="Text Box 19" descr="Green marble"/>
          <p:cNvSpPr txBox="1">
            <a:spLocks noChangeArrowheads="1"/>
          </p:cNvSpPr>
          <p:nvPr/>
        </p:nvSpPr>
        <p:spPr bwMode="auto">
          <a:xfrm>
            <a:off x="19367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45460" name="Line 20"/>
          <p:cNvSpPr>
            <a:spLocks noChangeShapeType="1"/>
          </p:cNvSpPr>
          <p:nvPr/>
        </p:nvSpPr>
        <p:spPr bwMode="auto">
          <a:xfrm flipV="1">
            <a:off x="21955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5461" name="Text Box 21" descr="Green marble"/>
          <p:cNvSpPr txBox="1">
            <a:spLocks noChangeArrowheads="1"/>
          </p:cNvSpPr>
          <p:nvPr/>
        </p:nvSpPr>
        <p:spPr bwMode="auto">
          <a:xfrm>
            <a:off x="250825" y="4291013"/>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S1</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endParaRPr lang="zh-CN" altLang="en-US" sz="1800" b="1" i="1">
              <a:solidFill>
                <a:schemeClr val="accent2"/>
              </a:solidFill>
              <a:latin typeface="Tahoma" pitchFamily="34" charset="0"/>
            </a:endParaRPr>
          </a:p>
        </p:txBody>
      </p:sp>
      <p:sp>
        <p:nvSpPr>
          <p:cNvPr id="445462" name="Text Box 22" descr="Green marble"/>
          <p:cNvSpPr txBox="1">
            <a:spLocks noChangeArrowheads="1"/>
          </p:cNvSpPr>
          <p:nvPr/>
        </p:nvSpPr>
        <p:spPr bwMode="auto">
          <a:xfrm>
            <a:off x="3492500" y="4948238"/>
            <a:ext cx="1584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eaLnBrk="1" hangingPunct="1"/>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b </a:t>
            </a:r>
            <a:r>
              <a:rPr lang="en-US" altLang="zh-CN" sz="1800" b="1" i="1">
                <a:solidFill>
                  <a:schemeClr val="accent2"/>
                </a:solidFill>
              </a:rPr>
              <a:t>·</a:t>
            </a:r>
            <a:endParaRPr lang="zh-CN" altLang="en-US" sz="1800" b="1" i="1">
              <a:solidFill>
                <a:schemeClr val="accent2"/>
              </a:solidFill>
              <a:latin typeface="Tahoma" pitchFamily="34" charset="0"/>
            </a:endParaRPr>
          </a:p>
        </p:txBody>
      </p:sp>
      <p:sp>
        <p:nvSpPr>
          <p:cNvPr id="445463" name="Text Box 23" descr="Green marble"/>
          <p:cNvSpPr txBox="1">
            <a:spLocks noChangeArrowheads="1"/>
          </p:cNvSpPr>
          <p:nvPr/>
        </p:nvSpPr>
        <p:spPr bwMode="auto">
          <a:xfrm>
            <a:off x="5435600" y="5013325"/>
            <a:ext cx="3024188" cy="366713"/>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下一步动作要对</a:t>
            </a:r>
            <a:r>
              <a:rPr lang="en-US" altLang="zh-CN" sz="1800" b="1">
                <a:solidFill>
                  <a:srgbClr val="FF3300"/>
                </a:solidFill>
                <a:effectLst>
                  <a:outerShdw blurRad="38100" dist="38100" dir="2700000" algn="tl">
                    <a:srgbClr val="C0C0C0"/>
                  </a:outerShdw>
                </a:effectLst>
                <a:latin typeface="Tahoma" pitchFamily="34" charset="0"/>
              </a:rPr>
              <a:t>b</a:t>
            </a:r>
            <a:r>
              <a:rPr lang="zh-CN" altLang="en-US" sz="1800" b="1">
                <a:solidFill>
                  <a:srgbClr val="FF3300"/>
                </a:solidFill>
                <a:effectLst>
                  <a:outerShdw blurRad="38100" dist="38100" dir="2700000" algn="tl">
                    <a:srgbClr val="C0C0C0"/>
                  </a:outerShdw>
                </a:effectLst>
                <a:latin typeface="Tahoma" pitchFamily="34" charset="0"/>
              </a:rPr>
              <a:t>进行归约</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5454">
                                            <p:txEl>
                                              <p:pRg st="0" end="0"/>
                                            </p:txEl>
                                          </p:spTgt>
                                        </p:tgtEl>
                                        <p:attrNameLst>
                                          <p:attrName>style.visibility</p:attrName>
                                        </p:attrNameLst>
                                      </p:cBhvr>
                                      <p:to>
                                        <p:strVal val="visible"/>
                                      </p:to>
                                    </p:set>
                                    <p:animEffect transition="in" filter="blinds(horizontal)">
                                      <p:cBhvr>
                                        <p:cTn id="7" dur="500"/>
                                        <p:tgtEl>
                                          <p:spTgt spid="445454">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5459"/>
                                        </p:tgtEl>
                                        <p:attrNameLst>
                                          <p:attrName>style.visibility</p:attrName>
                                        </p:attrNameLst>
                                      </p:cBhvr>
                                      <p:to>
                                        <p:strVal val="visible"/>
                                      </p:to>
                                    </p:set>
                                    <p:animEffect transition="in" filter="blinds(horizontal)">
                                      <p:cBhvr>
                                        <p:cTn id="11" dur="500"/>
                                        <p:tgtEl>
                                          <p:spTgt spid="445459"/>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45460"/>
                                        </p:tgtEl>
                                        <p:attrNameLst>
                                          <p:attrName>style.visibility</p:attrName>
                                        </p:attrNameLst>
                                      </p:cBhvr>
                                      <p:to>
                                        <p:strVal val="visible"/>
                                      </p:to>
                                    </p:set>
                                    <p:animEffect transition="in" filter="blinds(horizontal)">
                                      <p:cBhvr>
                                        <p:cTn id="15" dur="500"/>
                                        <p:tgtEl>
                                          <p:spTgt spid="4454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45450"/>
                                        </p:tgtEl>
                                        <p:attrNameLst>
                                          <p:attrName>style.visibility</p:attrName>
                                        </p:attrNameLst>
                                      </p:cBhvr>
                                      <p:to>
                                        <p:strVal val="visible"/>
                                      </p:to>
                                    </p:set>
                                    <p:animEffect transition="in" filter="checkerboard(across)">
                                      <p:cBhvr>
                                        <p:cTn id="20" dur="500"/>
                                        <p:tgtEl>
                                          <p:spTgt spid="445450"/>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45461"/>
                                        </p:tgtEl>
                                        <p:attrNameLst>
                                          <p:attrName>style.visibility</p:attrName>
                                        </p:attrNameLst>
                                      </p:cBhvr>
                                      <p:to>
                                        <p:strVal val="visible"/>
                                      </p:to>
                                    </p:set>
                                    <p:animEffect transition="in" filter="blinds(horizontal)">
                                      <p:cBhvr>
                                        <p:cTn id="24" dur="500"/>
                                        <p:tgtEl>
                                          <p:spTgt spid="4454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45451"/>
                                        </p:tgtEl>
                                        <p:attrNameLst>
                                          <p:attrName>style.visibility</p:attrName>
                                        </p:attrNameLst>
                                      </p:cBhvr>
                                      <p:to>
                                        <p:strVal val="visible"/>
                                      </p:to>
                                    </p:set>
                                    <p:animEffect transition="in" filter="blinds(horizontal)">
                                      <p:cBhvr>
                                        <p:cTn id="29" dur="500"/>
                                        <p:tgtEl>
                                          <p:spTgt spid="4454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45462"/>
                                        </p:tgtEl>
                                        <p:attrNameLst>
                                          <p:attrName>style.visibility</p:attrName>
                                        </p:attrNameLst>
                                      </p:cBhvr>
                                      <p:to>
                                        <p:strVal val="visible"/>
                                      </p:to>
                                    </p:set>
                                    <p:animEffect transition="in" filter="blinds(horizontal)">
                                      <p:cBhvr>
                                        <p:cTn id="34" dur="500"/>
                                        <p:tgtEl>
                                          <p:spTgt spid="4454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45463">
                                            <p:txEl>
                                              <p:pRg st="0" end="0"/>
                                            </p:txEl>
                                          </p:spTgt>
                                        </p:tgtEl>
                                        <p:attrNameLst>
                                          <p:attrName>style.visibility</p:attrName>
                                        </p:attrNameLst>
                                      </p:cBhvr>
                                      <p:to>
                                        <p:strVal val="visible"/>
                                      </p:to>
                                    </p:set>
                                    <p:animEffect transition="in" filter="blinds(horizontal)">
                                      <p:cBhvr>
                                        <p:cTn id="39" dur="500"/>
                                        <p:tgtEl>
                                          <p:spTgt spid="4454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0" grpId="0"/>
      <p:bldP spid="445451" grpId="0"/>
      <p:bldP spid="445459" grpId="0"/>
      <p:bldP spid="445460" grpId="0" animBg="1"/>
      <p:bldP spid="445461" grpId="0"/>
      <p:bldP spid="4454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endParaRPr lang="zh-CN" altLang="en-US" smtClean="0">
              <a:ea typeface="宋体" pitchFamily="2" charset="-122"/>
            </a:endParaRPr>
          </a:p>
        </p:txBody>
      </p:sp>
      <p:sp>
        <p:nvSpPr>
          <p:cNvPr id="24" name="灯片编号占位符 5"/>
          <p:cNvSpPr>
            <a:spLocks noGrp="1"/>
          </p:cNvSpPr>
          <p:nvPr>
            <p:ph type="sldNum" sz="quarter" idx="11"/>
          </p:nvPr>
        </p:nvSpPr>
        <p:spPr/>
        <p:txBody>
          <a:bodyPr/>
          <a:lstStyle/>
          <a:p>
            <a:pPr>
              <a:defRPr/>
            </a:pPr>
            <a:fld id="{A894A768-407F-434A-88C9-4C12C588ADA7}" type="slidenum">
              <a:rPr lang="en-US" altLang="zh-CN"/>
              <a:pPr>
                <a:defRPr/>
              </a:pPr>
              <a:t>33</a:t>
            </a:fld>
            <a:endParaRPr lang="en-US" altLang="zh-CN"/>
          </a:p>
        </p:txBody>
      </p:sp>
      <p:sp>
        <p:nvSpPr>
          <p:cNvPr id="47109"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110"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6470"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7112"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113"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 </a:t>
            </a:r>
            <a:r>
              <a:rPr lang="en-US" altLang="zh-CN" sz="2400" b="1" i="1" dirty="0">
                <a:solidFill>
                  <a:schemeClr val="accent2"/>
                </a:solidFill>
                <a:latin typeface="Tahoma" pitchFamily="34" charset="0"/>
              </a:rPr>
              <a:t>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6473" name="Text Box 9" descr="Green marble"/>
          <p:cNvSpPr txBox="1">
            <a:spLocks noChangeArrowheads="1"/>
          </p:cNvSpPr>
          <p:nvPr/>
        </p:nvSpPr>
        <p:spPr bwMode="auto">
          <a:xfrm>
            <a:off x="4624388" y="2435225"/>
            <a:ext cx="14763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b c d e $</a:t>
            </a:r>
          </a:p>
        </p:txBody>
      </p:sp>
      <p:sp>
        <p:nvSpPr>
          <p:cNvPr id="446474" name="Text Box 10" descr="Green marble"/>
          <p:cNvSpPr txBox="1">
            <a:spLocks noChangeArrowheads="1"/>
          </p:cNvSpPr>
          <p:nvPr/>
        </p:nvSpPr>
        <p:spPr bwMode="auto">
          <a:xfrm>
            <a:off x="1042988" y="3438525"/>
            <a:ext cx="74898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需要看一下在状态</a:t>
            </a:r>
            <a:r>
              <a:rPr lang="en-US" altLang="zh-CN" sz="1800" b="1">
                <a:effectLst>
                  <a:outerShdw blurRad="38100" dist="38100" dir="2700000" algn="tl">
                    <a:srgbClr val="C0C0C0"/>
                  </a:outerShdw>
                </a:effectLst>
                <a:latin typeface="Tahoma" pitchFamily="34" charset="0"/>
              </a:rPr>
              <a:t>1</a:t>
            </a:r>
            <a:r>
              <a:rPr lang="zh-CN" altLang="en-US" sz="1800" b="1">
                <a:effectLst>
                  <a:outerShdw blurRad="38100" dist="38100" dir="2700000" algn="tl">
                    <a:srgbClr val="C0C0C0"/>
                  </a:outerShdw>
                </a:effectLst>
                <a:latin typeface="Tahoma" pitchFamily="34" charset="0"/>
              </a:rPr>
              <a:t>，如果后面看到一个符号</a:t>
            </a:r>
            <a:r>
              <a:rPr lang="en-US" altLang="zh-CN" sz="1800" b="1">
                <a:effectLst>
                  <a:outerShdw blurRad="38100" dist="38100" dir="2700000" algn="tl">
                    <a:srgbClr val="C0C0C0"/>
                  </a:outerShdw>
                </a:effectLst>
                <a:latin typeface="Tahoma" pitchFamily="34" charset="0"/>
              </a:rPr>
              <a:t>A</a:t>
            </a:r>
            <a:r>
              <a:rPr lang="zh-CN" altLang="en-US" sz="1800" b="1">
                <a:effectLst>
                  <a:outerShdw blurRad="38100" dist="38100" dir="2700000" algn="tl">
                    <a:srgbClr val="C0C0C0"/>
                  </a:outerShdw>
                </a:effectLst>
                <a:latin typeface="Tahoma" pitchFamily="34" charset="0"/>
              </a:rPr>
              <a:t>后可以将点移动到哪里</a:t>
            </a:r>
            <a:endParaRPr lang="en-US" altLang="zh-CN" sz="1800" b="1">
              <a:effectLst>
                <a:outerShdw blurRad="38100" dist="38100" dir="2700000" algn="tl">
                  <a:srgbClr val="C0C0C0"/>
                </a:outerShdw>
              </a:effectLst>
              <a:latin typeface="Tahoma" pitchFamily="34" charset="0"/>
            </a:endParaRPr>
          </a:p>
        </p:txBody>
      </p:sp>
      <p:sp>
        <p:nvSpPr>
          <p:cNvPr id="446475" name="Text Box 11" descr="Green marble"/>
          <p:cNvSpPr txBox="1">
            <a:spLocks noChangeArrowheads="1"/>
          </p:cNvSpPr>
          <p:nvPr/>
        </p:nvSpPr>
        <p:spPr bwMode="auto">
          <a:xfrm>
            <a:off x="2771775" y="3932238"/>
            <a:ext cx="2025650"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有两种可能结果：</a:t>
            </a:r>
            <a:endParaRPr lang="en-US" altLang="zh-CN" sz="1800" b="1" i="1">
              <a:solidFill>
                <a:schemeClr val="accent2"/>
              </a:solidFill>
              <a:latin typeface="Tahoma" pitchFamily="34" charset="0"/>
            </a:endParaRPr>
          </a:p>
        </p:txBody>
      </p:sp>
      <p:sp>
        <p:nvSpPr>
          <p:cNvPr id="446476"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6478" name="Text Box 14" descr="Green marble"/>
          <p:cNvSpPr txBox="1">
            <a:spLocks noChangeArrowheads="1"/>
          </p:cNvSpPr>
          <p:nvPr/>
        </p:nvSpPr>
        <p:spPr bwMode="auto">
          <a:xfrm>
            <a:off x="1803400"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6479" name="Text Box 15" descr="Green marble"/>
          <p:cNvSpPr txBox="1">
            <a:spLocks noChangeArrowheads="1"/>
          </p:cNvSpPr>
          <p:nvPr/>
        </p:nvSpPr>
        <p:spPr bwMode="auto">
          <a:xfrm>
            <a:off x="4905375" y="3860800"/>
            <a:ext cx="1550988"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p:txBody>
      </p:sp>
      <p:sp>
        <p:nvSpPr>
          <p:cNvPr id="446480" name="Text Box 16" descr="Green marble"/>
          <p:cNvSpPr txBox="1">
            <a:spLocks noChangeArrowheads="1"/>
          </p:cNvSpPr>
          <p:nvPr/>
        </p:nvSpPr>
        <p:spPr bwMode="auto">
          <a:xfrm>
            <a:off x="4932363" y="4221163"/>
            <a:ext cx="1265237"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endParaRPr lang="zh-CN" altLang="en-US" sz="1800" b="1" i="1">
              <a:solidFill>
                <a:schemeClr val="accent2"/>
              </a:solidFill>
              <a:latin typeface="Tahoma" pitchFamily="34" charset="0"/>
            </a:endParaRPr>
          </a:p>
        </p:txBody>
      </p:sp>
      <p:sp>
        <p:nvSpPr>
          <p:cNvPr id="446481" name="Text Box 17"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7122" name="Line 18"/>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6483" name="Text Box 19"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7124" name="Line 20"/>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6485" name="Text Box 21" descr="Green marble"/>
          <p:cNvSpPr txBox="1">
            <a:spLocks noChangeArrowheads="1"/>
          </p:cNvSpPr>
          <p:nvPr/>
        </p:nvSpPr>
        <p:spPr bwMode="auto">
          <a:xfrm>
            <a:off x="250825"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S1</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endParaRPr lang="zh-CN" altLang="en-US" sz="1800" b="1" i="1">
              <a:solidFill>
                <a:schemeClr val="accent2"/>
              </a:solidFill>
              <a:latin typeface="Tahoma" pitchFamily="34" charset="0"/>
            </a:endParaRPr>
          </a:p>
        </p:txBody>
      </p:sp>
      <p:sp>
        <p:nvSpPr>
          <p:cNvPr id="446487" name="Text Box 23" descr="Green marble"/>
          <p:cNvSpPr txBox="1">
            <a:spLocks noChangeArrowheads="1"/>
          </p:cNvSpPr>
          <p:nvPr/>
        </p:nvSpPr>
        <p:spPr bwMode="auto">
          <a:xfrm>
            <a:off x="19081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46488" name="Line 24"/>
          <p:cNvSpPr>
            <a:spLocks noChangeShapeType="1"/>
          </p:cNvSpPr>
          <p:nvPr/>
        </p:nvSpPr>
        <p:spPr bwMode="auto">
          <a:xfrm flipV="1">
            <a:off x="21669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6489" name="Text Box 25" descr="Green marble"/>
          <p:cNvSpPr txBox="1">
            <a:spLocks noChangeArrowheads="1"/>
          </p:cNvSpPr>
          <p:nvPr/>
        </p:nvSpPr>
        <p:spPr bwMode="auto">
          <a:xfrm>
            <a:off x="3059113" y="4614863"/>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d</a:t>
            </a:r>
            <a:endParaRPr lang="zh-CN" altLang="en-US" sz="1800" b="1" i="1">
              <a:solidFill>
                <a:schemeClr val="accent2"/>
              </a:solidFill>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6478">
                                            <p:txEl>
                                              <p:pRg st="0" end="0"/>
                                            </p:txEl>
                                          </p:spTgt>
                                        </p:tgtEl>
                                        <p:attrNameLst>
                                          <p:attrName>style.visibility</p:attrName>
                                        </p:attrNameLst>
                                      </p:cBhvr>
                                      <p:to>
                                        <p:strVal val="visible"/>
                                      </p:to>
                                    </p:set>
                                    <p:animEffect transition="in" filter="blinds(horizontal)">
                                      <p:cBhvr>
                                        <p:cTn id="7" dur="500"/>
                                        <p:tgtEl>
                                          <p:spTgt spid="446478">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6488"/>
                                        </p:tgtEl>
                                        <p:attrNameLst>
                                          <p:attrName>style.visibility</p:attrName>
                                        </p:attrNameLst>
                                      </p:cBhvr>
                                      <p:to>
                                        <p:strVal val="visible"/>
                                      </p:to>
                                    </p:set>
                                    <p:animEffect transition="in" filter="blinds(horizontal)">
                                      <p:cBhvr>
                                        <p:cTn id="11" dur="500"/>
                                        <p:tgtEl>
                                          <p:spTgt spid="446488"/>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46487"/>
                                        </p:tgtEl>
                                        <p:attrNameLst>
                                          <p:attrName>style.visibility</p:attrName>
                                        </p:attrNameLst>
                                      </p:cBhvr>
                                      <p:to>
                                        <p:strVal val="visible"/>
                                      </p:to>
                                    </p:set>
                                    <p:animEffect transition="in" filter="blinds(horizontal)">
                                      <p:cBhvr>
                                        <p:cTn id="15" dur="500"/>
                                        <p:tgtEl>
                                          <p:spTgt spid="4464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46474">
                                            <p:txEl>
                                              <p:pRg st="0" end="0"/>
                                            </p:txEl>
                                          </p:spTgt>
                                        </p:tgtEl>
                                        <p:attrNameLst>
                                          <p:attrName>style.visibility</p:attrName>
                                        </p:attrNameLst>
                                      </p:cBhvr>
                                      <p:to>
                                        <p:strVal val="visible"/>
                                      </p:to>
                                    </p:set>
                                    <p:animEffect transition="in" filter="checkerboard(across)">
                                      <p:cBhvr>
                                        <p:cTn id="20" dur="500"/>
                                        <p:tgtEl>
                                          <p:spTgt spid="44647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46485">
                                            <p:txEl>
                                              <p:pRg st="0" end="0"/>
                                            </p:txEl>
                                          </p:spTgt>
                                        </p:tgtEl>
                                        <p:attrNameLst>
                                          <p:attrName>style.visibility</p:attrName>
                                        </p:attrNameLst>
                                      </p:cBhvr>
                                      <p:to>
                                        <p:strVal val="visible"/>
                                      </p:to>
                                    </p:set>
                                    <p:animEffect transition="in" filter="blinds(horizontal)">
                                      <p:cBhvr>
                                        <p:cTn id="25" dur="500"/>
                                        <p:tgtEl>
                                          <p:spTgt spid="446485">
                                            <p:txEl>
                                              <p:pRg st="0" end="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46485">
                                            <p:txEl>
                                              <p:pRg st="1" end="1"/>
                                            </p:txEl>
                                          </p:spTgt>
                                        </p:tgtEl>
                                        <p:attrNameLst>
                                          <p:attrName>style.visibility</p:attrName>
                                        </p:attrNameLst>
                                      </p:cBhvr>
                                      <p:to>
                                        <p:strVal val="visible"/>
                                      </p:to>
                                    </p:set>
                                    <p:animEffect transition="in" filter="blinds(horizontal)">
                                      <p:cBhvr>
                                        <p:cTn id="28" dur="500"/>
                                        <p:tgtEl>
                                          <p:spTgt spid="446485">
                                            <p:txEl>
                                              <p:pRg st="1" end="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46485">
                                            <p:txEl>
                                              <p:pRg st="2" end="2"/>
                                            </p:txEl>
                                          </p:spTgt>
                                        </p:tgtEl>
                                        <p:attrNameLst>
                                          <p:attrName>style.visibility</p:attrName>
                                        </p:attrNameLst>
                                      </p:cBhvr>
                                      <p:to>
                                        <p:strVal val="visible"/>
                                      </p:to>
                                    </p:set>
                                    <p:animEffect transition="in" filter="blinds(horizontal)">
                                      <p:cBhvr>
                                        <p:cTn id="31" dur="500"/>
                                        <p:tgtEl>
                                          <p:spTgt spid="446485">
                                            <p:txEl>
                                              <p:pRg st="2" end="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46485">
                                            <p:txEl>
                                              <p:pRg st="3" end="3"/>
                                            </p:txEl>
                                          </p:spTgt>
                                        </p:tgtEl>
                                        <p:attrNameLst>
                                          <p:attrName>style.visibility</p:attrName>
                                        </p:attrNameLst>
                                      </p:cBhvr>
                                      <p:to>
                                        <p:strVal val="visible"/>
                                      </p:to>
                                    </p:set>
                                    <p:animEffect transition="in" filter="blinds(horizontal)">
                                      <p:cBhvr>
                                        <p:cTn id="34" dur="500"/>
                                        <p:tgtEl>
                                          <p:spTgt spid="446485">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46475"/>
                                        </p:tgtEl>
                                        <p:attrNameLst>
                                          <p:attrName>style.visibility</p:attrName>
                                        </p:attrNameLst>
                                      </p:cBhvr>
                                      <p:to>
                                        <p:strVal val="visible"/>
                                      </p:to>
                                    </p:set>
                                    <p:animEffect transition="in" filter="checkerboard(across)">
                                      <p:cBhvr>
                                        <p:cTn id="39" dur="500"/>
                                        <p:tgtEl>
                                          <p:spTgt spid="446475"/>
                                        </p:tgtEl>
                                      </p:cBhvr>
                                    </p:animEffect>
                                  </p:childTnLst>
                                </p:cTn>
                              </p:par>
                            </p:childTnLst>
                          </p:cTn>
                        </p:par>
                        <p:par>
                          <p:cTn id="40" fill="hold" nodeType="afterGroup">
                            <p:stCondLst>
                              <p:cond delay="500"/>
                            </p:stCondLst>
                            <p:childTnLst>
                              <p:par>
                                <p:cTn id="41" presetID="5" presetClass="entr" presetSubtype="10" fill="hold" grpId="0" nodeType="afterEffect">
                                  <p:stCondLst>
                                    <p:cond delay="0"/>
                                  </p:stCondLst>
                                  <p:childTnLst>
                                    <p:set>
                                      <p:cBhvr>
                                        <p:cTn id="42" dur="1" fill="hold">
                                          <p:stCondLst>
                                            <p:cond delay="0"/>
                                          </p:stCondLst>
                                        </p:cTn>
                                        <p:tgtEl>
                                          <p:spTgt spid="446479"/>
                                        </p:tgtEl>
                                        <p:attrNameLst>
                                          <p:attrName>style.visibility</p:attrName>
                                        </p:attrNameLst>
                                      </p:cBhvr>
                                      <p:to>
                                        <p:strVal val="visible"/>
                                      </p:to>
                                    </p:set>
                                    <p:animEffect transition="in" filter="checkerboard(across)">
                                      <p:cBhvr>
                                        <p:cTn id="43" dur="500"/>
                                        <p:tgtEl>
                                          <p:spTgt spid="446479"/>
                                        </p:tgtEl>
                                      </p:cBhvr>
                                    </p:animEffect>
                                  </p:childTnLst>
                                </p:cTn>
                              </p:par>
                            </p:childTnLst>
                          </p:cTn>
                        </p:par>
                        <p:par>
                          <p:cTn id="44" fill="hold" nodeType="afterGroup">
                            <p:stCondLst>
                              <p:cond delay="1000"/>
                            </p:stCondLst>
                            <p:childTnLst>
                              <p:par>
                                <p:cTn id="45" presetID="5" presetClass="entr" presetSubtype="10" fill="hold" grpId="0" nodeType="afterEffect">
                                  <p:stCondLst>
                                    <p:cond delay="0"/>
                                  </p:stCondLst>
                                  <p:childTnLst>
                                    <p:set>
                                      <p:cBhvr>
                                        <p:cTn id="46" dur="1" fill="hold">
                                          <p:stCondLst>
                                            <p:cond delay="0"/>
                                          </p:stCondLst>
                                        </p:cTn>
                                        <p:tgtEl>
                                          <p:spTgt spid="446480"/>
                                        </p:tgtEl>
                                        <p:attrNameLst>
                                          <p:attrName>style.visibility</p:attrName>
                                        </p:attrNameLst>
                                      </p:cBhvr>
                                      <p:to>
                                        <p:strVal val="visible"/>
                                      </p:to>
                                    </p:set>
                                    <p:animEffect transition="in" filter="checkerboard(across)">
                                      <p:cBhvr>
                                        <p:cTn id="47" dur="500"/>
                                        <p:tgtEl>
                                          <p:spTgt spid="4464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46489">
                                            <p:txEl>
                                              <p:pRg st="0" end="0"/>
                                            </p:txEl>
                                          </p:spTgt>
                                        </p:tgtEl>
                                        <p:attrNameLst>
                                          <p:attrName>style.visibility</p:attrName>
                                        </p:attrNameLst>
                                      </p:cBhvr>
                                      <p:to>
                                        <p:strVal val="visible"/>
                                      </p:to>
                                    </p:set>
                                    <p:animEffect transition="in" filter="blinds(horizontal)">
                                      <p:cBhvr>
                                        <p:cTn id="52" dur="500"/>
                                        <p:tgtEl>
                                          <p:spTgt spid="446489">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46489">
                                            <p:txEl>
                                              <p:pRg st="1" end="1"/>
                                            </p:txEl>
                                          </p:spTgt>
                                        </p:tgtEl>
                                        <p:attrNameLst>
                                          <p:attrName>style.visibility</p:attrName>
                                        </p:attrNameLst>
                                      </p:cBhvr>
                                      <p:to>
                                        <p:strVal val="visible"/>
                                      </p:to>
                                    </p:set>
                                    <p:animEffect transition="in" filter="blinds(horizontal)">
                                      <p:cBhvr>
                                        <p:cTn id="55" dur="500"/>
                                        <p:tgtEl>
                                          <p:spTgt spid="446489">
                                            <p:txEl>
                                              <p:pRg st="1" end="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46489">
                                            <p:txEl>
                                              <p:pRg st="2" end="2"/>
                                            </p:txEl>
                                          </p:spTgt>
                                        </p:tgtEl>
                                        <p:attrNameLst>
                                          <p:attrName>style.visibility</p:attrName>
                                        </p:attrNameLst>
                                      </p:cBhvr>
                                      <p:to>
                                        <p:strVal val="visible"/>
                                      </p:to>
                                    </p:set>
                                    <p:animEffect transition="in" filter="blinds(horizontal)">
                                      <p:cBhvr>
                                        <p:cTn id="58" dur="500"/>
                                        <p:tgtEl>
                                          <p:spTgt spid="446489">
                                            <p:txEl>
                                              <p:pRg st="2" end="2"/>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446489">
                                            <p:txEl>
                                              <p:pRg st="3" end="3"/>
                                            </p:txEl>
                                          </p:spTgt>
                                        </p:tgtEl>
                                        <p:attrNameLst>
                                          <p:attrName>style.visibility</p:attrName>
                                        </p:attrNameLst>
                                      </p:cBhvr>
                                      <p:to>
                                        <p:strVal val="visible"/>
                                      </p:to>
                                    </p:set>
                                    <p:animEffect transition="in" filter="blinds(horizontal)">
                                      <p:cBhvr>
                                        <p:cTn id="61" dur="500"/>
                                        <p:tgtEl>
                                          <p:spTgt spid="4464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5" grpId="0"/>
      <p:bldP spid="446479" grpId="0"/>
      <p:bldP spid="446480" grpId="0"/>
      <p:bldP spid="446487" grpId="0"/>
      <p:bldP spid="44648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endParaRPr lang="zh-CN" altLang="en-US" smtClean="0">
              <a:ea typeface="宋体" pitchFamily="2" charset="-122"/>
            </a:endParaRPr>
          </a:p>
        </p:txBody>
      </p:sp>
      <p:sp>
        <p:nvSpPr>
          <p:cNvPr id="25" name="灯片编号占位符 5"/>
          <p:cNvSpPr>
            <a:spLocks noGrp="1"/>
          </p:cNvSpPr>
          <p:nvPr>
            <p:ph type="sldNum" sz="quarter" idx="11"/>
          </p:nvPr>
        </p:nvSpPr>
        <p:spPr/>
        <p:txBody>
          <a:bodyPr/>
          <a:lstStyle/>
          <a:p>
            <a:pPr>
              <a:defRPr/>
            </a:pPr>
            <a:fld id="{8BC093DB-5BD3-4259-B012-8B238C7C5AE1}" type="slidenum">
              <a:rPr lang="en-US" altLang="zh-CN"/>
              <a:pPr>
                <a:defRPr/>
              </a:pPr>
              <a:t>34</a:t>
            </a:fld>
            <a:endParaRPr lang="en-US" altLang="zh-CN"/>
          </a:p>
        </p:txBody>
      </p:sp>
      <p:sp>
        <p:nvSpPr>
          <p:cNvPr id="48133"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34"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7494"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8136"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37"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7497" name="Text Box 9" descr="Green marble"/>
          <p:cNvSpPr txBox="1">
            <a:spLocks noChangeArrowheads="1"/>
          </p:cNvSpPr>
          <p:nvPr/>
        </p:nvSpPr>
        <p:spPr bwMode="auto">
          <a:xfrm>
            <a:off x="4624388" y="2435225"/>
            <a:ext cx="1398587"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c d e $</a:t>
            </a:r>
          </a:p>
        </p:txBody>
      </p:sp>
      <p:sp>
        <p:nvSpPr>
          <p:cNvPr id="447498" name="Text Box 10" descr="Green marble"/>
          <p:cNvSpPr txBox="1">
            <a:spLocks noChangeArrowheads="1"/>
          </p:cNvSpPr>
          <p:nvPr/>
        </p:nvSpPr>
        <p:spPr bwMode="auto">
          <a:xfrm>
            <a:off x="2339975" y="36449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移进</a:t>
            </a:r>
            <a:r>
              <a:rPr lang="en-US" altLang="zh-CN" sz="1800" b="1">
                <a:effectLst>
                  <a:outerShdw blurRad="38100" dist="38100" dir="2700000" algn="tl">
                    <a:srgbClr val="C0C0C0"/>
                  </a:outerShdw>
                </a:effectLst>
                <a:latin typeface="Tahoma" pitchFamily="34" charset="0"/>
              </a:rPr>
              <a:t>b</a:t>
            </a:r>
            <a:r>
              <a:rPr lang="zh-CN" altLang="en-US" sz="1800" b="1">
                <a:effectLst>
                  <a:outerShdw blurRad="38100" dist="38100" dir="2700000" algn="tl">
                    <a:srgbClr val="C0C0C0"/>
                  </a:outerShdw>
                </a:effectLst>
                <a:latin typeface="Tahoma" pitchFamily="34" charset="0"/>
              </a:rPr>
              <a:t>之后</a:t>
            </a:r>
          </a:p>
        </p:txBody>
      </p:sp>
      <p:sp>
        <p:nvSpPr>
          <p:cNvPr id="447500"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7502" name="Text Box 14" descr="Green marble"/>
          <p:cNvSpPr txBox="1">
            <a:spLocks noChangeArrowheads="1"/>
          </p:cNvSpPr>
          <p:nvPr/>
        </p:nvSpPr>
        <p:spPr bwMode="auto">
          <a:xfrm>
            <a:off x="1803400"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7504" name="Text Box 16" descr="Green marble"/>
          <p:cNvSpPr txBox="1">
            <a:spLocks noChangeArrowheads="1"/>
          </p:cNvSpPr>
          <p:nvPr/>
        </p:nvSpPr>
        <p:spPr bwMode="auto">
          <a:xfrm>
            <a:off x="2195513" y="2492375"/>
            <a:ext cx="32861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47505" name="Text Box 17"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8144" name="Line 18"/>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7507" name="Text Box 19"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8146" name="Line 20"/>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7509" name="Text Box 21" descr="Green marble"/>
          <p:cNvSpPr txBox="1">
            <a:spLocks noChangeArrowheads="1"/>
          </p:cNvSpPr>
          <p:nvPr/>
        </p:nvSpPr>
        <p:spPr bwMode="auto">
          <a:xfrm>
            <a:off x="19081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8148" name="Line 22"/>
          <p:cNvSpPr>
            <a:spLocks noChangeShapeType="1"/>
          </p:cNvSpPr>
          <p:nvPr/>
        </p:nvSpPr>
        <p:spPr bwMode="auto">
          <a:xfrm flipV="1">
            <a:off x="21669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7511" name="Text Box 23" descr="Green marble"/>
          <p:cNvSpPr txBox="1">
            <a:spLocks noChangeArrowheads="1"/>
          </p:cNvSpPr>
          <p:nvPr/>
        </p:nvSpPr>
        <p:spPr bwMode="auto">
          <a:xfrm>
            <a:off x="611188" y="4005263"/>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d</a:t>
            </a:r>
            <a:endParaRPr lang="zh-CN" altLang="en-US" sz="1800" b="1" i="1">
              <a:solidFill>
                <a:schemeClr val="accent2"/>
              </a:solidFill>
              <a:latin typeface="Tahoma" pitchFamily="34" charset="0"/>
            </a:endParaRPr>
          </a:p>
        </p:txBody>
      </p:sp>
      <p:sp>
        <p:nvSpPr>
          <p:cNvPr id="447512" name="Text Box 24" descr="Green marble"/>
          <p:cNvSpPr txBox="1">
            <a:spLocks noChangeArrowheads="1"/>
          </p:cNvSpPr>
          <p:nvPr/>
        </p:nvSpPr>
        <p:spPr bwMode="auto">
          <a:xfrm>
            <a:off x="3616325" y="3649663"/>
            <a:ext cx="1335088"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新状态为：</a:t>
            </a:r>
          </a:p>
        </p:txBody>
      </p:sp>
      <p:sp>
        <p:nvSpPr>
          <p:cNvPr id="447513" name="Text Box 25" descr="Green marble"/>
          <p:cNvSpPr txBox="1">
            <a:spLocks noChangeArrowheads="1"/>
          </p:cNvSpPr>
          <p:nvPr/>
        </p:nvSpPr>
        <p:spPr bwMode="auto">
          <a:xfrm>
            <a:off x="4140200" y="40052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S3</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c</a:t>
            </a:r>
            <a:endParaRPr lang="zh-CN" altLang="en-US" sz="1800" b="1" i="1">
              <a:solidFill>
                <a:schemeClr val="accent2"/>
              </a:solidFill>
              <a:latin typeface="Tahoma" pitchFamily="34" charset="0"/>
            </a:endParaRPr>
          </a:p>
        </p:txBody>
      </p:sp>
      <p:sp>
        <p:nvSpPr>
          <p:cNvPr id="447514" name="Text Box 26" descr="Green marble"/>
          <p:cNvSpPr txBox="1">
            <a:spLocks noChangeArrowheads="1"/>
          </p:cNvSpPr>
          <p:nvPr/>
        </p:nvSpPr>
        <p:spPr bwMode="auto">
          <a:xfrm>
            <a:off x="22971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S3</a:t>
            </a:r>
          </a:p>
        </p:txBody>
      </p:sp>
      <p:sp>
        <p:nvSpPr>
          <p:cNvPr id="447515" name="Line 27"/>
          <p:cNvSpPr>
            <a:spLocks noChangeShapeType="1"/>
          </p:cNvSpPr>
          <p:nvPr/>
        </p:nvSpPr>
        <p:spPr bwMode="auto">
          <a:xfrm flipV="1">
            <a:off x="25558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7504">
                                            <p:txEl>
                                              <p:pRg st="0" end="0"/>
                                            </p:txEl>
                                          </p:spTgt>
                                        </p:tgtEl>
                                        <p:attrNameLst>
                                          <p:attrName>style.visibility</p:attrName>
                                        </p:attrNameLst>
                                      </p:cBhvr>
                                      <p:to>
                                        <p:strVal val="visible"/>
                                      </p:to>
                                    </p:set>
                                    <p:animEffect transition="in" filter="blinds(horizontal)">
                                      <p:cBhvr>
                                        <p:cTn id="7" dur="500"/>
                                        <p:tgtEl>
                                          <p:spTgt spid="447504">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7514"/>
                                        </p:tgtEl>
                                        <p:attrNameLst>
                                          <p:attrName>style.visibility</p:attrName>
                                        </p:attrNameLst>
                                      </p:cBhvr>
                                      <p:to>
                                        <p:strVal val="visible"/>
                                      </p:to>
                                    </p:set>
                                    <p:animEffect transition="in" filter="blinds(horizontal)">
                                      <p:cBhvr>
                                        <p:cTn id="11" dur="500"/>
                                        <p:tgtEl>
                                          <p:spTgt spid="44751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47515"/>
                                        </p:tgtEl>
                                        <p:attrNameLst>
                                          <p:attrName>style.visibility</p:attrName>
                                        </p:attrNameLst>
                                      </p:cBhvr>
                                      <p:to>
                                        <p:strVal val="visible"/>
                                      </p:to>
                                    </p:set>
                                    <p:animEffect transition="in" filter="blinds(horizontal)">
                                      <p:cBhvr>
                                        <p:cTn id="14" dur="500"/>
                                        <p:tgtEl>
                                          <p:spTgt spid="447515"/>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47511">
                                            <p:txEl>
                                              <p:pRg st="0" end="0"/>
                                            </p:txEl>
                                          </p:spTgt>
                                        </p:tgtEl>
                                        <p:attrNameLst>
                                          <p:attrName>style.visibility</p:attrName>
                                        </p:attrNameLst>
                                      </p:cBhvr>
                                      <p:to>
                                        <p:strVal val="visible"/>
                                      </p:to>
                                    </p:set>
                                    <p:animEffect transition="in" filter="blinds(horizontal)">
                                      <p:cBhvr>
                                        <p:cTn id="19" dur="500"/>
                                        <p:tgtEl>
                                          <p:spTgt spid="447511">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7511">
                                            <p:txEl>
                                              <p:pRg st="1" end="1"/>
                                            </p:txEl>
                                          </p:spTgt>
                                        </p:tgtEl>
                                        <p:attrNameLst>
                                          <p:attrName>style.visibility</p:attrName>
                                        </p:attrNameLst>
                                      </p:cBhvr>
                                      <p:to>
                                        <p:strVal val="visible"/>
                                      </p:to>
                                    </p:set>
                                    <p:animEffect transition="in" filter="blinds(horizontal)">
                                      <p:cBhvr>
                                        <p:cTn id="22" dur="500"/>
                                        <p:tgtEl>
                                          <p:spTgt spid="447511">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7511">
                                            <p:txEl>
                                              <p:pRg st="2" end="2"/>
                                            </p:txEl>
                                          </p:spTgt>
                                        </p:tgtEl>
                                        <p:attrNameLst>
                                          <p:attrName>style.visibility</p:attrName>
                                        </p:attrNameLst>
                                      </p:cBhvr>
                                      <p:to>
                                        <p:strVal val="visible"/>
                                      </p:to>
                                    </p:set>
                                    <p:animEffect transition="in" filter="blinds(horizontal)">
                                      <p:cBhvr>
                                        <p:cTn id="25" dur="500"/>
                                        <p:tgtEl>
                                          <p:spTgt spid="447511">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47511">
                                            <p:txEl>
                                              <p:pRg st="3" end="3"/>
                                            </p:txEl>
                                          </p:spTgt>
                                        </p:tgtEl>
                                        <p:attrNameLst>
                                          <p:attrName>style.visibility</p:attrName>
                                        </p:attrNameLst>
                                      </p:cBhvr>
                                      <p:to>
                                        <p:strVal val="visible"/>
                                      </p:to>
                                    </p:set>
                                    <p:animEffect transition="in" filter="blinds(horizontal)">
                                      <p:cBhvr>
                                        <p:cTn id="28" dur="500"/>
                                        <p:tgtEl>
                                          <p:spTgt spid="44751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447498">
                                            <p:txEl>
                                              <p:pRg st="0" end="0"/>
                                            </p:txEl>
                                          </p:spTgt>
                                        </p:tgtEl>
                                        <p:attrNameLst>
                                          <p:attrName>style.visibility</p:attrName>
                                        </p:attrNameLst>
                                      </p:cBhvr>
                                      <p:to>
                                        <p:strVal val="visible"/>
                                      </p:to>
                                    </p:set>
                                    <p:animEffect transition="in" filter="checkerboard(across)">
                                      <p:cBhvr>
                                        <p:cTn id="33" dur="500"/>
                                        <p:tgtEl>
                                          <p:spTgt spid="447498">
                                            <p:txEl>
                                              <p:pRg st="0" end="0"/>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447512">
                                            <p:txEl>
                                              <p:pRg st="0" end="0"/>
                                            </p:txEl>
                                          </p:spTgt>
                                        </p:tgtEl>
                                        <p:attrNameLst>
                                          <p:attrName>style.visibility</p:attrName>
                                        </p:attrNameLst>
                                      </p:cBhvr>
                                      <p:to>
                                        <p:strVal val="visible"/>
                                      </p:to>
                                    </p:set>
                                    <p:animEffect transition="in" filter="checkerboard(across)">
                                      <p:cBhvr>
                                        <p:cTn id="36" dur="500"/>
                                        <p:tgtEl>
                                          <p:spTgt spid="447512">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47513">
                                            <p:txEl>
                                              <p:pRg st="0" end="0"/>
                                            </p:txEl>
                                          </p:spTgt>
                                        </p:tgtEl>
                                        <p:attrNameLst>
                                          <p:attrName>style.visibility</p:attrName>
                                        </p:attrNameLst>
                                      </p:cBhvr>
                                      <p:to>
                                        <p:strVal val="visible"/>
                                      </p:to>
                                    </p:set>
                                    <p:animEffect transition="in" filter="blinds(horizontal)">
                                      <p:cBhvr>
                                        <p:cTn id="41" dur="500"/>
                                        <p:tgtEl>
                                          <p:spTgt spid="447513">
                                            <p:txEl>
                                              <p:pRg st="0" end="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47513">
                                            <p:txEl>
                                              <p:pRg st="1" end="1"/>
                                            </p:txEl>
                                          </p:spTgt>
                                        </p:tgtEl>
                                        <p:attrNameLst>
                                          <p:attrName>style.visibility</p:attrName>
                                        </p:attrNameLst>
                                      </p:cBhvr>
                                      <p:to>
                                        <p:strVal val="visible"/>
                                      </p:to>
                                    </p:set>
                                    <p:animEffect transition="in" filter="blinds(horizontal)">
                                      <p:cBhvr>
                                        <p:cTn id="44" dur="500"/>
                                        <p:tgtEl>
                                          <p:spTgt spid="4475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14" grpId="0"/>
      <p:bldP spid="4475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endParaRPr lang="zh-CN" altLang="en-US" smtClean="0">
              <a:ea typeface="宋体" pitchFamily="2" charset="-122"/>
            </a:endParaRPr>
          </a:p>
        </p:txBody>
      </p:sp>
      <p:sp>
        <p:nvSpPr>
          <p:cNvPr id="28" name="灯片编号占位符 5"/>
          <p:cNvSpPr>
            <a:spLocks noGrp="1"/>
          </p:cNvSpPr>
          <p:nvPr>
            <p:ph type="sldNum" sz="quarter" idx="11"/>
          </p:nvPr>
        </p:nvSpPr>
        <p:spPr/>
        <p:txBody>
          <a:bodyPr/>
          <a:lstStyle/>
          <a:p>
            <a:pPr>
              <a:defRPr/>
            </a:pPr>
            <a:fld id="{AB9DA67E-0589-4943-BE08-88469212534B}" type="slidenum">
              <a:rPr lang="en-US" altLang="zh-CN"/>
              <a:pPr>
                <a:defRPr/>
              </a:pPr>
              <a:t>35</a:t>
            </a:fld>
            <a:endParaRPr lang="en-US" altLang="zh-CN"/>
          </a:p>
        </p:txBody>
      </p:sp>
      <p:sp>
        <p:nvSpPr>
          <p:cNvPr id="49157"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158"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8518"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9160"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161"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8521" name="Text Box 9" descr="Green marble"/>
          <p:cNvSpPr txBox="1">
            <a:spLocks noChangeArrowheads="1"/>
          </p:cNvSpPr>
          <p:nvPr/>
        </p:nvSpPr>
        <p:spPr bwMode="auto">
          <a:xfrm>
            <a:off x="4624388" y="2435225"/>
            <a:ext cx="134461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d e $</a:t>
            </a:r>
          </a:p>
        </p:txBody>
      </p:sp>
      <p:sp>
        <p:nvSpPr>
          <p:cNvPr id="448522" name="Text Box 10" descr="Green marble"/>
          <p:cNvSpPr txBox="1">
            <a:spLocks noChangeArrowheads="1"/>
          </p:cNvSpPr>
          <p:nvPr/>
        </p:nvSpPr>
        <p:spPr bwMode="auto">
          <a:xfrm>
            <a:off x="2843213" y="3716338"/>
            <a:ext cx="1512887" cy="366712"/>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进入新状态</a:t>
            </a:r>
            <a:endParaRPr lang="en-US" altLang="zh-CN" sz="1800" b="1">
              <a:effectLst>
                <a:outerShdw blurRad="38100" dist="38100" dir="2700000" algn="tl">
                  <a:srgbClr val="C0C0C0"/>
                </a:outerShdw>
              </a:effectLst>
              <a:latin typeface="Tahoma" pitchFamily="34" charset="0"/>
            </a:endParaRPr>
          </a:p>
        </p:txBody>
      </p:sp>
      <p:sp>
        <p:nvSpPr>
          <p:cNvPr id="448524"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8526" name="Text Box 14"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8528" name="Text Box 16" descr="Green marble"/>
          <p:cNvSpPr txBox="1">
            <a:spLocks noChangeArrowheads="1"/>
          </p:cNvSpPr>
          <p:nvPr/>
        </p:nvSpPr>
        <p:spPr bwMode="auto">
          <a:xfrm>
            <a:off x="2298700"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48529" name="Text Box 17" descr="Green marble"/>
          <p:cNvSpPr txBox="1">
            <a:spLocks noChangeArrowheads="1"/>
          </p:cNvSpPr>
          <p:nvPr/>
        </p:nvSpPr>
        <p:spPr bwMode="auto">
          <a:xfrm>
            <a:off x="2754313" y="2492375"/>
            <a:ext cx="3048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c</a:t>
            </a:r>
            <a:endParaRPr lang="en-US" altLang="zh-CN" sz="1800" b="1" baseline="-25000">
              <a:effectLst>
                <a:outerShdw blurRad="38100" dist="38100" dir="2700000" algn="tl">
                  <a:srgbClr val="C0C0C0"/>
                </a:outerShdw>
              </a:effectLst>
              <a:latin typeface="Tahoma" pitchFamily="34" charset="0"/>
            </a:endParaRPr>
          </a:p>
        </p:txBody>
      </p:sp>
      <p:sp>
        <p:nvSpPr>
          <p:cNvPr id="448530" name="Text Box 18"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9169" name="Line 19"/>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2" name="Text Box 20"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9171" name="Line 21"/>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4" name="Text Box 22" descr="Green marble"/>
          <p:cNvSpPr txBox="1">
            <a:spLocks noChangeArrowheads="1"/>
          </p:cNvSpPr>
          <p:nvPr/>
        </p:nvSpPr>
        <p:spPr bwMode="auto">
          <a:xfrm>
            <a:off x="1979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9173" name="Line 23"/>
          <p:cNvSpPr>
            <a:spLocks noChangeShapeType="1"/>
          </p:cNvSpPr>
          <p:nvPr/>
        </p:nvSpPr>
        <p:spPr bwMode="auto">
          <a:xfrm flipV="1">
            <a:off x="2238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6" name="Text Box 24" descr="Green marble"/>
          <p:cNvSpPr txBox="1">
            <a:spLocks noChangeArrowheads="1"/>
          </p:cNvSpPr>
          <p:nvPr/>
        </p:nvSpPr>
        <p:spPr bwMode="auto">
          <a:xfrm>
            <a:off x="23685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S3</a:t>
            </a:r>
          </a:p>
        </p:txBody>
      </p:sp>
      <p:sp>
        <p:nvSpPr>
          <p:cNvPr id="49175" name="Line 25"/>
          <p:cNvSpPr>
            <a:spLocks noChangeShapeType="1"/>
          </p:cNvSpPr>
          <p:nvPr/>
        </p:nvSpPr>
        <p:spPr bwMode="auto">
          <a:xfrm flipV="1">
            <a:off x="26273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8" name="Text Box 26" descr="Green marble"/>
          <p:cNvSpPr txBox="1">
            <a:spLocks noChangeArrowheads="1"/>
          </p:cNvSpPr>
          <p:nvPr/>
        </p:nvSpPr>
        <p:spPr bwMode="auto">
          <a:xfrm>
            <a:off x="900113" y="37893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S3</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c</a:t>
            </a:r>
            <a:endParaRPr lang="zh-CN" altLang="en-US" sz="1800" b="1" i="1">
              <a:solidFill>
                <a:schemeClr val="accent2"/>
              </a:solidFill>
              <a:latin typeface="Tahoma" pitchFamily="34" charset="0"/>
            </a:endParaRPr>
          </a:p>
        </p:txBody>
      </p:sp>
      <p:sp>
        <p:nvSpPr>
          <p:cNvPr id="448539" name="Text Box 27" descr="Green marble"/>
          <p:cNvSpPr txBox="1">
            <a:spLocks noChangeArrowheads="1"/>
          </p:cNvSpPr>
          <p:nvPr/>
        </p:nvSpPr>
        <p:spPr bwMode="auto">
          <a:xfrm>
            <a:off x="3779838" y="4156075"/>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S4</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c </a:t>
            </a:r>
            <a:r>
              <a:rPr lang="en-US" altLang="zh-CN" sz="1800" b="1" i="1">
                <a:solidFill>
                  <a:schemeClr val="accent2"/>
                </a:solidFill>
                <a:latin typeface="Arial"/>
              </a:rPr>
              <a:t>·</a:t>
            </a:r>
            <a:endParaRPr lang="zh-CN" altLang="en-US" sz="1800" b="1" i="1">
              <a:solidFill>
                <a:schemeClr val="accent2"/>
              </a:solidFill>
              <a:latin typeface="Tahoma" pitchFamily="34" charset="0"/>
            </a:endParaRPr>
          </a:p>
        </p:txBody>
      </p:sp>
      <p:sp>
        <p:nvSpPr>
          <p:cNvPr id="448540" name="Text Box 28" descr="Green marble"/>
          <p:cNvSpPr txBox="1">
            <a:spLocks noChangeArrowheads="1"/>
          </p:cNvSpPr>
          <p:nvPr/>
        </p:nvSpPr>
        <p:spPr bwMode="auto">
          <a:xfrm>
            <a:off x="28733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S4</a:t>
            </a:r>
          </a:p>
        </p:txBody>
      </p:sp>
      <p:sp>
        <p:nvSpPr>
          <p:cNvPr id="448541" name="Line 29"/>
          <p:cNvSpPr>
            <a:spLocks noChangeShapeType="1"/>
          </p:cNvSpPr>
          <p:nvPr/>
        </p:nvSpPr>
        <p:spPr bwMode="auto">
          <a:xfrm flipV="1">
            <a:off x="31321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42" name="Text Box 30" descr="Green marble"/>
          <p:cNvSpPr txBox="1">
            <a:spLocks noChangeArrowheads="1"/>
          </p:cNvSpPr>
          <p:nvPr/>
        </p:nvSpPr>
        <p:spPr bwMode="auto">
          <a:xfrm>
            <a:off x="5848350" y="4586288"/>
            <a:ext cx="2395538" cy="6413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这是一个归约状态，</a:t>
            </a:r>
          </a:p>
          <a:p>
            <a:pPr>
              <a:defRPr/>
            </a:pPr>
            <a:r>
              <a:rPr lang="zh-CN" altLang="en-US" sz="1800" b="1">
                <a:solidFill>
                  <a:srgbClr val="FF3300"/>
                </a:solidFill>
                <a:effectLst>
                  <a:outerShdw blurRad="38100" dist="38100" dir="2700000" algn="tl">
                    <a:srgbClr val="C0C0C0"/>
                  </a:outerShdw>
                </a:effectLst>
                <a:latin typeface="Tahoma" pitchFamily="34" charset="0"/>
              </a:rPr>
              <a:t>下一步动作是归约</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8529">
                                            <p:txEl>
                                              <p:pRg st="0" end="0"/>
                                            </p:txEl>
                                          </p:spTgt>
                                        </p:tgtEl>
                                        <p:attrNameLst>
                                          <p:attrName>style.visibility</p:attrName>
                                        </p:attrNameLst>
                                      </p:cBhvr>
                                      <p:to>
                                        <p:strVal val="visible"/>
                                      </p:to>
                                    </p:set>
                                    <p:animEffect transition="in" filter="blinds(horizontal)">
                                      <p:cBhvr>
                                        <p:cTn id="7" dur="500"/>
                                        <p:tgtEl>
                                          <p:spTgt spid="448529">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48538">
                                            <p:txEl>
                                              <p:pRg st="0" end="0"/>
                                            </p:txEl>
                                          </p:spTgt>
                                        </p:tgtEl>
                                        <p:attrNameLst>
                                          <p:attrName>style.visibility</p:attrName>
                                        </p:attrNameLst>
                                      </p:cBhvr>
                                      <p:to>
                                        <p:strVal val="visible"/>
                                      </p:to>
                                    </p:set>
                                    <p:animEffect transition="in" filter="blinds(horizontal)">
                                      <p:cBhvr>
                                        <p:cTn id="11" dur="500"/>
                                        <p:tgtEl>
                                          <p:spTgt spid="448538">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48538">
                                            <p:txEl>
                                              <p:pRg st="1" end="1"/>
                                            </p:txEl>
                                          </p:spTgt>
                                        </p:tgtEl>
                                        <p:attrNameLst>
                                          <p:attrName>style.visibility</p:attrName>
                                        </p:attrNameLst>
                                      </p:cBhvr>
                                      <p:to>
                                        <p:strVal val="visible"/>
                                      </p:to>
                                    </p:set>
                                    <p:animEffect transition="in" filter="blinds(horizontal)">
                                      <p:cBhvr>
                                        <p:cTn id="14" dur="500"/>
                                        <p:tgtEl>
                                          <p:spTgt spid="448538">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48522"/>
                                        </p:tgtEl>
                                        <p:attrNameLst>
                                          <p:attrName>style.visibility</p:attrName>
                                        </p:attrNameLst>
                                      </p:cBhvr>
                                      <p:to>
                                        <p:strVal val="visible"/>
                                      </p:to>
                                    </p:set>
                                    <p:animEffect transition="in" filter="blinds(horizontal)">
                                      <p:cBhvr>
                                        <p:cTn id="19" dur="500"/>
                                        <p:tgtEl>
                                          <p:spTgt spid="4485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8539"/>
                                        </p:tgtEl>
                                        <p:attrNameLst>
                                          <p:attrName>style.visibility</p:attrName>
                                        </p:attrNameLst>
                                      </p:cBhvr>
                                      <p:to>
                                        <p:strVal val="visible"/>
                                      </p:to>
                                    </p:set>
                                    <p:animEffect transition="in" filter="blinds(horizontal)">
                                      <p:cBhvr>
                                        <p:cTn id="22" dur="500"/>
                                        <p:tgtEl>
                                          <p:spTgt spid="4485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8541"/>
                                        </p:tgtEl>
                                        <p:attrNameLst>
                                          <p:attrName>style.visibility</p:attrName>
                                        </p:attrNameLst>
                                      </p:cBhvr>
                                      <p:to>
                                        <p:strVal val="visible"/>
                                      </p:to>
                                    </p:set>
                                    <p:animEffect transition="in" filter="blinds(horizontal)">
                                      <p:cBhvr>
                                        <p:cTn id="27" dur="500"/>
                                        <p:tgtEl>
                                          <p:spTgt spid="4485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48540"/>
                                        </p:tgtEl>
                                        <p:attrNameLst>
                                          <p:attrName>style.visibility</p:attrName>
                                        </p:attrNameLst>
                                      </p:cBhvr>
                                      <p:to>
                                        <p:strVal val="visible"/>
                                      </p:to>
                                    </p:set>
                                    <p:animEffect transition="in" filter="blinds(horizontal)">
                                      <p:cBhvr>
                                        <p:cTn id="30" dur="500"/>
                                        <p:tgtEl>
                                          <p:spTgt spid="4485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448542">
                                            <p:txEl>
                                              <p:pRg st="0" end="0"/>
                                            </p:txEl>
                                          </p:spTgt>
                                        </p:tgtEl>
                                        <p:attrNameLst>
                                          <p:attrName>style.visibility</p:attrName>
                                        </p:attrNameLst>
                                      </p:cBhvr>
                                      <p:to>
                                        <p:strVal val="visible"/>
                                      </p:to>
                                    </p:set>
                                    <p:animEffect transition="in" filter="checkerboard(across)">
                                      <p:cBhvr>
                                        <p:cTn id="35" dur="500"/>
                                        <p:tgtEl>
                                          <p:spTgt spid="448542">
                                            <p:txEl>
                                              <p:pRg st="0" end="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448542">
                                            <p:txEl>
                                              <p:pRg st="1" end="1"/>
                                            </p:txEl>
                                          </p:spTgt>
                                        </p:tgtEl>
                                        <p:attrNameLst>
                                          <p:attrName>style.visibility</p:attrName>
                                        </p:attrNameLst>
                                      </p:cBhvr>
                                      <p:to>
                                        <p:strVal val="visible"/>
                                      </p:to>
                                    </p:set>
                                    <p:animEffect transition="in" filter="checkerboard(across)">
                                      <p:cBhvr>
                                        <p:cTn id="38" dur="500"/>
                                        <p:tgtEl>
                                          <p:spTgt spid="4485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2" grpId="0"/>
      <p:bldP spid="448539" grpId="0"/>
      <p:bldP spid="448540" grpId="0"/>
      <p:bldP spid="4485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endParaRPr lang="zh-CN" altLang="en-US" smtClean="0">
              <a:ea typeface="宋体" pitchFamily="2" charset="-122"/>
            </a:endParaRPr>
          </a:p>
        </p:txBody>
      </p:sp>
      <p:sp>
        <p:nvSpPr>
          <p:cNvPr id="21" name="灯片编号占位符 5"/>
          <p:cNvSpPr>
            <a:spLocks noGrp="1"/>
          </p:cNvSpPr>
          <p:nvPr>
            <p:ph type="sldNum" sz="quarter" idx="11"/>
          </p:nvPr>
        </p:nvSpPr>
        <p:spPr/>
        <p:txBody>
          <a:bodyPr/>
          <a:lstStyle/>
          <a:p>
            <a:pPr>
              <a:defRPr/>
            </a:pPr>
            <a:fld id="{5084E897-6BFB-4531-A65A-EE1ADF15E3FB}" type="slidenum">
              <a:rPr lang="en-US" altLang="zh-CN"/>
              <a:pPr>
                <a:defRPr/>
              </a:pPr>
              <a:t>36</a:t>
            </a:fld>
            <a:endParaRPr lang="en-US" altLang="zh-CN"/>
          </a:p>
        </p:txBody>
      </p:sp>
      <p:sp>
        <p:nvSpPr>
          <p:cNvPr id="50181"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82"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9542"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0184"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85"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9545" name="Text Box 9" descr="Green marble"/>
          <p:cNvSpPr txBox="1">
            <a:spLocks noChangeArrowheads="1"/>
          </p:cNvSpPr>
          <p:nvPr/>
        </p:nvSpPr>
        <p:spPr bwMode="auto">
          <a:xfrm>
            <a:off x="4624388" y="2435225"/>
            <a:ext cx="134461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d e $</a:t>
            </a:r>
          </a:p>
        </p:txBody>
      </p:sp>
      <p:sp>
        <p:nvSpPr>
          <p:cNvPr id="449546" name="Text Box 10" descr="Green marble"/>
          <p:cNvSpPr txBox="1">
            <a:spLocks noChangeArrowheads="1"/>
          </p:cNvSpPr>
          <p:nvPr/>
        </p:nvSpPr>
        <p:spPr bwMode="auto">
          <a:xfrm>
            <a:off x="539750" y="3500438"/>
            <a:ext cx="1368425" cy="366712"/>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49548" name="Text Box 12"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9550" name="Text Box 14"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9554" name="Text Box 18"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0191" name="Line 19"/>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9556" name="Text Box 20"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0193" name="Line 21"/>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9558" name="Text Box 22"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49559" name="Line 23"/>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9560" name="Text Box 24" descr="Green marble"/>
          <p:cNvSpPr txBox="1">
            <a:spLocks noChangeArrowheads="1"/>
          </p:cNvSpPr>
          <p:nvPr/>
        </p:nvSpPr>
        <p:spPr bwMode="auto">
          <a:xfrm>
            <a:off x="827088"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d</a:t>
            </a:r>
            <a:endParaRPr lang="zh-CN" altLang="en-US" sz="1800" b="1" i="1">
              <a:solidFill>
                <a:schemeClr val="accent2"/>
              </a:solidFill>
              <a:latin typeface="Tahoma" pitchFamily="34" charset="0"/>
            </a:endParaRPr>
          </a:p>
        </p:txBody>
      </p:sp>
      <p:sp>
        <p:nvSpPr>
          <p:cNvPr id="449561" name="Text Box 25" descr="Green marble"/>
          <p:cNvSpPr txBox="1">
            <a:spLocks noChangeArrowheads="1"/>
          </p:cNvSpPr>
          <p:nvPr/>
        </p:nvSpPr>
        <p:spPr bwMode="auto">
          <a:xfrm>
            <a:off x="4192588" y="3865563"/>
            <a:ext cx="2108200" cy="366712"/>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下一步做什么呢？</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50">
                                            <p:txEl>
                                              <p:pRg st="0" end="0"/>
                                            </p:txEl>
                                          </p:spTgt>
                                        </p:tgtEl>
                                        <p:attrNameLst>
                                          <p:attrName>style.visibility</p:attrName>
                                        </p:attrNameLst>
                                      </p:cBhvr>
                                      <p:to>
                                        <p:strVal val="visible"/>
                                      </p:to>
                                    </p:set>
                                    <p:animEffect transition="in" filter="blinds(horizontal)">
                                      <p:cBhvr>
                                        <p:cTn id="7" dur="500"/>
                                        <p:tgtEl>
                                          <p:spTgt spid="4495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59"/>
                                        </p:tgtEl>
                                        <p:attrNameLst>
                                          <p:attrName>style.visibility</p:attrName>
                                        </p:attrNameLst>
                                      </p:cBhvr>
                                      <p:to>
                                        <p:strVal val="visible"/>
                                      </p:to>
                                    </p:set>
                                    <p:animEffect transition="in" filter="blinds(horizontal)">
                                      <p:cBhvr>
                                        <p:cTn id="12" dur="500"/>
                                        <p:tgtEl>
                                          <p:spTgt spid="44955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9558"/>
                                        </p:tgtEl>
                                        <p:attrNameLst>
                                          <p:attrName>style.visibility</p:attrName>
                                        </p:attrNameLst>
                                      </p:cBhvr>
                                      <p:to>
                                        <p:strVal val="visible"/>
                                      </p:to>
                                    </p:set>
                                    <p:animEffect transition="in" filter="blinds(horizontal)">
                                      <p:cBhvr>
                                        <p:cTn id="15" dur="500"/>
                                        <p:tgtEl>
                                          <p:spTgt spid="4495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9546"/>
                                        </p:tgtEl>
                                        <p:attrNameLst>
                                          <p:attrName>style.visibility</p:attrName>
                                        </p:attrNameLst>
                                      </p:cBhvr>
                                      <p:to>
                                        <p:strVal val="visible"/>
                                      </p:to>
                                    </p:set>
                                    <p:animEffect transition="in" filter="blinds(horizontal)">
                                      <p:cBhvr>
                                        <p:cTn id="20" dur="500"/>
                                        <p:tgtEl>
                                          <p:spTgt spid="44954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9560"/>
                                        </p:tgtEl>
                                        <p:attrNameLst>
                                          <p:attrName>style.visibility</p:attrName>
                                        </p:attrNameLst>
                                      </p:cBhvr>
                                      <p:to>
                                        <p:strVal val="visible"/>
                                      </p:to>
                                    </p:set>
                                    <p:animEffect transition="in" filter="blinds(horizontal)">
                                      <p:cBhvr>
                                        <p:cTn id="23" dur="500"/>
                                        <p:tgtEl>
                                          <p:spTgt spid="4495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49561"/>
                                        </p:tgtEl>
                                        <p:attrNameLst>
                                          <p:attrName>style.visibility</p:attrName>
                                        </p:attrNameLst>
                                      </p:cBhvr>
                                      <p:to>
                                        <p:strVal val="visible"/>
                                      </p:to>
                                    </p:set>
                                    <p:animEffect transition="in" filter="checkerboard(across)">
                                      <p:cBhvr>
                                        <p:cTn id="28" dur="500"/>
                                        <p:tgtEl>
                                          <p:spTgt spid="449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6" grpId="0"/>
      <p:bldP spid="449558" grpId="0"/>
      <p:bldP spid="449559" grpId="0" animBg="1"/>
      <p:bldP spid="449560" grpId="0"/>
      <p:bldP spid="4495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endParaRPr lang="zh-CN" altLang="en-US" smtClean="0">
              <a:ea typeface="宋体" pitchFamily="2" charset="-122"/>
            </a:endParaRPr>
          </a:p>
        </p:txBody>
      </p:sp>
      <p:sp>
        <p:nvSpPr>
          <p:cNvPr id="25" name="灯片编号占位符 5"/>
          <p:cNvSpPr>
            <a:spLocks noGrp="1"/>
          </p:cNvSpPr>
          <p:nvPr>
            <p:ph type="sldNum" sz="quarter" idx="11"/>
          </p:nvPr>
        </p:nvSpPr>
        <p:spPr/>
        <p:txBody>
          <a:bodyPr/>
          <a:lstStyle/>
          <a:p>
            <a:pPr>
              <a:defRPr/>
            </a:pPr>
            <a:fld id="{6E4B5510-ED17-4F25-AE6C-1BA1A2ECC463}" type="slidenum">
              <a:rPr lang="en-US" altLang="zh-CN"/>
              <a:pPr>
                <a:defRPr/>
              </a:pPr>
              <a:t>37</a:t>
            </a:fld>
            <a:endParaRPr lang="en-US" altLang="zh-CN"/>
          </a:p>
        </p:txBody>
      </p:sp>
      <p:sp>
        <p:nvSpPr>
          <p:cNvPr id="51205"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06"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590"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1208"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09"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1593" name="Text Box 9" descr="Green marble"/>
          <p:cNvSpPr txBox="1">
            <a:spLocks noChangeArrowheads="1"/>
          </p:cNvSpPr>
          <p:nvPr/>
        </p:nvSpPr>
        <p:spPr bwMode="auto">
          <a:xfrm>
            <a:off x="4624388" y="2435225"/>
            <a:ext cx="126682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e $</a:t>
            </a:r>
          </a:p>
        </p:txBody>
      </p:sp>
      <p:sp>
        <p:nvSpPr>
          <p:cNvPr id="451594" name="Text Box 10" descr="Green marble"/>
          <p:cNvSpPr txBox="1">
            <a:spLocks noChangeArrowheads="1"/>
          </p:cNvSpPr>
          <p:nvPr/>
        </p:nvSpPr>
        <p:spPr bwMode="auto">
          <a:xfrm>
            <a:off x="3059113" y="40767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51595" name="Text Box 11"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1596" name="Text Box 12"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1597"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1215"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599" name="Text Box 15"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1217"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601" name="Text Box 17"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51219" name="Line 18"/>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603" name="Text Box 19" descr="Green marble"/>
          <p:cNvSpPr txBox="1">
            <a:spLocks noChangeArrowheads="1"/>
          </p:cNvSpPr>
          <p:nvPr/>
        </p:nvSpPr>
        <p:spPr bwMode="auto">
          <a:xfrm>
            <a:off x="827088"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 d</a:t>
            </a:r>
          </a:p>
        </p:txBody>
      </p:sp>
      <p:sp>
        <p:nvSpPr>
          <p:cNvPr id="451605" name="Text Box 21" descr="Green marble"/>
          <p:cNvSpPr txBox="1">
            <a:spLocks noChangeArrowheads="1"/>
          </p:cNvSpPr>
          <p:nvPr/>
        </p:nvSpPr>
        <p:spPr bwMode="auto">
          <a:xfrm>
            <a:off x="2339975"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d</a:t>
            </a:r>
            <a:endParaRPr lang="en-US" altLang="zh-CN" sz="1800" b="1" baseline="-25000">
              <a:effectLst>
                <a:outerShdw blurRad="38100" dist="38100" dir="2700000" algn="tl">
                  <a:srgbClr val="C0C0C0"/>
                </a:outerShdw>
              </a:effectLst>
              <a:latin typeface="Tahoma" pitchFamily="34" charset="0"/>
            </a:endParaRPr>
          </a:p>
        </p:txBody>
      </p:sp>
      <p:sp>
        <p:nvSpPr>
          <p:cNvPr id="451606" name="Text Box 22" descr="Green marble"/>
          <p:cNvSpPr txBox="1">
            <a:spLocks noChangeArrowheads="1"/>
          </p:cNvSpPr>
          <p:nvPr/>
        </p:nvSpPr>
        <p:spPr bwMode="auto">
          <a:xfrm>
            <a:off x="3132138" y="4437063"/>
            <a:ext cx="1584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S5</a:t>
            </a:r>
          </a:p>
          <a:p>
            <a:pPr eaLnBrk="1" hangingPunct="1"/>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d </a:t>
            </a:r>
            <a:r>
              <a:rPr lang="en-US" altLang="zh-CN" sz="1800" b="1" i="1">
                <a:solidFill>
                  <a:schemeClr val="accent2"/>
                </a:solidFill>
              </a:rPr>
              <a:t>·</a:t>
            </a:r>
            <a:endParaRPr lang="en-US" altLang="zh-CN" sz="1800" b="1" i="1">
              <a:solidFill>
                <a:schemeClr val="accent2"/>
              </a:solidFill>
              <a:latin typeface="Tahoma" pitchFamily="34" charset="0"/>
            </a:endParaRPr>
          </a:p>
        </p:txBody>
      </p:sp>
      <p:sp>
        <p:nvSpPr>
          <p:cNvPr id="451607" name="Text Box 23" descr="Green marble"/>
          <p:cNvSpPr txBox="1">
            <a:spLocks noChangeArrowheads="1"/>
          </p:cNvSpPr>
          <p:nvPr/>
        </p:nvSpPr>
        <p:spPr bwMode="auto">
          <a:xfrm>
            <a:off x="24415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S5</a:t>
            </a:r>
          </a:p>
        </p:txBody>
      </p:sp>
      <p:sp>
        <p:nvSpPr>
          <p:cNvPr id="451608" name="Line 24"/>
          <p:cNvSpPr>
            <a:spLocks noChangeShapeType="1"/>
          </p:cNvSpPr>
          <p:nvPr/>
        </p:nvSpPr>
        <p:spPr bwMode="auto">
          <a:xfrm flipV="1">
            <a:off x="27003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609" name="Text Box 25" descr="Green marble"/>
          <p:cNvSpPr txBox="1">
            <a:spLocks noChangeArrowheads="1"/>
          </p:cNvSpPr>
          <p:nvPr/>
        </p:nvSpPr>
        <p:spPr bwMode="auto">
          <a:xfrm>
            <a:off x="5703888" y="4154488"/>
            <a:ext cx="2397125" cy="366712"/>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又到了一个归约状态</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05">
                                            <p:txEl>
                                              <p:pRg st="0" end="0"/>
                                            </p:txEl>
                                          </p:spTgt>
                                        </p:tgtEl>
                                        <p:attrNameLst>
                                          <p:attrName>style.visibility</p:attrName>
                                        </p:attrNameLst>
                                      </p:cBhvr>
                                      <p:to>
                                        <p:strVal val="visible"/>
                                      </p:to>
                                    </p:set>
                                    <p:animEffect transition="in" filter="blinds(horizontal)">
                                      <p:cBhvr>
                                        <p:cTn id="7" dur="500"/>
                                        <p:tgtEl>
                                          <p:spTgt spid="451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1603"/>
                                        </p:tgtEl>
                                        <p:attrNameLst>
                                          <p:attrName>style.visibility</p:attrName>
                                        </p:attrNameLst>
                                      </p:cBhvr>
                                      <p:to>
                                        <p:strVal val="visible"/>
                                      </p:to>
                                    </p:set>
                                    <p:animEffect transition="in" filter="blinds(horizontal)">
                                      <p:cBhvr>
                                        <p:cTn id="12" dur="500"/>
                                        <p:tgtEl>
                                          <p:spTgt spid="451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1594"/>
                                        </p:tgtEl>
                                        <p:attrNameLst>
                                          <p:attrName>style.visibility</p:attrName>
                                        </p:attrNameLst>
                                      </p:cBhvr>
                                      <p:to>
                                        <p:strVal val="visible"/>
                                      </p:to>
                                    </p:set>
                                    <p:animEffect transition="in" filter="blinds(horizontal)">
                                      <p:cBhvr>
                                        <p:cTn id="17" dur="500"/>
                                        <p:tgtEl>
                                          <p:spTgt spid="45159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1606"/>
                                        </p:tgtEl>
                                        <p:attrNameLst>
                                          <p:attrName>style.visibility</p:attrName>
                                        </p:attrNameLst>
                                      </p:cBhvr>
                                      <p:to>
                                        <p:strVal val="visible"/>
                                      </p:to>
                                    </p:set>
                                    <p:animEffect transition="in" filter="blinds(horizontal)">
                                      <p:cBhvr>
                                        <p:cTn id="20" dur="500"/>
                                        <p:tgtEl>
                                          <p:spTgt spid="4516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1607"/>
                                        </p:tgtEl>
                                        <p:attrNameLst>
                                          <p:attrName>style.visibility</p:attrName>
                                        </p:attrNameLst>
                                      </p:cBhvr>
                                      <p:to>
                                        <p:strVal val="visible"/>
                                      </p:to>
                                    </p:set>
                                    <p:animEffect transition="in" filter="blinds(horizontal)">
                                      <p:cBhvr>
                                        <p:cTn id="25" dur="500"/>
                                        <p:tgtEl>
                                          <p:spTgt spid="45160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1608"/>
                                        </p:tgtEl>
                                        <p:attrNameLst>
                                          <p:attrName>style.visibility</p:attrName>
                                        </p:attrNameLst>
                                      </p:cBhvr>
                                      <p:to>
                                        <p:strVal val="visible"/>
                                      </p:to>
                                    </p:set>
                                    <p:animEffect transition="in" filter="blinds(horizontal)">
                                      <p:cBhvr>
                                        <p:cTn id="28" dur="500"/>
                                        <p:tgtEl>
                                          <p:spTgt spid="4516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451609">
                                            <p:txEl>
                                              <p:pRg st="0" end="0"/>
                                            </p:txEl>
                                          </p:spTgt>
                                        </p:tgtEl>
                                        <p:attrNameLst>
                                          <p:attrName>style.visibility</p:attrName>
                                        </p:attrNameLst>
                                      </p:cBhvr>
                                      <p:to>
                                        <p:strVal val="visible"/>
                                      </p:to>
                                    </p:set>
                                    <p:animEffect transition="in" filter="checkerboard(across)">
                                      <p:cBhvr>
                                        <p:cTn id="33" dur="500"/>
                                        <p:tgtEl>
                                          <p:spTgt spid="4516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4" grpId="0"/>
      <p:bldP spid="451603" grpId="0"/>
      <p:bldP spid="451606" grpId="0"/>
      <p:bldP spid="451607" grpId="0"/>
      <p:bldP spid="45160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endParaRPr lang="zh-CN" altLang="en-US" smtClean="0">
              <a:ea typeface="宋体" pitchFamily="2" charset="-122"/>
            </a:endParaRPr>
          </a:p>
        </p:txBody>
      </p:sp>
      <p:sp>
        <p:nvSpPr>
          <p:cNvPr id="24" name="灯片编号占位符 5"/>
          <p:cNvSpPr>
            <a:spLocks noGrp="1"/>
          </p:cNvSpPr>
          <p:nvPr>
            <p:ph type="sldNum" sz="quarter" idx="11"/>
          </p:nvPr>
        </p:nvSpPr>
        <p:spPr/>
        <p:txBody>
          <a:bodyPr/>
          <a:lstStyle/>
          <a:p>
            <a:pPr>
              <a:defRPr/>
            </a:pPr>
            <a:fld id="{35DC45B5-73F4-4AEB-9C59-8BB74B3BA534}" type="slidenum">
              <a:rPr lang="en-US" altLang="zh-CN"/>
              <a:pPr>
                <a:defRPr/>
              </a:pPr>
              <a:t>38</a:t>
            </a:fld>
            <a:endParaRPr lang="en-US" altLang="zh-CN"/>
          </a:p>
        </p:txBody>
      </p:sp>
      <p:sp>
        <p:nvSpPr>
          <p:cNvPr id="52229"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30"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3638"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2232"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33"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3641" name="Text Box 9" descr="Green marble"/>
          <p:cNvSpPr txBox="1">
            <a:spLocks noChangeArrowheads="1"/>
          </p:cNvSpPr>
          <p:nvPr/>
        </p:nvSpPr>
        <p:spPr bwMode="auto">
          <a:xfrm>
            <a:off x="4624388" y="2435225"/>
            <a:ext cx="126682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e $</a:t>
            </a:r>
          </a:p>
        </p:txBody>
      </p:sp>
      <p:sp>
        <p:nvSpPr>
          <p:cNvPr id="453642" name="Text Box 10" descr="Green marble"/>
          <p:cNvSpPr txBox="1">
            <a:spLocks noChangeArrowheads="1"/>
          </p:cNvSpPr>
          <p:nvPr/>
        </p:nvSpPr>
        <p:spPr bwMode="auto">
          <a:xfrm>
            <a:off x="3059113" y="40767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53643" name="Text Box 11"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3644" name="Text Box 12"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3645"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2239"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3647" name="Text Box 15"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2241"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3649" name="Text Box 17"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52243" name="Line 18"/>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3651" name="Text Box 19" descr="Green marble"/>
          <p:cNvSpPr txBox="1">
            <a:spLocks noChangeArrowheads="1"/>
          </p:cNvSpPr>
          <p:nvPr/>
        </p:nvSpPr>
        <p:spPr bwMode="auto">
          <a:xfrm>
            <a:off x="827088"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 d</a:t>
            </a:r>
          </a:p>
        </p:txBody>
      </p:sp>
      <p:sp>
        <p:nvSpPr>
          <p:cNvPr id="453652" name="Text Box 20" descr="Green marble"/>
          <p:cNvSpPr txBox="1">
            <a:spLocks noChangeArrowheads="1"/>
          </p:cNvSpPr>
          <p:nvPr/>
        </p:nvSpPr>
        <p:spPr bwMode="auto">
          <a:xfrm>
            <a:off x="23590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53653" name="Text Box 21" descr="Green marble"/>
          <p:cNvSpPr txBox="1">
            <a:spLocks noChangeArrowheads="1"/>
          </p:cNvSpPr>
          <p:nvPr/>
        </p:nvSpPr>
        <p:spPr bwMode="auto">
          <a:xfrm>
            <a:off x="3132138" y="44370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S6</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e</a:t>
            </a:r>
          </a:p>
        </p:txBody>
      </p:sp>
      <p:sp>
        <p:nvSpPr>
          <p:cNvPr id="453657" name="Text Box 25" descr="Green marble"/>
          <p:cNvSpPr txBox="1">
            <a:spLocks noChangeArrowheads="1"/>
          </p:cNvSpPr>
          <p:nvPr/>
        </p:nvSpPr>
        <p:spPr bwMode="auto">
          <a:xfrm>
            <a:off x="24415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S6</a:t>
            </a:r>
          </a:p>
        </p:txBody>
      </p:sp>
      <p:sp>
        <p:nvSpPr>
          <p:cNvPr id="453658" name="Line 26"/>
          <p:cNvSpPr>
            <a:spLocks noChangeShapeType="1"/>
          </p:cNvSpPr>
          <p:nvPr/>
        </p:nvSpPr>
        <p:spPr bwMode="auto">
          <a:xfrm flipV="1">
            <a:off x="27003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3652">
                                            <p:txEl>
                                              <p:pRg st="0" end="0"/>
                                            </p:txEl>
                                          </p:spTgt>
                                        </p:tgtEl>
                                        <p:attrNameLst>
                                          <p:attrName>style.visibility</p:attrName>
                                        </p:attrNameLst>
                                      </p:cBhvr>
                                      <p:to>
                                        <p:strVal val="visible"/>
                                      </p:to>
                                    </p:set>
                                    <p:animEffect transition="in" filter="blinds(horizontal)">
                                      <p:cBhvr>
                                        <p:cTn id="7" dur="500"/>
                                        <p:tgtEl>
                                          <p:spTgt spid="453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51"/>
                                        </p:tgtEl>
                                        <p:attrNameLst>
                                          <p:attrName>style.visibility</p:attrName>
                                        </p:attrNameLst>
                                      </p:cBhvr>
                                      <p:to>
                                        <p:strVal val="visible"/>
                                      </p:to>
                                    </p:set>
                                    <p:animEffect transition="in" filter="blinds(horizontal)">
                                      <p:cBhvr>
                                        <p:cTn id="12" dur="500"/>
                                        <p:tgtEl>
                                          <p:spTgt spid="453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42"/>
                                        </p:tgtEl>
                                        <p:attrNameLst>
                                          <p:attrName>style.visibility</p:attrName>
                                        </p:attrNameLst>
                                      </p:cBhvr>
                                      <p:to>
                                        <p:strVal val="visible"/>
                                      </p:to>
                                    </p:set>
                                    <p:animEffect transition="in" filter="blinds(horizontal)">
                                      <p:cBhvr>
                                        <p:cTn id="17" dur="500"/>
                                        <p:tgtEl>
                                          <p:spTgt spid="45364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3653"/>
                                        </p:tgtEl>
                                        <p:attrNameLst>
                                          <p:attrName>style.visibility</p:attrName>
                                        </p:attrNameLst>
                                      </p:cBhvr>
                                      <p:to>
                                        <p:strVal val="visible"/>
                                      </p:to>
                                    </p:set>
                                    <p:animEffect transition="in" filter="blinds(horizontal)">
                                      <p:cBhvr>
                                        <p:cTn id="20" dur="500"/>
                                        <p:tgtEl>
                                          <p:spTgt spid="4536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3658"/>
                                        </p:tgtEl>
                                        <p:attrNameLst>
                                          <p:attrName>style.visibility</p:attrName>
                                        </p:attrNameLst>
                                      </p:cBhvr>
                                      <p:to>
                                        <p:strVal val="visible"/>
                                      </p:to>
                                    </p:set>
                                    <p:animEffect transition="in" filter="blinds(horizontal)">
                                      <p:cBhvr>
                                        <p:cTn id="25" dur="500"/>
                                        <p:tgtEl>
                                          <p:spTgt spid="45365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3657"/>
                                        </p:tgtEl>
                                        <p:attrNameLst>
                                          <p:attrName>style.visibility</p:attrName>
                                        </p:attrNameLst>
                                      </p:cBhvr>
                                      <p:to>
                                        <p:strVal val="visible"/>
                                      </p:to>
                                    </p:set>
                                    <p:animEffect transition="in" filter="blinds(horizontal)">
                                      <p:cBhvr>
                                        <p:cTn id="28" dur="500"/>
                                        <p:tgtEl>
                                          <p:spTgt spid="453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2" grpId="0"/>
      <p:bldP spid="453651" grpId="0"/>
      <p:bldP spid="453653" grpId="0"/>
      <p:bldP spid="453657" grpId="0"/>
      <p:bldP spid="4536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endParaRPr lang="zh-CN" altLang="en-US" smtClean="0">
              <a:ea typeface="宋体" pitchFamily="2" charset="-122"/>
            </a:endParaRPr>
          </a:p>
        </p:txBody>
      </p:sp>
      <p:sp>
        <p:nvSpPr>
          <p:cNvPr id="26" name="灯片编号占位符 5"/>
          <p:cNvSpPr>
            <a:spLocks noGrp="1"/>
          </p:cNvSpPr>
          <p:nvPr>
            <p:ph type="sldNum" sz="quarter" idx="11"/>
          </p:nvPr>
        </p:nvSpPr>
        <p:spPr/>
        <p:txBody>
          <a:bodyPr/>
          <a:lstStyle/>
          <a:p>
            <a:pPr>
              <a:defRPr/>
            </a:pPr>
            <a:fld id="{C85DF38B-ADBC-4C30-BA75-8D52A1421F9E}" type="slidenum">
              <a:rPr lang="en-US" altLang="zh-CN"/>
              <a:pPr>
                <a:defRPr/>
              </a:pPr>
              <a:t>39</a:t>
            </a:fld>
            <a:endParaRPr lang="en-US" altLang="zh-CN"/>
          </a:p>
        </p:txBody>
      </p:sp>
      <p:sp>
        <p:nvSpPr>
          <p:cNvPr id="53253"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54"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4662"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3256"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57"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4665" name="Text Box 9" descr="Green marble"/>
          <p:cNvSpPr txBox="1">
            <a:spLocks noChangeArrowheads="1"/>
          </p:cNvSpPr>
          <p:nvPr/>
        </p:nvSpPr>
        <p:spPr bwMode="auto">
          <a:xfrm>
            <a:off x="4624388" y="2435225"/>
            <a:ext cx="11969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a:t>
            </a:r>
            <a:endParaRPr lang="zh-CN" altLang="en-US" sz="1800" b="1">
              <a:effectLst>
                <a:outerShdw blurRad="38100" dist="38100" dir="2700000" algn="tl">
                  <a:srgbClr val="C0C0C0"/>
                </a:outerShdw>
              </a:effectLst>
              <a:latin typeface="Tahoma" pitchFamily="34" charset="0"/>
            </a:endParaRPr>
          </a:p>
        </p:txBody>
      </p:sp>
      <p:sp>
        <p:nvSpPr>
          <p:cNvPr id="454666" name="Text Box 10" descr="Green marble"/>
          <p:cNvSpPr txBox="1">
            <a:spLocks noChangeArrowheads="1"/>
          </p:cNvSpPr>
          <p:nvPr/>
        </p:nvSpPr>
        <p:spPr bwMode="auto">
          <a:xfrm>
            <a:off x="3059113" y="40767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54667" name="Text Box 11"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4668" name="Text Box 12"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4669"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3263"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71" name="Text Box 15"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3265"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73" name="Text Box 17"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53267" name="Line 18"/>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76" name="Text Box 20" descr="Green marble"/>
          <p:cNvSpPr txBox="1">
            <a:spLocks noChangeArrowheads="1"/>
          </p:cNvSpPr>
          <p:nvPr/>
        </p:nvSpPr>
        <p:spPr bwMode="auto">
          <a:xfrm>
            <a:off x="23590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54677" name="Text Box 21" descr="Green marble"/>
          <p:cNvSpPr txBox="1">
            <a:spLocks noChangeArrowheads="1"/>
          </p:cNvSpPr>
          <p:nvPr/>
        </p:nvSpPr>
        <p:spPr bwMode="auto">
          <a:xfrm>
            <a:off x="3132138" y="44370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S7</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AB e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p>
        </p:txBody>
      </p:sp>
      <p:sp>
        <p:nvSpPr>
          <p:cNvPr id="454678" name="Text Box 22" descr="Green marble"/>
          <p:cNvSpPr txBox="1">
            <a:spLocks noChangeArrowheads="1"/>
          </p:cNvSpPr>
          <p:nvPr/>
        </p:nvSpPr>
        <p:spPr bwMode="auto">
          <a:xfrm>
            <a:off x="24415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S6</a:t>
            </a:r>
          </a:p>
        </p:txBody>
      </p:sp>
      <p:sp>
        <p:nvSpPr>
          <p:cNvPr id="53271" name="Line 23"/>
          <p:cNvSpPr>
            <a:spLocks noChangeShapeType="1"/>
          </p:cNvSpPr>
          <p:nvPr/>
        </p:nvSpPr>
        <p:spPr bwMode="auto">
          <a:xfrm flipV="1">
            <a:off x="27003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80" name="Text Box 24" descr="Green marble"/>
          <p:cNvSpPr txBox="1">
            <a:spLocks noChangeArrowheads="1"/>
          </p:cNvSpPr>
          <p:nvPr/>
        </p:nvSpPr>
        <p:spPr bwMode="auto">
          <a:xfrm>
            <a:off x="27178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e</a:t>
            </a:r>
            <a:endParaRPr lang="en-US" altLang="zh-CN" sz="1800" b="1" baseline="-25000">
              <a:effectLst>
                <a:outerShdw blurRad="38100" dist="38100" dir="2700000" algn="tl">
                  <a:srgbClr val="C0C0C0"/>
                </a:outerShdw>
              </a:effectLst>
              <a:latin typeface="Tahoma" pitchFamily="34" charset="0"/>
            </a:endParaRPr>
          </a:p>
        </p:txBody>
      </p:sp>
      <p:sp>
        <p:nvSpPr>
          <p:cNvPr id="454681" name="Text Box 25" descr="Green marble"/>
          <p:cNvSpPr txBox="1">
            <a:spLocks noChangeArrowheads="1"/>
          </p:cNvSpPr>
          <p:nvPr/>
        </p:nvSpPr>
        <p:spPr bwMode="auto">
          <a:xfrm>
            <a:off x="827088" y="3940175"/>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S6</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e</a:t>
            </a:r>
          </a:p>
        </p:txBody>
      </p:sp>
      <p:sp>
        <p:nvSpPr>
          <p:cNvPr id="454682" name="Text Box 26" descr="Green marble"/>
          <p:cNvSpPr txBox="1">
            <a:spLocks noChangeArrowheads="1"/>
          </p:cNvSpPr>
          <p:nvPr/>
        </p:nvSpPr>
        <p:spPr bwMode="auto">
          <a:xfrm>
            <a:off x="5703888" y="4081463"/>
            <a:ext cx="1316037" cy="366712"/>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归约态！</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4680">
                                            <p:txEl>
                                              <p:pRg st="0" end="0"/>
                                            </p:txEl>
                                          </p:spTgt>
                                        </p:tgtEl>
                                        <p:attrNameLst>
                                          <p:attrName>style.visibility</p:attrName>
                                        </p:attrNameLst>
                                      </p:cBhvr>
                                      <p:to>
                                        <p:strVal val="visible"/>
                                      </p:to>
                                    </p:set>
                                    <p:animEffect transition="in" filter="blinds(horizontal)">
                                      <p:cBhvr>
                                        <p:cTn id="7" dur="500"/>
                                        <p:tgtEl>
                                          <p:spTgt spid="4546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81"/>
                                        </p:tgtEl>
                                        <p:attrNameLst>
                                          <p:attrName>style.visibility</p:attrName>
                                        </p:attrNameLst>
                                      </p:cBhvr>
                                      <p:to>
                                        <p:strVal val="visible"/>
                                      </p:to>
                                    </p:set>
                                    <p:animEffect transition="in" filter="blinds(horizontal)">
                                      <p:cBhvr>
                                        <p:cTn id="12" dur="500"/>
                                        <p:tgtEl>
                                          <p:spTgt spid="454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4666"/>
                                        </p:tgtEl>
                                        <p:attrNameLst>
                                          <p:attrName>style.visibility</p:attrName>
                                        </p:attrNameLst>
                                      </p:cBhvr>
                                      <p:to>
                                        <p:strVal val="visible"/>
                                      </p:to>
                                    </p:set>
                                    <p:animEffect transition="in" filter="blinds(horizontal)">
                                      <p:cBhvr>
                                        <p:cTn id="17" dur="500"/>
                                        <p:tgtEl>
                                          <p:spTgt spid="45466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4677"/>
                                        </p:tgtEl>
                                        <p:attrNameLst>
                                          <p:attrName>style.visibility</p:attrName>
                                        </p:attrNameLst>
                                      </p:cBhvr>
                                      <p:to>
                                        <p:strVal val="visible"/>
                                      </p:to>
                                    </p:set>
                                    <p:animEffect transition="in" filter="blinds(horizontal)">
                                      <p:cBhvr>
                                        <p:cTn id="20" dur="500"/>
                                        <p:tgtEl>
                                          <p:spTgt spid="4546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54682">
                                            <p:txEl>
                                              <p:pRg st="0" end="0"/>
                                            </p:txEl>
                                          </p:spTgt>
                                        </p:tgtEl>
                                        <p:attrNameLst>
                                          <p:attrName>style.visibility</p:attrName>
                                        </p:attrNameLst>
                                      </p:cBhvr>
                                      <p:to>
                                        <p:strVal val="visible"/>
                                      </p:to>
                                    </p:set>
                                    <p:animEffect transition="in" filter="blinds(horizontal)">
                                      <p:cBhvr>
                                        <p:cTn id="25" dur="500"/>
                                        <p:tgtEl>
                                          <p:spTgt spid="4546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6" grpId="0"/>
      <p:bldP spid="454677" grpId="0"/>
      <p:bldP spid="4546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smtClean="0">
                <a:ea typeface="宋体" pitchFamily="2" charset="-122"/>
              </a:rPr>
              <a:t>温故而知新</a:t>
            </a:r>
          </a:p>
        </p:txBody>
      </p:sp>
      <p:sp>
        <p:nvSpPr>
          <p:cNvPr id="672771" name="Rectangle 3"/>
          <p:cNvSpPr>
            <a:spLocks noGrp="1" noChangeArrowheads="1"/>
          </p:cNvSpPr>
          <p:nvPr>
            <p:ph idx="1"/>
          </p:nvPr>
        </p:nvSpPr>
        <p:spPr/>
        <p:txBody>
          <a:bodyPr/>
          <a:lstStyle/>
          <a:p>
            <a:r>
              <a:rPr lang="zh-CN" altLang="en-US" dirty="0" smtClean="0">
                <a:ea typeface="宋体" pitchFamily="2" charset="-122"/>
              </a:rPr>
              <a:t>自下而上分析概述</a:t>
            </a:r>
          </a:p>
          <a:p>
            <a:r>
              <a:rPr lang="zh-CN" altLang="en-US" dirty="0" smtClean="0">
                <a:ea typeface="宋体" pitchFamily="2" charset="-122"/>
              </a:rPr>
              <a:t>自下而上分析方法</a:t>
            </a:r>
          </a:p>
          <a:p>
            <a:r>
              <a:rPr lang="en-US" altLang="zh-CN" dirty="0" smtClean="0">
                <a:ea typeface="宋体" pitchFamily="2" charset="-122"/>
              </a:rPr>
              <a:t>LR</a:t>
            </a:r>
            <a:r>
              <a:rPr lang="zh-CN" altLang="en-US" dirty="0" smtClean="0">
                <a:ea typeface="宋体" pitchFamily="2" charset="-122"/>
              </a:rPr>
              <a:t>分析器</a:t>
            </a:r>
          </a:p>
          <a:p>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981F10D9-79BB-4654-BBC3-80E617010FC6}" type="slidenum">
              <a:rPr lang="en-US" altLang="zh-CN"/>
              <a:pPr>
                <a:defRPr/>
              </a:pPr>
              <a:t>4</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1000" fill="hold"/>
                                        <p:tgtEl>
                                          <p:spTgt spid="672771">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endParaRPr lang="zh-CN" altLang="en-US" smtClean="0">
              <a:ea typeface="宋体" pitchFamily="2" charset="-122"/>
            </a:endParaRPr>
          </a:p>
        </p:txBody>
      </p:sp>
      <p:sp>
        <p:nvSpPr>
          <p:cNvPr id="16" name="灯片编号占位符 5"/>
          <p:cNvSpPr>
            <a:spLocks noGrp="1"/>
          </p:cNvSpPr>
          <p:nvPr>
            <p:ph type="sldNum" sz="quarter" idx="11"/>
          </p:nvPr>
        </p:nvSpPr>
        <p:spPr/>
        <p:txBody>
          <a:bodyPr/>
          <a:lstStyle/>
          <a:p>
            <a:pPr>
              <a:defRPr/>
            </a:pPr>
            <a:fld id="{1A7BB8BC-BA42-4114-A70E-0981EE86DF3D}" type="slidenum">
              <a:rPr lang="en-US" altLang="zh-CN"/>
              <a:pPr>
                <a:defRPr/>
              </a:pPr>
              <a:t>40</a:t>
            </a:fld>
            <a:endParaRPr lang="en-US" altLang="zh-CN"/>
          </a:p>
        </p:txBody>
      </p:sp>
      <p:sp>
        <p:nvSpPr>
          <p:cNvPr id="54277"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78"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686"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4280"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81"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5689" name="Text Box 9" descr="Green marble"/>
          <p:cNvSpPr txBox="1">
            <a:spLocks noChangeArrowheads="1"/>
          </p:cNvSpPr>
          <p:nvPr/>
        </p:nvSpPr>
        <p:spPr bwMode="auto">
          <a:xfrm>
            <a:off x="4624388" y="2435225"/>
            <a:ext cx="126365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a:t>
            </a:r>
            <a:endParaRPr lang="zh-CN" altLang="en-US" sz="1800" b="1">
              <a:effectLst>
                <a:outerShdw blurRad="38100" dist="38100" dir="2700000" algn="tl">
                  <a:srgbClr val="C0C0C0"/>
                </a:outerShdw>
              </a:effectLst>
              <a:latin typeface="Tahoma" pitchFamily="34" charset="0"/>
            </a:endParaRPr>
          </a:p>
        </p:txBody>
      </p:sp>
      <p:sp>
        <p:nvSpPr>
          <p:cNvPr id="455691" name="Text Box 11" descr="Green marble"/>
          <p:cNvSpPr txBox="1">
            <a:spLocks noChangeArrowheads="1"/>
          </p:cNvSpPr>
          <p:nvPr/>
        </p:nvSpPr>
        <p:spPr bwMode="auto">
          <a:xfrm>
            <a:off x="1587500"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a:t>
            </a:r>
            <a:endParaRPr lang="en-US" altLang="zh-CN" sz="1800" b="1" baseline="-25000">
              <a:effectLst>
                <a:outerShdw blurRad="38100" dist="38100" dir="2700000" algn="tl">
                  <a:srgbClr val="C0C0C0"/>
                </a:outerShdw>
              </a:effectLst>
              <a:latin typeface="Tahoma" pitchFamily="34" charset="0"/>
            </a:endParaRPr>
          </a:p>
        </p:txBody>
      </p:sp>
      <p:sp>
        <p:nvSpPr>
          <p:cNvPr id="455693"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4285"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5695" name="Text Box 15" descr="Green marble"/>
          <p:cNvSpPr txBox="1">
            <a:spLocks noChangeArrowheads="1"/>
          </p:cNvSpPr>
          <p:nvPr/>
        </p:nvSpPr>
        <p:spPr bwMode="auto">
          <a:xfrm>
            <a:off x="1647825" y="3062288"/>
            <a:ext cx="51911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rgbClr val="FF3300"/>
                </a:solidFill>
                <a:effectLst>
                  <a:outerShdw blurRad="38100" dist="38100" dir="2700000" algn="tl">
                    <a:srgbClr val="C0C0C0"/>
                  </a:outerShdw>
                </a:effectLst>
                <a:latin typeface="Tahoma" pitchFamily="34" charset="0"/>
              </a:rPr>
              <a:t>OK</a:t>
            </a:r>
          </a:p>
        </p:txBody>
      </p:sp>
      <p:sp>
        <p:nvSpPr>
          <p:cNvPr id="455696"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5705" name="Text Box 25" descr="Green marble"/>
          <p:cNvSpPr txBox="1">
            <a:spLocks noChangeArrowheads="1"/>
          </p:cNvSpPr>
          <p:nvPr/>
        </p:nvSpPr>
        <p:spPr bwMode="auto">
          <a:xfrm>
            <a:off x="3635375" y="3355975"/>
            <a:ext cx="1871663" cy="457200"/>
          </a:xfrm>
          <a:prstGeom prst="rect">
            <a:avLst/>
          </a:prstGeom>
          <a:noFill/>
          <a:ln w="12700">
            <a:noFill/>
            <a:miter lim="800000"/>
            <a:headEnd type="none" w="sm" len="sm"/>
            <a:tailEnd type="none" w="sm" len="sm"/>
          </a:ln>
          <a:effectLst/>
        </p:spPr>
        <p:txBody>
          <a:bodyPr>
            <a:spAutoFit/>
          </a:bodyPr>
          <a:lstStyle/>
          <a:p>
            <a:pPr>
              <a:defRPr/>
            </a:pPr>
            <a:r>
              <a:rPr lang="zh-CN" altLang="en-US" sz="2400" b="1" i="1">
                <a:solidFill>
                  <a:srgbClr val="FF3300"/>
                </a:solidFill>
                <a:effectLst>
                  <a:outerShdw blurRad="38100" dist="38100" dir="2700000" algn="tl">
                    <a:srgbClr val="C0C0C0"/>
                  </a:outerShdw>
                </a:effectLst>
                <a:latin typeface="Tahoma" pitchFamily="34" charset="0"/>
              </a:rPr>
              <a:t>大功告成！</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696"/>
                                        </p:tgtEl>
                                        <p:attrNameLst>
                                          <p:attrName>style.visibility</p:attrName>
                                        </p:attrNameLst>
                                      </p:cBhvr>
                                      <p:to>
                                        <p:strVal val="visible"/>
                                      </p:to>
                                    </p:set>
                                    <p:animEffect transition="in" filter="blinds(horizontal)">
                                      <p:cBhvr>
                                        <p:cTn id="7" dur="500"/>
                                        <p:tgtEl>
                                          <p:spTgt spid="4556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5695"/>
                                        </p:tgtEl>
                                        <p:attrNameLst>
                                          <p:attrName>style.visibility</p:attrName>
                                        </p:attrNameLst>
                                      </p:cBhvr>
                                      <p:to>
                                        <p:strVal val="visible"/>
                                      </p:to>
                                    </p:set>
                                    <p:animEffect transition="in" filter="blinds(horizontal)">
                                      <p:cBhvr>
                                        <p:cTn id="10" dur="500"/>
                                        <p:tgtEl>
                                          <p:spTgt spid="4556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5705"/>
                                        </p:tgtEl>
                                        <p:attrNameLst>
                                          <p:attrName>style.visibility</p:attrName>
                                        </p:attrNameLst>
                                      </p:cBhvr>
                                      <p:to>
                                        <p:strVal val="visible"/>
                                      </p:to>
                                    </p:set>
                                    <p:animEffect transition="in" filter="blinds(horizontal)">
                                      <p:cBhvr>
                                        <p:cTn id="15" dur="500"/>
                                        <p:tgtEl>
                                          <p:spTgt spid="455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95" grpId="0"/>
      <p:bldP spid="455696" grpId="0" animBg="1"/>
      <p:bldP spid="45570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641027"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ea typeface="宋体" pitchFamily="2" charset="-122"/>
              </a:rPr>
              <a:t>活前缀的识别</a:t>
            </a:r>
          </a:p>
          <a:p>
            <a:r>
              <a:rPr lang="en-US" altLang="zh-CN" dirty="0" smtClean="0">
                <a:ea typeface="宋体" pitchFamily="2" charset="-122"/>
              </a:rPr>
              <a:t>LR(0)</a:t>
            </a:r>
            <a:r>
              <a:rPr lang="zh-CN" altLang="en-US" dirty="0" smtClean="0">
                <a:ea typeface="宋体" pitchFamily="2" charset="-122"/>
              </a:rPr>
              <a:t>项目集</a:t>
            </a:r>
          </a:p>
          <a:p>
            <a:r>
              <a:rPr lang="zh-CN" altLang="en-US" dirty="0" smtClean="0">
                <a:ea typeface="宋体" pitchFamily="2" charset="-122"/>
              </a:rPr>
              <a:t>构建识别活前缀的</a:t>
            </a:r>
            <a:r>
              <a:rPr lang="en-US" altLang="zh-CN" dirty="0" smtClean="0">
                <a:ea typeface="宋体" pitchFamily="2" charset="-122"/>
              </a:rPr>
              <a:t>DFA</a:t>
            </a:r>
            <a:endParaRPr lang="zh-CN" altLang="en-US" dirty="0" smtClean="0">
              <a:ea typeface="宋体" pitchFamily="2" charset="-122"/>
            </a:endParaRP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p>
        </p:txBody>
      </p:sp>
      <p:sp>
        <p:nvSpPr>
          <p:cNvPr id="4" name="灯片编号占位符 5"/>
          <p:cNvSpPr>
            <a:spLocks noGrp="1"/>
          </p:cNvSpPr>
          <p:nvPr>
            <p:ph type="sldNum" sz="quarter" idx="11"/>
          </p:nvPr>
        </p:nvSpPr>
        <p:spPr/>
        <p:txBody>
          <a:bodyPr/>
          <a:lstStyle/>
          <a:p>
            <a:pPr>
              <a:defRPr/>
            </a:pPr>
            <a:fld id="{70E4E064-015A-49A7-8F58-3A9E8AC5AF80}" type="slidenum">
              <a:rPr lang="en-US" altLang="zh-CN"/>
              <a:pPr>
                <a:defRPr/>
              </a:pPr>
              <a:t>41</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500" fill="hold"/>
                                        <p:tgtEl>
                                          <p:spTgt spid="641027">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7"/>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464899" name="Rectangle 3"/>
          <p:cNvSpPr>
            <a:spLocks noGrp="1" noChangeArrowheads="1"/>
          </p:cNvSpPr>
          <p:nvPr>
            <p:ph idx="1"/>
          </p:nvPr>
        </p:nvSpPr>
        <p:spPr>
          <a:xfrm>
            <a:off x="304800" y="1196975"/>
            <a:ext cx="8534400" cy="320040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latin typeface="宋体" pitchFamily="2" charset="-122"/>
                <a:ea typeface="宋体" pitchFamily="2" charset="-122"/>
              </a:rPr>
              <a:t>	</a:t>
            </a:r>
            <a:r>
              <a:rPr lang="zh-CN" altLang="en-US" sz="2800" b="1" dirty="0" smtClean="0">
                <a:effectLst>
                  <a:outerShdw blurRad="38100" dist="38100" dir="2700000" algn="tl">
                    <a:srgbClr val="C0C0C0"/>
                  </a:outerShdw>
                </a:effectLst>
                <a:ea typeface="宋体" pitchFamily="2" charset="-122"/>
              </a:rPr>
              <a:t>1</a:t>
            </a:r>
            <a:r>
              <a:rPr lang="zh-CN" altLang="en-US" sz="2800" b="1" dirty="0" smtClean="0">
                <a:effectLst>
                  <a:outerShdw blurRad="38100" dist="38100" dir="2700000" algn="tl">
                    <a:srgbClr val="C0C0C0"/>
                  </a:outerShdw>
                </a:effectLst>
                <a:latin typeface="宋体" pitchFamily="2" charset="-122"/>
                <a:ea typeface="宋体" pitchFamily="2" charset="-122"/>
              </a:rPr>
              <a:t>. 拓广文法</a:t>
            </a:r>
          </a:p>
          <a:p>
            <a:pPr>
              <a:spcBef>
                <a:spcPct val="0"/>
              </a:spcBef>
              <a:buFontTx/>
              <a:buNone/>
              <a:defRPr/>
            </a:pPr>
            <a:endParaRPr lang="en-US" altLang="zh-CN" sz="2800" b="1" dirty="0" smtClean="0">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en-US" altLang="zh-CN" sz="2800" b="1" i="1" dirty="0" smtClean="0">
                <a:effectLst>
                  <a:outerShdw blurRad="38100" dist="38100" dir="2700000" algn="tl">
                    <a:srgbClr val="C0C0C0"/>
                  </a:outerShdw>
                </a:effectLst>
                <a:latin typeface="宋体" pitchFamily="2" charset="-122"/>
                <a:ea typeface="宋体" pitchFamily="2" charset="-122"/>
              </a:rPr>
              <a:t>	</a:t>
            </a:r>
            <a:r>
              <a:rPr lang="en-US" altLang="zh-CN" sz="2800" b="1" i="1" dirty="0" smtClean="0">
                <a:solidFill>
                  <a:srgbClr val="FF3300"/>
                </a:solidFill>
                <a:effectLst>
                  <a:outerShdw blurRad="38100" dist="38100" dir="2700000" algn="tl">
                    <a:srgbClr val="C0C0C0"/>
                  </a:outerShdw>
                </a:effectLst>
                <a:ea typeface="宋体" pitchFamily="2" charset="-122"/>
              </a:rPr>
              <a:t>E </a:t>
            </a:r>
            <a:r>
              <a:rPr lang="en-US" altLang="zh-CN" sz="2800" b="1" dirty="0" smtClean="0">
                <a:solidFill>
                  <a:srgbClr val="FF3300"/>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rgbClr val="FF3300"/>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 id</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 </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7" name="灯片编号占位符 5"/>
          <p:cNvSpPr>
            <a:spLocks noGrp="1"/>
          </p:cNvSpPr>
          <p:nvPr>
            <p:ph type="sldNum" sz="quarter" idx="11"/>
          </p:nvPr>
        </p:nvSpPr>
        <p:spPr/>
        <p:txBody>
          <a:bodyPr/>
          <a:lstStyle/>
          <a:p>
            <a:pPr>
              <a:defRPr/>
            </a:pPr>
            <a:fld id="{D28F5164-0EEF-4F02-8342-C0873C022BD5}" type="slidenum">
              <a:rPr lang="en-US" altLang="zh-CN"/>
              <a:pPr>
                <a:defRPr/>
              </a:pPr>
              <a:t>42</a:t>
            </a:fld>
            <a:endParaRPr lang="en-US" altLang="zh-CN"/>
          </a:p>
        </p:txBody>
      </p:sp>
      <p:sp>
        <p:nvSpPr>
          <p:cNvPr id="464900" name="AutoShape 4" descr="Green marble"/>
          <p:cNvSpPr>
            <a:spLocks noChangeArrowheads="1"/>
          </p:cNvSpPr>
          <p:nvPr/>
        </p:nvSpPr>
        <p:spPr bwMode="auto">
          <a:xfrm>
            <a:off x="5003800" y="836613"/>
            <a:ext cx="3313113" cy="1800225"/>
          </a:xfrm>
          <a:prstGeom prst="cloudCallout">
            <a:avLst>
              <a:gd name="adj1" fmla="val -110181"/>
              <a:gd name="adj2" fmla="val 83069"/>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b="1" dirty="0">
                <a:solidFill>
                  <a:srgbClr val="996633"/>
                </a:solidFill>
                <a:effectLst>
                  <a:outerShdw blurRad="38100" dist="38100" dir="2700000" algn="tl">
                    <a:srgbClr val="000000"/>
                  </a:outerShdw>
                </a:effectLst>
                <a:latin typeface="Tahoma" pitchFamily="34" charset="0"/>
              </a:rPr>
              <a:t>当且仅当分析器使用</a:t>
            </a:r>
            <a:r>
              <a:rPr lang="en-US" altLang="zh-CN" b="1" i="1" dirty="0">
                <a:solidFill>
                  <a:srgbClr val="996633"/>
                </a:solidFill>
                <a:effectLst>
                  <a:outerShdw blurRad="38100" dist="38100" dir="2700000" algn="tl">
                    <a:srgbClr val="000000"/>
                  </a:outerShdw>
                </a:effectLst>
                <a:latin typeface="Tahoma" pitchFamily="34" charset="0"/>
              </a:rPr>
              <a:t>E </a:t>
            </a:r>
            <a:r>
              <a:rPr lang="en-US" altLang="zh-CN" b="1" dirty="0">
                <a:solidFill>
                  <a:srgbClr val="996633"/>
                </a:solidFill>
                <a:effectLst>
                  <a:outerShdw blurRad="38100" dist="38100" dir="2700000" algn="tl">
                    <a:srgbClr val="000000"/>
                  </a:outerShdw>
                </a:effectLst>
                <a:latin typeface="Tahoma" pitchFamily="34" charset="0"/>
                <a:sym typeface="Symbol" pitchFamily="18" charset="2"/>
              </a:rPr>
              <a:t>  </a:t>
            </a:r>
            <a:r>
              <a:rPr lang="en-US" altLang="zh-CN" b="1" i="1" dirty="0">
                <a:solidFill>
                  <a:srgbClr val="996633"/>
                </a:solidFill>
                <a:effectLst>
                  <a:outerShdw blurRad="38100" dist="38100" dir="2700000" algn="tl">
                    <a:srgbClr val="000000"/>
                  </a:outerShdw>
                </a:effectLst>
                <a:latin typeface="Tahoma" pitchFamily="34" charset="0"/>
              </a:rPr>
              <a:t>E</a:t>
            </a:r>
            <a:r>
              <a:rPr lang="en-US" altLang="zh-CN" b="1" dirty="0">
                <a:solidFill>
                  <a:srgbClr val="996633"/>
                </a:solidFill>
                <a:effectLst>
                  <a:outerShdw blurRad="38100" dist="38100" dir="2700000" algn="tl">
                    <a:srgbClr val="000000"/>
                  </a:outerShdw>
                </a:effectLst>
                <a:latin typeface="Tahoma" pitchFamily="34" charset="0"/>
              </a:rPr>
              <a:t> </a:t>
            </a:r>
            <a:r>
              <a:rPr lang="zh-CN" altLang="en-US" b="1" dirty="0" smtClean="0">
                <a:solidFill>
                  <a:srgbClr val="996633"/>
                </a:solidFill>
                <a:effectLst>
                  <a:outerShdw blurRad="38100" dist="38100" dir="2700000" algn="tl">
                    <a:srgbClr val="000000"/>
                  </a:outerShdw>
                </a:effectLst>
                <a:latin typeface="Tahoma" pitchFamily="34" charset="0"/>
              </a:rPr>
              <a:t>归约时</a:t>
            </a:r>
            <a:r>
              <a:rPr lang="zh-CN" altLang="en-US" b="1" dirty="0">
                <a:solidFill>
                  <a:srgbClr val="996633"/>
                </a:solidFill>
                <a:effectLst>
                  <a:outerShdw blurRad="38100" dist="38100" dir="2700000" algn="tl">
                    <a:srgbClr val="000000"/>
                  </a:outerShdw>
                </a:effectLst>
                <a:latin typeface="Tahoma" pitchFamily="34" charset="0"/>
              </a:rPr>
              <a:t>，宣告分析成功</a:t>
            </a:r>
          </a:p>
        </p:txBody>
      </p:sp>
      <p:sp>
        <p:nvSpPr>
          <p:cNvPr id="464901" name="Text Box 5" descr="Green marble"/>
          <p:cNvSpPr txBox="1">
            <a:spLocks noChangeArrowheads="1"/>
          </p:cNvSpPr>
          <p:nvPr/>
        </p:nvSpPr>
        <p:spPr bwMode="auto">
          <a:xfrm>
            <a:off x="611188" y="4941888"/>
            <a:ext cx="6337300" cy="822325"/>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sz="2400" b="1" i="1">
                <a:solidFill>
                  <a:schemeClr val="accent2"/>
                </a:solidFill>
                <a:effectLst>
                  <a:outerShdw blurRad="38100" dist="38100" dir="2700000" algn="tl">
                    <a:srgbClr val="C0C0C0"/>
                  </a:outerShdw>
                </a:effectLst>
                <a:latin typeface="Tahoma" pitchFamily="34" charset="0"/>
              </a:rPr>
              <a:t>E </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1600" b="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E+T </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1600" b="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 </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E+F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E+id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T+id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F+id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id+id</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 </a:t>
            </a:r>
          </a:p>
        </p:txBody>
      </p:sp>
      <p:sp>
        <p:nvSpPr>
          <p:cNvPr id="464902" name="Text Box 6" descr="Green marble"/>
          <p:cNvSpPr txBox="1">
            <a:spLocks noChangeArrowheads="1"/>
          </p:cNvSpPr>
          <p:nvPr/>
        </p:nvSpPr>
        <p:spPr bwMode="auto">
          <a:xfrm>
            <a:off x="7019925" y="2276475"/>
            <a:ext cx="1798638" cy="3785652"/>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sz="2400" b="1" i="1" dirty="0">
                <a:solidFill>
                  <a:schemeClr val="accent2"/>
                </a:solidFill>
                <a:effectLst>
                  <a:outerShdw blurRad="38100" dist="38100" dir="2700000" algn="tl">
                    <a:srgbClr val="C0C0C0"/>
                  </a:outerShdw>
                </a:effectLst>
                <a:latin typeface="Tahoma" pitchFamily="34" charset="0"/>
                <a:sym typeface="Symbol" pitchFamily="18" charset="2"/>
              </a:rPr>
              <a:t>id </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400" b="1" i="1" dirty="0">
                <a:solidFill>
                  <a:schemeClr val="accent2"/>
                </a:solidFill>
                <a:effectLst>
                  <a:outerShdw blurRad="38100" dist="38100" dir="2700000" algn="tl">
                    <a:srgbClr val="C0C0C0"/>
                  </a:outerShdw>
                </a:effectLst>
                <a:latin typeface="Tahoma" pitchFamily="34" charset="0"/>
                <a:sym typeface="Symbol" pitchFamily="18" charset="2"/>
              </a:rPr>
              <a:t> id</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 </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F + id </a:t>
            </a:r>
          </a:p>
          <a:p>
            <a:pPr>
              <a:spcBef>
                <a:spcPct val="50000"/>
              </a:spcBef>
              <a:defRPr/>
            </a:pPr>
            <a:r>
              <a:rPr lang="en-US" altLang="zh-CN" sz="2400" b="1" dirty="0" err="1">
                <a:solidFill>
                  <a:schemeClr val="accent2"/>
                </a:solidFill>
                <a:effectLst>
                  <a:outerShdw blurRad="38100" dist="38100" dir="2700000" algn="tl">
                    <a:srgbClr val="C0C0C0"/>
                  </a:outerShdw>
                </a:effectLst>
                <a:latin typeface="Tahoma" pitchFamily="34" charset="0"/>
                <a:sym typeface="Symbol" pitchFamily="18" charset="2"/>
              </a:rPr>
              <a:t>T+id</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 </a:t>
            </a:r>
          </a:p>
          <a:p>
            <a:pPr>
              <a:spcBef>
                <a:spcPct val="50000"/>
              </a:spcBef>
              <a:defRPr/>
            </a:pPr>
            <a:r>
              <a:rPr lang="en-US" altLang="zh-CN" sz="2400" b="1" dirty="0" err="1">
                <a:solidFill>
                  <a:schemeClr val="accent2"/>
                </a:solidFill>
                <a:effectLst>
                  <a:outerShdw blurRad="38100" dist="38100" dir="2700000" algn="tl">
                    <a:srgbClr val="C0C0C0"/>
                  </a:outerShdw>
                </a:effectLst>
                <a:latin typeface="Tahoma" pitchFamily="34" charset="0"/>
                <a:sym typeface="Symbol" pitchFamily="18" charset="2"/>
              </a:rPr>
              <a:t>E+id</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 </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E+F </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E+T</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E</a:t>
            </a:r>
            <a:endParaRPr lang="en-US" altLang="zh-CN" sz="1600" b="1" i="1" dirty="0">
              <a:solidFill>
                <a:schemeClr val="accent2"/>
              </a:solidFill>
              <a:effectLst>
                <a:outerShdw blurRad="38100" dist="38100" dir="2700000" algn="tl">
                  <a:srgbClr val="C0C0C0"/>
                </a:outerShdw>
              </a:effectLst>
              <a:latin typeface="Tahoma" pitchFamily="34" charset="0"/>
              <a:sym typeface="Symbol" pitchFamily="18" charset="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Effect transition="in" filter="wipe(down)">
                                      <p:cBhvr>
                                        <p:cTn id="7" dur="580">
                                          <p:stCondLst>
                                            <p:cond delay="0"/>
                                          </p:stCondLst>
                                        </p:cTn>
                                        <p:tgtEl>
                                          <p:spTgt spid="464900"/>
                                        </p:tgtEl>
                                      </p:cBhvr>
                                    </p:animEffect>
                                    <p:anim calcmode="lin" valueType="num">
                                      <p:cBhvr>
                                        <p:cTn id="8" dur="1822" tmFilter="0,0; 0.14,0.36; 0.43,0.73; 0.71,0.91; 1.0,1.0">
                                          <p:stCondLst>
                                            <p:cond delay="0"/>
                                          </p:stCondLst>
                                        </p:cTn>
                                        <p:tgtEl>
                                          <p:spTgt spid="46490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490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490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490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4900"/>
                                        </p:tgtEl>
                                        <p:attrNameLst>
                                          <p:attrName>ppt_y</p:attrName>
                                        </p:attrNameLst>
                                      </p:cBhvr>
                                      <p:tavLst>
                                        <p:tav tm="0" fmla="#ppt_y-sin(pi*$)/81">
                                          <p:val>
                                            <p:fltVal val="0"/>
                                          </p:val>
                                        </p:tav>
                                        <p:tav tm="100000">
                                          <p:val>
                                            <p:fltVal val="1"/>
                                          </p:val>
                                        </p:tav>
                                      </p:tavLst>
                                    </p:anim>
                                    <p:animScale>
                                      <p:cBhvr>
                                        <p:cTn id="13" dur="26">
                                          <p:stCondLst>
                                            <p:cond delay="650"/>
                                          </p:stCondLst>
                                        </p:cTn>
                                        <p:tgtEl>
                                          <p:spTgt spid="464900"/>
                                        </p:tgtEl>
                                      </p:cBhvr>
                                      <p:to x="100000" y="60000"/>
                                    </p:animScale>
                                    <p:animScale>
                                      <p:cBhvr>
                                        <p:cTn id="14" dur="166" decel="50000">
                                          <p:stCondLst>
                                            <p:cond delay="676"/>
                                          </p:stCondLst>
                                        </p:cTn>
                                        <p:tgtEl>
                                          <p:spTgt spid="464900"/>
                                        </p:tgtEl>
                                      </p:cBhvr>
                                      <p:to x="100000" y="100000"/>
                                    </p:animScale>
                                    <p:animScale>
                                      <p:cBhvr>
                                        <p:cTn id="15" dur="26">
                                          <p:stCondLst>
                                            <p:cond delay="1312"/>
                                          </p:stCondLst>
                                        </p:cTn>
                                        <p:tgtEl>
                                          <p:spTgt spid="464900"/>
                                        </p:tgtEl>
                                      </p:cBhvr>
                                      <p:to x="100000" y="80000"/>
                                    </p:animScale>
                                    <p:animScale>
                                      <p:cBhvr>
                                        <p:cTn id="16" dur="166" decel="50000">
                                          <p:stCondLst>
                                            <p:cond delay="1338"/>
                                          </p:stCondLst>
                                        </p:cTn>
                                        <p:tgtEl>
                                          <p:spTgt spid="464900"/>
                                        </p:tgtEl>
                                      </p:cBhvr>
                                      <p:to x="100000" y="100000"/>
                                    </p:animScale>
                                    <p:animScale>
                                      <p:cBhvr>
                                        <p:cTn id="17" dur="26">
                                          <p:stCondLst>
                                            <p:cond delay="1642"/>
                                          </p:stCondLst>
                                        </p:cTn>
                                        <p:tgtEl>
                                          <p:spTgt spid="464900"/>
                                        </p:tgtEl>
                                      </p:cBhvr>
                                      <p:to x="100000" y="90000"/>
                                    </p:animScale>
                                    <p:animScale>
                                      <p:cBhvr>
                                        <p:cTn id="18" dur="166" decel="50000">
                                          <p:stCondLst>
                                            <p:cond delay="1668"/>
                                          </p:stCondLst>
                                        </p:cTn>
                                        <p:tgtEl>
                                          <p:spTgt spid="464900"/>
                                        </p:tgtEl>
                                      </p:cBhvr>
                                      <p:to x="100000" y="100000"/>
                                    </p:animScale>
                                    <p:animScale>
                                      <p:cBhvr>
                                        <p:cTn id="19" dur="26">
                                          <p:stCondLst>
                                            <p:cond delay="1808"/>
                                          </p:stCondLst>
                                        </p:cTn>
                                        <p:tgtEl>
                                          <p:spTgt spid="464900"/>
                                        </p:tgtEl>
                                      </p:cBhvr>
                                      <p:to x="100000" y="95000"/>
                                    </p:animScale>
                                    <p:animScale>
                                      <p:cBhvr>
                                        <p:cTn id="20" dur="166" decel="50000">
                                          <p:stCondLst>
                                            <p:cond delay="1834"/>
                                          </p:stCondLst>
                                        </p:cTn>
                                        <p:tgtEl>
                                          <p:spTgt spid="4649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5"/>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595970" name="Rectangle 2"/>
          <p:cNvSpPr>
            <a:spLocks noGrp="1" noChangeArrowheads="1"/>
          </p:cNvSpPr>
          <p:nvPr>
            <p:ph idx="1"/>
          </p:nvPr>
        </p:nvSpPr>
        <p:spPr>
          <a:xfrm>
            <a:off x="304800" y="1196975"/>
            <a:ext cx="8515350" cy="4537075"/>
          </a:xfrm>
        </p:spPr>
        <p:txBody>
          <a:bodyPr/>
          <a:lstStyle/>
          <a:p>
            <a:pPr>
              <a:spcBef>
                <a:spcPct val="0"/>
              </a:spcBef>
              <a:buFontTx/>
              <a:buNone/>
              <a:defRPr/>
            </a:pPr>
            <a:r>
              <a:rPr lang="zh-CN" altLang="en-US" sz="2800" b="1" smtClean="0">
                <a:effectLst>
                  <a:outerShdw blurRad="38100" dist="38100" dir="2700000" algn="tl">
                    <a:srgbClr val="C0C0C0"/>
                  </a:outerShdw>
                </a:effectLst>
                <a:ea typeface="宋体" pitchFamily="2" charset="-122"/>
              </a:rPr>
              <a:t>从文法构造识别活前缀的</a:t>
            </a:r>
            <a:r>
              <a:rPr lang="en-US" altLang="zh-CN" sz="2800" b="1" smtClean="0">
                <a:effectLst>
                  <a:outerShdw blurRad="38100" dist="38100" dir="2700000" algn="tl">
                    <a:srgbClr val="C0C0C0"/>
                  </a:outerShdw>
                </a:effectLst>
                <a:ea typeface="宋体" pitchFamily="2" charset="-122"/>
              </a:rPr>
              <a:t>DFA</a:t>
            </a:r>
            <a:endParaRPr lang="zh-CN" altLang="en-US" sz="2800" b="1"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smtClean="0">
                <a:effectLst>
                  <a:outerShdw blurRad="38100" dist="38100" dir="2700000" algn="tl">
                    <a:srgbClr val="C0C0C0"/>
                  </a:outerShdw>
                </a:effectLst>
                <a:ea typeface="宋体" pitchFamily="2" charset="-122"/>
              </a:rPr>
              <a:t>	2. 构造</a:t>
            </a:r>
            <a:r>
              <a:rPr lang="en-US" altLang="zh-CN" sz="2800" b="1" smtClean="0">
                <a:effectLst>
                  <a:outerShdw blurRad="38100" dist="38100" dir="2700000" algn="tl">
                    <a:srgbClr val="C0C0C0"/>
                  </a:outerShdw>
                </a:effectLst>
                <a:ea typeface="宋体" pitchFamily="2" charset="-122"/>
              </a:rPr>
              <a:t>LR(0)</a:t>
            </a:r>
            <a:r>
              <a:rPr lang="zh-CN" altLang="en-US" sz="2800" b="1"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I</a:t>
            </a:r>
            <a:r>
              <a:rPr lang="en-US" altLang="zh-CN" sz="2800" b="1" baseline="-30000" smtClean="0">
                <a:solidFill>
                  <a:schemeClr val="accent2"/>
                </a:solidFill>
                <a:effectLst>
                  <a:outerShdw blurRad="38100" dist="38100" dir="2700000" algn="tl">
                    <a:srgbClr val="C0C0C0"/>
                  </a:outerShdw>
                </a:effectLst>
                <a:ea typeface="宋体" pitchFamily="2" charset="-122"/>
              </a:rPr>
              <a:t>0</a:t>
            </a:r>
            <a:r>
              <a:rPr lang="en-US" altLang="zh-CN" sz="2800" b="1" smtClean="0">
                <a:solidFill>
                  <a:schemeClr val="accent2"/>
                </a:solidFill>
                <a:effectLst>
                  <a:outerShdw blurRad="38100" dist="38100" dir="2700000" algn="tl">
                    <a:srgbClr val="C0C0C0"/>
                  </a:outerShdw>
                </a:effectLst>
                <a:ea typeface="宋体" pitchFamily="2" charset="-122"/>
              </a:rPr>
              <a:t>:</a:t>
            </a:r>
            <a:endParaRPr lang="zh-CN" altLang="en-US" sz="2800" b="1"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smtClean="0">
                <a:solidFill>
                  <a:schemeClr val="accent2"/>
                </a:solidFill>
                <a:effectLst>
                  <a:outerShdw blurRad="38100" dist="38100" dir="2700000" algn="tl">
                    <a:srgbClr val="C0C0C0"/>
                  </a:outerShdw>
                </a:effectLst>
                <a:ea typeface="宋体" pitchFamily="2" charset="-122"/>
              </a:rPr>
              <a:t>	</a:t>
            </a:r>
            <a:r>
              <a:rPr lang="en-US" altLang="zh-CN" sz="2800" b="1" i="1" smtClean="0">
                <a:solidFill>
                  <a:schemeClr val="accent2"/>
                </a:solidFill>
                <a:effectLst>
                  <a:outerShdw blurRad="38100" dist="38100" dir="2700000" algn="tl">
                    <a:srgbClr val="C0C0C0"/>
                  </a:outerShdw>
                </a:effectLst>
                <a:ea typeface="宋体" pitchFamily="2" charset="-122"/>
              </a:rPr>
              <a:t>E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E</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E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E </a:t>
            </a:r>
            <a:r>
              <a:rPr lang="en-US" altLang="zh-CN" sz="2800" b="1" smtClean="0">
                <a:solidFill>
                  <a:schemeClr val="accent2"/>
                </a:solidFill>
                <a:effectLst>
                  <a:outerShdw blurRad="38100" dist="38100" dir="2700000" algn="tl">
                    <a:srgbClr val="C0C0C0"/>
                  </a:outerShdw>
                </a:effectLst>
                <a:ea typeface="宋体" pitchFamily="2" charset="-122"/>
              </a:rPr>
              <a:t>+ </a:t>
            </a:r>
            <a:r>
              <a:rPr lang="en-US" altLang="zh-CN" sz="2800" b="1" i="1" smtClean="0">
                <a:solidFill>
                  <a:schemeClr val="accent2"/>
                </a:solidFill>
                <a:effectLst>
                  <a:outerShdw blurRad="38100" dist="38100" dir="2700000" algn="tl">
                    <a:srgbClr val="C0C0C0"/>
                  </a:outerShdw>
                </a:effectLst>
                <a:ea typeface="宋体" pitchFamily="2" charset="-122"/>
              </a:rPr>
              <a:t>T </a:t>
            </a:r>
            <a:endParaRPr lang="en-US" altLang="zh-CN" sz="2800" b="1"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smtClean="0">
                <a:solidFill>
                  <a:schemeClr val="accent2"/>
                </a:solidFill>
                <a:effectLst>
                  <a:outerShdw blurRad="38100" dist="38100" dir="2700000" algn="tl">
                    <a:srgbClr val="C0C0C0"/>
                  </a:outerShdw>
                </a:effectLst>
                <a:ea typeface="宋体" pitchFamily="2" charset="-122"/>
              </a:rPr>
              <a:t>	</a:t>
            </a:r>
            <a:r>
              <a:rPr lang="en-US" altLang="zh-CN" sz="2800" b="1" i="1" smtClean="0">
                <a:solidFill>
                  <a:schemeClr val="accent2"/>
                </a:solidFill>
                <a:effectLst>
                  <a:outerShdw blurRad="38100" dist="38100" dir="2700000" algn="tl">
                    <a:srgbClr val="C0C0C0"/>
                  </a:outerShdw>
                </a:effectLst>
                <a:ea typeface="宋体" pitchFamily="2" charset="-122"/>
              </a:rPr>
              <a:t>E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T</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T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T </a:t>
            </a:r>
            <a:r>
              <a:rPr lang="en-US" altLang="zh-CN" sz="2800" b="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 F </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T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F</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F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E</a:t>
            </a:r>
            <a:r>
              <a:rPr lang="en-US" altLang="zh-CN" sz="2800" b="1" smtClean="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F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id</a:t>
            </a:r>
            <a:endParaRPr lang="zh-CN" altLang="en-US" sz="2800" b="1" i="1" smtClean="0">
              <a:solidFill>
                <a:schemeClr val="accent2"/>
              </a:solidFill>
              <a:effectLst>
                <a:outerShdw blurRad="38100" dist="38100" dir="2700000" algn="tl">
                  <a:srgbClr val="C0C0C0"/>
                </a:outerShdw>
              </a:effectLst>
              <a:ea typeface="宋体" pitchFamily="2" charset="-122"/>
            </a:endParaRPr>
          </a:p>
        </p:txBody>
      </p:sp>
      <p:sp>
        <p:nvSpPr>
          <p:cNvPr id="6" name="灯片编号占位符 5"/>
          <p:cNvSpPr>
            <a:spLocks noGrp="1"/>
          </p:cNvSpPr>
          <p:nvPr>
            <p:ph type="sldNum" sz="quarter" idx="11"/>
          </p:nvPr>
        </p:nvSpPr>
        <p:spPr/>
        <p:txBody>
          <a:bodyPr/>
          <a:lstStyle/>
          <a:p>
            <a:pPr>
              <a:defRPr/>
            </a:pPr>
            <a:fld id="{80029D01-84EB-4C95-9422-7B59562CBBF9}" type="slidenum">
              <a:rPr lang="en-US" altLang="zh-CN"/>
              <a:pPr>
                <a:defRPr/>
              </a:pPr>
              <a:t>43</a:t>
            </a:fld>
            <a:endParaRPr lang="en-US" altLang="zh-CN"/>
          </a:p>
        </p:txBody>
      </p:sp>
      <p:sp>
        <p:nvSpPr>
          <p:cNvPr id="595971" name="AutoShape 3" descr="Green marble"/>
          <p:cNvSpPr>
            <a:spLocks noChangeArrowheads="1"/>
          </p:cNvSpPr>
          <p:nvPr/>
        </p:nvSpPr>
        <p:spPr bwMode="auto">
          <a:xfrm>
            <a:off x="3419475" y="2997200"/>
            <a:ext cx="5543550" cy="2592388"/>
          </a:xfrm>
          <a:prstGeom prst="wedgeRoundRectCallout">
            <a:avLst>
              <a:gd name="adj1" fmla="val -75144"/>
              <a:gd name="adj2" fmla="val -56856"/>
              <a:gd name="adj3" fmla="val 16667"/>
            </a:avLst>
          </a:prstGeom>
          <a:solidFill>
            <a:schemeClr val="accent1">
              <a:alpha val="20000"/>
            </a:schemeClr>
          </a:solidFill>
          <a:ln w="12700">
            <a:solidFill>
              <a:schemeClr val="tx1"/>
            </a:solidFill>
            <a:miter lim="800000"/>
            <a:headEnd type="none" w="sm" len="sm"/>
            <a:tailEnd type="none" w="sm" len="sm"/>
          </a:ln>
          <a:effectLst/>
        </p:spPr>
        <p:txBody>
          <a:bodyPr/>
          <a:lstStyle/>
          <a:p>
            <a:pPr>
              <a:defRPr/>
            </a:pPr>
            <a:r>
              <a:rPr lang="zh-CN" altLang="en-US" sz="2400" b="1">
                <a:solidFill>
                  <a:srgbClr val="996633"/>
                </a:solidFill>
                <a:effectLst>
                  <a:outerShdw blurRad="38100" dist="38100" dir="2700000" algn="tl">
                    <a:srgbClr val="000000"/>
                  </a:outerShdw>
                </a:effectLst>
                <a:latin typeface="Tahoma" pitchFamily="34" charset="0"/>
              </a:rPr>
              <a:t>闭包函数</a:t>
            </a:r>
            <a:r>
              <a:rPr lang="en-US" altLang="zh-CN" sz="2400" b="1">
                <a:solidFill>
                  <a:srgbClr val="996633"/>
                </a:solidFill>
                <a:effectLst>
                  <a:outerShdw blurRad="38100" dist="38100" dir="2700000" algn="tl">
                    <a:srgbClr val="000000"/>
                  </a:outerShdw>
                </a:effectLst>
                <a:latin typeface="Tahoma" pitchFamily="34" charset="0"/>
              </a:rPr>
              <a:t>closure(I)</a:t>
            </a:r>
          </a:p>
          <a:p>
            <a:pPr>
              <a:defRPr/>
            </a:pPr>
            <a:r>
              <a:rPr lang="en-US" altLang="zh-CN" sz="2400" b="1">
                <a:solidFill>
                  <a:srgbClr val="996633"/>
                </a:solidFill>
                <a:effectLst>
                  <a:outerShdw blurRad="38100" dist="38100" dir="2700000" algn="tl">
                    <a:srgbClr val="000000"/>
                  </a:outerShdw>
                </a:effectLst>
                <a:latin typeface="Tahoma" pitchFamily="34" charset="0"/>
              </a:rPr>
              <a:t>1</a:t>
            </a:r>
            <a:r>
              <a:rPr lang="zh-CN" altLang="en-US" sz="2400" b="1">
                <a:solidFill>
                  <a:srgbClr val="996633"/>
                </a:solidFill>
                <a:effectLst>
                  <a:outerShdw blurRad="38100" dist="38100" dir="2700000" algn="tl">
                    <a:srgbClr val="000000"/>
                  </a:outerShdw>
                </a:effectLst>
                <a:latin typeface="Tahoma" pitchFamily="34" charset="0"/>
              </a:rPr>
              <a:t>、</a:t>
            </a:r>
            <a:r>
              <a:rPr lang="en-US" altLang="zh-CN" sz="2400" b="1">
                <a:solidFill>
                  <a:srgbClr val="996633"/>
                </a:solidFill>
                <a:effectLst>
                  <a:outerShdw blurRad="38100" dist="38100" dir="2700000" algn="tl">
                    <a:srgbClr val="000000"/>
                  </a:outerShdw>
                </a:effectLst>
                <a:latin typeface="Tahoma" pitchFamily="34" charset="0"/>
              </a:rPr>
              <a:t>I</a:t>
            </a:r>
            <a:r>
              <a:rPr lang="zh-CN" altLang="en-US" sz="2400" b="1">
                <a:solidFill>
                  <a:srgbClr val="996633"/>
                </a:solidFill>
                <a:effectLst>
                  <a:outerShdw blurRad="38100" dist="38100" dir="2700000" algn="tl">
                    <a:srgbClr val="000000"/>
                  </a:outerShdw>
                </a:effectLst>
                <a:latin typeface="Tahoma" pitchFamily="34" charset="0"/>
              </a:rPr>
              <a:t>的每个项目均加入</a:t>
            </a:r>
            <a:r>
              <a:rPr lang="en-US" altLang="zh-CN" sz="2400" b="1">
                <a:solidFill>
                  <a:srgbClr val="996633"/>
                </a:solidFill>
                <a:effectLst>
                  <a:outerShdw blurRad="38100" dist="38100" dir="2700000" algn="tl">
                    <a:srgbClr val="000000"/>
                  </a:outerShdw>
                </a:effectLst>
                <a:latin typeface="Tahoma" pitchFamily="34" charset="0"/>
              </a:rPr>
              <a:t>closure(I)</a:t>
            </a:r>
          </a:p>
          <a:p>
            <a:pPr>
              <a:defRPr/>
            </a:pPr>
            <a:r>
              <a:rPr lang="en-US" altLang="zh-CN" sz="2400" b="1">
                <a:solidFill>
                  <a:srgbClr val="996633"/>
                </a:solidFill>
                <a:effectLst>
                  <a:outerShdw blurRad="38100" dist="38100" dir="2700000" algn="tl">
                    <a:srgbClr val="000000"/>
                  </a:outerShdw>
                </a:effectLst>
                <a:latin typeface="Tahoma" pitchFamily="34" charset="0"/>
              </a:rPr>
              <a:t>2</a:t>
            </a:r>
            <a:r>
              <a:rPr lang="zh-CN" altLang="en-US" sz="2400" b="1">
                <a:solidFill>
                  <a:srgbClr val="996633"/>
                </a:solidFill>
                <a:effectLst>
                  <a:outerShdw blurRad="38100" dist="38100" dir="2700000" algn="tl">
                    <a:srgbClr val="000000"/>
                  </a:outerShdw>
                </a:effectLst>
                <a:latin typeface="Tahoma" pitchFamily="34" charset="0"/>
              </a:rPr>
              <a:t>、如果</a:t>
            </a:r>
            <a:r>
              <a:rPr lang="en-US" altLang="zh-CN" sz="2400" b="1">
                <a:solidFill>
                  <a:srgbClr val="996633"/>
                </a:solidFill>
                <a:effectLst>
                  <a:outerShdw blurRad="38100" dist="38100" dir="2700000" algn="tl">
                    <a:srgbClr val="000000"/>
                  </a:outerShdw>
                </a:effectLst>
                <a:latin typeface="Tahoma" pitchFamily="34" charset="0"/>
              </a:rPr>
              <a:t>A</a:t>
            </a:r>
            <a:r>
              <a:rPr lang="en-US" altLang="zh-CN" sz="2400" b="1">
                <a:solidFill>
                  <a:srgbClr val="996633"/>
                </a:solidFill>
                <a:effectLst>
                  <a:outerShdw blurRad="38100" dist="38100" dir="2700000" algn="tl">
                    <a:srgbClr val="000000"/>
                  </a:outerShdw>
                </a:effectLst>
                <a:latin typeface="Tahoma" pitchFamily="34" charset="0"/>
                <a:sym typeface="Wingdings" pitchFamily="2" charset="2"/>
              </a:rPr>
              <a:t></a:t>
            </a:r>
            <a:r>
              <a:rPr lang="el-GR" altLang="zh-CN" sz="2400" b="1" i="1">
                <a:solidFill>
                  <a:srgbClr val="996633"/>
                </a:solidFill>
                <a:effectLst>
                  <a:outerShdw blurRad="38100" dist="38100" dir="2700000" algn="tl">
                    <a:srgbClr val="000000"/>
                  </a:outerShdw>
                </a:effectLst>
                <a:cs typeface="Arial" pitchFamily="34" charset="0"/>
                <a:sym typeface="Wingdings" pitchFamily="2" charset="2"/>
              </a:rPr>
              <a:t>α</a:t>
            </a:r>
            <a:r>
              <a:rPr lang="en-US" altLang="zh-CN" sz="2400" b="1" i="1">
                <a:solidFill>
                  <a:srgbClr val="996633"/>
                </a:solidFill>
                <a:effectLst>
                  <a:outerShdw blurRad="38100" dist="38100" dir="2700000" algn="tl">
                    <a:srgbClr val="000000"/>
                  </a:outerShdw>
                </a:effectLst>
                <a:cs typeface="Arial" pitchFamily="34" charset="0"/>
                <a:sym typeface="Wingdings" pitchFamily="2" charset="2"/>
              </a:rPr>
              <a:t>·B</a:t>
            </a:r>
            <a:r>
              <a:rPr lang="el-GR" altLang="zh-CN" sz="2400" b="1" i="1">
                <a:solidFill>
                  <a:srgbClr val="996633"/>
                </a:solidFill>
                <a:effectLst>
                  <a:outerShdw blurRad="38100" dist="38100" dir="2700000" algn="tl">
                    <a:srgbClr val="000000"/>
                  </a:outerShdw>
                </a:effectLst>
                <a:cs typeface="Arial" pitchFamily="34" charset="0"/>
                <a:sym typeface="Wingdings" pitchFamily="2" charset="2"/>
              </a:rPr>
              <a:t>β</a:t>
            </a:r>
            <a:r>
              <a:rPr lang="zh-CN" altLang="en-US" sz="2400" b="1" i="1">
                <a:solidFill>
                  <a:srgbClr val="996633"/>
                </a:solidFill>
                <a:effectLst>
                  <a:outerShdw blurRad="38100" dist="38100" dir="2700000" algn="tl">
                    <a:srgbClr val="000000"/>
                  </a:outerShdw>
                </a:effectLst>
                <a:cs typeface="Arial" pitchFamily="34" charset="0"/>
                <a:sym typeface="Wingdings" pitchFamily="2" charset="2"/>
              </a:rPr>
              <a:t>在 </a:t>
            </a:r>
            <a:r>
              <a:rPr lang="en-US" altLang="zh-CN" sz="2400" b="1">
                <a:solidFill>
                  <a:srgbClr val="996633"/>
                </a:solidFill>
                <a:effectLst>
                  <a:outerShdw blurRad="38100" dist="38100" dir="2700000" algn="tl">
                    <a:srgbClr val="000000"/>
                  </a:outerShdw>
                </a:effectLst>
                <a:latin typeface="Tahoma" pitchFamily="34" charset="0"/>
              </a:rPr>
              <a:t>closure(I)</a:t>
            </a:r>
            <a:r>
              <a:rPr lang="zh-CN" altLang="en-US" sz="2400" b="1">
                <a:solidFill>
                  <a:srgbClr val="996633"/>
                </a:solidFill>
                <a:effectLst>
                  <a:outerShdw blurRad="38100" dist="38100" dir="2700000" algn="tl">
                    <a:srgbClr val="000000"/>
                  </a:outerShdw>
                </a:effectLst>
                <a:latin typeface="Tahoma" pitchFamily="34" charset="0"/>
              </a:rPr>
              <a:t>中，且</a:t>
            </a:r>
            <a:r>
              <a:rPr lang="en-US" altLang="zh-CN" sz="2400" b="1">
                <a:solidFill>
                  <a:srgbClr val="996633"/>
                </a:solidFill>
                <a:effectLst>
                  <a:outerShdw blurRad="38100" dist="38100" dir="2700000" algn="tl">
                    <a:srgbClr val="000000"/>
                  </a:outerShdw>
                </a:effectLst>
                <a:latin typeface="Tahoma" pitchFamily="34" charset="0"/>
              </a:rPr>
              <a:t>B</a:t>
            </a:r>
            <a:r>
              <a:rPr lang="en-US" altLang="zh-CN" sz="2400" b="1">
                <a:solidFill>
                  <a:srgbClr val="996633"/>
                </a:solidFill>
                <a:effectLst>
                  <a:outerShdw blurRad="38100" dist="38100" dir="2700000" algn="tl">
                    <a:srgbClr val="000000"/>
                  </a:outerShdw>
                </a:effectLst>
                <a:latin typeface="Tahoma" pitchFamily="34" charset="0"/>
                <a:sym typeface="Wingdings" pitchFamily="2" charset="2"/>
              </a:rPr>
              <a:t></a:t>
            </a:r>
            <a:r>
              <a:rPr lang="el-GR" altLang="zh-CN" sz="2400" b="1">
                <a:solidFill>
                  <a:srgbClr val="996633"/>
                </a:solidFill>
                <a:effectLst>
                  <a:outerShdw blurRad="38100" dist="38100" dir="2700000" algn="tl">
                    <a:srgbClr val="000000"/>
                  </a:outerShdw>
                </a:effectLst>
                <a:cs typeface="Arial" pitchFamily="34" charset="0"/>
                <a:sym typeface="Wingdings" pitchFamily="2" charset="2"/>
              </a:rPr>
              <a:t>γ</a:t>
            </a:r>
            <a:r>
              <a:rPr lang="zh-CN" altLang="el-GR" sz="2400" b="1">
                <a:solidFill>
                  <a:srgbClr val="996633"/>
                </a:solidFill>
                <a:effectLst>
                  <a:outerShdw blurRad="38100" dist="38100" dir="2700000" algn="tl">
                    <a:srgbClr val="000000"/>
                  </a:outerShdw>
                </a:effectLst>
                <a:cs typeface="Arial" pitchFamily="34" charset="0"/>
                <a:sym typeface="Wingdings" pitchFamily="2" charset="2"/>
              </a:rPr>
              <a:t>是产生式，那么如果项目</a:t>
            </a:r>
            <a:r>
              <a:rPr lang="en-US" altLang="zh-CN" sz="2400" b="1">
                <a:solidFill>
                  <a:srgbClr val="996633"/>
                </a:solidFill>
                <a:effectLst>
                  <a:outerShdw blurRad="38100" dist="38100" dir="2700000" algn="tl">
                    <a:srgbClr val="000000"/>
                  </a:outerShdw>
                </a:effectLst>
                <a:latin typeface="Tahoma" pitchFamily="34" charset="0"/>
              </a:rPr>
              <a:t>B</a:t>
            </a:r>
            <a:r>
              <a:rPr lang="en-US" altLang="zh-CN" sz="2400" b="1">
                <a:solidFill>
                  <a:srgbClr val="996633"/>
                </a:solidFill>
                <a:effectLst>
                  <a:outerShdw blurRad="38100" dist="38100" dir="2700000" algn="tl">
                    <a:srgbClr val="000000"/>
                  </a:outerShdw>
                </a:effectLst>
                <a:latin typeface="Tahoma" pitchFamily="34" charset="0"/>
                <a:sym typeface="Wingdings" pitchFamily="2" charset="2"/>
              </a:rPr>
              <a:t> </a:t>
            </a:r>
            <a:r>
              <a:rPr lang="en-US" altLang="zh-CN" sz="2400" b="1" i="1">
                <a:solidFill>
                  <a:srgbClr val="996633"/>
                </a:solidFill>
                <a:effectLst>
                  <a:outerShdw blurRad="38100" dist="38100" dir="2700000" algn="tl">
                    <a:srgbClr val="000000"/>
                  </a:outerShdw>
                </a:effectLst>
                <a:latin typeface="Arial"/>
                <a:sym typeface="Wingdings" pitchFamily="2" charset="2"/>
              </a:rPr>
              <a:t>·</a:t>
            </a:r>
            <a:r>
              <a:rPr lang="el-GR" altLang="zh-CN" sz="2400" b="1">
                <a:solidFill>
                  <a:srgbClr val="996633"/>
                </a:solidFill>
                <a:effectLst>
                  <a:outerShdw blurRad="38100" dist="38100" dir="2700000" algn="tl">
                    <a:srgbClr val="000000"/>
                  </a:outerShdw>
                </a:effectLst>
                <a:latin typeface="Tahoma" pitchFamily="34" charset="0"/>
                <a:sym typeface="Wingdings" pitchFamily="2" charset="2"/>
              </a:rPr>
              <a:t>γ</a:t>
            </a:r>
            <a:r>
              <a:rPr lang="zh-CN" altLang="el-GR" sz="2400" b="1">
                <a:solidFill>
                  <a:srgbClr val="996633"/>
                </a:solidFill>
                <a:effectLst>
                  <a:outerShdw blurRad="38100" dist="38100" dir="2700000" algn="tl">
                    <a:srgbClr val="000000"/>
                  </a:outerShdw>
                </a:effectLst>
                <a:latin typeface="Tahoma" pitchFamily="34" charset="0"/>
                <a:sym typeface="Wingdings" pitchFamily="2" charset="2"/>
              </a:rPr>
              <a:t>还不在</a:t>
            </a:r>
            <a:r>
              <a:rPr lang="en-US" altLang="zh-CN" sz="2400" b="1">
                <a:solidFill>
                  <a:srgbClr val="996633"/>
                </a:solidFill>
                <a:effectLst>
                  <a:outerShdw blurRad="38100" dist="38100" dir="2700000" algn="tl">
                    <a:srgbClr val="000000"/>
                  </a:outerShdw>
                </a:effectLst>
                <a:latin typeface="Tahoma" pitchFamily="34" charset="0"/>
              </a:rPr>
              <a:t>closure(I)</a:t>
            </a:r>
            <a:r>
              <a:rPr lang="zh-CN" altLang="en-US" sz="2400" b="1">
                <a:solidFill>
                  <a:srgbClr val="996633"/>
                </a:solidFill>
                <a:effectLst>
                  <a:outerShdw blurRad="38100" dist="38100" dir="2700000" algn="tl">
                    <a:srgbClr val="000000"/>
                  </a:outerShdw>
                </a:effectLst>
                <a:latin typeface="Tahoma" pitchFamily="34" charset="0"/>
              </a:rPr>
              <a:t>中的话，那么把它加入。</a:t>
            </a:r>
            <a:endParaRPr lang="zh-CN" altLang="el-GR" sz="2400" b="1">
              <a:solidFill>
                <a:srgbClr val="996633"/>
              </a:solidFill>
              <a:effectLst>
                <a:outerShdw blurRad="38100" dist="38100" dir="2700000" algn="tl">
                  <a:srgbClr val="000000"/>
                </a:outerShdw>
              </a:effectLst>
              <a:cs typeface="Arial" pitchFamily="34" charset="0"/>
            </a:endParaRPr>
          </a:p>
          <a:p>
            <a:pPr>
              <a:defRPr/>
            </a:pPr>
            <a:endParaRPr lang="el-GR" altLang="zh-CN" sz="2400" b="1">
              <a:solidFill>
                <a:srgbClr val="996633"/>
              </a:solidFill>
              <a:effectLst>
                <a:outerShdw blurRad="38100" dist="38100" dir="2700000" algn="tl">
                  <a:srgbClr val="000000"/>
                </a:outerShdw>
              </a:effectLst>
              <a:cs typeface="Arial" pitchFamily="34" charset="0"/>
            </a:endParaRPr>
          </a:p>
        </p:txBody>
      </p:sp>
      <p:sp>
        <p:nvSpPr>
          <p:cNvPr id="595972" name="Rectangle 4"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5970">
                                            <p:txEl>
                                              <p:pRg st="4" end="4"/>
                                            </p:txEl>
                                          </p:spTgt>
                                        </p:tgtEl>
                                        <p:attrNameLst>
                                          <p:attrName>style.visibility</p:attrName>
                                        </p:attrNameLst>
                                      </p:cBhvr>
                                      <p:to>
                                        <p:strVal val="visible"/>
                                      </p:to>
                                    </p:set>
                                    <p:animEffect transition="in" filter="blinds(horizontal)">
                                      <p:cBhvr>
                                        <p:cTn id="7" dur="500"/>
                                        <p:tgtEl>
                                          <p:spTgt spid="59597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5970">
                                            <p:txEl>
                                              <p:pRg st="5" end="5"/>
                                            </p:txEl>
                                          </p:spTgt>
                                        </p:tgtEl>
                                        <p:attrNameLst>
                                          <p:attrName>style.visibility</p:attrName>
                                        </p:attrNameLst>
                                      </p:cBhvr>
                                      <p:to>
                                        <p:strVal val="visible"/>
                                      </p:to>
                                    </p:set>
                                    <p:animEffect transition="in" filter="blinds(horizontal)">
                                      <p:cBhvr>
                                        <p:cTn id="10" dur="500"/>
                                        <p:tgtEl>
                                          <p:spTgt spid="595970">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95970">
                                            <p:txEl>
                                              <p:pRg st="6" end="6"/>
                                            </p:txEl>
                                          </p:spTgt>
                                        </p:tgtEl>
                                        <p:attrNameLst>
                                          <p:attrName>style.visibility</p:attrName>
                                        </p:attrNameLst>
                                      </p:cBhvr>
                                      <p:to>
                                        <p:strVal val="visible"/>
                                      </p:to>
                                    </p:set>
                                    <p:animEffect transition="in" filter="blinds(horizontal)">
                                      <p:cBhvr>
                                        <p:cTn id="15" dur="500"/>
                                        <p:tgtEl>
                                          <p:spTgt spid="595970">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95970">
                                            <p:txEl>
                                              <p:pRg st="7" end="7"/>
                                            </p:txEl>
                                          </p:spTgt>
                                        </p:tgtEl>
                                        <p:attrNameLst>
                                          <p:attrName>style.visibility</p:attrName>
                                        </p:attrNameLst>
                                      </p:cBhvr>
                                      <p:to>
                                        <p:strVal val="visible"/>
                                      </p:to>
                                    </p:set>
                                    <p:animEffect transition="in" filter="blinds(horizontal)">
                                      <p:cBhvr>
                                        <p:cTn id="18" dur="500"/>
                                        <p:tgtEl>
                                          <p:spTgt spid="595970">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95970">
                                            <p:txEl>
                                              <p:pRg st="8" end="8"/>
                                            </p:txEl>
                                          </p:spTgt>
                                        </p:tgtEl>
                                        <p:attrNameLst>
                                          <p:attrName>style.visibility</p:attrName>
                                        </p:attrNameLst>
                                      </p:cBhvr>
                                      <p:to>
                                        <p:strVal val="visible"/>
                                      </p:to>
                                    </p:set>
                                    <p:animEffect transition="in" filter="blinds(horizontal)">
                                      <p:cBhvr>
                                        <p:cTn id="23" dur="500"/>
                                        <p:tgtEl>
                                          <p:spTgt spid="595970">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95970">
                                            <p:txEl>
                                              <p:pRg st="9" end="9"/>
                                            </p:txEl>
                                          </p:spTgt>
                                        </p:tgtEl>
                                        <p:attrNameLst>
                                          <p:attrName>style.visibility</p:attrName>
                                        </p:attrNameLst>
                                      </p:cBhvr>
                                      <p:to>
                                        <p:strVal val="visible"/>
                                      </p:to>
                                    </p:set>
                                    <p:animEffect transition="in" filter="blinds(horizontal)">
                                      <p:cBhvr>
                                        <p:cTn id="26" dur="500"/>
                                        <p:tgtEl>
                                          <p:spTgt spid="59597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5"/>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598018" name="Rectangle 2"/>
          <p:cNvSpPr>
            <a:spLocks noGrp="1" noChangeArrowheads="1"/>
          </p:cNvSpPr>
          <p:nvPr>
            <p:ph idx="1"/>
          </p:nvPr>
        </p:nvSpPr>
        <p:spPr>
          <a:xfrm>
            <a:off x="304800" y="1196975"/>
            <a:ext cx="8534400" cy="464185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	2. 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smtClean="0">
                <a:solidFill>
                  <a:schemeClr val="accent2"/>
                </a:solidFill>
                <a:effectLst>
                  <a:outerShdw blurRad="38100" dist="38100" dir="2700000" algn="tl">
                    <a:srgbClr val="C0C0C0"/>
                  </a:outerShdw>
                </a:effectLst>
                <a:ea typeface="宋体" pitchFamily="2" charset="-122"/>
              </a:rPr>
              <a:t>核心项目</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endParaRPr lang="zh-CN" altLang="en-US" sz="2800" b="1" i="1" dirty="0" smtClean="0">
              <a:solidFill>
                <a:schemeClr val="accent2"/>
              </a:solidFill>
              <a:effectLst>
                <a:outerShdw blurRad="38100" dist="38100" dir="2700000" algn="tl">
                  <a:srgbClr val="C0C0C0"/>
                </a:outerShdw>
              </a:effectLst>
              <a:ea typeface="宋体" pitchFamily="2" charset="-122"/>
            </a:endParaRPr>
          </a:p>
        </p:txBody>
      </p:sp>
      <p:sp>
        <p:nvSpPr>
          <p:cNvPr id="6" name="灯片编号占位符 5"/>
          <p:cNvSpPr>
            <a:spLocks noGrp="1"/>
          </p:cNvSpPr>
          <p:nvPr>
            <p:ph type="sldNum" sz="quarter" idx="11"/>
          </p:nvPr>
        </p:nvSpPr>
        <p:spPr/>
        <p:txBody>
          <a:bodyPr/>
          <a:lstStyle/>
          <a:p>
            <a:pPr>
              <a:defRPr/>
            </a:pPr>
            <a:fld id="{EECF4752-65D9-4EDA-B0CD-1E5FC49784F8}" type="slidenum">
              <a:rPr lang="en-US" altLang="zh-CN"/>
              <a:pPr>
                <a:defRPr/>
              </a:pPr>
              <a:t>44</a:t>
            </a:fld>
            <a:endParaRPr lang="en-US" altLang="zh-CN"/>
          </a:p>
        </p:txBody>
      </p:sp>
      <p:sp>
        <p:nvSpPr>
          <p:cNvPr id="598019" name="AutoShape 3" descr="Green marble"/>
          <p:cNvSpPr>
            <a:spLocks noChangeArrowheads="1"/>
          </p:cNvSpPr>
          <p:nvPr/>
        </p:nvSpPr>
        <p:spPr bwMode="auto">
          <a:xfrm>
            <a:off x="5940425" y="2492375"/>
            <a:ext cx="3059113" cy="1728788"/>
          </a:xfrm>
          <a:prstGeom prst="cloudCallout">
            <a:avLst>
              <a:gd name="adj1" fmla="val -89648"/>
              <a:gd name="adj2" fmla="val -26676"/>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en-US" altLang="zh-CN" b="1">
                <a:solidFill>
                  <a:srgbClr val="996633"/>
                </a:solidFill>
                <a:effectLst>
                  <a:outerShdw blurRad="38100" dist="38100" dir="2700000" algn="tl">
                    <a:srgbClr val="000000"/>
                  </a:outerShdw>
                </a:effectLst>
                <a:latin typeface="Tahoma" pitchFamily="34" charset="0"/>
              </a:rPr>
              <a:t>E</a:t>
            </a:r>
            <a:r>
              <a:rPr lang="en-US" altLang="zh-CN" b="1">
                <a:solidFill>
                  <a:srgbClr val="996633"/>
                </a:solidFill>
                <a:effectLst>
                  <a:outerShdw blurRad="38100" dist="38100" dir="2700000" algn="tl">
                    <a:srgbClr val="000000"/>
                  </a:outerShdw>
                </a:effectLst>
                <a:latin typeface="Arial"/>
              </a:rPr>
              <a:t>’</a:t>
            </a:r>
            <a:r>
              <a:rPr lang="en-US" altLang="zh-CN" b="1">
                <a:solidFill>
                  <a:srgbClr val="996633"/>
                </a:solidFill>
                <a:effectLst>
                  <a:outerShdw blurRad="38100" dist="38100" dir="2700000" algn="tl">
                    <a:srgbClr val="000000"/>
                  </a:outerShdw>
                </a:effectLst>
                <a:latin typeface="Tahoma" pitchFamily="34" charset="0"/>
                <a:sym typeface="Wingdings" pitchFamily="2" charset="2"/>
              </a:rPr>
              <a:t></a:t>
            </a:r>
            <a:r>
              <a:rPr lang="en-US" altLang="zh-CN" b="1">
                <a:solidFill>
                  <a:srgbClr val="996633"/>
                </a:solidFill>
                <a:effectLst>
                  <a:outerShdw blurRad="38100" dist="38100" dir="2700000" algn="tl">
                    <a:srgbClr val="000000"/>
                  </a:outerShdw>
                </a:effectLst>
                <a:latin typeface="宋体" pitchFamily="2" charset="-122"/>
                <a:sym typeface="Wingdings" pitchFamily="2" charset="2"/>
              </a:rPr>
              <a:t>·</a:t>
            </a:r>
            <a:r>
              <a:rPr lang="en-US" altLang="zh-CN" b="1">
                <a:solidFill>
                  <a:srgbClr val="996633"/>
                </a:solidFill>
                <a:effectLst>
                  <a:outerShdw blurRad="38100" dist="38100" dir="2700000" algn="tl">
                    <a:srgbClr val="000000"/>
                  </a:outerShdw>
                </a:effectLst>
                <a:latin typeface="Tahoma" pitchFamily="34" charset="0"/>
                <a:sym typeface="Wingdings" pitchFamily="2" charset="2"/>
              </a:rPr>
              <a:t>E</a:t>
            </a:r>
          </a:p>
          <a:p>
            <a:pPr algn="ctr">
              <a:defRPr/>
            </a:pPr>
            <a:r>
              <a:rPr lang="zh-CN" altLang="en-US" b="1">
                <a:solidFill>
                  <a:srgbClr val="996633"/>
                </a:solidFill>
                <a:effectLst>
                  <a:outerShdw blurRad="38100" dist="38100" dir="2700000" algn="tl">
                    <a:srgbClr val="000000"/>
                  </a:outerShdw>
                </a:effectLst>
                <a:latin typeface="Tahoma" pitchFamily="34" charset="0"/>
                <a:sym typeface="Wingdings" pitchFamily="2" charset="2"/>
              </a:rPr>
              <a:t>及所有的点不在产生式右部的左端的项目</a:t>
            </a:r>
            <a:endParaRPr lang="zh-CN" altLang="en-US" b="1">
              <a:solidFill>
                <a:srgbClr val="996633"/>
              </a:solidFill>
              <a:effectLst>
                <a:outerShdw blurRad="38100" dist="38100" dir="2700000" algn="tl">
                  <a:srgbClr val="000000"/>
                </a:outerShdw>
              </a:effectLst>
              <a:latin typeface="Tahoma" pitchFamily="34" charset="0"/>
            </a:endParaRPr>
          </a:p>
        </p:txBody>
      </p:sp>
      <p:sp>
        <p:nvSpPr>
          <p:cNvPr id="598020" name="Rectangle 4"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
        <p:nvSpPr>
          <p:cNvPr id="2" name="矩形 1"/>
          <p:cNvSpPr/>
          <p:nvPr/>
        </p:nvSpPr>
        <p:spPr>
          <a:xfrm>
            <a:off x="3909875" y="3744109"/>
            <a:ext cx="5234125" cy="954107"/>
          </a:xfrm>
          <a:prstGeom prst="rect">
            <a:avLst/>
          </a:prstGeom>
        </p:spPr>
        <p:txBody>
          <a:bodyPr wrap="none">
            <a:spAutoFit/>
          </a:bodyPr>
          <a:lstStyle/>
          <a:p>
            <a:r>
              <a:rPr lang="en-US" altLang="zh-CN" sz="2800" b="1" dirty="0">
                <a:solidFill>
                  <a:schemeClr val="accent2"/>
                </a:solidFill>
                <a:effectLst>
                  <a:outerShdw blurRad="38100" dist="38100" dir="2700000" algn="tl">
                    <a:srgbClr val="C0C0C0"/>
                  </a:outerShdw>
                </a:effectLst>
                <a:latin typeface="宋体" pitchFamily="2" charset="-122"/>
              </a:rPr>
              <a:t>(</a:t>
            </a:r>
            <a:r>
              <a:rPr lang="zh-CN" altLang="en-US" sz="2800" b="1" dirty="0">
                <a:solidFill>
                  <a:schemeClr val="accent2"/>
                </a:solidFill>
                <a:effectLst>
                  <a:outerShdw blurRad="38100" dist="38100" dir="2700000" algn="tl">
                    <a:srgbClr val="C0C0C0"/>
                  </a:outerShdw>
                </a:effectLst>
              </a:rPr>
              <a:t>非核心项目</a:t>
            </a:r>
            <a:r>
              <a:rPr lang="zh-CN" altLang="en-US" sz="2800" b="1" dirty="0" smtClean="0">
                <a:solidFill>
                  <a:schemeClr val="accent2"/>
                </a:solidFill>
                <a:effectLst>
                  <a:outerShdw blurRad="38100" dist="38100" dir="2700000" algn="tl">
                    <a:srgbClr val="C0C0C0"/>
                  </a:outerShdw>
                </a:effectLst>
              </a:rPr>
              <a:t>，</a:t>
            </a:r>
            <a:endParaRPr lang="en-US" altLang="zh-CN" sz="2800" b="1" dirty="0" smtClean="0">
              <a:solidFill>
                <a:schemeClr val="accent2"/>
              </a:solidFill>
              <a:effectLst>
                <a:outerShdw blurRad="38100" dist="38100" dir="2700000" algn="tl">
                  <a:srgbClr val="C0C0C0"/>
                </a:outerShdw>
              </a:effectLst>
            </a:endParaRPr>
          </a:p>
          <a:p>
            <a:r>
              <a:rPr lang="zh-CN" altLang="en-US" sz="2800" b="1" dirty="0" smtClean="0">
                <a:solidFill>
                  <a:schemeClr val="accent2"/>
                </a:solidFill>
                <a:effectLst>
                  <a:outerShdw blurRad="38100" dist="38100" dir="2700000" algn="tl">
                    <a:srgbClr val="C0C0C0"/>
                  </a:outerShdw>
                </a:effectLst>
              </a:rPr>
              <a:t>通</a:t>
            </a:r>
            <a:r>
              <a:rPr lang="zh-CN" altLang="en-US" sz="2800" b="1" dirty="0">
                <a:solidFill>
                  <a:schemeClr val="accent2"/>
                </a:solidFill>
                <a:effectLst>
                  <a:outerShdw blurRad="38100" dist="38100" dir="2700000" algn="tl">
                    <a:srgbClr val="C0C0C0"/>
                  </a:outerShdw>
                </a:effectLst>
              </a:rPr>
              <a:t>过对核心项目求闭</a:t>
            </a:r>
            <a:r>
              <a:rPr lang="zh-CN" altLang="en-US" sz="2800" b="1" dirty="0" smtClean="0">
                <a:solidFill>
                  <a:schemeClr val="accent2"/>
                </a:solidFill>
                <a:effectLst>
                  <a:outerShdw blurRad="38100" dist="38100" dir="2700000" algn="tl">
                    <a:srgbClr val="C0C0C0"/>
                  </a:outerShdw>
                </a:effectLst>
              </a:rPr>
              <a:t>包</a:t>
            </a:r>
            <a:r>
              <a:rPr lang="zh-CN" altLang="en-US" sz="2800" b="1" dirty="0">
                <a:solidFill>
                  <a:schemeClr val="accent2"/>
                </a:solidFill>
                <a:effectLst>
                  <a:outerShdw blurRad="38100" dist="38100" dir="2700000" algn="tl">
                    <a:srgbClr val="C0C0C0"/>
                  </a:outerShdw>
                </a:effectLst>
              </a:rPr>
              <a:t>而获得）</a:t>
            </a:r>
            <a:endParaRPr lang="zh-CN" altLang="en-US" sz="2800"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0066"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	2. 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1</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E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r>
              <a:rPr lang="en-US" altLang="zh-CN" sz="2800" b="1" dirty="0" smtClean="0">
                <a:solidFill>
                  <a:schemeClr val="accent2"/>
                </a:solidFill>
                <a:effectLst>
                  <a:outerShdw blurRad="38100" dist="38100" dir="2700000" algn="tl">
                    <a:srgbClr val="C0C0C0"/>
                  </a:outerShdw>
                </a:effectLst>
                <a:ea typeface="宋体" pitchFamily="2" charset="-122"/>
              </a:rPr>
              <a:t>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7" name="灯片编号占位符 5"/>
          <p:cNvSpPr>
            <a:spLocks noGrp="1"/>
          </p:cNvSpPr>
          <p:nvPr>
            <p:ph type="sldNum" sz="quarter" idx="11"/>
          </p:nvPr>
        </p:nvSpPr>
        <p:spPr/>
        <p:txBody>
          <a:bodyPr/>
          <a:lstStyle/>
          <a:p>
            <a:pPr>
              <a:defRPr/>
            </a:pPr>
            <a:fld id="{D16ECED1-8F20-43CF-8192-1BE2AE7C7610}" type="slidenum">
              <a:rPr lang="en-US" altLang="zh-CN"/>
              <a:pPr>
                <a:defRPr/>
              </a:pPr>
              <a:t>45</a:t>
            </a:fld>
            <a:endParaRPr lang="en-US" altLang="zh-CN"/>
          </a:p>
        </p:txBody>
      </p:sp>
      <p:sp>
        <p:nvSpPr>
          <p:cNvPr id="600067" name="Rectangle 3"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
        <p:nvSpPr>
          <p:cNvPr id="600069" name="Rectangle 5"/>
          <p:cNvSpPr>
            <a:spLocks noChangeArrowheads="1"/>
          </p:cNvSpPr>
          <p:nvPr/>
        </p:nvSpPr>
        <p:spPr bwMode="auto">
          <a:xfrm>
            <a:off x="4211638" y="3429000"/>
            <a:ext cx="2827337" cy="519113"/>
          </a:xfrm>
          <a:prstGeom prst="rect">
            <a:avLst/>
          </a:prstGeom>
          <a:noFill/>
          <a:ln w="6350">
            <a:noFill/>
            <a:miter lim="800000"/>
            <a:headEnd/>
            <a:tailEnd type="none" w="lg" len="lg"/>
          </a:ln>
          <a:effectLst/>
        </p:spPr>
        <p:txBody>
          <a:bodyPr wrap="none" lIns="0" tIns="46800" rIns="0" bIns="46800">
            <a:spAutoFit/>
          </a:bodyPr>
          <a:lstStyle/>
          <a:p>
            <a:pPr>
              <a:defRPr/>
            </a:pP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1</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goto</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0</a:t>
            </a:r>
            <a:r>
              <a:rPr lang="en-US" altLang="zh-CN" sz="2800" b="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rPr>
              <a:t>E </a:t>
            </a:r>
            <a:r>
              <a:rPr lang="en-US" altLang="zh-CN" sz="2800" b="1">
                <a:solidFill>
                  <a:schemeClr val="accent2"/>
                </a:solidFill>
                <a:effectLst>
                  <a:outerShdw blurRad="38100" dist="38100" dir="2700000" algn="tl">
                    <a:srgbClr val="C0C0C0"/>
                  </a:outerShdw>
                </a:effectLst>
              </a:rPr>
              <a:t>)</a:t>
            </a:r>
          </a:p>
        </p:txBody>
      </p:sp>
      <p:sp>
        <p:nvSpPr>
          <p:cNvPr id="600070" name="Rectangle 6"/>
          <p:cNvSpPr>
            <a:spLocks noChangeArrowheads="1"/>
          </p:cNvSpPr>
          <p:nvPr/>
        </p:nvSpPr>
        <p:spPr bwMode="auto">
          <a:xfrm>
            <a:off x="4211638" y="4149725"/>
            <a:ext cx="4176712" cy="1800225"/>
          </a:xfrm>
          <a:prstGeom prst="rect">
            <a:avLst/>
          </a:prstGeom>
          <a:noFill/>
          <a:ln w="6350">
            <a:noFill/>
            <a:miter lim="800000"/>
            <a:headEnd/>
            <a:tailEnd type="none" w="lg" len="lg"/>
          </a:ln>
          <a:effectLst/>
        </p:spPr>
        <p:txBody>
          <a:bodyPr lIns="0" tIns="46800" rIns="0" bIns="46800">
            <a:spAutoFit/>
          </a:bodyPr>
          <a:lstStyle/>
          <a:p>
            <a:pPr>
              <a:defRPr/>
            </a:pP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1</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goto</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0</a:t>
            </a:r>
            <a:r>
              <a:rPr lang="en-US" altLang="zh-CN" sz="2800" b="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rPr>
              <a:t>X </a:t>
            </a:r>
            <a:r>
              <a:rPr lang="en-US" altLang="zh-CN" sz="2800" b="1">
                <a:solidFill>
                  <a:schemeClr val="accent2"/>
                </a:solidFill>
                <a:effectLst>
                  <a:outerShdw blurRad="38100" dist="38100" dir="2700000" algn="tl">
                    <a:srgbClr val="C0C0C0"/>
                  </a:outerShdw>
                </a:effectLst>
              </a:rPr>
              <a:t>)</a:t>
            </a:r>
            <a:r>
              <a:rPr lang="zh-CN" altLang="en-US" sz="2800" b="1">
                <a:solidFill>
                  <a:schemeClr val="accent2"/>
                </a:solidFill>
                <a:effectLst>
                  <a:outerShdw blurRad="38100" dist="38100" dir="2700000" algn="tl">
                    <a:srgbClr val="C0C0C0"/>
                  </a:outerShdw>
                </a:effectLst>
              </a:rPr>
              <a:t>定义：</a:t>
            </a:r>
          </a:p>
          <a:p>
            <a:pPr>
              <a:defRPr/>
            </a:pPr>
            <a:r>
              <a:rPr lang="zh-CN" altLang="en-US" sz="2800" b="1">
                <a:solidFill>
                  <a:schemeClr val="accent2"/>
                </a:solidFill>
                <a:effectLst>
                  <a:outerShdw blurRad="38100" dist="38100" dir="2700000" algn="tl">
                    <a:srgbClr val="C0C0C0"/>
                  </a:outerShdw>
                </a:effectLst>
              </a:rPr>
              <a:t>满足</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rPr>
              <a:t>A</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sym typeface="Symbol" pitchFamily="18" charset="2"/>
              </a:rPr>
              <a:t> </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rPr>
              <a:t>X</a:t>
            </a:r>
            <a:r>
              <a:rPr lang="en-US" altLang="zh-CN" sz="2800" b="1" i="1">
                <a:solidFill>
                  <a:schemeClr val="accent2"/>
                </a:solidFill>
                <a:effectLst>
                  <a:outerShdw blurRad="38100" dist="38100" dir="2700000" algn="tl">
                    <a:srgbClr val="C0C0C0"/>
                  </a:outerShdw>
                </a:effectLst>
                <a:sym typeface="Symbol" pitchFamily="18" charset="2"/>
              </a:rPr>
              <a:t> </a:t>
            </a:r>
            <a:r>
              <a:rPr lang="en-US" altLang="zh-CN" sz="2800" b="1">
                <a:solidFill>
                  <a:schemeClr val="accent2"/>
                </a:solidFill>
                <a:effectLst>
                  <a:outerShdw blurRad="38100" dist="38100" dir="2700000" algn="tl">
                    <a:srgbClr val="C0C0C0"/>
                  </a:outerShdw>
                </a:effectLst>
                <a:sym typeface="Symbol" pitchFamily="18" charset="2"/>
              </a:rPr>
              <a:t>] </a:t>
            </a:r>
            <a:r>
              <a:rPr lang="zh-CN" altLang="en-US" sz="2800" b="1">
                <a:solidFill>
                  <a:schemeClr val="accent2"/>
                </a:solidFill>
                <a:effectLst>
                  <a:outerShdw blurRad="38100" dist="38100" dir="2700000" algn="tl">
                    <a:srgbClr val="C0C0C0"/>
                  </a:outerShdw>
                </a:effectLst>
              </a:rPr>
              <a:t>属于</a:t>
            </a: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0</a:t>
            </a:r>
            <a:r>
              <a:rPr lang="en-US" altLang="zh-CN" sz="2800" b="1" i="1">
                <a:solidFill>
                  <a:schemeClr val="accent2"/>
                </a:solidFill>
                <a:effectLst>
                  <a:outerShdw blurRad="38100" dist="38100" dir="2700000" algn="tl">
                    <a:srgbClr val="C0C0C0"/>
                  </a:outerShdw>
                </a:effectLst>
              </a:rPr>
              <a:t> </a:t>
            </a:r>
            <a:r>
              <a:rPr lang="zh-CN" altLang="en-US" sz="2800" b="1">
                <a:solidFill>
                  <a:schemeClr val="accent2"/>
                </a:solidFill>
                <a:effectLst>
                  <a:outerShdw blurRad="38100" dist="38100" dir="2700000" algn="tl">
                    <a:srgbClr val="C0C0C0"/>
                  </a:outerShdw>
                </a:effectLst>
              </a:rPr>
              <a:t>的所有项目</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rPr>
              <a:t>A</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X </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sym typeface="Symbol" pitchFamily="18" charset="2"/>
              </a:rPr>
              <a:t> </a:t>
            </a:r>
            <a:r>
              <a:rPr lang="en-US" altLang="zh-CN" sz="2800" b="1">
                <a:solidFill>
                  <a:schemeClr val="accent2"/>
                </a:solidFill>
                <a:effectLst>
                  <a:outerShdw blurRad="38100" dist="38100" dir="2700000" algn="tl">
                    <a:srgbClr val="C0C0C0"/>
                  </a:outerShdw>
                </a:effectLst>
                <a:sym typeface="Symbol" pitchFamily="18" charset="2"/>
              </a:rPr>
              <a:t>] </a:t>
            </a:r>
            <a:r>
              <a:rPr lang="zh-CN" altLang="en-US" sz="2800" b="1">
                <a:solidFill>
                  <a:schemeClr val="accent2"/>
                </a:solidFill>
                <a:effectLst>
                  <a:outerShdw blurRad="38100" dist="38100" dir="2700000" algn="tl">
                    <a:srgbClr val="C0C0C0"/>
                  </a:outerShdw>
                </a:effectLst>
              </a:rPr>
              <a:t>的集合的闭包</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blinds(horizontal)">
                                      <p:cBhvr>
                                        <p:cTn id="7" dur="500"/>
                                        <p:tgtEl>
                                          <p:spTgt spid="600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70"/>
                                        </p:tgtEl>
                                        <p:attrNameLst>
                                          <p:attrName>style.visibility</p:attrName>
                                        </p:attrNameLst>
                                      </p:cBhvr>
                                      <p:to>
                                        <p:strVal val="visible"/>
                                      </p:to>
                                    </p:set>
                                    <p:animEffect transition="in" filter="blinds(horizontal)">
                                      <p:cBhvr>
                                        <p:cTn id="12" dur="500"/>
                                        <p:tgtEl>
                                          <p:spTgt spid="600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p:bldP spid="60007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2114"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	2. 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1 </a:t>
            </a:r>
            <a:r>
              <a:rPr lang="en-US" altLang="zh-CN" sz="2800" b="1" dirty="0" smtClean="0">
                <a:latin typeface="Times New Roman" pitchFamily="18" charset="0"/>
                <a:ea typeface="宋体" pitchFamily="2" charset="-122"/>
              </a:rPr>
              <a:t>:= </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E </a:t>
            </a:r>
            <a:r>
              <a:rPr lang="en-US" altLang="zh-CN" sz="2800" b="1" dirty="0" smtClean="0">
                <a:latin typeface="Times New Roman" pitchFamily="18" charset="0"/>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E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I</a:t>
            </a:r>
            <a:r>
              <a:rPr lang="en-US" altLang="zh-CN" sz="2800" b="1" baseline="-30000" dirty="0" smtClean="0">
                <a:solidFill>
                  <a:schemeClr val="accent2"/>
                </a:solidFill>
                <a:effectLst>
                  <a:outerShdw blurRad="38100" dist="38100" dir="2700000" algn="tl">
                    <a:srgbClr val="C0C0C0"/>
                  </a:outerShdw>
                </a:effectLst>
                <a:ea typeface="宋体" pitchFamily="2" charset="-122"/>
              </a:rPr>
              <a:t>2 </a:t>
            </a:r>
            <a:r>
              <a:rPr lang="en-US" altLang="zh-CN" sz="2800" b="1" dirty="0" smtClean="0">
                <a:latin typeface="Times New Roman" pitchFamily="18" charset="0"/>
                <a:ea typeface="宋体" pitchFamily="2" charset="-122"/>
              </a:rPr>
              <a:t>:= </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T </a:t>
            </a:r>
            <a:r>
              <a:rPr lang="en-US" altLang="zh-CN" sz="2800" b="1" dirty="0" smtClean="0">
                <a:latin typeface="Times New Roman" pitchFamily="18" charset="0"/>
                <a:ea typeface="宋体" pitchFamily="2" charset="-122"/>
              </a:rPr>
              <a: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r>
              <a:rPr lang="en-US" altLang="zh-CN" sz="2800" b="1" dirty="0" smtClean="0">
                <a:solidFill>
                  <a:schemeClr val="accent2"/>
                </a:solidFill>
                <a:effectLst>
                  <a:outerShdw blurRad="38100" dist="38100" dir="2700000" algn="tl">
                    <a:srgbClr val="C0C0C0"/>
                  </a:outerShdw>
                </a:effectLst>
                <a:ea typeface="宋体" pitchFamily="2" charset="-122"/>
              </a:rPr>
              <a:t>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5" name="灯片编号占位符 5"/>
          <p:cNvSpPr>
            <a:spLocks noGrp="1"/>
          </p:cNvSpPr>
          <p:nvPr>
            <p:ph type="sldNum" sz="quarter" idx="11"/>
          </p:nvPr>
        </p:nvSpPr>
        <p:spPr/>
        <p:txBody>
          <a:bodyPr/>
          <a:lstStyle/>
          <a:p>
            <a:pPr>
              <a:defRPr/>
            </a:pPr>
            <a:fld id="{A5994E4C-DF45-49EC-94F4-1A6AAFD86E38}" type="slidenum">
              <a:rPr lang="en-US" altLang="zh-CN"/>
              <a:pPr>
                <a:defRPr/>
              </a:pPr>
              <a:t>46</a:t>
            </a:fld>
            <a:endParaRPr lang="en-US" altLang="zh-CN"/>
          </a:p>
        </p:txBody>
      </p:sp>
      <p:sp>
        <p:nvSpPr>
          <p:cNvPr id="602115" name="Rectangle 3" descr="Green marble"/>
          <p:cNvSpPr>
            <a:spLocks noChangeArrowheads="1"/>
          </p:cNvSpPr>
          <p:nvPr/>
        </p:nvSpPr>
        <p:spPr bwMode="auto">
          <a:xfrm>
            <a:off x="6732588" y="4941888"/>
            <a:ext cx="2376487"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4162"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smtClean="0">
                <a:effectLst>
                  <a:outerShdw blurRad="38100" dist="38100" dir="2700000" algn="tl">
                    <a:srgbClr val="C0C0C0"/>
                  </a:outerShdw>
                </a:effectLst>
                <a:latin typeface="宋体" pitchFamily="2" charset="-122"/>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latin typeface="宋体" pitchFamily="2" charset="-122"/>
                <a:ea typeface="宋体" pitchFamily="2" charset="-122"/>
              </a:rPr>
              <a:t>	</a:t>
            </a:r>
            <a:r>
              <a:rPr lang="zh-CN" altLang="en-US" sz="2800" b="1" dirty="0" smtClean="0">
                <a:effectLst>
                  <a:outerShdw blurRad="38100" dist="38100" dir="2700000" algn="tl">
                    <a:srgbClr val="C0C0C0"/>
                  </a:outerShdw>
                </a:effectLst>
                <a:ea typeface="宋体" pitchFamily="2" charset="-122"/>
              </a:rPr>
              <a:t>2. </a:t>
            </a:r>
            <a:r>
              <a:rPr lang="zh-CN" altLang="en-US" sz="2800" b="1" dirty="0" smtClean="0">
                <a:effectLst>
                  <a:outerShdw blurRad="38100" dist="38100" dir="2700000" algn="tl">
                    <a:srgbClr val="C0C0C0"/>
                  </a:outerShdw>
                </a:effectLst>
                <a:latin typeface="宋体" pitchFamily="2" charset="-122"/>
                <a:ea typeface="宋体" pitchFamily="2" charset="-122"/>
              </a:rPr>
              <a:t>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latin typeface="宋体" pitchFamily="2" charset="-122"/>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1</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E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I</a:t>
            </a:r>
            <a:r>
              <a:rPr lang="en-US" altLang="zh-CN" sz="2800" b="1" baseline="-30000" dirty="0" smtClean="0">
                <a:solidFill>
                  <a:schemeClr val="accent2"/>
                </a:solidFill>
                <a:effectLst>
                  <a:outerShdw blurRad="38100" dist="38100" dir="2700000" algn="tl">
                    <a:srgbClr val="C0C0C0"/>
                  </a:outerShdw>
                </a:effectLst>
                <a:ea typeface="宋体" pitchFamily="2" charset="-122"/>
              </a:rPr>
              <a:t>2</a:t>
            </a:r>
            <a:r>
              <a:rPr lang="en-US" altLang="zh-CN" sz="2800" b="1" dirty="0" smtClean="0">
                <a:solidFill>
                  <a:schemeClr val="accent2"/>
                </a:solidFill>
                <a:effectLst>
                  <a:outerShdw blurRad="38100" dist="38100" dir="2700000" algn="tl">
                    <a:srgbClr val="C0C0C0"/>
                  </a:outerShdw>
                </a:effectLst>
                <a:ea typeface="宋体" pitchFamily="2" charset="-122"/>
              </a:rPr>
              <a:t>:</a:t>
            </a: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r>
              <a:rPr lang="en-US" altLang="zh-CN" sz="2800" dirty="0">
                <a:solidFill>
                  <a:schemeClr val="accent2"/>
                </a:solidFill>
                <a:effectLst>
                  <a:outerShdw blurRad="38100" dist="38100" dir="2700000" algn="tl">
                    <a:srgbClr val="C0C0C0"/>
                  </a:outerShdw>
                </a:effectLst>
                <a:ea typeface="宋体" pitchFamily="2" charset="-122"/>
              </a:rPr>
              <a:t>	</a:t>
            </a:r>
            <a:r>
              <a:rPr lang="en-US" altLang="zh-CN" sz="2800"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3 </a:t>
            </a:r>
            <a:r>
              <a:rPr lang="en-US" altLang="zh-CN" sz="2800" b="1" dirty="0" smtClean="0">
                <a:latin typeface="Times New Roman" pitchFamily="18" charset="0"/>
                <a:ea typeface="宋体" pitchFamily="2" charset="-122"/>
              </a:rPr>
              <a:t>:= </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F </a:t>
            </a:r>
            <a:r>
              <a:rPr lang="en-US" altLang="zh-CN" sz="2800" b="1" dirty="0" smtClean="0">
                <a:latin typeface="Times New Roman" pitchFamily="18" charset="0"/>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r>
              <a:rPr lang="en-US" altLang="zh-CN" sz="2800" b="1" dirty="0" smtClean="0">
                <a:solidFill>
                  <a:schemeClr val="accent2"/>
                </a:solidFill>
                <a:effectLst>
                  <a:outerShdw blurRad="38100" dist="38100" dir="2700000" algn="tl">
                    <a:srgbClr val="C0C0C0"/>
                  </a:outerShdw>
                </a:effectLst>
                <a:ea typeface="宋体" pitchFamily="2" charset="-122"/>
              </a:rPr>
              <a:t>·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5" name="灯片编号占位符 5"/>
          <p:cNvSpPr>
            <a:spLocks noGrp="1"/>
          </p:cNvSpPr>
          <p:nvPr>
            <p:ph type="sldNum" sz="quarter" idx="11"/>
          </p:nvPr>
        </p:nvSpPr>
        <p:spPr/>
        <p:txBody>
          <a:bodyPr/>
          <a:lstStyle/>
          <a:p>
            <a:pPr>
              <a:defRPr/>
            </a:pPr>
            <a:fld id="{6904ABC1-68EE-455D-B637-87054D618374}" type="slidenum">
              <a:rPr lang="en-US" altLang="zh-CN"/>
              <a:pPr>
                <a:defRPr/>
              </a:pPr>
              <a:t>47</a:t>
            </a:fld>
            <a:endParaRPr lang="en-US" altLang="zh-CN"/>
          </a:p>
        </p:txBody>
      </p:sp>
      <p:sp>
        <p:nvSpPr>
          <p:cNvPr id="604163" name="Rectangle 3" descr="Green marble"/>
          <p:cNvSpPr>
            <a:spLocks noChangeArrowheads="1"/>
          </p:cNvSpPr>
          <p:nvPr/>
        </p:nvSpPr>
        <p:spPr bwMode="auto">
          <a:xfrm>
            <a:off x="6588125" y="98107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6210" name="Rectangle 2"/>
          <p:cNvSpPr>
            <a:spLocks noGrp="1" noChangeArrowheads="1"/>
          </p:cNvSpPr>
          <p:nvPr>
            <p:ph idx="1"/>
          </p:nvPr>
        </p:nvSpPr>
        <p:spPr>
          <a:xfrm>
            <a:off x="304800" y="1524000"/>
            <a:ext cx="8534400" cy="5105400"/>
          </a:xfrm>
        </p:spPr>
        <p:txBody>
          <a:bodyPr/>
          <a:lstStyle/>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4</a:t>
            </a:r>
            <a:r>
              <a:rPr lang="en-US" altLang="zh-CN" sz="2800" b="1" dirty="0" smtClean="0">
                <a:latin typeface="Times New Roman" pitchFamily="18" charset="0"/>
                <a:ea typeface="宋体" pitchFamily="2" charset="-122"/>
              </a:rPr>
              <a:t>:=</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 </a:t>
            </a:r>
            <a:r>
              <a:rPr lang="en-US" altLang="zh-CN" sz="2800" b="1" dirty="0" smtClean="0">
                <a:latin typeface="Times New Roman" pitchFamily="18" charset="0"/>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·id			</a:t>
            </a:r>
            <a:r>
              <a:rPr lang="en-US" altLang="zh-CN" sz="2800" b="1" i="1" dirty="0" smtClean="0">
                <a:solidFill>
                  <a:schemeClr val="accent2"/>
                </a:solidFill>
                <a:effectLst>
                  <a:outerShdw blurRad="38100" dist="38100" dir="2700000" algn="tl">
                    <a:srgbClr val="C0C0C0"/>
                  </a:outerShdw>
                </a:effectLst>
                <a:ea typeface="宋体" pitchFamily="2" charset="-122"/>
              </a:rPr>
              <a:t>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·id</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5 </a:t>
            </a:r>
            <a:r>
              <a:rPr lang="en-US" altLang="zh-CN" sz="2800" b="1" dirty="0" smtClean="0">
                <a:latin typeface="Times New Roman" pitchFamily="18" charset="0"/>
                <a:ea typeface="宋体" pitchFamily="2" charset="-122"/>
              </a:rPr>
              <a:t>:=</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id</a:t>
            </a:r>
            <a:r>
              <a:rPr lang="en-US" altLang="zh-CN" sz="2800" b="1" i="1" dirty="0" smtClean="0">
                <a:latin typeface="Times New Roman" pitchFamily="18" charset="0"/>
                <a:ea typeface="宋体" pitchFamily="2" charset="-122"/>
              </a:rPr>
              <a:t> </a:t>
            </a:r>
            <a:r>
              <a:rPr lang="en-US" altLang="zh-CN" sz="2800" b="1" dirty="0" smtClean="0">
                <a:latin typeface="Times New Roman" pitchFamily="18" charset="0"/>
                <a:ea typeface="宋体" pitchFamily="2" charset="-122"/>
              </a:rPr>
              <a: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rPr>
              <a:t>id·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4" name="灯片编号占位符 5"/>
          <p:cNvSpPr>
            <a:spLocks noGrp="1"/>
          </p:cNvSpPr>
          <p:nvPr>
            <p:ph type="sldNum" sz="quarter" idx="11"/>
          </p:nvPr>
        </p:nvSpPr>
        <p:spPr/>
        <p:txBody>
          <a:bodyPr/>
          <a:lstStyle/>
          <a:p>
            <a:pPr>
              <a:defRPr/>
            </a:pPr>
            <a:fld id="{F625B379-7217-44BB-9D04-B7C1AB6847A7}" type="slidenum">
              <a:rPr lang="en-US" altLang="zh-CN"/>
              <a:pPr>
                <a:defRPr/>
              </a:pPr>
              <a:t>48</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6210">
                                            <p:txEl>
                                              <p:pRg st="9" end="9"/>
                                            </p:txEl>
                                          </p:spTgt>
                                        </p:tgtEl>
                                        <p:attrNameLst>
                                          <p:attrName>style.visibility</p:attrName>
                                        </p:attrNameLst>
                                      </p:cBhvr>
                                      <p:to>
                                        <p:strVal val="visible"/>
                                      </p:to>
                                    </p:set>
                                    <p:animEffect transition="in" filter="blinds(horizontal)">
                                      <p:cBhvr>
                                        <p:cTn id="7" dur="500"/>
                                        <p:tgtEl>
                                          <p:spTgt spid="606210">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6210">
                                            <p:txEl>
                                              <p:pRg st="10" end="10"/>
                                            </p:txEl>
                                          </p:spTgt>
                                        </p:tgtEl>
                                        <p:attrNameLst>
                                          <p:attrName>style.visibility</p:attrName>
                                        </p:attrNameLst>
                                      </p:cBhvr>
                                      <p:to>
                                        <p:strVal val="visible"/>
                                      </p:to>
                                    </p:set>
                                    <p:animEffect transition="in" filter="blinds(horizontal)">
                                      <p:cBhvr>
                                        <p:cTn id="10" dur="500"/>
                                        <p:tgtEl>
                                          <p:spTgt spid="6062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黑体" pitchFamily="49" charset="-122"/>
              </a:rPr>
              <a:t>3.5</a:t>
            </a:r>
            <a:r>
              <a:rPr lang="zh-CN" altLang="en-US" smtClean="0">
                <a:solidFill>
                  <a:schemeClr val="tx1"/>
                </a:solidFill>
                <a:latin typeface="宋体" pitchFamily="2" charset="-122"/>
                <a:ea typeface="黑体" pitchFamily="49" charset="-122"/>
              </a:rPr>
              <a:t> </a:t>
            </a:r>
            <a:r>
              <a:rPr lang="en-US" altLang="zh-CN" smtClean="0">
                <a:solidFill>
                  <a:schemeClr val="tx1"/>
                </a:solidFill>
                <a:ea typeface="黑体" pitchFamily="49" charset="-122"/>
              </a:rPr>
              <a:t>LR</a:t>
            </a:r>
            <a:r>
              <a:rPr lang="zh-CN" altLang="en-US" smtClean="0">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0FFAB274-DAFC-42AA-8033-BDA2A749E661}" type="slidenum">
              <a:rPr lang="en-US" altLang="zh-CN"/>
              <a:pPr>
                <a:defRPr/>
              </a:pPr>
              <a:t>49</a:t>
            </a:fld>
            <a:endParaRPr lang="en-US" altLang="zh-CN"/>
          </a:p>
        </p:txBody>
      </p:sp>
      <p:sp>
        <p:nvSpPr>
          <p:cNvPr id="63491"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sp>
        <p:nvSpPr>
          <p:cNvPr id="575509" name="Rectangle 21" descr="Green marble"/>
          <p:cNvSpPr>
            <a:spLocks noChangeArrowheads="1"/>
          </p:cNvSpPr>
          <p:nvPr/>
        </p:nvSpPr>
        <p:spPr bwMode="auto">
          <a:xfrm>
            <a:off x="3348038" y="344488"/>
            <a:ext cx="5486400" cy="5867400"/>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1</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E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E</a:t>
            </a:r>
            <a:r>
              <a:rPr lang="en-US" altLang="zh-CN" sz="2800" b="1" i="1">
                <a:solidFill>
                  <a:schemeClr val="accent2"/>
                </a:solidFill>
                <a:effectLst>
                  <a:outerShdw blurRad="38100" dist="38100" dir="2700000" algn="tl">
                    <a:srgbClr val="C0C0C0"/>
                  </a:outerShdw>
                </a:effectLst>
                <a:latin typeface="Times New Roman"/>
              </a:rPr>
              <a:t>·</a:t>
            </a:r>
            <a:endPar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T</a:t>
            </a:r>
          </a:p>
          <a:p>
            <a:pPr marL="457200" indent="-457200" eaLnBrk="0" hangingPunct="0">
              <a:spcBef>
                <a:spcPct val="20000"/>
              </a:spcBef>
              <a:defRPr/>
            </a:pPr>
            <a:endParaRPr lang="zh-CN" altLang="en-US"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6</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T</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	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i="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 F </a:t>
            </a:r>
            <a:endPar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zh-CN" altLang="en-US"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endParaRPr lang="zh-CN" altLang="en-US" sz="2800" b="1" i="1">
              <a:solidFill>
                <a:schemeClr val="accent2"/>
              </a:solidFill>
              <a:effectLst>
                <a:outerShdw blurRad="38100" dist="38100" dir="2700000" algn="tl">
                  <a:srgbClr val="C0C0C0"/>
                </a:outerShdw>
              </a:effectLst>
              <a:latin typeface="Courier New" pitchFamily="49" charset="0"/>
            </a:endParaRPr>
          </a:p>
        </p:txBody>
      </p:sp>
      <p:sp>
        <p:nvSpPr>
          <p:cNvPr id="63494" name="Rectangle 22" descr="Green marble"/>
          <p:cNvSpPr>
            <a:spLocks noChangeArrowheads="1"/>
          </p:cNvSpPr>
          <p:nvPr/>
        </p:nvSpPr>
        <p:spPr bwMode="auto">
          <a:xfrm>
            <a:off x="6588125" y="85566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grpSp>
        <p:nvGrpSpPr>
          <p:cNvPr id="63495" name="Group 24"/>
          <p:cNvGrpSpPr>
            <a:grpSpLocks/>
          </p:cNvGrpSpPr>
          <p:nvPr/>
        </p:nvGrpSpPr>
        <p:grpSpPr bwMode="auto">
          <a:xfrm>
            <a:off x="614363" y="115888"/>
            <a:ext cx="2301875" cy="6324600"/>
            <a:chOff x="336" y="288"/>
            <a:chExt cx="1450" cy="3984"/>
          </a:xfrm>
        </p:grpSpPr>
        <p:sp>
          <p:nvSpPr>
            <p:cNvPr id="575513" name="Oval 2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3497" name="Line 2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5515" name="Oval 2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75516" name="Rectangle 2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5517" name="Oval 2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75518" name="Oval 3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75519" name="Oval 3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75520" name="Oval 3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3504" name="Freeform 3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22" name="Rectangle 3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75523" name="Rectangle 3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5524" name="Rectangle 3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5525" name="Rectangle 3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3509" name="Freeform 3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0" name="Freeform 3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1" name="Freeform 4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5509">
                                            <p:txEl>
                                              <p:pRg st="0" end="0"/>
                                            </p:txEl>
                                          </p:spTgt>
                                        </p:tgtEl>
                                        <p:attrNameLst>
                                          <p:attrName>style.visibility</p:attrName>
                                        </p:attrNameLst>
                                      </p:cBhvr>
                                      <p:to>
                                        <p:strVal val="visible"/>
                                      </p:to>
                                    </p:set>
                                    <p:animEffect transition="in" filter="blinds(horizontal)">
                                      <p:cBhvr>
                                        <p:cTn id="7" dur="500"/>
                                        <p:tgtEl>
                                          <p:spTgt spid="57550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5509">
                                            <p:txEl>
                                              <p:pRg st="1" end="1"/>
                                            </p:txEl>
                                          </p:spTgt>
                                        </p:tgtEl>
                                        <p:attrNameLst>
                                          <p:attrName>style.visibility</p:attrName>
                                        </p:attrNameLst>
                                      </p:cBhvr>
                                      <p:to>
                                        <p:strVal val="visible"/>
                                      </p:to>
                                    </p:set>
                                    <p:animEffect transition="in" filter="blinds(horizontal)">
                                      <p:cBhvr>
                                        <p:cTn id="10" dur="500"/>
                                        <p:tgtEl>
                                          <p:spTgt spid="57550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5509">
                                            <p:txEl>
                                              <p:pRg st="2" end="2"/>
                                            </p:txEl>
                                          </p:spTgt>
                                        </p:tgtEl>
                                        <p:attrNameLst>
                                          <p:attrName>style.visibility</p:attrName>
                                        </p:attrNameLst>
                                      </p:cBhvr>
                                      <p:to>
                                        <p:strVal val="visible"/>
                                      </p:to>
                                    </p:set>
                                    <p:animEffect transition="in" filter="blinds(horizontal)">
                                      <p:cBhvr>
                                        <p:cTn id="13" dur="500"/>
                                        <p:tgtEl>
                                          <p:spTgt spid="57550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75509">
                                            <p:txEl>
                                              <p:pRg st="4" end="4"/>
                                            </p:txEl>
                                          </p:spTgt>
                                        </p:tgtEl>
                                        <p:attrNameLst>
                                          <p:attrName>style.visibility</p:attrName>
                                        </p:attrNameLst>
                                      </p:cBhvr>
                                      <p:to>
                                        <p:strVal val="visible"/>
                                      </p:to>
                                    </p:set>
                                    <p:animEffect transition="in" filter="blinds(horizontal)">
                                      <p:cBhvr>
                                        <p:cTn id="18" dur="500"/>
                                        <p:tgtEl>
                                          <p:spTgt spid="57550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5509">
                                            <p:txEl>
                                              <p:pRg st="5" end="5"/>
                                            </p:txEl>
                                          </p:spTgt>
                                        </p:tgtEl>
                                        <p:attrNameLst>
                                          <p:attrName>style.visibility</p:attrName>
                                        </p:attrNameLst>
                                      </p:cBhvr>
                                      <p:to>
                                        <p:strVal val="visible"/>
                                      </p:to>
                                    </p:set>
                                    <p:animEffect transition="in" filter="blinds(horizontal)">
                                      <p:cBhvr>
                                        <p:cTn id="21" dur="500"/>
                                        <p:tgtEl>
                                          <p:spTgt spid="57550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5509">
                                            <p:txEl>
                                              <p:pRg st="6" end="6"/>
                                            </p:txEl>
                                          </p:spTgt>
                                        </p:tgtEl>
                                        <p:attrNameLst>
                                          <p:attrName>style.visibility</p:attrName>
                                        </p:attrNameLst>
                                      </p:cBhvr>
                                      <p:to>
                                        <p:strVal val="visible"/>
                                      </p:to>
                                    </p:set>
                                    <p:animEffect transition="in" filter="blinds(horizontal)">
                                      <p:cBhvr>
                                        <p:cTn id="24" dur="500"/>
                                        <p:tgtEl>
                                          <p:spTgt spid="57550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5509">
                                            <p:txEl>
                                              <p:pRg st="7" end="7"/>
                                            </p:txEl>
                                          </p:spTgt>
                                        </p:tgtEl>
                                        <p:attrNameLst>
                                          <p:attrName>style.visibility</p:attrName>
                                        </p:attrNameLst>
                                      </p:cBhvr>
                                      <p:to>
                                        <p:strVal val="visible"/>
                                      </p:to>
                                    </p:set>
                                    <p:animEffect transition="in" filter="blinds(horizontal)">
                                      <p:cBhvr>
                                        <p:cTn id="27" dur="500"/>
                                        <p:tgtEl>
                                          <p:spTgt spid="57550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5509">
                                            <p:txEl>
                                              <p:pRg st="8" end="8"/>
                                            </p:txEl>
                                          </p:spTgt>
                                        </p:tgtEl>
                                        <p:attrNameLst>
                                          <p:attrName>style.visibility</p:attrName>
                                        </p:attrNameLst>
                                      </p:cBhvr>
                                      <p:to>
                                        <p:strVal val="visible"/>
                                      </p:to>
                                    </p:set>
                                    <p:animEffect transition="in" filter="blinds(horizontal)">
                                      <p:cBhvr>
                                        <p:cTn id="30" dur="500"/>
                                        <p:tgtEl>
                                          <p:spTgt spid="57550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75509">
                                            <p:txEl>
                                              <p:pRg st="9" end="9"/>
                                            </p:txEl>
                                          </p:spTgt>
                                        </p:tgtEl>
                                        <p:attrNameLst>
                                          <p:attrName>style.visibility</p:attrName>
                                        </p:attrNameLst>
                                      </p:cBhvr>
                                      <p:to>
                                        <p:strVal val="visible"/>
                                      </p:to>
                                    </p:set>
                                    <p:animEffect transition="in" filter="blinds(horizontal)">
                                      <p:cBhvr>
                                        <p:cTn id="33" dur="500"/>
                                        <p:tgtEl>
                                          <p:spTgt spid="57550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4" name="Rectangle 33"/>
          <p:cNvSpPr>
            <a:spLocks noGrp="1" noChangeArrowheads="1"/>
          </p:cNvSpPr>
          <p:nvPr>
            <p:ph type="title"/>
          </p:nvPr>
        </p:nvSpPr>
        <p:spPr/>
        <p:txBody>
          <a:bodyPr/>
          <a:lstStyle/>
          <a:p>
            <a:r>
              <a:rPr lang="zh-CN" altLang="en-US" smtClean="0">
                <a:ea typeface="宋体" pitchFamily="2" charset="-122"/>
              </a:rPr>
              <a:t>归约</a:t>
            </a:r>
          </a:p>
        </p:txBody>
      </p:sp>
      <p:sp>
        <p:nvSpPr>
          <p:cNvPr id="15363" name="Rectangle 2"/>
          <p:cNvSpPr>
            <a:spLocks noGrp="1" noChangeArrowheads="1"/>
          </p:cNvSpPr>
          <p:nvPr>
            <p:ph idx="1"/>
          </p:nvPr>
        </p:nvSpPr>
        <p:spPr>
          <a:xfrm>
            <a:off x="446088" y="1125538"/>
            <a:ext cx="8229600" cy="4886325"/>
          </a:xfrm>
        </p:spPr>
        <p:txBody>
          <a:bodyPr/>
          <a:lstStyle/>
          <a:p>
            <a:r>
              <a:rPr lang="zh-CN" altLang="en-US" sz="3200" dirty="0" smtClean="0">
                <a:ea typeface="宋体" pitchFamily="2" charset="-122"/>
              </a:rPr>
              <a:t>归约，是自下而上分析中的重要动作</a:t>
            </a:r>
          </a:p>
          <a:p>
            <a:r>
              <a:rPr lang="zh-CN" altLang="en-US" sz="3200" dirty="0" smtClean="0">
                <a:ea typeface="宋体" pitchFamily="2" charset="-122"/>
              </a:rPr>
              <a:t>归约，对应着最右推导的逆过程</a:t>
            </a:r>
          </a:p>
        </p:txBody>
      </p:sp>
      <p:sp>
        <p:nvSpPr>
          <p:cNvPr id="34" name="灯片编号占位符 5"/>
          <p:cNvSpPr>
            <a:spLocks noGrp="1"/>
          </p:cNvSpPr>
          <p:nvPr>
            <p:ph type="sldNum" sz="quarter" idx="11"/>
          </p:nvPr>
        </p:nvSpPr>
        <p:spPr/>
        <p:txBody>
          <a:bodyPr/>
          <a:lstStyle/>
          <a:p>
            <a:pPr>
              <a:defRPr/>
            </a:pPr>
            <a:fld id="{599BE1F8-8BB5-4E0C-A9A1-2262182353F9}" type="slidenum">
              <a:rPr lang="en-US" altLang="zh-CN"/>
              <a:pPr>
                <a:defRPr/>
              </a:pPr>
              <a:t>5</a:t>
            </a:fld>
            <a:endParaRPr lang="en-US" altLang="zh-CN"/>
          </a:p>
        </p:txBody>
      </p:sp>
      <p:sp>
        <p:nvSpPr>
          <p:cNvPr id="675843" name="Text Box 3" descr="Green marble"/>
          <p:cNvSpPr txBox="1">
            <a:spLocks noChangeArrowheads="1"/>
          </p:cNvSpPr>
          <p:nvPr/>
        </p:nvSpPr>
        <p:spPr bwMode="auto">
          <a:xfrm>
            <a:off x="6143625" y="4519265"/>
            <a:ext cx="369012"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a</a:t>
            </a:r>
          </a:p>
        </p:txBody>
      </p:sp>
      <p:sp>
        <p:nvSpPr>
          <p:cNvPr id="675844" name="Text Box 4" descr="Green marble"/>
          <p:cNvSpPr txBox="1">
            <a:spLocks noChangeArrowheads="1"/>
          </p:cNvSpPr>
          <p:nvPr/>
        </p:nvSpPr>
        <p:spPr bwMode="auto">
          <a:xfrm>
            <a:off x="6491288" y="4519265"/>
            <a:ext cx="37863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b</a:t>
            </a:r>
          </a:p>
        </p:txBody>
      </p:sp>
      <p:sp>
        <p:nvSpPr>
          <p:cNvPr id="675845" name="Text Box 5" descr="Green marble"/>
          <p:cNvSpPr txBox="1">
            <a:spLocks noChangeArrowheads="1"/>
          </p:cNvSpPr>
          <p:nvPr/>
        </p:nvSpPr>
        <p:spPr bwMode="auto">
          <a:xfrm>
            <a:off x="6772275" y="4519265"/>
            <a:ext cx="37863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b</a:t>
            </a:r>
          </a:p>
        </p:txBody>
      </p:sp>
      <p:sp>
        <p:nvSpPr>
          <p:cNvPr id="675846" name="Text Box 6" descr="Green marble"/>
          <p:cNvSpPr txBox="1">
            <a:spLocks noChangeArrowheads="1"/>
          </p:cNvSpPr>
          <p:nvPr/>
        </p:nvSpPr>
        <p:spPr bwMode="auto">
          <a:xfrm>
            <a:off x="7100888" y="4519265"/>
            <a:ext cx="34657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c</a:t>
            </a:r>
          </a:p>
        </p:txBody>
      </p:sp>
      <p:sp>
        <p:nvSpPr>
          <p:cNvPr id="675847" name="Text Box 7" descr="Green marble"/>
          <p:cNvSpPr txBox="1">
            <a:spLocks noChangeArrowheads="1"/>
          </p:cNvSpPr>
          <p:nvPr/>
        </p:nvSpPr>
        <p:spPr bwMode="auto">
          <a:xfrm>
            <a:off x="7372350" y="4519265"/>
            <a:ext cx="37863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d</a:t>
            </a:r>
          </a:p>
        </p:txBody>
      </p:sp>
      <p:sp>
        <p:nvSpPr>
          <p:cNvPr id="675848" name="Text Box 8" descr="Green marble"/>
          <p:cNvSpPr txBox="1">
            <a:spLocks noChangeArrowheads="1"/>
          </p:cNvSpPr>
          <p:nvPr/>
        </p:nvSpPr>
        <p:spPr bwMode="auto">
          <a:xfrm>
            <a:off x="7707313" y="4519265"/>
            <a:ext cx="367408"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e</a:t>
            </a:r>
          </a:p>
        </p:txBody>
      </p:sp>
      <p:sp>
        <p:nvSpPr>
          <p:cNvPr id="675849" name="Line 9"/>
          <p:cNvSpPr>
            <a:spLocks noChangeShapeType="1"/>
          </p:cNvSpPr>
          <p:nvPr/>
        </p:nvSpPr>
        <p:spPr bwMode="auto">
          <a:xfrm flipH="1">
            <a:off x="6659563" y="4238277"/>
            <a:ext cx="73025" cy="2873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0" name="Text Box 10" descr="Green marble"/>
          <p:cNvSpPr txBox="1">
            <a:spLocks noChangeArrowheads="1"/>
          </p:cNvSpPr>
          <p:nvPr/>
        </p:nvSpPr>
        <p:spPr bwMode="auto">
          <a:xfrm>
            <a:off x="6588224" y="3789040"/>
            <a:ext cx="39466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A</a:t>
            </a:r>
          </a:p>
        </p:txBody>
      </p:sp>
      <p:sp>
        <p:nvSpPr>
          <p:cNvPr id="675851" name="Line 11"/>
          <p:cNvSpPr>
            <a:spLocks noChangeShapeType="1"/>
          </p:cNvSpPr>
          <p:nvPr/>
        </p:nvSpPr>
        <p:spPr bwMode="auto">
          <a:xfrm flipH="1">
            <a:off x="6804025" y="3517552"/>
            <a:ext cx="21590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2" name="Line 12"/>
          <p:cNvSpPr>
            <a:spLocks noChangeShapeType="1"/>
          </p:cNvSpPr>
          <p:nvPr/>
        </p:nvSpPr>
        <p:spPr bwMode="auto">
          <a:xfrm flipH="1">
            <a:off x="6948488" y="3517552"/>
            <a:ext cx="144462" cy="936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3" name="Line 13"/>
          <p:cNvSpPr>
            <a:spLocks noChangeShapeType="1"/>
          </p:cNvSpPr>
          <p:nvPr/>
        </p:nvSpPr>
        <p:spPr bwMode="auto">
          <a:xfrm>
            <a:off x="7164388" y="3517552"/>
            <a:ext cx="71437" cy="936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4" name="Text Box 14" descr="Green marble"/>
          <p:cNvSpPr txBox="1">
            <a:spLocks noChangeArrowheads="1"/>
          </p:cNvSpPr>
          <p:nvPr/>
        </p:nvSpPr>
        <p:spPr bwMode="auto">
          <a:xfrm>
            <a:off x="6876256" y="3140968"/>
            <a:ext cx="39466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A</a:t>
            </a:r>
          </a:p>
        </p:txBody>
      </p:sp>
      <p:sp>
        <p:nvSpPr>
          <p:cNvPr id="675855" name="Line 15"/>
          <p:cNvSpPr>
            <a:spLocks noChangeShapeType="1"/>
          </p:cNvSpPr>
          <p:nvPr/>
        </p:nvSpPr>
        <p:spPr bwMode="auto">
          <a:xfrm>
            <a:off x="7451725" y="3517552"/>
            <a:ext cx="73025" cy="936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6" name="Text Box 16" descr="Green marble"/>
          <p:cNvSpPr txBox="1">
            <a:spLocks noChangeArrowheads="1"/>
          </p:cNvSpPr>
          <p:nvPr/>
        </p:nvSpPr>
        <p:spPr bwMode="auto">
          <a:xfrm>
            <a:off x="7288213" y="3150840"/>
            <a:ext cx="396262"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B</a:t>
            </a:r>
          </a:p>
        </p:txBody>
      </p:sp>
      <p:sp>
        <p:nvSpPr>
          <p:cNvPr id="675857" name="Line 17"/>
          <p:cNvSpPr>
            <a:spLocks noChangeShapeType="1"/>
          </p:cNvSpPr>
          <p:nvPr/>
        </p:nvSpPr>
        <p:spPr bwMode="auto">
          <a:xfrm flipV="1">
            <a:off x="6328130" y="2869851"/>
            <a:ext cx="764819" cy="1711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8" name="Line 18"/>
          <p:cNvSpPr>
            <a:spLocks noChangeShapeType="1"/>
          </p:cNvSpPr>
          <p:nvPr/>
        </p:nvSpPr>
        <p:spPr bwMode="auto">
          <a:xfrm flipH="1">
            <a:off x="7092950" y="2869852"/>
            <a:ext cx="142875" cy="2873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9" name="Line 19"/>
          <p:cNvSpPr>
            <a:spLocks noChangeShapeType="1"/>
          </p:cNvSpPr>
          <p:nvPr/>
        </p:nvSpPr>
        <p:spPr bwMode="auto">
          <a:xfrm>
            <a:off x="7451725" y="2869852"/>
            <a:ext cx="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60" name="Line 20"/>
          <p:cNvSpPr>
            <a:spLocks noChangeShapeType="1"/>
          </p:cNvSpPr>
          <p:nvPr/>
        </p:nvSpPr>
        <p:spPr bwMode="auto">
          <a:xfrm>
            <a:off x="7524750" y="2869852"/>
            <a:ext cx="360363" cy="1655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61" name="Text Box 21" descr="Green marble"/>
          <p:cNvSpPr txBox="1">
            <a:spLocks noChangeArrowheads="1"/>
          </p:cNvSpPr>
          <p:nvPr/>
        </p:nvSpPr>
        <p:spPr bwMode="auto">
          <a:xfrm>
            <a:off x="7092950" y="2348880"/>
            <a:ext cx="380232"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S</a:t>
            </a:r>
          </a:p>
        </p:txBody>
      </p:sp>
      <p:sp>
        <p:nvSpPr>
          <p:cNvPr id="15383" name="Text Box 22" descr="Green marble"/>
          <p:cNvSpPr txBox="1">
            <a:spLocks noChangeArrowheads="1"/>
          </p:cNvSpPr>
          <p:nvPr/>
        </p:nvSpPr>
        <p:spPr bwMode="auto">
          <a:xfrm>
            <a:off x="1382713" y="282220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 </a:t>
            </a:r>
            <a:r>
              <a:rPr lang="en-US" altLang="zh-CN" sz="2400" b="1" i="1" dirty="0">
                <a:solidFill>
                  <a:schemeClr val="accent2"/>
                </a:solidFill>
                <a:latin typeface="Tahoma" pitchFamily="34" charset="0"/>
              </a:rPr>
              <a:t>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675863" name="Text Box 23" descr="Green marble"/>
          <p:cNvSpPr txBox="1">
            <a:spLocks noChangeArrowheads="1"/>
          </p:cNvSpPr>
          <p:nvPr/>
        </p:nvSpPr>
        <p:spPr bwMode="auto">
          <a:xfrm>
            <a:off x="519113" y="2780928"/>
            <a:ext cx="993775" cy="461665"/>
          </a:xfrm>
          <a:prstGeom prst="rect">
            <a:avLst/>
          </a:prstGeom>
          <a:noFill/>
          <a:ln w="12700">
            <a:noFill/>
            <a:miter lim="800000"/>
            <a:headEnd type="none" w="sm" len="sm"/>
            <a:tailEnd type="none" w="sm" len="sm"/>
          </a:ln>
          <a:effectLst/>
        </p:spPr>
        <p:txBody>
          <a:bodyPr>
            <a:spAutoFit/>
          </a:bodyPr>
          <a:lstStyle/>
          <a:p>
            <a:pPr>
              <a:defRPr/>
            </a:pPr>
            <a:r>
              <a:rPr lang="zh-CN" altLang="en-US" sz="2400" b="1" dirty="0">
                <a:solidFill>
                  <a:schemeClr val="accent2"/>
                </a:solidFill>
                <a:effectLst>
                  <a:outerShdw blurRad="38100" dist="38100" dir="2700000" algn="tl">
                    <a:srgbClr val="C0C0C0"/>
                  </a:outerShdw>
                </a:effectLst>
                <a:latin typeface="Tahoma" pitchFamily="34" charset="0"/>
              </a:rPr>
              <a:t>文法：</a:t>
            </a:r>
          </a:p>
        </p:txBody>
      </p:sp>
      <p:sp>
        <p:nvSpPr>
          <p:cNvPr id="675864" name="Text Box 24" descr="Green marble"/>
          <p:cNvSpPr txBox="1">
            <a:spLocks noChangeArrowheads="1"/>
          </p:cNvSpPr>
          <p:nvPr/>
        </p:nvSpPr>
        <p:spPr bwMode="auto">
          <a:xfrm>
            <a:off x="5931385" y="5262785"/>
            <a:ext cx="1160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err="1">
                <a:solidFill>
                  <a:schemeClr val="accent2"/>
                </a:solidFill>
                <a:latin typeface="Tahoma" pitchFamily="34" charset="0"/>
              </a:rPr>
              <a:t>abbcde</a:t>
            </a:r>
            <a:endParaRPr lang="zh-CN" altLang="en-US" sz="2400" i="1" dirty="0">
              <a:solidFill>
                <a:schemeClr val="accent2"/>
              </a:solidFill>
              <a:latin typeface="Tahoma" pitchFamily="34" charset="0"/>
            </a:endParaRPr>
          </a:p>
        </p:txBody>
      </p:sp>
      <p:sp>
        <p:nvSpPr>
          <p:cNvPr id="675865" name="Text Box 25" descr="Green marble"/>
          <p:cNvSpPr txBox="1">
            <a:spLocks noChangeArrowheads="1"/>
          </p:cNvSpPr>
          <p:nvPr/>
        </p:nvSpPr>
        <p:spPr bwMode="auto">
          <a:xfrm>
            <a:off x="4332782" y="5262785"/>
            <a:ext cx="117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err="1">
                <a:solidFill>
                  <a:schemeClr val="accent2"/>
                </a:solidFill>
                <a:latin typeface="Tahoma" pitchFamily="34" charset="0"/>
              </a:rPr>
              <a:t>aAbcde</a:t>
            </a:r>
            <a:endParaRPr lang="zh-CN" altLang="en-US" sz="2400" i="1" dirty="0">
              <a:solidFill>
                <a:schemeClr val="accent2"/>
              </a:solidFill>
              <a:latin typeface="Tahoma" pitchFamily="34" charset="0"/>
            </a:endParaRPr>
          </a:p>
        </p:txBody>
      </p:sp>
      <p:sp>
        <p:nvSpPr>
          <p:cNvPr id="675866" name="Text Box 26" descr="Green marble"/>
          <p:cNvSpPr txBox="1">
            <a:spLocks noChangeArrowheads="1"/>
          </p:cNvSpPr>
          <p:nvPr/>
        </p:nvSpPr>
        <p:spPr bwMode="auto">
          <a:xfrm>
            <a:off x="3089896" y="5262785"/>
            <a:ext cx="862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a:solidFill>
                  <a:schemeClr val="accent2"/>
                </a:solidFill>
                <a:latin typeface="Tahoma" pitchFamily="34" charset="0"/>
              </a:rPr>
              <a:t>aAde</a:t>
            </a:r>
            <a:endParaRPr lang="zh-CN" altLang="en-US" sz="2400" i="1">
              <a:solidFill>
                <a:schemeClr val="accent2"/>
              </a:solidFill>
              <a:latin typeface="Tahoma" pitchFamily="34" charset="0"/>
            </a:endParaRPr>
          </a:p>
        </p:txBody>
      </p:sp>
      <p:sp>
        <p:nvSpPr>
          <p:cNvPr id="675867" name="Text Box 27" descr="Green marble"/>
          <p:cNvSpPr txBox="1">
            <a:spLocks noChangeArrowheads="1"/>
          </p:cNvSpPr>
          <p:nvPr/>
        </p:nvSpPr>
        <p:spPr bwMode="auto">
          <a:xfrm>
            <a:off x="1763688" y="5262785"/>
            <a:ext cx="875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err="1">
                <a:solidFill>
                  <a:schemeClr val="accent2"/>
                </a:solidFill>
                <a:latin typeface="Tahoma" pitchFamily="34" charset="0"/>
              </a:rPr>
              <a:t>aABe</a:t>
            </a:r>
            <a:endParaRPr lang="zh-CN" altLang="en-US" sz="2400" i="1" dirty="0">
              <a:solidFill>
                <a:schemeClr val="accent2"/>
              </a:solidFill>
              <a:latin typeface="Tahoma" pitchFamily="34" charset="0"/>
            </a:endParaRPr>
          </a:p>
        </p:txBody>
      </p:sp>
      <p:sp>
        <p:nvSpPr>
          <p:cNvPr id="675868" name="Text Box 28" descr="Green marble"/>
          <p:cNvSpPr txBox="1">
            <a:spLocks noChangeArrowheads="1"/>
          </p:cNvSpPr>
          <p:nvPr/>
        </p:nvSpPr>
        <p:spPr bwMode="auto">
          <a:xfrm>
            <a:off x="971600" y="5262785"/>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rPr>
              <a:t>S</a:t>
            </a:r>
            <a:endParaRPr lang="zh-CN" altLang="en-US" sz="2400" i="1" dirty="0">
              <a:solidFill>
                <a:schemeClr val="accent2"/>
              </a:solidFill>
              <a:latin typeface="Tahoma" pitchFamily="34" charset="0"/>
            </a:endParaRPr>
          </a:p>
        </p:txBody>
      </p:sp>
      <p:sp>
        <p:nvSpPr>
          <p:cNvPr id="675869" name="Text Box 29" descr="Green marble"/>
          <p:cNvSpPr txBox="1">
            <a:spLocks noChangeArrowheads="1"/>
          </p:cNvSpPr>
          <p:nvPr/>
        </p:nvSpPr>
        <p:spPr bwMode="auto">
          <a:xfrm>
            <a:off x="1187624" y="5264373"/>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
        <p:nvSpPr>
          <p:cNvPr id="675870" name="Text Box 30" descr="Green marble"/>
          <p:cNvSpPr txBox="1">
            <a:spLocks noChangeArrowheads="1"/>
          </p:cNvSpPr>
          <p:nvPr/>
        </p:nvSpPr>
        <p:spPr bwMode="auto">
          <a:xfrm>
            <a:off x="2483768" y="5246910"/>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
        <p:nvSpPr>
          <p:cNvPr id="675871" name="Text Box 31" descr="Green marble"/>
          <p:cNvSpPr txBox="1">
            <a:spLocks noChangeArrowheads="1"/>
          </p:cNvSpPr>
          <p:nvPr/>
        </p:nvSpPr>
        <p:spPr bwMode="auto">
          <a:xfrm>
            <a:off x="3765496" y="5246910"/>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
        <p:nvSpPr>
          <p:cNvPr id="675872" name="Text Box 32" descr="Green marble"/>
          <p:cNvSpPr txBox="1">
            <a:spLocks noChangeArrowheads="1"/>
          </p:cNvSpPr>
          <p:nvPr/>
        </p:nvSpPr>
        <p:spPr bwMode="auto">
          <a:xfrm>
            <a:off x="5349672" y="5246910"/>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43"/>
                                        </p:tgtEl>
                                        <p:attrNameLst>
                                          <p:attrName>style.visibility</p:attrName>
                                        </p:attrNameLst>
                                      </p:cBhvr>
                                      <p:to>
                                        <p:strVal val="visible"/>
                                      </p:to>
                                    </p:set>
                                    <p:animEffect transition="in" filter="checkerboard(across)">
                                      <p:cBhvr>
                                        <p:cTn id="7" dur="250"/>
                                        <p:tgtEl>
                                          <p:spTgt spid="675843"/>
                                        </p:tgtEl>
                                      </p:cBhvr>
                                    </p:animEffect>
                                  </p:childTnLst>
                                </p:cTn>
                              </p:par>
                            </p:childTnLst>
                          </p:cTn>
                        </p:par>
                        <p:par>
                          <p:cTn id="8" fill="hold" nodeType="afterGroup">
                            <p:stCondLst>
                              <p:cond delay="250"/>
                            </p:stCondLst>
                            <p:childTnLst>
                              <p:par>
                                <p:cTn id="9" presetID="5" presetClass="entr" presetSubtype="10" fill="hold" grpId="0" nodeType="afterEffect">
                                  <p:stCondLst>
                                    <p:cond delay="0"/>
                                  </p:stCondLst>
                                  <p:childTnLst>
                                    <p:set>
                                      <p:cBhvr>
                                        <p:cTn id="10" dur="1" fill="hold">
                                          <p:stCondLst>
                                            <p:cond delay="0"/>
                                          </p:stCondLst>
                                        </p:cTn>
                                        <p:tgtEl>
                                          <p:spTgt spid="675844"/>
                                        </p:tgtEl>
                                        <p:attrNameLst>
                                          <p:attrName>style.visibility</p:attrName>
                                        </p:attrNameLst>
                                      </p:cBhvr>
                                      <p:to>
                                        <p:strVal val="visible"/>
                                      </p:to>
                                    </p:set>
                                    <p:animEffect transition="in" filter="checkerboard(across)">
                                      <p:cBhvr>
                                        <p:cTn id="11" dur="250"/>
                                        <p:tgtEl>
                                          <p:spTgt spid="675844"/>
                                        </p:tgtEl>
                                      </p:cBhvr>
                                    </p:animEffect>
                                  </p:childTnLst>
                                </p:cTn>
                              </p:par>
                            </p:childTnLst>
                          </p:cTn>
                        </p:par>
                        <p:par>
                          <p:cTn id="12" fill="hold" nodeType="afterGroup">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675845"/>
                                        </p:tgtEl>
                                        <p:attrNameLst>
                                          <p:attrName>style.visibility</p:attrName>
                                        </p:attrNameLst>
                                      </p:cBhvr>
                                      <p:to>
                                        <p:strVal val="visible"/>
                                      </p:to>
                                    </p:set>
                                    <p:animEffect transition="in" filter="checkerboard(across)">
                                      <p:cBhvr>
                                        <p:cTn id="15" dur="250"/>
                                        <p:tgtEl>
                                          <p:spTgt spid="675845"/>
                                        </p:tgtEl>
                                      </p:cBhvr>
                                    </p:animEffect>
                                  </p:childTnLst>
                                </p:cTn>
                              </p:par>
                            </p:childTnLst>
                          </p:cTn>
                        </p:par>
                        <p:par>
                          <p:cTn id="16" fill="hold" nodeType="afterGroup">
                            <p:stCondLst>
                              <p:cond delay="750"/>
                            </p:stCondLst>
                            <p:childTnLst>
                              <p:par>
                                <p:cTn id="17" presetID="5" presetClass="entr" presetSubtype="10" fill="hold" grpId="0" nodeType="afterEffect">
                                  <p:stCondLst>
                                    <p:cond delay="0"/>
                                  </p:stCondLst>
                                  <p:childTnLst>
                                    <p:set>
                                      <p:cBhvr>
                                        <p:cTn id="18" dur="1" fill="hold">
                                          <p:stCondLst>
                                            <p:cond delay="0"/>
                                          </p:stCondLst>
                                        </p:cTn>
                                        <p:tgtEl>
                                          <p:spTgt spid="675846"/>
                                        </p:tgtEl>
                                        <p:attrNameLst>
                                          <p:attrName>style.visibility</p:attrName>
                                        </p:attrNameLst>
                                      </p:cBhvr>
                                      <p:to>
                                        <p:strVal val="visible"/>
                                      </p:to>
                                    </p:set>
                                    <p:animEffect transition="in" filter="checkerboard(across)">
                                      <p:cBhvr>
                                        <p:cTn id="19" dur="250"/>
                                        <p:tgtEl>
                                          <p:spTgt spid="675846"/>
                                        </p:tgtEl>
                                      </p:cBhvr>
                                    </p:animEffect>
                                  </p:childTnLst>
                                </p:cTn>
                              </p:par>
                            </p:childTnLst>
                          </p:cTn>
                        </p:par>
                        <p:par>
                          <p:cTn id="20" fill="hold" nodeType="afterGroup">
                            <p:stCondLst>
                              <p:cond delay="1000"/>
                            </p:stCondLst>
                            <p:childTnLst>
                              <p:par>
                                <p:cTn id="21" presetID="5" presetClass="entr" presetSubtype="10" fill="hold" grpId="0" nodeType="afterEffect">
                                  <p:stCondLst>
                                    <p:cond delay="0"/>
                                  </p:stCondLst>
                                  <p:childTnLst>
                                    <p:set>
                                      <p:cBhvr>
                                        <p:cTn id="22" dur="1" fill="hold">
                                          <p:stCondLst>
                                            <p:cond delay="0"/>
                                          </p:stCondLst>
                                        </p:cTn>
                                        <p:tgtEl>
                                          <p:spTgt spid="675847"/>
                                        </p:tgtEl>
                                        <p:attrNameLst>
                                          <p:attrName>style.visibility</p:attrName>
                                        </p:attrNameLst>
                                      </p:cBhvr>
                                      <p:to>
                                        <p:strVal val="visible"/>
                                      </p:to>
                                    </p:set>
                                    <p:animEffect transition="in" filter="checkerboard(across)">
                                      <p:cBhvr>
                                        <p:cTn id="23" dur="250"/>
                                        <p:tgtEl>
                                          <p:spTgt spid="675847"/>
                                        </p:tgtEl>
                                      </p:cBhvr>
                                    </p:animEffect>
                                  </p:childTnLst>
                                </p:cTn>
                              </p:par>
                            </p:childTnLst>
                          </p:cTn>
                        </p:par>
                        <p:par>
                          <p:cTn id="24" fill="hold" nodeType="afterGroup">
                            <p:stCondLst>
                              <p:cond delay="1250"/>
                            </p:stCondLst>
                            <p:childTnLst>
                              <p:par>
                                <p:cTn id="25" presetID="5" presetClass="entr" presetSubtype="10" fill="hold" grpId="0" nodeType="afterEffect">
                                  <p:stCondLst>
                                    <p:cond delay="0"/>
                                  </p:stCondLst>
                                  <p:childTnLst>
                                    <p:set>
                                      <p:cBhvr>
                                        <p:cTn id="26" dur="1" fill="hold">
                                          <p:stCondLst>
                                            <p:cond delay="0"/>
                                          </p:stCondLst>
                                        </p:cTn>
                                        <p:tgtEl>
                                          <p:spTgt spid="675848"/>
                                        </p:tgtEl>
                                        <p:attrNameLst>
                                          <p:attrName>style.visibility</p:attrName>
                                        </p:attrNameLst>
                                      </p:cBhvr>
                                      <p:to>
                                        <p:strVal val="visible"/>
                                      </p:to>
                                    </p:set>
                                    <p:animEffect transition="in" filter="checkerboard(across)">
                                      <p:cBhvr>
                                        <p:cTn id="27" dur="250"/>
                                        <p:tgtEl>
                                          <p:spTgt spid="675848"/>
                                        </p:tgtEl>
                                      </p:cBhvr>
                                    </p:animEffect>
                                  </p:childTnLst>
                                </p:cTn>
                              </p:par>
                            </p:childTnLst>
                          </p:cTn>
                        </p:par>
                        <p:par>
                          <p:cTn id="28" fill="hold" nodeType="afterGroup">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675864"/>
                                        </p:tgtEl>
                                        <p:attrNameLst>
                                          <p:attrName>style.visibility</p:attrName>
                                        </p:attrNameLst>
                                      </p:cBhvr>
                                      <p:to>
                                        <p:strVal val="visible"/>
                                      </p:to>
                                    </p:set>
                                    <p:animEffect transition="in" filter="checkerboard(across)">
                                      <p:cBhvr>
                                        <p:cTn id="31" dur="250"/>
                                        <p:tgtEl>
                                          <p:spTgt spid="6758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75849"/>
                                        </p:tgtEl>
                                        <p:attrNameLst>
                                          <p:attrName>style.visibility</p:attrName>
                                        </p:attrNameLst>
                                      </p:cBhvr>
                                      <p:to>
                                        <p:strVal val="visible"/>
                                      </p:to>
                                    </p:set>
                                    <p:animEffect transition="in" filter="checkerboard(across)">
                                      <p:cBhvr>
                                        <p:cTn id="36" dur="500"/>
                                        <p:tgtEl>
                                          <p:spTgt spid="675849"/>
                                        </p:tgtEl>
                                      </p:cBhvr>
                                    </p:animEffect>
                                  </p:childTnLst>
                                </p:cTn>
                              </p:par>
                            </p:childTnLst>
                          </p:cTn>
                        </p:par>
                        <p:par>
                          <p:cTn id="37" fill="hold" nodeType="afterGroup">
                            <p:stCondLst>
                              <p:cond delay="500"/>
                            </p:stCondLst>
                            <p:childTnLst>
                              <p:par>
                                <p:cTn id="38" presetID="5" presetClass="entr" presetSubtype="10" fill="hold" grpId="0" nodeType="afterEffect">
                                  <p:stCondLst>
                                    <p:cond delay="0"/>
                                  </p:stCondLst>
                                  <p:childTnLst>
                                    <p:set>
                                      <p:cBhvr>
                                        <p:cTn id="39" dur="1" fill="hold">
                                          <p:stCondLst>
                                            <p:cond delay="0"/>
                                          </p:stCondLst>
                                        </p:cTn>
                                        <p:tgtEl>
                                          <p:spTgt spid="675850"/>
                                        </p:tgtEl>
                                        <p:attrNameLst>
                                          <p:attrName>style.visibility</p:attrName>
                                        </p:attrNameLst>
                                      </p:cBhvr>
                                      <p:to>
                                        <p:strVal val="visible"/>
                                      </p:to>
                                    </p:set>
                                    <p:animEffect transition="in" filter="checkerboard(across)">
                                      <p:cBhvr>
                                        <p:cTn id="40" dur="500"/>
                                        <p:tgtEl>
                                          <p:spTgt spid="6758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675865"/>
                                        </p:tgtEl>
                                        <p:attrNameLst>
                                          <p:attrName>style.visibility</p:attrName>
                                        </p:attrNameLst>
                                      </p:cBhvr>
                                      <p:to>
                                        <p:strVal val="visible"/>
                                      </p:to>
                                    </p:set>
                                    <p:animEffect transition="in" filter="checkerboard(across)">
                                      <p:cBhvr>
                                        <p:cTn id="45" dur="500"/>
                                        <p:tgtEl>
                                          <p:spTgt spid="675865"/>
                                        </p:tgtEl>
                                      </p:cBhvr>
                                    </p:animEffect>
                                  </p:childTnLst>
                                </p:cTn>
                              </p:par>
                            </p:childTnLst>
                          </p:cTn>
                        </p:par>
                        <p:par>
                          <p:cTn id="46" fill="hold" nodeType="afterGroup">
                            <p:stCondLst>
                              <p:cond delay="500"/>
                            </p:stCondLst>
                            <p:childTnLst>
                              <p:par>
                                <p:cTn id="47" presetID="5" presetClass="entr" presetSubtype="10" fill="hold" grpId="0" nodeType="afterEffect">
                                  <p:stCondLst>
                                    <p:cond delay="0"/>
                                  </p:stCondLst>
                                  <p:childTnLst>
                                    <p:set>
                                      <p:cBhvr>
                                        <p:cTn id="48" dur="1" fill="hold">
                                          <p:stCondLst>
                                            <p:cond delay="0"/>
                                          </p:stCondLst>
                                        </p:cTn>
                                        <p:tgtEl>
                                          <p:spTgt spid="675872"/>
                                        </p:tgtEl>
                                        <p:attrNameLst>
                                          <p:attrName>style.visibility</p:attrName>
                                        </p:attrNameLst>
                                      </p:cBhvr>
                                      <p:to>
                                        <p:strVal val="visible"/>
                                      </p:to>
                                    </p:set>
                                    <p:animEffect transition="in" filter="checkerboard(across)">
                                      <p:cBhvr>
                                        <p:cTn id="49" dur="500"/>
                                        <p:tgtEl>
                                          <p:spTgt spid="67587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675853"/>
                                        </p:tgtEl>
                                        <p:attrNameLst>
                                          <p:attrName>style.visibility</p:attrName>
                                        </p:attrNameLst>
                                      </p:cBhvr>
                                      <p:to>
                                        <p:strVal val="visible"/>
                                      </p:to>
                                    </p:set>
                                    <p:animEffect transition="in" filter="checkerboard(across)">
                                      <p:cBhvr>
                                        <p:cTn id="54" dur="500"/>
                                        <p:tgtEl>
                                          <p:spTgt spid="67585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675852"/>
                                        </p:tgtEl>
                                        <p:attrNameLst>
                                          <p:attrName>style.visibility</p:attrName>
                                        </p:attrNameLst>
                                      </p:cBhvr>
                                      <p:to>
                                        <p:strVal val="visible"/>
                                      </p:to>
                                    </p:set>
                                    <p:animEffect transition="in" filter="checkerboard(across)">
                                      <p:cBhvr>
                                        <p:cTn id="57" dur="500"/>
                                        <p:tgtEl>
                                          <p:spTgt spid="675852"/>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675851"/>
                                        </p:tgtEl>
                                        <p:attrNameLst>
                                          <p:attrName>style.visibility</p:attrName>
                                        </p:attrNameLst>
                                      </p:cBhvr>
                                      <p:to>
                                        <p:strVal val="visible"/>
                                      </p:to>
                                    </p:set>
                                    <p:animEffect transition="in" filter="checkerboard(across)">
                                      <p:cBhvr>
                                        <p:cTn id="60" dur="500"/>
                                        <p:tgtEl>
                                          <p:spTgt spid="675851"/>
                                        </p:tgtEl>
                                      </p:cBhvr>
                                    </p:animEffect>
                                  </p:childTnLst>
                                </p:cTn>
                              </p:par>
                            </p:childTnLst>
                          </p:cTn>
                        </p:par>
                        <p:par>
                          <p:cTn id="61" fill="hold" nodeType="afterGroup">
                            <p:stCondLst>
                              <p:cond delay="500"/>
                            </p:stCondLst>
                            <p:childTnLst>
                              <p:par>
                                <p:cTn id="62" presetID="5" presetClass="entr" presetSubtype="10" fill="hold" grpId="0" nodeType="afterEffect">
                                  <p:stCondLst>
                                    <p:cond delay="0"/>
                                  </p:stCondLst>
                                  <p:childTnLst>
                                    <p:set>
                                      <p:cBhvr>
                                        <p:cTn id="63" dur="1" fill="hold">
                                          <p:stCondLst>
                                            <p:cond delay="0"/>
                                          </p:stCondLst>
                                        </p:cTn>
                                        <p:tgtEl>
                                          <p:spTgt spid="675854"/>
                                        </p:tgtEl>
                                        <p:attrNameLst>
                                          <p:attrName>style.visibility</p:attrName>
                                        </p:attrNameLst>
                                      </p:cBhvr>
                                      <p:to>
                                        <p:strVal val="visible"/>
                                      </p:to>
                                    </p:set>
                                    <p:animEffect transition="in" filter="checkerboard(across)">
                                      <p:cBhvr>
                                        <p:cTn id="64" dur="500"/>
                                        <p:tgtEl>
                                          <p:spTgt spid="67585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675871"/>
                                        </p:tgtEl>
                                        <p:attrNameLst>
                                          <p:attrName>style.visibility</p:attrName>
                                        </p:attrNameLst>
                                      </p:cBhvr>
                                      <p:to>
                                        <p:strVal val="visible"/>
                                      </p:to>
                                    </p:set>
                                    <p:animEffect transition="in" filter="checkerboard(across)">
                                      <p:cBhvr>
                                        <p:cTn id="69" dur="500"/>
                                        <p:tgtEl>
                                          <p:spTgt spid="675871"/>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675866"/>
                                        </p:tgtEl>
                                        <p:attrNameLst>
                                          <p:attrName>style.visibility</p:attrName>
                                        </p:attrNameLst>
                                      </p:cBhvr>
                                      <p:to>
                                        <p:strVal val="visible"/>
                                      </p:to>
                                    </p:set>
                                    <p:animEffect transition="in" filter="checkerboard(across)">
                                      <p:cBhvr>
                                        <p:cTn id="72" dur="500"/>
                                        <p:tgtEl>
                                          <p:spTgt spid="67586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675855"/>
                                        </p:tgtEl>
                                        <p:attrNameLst>
                                          <p:attrName>style.visibility</p:attrName>
                                        </p:attrNameLst>
                                      </p:cBhvr>
                                      <p:to>
                                        <p:strVal val="visible"/>
                                      </p:to>
                                    </p:set>
                                    <p:animEffect transition="in" filter="checkerboard(across)">
                                      <p:cBhvr>
                                        <p:cTn id="77" dur="500"/>
                                        <p:tgtEl>
                                          <p:spTgt spid="675855"/>
                                        </p:tgtEl>
                                      </p:cBhvr>
                                    </p:animEffect>
                                  </p:childTnLst>
                                </p:cTn>
                              </p:par>
                            </p:childTnLst>
                          </p:cTn>
                        </p:par>
                        <p:par>
                          <p:cTn id="78" fill="hold" nodeType="afterGroup">
                            <p:stCondLst>
                              <p:cond delay="500"/>
                            </p:stCondLst>
                            <p:childTnLst>
                              <p:par>
                                <p:cTn id="79" presetID="5" presetClass="entr" presetSubtype="10" fill="hold" grpId="0" nodeType="afterEffect">
                                  <p:stCondLst>
                                    <p:cond delay="0"/>
                                  </p:stCondLst>
                                  <p:childTnLst>
                                    <p:set>
                                      <p:cBhvr>
                                        <p:cTn id="80" dur="1" fill="hold">
                                          <p:stCondLst>
                                            <p:cond delay="0"/>
                                          </p:stCondLst>
                                        </p:cTn>
                                        <p:tgtEl>
                                          <p:spTgt spid="675856"/>
                                        </p:tgtEl>
                                        <p:attrNameLst>
                                          <p:attrName>style.visibility</p:attrName>
                                        </p:attrNameLst>
                                      </p:cBhvr>
                                      <p:to>
                                        <p:strVal val="visible"/>
                                      </p:to>
                                    </p:set>
                                    <p:animEffect transition="in" filter="checkerboard(across)">
                                      <p:cBhvr>
                                        <p:cTn id="81" dur="500"/>
                                        <p:tgtEl>
                                          <p:spTgt spid="67585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675867"/>
                                        </p:tgtEl>
                                        <p:attrNameLst>
                                          <p:attrName>style.visibility</p:attrName>
                                        </p:attrNameLst>
                                      </p:cBhvr>
                                      <p:to>
                                        <p:strVal val="visible"/>
                                      </p:to>
                                    </p:set>
                                    <p:animEffect transition="in" filter="checkerboard(across)">
                                      <p:cBhvr>
                                        <p:cTn id="86" dur="500"/>
                                        <p:tgtEl>
                                          <p:spTgt spid="675867"/>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675870"/>
                                        </p:tgtEl>
                                        <p:attrNameLst>
                                          <p:attrName>style.visibility</p:attrName>
                                        </p:attrNameLst>
                                      </p:cBhvr>
                                      <p:to>
                                        <p:strVal val="visible"/>
                                      </p:to>
                                    </p:set>
                                    <p:animEffect transition="in" filter="checkerboard(across)">
                                      <p:cBhvr>
                                        <p:cTn id="89" dur="500"/>
                                        <p:tgtEl>
                                          <p:spTgt spid="67587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 presetClass="entr" presetSubtype="10" fill="hold" grpId="0" nodeType="clickEffect">
                                  <p:stCondLst>
                                    <p:cond delay="0"/>
                                  </p:stCondLst>
                                  <p:childTnLst>
                                    <p:set>
                                      <p:cBhvr>
                                        <p:cTn id="93" dur="1" fill="hold">
                                          <p:stCondLst>
                                            <p:cond delay="0"/>
                                          </p:stCondLst>
                                        </p:cTn>
                                        <p:tgtEl>
                                          <p:spTgt spid="675857"/>
                                        </p:tgtEl>
                                        <p:attrNameLst>
                                          <p:attrName>style.visibility</p:attrName>
                                        </p:attrNameLst>
                                      </p:cBhvr>
                                      <p:to>
                                        <p:strVal val="visible"/>
                                      </p:to>
                                    </p:set>
                                    <p:animEffect transition="in" filter="checkerboard(across)">
                                      <p:cBhvr>
                                        <p:cTn id="94" dur="500"/>
                                        <p:tgtEl>
                                          <p:spTgt spid="675857"/>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675858"/>
                                        </p:tgtEl>
                                        <p:attrNameLst>
                                          <p:attrName>style.visibility</p:attrName>
                                        </p:attrNameLst>
                                      </p:cBhvr>
                                      <p:to>
                                        <p:strVal val="visible"/>
                                      </p:to>
                                    </p:set>
                                    <p:animEffect transition="in" filter="checkerboard(across)">
                                      <p:cBhvr>
                                        <p:cTn id="97" dur="500"/>
                                        <p:tgtEl>
                                          <p:spTgt spid="675858"/>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675859"/>
                                        </p:tgtEl>
                                        <p:attrNameLst>
                                          <p:attrName>style.visibility</p:attrName>
                                        </p:attrNameLst>
                                      </p:cBhvr>
                                      <p:to>
                                        <p:strVal val="visible"/>
                                      </p:to>
                                    </p:set>
                                    <p:animEffect transition="in" filter="checkerboard(across)">
                                      <p:cBhvr>
                                        <p:cTn id="100" dur="500"/>
                                        <p:tgtEl>
                                          <p:spTgt spid="675859"/>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675860"/>
                                        </p:tgtEl>
                                        <p:attrNameLst>
                                          <p:attrName>style.visibility</p:attrName>
                                        </p:attrNameLst>
                                      </p:cBhvr>
                                      <p:to>
                                        <p:strVal val="visible"/>
                                      </p:to>
                                    </p:set>
                                    <p:animEffect transition="in" filter="checkerboard(across)">
                                      <p:cBhvr>
                                        <p:cTn id="103" dur="500"/>
                                        <p:tgtEl>
                                          <p:spTgt spid="675860"/>
                                        </p:tgtEl>
                                      </p:cBhvr>
                                    </p:animEffect>
                                  </p:childTnLst>
                                </p:cTn>
                              </p:par>
                            </p:childTnLst>
                          </p:cTn>
                        </p:par>
                        <p:par>
                          <p:cTn id="104" fill="hold" nodeType="afterGroup">
                            <p:stCondLst>
                              <p:cond delay="500"/>
                            </p:stCondLst>
                            <p:childTnLst>
                              <p:par>
                                <p:cTn id="105" presetID="5" presetClass="entr" presetSubtype="10" fill="hold" grpId="0" nodeType="afterEffect">
                                  <p:stCondLst>
                                    <p:cond delay="0"/>
                                  </p:stCondLst>
                                  <p:childTnLst>
                                    <p:set>
                                      <p:cBhvr>
                                        <p:cTn id="106" dur="1" fill="hold">
                                          <p:stCondLst>
                                            <p:cond delay="0"/>
                                          </p:stCondLst>
                                        </p:cTn>
                                        <p:tgtEl>
                                          <p:spTgt spid="675861"/>
                                        </p:tgtEl>
                                        <p:attrNameLst>
                                          <p:attrName>style.visibility</p:attrName>
                                        </p:attrNameLst>
                                      </p:cBhvr>
                                      <p:to>
                                        <p:strVal val="visible"/>
                                      </p:to>
                                    </p:set>
                                    <p:animEffect transition="in" filter="checkerboard(across)">
                                      <p:cBhvr>
                                        <p:cTn id="107" dur="500"/>
                                        <p:tgtEl>
                                          <p:spTgt spid="67586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675868"/>
                                        </p:tgtEl>
                                        <p:attrNameLst>
                                          <p:attrName>style.visibility</p:attrName>
                                        </p:attrNameLst>
                                      </p:cBhvr>
                                      <p:to>
                                        <p:strVal val="visible"/>
                                      </p:to>
                                    </p:set>
                                    <p:animEffect transition="in" filter="checkerboard(across)">
                                      <p:cBhvr>
                                        <p:cTn id="112" dur="500"/>
                                        <p:tgtEl>
                                          <p:spTgt spid="675868"/>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675869"/>
                                        </p:tgtEl>
                                        <p:attrNameLst>
                                          <p:attrName>style.visibility</p:attrName>
                                        </p:attrNameLst>
                                      </p:cBhvr>
                                      <p:to>
                                        <p:strVal val="visible"/>
                                      </p:to>
                                    </p:set>
                                    <p:animEffect transition="in" filter="checkerboard(across)">
                                      <p:cBhvr>
                                        <p:cTn id="115" dur="500"/>
                                        <p:tgtEl>
                                          <p:spTgt spid="675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p:bldP spid="675844" grpId="0"/>
      <p:bldP spid="675845" grpId="0"/>
      <p:bldP spid="675846" grpId="0"/>
      <p:bldP spid="675847" grpId="0"/>
      <p:bldP spid="675848" grpId="0"/>
      <p:bldP spid="675849" grpId="0" animBg="1"/>
      <p:bldP spid="675850" grpId="0"/>
      <p:bldP spid="675851" grpId="0" animBg="1"/>
      <p:bldP spid="675852" grpId="0" animBg="1"/>
      <p:bldP spid="675853" grpId="0" animBg="1"/>
      <p:bldP spid="675854" grpId="0"/>
      <p:bldP spid="675855" grpId="0" animBg="1"/>
      <p:bldP spid="675856" grpId="0"/>
      <p:bldP spid="675857" grpId="0" animBg="1"/>
      <p:bldP spid="675858" grpId="0" animBg="1"/>
      <p:bldP spid="675859" grpId="0" animBg="1"/>
      <p:bldP spid="675860" grpId="0" animBg="1"/>
      <p:bldP spid="675861" grpId="0"/>
      <p:bldP spid="675864" grpId="0"/>
      <p:bldP spid="675865" grpId="0"/>
      <p:bldP spid="675866" grpId="0"/>
      <p:bldP spid="675867" grpId="0"/>
      <p:bldP spid="675868" grpId="0"/>
      <p:bldP spid="675869" grpId="0"/>
      <p:bldP spid="675870" grpId="0"/>
      <p:bldP spid="675871" grpId="0"/>
      <p:bldP spid="67587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黑体" pitchFamily="49" charset="-122"/>
              </a:rPr>
              <a:t>3.5</a:t>
            </a:r>
            <a:r>
              <a:rPr lang="zh-CN" altLang="en-US" smtClean="0">
                <a:solidFill>
                  <a:schemeClr val="tx1"/>
                </a:solidFill>
                <a:latin typeface="宋体" pitchFamily="2" charset="-122"/>
                <a:ea typeface="黑体" pitchFamily="49" charset="-122"/>
              </a:rPr>
              <a:t> </a:t>
            </a:r>
            <a:r>
              <a:rPr lang="en-US" altLang="zh-CN" smtClean="0">
                <a:solidFill>
                  <a:schemeClr val="tx1"/>
                </a:solidFill>
                <a:ea typeface="黑体" pitchFamily="49" charset="-122"/>
              </a:rPr>
              <a:t>LR</a:t>
            </a:r>
            <a:r>
              <a:rPr lang="zh-CN" altLang="en-US" smtClean="0">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F7C1BC72-7069-4E1A-9D9B-1319C6F8B95C}" type="slidenum">
              <a:rPr lang="en-US" altLang="zh-CN"/>
              <a:pPr>
                <a:defRPr/>
              </a:pPr>
              <a:t>50</a:t>
            </a:fld>
            <a:endParaRPr lang="en-US" altLang="zh-CN"/>
          </a:p>
        </p:txBody>
      </p:sp>
      <p:sp>
        <p:nvSpPr>
          <p:cNvPr id="64515"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64517" name="Group 4"/>
          <p:cNvGrpSpPr>
            <a:grpSpLocks/>
          </p:cNvGrpSpPr>
          <p:nvPr/>
        </p:nvGrpSpPr>
        <p:grpSpPr bwMode="auto">
          <a:xfrm>
            <a:off x="614363" y="115888"/>
            <a:ext cx="2301875" cy="6324600"/>
            <a:chOff x="336" y="288"/>
            <a:chExt cx="1450" cy="3984"/>
          </a:xfrm>
        </p:grpSpPr>
        <p:sp>
          <p:nvSpPr>
            <p:cNvPr id="571397"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4521"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1399"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71400"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1401"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71402"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71403"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71404"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4528"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1406"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71407"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1408"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1409"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4533"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4"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5"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1413" name="Rectangle 21" descr="Green marble"/>
          <p:cNvSpPr>
            <a:spLocks noChangeArrowheads="1"/>
          </p:cNvSpPr>
          <p:nvPr/>
        </p:nvSpPr>
        <p:spPr bwMode="auto">
          <a:xfrm>
            <a:off x="3282950" y="417513"/>
            <a:ext cx="2447925" cy="4256087"/>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2</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endPar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宋体" pitchFamily="2" charset="-122"/>
              </a:rPr>
              <a:t>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宋体" pitchFamily="2" charset="-122"/>
              </a:rPr>
              <a:t>T</a:t>
            </a:r>
            <a:r>
              <a:rPr lang="en-US" altLang="zh-CN" sz="2800" b="1" i="1">
                <a:solidFill>
                  <a:schemeClr val="accent2"/>
                </a:solidFill>
                <a:effectLst>
                  <a:outerShdw blurRad="38100" dist="38100" dir="2700000" algn="tl">
                    <a:srgbClr val="C0C0C0"/>
                  </a:outerShdw>
                </a:effectLst>
                <a:latin typeface="Times New Roman"/>
              </a:rPr>
              <a:t>·</a:t>
            </a:r>
            <a:endPar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endParaRPr lang="zh-CN" altLang="en-US"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7</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i="1">
                <a:solidFill>
                  <a:schemeClr val="accent2"/>
                </a:solidFill>
                <a:effectLst>
                  <a:outerShdw blurRad="38100" dist="38100" dir="2700000" algn="tl">
                    <a:srgbClr val="C0C0C0"/>
                  </a:outerShdw>
                </a:effectLst>
                <a:latin typeface="宋体" pitchFamily="2" charset="-122"/>
              </a:rPr>
              <a:t> </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F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
        <p:nvSpPr>
          <p:cNvPr id="64519" name="Rectangle 22" descr="Green marble"/>
          <p:cNvSpPr>
            <a:spLocks noChangeArrowheads="1"/>
          </p:cNvSpPr>
          <p:nvPr/>
        </p:nvSpPr>
        <p:spPr bwMode="auto">
          <a:xfrm>
            <a:off x="6594475" y="83661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solidFill>
                  <a:srgbClr val="FF3399"/>
                </a:solidFill>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黑体" pitchFamily="49" charset="-122"/>
              </a:rPr>
              <a:t>3.5</a:t>
            </a:r>
            <a:r>
              <a:rPr lang="zh-CN" altLang="en-US" smtClean="0">
                <a:solidFill>
                  <a:schemeClr val="tx1"/>
                </a:solidFill>
                <a:latin typeface="宋体" pitchFamily="2" charset="-122"/>
                <a:ea typeface="黑体" pitchFamily="49" charset="-122"/>
              </a:rPr>
              <a:t> </a:t>
            </a:r>
            <a:r>
              <a:rPr lang="en-US" altLang="zh-CN" smtClean="0">
                <a:solidFill>
                  <a:schemeClr val="tx1"/>
                </a:solidFill>
                <a:ea typeface="黑体" pitchFamily="49" charset="-122"/>
              </a:rPr>
              <a:t>LR</a:t>
            </a:r>
            <a:r>
              <a:rPr lang="zh-CN" altLang="en-US" smtClean="0">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77BAF25A-59E6-4B29-B7A8-C752219DCA87}" type="slidenum">
              <a:rPr lang="en-US" altLang="zh-CN"/>
              <a:pPr>
                <a:defRPr/>
              </a:pPr>
              <a:t>51</a:t>
            </a:fld>
            <a:endParaRPr lang="en-US" altLang="zh-CN"/>
          </a:p>
        </p:txBody>
      </p:sp>
      <p:sp>
        <p:nvSpPr>
          <p:cNvPr id="66563"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66565" name="Group 4"/>
          <p:cNvGrpSpPr>
            <a:grpSpLocks/>
          </p:cNvGrpSpPr>
          <p:nvPr/>
        </p:nvGrpSpPr>
        <p:grpSpPr bwMode="auto">
          <a:xfrm>
            <a:off x="614363" y="115888"/>
            <a:ext cx="2301875" cy="6324600"/>
            <a:chOff x="336" y="288"/>
            <a:chExt cx="1450" cy="3984"/>
          </a:xfrm>
        </p:grpSpPr>
        <p:sp>
          <p:nvSpPr>
            <p:cNvPr id="583685"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6569"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83687"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83688"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83689"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83690"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83691"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83692"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6576"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694"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83695"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83696"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83697"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6581"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82"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83"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566" name="Rectangle 21" descr="Green marble"/>
          <p:cNvSpPr>
            <a:spLocks noChangeArrowheads="1"/>
          </p:cNvSpPr>
          <p:nvPr/>
        </p:nvSpPr>
        <p:spPr bwMode="auto">
          <a:xfrm>
            <a:off x="6594475" y="83661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solidFill>
                  <a:srgbClr val="FF3399"/>
                </a:solidFill>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
        <p:nvSpPr>
          <p:cNvPr id="583702" name="Rectangle 22" descr="Green marble"/>
          <p:cNvSpPr>
            <a:spLocks noChangeArrowheads="1"/>
          </p:cNvSpPr>
          <p:nvPr/>
        </p:nvSpPr>
        <p:spPr bwMode="auto">
          <a:xfrm>
            <a:off x="3419475" y="333375"/>
            <a:ext cx="5486400" cy="5867400"/>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3</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0" y="0"/>
            <a:ext cx="9144000" cy="1066800"/>
          </a:xfrm>
          <a:solidFill>
            <a:schemeClr val="bg1"/>
          </a:solidFill>
        </p:spPr>
        <p:txBody>
          <a:bodyPr/>
          <a:lstStyle/>
          <a:p>
            <a:pPr algn="r"/>
            <a:r>
              <a:rPr lang="en-US" altLang="zh-CN" dirty="0" smtClean="0">
                <a:solidFill>
                  <a:schemeClr val="tx1"/>
                </a:solidFill>
                <a:latin typeface="宋体" pitchFamily="2" charset="-122"/>
                <a:ea typeface="宋体" pitchFamily="2" charset="-122"/>
              </a:rPr>
              <a:t> </a:t>
            </a:r>
            <a:endParaRPr lang="zh-CN" altLang="en-US" dirty="0" smtClean="0">
              <a:solidFill>
                <a:schemeClr val="tx1"/>
              </a:solidFill>
              <a:latin typeface="宋体" pitchFamily="2" charset="-122"/>
              <a:ea typeface="宋体" pitchFamily="2" charset="-122"/>
            </a:endParaRPr>
          </a:p>
        </p:txBody>
      </p:sp>
      <p:sp>
        <p:nvSpPr>
          <p:cNvPr id="28" name="灯片编号占位符 5"/>
          <p:cNvSpPr>
            <a:spLocks noGrp="1"/>
          </p:cNvSpPr>
          <p:nvPr>
            <p:ph type="sldNum" sz="quarter" idx="11"/>
          </p:nvPr>
        </p:nvSpPr>
        <p:spPr/>
        <p:txBody>
          <a:bodyPr/>
          <a:lstStyle/>
          <a:p>
            <a:pPr>
              <a:defRPr/>
            </a:pPr>
            <a:fld id="{27ECC713-C8CC-42E2-B0C8-ADA611190875}" type="slidenum">
              <a:rPr lang="en-US" altLang="zh-CN"/>
              <a:pPr>
                <a:defRPr/>
              </a:pPr>
              <a:t>52</a:t>
            </a:fld>
            <a:endParaRPr lang="en-US" altLang="zh-CN"/>
          </a:p>
        </p:txBody>
      </p:sp>
      <p:sp>
        <p:nvSpPr>
          <p:cNvPr id="67587"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67589" name="Group 4"/>
          <p:cNvGrpSpPr>
            <a:grpSpLocks/>
          </p:cNvGrpSpPr>
          <p:nvPr/>
        </p:nvGrpSpPr>
        <p:grpSpPr bwMode="auto">
          <a:xfrm>
            <a:off x="614363" y="115888"/>
            <a:ext cx="2301875" cy="6324600"/>
            <a:chOff x="336" y="288"/>
            <a:chExt cx="1450" cy="3984"/>
          </a:xfrm>
        </p:grpSpPr>
        <p:sp>
          <p:nvSpPr>
            <p:cNvPr id="589829"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7598"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89831"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89832"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89833"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89834"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89835"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89836"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7605"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9838"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89839"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89840"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89841"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7610"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1"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2"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590" name="Rectangle 21" descr="Green marble"/>
          <p:cNvSpPr>
            <a:spLocks noChangeArrowheads="1"/>
          </p:cNvSpPr>
          <p:nvPr/>
        </p:nvSpPr>
        <p:spPr bwMode="auto">
          <a:xfrm>
            <a:off x="6588125" y="5013325"/>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solidFill>
                  <a:srgbClr val="FF3399"/>
                </a:solidFill>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
        <p:nvSpPr>
          <p:cNvPr id="589846" name="Rectangle 22" descr="Green marble"/>
          <p:cNvSpPr>
            <a:spLocks noChangeArrowheads="1"/>
          </p:cNvSpPr>
          <p:nvPr/>
        </p:nvSpPr>
        <p:spPr bwMode="auto">
          <a:xfrm>
            <a:off x="3478213" y="369888"/>
            <a:ext cx="5486400" cy="5867400"/>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4</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 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T</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F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 E </a:t>
            </a:r>
            <a:r>
              <a:rPr lang="en-US" altLang="zh-CN" sz="2800" b="1">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i="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
        <p:nvSpPr>
          <p:cNvPr id="589847" name="Rectangle 23" descr="Green marble"/>
          <p:cNvSpPr>
            <a:spLocks noChangeArrowheads="1"/>
          </p:cNvSpPr>
          <p:nvPr/>
        </p:nvSpPr>
        <p:spPr bwMode="auto">
          <a:xfrm>
            <a:off x="5724525" y="1773238"/>
            <a:ext cx="2592388" cy="1368425"/>
          </a:xfrm>
          <a:prstGeom prst="rect">
            <a:avLst/>
          </a:prstGeom>
          <a:noFill/>
          <a:ln w="12700">
            <a:noFill/>
            <a:miter lim="800000"/>
            <a:headEnd type="none" w="sm" len="sm"/>
            <a:tailEnd type="none" w="sm" len="sm"/>
          </a:ln>
          <a:effectLst/>
        </p:spPr>
        <p:txBody>
          <a:bodyPr wrap="none"/>
          <a:lstStyle/>
          <a:p>
            <a:pPr marL="457200" indent="-457200"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2</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endParaRPr lang="en-US" altLang="zh-CN" sz="2800" b="1" i="1">
              <a:solidFill>
                <a:schemeClr val="accent2"/>
              </a:solidFill>
              <a:effectLst>
                <a:outerShdw blurRad="38100" dist="38100" dir="2700000" algn="tl">
                  <a:srgbClr val="C0C0C0"/>
                </a:outerShdw>
              </a:effectLst>
              <a:latin typeface="Times New Roman" pitchFamily="18" charset="0"/>
            </a:endParaRPr>
          </a:p>
          <a:p>
            <a:pPr marL="457200" indent="-457200"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	E </a:t>
            </a:r>
            <a:r>
              <a:rPr lang="en-US" altLang="zh-CN" sz="2800" b="1" i="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i="1">
                <a:solidFill>
                  <a:schemeClr val="accent2"/>
                </a:solidFill>
                <a:effectLst>
                  <a:outerShdw blurRad="38100" dist="38100" dir="2700000" algn="tl">
                    <a:srgbClr val="C0C0C0"/>
                  </a:outerShdw>
                </a:effectLst>
                <a:latin typeface="Courier New"/>
              </a:rPr>
              <a:t>·</a:t>
            </a:r>
            <a:endParaRPr lang="en-US" altLang="zh-CN" sz="2800" b="1" i="1">
              <a:solidFill>
                <a:schemeClr val="accent2"/>
              </a:solidFill>
              <a:effectLst>
                <a:outerShdw blurRad="38100" dist="38100" dir="2700000" algn="tl">
                  <a:srgbClr val="C0C0C0"/>
                </a:outerShdw>
              </a:effectLst>
              <a:latin typeface="Times New Roman" pitchFamily="18" charset="0"/>
            </a:endParaRPr>
          </a:p>
          <a:p>
            <a:pPr marL="457200" indent="-457200" eaLnBrk="0" hangingPunct="0">
              <a:spcBef>
                <a:spcPct val="10000"/>
              </a:spcBef>
              <a:defRPr/>
            </a:pP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endParaRPr>
          </a:p>
        </p:txBody>
      </p:sp>
      <p:sp>
        <p:nvSpPr>
          <p:cNvPr id="589848" name="Rectangle 24" descr="Green marble"/>
          <p:cNvSpPr>
            <a:spLocks noChangeArrowheads="1"/>
          </p:cNvSpPr>
          <p:nvPr/>
        </p:nvSpPr>
        <p:spPr bwMode="auto">
          <a:xfrm>
            <a:off x="5726113" y="406400"/>
            <a:ext cx="2519362" cy="1511300"/>
          </a:xfrm>
          <a:prstGeom prst="rect">
            <a:avLst/>
          </a:prstGeom>
          <a:noFill/>
          <a:ln w="12700">
            <a:noFill/>
            <a:miter lim="800000"/>
            <a:headEnd type="none" w="sm" len="sm"/>
            <a:tailEnd type="none" w="sm" len="sm"/>
          </a:ln>
          <a:effectLst/>
        </p:spPr>
        <p:txBody>
          <a:bodyPr wrap="none"/>
          <a:lstStyle/>
          <a:p>
            <a:pPr marL="457200" indent="-457200" eaLnBrk="0" hangingPunct="0">
              <a:spcBef>
                <a:spcPct val="10000"/>
              </a:spcBef>
              <a:defRPr/>
            </a:pPr>
            <a:r>
              <a:rPr lang="en-US" altLang="zh-CN" sz="2800" b="1" i="1" dirty="0">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dirty="0">
                <a:solidFill>
                  <a:schemeClr val="accent2"/>
                </a:solidFill>
                <a:effectLst>
                  <a:outerShdw blurRad="38100" dist="38100" dir="2700000" algn="tl">
                    <a:srgbClr val="C0C0C0"/>
                  </a:outerShdw>
                </a:effectLst>
                <a:latin typeface="Times New Roman" pitchFamily="18" charset="0"/>
                <a:cs typeface="Times New Roman" pitchFamily="18" charset="0"/>
              </a:rPr>
              <a:t>8</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a:t>
            </a:r>
            <a:endParaRPr lang="en-US" altLang="zh-CN" sz="2800" b="1" i="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10000"/>
              </a:spcBef>
              <a:defRPr/>
            </a:pPr>
            <a:r>
              <a:rPr lang="en-US" altLang="zh-CN" sz="2800" b="1" dirty="0">
                <a:solidFill>
                  <a:schemeClr val="accent2"/>
                </a:solidFill>
                <a:effectLst>
                  <a:outerShdw blurRad="38100" dist="38100" dir="2700000" algn="tl">
                    <a:srgbClr val="C0C0C0"/>
                  </a:outerShdw>
                </a:effectLst>
                <a:latin typeface="Times New Roman" pitchFamily="18" charset="0"/>
              </a:rPr>
              <a:t>	</a:t>
            </a:r>
            <a:r>
              <a:rPr lang="en-US" altLang="zh-CN" sz="2800" b="1" i="1" dirty="0">
                <a:solidFill>
                  <a:schemeClr val="accent2"/>
                </a:solidFill>
                <a:effectLst>
                  <a:outerShdw blurRad="38100" dist="38100" dir="2700000" algn="tl">
                    <a:srgbClr val="C0C0C0"/>
                  </a:outerShdw>
                </a:effectLst>
                <a:latin typeface="Times New Roman" pitchFamily="18" charset="0"/>
              </a:rPr>
              <a:t>F</a:t>
            </a:r>
            <a:r>
              <a:rPr lang="en-US" altLang="zh-CN" sz="2800" b="1" dirty="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dirty="0">
                <a:solidFill>
                  <a:schemeClr val="accent2"/>
                </a:solidFill>
                <a:effectLst>
                  <a:outerShdw blurRad="38100" dist="38100" dir="2700000" algn="tl">
                    <a:srgbClr val="C0C0C0"/>
                  </a:outerShdw>
                </a:effectLst>
                <a:latin typeface="Times New Roman" pitchFamily="18" charset="0"/>
              </a:rPr>
              <a:t> (</a:t>
            </a:r>
            <a:r>
              <a:rPr lang="en-US" altLang="zh-CN" sz="2800" b="1" i="1" dirty="0">
                <a:solidFill>
                  <a:schemeClr val="accent2"/>
                </a:solidFill>
                <a:effectLst>
                  <a:outerShdw blurRad="38100" dist="38100" dir="2700000" algn="tl">
                    <a:srgbClr val="C0C0C0"/>
                  </a:outerShdw>
                </a:effectLst>
                <a:latin typeface="Times New Roman" pitchFamily="18" charset="0"/>
              </a:rPr>
              <a:t>E</a:t>
            </a:r>
            <a:r>
              <a:rPr lang="en-US" altLang="zh-CN" sz="2800" b="1" dirty="0">
                <a:solidFill>
                  <a:schemeClr val="accent2"/>
                </a:solidFill>
                <a:effectLst>
                  <a:outerShdw blurRad="38100" dist="38100" dir="2700000" algn="tl">
                    <a:srgbClr val="C0C0C0"/>
                  </a:outerShdw>
                </a:effectLst>
                <a:latin typeface="Times New Roman"/>
              </a:rPr>
              <a:t>·</a:t>
            </a:r>
            <a:r>
              <a:rPr lang="en-US" altLang="zh-CN" sz="2800" b="1" dirty="0">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10000"/>
              </a:spcBef>
              <a:defRPr/>
            </a:pPr>
            <a:r>
              <a:rPr lang="en-US" altLang="zh-CN" sz="2800" b="1" i="1" dirty="0">
                <a:solidFill>
                  <a:schemeClr val="accent2"/>
                </a:solidFill>
                <a:effectLst>
                  <a:outerShdw blurRad="38100" dist="38100" dir="2700000" algn="tl">
                    <a:srgbClr val="C0C0C0"/>
                  </a:outerShdw>
                </a:effectLst>
                <a:latin typeface="Times New Roman" pitchFamily="18" charset="0"/>
              </a:rPr>
              <a:t>	E </a:t>
            </a:r>
            <a:r>
              <a:rPr lang="en-US" altLang="zh-CN" sz="2800" b="1"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i="1" dirty="0">
                <a:solidFill>
                  <a:schemeClr val="accent2"/>
                </a:solidFill>
                <a:effectLst>
                  <a:outerShdw blurRad="38100" dist="38100" dir="2700000" algn="tl">
                    <a:srgbClr val="C0C0C0"/>
                  </a:outerShdw>
                </a:effectLst>
                <a:latin typeface="Times New Roman" pitchFamily="18" charset="0"/>
              </a:rPr>
              <a:t>E</a:t>
            </a:r>
            <a:r>
              <a:rPr lang="en-US" altLang="zh-CN" sz="2800" b="1" dirty="0">
                <a:solidFill>
                  <a:schemeClr val="accent2"/>
                </a:solidFill>
                <a:effectLst>
                  <a:outerShdw blurRad="38100" dist="38100" dir="2700000" algn="tl">
                    <a:srgbClr val="C0C0C0"/>
                  </a:outerShdw>
                </a:effectLst>
                <a:latin typeface="Times New Roman"/>
              </a:rPr>
              <a:t>·</a:t>
            </a:r>
            <a:r>
              <a:rPr lang="en-US" altLang="zh-CN" sz="2800" b="1" dirty="0">
                <a:solidFill>
                  <a:schemeClr val="accent2"/>
                </a:solidFill>
                <a:effectLst>
                  <a:outerShdw blurRad="38100" dist="38100" dir="2700000" algn="tl">
                    <a:srgbClr val="C0C0C0"/>
                  </a:outerShdw>
                </a:effectLst>
                <a:latin typeface="Times New Roman" pitchFamily="18" charset="0"/>
              </a:rPr>
              <a:t>+</a:t>
            </a:r>
            <a:r>
              <a:rPr lang="en-US" altLang="zh-CN" sz="2800" b="1" i="1" dirty="0">
                <a:solidFill>
                  <a:schemeClr val="accent2"/>
                </a:solidFill>
                <a:effectLst>
                  <a:outerShdw blurRad="38100" dist="38100" dir="2700000" algn="tl">
                    <a:srgbClr val="C0C0C0"/>
                  </a:outerShdw>
                </a:effectLst>
                <a:latin typeface="Times New Roman" pitchFamily="18" charset="0"/>
              </a:rPr>
              <a:t> T </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p:txBody>
      </p:sp>
      <p:sp>
        <p:nvSpPr>
          <p:cNvPr id="589849" name="Rectangle 25" descr="Green marble"/>
          <p:cNvSpPr>
            <a:spLocks noChangeArrowheads="1"/>
          </p:cNvSpPr>
          <p:nvPr/>
        </p:nvSpPr>
        <p:spPr bwMode="auto">
          <a:xfrm>
            <a:off x="5724525" y="3070225"/>
            <a:ext cx="1728788" cy="1008063"/>
          </a:xfrm>
          <a:prstGeom prst="rect">
            <a:avLst/>
          </a:prstGeom>
          <a:noFill/>
          <a:ln w="12700">
            <a:noFill/>
            <a:miter lim="800000"/>
            <a:headEnd type="none" w="sm" len="sm"/>
            <a:tailEnd type="none" w="sm" len="sm"/>
          </a:ln>
          <a:effectLst/>
        </p:spPr>
        <p:txBody>
          <a:bodyPr wrap="none"/>
          <a:lstStyle/>
          <a:p>
            <a:pPr marL="457200" indent="-457200" eaLnBrk="0" hangingPunct="0">
              <a:spcBef>
                <a:spcPct val="1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3</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p>
          <a:p>
            <a:pPr marL="457200" indent="-457200" eaLnBrk="0" hangingPunct="0">
              <a:spcBef>
                <a:spcPct val="1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
        <p:nvSpPr>
          <p:cNvPr id="589850" name="Rectangle 26" descr="Green marble"/>
          <p:cNvSpPr>
            <a:spLocks noChangeArrowheads="1"/>
          </p:cNvSpPr>
          <p:nvPr/>
        </p:nvSpPr>
        <p:spPr bwMode="auto">
          <a:xfrm>
            <a:off x="3059113" y="4365625"/>
            <a:ext cx="2016125" cy="1584325"/>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4</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     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 . .	</a:t>
            </a:r>
          </a:p>
        </p:txBody>
      </p:sp>
      <p:sp>
        <p:nvSpPr>
          <p:cNvPr id="589851" name="Rectangle 27" descr="Green marble"/>
          <p:cNvSpPr>
            <a:spLocks noChangeArrowheads="1"/>
          </p:cNvSpPr>
          <p:nvPr/>
        </p:nvSpPr>
        <p:spPr bwMode="auto">
          <a:xfrm>
            <a:off x="5724525" y="3933825"/>
            <a:ext cx="1800225" cy="1079500"/>
          </a:xfrm>
          <a:prstGeom prst="rect">
            <a:avLst/>
          </a:prstGeom>
          <a:noFill/>
          <a:ln w="12700">
            <a:noFill/>
            <a:miter lim="800000"/>
            <a:headEnd type="none" w="sm" len="sm"/>
            <a:tailEnd type="none" w="sm" len="sm"/>
          </a:ln>
          <a:effectLst/>
        </p:spPr>
        <p:txBody>
          <a:bodyPr wrap="none"/>
          <a:lstStyle/>
          <a:p>
            <a:pPr marL="457200" indent="-457200" eaLnBrk="0" hangingPunct="0">
              <a:spcBef>
                <a:spcPct val="1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5</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10000"/>
              </a:spcBef>
              <a:defRPr/>
            </a:pP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48"/>
                                        </p:tgtEl>
                                        <p:attrNameLst>
                                          <p:attrName>style.visibility</p:attrName>
                                        </p:attrNameLst>
                                      </p:cBhvr>
                                      <p:to>
                                        <p:strVal val="visible"/>
                                      </p:to>
                                    </p:set>
                                    <p:animEffect transition="in" filter="blinds(horizontal)">
                                      <p:cBhvr>
                                        <p:cTn id="7" dur="500"/>
                                        <p:tgtEl>
                                          <p:spTgt spid="589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47"/>
                                        </p:tgtEl>
                                        <p:attrNameLst>
                                          <p:attrName>style.visibility</p:attrName>
                                        </p:attrNameLst>
                                      </p:cBhvr>
                                      <p:to>
                                        <p:strVal val="visible"/>
                                      </p:to>
                                    </p:set>
                                    <p:animEffect transition="in" filter="blinds(horizontal)">
                                      <p:cBhvr>
                                        <p:cTn id="12" dur="500"/>
                                        <p:tgtEl>
                                          <p:spTgt spid="589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49"/>
                                        </p:tgtEl>
                                        <p:attrNameLst>
                                          <p:attrName>style.visibility</p:attrName>
                                        </p:attrNameLst>
                                      </p:cBhvr>
                                      <p:to>
                                        <p:strVal val="visible"/>
                                      </p:to>
                                    </p:set>
                                    <p:animEffect transition="in" filter="blinds(horizontal)">
                                      <p:cBhvr>
                                        <p:cTn id="17" dur="500"/>
                                        <p:tgtEl>
                                          <p:spTgt spid="589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50"/>
                                        </p:tgtEl>
                                        <p:attrNameLst>
                                          <p:attrName>style.visibility</p:attrName>
                                        </p:attrNameLst>
                                      </p:cBhvr>
                                      <p:to>
                                        <p:strVal val="visible"/>
                                      </p:to>
                                    </p:set>
                                    <p:animEffect transition="in" filter="blinds(horizontal)">
                                      <p:cBhvr>
                                        <p:cTn id="22" dur="500"/>
                                        <p:tgtEl>
                                          <p:spTgt spid="5898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9851"/>
                                        </p:tgtEl>
                                        <p:attrNameLst>
                                          <p:attrName>style.visibility</p:attrName>
                                        </p:attrNameLst>
                                      </p:cBhvr>
                                      <p:to>
                                        <p:strVal val="visible"/>
                                      </p:to>
                                    </p:set>
                                    <p:animEffect transition="in" filter="blinds(horizontal)">
                                      <p:cBhvr>
                                        <p:cTn id="27" dur="500"/>
                                        <p:tgtEl>
                                          <p:spTgt spid="589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47" grpId="0"/>
      <p:bldP spid="589848" grpId="0"/>
      <p:bldP spid="589849" grpId="0"/>
      <p:bldP spid="589850" grpId="0"/>
      <p:bldP spid="5898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1"/>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宋体" pitchFamily="2" charset="-122"/>
              </a:rPr>
              <a:t>3.5 </a:t>
            </a:r>
            <a:r>
              <a:rPr lang="en-US" altLang="zh-CN" smtClean="0">
                <a:solidFill>
                  <a:schemeClr val="tx1"/>
                </a:solidFill>
                <a:ea typeface="宋体" pitchFamily="2" charset="-122"/>
              </a:rPr>
              <a:t>LR</a:t>
            </a:r>
            <a:r>
              <a:rPr lang="zh-CN" altLang="en-US" smtClean="0">
                <a:solidFill>
                  <a:schemeClr val="tx1"/>
                </a:solidFill>
                <a:ea typeface="宋体" pitchFamily="2" charset="-122"/>
              </a:rPr>
              <a:t>分析器</a:t>
            </a:r>
          </a:p>
        </p:txBody>
      </p:sp>
      <p:sp>
        <p:nvSpPr>
          <p:cNvPr id="39" name="灯片编号占位符 5"/>
          <p:cNvSpPr>
            <a:spLocks noGrp="1"/>
          </p:cNvSpPr>
          <p:nvPr>
            <p:ph type="sldNum" sz="quarter" idx="11"/>
          </p:nvPr>
        </p:nvSpPr>
        <p:spPr/>
        <p:txBody>
          <a:bodyPr/>
          <a:lstStyle/>
          <a:p>
            <a:pPr>
              <a:defRPr/>
            </a:pPr>
            <a:fld id="{F2A07F56-8852-4F95-AEA4-1FF15DEFF1FB}" type="slidenum">
              <a:rPr lang="en-US" altLang="zh-CN"/>
              <a:pPr>
                <a:defRPr/>
              </a:pPr>
              <a:t>53</a:t>
            </a:fld>
            <a:endParaRPr lang="en-US" altLang="zh-CN"/>
          </a:p>
        </p:txBody>
      </p:sp>
      <p:sp>
        <p:nvSpPr>
          <p:cNvPr id="69636" name="Oval 42"/>
          <p:cNvSpPr>
            <a:spLocks noChangeArrowheads="1"/>
          </p:cNvSpPr>
          <p:nvPr/>
        </p:nvSpPr>
        <p:spPr bwMode="auto">
          <a:xfrm>
            <a:off x="2279650" y="339725"/>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1</a:t>
            </a:r>
          </a:p>
        </p:txBody>
      </p:sp>
      <p:sp>
        <p:nvSpPr>
          <p:cNvPr id="69637" name="Line 43"/>
          <p:cNvSpPr>
            <a:spLocks noChangeShapeType="1"/>
          </p:cNvSpPr>
          <p:nvPr/>
        </p:nvSpPr>
        <p:spPr bwMode="auto">
          <a:xfrm flipV="1">
            <a:off x="2814638" y="584200"/>
            <a:ext cx="11176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38" name="Line 44"/>
          <p:cNvSpPr>
            <a:spLocks noChangeShapeType="1"/>
          </p:cNvSpPr>
          <p:nvPr/>
        </p:nvSpPr>
        <p:spPr bwMode="auto">
          <a:xfrm flipV="1">
            <a:off x="1127125" y="582613"/>
            <a:ext cx="11207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39" name="Oval 45"/>
          <p:cNvSpPr>
            <a:spLocks noChangeArrowheads="1"/>
          </p:cNvSpPr>
          <p:nvPr/>
        </p:nvSpPr>
        <p:spPr bwMode="auto">
          <a:xfrm>
            <a:off x="533400" y="352425"/>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0</a:t>
            </a:r>
          </a:p>
        </p:txBody>
      </p:sp>
      <p:sp>
        <p:nvSpPr>
          <p:cNvPr id="69640" name="Rectangle 46"/>
          <p:cNvSpPr>
            <a:spLocks noChangeArrowheads="1"/>
          </p:cNvSpPr>
          <p:nvPr/>
        </p:nvSpPr>
        <p:spPr bwMode="auto">
          <a:xfrm>
            <a:off x="3200400" y="1285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a:t>
            </a:r>
          </a:p>
        </p:txBody>
      </p:sp>
      <p:sp>
        <p:nvSpPr>
          <p:cNvPr id="69641" name="Rectangle 47"/>
          <p:cNvSpPr>
            <a:spLocks noChangeArrowheads="1"/>
          </p:cNvSpPr>
          <p:nvPr/>
        </p:nvSpPr>
        <p:spPr bwMode="auto">
          <a:xfrm>
            <a:off x="1524000" y="128588"/>
            <a:ext cx="5286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E</a:t>
            </a:r>
          </a:p>
        </p:txBody>
      </p:sp>
      <p:sp>
        <p:nvSpPr>
          <p:cNvPr id="69642" name="Oval 48"/>
          <p:cNvSpPr>
            <a:spLocks noChangeArrowheads="1"/>
          </p:cNvSpPr>
          <p:nvPr/>
        </p:nvSpPr>
        <p:spPr bwMode="auto">
          <a:xfrm>
            <a:off x="3979863" y="385763"/>
            <a:ext cx="555625" cy="457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6</a:t>
            </a:r>
          </a:p>
        </p:txBody>
      </p:sp>
      <p:sp>
        <p:nvSpPr>
          <p:cNvPr id="69643" name="Oval 49"/>
          <p:cNvSpPr>
            <a:spLocks noChangeArrowheads="1"/>
          </p:cNvSpPr>
          <p:nvPr/>
        </p:nvSpPr>
        <p:spPr bwMode="auto">
          <a:xfrm>
            <a:off x="2178050" y="3232150"/>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3</a:t>
            </a:r>
          </a:p>
        </p:txBody>
      </p:sp>
      <p:sp>
        <p:nvSpPr>
          <p:cNvPr id="69644" name="Oval 50"/>
          <p:cNvSpPr>
            <a:spLocks noChangeArrowheads="1"/>
          </p:cNvSpPr>
          <p:nvPr/>
        </p:nvSpPr>
        <p:spPr bwMode="auto">
          <a:xfrm>
            <a:off x="2214563" y="2487613"/>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2</a:t>
            </a:r>
          </a:p>
        </p:txBody>
      </p:sp>
      <p:sp>
        <p:nvSpPr>
          <p:cNvPr id="69645" name="Oval 51"/>
          <p:cNvSpPr>
            <a:spLocks noChangeArrowheads="1"/>
          </p:cNvSpPr>
          <p:nvPr/>
        </p:nvSpPr>
        <p:spPr bwMode="auto">
          <a:xfrm>
            <a:off x="2119313" y="4008438"/>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4</a:t>
            </a:r>
          </a:p>
        </p:txBody>
      </p:sp>
      <p:sp>
        <p:nvSpPr>
          <p:cNvPr id="69646" name="Oval 52"/>
          <p:cNvSpPr>
            <a:spLocks noChangeArrowheads="1"/>
          </p:cNvSpPr>
          <p:nvPr/>
        </p:nvSpPr>
        <p:spPr bwMode="auto">
          <a:xfrm>
            <a:off x="3883025" y="4008438"/>
            <a:ext cx="554038"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8</a:t>
            </a:r>
          </a:p>
        </p:txBody>
      </p:sp>
      <p:sp>
        <p:nvSpPr>
          <p:cNvPr id="69647" name="Oval 53"/>
          <p:cNvSpPr>
            <a:spLocks noChangeArrowheads="1"/>
          </p:cNvSpPr>
          <p:nvPr/>
        </p:nvSpPr>
        <p:spPr bwMode="auto">
          <a:xfrm>
            <a:off x="3963988" y="2471738"/>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7</a:t>
            </a:r>
          </a:p>
        </p:txBody>
      </p:sp>
      <p:sp>
        <p:nvSpPr>
          <p:cNvPr id="69648" name="Line 54"/>
          <p:cNvSpPr>
            <a:spLocks noChangeShapeType="1"/>
          </p:cNvSpPr>
          <p:nvPr/>
        </p:nvSpPr>
        <p:spPr bwMode="auto">
          <a:xfrm flipV="1">
            <a:off x="2832100" y="2684463"/>
            <a:ext cx="111601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49" name="Line 55"/>
          <p:cNvSpPr>
            <a:spLocks noChangeShapeType="1"/>
          </p:cNvSpPr>
          <p:nvPr/>
        </p:nvSpPr>
        <p:spPr bwMode="auto">
          <a:xfrm flipV="1">
            <a:off x="2736850" y="4221163"/>
            <a:ext cx="111601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50" name="Oval 56"/>
          <p:cNvSpPr>
            <a:spLocks noChangeArrowheads="1"/>
          </p:cNvSpPr>
          <p:nvPr/>
        </p:nvSpPr>
        <p:spPr bwMode="auto">
          <a:xfrm>
            <a:off x="2097088" y="5994400"/>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5</a:t>
            </a:r>
          </a:p>
        </p:txBody>
      </p:sp>
      <p:sp>
        <p:nvSpPr>
          <p:cNvPr id="69651" name="Freeform 57"/>
          <p:cNvSpPr>
            <a:spLocks/>
          </p:cNvSpPr>
          <p:nvPr/>
        </p:nvSpPr>
        <p:spPr bwMode="auto">
          <a:xfrm>
            <a:off x="749300" y="3743325"/>
            <a:ext cx="1354138" cy="2473325"/>
          </a:xfrm>
          <a:custGeom>
            <a:avLst/>
            <a:gdLst>
              <a:gd name="T0" fmla="*/ 5114907 w 1037"/>
              <a:gd name="T1" fmla="*/ 0 h 2291"/>
              <a:gd name="T2" fmla="*/ 3410809 w 1037"/>
              <a:gd name="T3" fmla="*/ 2135195239 h 2291"/>
              <a:gd name="T4" fmla="*/ 28987955 w 1037"/>
              <a:gd name="T5" fmla="*/ 2147483647 h 2291"/>
              <a:gd name="T6" fmla="*/ 131297847 w 1037"/>
              <a:gd name="T7" fmla="*/ 2147483647 h 2291"/>
              <a:gd name="T8" fmla="*/ 387074536 w 1037"/>
              <a:gd name="T9" fmla="*/ 2147483647 h 2291"/>
              <a:gd name="T10" fmla="*/ 644555324 w 1037"/>
              <a:gd name="T11" fmla="*/ 2147483647 h 2291"/>
              <a:gd name="T12" fmla="*/ 1768263957 w 1037"/>
              <a:gd name="T13" fmla="*/ 214748364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2" name="Line 58"/>
          <p:cNvSpPr>
            <a:spLocks noChangeShapeType="1"/>
          </p:cNvSpPr>
          <p:nvPr/>
        </p:nvSpPr>
        <p:spPr bwMode="auto">
          <a:xfrm>
            <a:off x="2381250" y="4475163"/>
            <a:ext cx="0" cy="148748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2000" tIns="14400" rIns="21600" bIns="46800"/>
          <a:lstStyle/>
          <a:p>
            <a:endParaRPr lang="zh-CN" altLang="en-US"/>
          </a:p>
        </p:txBody>
      </p:sp>
      <p:sp>
        <p:nvSpPr>
          <p:cNvPr id="69653" name="Freeform 59"/>
          <p:cNvSpPr>
            <a:spLocks/>
          </p:cNvSpPr>
          <p:nvPr/>
        </p:nvSpPr>
        <p:spPr bwMode="auto">
          <a:xfrm>
            <a:off x="2374900" y="4781550"/>
            <a:ext cx="1354138" cy="396875"/>
          </a:xfrm>
          <a:custGeom>
            <a:avLst/>
            <a:gdLst>
              <a:gd name="T0" fmla="*/ 3403609 w 1038"/>
              <a:gd name="T1" fmla="*/ 0 h 367"/>
              <a:gd name="T2" fmla="*/ 5106066 w 1038"/>
              <a:gd name="T3" fmla="*/ 122790097 h 367"/>
              <a:gd name="T4" fmla="*/ 30633785 w 1038"/>
              <a:gd name="T5" fmla="*/ 280664160 h 367"/>
              <a:gd name="T6" fmla="*/ 158276294 w 1038"/>
              <a:gd name="T7" fmla="*/ 385912815 h 367"/>
              <a:gd name="T8" fmla="*/ 413558703 w 1038"/>
              <a:gd name="T9" fmla="*/ 420995700 h 367"/>
              <a:gd name="T10" fmla="*/ 643313392 w 1038"/>
              <a:gd name="T11" fmla="*/ 420995700 h 367"/>
              <a:gd name="T12" fmla="*/ 1766560427 w 1038"/>
              <a:gd name="T13" fmla="*/ 429181923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4" name="Freeform 60"/>
          <p:cNvSpPr>
            <a:spLocks/>
          </p:cNvSpPr>
          <p:nvPr/>
        </p:nvSpPr>
        <p:spPr bwMode="auto">
          <a:xfrm>
            <a:off x="2378075" y="5202238"/>
            <a:ext cx="1354138" cy="396875"/>
          </a:xfrm>
          <a:custGeom>
            <a:avLst/>
            <a:gdLst>
              <a:gd name="T0" fmla="*/ 3403609 w 1038"/>
              <a:gd name="T1" fmla="*/ 0 h 367"/>
              <a:gd name="T2" fmla="*/ 5106066 w 1038"/>
              <a:gd name="T3" fmla="*/ 122790097 h 367"/>
              <a:gd name="T4" fmla="*/ 30633785 w 1038"/>
              <a:gd name="T5" fmla="*/ 280664160 h 367"/>
              <a:gd name="T6" fmla="*/ 158276294 w 1038"/>
              <a:gd name="T7" fmla="*/ 385912815 h 367"/>
              <a:gd name="T8" fmla="*/ 413558703 w 1038"/>
              <a:gd name="T9" fmla="*/ 420995700 h 367"/>
              <a:gd name="T10" fmla="*/ 643313392 w 1038"/>
              <a:gd name="T11" fmla="*/ 420995700 h 367"/>
              <a:gd name="T12" fmla="*/ 1766560427 w 1038"/>
              <a:gd name="T13" fmla="*/ 429181923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5" name="Rectangle 61"/>
          <p:cNvSpPr>
            <a:spLocks noChangeArrowheads="1"/>
          </p:cNvSpPr>
          <p:nvPr/>
        </p:nvSpPr>
        <p:spPr bwMode="auto">
          <a:xfrm>
            <a:off x="3830638" y="4930775"/>
            <a:ext cx="10810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solidFill>
                  <a:schemeClr val="accent2"/>
                </a:solidFill>
                <a:latin typeface="Times New Roman" pitchFamily="18" charset="0"/>
              </a:rPr>
              <a:t>指向</a:t>
            </a:r>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2</a:t>
            </a:r>
            <a:endParaRPr lang="en-US" altLang="zh-CN" sz="2400" b="1">
              <a:solidFill>
                <a:schemeClr val="accent2"/>
              </a:solidFill>
              <a:latin typeface="Times New Roman" pitchFamily="18" charset="0"/>
            </a:endParaRPr>
          </a:p>
        </p:txBody>
      </p:sp>
      <p:sp>
        <p:nvSpPr>
          <p:cNvPr id="69656" name="Rectangle 62"/>
          <p:cNvSpPr>
            <a:spLocks noChangeArrowheads="1"/>
          </p:cNvSpPr>
          <p:nvPr/>
        </p:nvSpPr>
        <p:spPr bwMode="auto">
          <a:xfrm>
            <a:off x="3806825" y="5380038"/>
            <a:ext cx="1084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solidFill>
                  <a:schemeClr val="accent2"/>
                </a:solidFill>
                <a:latin typeface="Times New Roman" pitchFamily="18" charset="0"/>
              </a:rPr>
              <a:t>指向</a:t>
            </a:r>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3</a:t>
            </a:r>
            <a:endParaRPr lang="en-US" altLang="zh-CN" sz="2400" b="1">
              <a:solidFill>
                <a:schemeClr val="accent2"/>
              </a:solidFill>
              <a:latin typeface="Times New Roman" pitchFamily="18" charset="0"/>
            </a:endParaRPr>
          </a:p>
        </p:txBody>
      </p:sp>
      <p:sp>
        <p:nvSpPr>
          <p:cNvPr id="69657" name="Rectangle 63"/>
          <p:cNvSpPr>
            <a:spLocks noChangeArrowheads="1"/>
          </p:cNvSpPr>
          <p:nvPr/>
        </p:nvSpPr>
        <p:spPr bwMode="auto">
          <a:xfrm>
            <a:off x="1447800" y="2262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T</a:t>
            </a:r>
          </a:p>
        </p:txBody>
      </p:sp>
      <p:sp>
        <p:nvSpPr>
          <p:cNvPr id="69658" name="Rectangle 64"/>
          <p:cNvSpPr>
            <a:spLocks noChangeArrowheads="1"/>
          </p:cNvSpPr>
          <p:nvPr/>
        </p:nvSpPr>
        <p:spPr bwMode="auto">
          <a:xfrm>
            <a:off x="3124200" y="2262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solidFill>
                  <a:schemeClr val="accent2"/>
                </a:solidFill>
                <a:latin typeface="宋体" pitchFamily="2" charset="-122"/>
              </a:rPr>
              <a:t>*</a:t>
            </a:r>
          </a:p>
        </p:txBody>
      </p:sp>
      <p:sp>
        <p:nvSpPr>
          <p:cNvPr id="69659" name="Rectangle 65"/>
          <p:cNvSpPr>
            <a:spLocks noChangeArrowheads="1"/>
          </p:cNvSpPr>
          <p:nvPr/>
        </p:nvSpPr>
        <p:spPr bwMode="auto">
          <a:xfrm>
            <a:off x="1371600" y="30241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F</a:t>
            </a:r>
          </a:p>
        </p:txBody>
      </p:sp>
      <p:sp>
        <p:nvSpPr>
          <p:cNvPr id="69660" name="Rectangle 66"/>
          <p:cNvSpPr>
            <a:spLocks noChangeArrowheads="1"/>
          </p:cNvSpPr>
          <p:nvPr/>
        </p:nvSpPr>
        <p:spPr bwMode="auto">
          <a:xfrm>
            <a:off x="1371600" y="3786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7200" rIns="54000" bIns="28800"/>
          <a:lstStyle/>
          <a:p>
            <a:pPr algn="just" eaLnBrk="0" hangingPunct="0"/>
            <a:r>
              <a:rPr lang="zh-CN" altLang="en-US" sz="2400" b="1">
                <a:solidFill>
                  <a:schemeClr val="accent2"/>
                </a:solidFill>
                <a:latin typeface="Times New Roman" pitchFamily="18" charset="0"/>
              </a:rPr>
              <a:t>(</a:t>
            </a:r>
          </a:p>
        </p:txBody>
      </p:sp>
      <p:sp>
        <p:nvSpPr>
          <p:cNvPr id="69661" name="Rectangle 67"/>
          <p:cNvSpPr>
            <a:spLocks noChangeArrowheads="1"/>
          </p:cNvSpPr>
          <p:nvPr/>
        </p:nvSpPr>
        <p:spPr bwMode="auto">
          <a:xfrm>
            <a:off x="3048000" y="37861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E</a:t>
            </a:r>
          </a:p>
        </p:txBody>
      </p:sp>
      <p:sp>
        <p:nvSpPr>
          <p:cNvPr id="69662" name="Rectangle 68"/>
          <p:cNvSpPr>
            <a:spLocks noChangeArrowheads="1"/>
          </p:cNvSpPr>
          <p:nvPr/>
        </p:nvSpPr>
        <p:spPr bwMode="auto">
          <a:xfrm>
            <a:off x="1295400" y="57673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chemeClr val="accent2"/>
                </a:solidFill>
                <a:latin typeface="Times New Roman" pitchFamily="18" charset="0"/>
              </a:rPr>
              <a:t>id</a:t>
            </a:r>
          </a:p>
        </p:txBody>
      </p:sp>
      <p:sp>
        <p:nvSpPr>
          <p:cNvPr id="69663" name="Rectangle 69"/>
          <p:cNvSpPr>
            <a:spLocks noChangeArrowheads="1"/>
          </p:cNvSpPr>
          <p:nvPr/>
        </p:nvSpPr>
        <p:spPr bwMode="auto">
          <a:xfrm>
            <a:off x="1905000" y="54625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chemeClr val="accent2"/>
                </a:solidFill>
                <a:latin typeface="Times New Roman" pitchFamily="18" charset="0"/>
              </a:rPr>
              <a:t>id</a:t>
            </a:r>
          </a:p>
        </p:txBody>
      </p:sp>
      <p:sp>
        <p:nvSpPr>
          <p:cNvPr id="69664" name="Rectangle 70"/>
          <p:cNvSpPr>
            <a:spLocks noChangeArrowheads="1"/>
          </p:cNvSpPr>
          <p:nvPr/>
        </p:nvSpPr>
        <p:spPr bwMode="auto">
          <a:xfrm>
            <a:off x="1376363" y="4730750"/>
            <a:ext cx="469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7200" rIns="54000" bIns="28800"/>
          <a:lstStyle/>
          <a:p>
            <a:pPr algn="just" eaLnBrk="0" hangingPunct="0"/>
            <a:r>
              <a:rPr lang="zh-CN" altLang="en-US" sz="2400" b="1">
                <a:solidFill>
                  <a:schemeClr val="accent2"/>
                </a:solidFill>
                <a:latin typeface="Times New Roman" pitchFamily="18" charset="0"/>
              </a:rPr>
              <a:t>(</a:t>
            </a:r>
          </a:p>
        </p:txBody>
      </p:sp>
      <p:sp>
        <p:nvSpPr>
          <p:cNvPr id="69665" name="Rectangle 71"/>
          <p:cNvSpPr>
            <a:spLocks noChangeArrowheads="1"/>
          </p:cNvSpPr>
          <p:nvPr/>
        </p:nvSpPr>
        <p:spPr bwMode="auto">
          <a:xfrm>
            <a:off x="2895600" y="5233988"/>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F</a:t>
            </a:r>
          </a:p>
        </p:txBody>
      </p:sp>
      <p:sp>
        <p:nvSpPr>
          <p:cNvPr id="69666" name="Rectangle 72"/>
          <p:cNvSpPr>
            <a:spLocks noChangeArrowheads="1"/>
          </p:cNvSpPr>
          <p:nvPr/>
        </p:nvSpPr>
        <p:spPr bwMode="auto">
          <a:xfrm>
            <a:off x="2971800" y="47005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T</a:t>
            </a:r>
          </a:p>
        </p:txBody>
      </p:sp>
      <p:sp>
        <p:nvSpPr>
          <p:cNvPr id="69667" name="Freeform 73"/>
          <p:cNvSpPr>
            <a:spLocks/>
          </p:cNvSpPr>
          <p:nvPr/>
        </p:nvSpPr>
        <p:spPr bwMode="auto">
          <a:xfrm>
            <a:off x="1630363" y="4364038"/>
            <a:ext cx="633412" cy="552450"/>
          </a:xfrm>
          <a:custGeom>
            <a:avLst/>
            <a:gdLst>
              <a:gd name="T0" fmla="*/ 828947855 w 484"/>
              <a:gd name="T1" fmla="*/ 136216690 h 512"/>
              <a:gd name="T2" fmla="*/ 597732844 w 484"/>
              <a:gd name="T3" fmla="*/ 502956091 h 512"/>
              <a:gd name="T4" fmla="*/ 392208972 w 484"/>
              <a:gd name="T5" fmla="*/ 590274482 h 512"/>
              <a:gd name="T6" fmla="*/ 104475028 w 484"/>
              <a:gd name="T7" fmla="*/ 540211938 h 512"/>
              <a:gd name="T8" fmla="*/ 6851057 w 484"/>
              <a:gd name="T9" fmla="*/ 398172942 h 512"/>
              <a:gd name="T10" fmla="*/ 109612994 w 484"/>
              <a:gd name="T11" fmla="*/ 223536160 h 512"/>
              <a:gd name="T12" fmla="*/ 669666985 w 484"/>
              <a:gd name="T13" fmla="*/ 0 h 512"/>
              <a:gd name="T14" fmla="*/ 0 60000 65536"/>
              <a:gd name="T15" fmla="*/ 0 60000 65536"/>
              <a:gd name="T16" fmla="*/ 0 60000 65536"/>
              <a:gd name="T17" fmla="*/ 0 60000 65536"/>
              <a:gd name="T18" fmla="*/ 0 60000 65536"/>
              <a:gd name="T19" fmla="*/ 0 60000 65536"/>
              <a:gd name="T20" fmla="*/ 0 60000 65536"/>
              <a:gd name="T21" fmla="*/ 0 w 484"/>
              <a:gd name="T22" fmla="*/ 0 h 512"/>
              <a:gd name="T23" fmla="*/ 484 w 484"/>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 h="512">
                <a:moveTo>
                  <a:pt x="484" y="117"/>
                </a:moveTo>
                <a:cubicBezTo>
                  <a:pt x="462" y="169"/>
                  <a:pt x="391" y="367"/>
                  <a:pt x="349" y="432"/>
                </a:cubicBezTo>
                <a:cubicBezTo>
                  <a:pt x="307" y="497"/>
                  <a:pt x="277" y="502"/>
                  <a:pt x="229" y="507"/>
                </a:cubicBezTo>
                <a:cubicBezTo>
                  <a:pt x="181" y="512"/>
                  <a:pt x="99" y="492"/>
                  <a:pt x="61" y="464"/>
                </a:cubicBezTo>
                <a:cubicBezTo>
                  <a:pt x="23" y="436"/>
                  <a:pt x="4" y="387"/>
                  <a:pt x="4" y="342"/>
                </a:cubicBezTo>
                <a:cubicBezTo>
                  <a:pt x="4" y="297"/>
                  <a:pt x="0" y="249"/>
                  <a:pt x="64" y="192"/>
                </a:cubicBezTo>
                <a:cubicBezTo>
                  <a:pt x="128" y="135"/>
                  <a:pt x="323" y="40"/>
                  <a:pt x="391"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2000" tIns="14400" rIns="21600" bIns="46800"/>
          <a:lstStyle/>
          <a:p>
            <a:endParaRPr lang="zh-CN" altLang="en-US"/>
          </a:p>
        </p:txBody>
      </p:sp>
      <p:sp>
        <p:nvSpPr>
          <p:cNvPr id="69668" name="Freeform 74" descr="Green marble"/>
          <p:cNvSpPr>
            <a:spLocks/>
          </p:cNvSpPr>
          <p:nvPr/>
        </p:nvSpPr>
        <p:spPr bwMode="auto">
          <a:xfrm>
            <a:off x="725488" y="814388"/>
            <a:ext cx="1408112" cy="1911350"/>
          </a:xfrm>
          <a:custGeom>
            <a:avLst/>
            <a:gdLst>
              <a:gd name="T0" fmla="*/ 57962779 w 887"/>
              <a:gd name="T1" fmla="*/ 0 h 1204"/>
              <a:gd name="T2" fmla="*/ 52922469 w 887"/>
              <a:gd name="T3" fmla="*/ 2147483647 h 1204"/>
              <a:gd name="T4" fmla="*/ 370462043 w 887"/>
              <a:gd name="T5" fmla="*/ 2147483647 h 1204"/>
              <a:gd name="T6" fmla="*/ 902215617 w 887"/>
              <a:gd name="T7" fmla="*/ 2147483647 h 1204"/>
              <a:gd name="T8" fmla="*/ 2147483647 w 887"/>
              <a:gd name="T9" fmla="*/ 2147483647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69" name="Freeform 75" descr="Green marble"/>
          <p:cNvSpPr>
            <a:spLocks/>
          </p:cNvSpPr>
          <p:nvPr/>
        </p:nvSpPr>
        <p:spPr bwMode="auto">
          <a:xfrm>
            <a:off x="762000" y="2185988"/>
            <a:ext cx="1382713" cy="1230312"/>
          </a:xfrm>
          <a:custGeom>
            <a:avLst/>
            <a:gdLst>
              <a:gd name="T0" fmla="*/ 17641894 w 871"/>
              <a:gd name="T1" fmla="*/ 0 h 775"/>
              <a:gd name="T2" fmla="*/ 60483772 w 871"/>
              <a:gd name="T3" fmla="*/ 1542334998 h 775"/>
              <a:gd name="T4" fmla="*/ 380544525 w 871"/>
              <a:gd name="T5" fmla="*/ 1827111745 h 775"/>
              <a:gd name="T6" fmla="*/ 945059729 w 871"/>
              <a:gd name="T7" fmla="*/ 1932958264 h 775"/>
              <a:gd name="T8" fmla="*/ 2147483647 w 871"/>
              <a:gd name="T9" fmla="*/ 1945559834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0" name="Freeform 76" descr="Green marble"/>
          <p:cNvSpPr>
            <a:spLocks/>
          </p:cNvSpPr>
          <p:nvPr/>
        </p:nvSpPr>
        <p:spPr bwMode="auto">
          <a:xfrm>
            <a:off x="762000" y="3100388"/>
            <a:ext cx="1400175" cy="1160462"/>
          </a:xfrm>
          <a:custGeom>
            <a:avLst/>
            <a:gdLst>
              <a:gd name="T0" fmla="*/ 45362813 w 882"/>
              <a:gd name="T1" fmla="*/ 0 h 1211"/>
              <a:gd name="T2" fmla="*/ 75604688 w 882"/>
              <a:gd name="T3" fmla="*/ 817266144 h 1211"/>
              <a:gd name="T4" fmla="*/ 498990938 w 882"/>
              <a:gd name="T5" fmla="*/ 1036734327 h 1211"/>
              <a:gd name="T6" fmla="*/ 1207155638 w 882"/>
              <a:gd name="T7" fmla="*/ 1101013956 h 1211"/>
              <a:gd name="T8" fmla="*/ 2147483647 w 882"/>
              <a:gd name="T9" fmla="*/ 1101931976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1" name="Rectangle 78" descr="Green marble"/>
          <p:cNvSpPr>
            <a:spLocks noChangeArrowheads="1"/>
          </p:cNvSpPr>
          <p:nvPr/>
        </p:nvSpPr>
        <p:spPr bwMode="auto">
          <a:xfrm>
            <a:off x="6588125" y="85566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latin typeface="宋体" pitchFamily="2" charset="-122"/>
                <a:ea typeface="宋体" pitchFamily="2" charset="-122"/>
              </a:rPr>
              <a:t> </a:t>
            </a:r>
          </a:p>
        </p:txBody>
      </p:sp>
      <p:sp>
        <p:nvSpPr>
          <p:cNvPr id="70" name="灯片编号占位符 5"/>
          <p:cNvSpPr>
            <a:spLocks noGrp="1"/>
          </p:cNvSpPr>
          <p:nvPr>
            <p:ph type="sldNum" sz="quarter" idx="11"/>
          </p:nvPr>
        </p:nvSpPr>
        <p:spPr/>
        <p:txBody>
          <a:bodyPr/>
          <a:lstStyle/>
          <a:p>
            <a:pPr>
              <a:defRPr/>
            </a:pPr>
            <a:fld id="{EF16FCCC-2E12-46DC-AD3F-A554DA4463E6}" type="slidenum">
              <a:rPr lang="en-US" altLang="zh-CN"/>
              <a:pPr>
                <a:defRPr/>
              </a:pPr>
              <a:t>54</a:t>
            </a:fld>
            <a:endParaRPr lang="en-US" altLang="zh-CN"/>
          </a:p>
        </p:txBody>
      </p:sp>
      <p:sp>
        <p:nvSpPr>
          <p:cNvPr id="70659"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70661" name="Group 4"/>
          <p:cNvGrpSpPr>
            <a:grpSpLocks/>
          </p:cNvGrpSpPr>
          <p:nvPr/>
        </p:nvGrpSpPr>
        <p:grpSpPr bwMode="auto">
          <a:xfrm>
            <a:off x="533400" y="115888"/>
            <a:ext cx="8001000" cy="6324600"/>
            <a:chOff x="336" y="288"/>
            <a:chExt cx="5040" cy="3984"/>
          </a:xfrm>
        </p:grpSpPr>
        <p:sp>
          <p:nvSpPr>
            <p:cNvPr id="577541"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70663" name="Line 6"/>
            <p:cNvSpPr>
              <a:spLocks noChangeShapeType="1"/>
            </p:cNvSpPr>
            <p:nvPr/>
          </p:nvSpPr>
          <p:spPr bwMode="auto">
            <a:xfrm flipV="1">
              <a:off x="1773" y="575"/>
              <a:ext cx="70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64" name="Line 7"/>
            <p:cNvSpPr>
              <a:spLocks noChangeShapeType="1"/>
            </p:cNvSpPr>
            <p:nvPr/>
          </p:nvSpPr>
          <p:spPr bwMode="auto">
            <a:xfrm flipV="1">
              <a:off x="3955" y="584"/>
              <a:ext cx="7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65" name="Line 8"/>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7545" name="Oval 9"/>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70667" name="Line 10"/>
            <p:cNvSpPr>
              <a:spLocks noChangeShapeType="1"/>
            </p:cNvSpPr>
            <p:nvPr/>
          </p:nvSpPr>
          <p:spPr bwMode="auto">
            <a:xfrm flipV="1">
              <a:off x="2859" y="584"/>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7547" name="Rectangle 11"/>
            <p:cNvSpPr>
              <a:spLocks noChangeArrowheads="1"/>
            </p:cNvSpPr>
            <p:nvPr/>
          </p:nvSpPr>
          <p:spPr bwMode="auto">
            <a:xfrm>
              <a:off x="2016" y="288"/>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48" name="Rectangle 12"/>
            <p:cNvSpPr>
              <a:spLocks noChangeArrowheads="1"/>
            </p:cNvSpPr>
            <p:nvPr/>
          </p:nvSpPr>
          <p:spPr bwMode="auto">
            <a:xfrm>
              <a:off x="4695" y="440"/>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7</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49" name="Rectangle 13"/>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7550" name="Oval 14"/>
            <p:cNvSpPr>
              <a:spLocks noChangeArrowheads="1"/>
            </p:cNvSpPr>
            <p:nvPr/>
          </p:nvSpPr>
          <p:spPr bwMode="auto">
            <a:xfrm>
              <a:off x="2507" y="450"/>
              <a:ext cx="350" cy="288"/>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6</a:t>
              </a:r>
            </a:p>
          </p:txBody>
        </p:sp>
        <p:sp>
          <p:nvSpPr>
            <p:cNvPr id="577551" name="Oval 15"/>
            <p:cNvSpPr>
              <a:spLocks noChangeArrowheads="1"/>
            </p:cNvSpPr>
            <p:nvPr/>
          </p:nvSpPr>
          <p:spPr bwMode="auto">
            <a:xfrm>
              <a:off x="3595" y="440"/>
              <a:ext cx="350" cy="288"/>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9</a:t>
              </a:r>
            </a:p>
          </p:txBody>
        </p:sp>
        <p:sp>
          <p:nvSpPr>
            <p:cNvPr id="577552" name="Oval 16"/>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77553" name="Oval 17"/>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77554" name="Oval 18"/>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77555" name="Oval 19"/>
            <p:cNvSpPr>
              <a:spLocks noChangeArrowheads="1"/>
            </p:cNvSpPr>
            <p:nvPr/>
          </p:nvSpPr>
          <p:spPr bwMode="auto">
            <a:xfrm>
              <a:off x="3554" y="2712"/>
              <a:ext cx="350" cy="288"/>
            </a:xfrm>
            <a:prstGeom prst="ellipse">
              <a:avLst/>
            </a:prstGeom>
            <a:noFill/>
            <a:ln w="25400">
              <a:solidFill>
                <a:schemeClr val="tx1"/>
              </a:solidFill>
              <a:round/>
              <a:headEnd/>
              <a:tailEnd/>
            </a:ln>
          </p:spPr>
          <p:txBody>
            <a:bodyPr lIns="36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11</a:t>
              </a:r>
            </a:p>
          </p:txBody>
        </p:sp>
        <p:sp>
          <p:nvSpPr>
            <p:cNvPr id="577556" name="Oval 20"/>
            <p:cNvSpPr>
              <a:spLocks noChangeArrowheads="1"/>
            </p:cNvSpPr>
            <p:nvPr/>
          </p:nvSpPr>
          <p:spPr bwMode="auto">
            <a:xfrm>
              <a:off x="2446" y="2732"/>
              <a:ext cx="349"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8</a:t>
              </a:r>
            </a:p>
          </p:txBody>
        </p:sp>
        <p:sp>
          <p:nvSpPr>
            <p:cNvPr id="577557" name="Oval 21"/>
            <p:cNvSpPr>
              <a:spLocks noChangeArrowheads="1"/>
            </p:cNvSpPr>
            <p:nvPr/>
          </p:nvSpPr>
          <p:spPr bwMode="auto">
            <a:xfrm>
              <a:off x="2497" y="176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7</a:t>
              </a:r>
            </a:p>
          </p:txBody>
        </p:sp>
        <p:sp>
          <p:nvSpPr>
            <p:cNvPr id="577558" name="Oval 22"/>
            <p:cNvSpPr>
              <a:spLocks noChangeArrowheads="1"/>
            </p:cNvSpPr>
            <p:nvPr/>
          </p:nvSpPr>
          <p:spPr bwMode="auto">
            <a:xfrm>
              <a:off x="3597" y="1754"/>
              <a:ext cx="350" cy="289"/>
            </a:xfrm>
            <a:prstGeom prst="ellipse">
              <a:avLst/>
            </a:prstGeom>
            <a:noFill/>
            <a:ln w="25400">
              <a:solidFill>
                <a:schemeClr val="tx1"/>
              </a:solidFill>
              <a:round/>
              <a:headEnd/>
              <a:tailEnd/>
            </a:ln>
          </p:spPr>
          <p:txBody>
            <a:bodyPr lIns="36000" tIns="14400" rIns="21600" bIns="46800"/>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rPr>
                <a:t>I</a:t>
              </a:r>
              <a:r>
                <a:rPr lang="en-US" altLang="zh-CN" b="1" baseline="-25000">
                  <a:solidFill>
                    <a:schemeClr val="accent2"/>
                  </a:solidFill>
                  <a:effectLst>
                    <a:outerShdw blurRad="38100" dist="38100" dir="2700000" algn="tl">
                      <a:srgbClr val="C0C0C0"/>
                    </a:outerShdw>
                  </a:effectLst>
                  <a:latin typeface="Times New Roman" pitchFamily="18" charset="0"/>
                </a:rPr>
                <a:t>10</a:t>
              </a:r>
            </a:p>
          </p:txBody>
        </p:sp>
        <p:sp>
          <p:nvSpPr>
            <p:cNvPr id="577559" name="Rectangle 23"/>
            <p:cNvSpPr>
              <a:spLocks noChangeArrowheads="1"/>
            </p:cNvSpPr>
            <p:nvPr/>
          </p:nvSpPr>
          <p:spPr bwMode="auto">
            <a:xfrm>
              <a:off x="4128" y="336"/>
              <a:ext cx="297"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a:solidFill>
                    <a:schemeClr val="accent2"/>
                  </a:solidFill>
                  <a:effectLst>
                    <a:outerShdw blurRad="38100" dist="38100" dir="2700000" algn="tl">
                      <a:srgbClr val="C0C0C0"/>
                    </a:outerShdw>
                  </a:effectLst>
                  <a:latin typeface="宋体" pitchFamily="2" charset="-122"/>
                </a:rPr>
                <a:t>*</a:t>
              </a:r>
            </a:p>
          </p:txBody>
        </p:sp>
        <p:sp>
          <p:nvSpPr>
            <p:cNvPr id="577560" name="Rectangle 24"/>
            <p:cNvSpPr>
              <a:spLocks noChangeArrowheads="1"/>
            </p:cNvSpPr>
            <p:nvPr/>
          </p:nvSpPr>
          <p:spPr bwMode="auto">
            <a:xfrm>
              <a:off x="3024" y="288"/>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70682" name="Freeform 25"/>
            <p:cNvSpPr>
              <a:spLocks/>
            </p:cNvSpPr>
            <p:nvPr/>
          </p:nvSpPr>
          <p:spPr bwMode="auto">
            <a:xfrm>
              <a:off x="2682" y="744"/>
              <a:ext cx="854" cy="821"/>
            </a:xfrm>
            <a:custGeom>
              <a:avLst/>
              <a:gdLst>
                <a:gd name="T0" fmla="*/ 2 w 1036"/>
                <a:gd name="T1" fmla="*/ 0 h 1211"/>
                <a:gd name="T2" fmla="*/ 2 w 1036"/>
                <a:gd name="T3" fmla="*/ 407 h 1211"/>
                <a:gd name="T4" fmla="*/ 12 w 1036"/>
                <a:gd name="T5" fmla="*/ 469 h 1211"/>
                <a:gd name="T6" fmla="*/ 52 w 1036"/>
                <a:gd name="T7" fmla="*/ 525 h 1211"/>
                <a:gd name="T8" fmla="*/ 144 w 1036"/>
                <a:gd name="T9" fmla="*/ 552 h 1211"/>
                <a:gd name="T10" fmla="*/ 256 w 1036"/>
                <a:gd name="T11" fmla="*/ 552 h 1211"/>
                <a:gd name="T12" fmla="*/ 704 w 1036"/>
                <a:gd name="T13" fmla="*/ 552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3" name="Freeform 26"/>
            <p:cNvSpPr>
              <a:spLocks/>
            </p:cNvSpPr>
            <p:nvPr/>
          </p:nvSpPr>
          <p:spPr bwMode="auto">
            <a:xfrm>
              <a:off x="2682" y="723"/>
              <a:ext cx="854" cy="537"/>
            </a:xfrm>
            <a:custGeom>
              <a:avLst/>
              <a:gdLst>
                <a:gd name="T0" fmla="*/ 2 w 1036"/>
                <a:gd name="T1" fmla="*/ 0 h 1211"/>
                <a:gd name="T2" fmla="*/ 2 w 1036"/>
                <a:gd name="T3" fmla="*/ 174 h 1211"/>
                <a:gd name="T4" fmla="*/ 12 w 1036"/>
                <a:gd name="T5" fmla="*/ 201 h 1211"/>
                <a:gd name="T6" fmla="*/ 52 w 1036"/>
                <a:gd name="T7" fmla="*/ 224 h 1211"/>
                <a:gd name="T8" fmla="*/ 144 w 1036"/>
                <a:gd name="T9" fmla="*/ 236 h 1211"/>
                <a:gd name="T10" fmla="*/ 256 w 1036"/>
                <a:gd name="T11" fmla="*/ 236 h 1211"/>
                <a:gd name="T12" fmla="*/ 704 w 1036"/>
                <a:gd name="T13" fmla="*/ 236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4" name="Freeform 27"/>
            <p:cNvSpPr>
              <a:spLocks/>
            </p:cNvSpPr>
            <p:nvPr/>
          </p:nvSpPr>
          <p:spPr bwMode="auto">
            <a:xfrm>
              <a:off x="2680" y="745"/>
              <a:ext cx="856" cy="250"/>
            </a:xfrm>
            <a:custGeom>
              <a:avLst/>
              <a:gdLst>
                <a:gd name="T0" fmla="*/ 2 w 1038"/>
                <a:gd name="T1" fmla="*/ 0 h 367"/>
                <a:gd name="T2" fmla="*/ 2 w 1038"/>
                <a:gd name="T3" fmla="*/ 49 h 367"/>
                <a:gd name="T4" fmla="*/ 12 w 1038"/>
                <a:gd name="T5" fmla="*/ 111 h 367"/>
                <a:gd name="T6" fmla="*/ 63 w 1038"/>
                <a:gd name="T7" fmla="*/ 153 h 367"/>
                <a:gd name="T8" fmla="*/ 165 w 1038"/>
                <a:gd name="T9" fmla="*/ 167 h 367"/>
                <a:gd name="T10" fmla="*/ 257 w 1038"/>
                <a:gd name="T11" fmla="*/ 167 h 367"/>
                <a:gd name="T12" fmla="*/ 706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5" name="Line 28"/>
            <p:cNvSpPr>
              <a:spLocks noChangeShapeType="1"/>
            </p:cNvSpPr>
            <p:nvPr/>
          </p:nvSpPr>
          <p:spPr bwMode="auto">
            <a:xfrm flipV="1">
              <a:off x="1784" y="1898"/>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86" name="Line 29"/>
            <p:cNvSpPr>
              <a:spLocks noChangeShapeType="1"/>
            </p:cNvSpPr>
            <p:nvPr/>
          </p:nvSpPr>
          <p:spPr bwMode="auto">
            <a:xfrm flipV="1">
              <a:off x="2869" y="1898"/>
              <a:ext cx="70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87" name="Freeform 30"/>
            <p:cNvSpPr>
              <a:spLocks/>
            </p:cNvSpPr>
            <p:nvPr/>
          </p:nvSpPr>
          <p:spPr bwMode="auto">
            <a:xfrm>
              <a:off x="2656" y="2046"/>
              <a:ext cx="853" cy="536"/>
            </a:xfrm>
            <a:custGeom>
              <a:avLst/>
              <a:gdLst>
                <a:gd name="T0" fmla="*/ 2 w 1036"/>
                <a:gd name="T1" fmla="*/ 0 h 1211"/>
                <a:gd name="T2" fmla="*/ 2 w 1036"/>
                <a:gd name="T3" fmla="*/ 174 h 1211"/>
                <a:gd name="T4" fmla="*/ 12 w 1036"/>
                <a:gd name="T5" fmla="*/ 200 h 1211"/>
                <a:gd name="T6" fmla="*/ 52 w 1036"/>
                <a:gd name="T7" fmla="*/ 224 h 1211"/>
                <a:gd name="T8" fmla="*/ 144 w 1036"/>
                <a:gd name="T9" fmla="*/ 235 h 1211"/>
                <a:gd name="T10" fmla="*/ 255 w 1036"/>
                <a:gd name="T11" fmla="*/ 235 h 1211"/>
                <a:gd name="T12" fmla="*/ 702 w 1036"/>
                <a:gd name="T13" fmla="*/ 235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8" name="Line 31"/>
            <p:cNvSpPr>
              <a:spLocks noChangeShapeType="1"/>
            </p:cNvSpPr>
            <p:nvPr/>
          </p:nvSpPr>
          <p:spPr bwMode="auto">
            <a:xfrm flipV="1">
              <a:off x="1724" y="2866"/>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89" name="Line 32"/>
            <p:cNvSpPr>
              <a:spLocks noChangeShapeType="1"/>
            </p:cNvSpPr>
            <p:nvPr/>
          </p:nvSpPr>
          <p:spPr bwMode="auto">
            <a:xfrm flipV="1">
              <a:off x="2847" y="2858"/>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7569" name="Oval 33"/>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70691" name="Freeform 34"/>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2" name="Line 35"/>
            <p:cNvSpPr>
              <a:spLocks noChangeShapeType="1"/>
            </p:cNvSpPr>
            <p:nvPr/>
          </p:nvSpPr>
          <p:spPr bwMode="auto">
            <a:xfrm>
              <a:off x="1500" y="3026"/>
              <a:ext cx="0" cy="93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2000" tIns="14400" rIns="21600" bIns="46800"/>
            <a:lstStyle/>
            <a:p>
              <a:endParaRPr lang="zh-CN" altLang="en-US"/>
            </a:p>
          </p:txBody>
        </p:sp>
        <p:sp>
          <p:nvSpPr>
            <p:cNvPr id="70693" name="Freeform 36"/>
            <p:cNvSpPr>
              <a:spLocks/>
            </p:cNvSpPr>
            <p:nvPr/>
          </p:nvSpPr>
          <p:spPr bwMode="auto">
            <a:xfrm>
              <a:off x="2633" y="3027"/>
              <a:ext cx="853" cy="248"/>
            </a:xfrm>
            <a:custGeom>
              <a:avLst/>
              <a:gdLst>
                <a:gd name="T0" fmla="*/ 2 w 1038"/>
                <a:gd name="T1" fmla="*/ 0 h 367"/>
                <a:gd name="T2" fmla="*/ 2 w 1038"/>
                <a:gd name="T3" fmla="*/ 48 h 367"/>
                <a:gd name="T4" fmla="*/ 12 w 1038"/>
                <a:gd name="T5" fmla="*/ 109 h 367"/>
                <a:gd name="T6" fmla="*/ 62 w 1038"/>
                <a:gd name="T7" fmla="*/ 151 h 367"/>
                <a:gd name="T8" fmla="*/ 164 w 1038"/>
                <a:gd name="T9" fmla="*/ 164 h 367"/>
                <a:gd name="T10" fmla="*/ 256 w 1038"/>
                <a:gd name="T11" fmla="*/ 164 h 367"/>
                <a:gd name="T12" fmla="*/ 701 w 1038"/>
                <a:gd name="T13" fmla="*/ 168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4" name="Freeform 37"/>
            <p:cNvSpPr>
              <a:spLocks/>
            </p:cNvSpPr>
            <p:nvPr/>
          </p:nvSpPr>
          <p:spPr bwMode="auto">
            <a:xfrm>
              <a:off x="1496" y="3219"/>
              <a:ext cx="853" cy="250"/>
            </a:xfrm>
            <a:custGeom>
              <a:avLst/>
              <a:gdLst>
                <a:gd name="T0" fmla="*/ 2 w 1038"/>
                <a:gd name="T1" fmla="*/ 0 h 367"/>
                <a:gd name="T2" fmla="*/ 2 w 1038"/>
                <a:gd name="T3" fmla="*/ 49 h 367"/>
                <a:gd name="T4" fmla="*/ 12 w 1038"/>
                <a:gd name="T5" fmla="*/ 111 h 367"/>
                <a:gd name="T6" fmla="*/ 62 w 1038"/>
                <a:gd name="T7" fmla="*/ 153 h 367"/>
                <a:gd name="T8" fmla="*/ 164 w 1038"/>
                <a:gd name="T9" fmla="*/ 167 h 367"/>
                <a:gd name="T10" fmla="*/ 256 w 1038"/>
                <a:gd name="T11" fmla="*/ 167 h 367"/>
                <a:gd name="T12" fmla="*/ 701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5" name="Freeform 38"/>
            <p:cNvSpPr>
              <a:spLocks/>
            </p:cNvSpPr>
            <p:nvPr/>
          </p:nvSpPr>
          <p:spPr bwMode="auto">
            <a:xfrm>
              <a:off x="1498" y="3484"/>
              <a:ext cx="853" cy="250"/>
            </a:xfrm>
            <a:custGeom>
              <a:avLst/>
              <a:gdLst>
                <a:gd name="T0" fmla="*/ 2 w 1038"/>
                <a:gd name="T1" fmla="*/ 0 h 367"/>
                <a:gd name="T2" fmla="*/ 2 w 1038"/>
                <a:gd name="T3" fmla="*/ 49 h 367"/>
                <a:gd name="T4" fmla="*/ 12 w 1038"/>
                <a:gd name="T5" fmla="*/ 111 h 367"/>
                <a:gd name="T6" fmla="*/ 62 w 1038"/>
                <a:gd name="T7" fmla="*/ 153 h 367"/>
                <a:gd name="T8" fmla="*/ 164 w 1038"/>
                <a:gd name="T9" fmla="*/ 167 h 367"/>
                <a:gd name="T10" fmla="*/ 256 w 1038"/>
                <a:gd name="T11" fmla="*/ 167 h 367"/>
                <a:gd name="T12" fmla="*/ 701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575" name="Rectangle 39"/>
            <p:cNvSpPr>
              <a:spLocks noChangeArrowheads="1"/>
            </p:cNvSpPr>
            <p:nvPr/>
          </p:nvSpPr>
          <p:spPr bwMode="auto">
            <a:xfrm>
              <a:off x="3560" y="1112"/>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6" name="Rectangle 40"/>
            <p:cNvSpPr>
              <a:spLocks noChangeArrowheads="1"/>
            </p:cNvSpPr>
            <p:nvPr/>
          </p:nvSpPr>
          <p:spPr bwMode="auto">
            <a:xfrm>
              <a:off x="3560" y="847"/>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7" name="Rectangle 41"/>
            <p:cNvSpPr>
              <a:spLocks noChangeArrowheads="1"/>
            </p:cNvSpPr>
            <p:nvPr/>
          </p:nvSpPr>
          <p:spPr bwMode="auto">
            <a:xfrm>
              <a:off x="3560" y="1418"/>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8" name="Rectangle 42"/>
            <p:cNvSpPr>
              <a:spLocks noChangeArrowheads="1"/>
            </p:cNvSpPr>
            <p:nvPr/>
          </p:nvSpPr>
          <p:spPr bwMode="auto">
            <a:xfrm>
              <a:off x="3536" y="2160"/>
              <a:ext cx="680"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9" name="Rectangle 43"/>
            <p:cNvSpPr>
              <a:spLocks noChangeArrowheads="1"/>
            </p:cNvSpPr>
            <p:nvPr/>
          </p:nvSpPr>
          <p:spPr bwMode="auto">
            <a:xfrm>
              <a:off x="3546" y="2436"/>
              <a:ext cx="681" cy="274"/>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0" name="Rectangle 44"/>
            <p:cNvSpPr>
              <a:spLocks noChangeArrowheads="1"/>
            </p:cNvSpPr>
            <p:nvPr/>
          </p:nvSpPr>
          <p:spPr bwMode="auto">
            <a:xfrm>
              <a:off x="3511" y="3138"/>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6</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1" name="Rectangle 45"/>
            <p:cNvSpPr>
              <a:spLocks noChangeArrowheads="1"/>
            </p:cNvSpPr>
            <p:nvPr/>
          </p:nvSpPr>
          <p:spPr bwMode="auto">
            <a:xfrm>
              <a:off x="2413" y="3313"/>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2" name="Rectangle 46"/>
            <p:cNvSpPr>
              <a:spLocks noChangeArrowheads="1"/>
            </p:cNvSpPr>
            <p:nvPr/>
          </p:nvSpPr>
          <p:spPr bwMode="auto">
            <a:xfrm>
              <a:off x="2398" y="3596"/>
              <a:ext cx="683" cy="275"/>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3" name="Rectangle 47"/>
            <p:cNvSpPr>
              <a:spLocks noChangeArrowheads="1"/>
            </p:cNvSpPr>
            <p:nvPr/>
          </p:nvSpPr>
          <p:spPr bwMode="auto">
            <a:xfrm>
              <a:off x="3024" y="720"/>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584" name="Rectangle 48"/>
            <p:cNvSpPr>
              <a:spLocks noChangeArrowheads="1"/>
            </p:cNvSpPr>
            <p:nvPr/>
          </p:nvSpPr>
          <p:spPr bwMode="auto">
            <a:xfrm>
              <a:off x="3024" y="1008"/>
              <a:ext cx="288"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85" name="Rectangle 49"/>
            <p:cNvSpPr>
              <a:spLocks noChangeArrowheads="1"/>
            </p:cNvSpPr>
            <p:nvPr/>
          </p:nvSpPr>
          <p:spPr bwMode="auto">
            <a:xfrm>
              <a:off x="3024" y="163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586" name="Rectangle 50"/>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77587" name="Rectangle 51"/>
            <p:cNvSpPr>
              <a:spLocks noChangeArrowheads="1"/>
            </p:cNvSpPr>
            <p:nvPr/>
          </p:nvSpPr>
          <p:spPr bwMode="auto">
            <a:xfrm>
              <a:off x="3024" y="1303"/>
              <a:ext cx="34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88" name="Rectangle 52"/>
            <p:cNvSpPr>
              <a:spLocks noChangeArrowheads="1"/>
            </p:cNvSpPr>
            <p:nvPr/>
          </p:nvSpPr>
          <p:spPr bwMode="auto">
            <a:xfrm>
              <a:off x="1968"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宋体" pitchFamily="2" charset="-122"/>
                </a:rPr>
                <a:t>*</a:t>
              </a:r>
            </a:p>
          </p:txBody>
        </p:sp>
        <p:sp>
          <p:nvSpPr>
            <p:cNvPr id="577589" name="Rectangle 53"/>
            <p:cNvSpPr>
              <a:spLocks noChangeArrowheads="1"/>
            </p:cNvSpPr>
            <p:nvPr/>
          </p:nvSpPr>
          <p:spPr bwMode="auto">
            <a:xfrm>
              <a:off x="3030" y="2341"/>
              <a:ext cx="296" cy="233"/>
            </a:xfrm>
            <a:prstGeom prst="rect">
              <a:avLst/>
            </a:prstGeom>
            <a:noFill/>
            <a:ln w="25400">
              <a:noFill/>
              <a:miter lim="800000"/>
              <a:headEnd/>
              <a:tailEnd type="none" w="lg" len="med"/>
            </a:ln>
            <a:effectLst/>
          </p:spPr>
          <p:txBody>
            <a:bodyPr lIns="54000" tIns="72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90" name="Rectangle 54"/>
            <p:cNvSpPr>
              <a:spLocks noChangeArrowheads="1"/>
            </p:cNvSpPr>
            <p:nvPr/>
          </p:nvSpPr>
          <p:spPr bwMode="auto">
            <a:xfrm>
              <a:off x="3024" y="2016"/>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a:t>
              </a:r>
            </a:p>
          </p:txBody>
        </p:sp>
        <p:sp>
          <p:nvSpPr>
            <p:cNvPr id="577591" name="Rectangle 5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592" name="Rectangle 5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3" name="Rectangle 57"/>
            <p:cNvSpPr>
              <a:spLocks noChangeArrowheads="1"/>
            </p:cNvSpPr>
            <p:nvPr/>
          </p:nvSpPr>
          <p:spPr bwMode="auto">
            <a:xfrm>
              <a:off x="1920" y="259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7594" name="Rectangle 58"/>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95" name="Rectangle 59"/>
            <p:cNvSpPr>
              <a:spLocks noChangeArrowheads="1"/>
            </p:cNvSpPr>
            <p:nvPr/>
          </p:nvSpPr>
          <p:spPr bwMode="auto">
            <a:xfrm>
              <a:off x="2976" y="2976"/>
              <a:ext cx="297"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6" name="Rectangle 60"/>
            <p:cNvSpPr>
              <a:spLocks noChangeArrowheads="1"/>
            </p:cNvSpPr>
            <p:nvPr/>
          </p:nvSpPr>
          <p:spPr bwMode="auto">
            <a:xfrm>
              <a:off x="3072" y="2599"/>
              <a:ext cx="297" cy="233"/>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7" name="Rectangle 61"/>
            <p:cNvSpPr>
              <a:spLocks noChangeArrowheads="1"/>
            </p:cNvSpPr>
            <p:nvPr/>
          </p:nvSpPr>
          <p:spPr bwMode="auto">
            <a:xfrm>
              <a:off x="1200" y="3648"/>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98" name="Rectangle 62"/>
            <p:cNvSpPr>
              <a:spLocks noChangeArrowheads="1"/>
            </p:cNvSpPr>
            <p:nvPr/>
          </p:nvSpPr>
          <p:spPr bwMode="auto">
            <a:xfrm>
              <a:off x="867" y="3187"/>
              <a:ext cx="296" cy="269"/>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9" name="Rectangle 63"/>
            <p:cNvSpPr>
              <a:spLocks noChangeArrowheads="1"/>
            </p:cNvSpPr>
            <p:nvPr/>
          </p:nvSpPr>
          <p:spPr bwMode="auto">
            <a:xfrm>
              <a:off x="1824" y="3504"/>
              <a:ext cx="296" cy="19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600" name="Rectangle 64"/>
            <p:cNvSpPr>
              <a:spLocks noChangeArrowheads="1"/>
            </p:cNvSpPr>
            <p:nvPr/>
          </p:nvSpPr>
          <p:spPr bwMode="auto">
            <a:xfrm>
              <a:off x="1872" y="3168"/>
              <a:ext cx="288"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70722" name="Freeform 65"/>
            <p:cNvSpPr>
              <a:spLocks/>
            </p:cNvSpPr>
            <p:nvPr/>
          </p:nvSpPr>
          <p:spPr bwMode="auto">
            <a:xfrm>
              <a:off x="1027" y="2956"/>
              <a:ext cx="399" cy="348"/>
            </a:xfrm>
            <a:custGeom>
              <a:avLst/>
              <a:gdLst>
                <a:gd name="T0" fmla="*/ 329 w 484"/>
                <a:gd name="T1" fmla="*/ 54 h 512"/>
                <a:gd name="T2" fmla="*/ 237 w 484"/>
                <a:gd name="T3" fmla="*/ 200 h 512"/>
                <a:gd name="T4" fmla="*/ 156 w 484"/>
                <a:gd name="T5" fmla="*/ 234 h 512"/>
                <a:gd name="T6" fmla="*/ 41 w 484"/>
                <a:gd name="T7" fmla="*/ 214 h 512"/>
                <a:gd name="T8" fmla="*/ 2 w 484"/>
                <a:gd name="T9" fmla="*/ 158 h 512"/>
                <a:gd name="T10" fmla="*/ 44 w 484"/>
                <a:gd name="T11" fmla="*/ 89 h 512"/>
                <a:gd name="T12" fmla="*/ 265 w 484"/>
                <a:gd name="T13" fmla="*/ 0 h 512"/>
                <a:gd name="T14" fmla="*/ 0 60000 65536"/>
                <a:gd name="T15" fmla="*/ 0 60000 65536"/>
                <a:gd name="T16" fmla="*/ 0 60000 65536"/>
                <a:gd name="T17" fmla="*/ 0 60000 65536"/>
                <a:gd name="T18" fmla="*/ 0 60000 65536"/>
                <a:gd name="T19" fmla="*/ 0 60000 65536"/>
                <a:gd name="T20" fmla="*/ 0 60000 65536"/>
                <a:gd name="T21" fmla="*/ 0 w 484"/>
                <a:gd name="T22" fmla="*/ 0 h 512"/>
                <a:gd name="T23" fmla="*/ 484 w 484"/>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 h="512">
                  <a:moveTo>
                    <a:pt x="484" y="117"/>
                  </a:moveTo>
                  <a:cubicBezTo>
                    <a:pt x="462" y="169"/>
                    <a:pt x="391" y="367"/>
                    <a:pt x="349" y="432"/>
                  </a:cubicBezTo>
                  <a:cubicBezTo>
                    <a:pt x="307" y="497"/>
                    <a:pt x="277" y="502"/>
                    <a:pt x="229" y="507"/>
                  </a:cubicBezTo>
                  <a:cubicBezTo>
                    <a:pt x="181" y="512"/>
                    <a:pt x="99" y="492"/>
                    <a:pt x="61" y="464"/>
                  </a:cubicBezTo>
                  <a:cubicBezTo>
                    <a:pt x="23" y="436"/>
                    <a:pt x="4" y="387"/>
                    <a:pt x="4" y="342"/>
                  </a:cubicBezTo>
                  <a:cubicBezTo>
                    <a:pt x="4" y="297"/>
                    <a:pt x="0" y="249"/>
                    <a:pt x="64" y="192"/>
                  </a:cubicBezTo>
                  <a:cubicBezTo>
                    <a:pt x="128" y="135"/>
                    <a:pt x="323" y="40"/>
                    <a:pt x="391"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2000" tIns="14400" rIns="21600" bIns="46800"/>
            <a:lstStyle/>
            <a:p>
              <a:endParaRPr lang="zh-CN" altLang="en-US"/>
            </a:p>
          </p:txBody>
        </p:sp>
        <p:sp>
          <p:nvSpPr>
            <p:cNvPr id="70723" name="Freeform 66"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4" name="Freeform 67"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5" name="Freeform 68"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6" name="Freeform 69" descr="Green marble"/>
            <p:cNvSpPr>
              <a:spLocks/>
            </p:cNvSpPr>
            <p:nvPr/>
          </p:nvSpPr>
          <p:spPr bwMode="auto">
            <a:xfrm>
              <a:off x="2640" y="2064"/>
              <a:ext cx="864" cy="247"/>
            </a:xfrm>
            <a:custGeom>
              <a:avLst/>
              <a:gdLst>
                <a:gd name="T0" fmla="*/ 0 w 864"/>
                <a:gd name="T1" fmla="*/ 0 h 247"/>
                <a:gd name="T2" fmla="*/ 100 w 864"/>
                <a:gd name="T3" fmla="*/ 164 h 247"/>
                <a:gd name="T4" fmla="*/ 324 w 864"/>
                <a:gd name="T5" fmla="*/ 234 h 247"/>
                <a:gd name="T6" fmla="*/ 864 w 864"/>
                <a:gd name="T7" fmla="*/ 240 h 247"/>
                <a:gd name="T8" fmla="*/ 0 60000 65536"/>
                <a:gd name="T9" fmla="*/ 0 60000 65536"/>
                <a:gd name="T10" fmla="*/ 0 60000 65536"/>
                <a:gd name="T11" fmla="*/ 0 60000 65536"/>
                <a:gd name="T12" fmla="*/ 0 w 864"/>
                <a:gd name="T13" fmla="*/ 0 h 247"/>
                <a:gd name="T14" fmla="*/ 864 w 864"/>
                <a:gd name="T15" fmla="*/ 247 h 247"/>
              </a:gdLst>
              <a:ahLst/>
              <a:cxnLst>
                <a:cxn ang="T8">
                  <a:pos x="T0" y="T1"/>
                </a:cxn>
                <a:cxn ang="T9">
                  <a:pos x="T2" y="T3"/>
                </a:cxn>
                <a:cxn ang="T10">
                  <a:pos x="T4" y="T5"/>
                </a:cxn>
                <a:cxn ang="T11">
                  <a:pos x="T6" y="T7"/>
                </a:cxn>
              </a:cxnLst>
              <a:rect l="T12" t="T13" r="T14" b="T15"/>
              <a:pathLst>
                <a:path w="864" h="247">
                  <a:moveTo>
                    <a:pt x="0" y="0"/>
                  </a:moveTo>
                  <a:cubicBezTo>
                    <a:pt x="17" y="27"/>
                    <a:pt x="46" y="125"/>
                    <a:pt x="100" y="164"/>
                  </a:cubicBezTo>
                  <a:cubicBezTo>
                    <a:pt x="154" y="203"/>
                    <a:pt x="197" y="221"/>
                    <a:pt x="324" y="234"/>
                  </a:cubicBezTo>
                  <a:cubicBezTo>
                    <a:pt x="451" y="247"/>
                    <a:pt x="752" y="239"/>
                    <a:pt x="864" y="24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641027" name="Rectangle 3"/>
          <p:cNvSpPr>
            <a:spLocks noGrp="1" noChangeArrowheads="1"/>
          </p:cNvSpPr>
          <p:nvPr>
            <p:ph idx="1"/>
          </p:nvPr>
        </p:nvSpPr>
        <p:spPr/>
        <p:txBody>
          <a:bodyPr/>
          <a:lstStyle/>
          <a:p>
            <a:r>
              <a:rPr lang="zh-CN" altLang="en-US" smtClean="0">
                <a:ea typeface="宋体" pitchFamily="2" charset="-122"/>
              </a:rPr>
              <a:t>活前缀</a:t>
            </a:r>
          </a:p>
          <a:p>
            <a:r>
              <a:rPr lang="zh-CN" altLang="en-US" smtClean="0">
                <a:ea typeface="宋体" pitchFamily="2" charset="-122"/>
              </a:rPr>
              <a:t>活前缀的识别</a:t>
            </a:r>
          </a:p>
          <a:p>
            <a:r>
              <a:rPr lang="en-US" altLang="zh-CN" smtClean="0">
                <a:ea typeface="宋体" pitchFamily="2" charset="-122"/>
              </a:rPr>
              <a:t>LR(0)</a:t>
            </a:r>
            <a:r>
              <a:rPr lang="zh-CN" altLang="en-US" smtClean="0">
                <a:ea typeface="宋体" pitchFamily="2" charset="-122"/>
              </a:rPr>
              <a:t>项目集</a:t>
            </a:r>
          </a:p>
          <a:p>
            <a:r>
              <a:rPr lang="zh-CN" altLang="en-US" smtClean="0">
                <a:ea typeface="宋体" pitchFamily="2" charset="-122"/>
              </a:rPr>
              <a:t>构建识别活前缀的</a:t>
            </a:r>
            <a:r>
              <a:rPr lang="en-US" altLang="zh-CN" smtClean="0">
                <a:ea typeface="宋体" pitchFamily="2" charset="-122"/>
              </a:rPr>
              <a:t>DFA</a:t>
            </a:r>
          </a:p>
          <a:p>
            <a:r>
              <a:rPr lang="zh-CN" altLang="en-US" smtClean="0">
                <a:ea typeface="宋体" pitchFamily="2" charset="-122"/>
              </a:rPr>
              <a:t>构造</a:t>
            </a:r>
            <a:r>
              <a:rPr lang="en-US" altLang="zh-CN" smtClean="0">
                <a:ea typeface="宋体" pitchFamily="2" charset="-122"/>
              </a:rPr>
              <a:t>SLR</a:t>
            </a:r>
            <a:r>
              <a:rPr lang="zh-CN" altLang="en-US" smtClean="0">
                <a:ea typeface="宋体" pitchFamily="2" charset="-122"/>
              </a:rPr>
              <a:t>分析表</a:t>
            </a:r>
          </a:p>
        </p:txBody>
      </p:sp>
      <p:sp>
        <p:nvSpPr>
          <p:cNvPr id="4" name="灯片编号占位符 5"/>
          <p:cNvSpPr>
            <a:spLocks noGrp="1"/>
          </p:cNvSpPr>
          <p:nvPr>
            <p:ph type="sldNum" sz="quarter" idx="11"/>
          </p:nvPr>
        </p:nvSpPr>
        <p:spPr/>
        <p:txBody>
          <a:bodyPr/>
          <a:lstStyle/>
          <a:p>
            <a:pPr>
              <a:defRPr/>
            </a:pPr>
            <a:fld id="{BF1BC78E-F114-4B83-9255-36655E73A24A}" type="slidenum">
              <a:rPr lang="en-US" altLang="zh-CN"/>
              <a:pPr>
                <a:defRPr/>
              </a:pPr>
              <a:t>55</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500" fill="hold"/>
                                        <p:tgtEl>
                                          <p:spTgt spid="641027">
                                            <p:txEl>
                                              <p:pRg st="4" end="4"/>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n-US" altLang="zh-CN" smtClean="0">
                <a:ea typeface="宋体" pitchFamily="2" charset="-122"/>
              </a:rPr>
              <a:t>SLR</a:t>
            </a:r>
            <a:r>
              <a:rPr lang="zh-CN" altLang="en-US" smtClean="0">
                <a:ea typeface="宋体" pitchFamily="2" charset="-122"/>
              </a:rPr>
              <a:t>分析表构造</a:t>
            </a:r>
          </a:p>
        </p:txBody>
      </p:sp>
      <p:sp>
        <p:nvSpPr>
          <p:cNvPr id="620547" name="Rectangle 3"/>
          <p:cNvSpPr>
            <a:spLocks noGrp="1" noChangeArrowheads="1"/>
          </p:cNvSpPr>
          <p:nvPr>
            <p:ph idx="1"/>
          </p:nvPr>
        </p:nvSpPr>
        <p:spPr/>
        <p:txBody>
          <a:bodyPr/>
          <a:lstStyle/>
          <a:p>
            <a:r>
              <a:rPr lang="zh-CN" altLang="en-US" smtClean="0">
                <a:ea typeface="宋体" pitchFamily="2" charset="-122"/>
              </a:rPr>
              <a:t>一般性构造过程</a:t>
            </a:r>
          </a:p>
          <a:p>
            <a:pPr lvl="1"/>
            <a:r>
              <a:rPr lang="zh-CN" altLang="en-US" smtClean="0">
                <a:ea typeface="宋体" pitchFamily="2" charset="-122"/>
              </a:rPr>
              <a:t>首先对文法进行拓广</a:t>
            </a:r>
          </a:p>
          <a:p>
            <a:pPr lvl="2"/>
            <a:r>
              <a:rPr lang="zh-CN" altLang="en-US" smtClean="0">
                <a:ea typeface="宋体" pitchFamily="2" charset="-122"/>
              </a:rPr>
              <a:t>添加产生式</a:t>
            </a:r>
            <a:r>
              <a:rPr lang="en-US" altLang="zh-CN" smtClean="0">
                <a:ea typeface="宋体" pitchFamily="2" charset="-122"/>
              </a:rPr>
              <a:t>S’-&gt;S</a:t>
            </a:r>
          </a:p>
          <a:p>
            <a:pPr lvl="1"/>
            <a:r>
              <a:rPr lang="zh-CN" altLang="en-US" smtClean="0">
                <a:ea typeface="宋体" pitchFamily="2" charset="-122"/>
              </a:rPr>
              <a:t>构建识别活前缀的</a:t>
            </a:r>
            <a:r>
              <a:rPr lang="en-US" altLang="zh-CN" smtClean="0">
                <a:ea typeface="宋体" pitchFamily="2" charset="-122"/>
              </a:rPr>
              <a:t>DFA</a:t>
            </a:r>
          </a:p>
          <a:p>
            <a:pPr lvl="1"/>
            <a:r>
              <a:rPr lang="zh-CN" altLang="en-US" smtClean="0">
                <a:ea typeface="宋体" pitchFamily="2" charset="-122"/>
              </a:rPr>
              <a:t>基于</a:t>
            </a:r>
            <a:r>
              <a:rPr lang="en-US" altLang="zh-CN" smtClean="0">
                <a:ea typeface="宋体" pitchFamily="2" charset="-122"/>
              </a:rPr>
              <a:t>DFA</a:t>
            </a:r>
            <a:r>
              <a:rPr lang="zh-CN" altLang="en-US" smtClean="0">
                <a:ea typeface="宋体" pitchFamily="2" charset="-122"/>
              </a:rPr>
              <a:t>构建分析表</a:t>
            </a:r>
          </a:p>
        </p:txBody>
      </p:sp>
      <p:sp>
        <p:nvSpPr>
          <p:cNvPr id="4" name="灯片编号占位符 5"/>
          <p:cNvSpPr>
            <a:spLocks noGrp="1"/>
          </p:cNvSpPr>
          <p:nvPr>
            <p:ph type="sldNum" sz="quarter" idx="11"/>
          </p:nvPr>
        </p:nvSpPr>
        <p:spPr/>
        <p:txBody>
          <a:bodyPr/>
          <a:lstStyle/>
          <a:p>
            <a:pPr>
              <a:defRPr/>
            </a:pPr>
            <a:fld id="{3A156189-5A2A-41FB-95E1-3A5AE203A922}" type="slidenum">
              <a:rPr lang="en-US" altLang="zh-CN"/>
              <a:pPr>
                <a:defRPr/>
              </a:pPr>
              <a:t>56</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620547">
                                            <p:txEl>
                                              <p:pRg st="4" end="4"/>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21570" name="Rectangle 2"/>
          <p:cNvSpPr>
            <a:spLocks noGrp="1" noChangeArrowheads="1"/>
          </p:cNvSpPr>
          <p:nvPr>
            <p:ph idx="1"/>
          </p:nvPr>
        </p:nvSpPr>
        <p:spPr>
          <a:xfrm>
            <a:off x="285750" y="1124744"/>
            <a:ext cx="8534400" cy="5105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36000"/>
          <a:lstStyle/>
          <a:p>
            <a:pPr>
              <a:spcBef>
                <a:spcPct val="0"/>
              </a:spcBef>
              <a:buFontTx/>
              <a:buNone/>
              <a:defRPr/>
            </a:pPr>
            <a:r>
              <a:rPr lang="zh-CN" altLang="en-US" sz="3200" b="1" dirty="0">
                <a:effectLst>
                  <a:outerShdw blurRad="38100" dist="38100" dir="2700000" algn="tl">
                    <a:srgbClr val="C0C0C0"/>
                  </a:outerShdw>
                </a:effectLst>
                <a:ea typeface="宋体" pitchFamily="2" charset="-122"/>
              </a:rPr>
              <a:t>从</a:t>
            </a:r>
            <a:r>
              <a:rPr lang="en-US" altLang="zh-CN" sz="3200" b="1" dirty="0">
                <a:effectLst>
                  <a:outerShdw blurRad="38100" dist="38100" dir="2700000" algn="tl">
                    <a:srgbClr val="C0C0C0"/>
                  </a:outerShdw>
                </a:effectLst>
                <a:ea typeface="宋体" pitchFamily="2" charset="-122"/>
              </a:rPr>
              <a:t>DFA</a:t>
            </a:r>
            <a:r>
              <a:rPr lang="zh-CN" altLang="en-US" sz="3200" b="1" dirty="0">
                <a:effectLst>
                  <a:outerShdw blurRad="38100" dist="38100" dir="2700000" algn="tl">
                    <a:srgbClr val="C0C0C0"/>
                  </a:outerShdw>
                </a:effectLst>
                <a:ea typeface="宋体" pitchFamily="2" charset="-122"/>
              </a:rPr>
              <a:t>构造</a:t>
            </a:r>
            <a:r>
              <a:rPr lang="en-US" altLang="zh-CN" sz="3200" b="1" dirty="0">
                <a:effectLst>
                  <a:outerShdw blurRad="38100" dist="38100" dir="2700000" algn="tl">
                    <a:srgbClr val="C0C0C0"/>
                  </a:outerShdw>
                </a:effectLst>
                <a:ea typeface="宋体" pitchFamily="2" charset="-122"/>
              </a:rPr>
              <a:t>SLR</a:t>
            </a:r>
            <a:r>
              <a:rPr lang="zh-CN" altLang="en-US" sz="3200" b="1" dirty="0">
                <a:effectLst>
                  <a:outerShdw blurRad="38100" dist="38100" dir="2700000" algn="tl">
                    <a:srgbClr val="C0C0C0"/>
                  </a:outerShdw>
                </a:effectLst>
                <a:ea typeface="宋体" pitchFamily="2" charset="-122"/>
              </a:rPr>
              <a:t>分析表</a:t>
            </a:r>
          </a:p>
          <a:p>
            <a:pPr>
              <a:spcBef>
                <a:spcPct val="0"/>
              </a:spcBef>
              <a:defRPr/>
            </a:pPr>
            <a:r>
              <a:rPr lang="zh-CN" altLang="en-US" sz="3200" b="1" dirty="0">
                <a:effectLst>
                  <a:outerShdw blurRad="38100" dist="38100" dir="2700000" algn="tl">
                    <a:srgbClr val="C0C0C0"/>
                  </a:outerShdw>
                </a:effectLst>
                <a:latin typeface="宋体" pitchFamily="2" charset="-122"/>
                <a:ea typeface="宋体" pitchFamily="2" charset="-122"/>
              </a:rPr>
              <a:t>状态</a:t>
            </a:r>
            <a:r>
              <a:rPr lang="en-US" altLang="zh-CN" sz="3200" b="1" i="1" dirty="0" err="1">
                <a:effectLst>
                  <a:outerShdw blurRad="38100" dist="38100" dir="2700000" algn="tl">
                    <a:srgbClr val="C0C0C0"/>
                  </a:outerShdw>
                </a:effectLst>
                <a:ea typeface="宋体" pitchFamily="2" charset="-122"/>
              </a:rPr>
              <a:t>i</a:t>
            </a:r>
            <a:r>
              <a:rPr lang="zh-CN" altLang="en-US" sz="3200" b="1" dirty="0">
                <a:effectLst>
                  <a:outerShdw blurRad="38100" dist="38100" dir="2700000" algn="tl">
                    <a:srgbClr val="C0C0C0"/>
                  </a:outerShdw>
                </a:effectLst>
                <a:ea typeface="宋体" pitchFamily="2" charset="-122"/>
              </a:rPr>
              <a:t>从</a:t>
            </a:r>
            <a:r>
              <a:rPr lang="en-US" altLang="zh-CN" sz="3200" b="1" i="1" dirty="0">
                <a:effectLst>
                  <a:outerShdw blurRad="38100" dist="38100" dir="2700000" algn="tl">
                    <a:srgbClr val="C0C0C0"/>
                  </a:outerShdw>
                </a:effectLst>
                <a:ea typeface="宋体" pitchFamily="2" charset="-122"/>
              </a:rPr>
              <a:t>I</a:t>
            </a:r>
            <a:r>
              <a:rPr lang="en-US" altLang="zh-CN" sz="3200" b="1" i="1" baseline="-30000" dirty="0">
                <a:effectLst>
                  <a:outerShdw blurRad="38100" dist="38100" dir="2700000" algn="tl">
                    <a:srgbClr val="C0C0C0"/>
                  </a:outerShdw>
                </a:effectLst>
                <a:ea typeface="宋体" pitchFamily="2" charset="-122"/>
              </a:rPr>
              <a:t>i</a:t>
            </a:r>
            <a:r>
              <a:rPr lang="zh-CN" altLang="en-US" sz="3200" b="1" dirty="0">
                <a:effectLst>
                  <a:outerShdw blurRad="38100" dist="38100" dir="2700000" algn="tl">
                    <a:srgbClr val="C0C0C0"/>
                  </a:outerShdw>
                </a:effectLst>
                <a:latin typeface="宋体" pitchFamily="2" charset="-122"/>
                <a:ea typeface="宋体" pitchFamily="2" charset="-122"/>
              </a:rPr>
              <a:t>构造，它的</a:t>
            </a:r>
            <a:r>
              <a:rPr lang="en-US" altLang="zh-CN" sz="3200" b="1" i="1" dirty="0">
                <a:effectLst>
                  <a:outerShdw blurRad="38100" dist="38100" dir="2700000" algn="tl">
                    <a:srgbClr val="C0C0C0"/>
                  </a:outerShdw>
                </a:effectLst>
                <a:ea typeface="宋体" pitchFamily="2" charset="-122"/>
              </a:rPr>
              <a:t>action</a:t>
            </a:r>
            <a:r>
              <a:rPr lang="zh-CN" altLang="en-US" sz="3200" b="1" dirty="0">
                <a:effectLst>
                  <a:outerShdw blurRad="38100" dist="38100" dir="2700000" algn="tl">
                    <a:srgbClr val="C0C0C0"/>
                  </a:outerShdw>
                </a:effectLst>
                <a:latin typeface="宋体" pitchFamily="2" charset="-122"/>
                <a:ea typeface="宋体" pitchFamily="2" charset="-122"/>
              </a:rPr>
              <a:t>函数如下确定：</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中，并且</a:t>
            </a:r>
            <a:r>
              <a:rPr lang="en-US" altLang="zh-CN" sz="2800" b="1" i="1" dirty="0" err="1" smtClean="0">
                <a:solidFill>
                  <a:schemeClr val="accent2"/>
                </a:solidFill>
                <a:effectLst>
                  <a:outerShdw blurRad="38100" dist="38100" dir="2700000" algn="tl">
                    <a:srgbClr val="C0C0C0"/>
                  </a:outerShdw>
                </a:effectLst>
                <a:ea typeface="宋体" pitchFamily="2" charset="-122"/>
              </a:rPr>
              <a:t>goto</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I</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i</a:t>
            </a:r>
            <a:r>
              <a:rPr lang="en-US" altLang="zh-CN" sz="2800" b="1" dirty="0" err="1" smtClean="0">
                <a:solidFill>
                  <a:schemeClr val="accent2"/>
                </a:solidFill>
                <a:effectLst>
                  <a:outerShdw blurRad="38100" dist="38100" dir="2700000" algn="tl">
                    <a:srgbClr val="C0C0C0"/>
                  </a:outerShdw>
                </a:effectLst>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a</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I</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j</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那么置</a:t>
            </a:r>
            <a:r>
              <a:rPr lang="en-US" altLang="zh-CN" sz="2800" b="1" i="1" dirty="0">
                <a:solidFill>
                  <a:schemeClr val="accent2"/>
                </a:solidFill>
                <a:effectLst>
                  <a:outerShdw blurRad="38100" dist="38100" dir="2700000" algn="tl">
                    <a:srgbClr val="C0C0C0"/>
                  </a:outerShdw>
                </a:effectLst>
                <a:ea typeface="宋体" pitchFamily="2" charset="-122"/>
              </a:rPr>
              <a:t>action</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a:t>
            </a:r>
            <a:r>
              <a:rPr lang="en-US" altLang="zh-CN" sz="2800" b="1" i="1" dirty="0" err="1">
                <a:solidFill>
                  <a:schemeClr val="accent2"/>
                </a:solidFill>
                <a:effectLst>
                  <a:outerShdw blurRad="38100" dist="38100" dir="2700000" algn="tl">
                    <a:srgbClr val="C0C0C0"/>
                  </a:outerShdw>
                </a:effectLst>
                <a:ea typeface="宋体" pitchFamily="2" charset="-122"/>
              </a:rPr>
              <a:t>sj</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中，那么对</a:t>
            </a:r>
            <a:r>
              <a:rPr lang="en-US" altLang="zh-CN" sz="2800" b="1" dirty="0">
                <a:solidFill>
                  <a:schemeClr val="accent2"/>
                </a:solidFill>
                <a:effectLst>
                  <a:outerShdw blurRad="38100" dist="38100" dir="2700000" algn="tl">
                    <a:srgbClr val="C0C0C0"/>
                  </a:outerShdw>
                </a:effectLst>
                <a:ea typeface="宋体" pitchFamily="2" charset="-122"/>
              </a:rPr>
              <a:t>FOLLOW(</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中的所有</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置</a:t>
            </a:r>
            <a:r>
              <a:rPr lang="en-US" altLang="zh-CN" sz="2800" b="1" i="1" dirty="0">
                <a:solidFill>
                  <a:schemeClr val="accent2"/>
                </a:solidFill>
                <a:effectLst>
                  <a:outerShdw blurRad="38100" dist="38100" dir="2700000" algn="tl">
                    <a:srgbClr val="C0C0C0"/>
                  </a:outerShdw>
                </a:effectLst>
                <a:ea typeface="宋体" pitchFamily="2" charset="-122"/>
              </a:rPr>
              <a:t>action</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a:t>
            </a:r>
            <a:r>
              <a:rPr lang="en-US" altLang="zh-CN" sz="2800" b="1" i="1" dirty="0" err="1">
                <a:solidFill>
                  <a:schemeClr val="accent2"/>
                </a:solidFill>
                <a:effectLst>
                  <a:outerShdw blurRad="38100" dist="38100" dir="2700000" algn="tl">
                    <a:srgbClr val="C0C0C0"/>
                  </a:outerShdw>
                </a:effectLst>
                <a:ea typeface="宋体" pitchFamily="2" charset="-122"/>
              </a:rPr>
              <a:t>rj</a:t>
            </a:r>
            <a:r>
              <a:rPr lang="en-US" altLang="zh-CN" sz="2800" b="1" dirty="0" err="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j</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是产生式</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的编号。</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sz="2800" b="1" dirty="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S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S</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中，那么置</a:t>
            </a:r>
            <a:r>
              <a:rPr lang="en-US" altLang="zh-CN" sz="2800" b="1" i="1" dirty="0" smtClean="0">
                <a:solidFill>
                  <a:schemeClr val="accent2"/>
                </a:solidFill>
                <a:effectLst>
                  <a:outerShdw blurRad="38100" dist="38100" dir="2700000" algn="tl">
                    <a:srgbClr val="C0C0C0"/>
                  </a:outerShdw>
                </a:effectLst>
                <a:ea typeface="宋体" pitchFamily="2" charset="-122"/>
              </a:rPr>
              <a:t>action</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为接受</a:t>
            </a:r>
            <a:r>
              <a:rPr lang="en-US" altLang="zh-CN" sz="2800" b="1" i="1" dirty="0" err="1">
                <a:solidFill>
                  <a:schemeClr val="accent2"/>
                </a:solidFill>
                <a:effectLst>
                  <a:outerShdw blurRad="38100" dist="38100" dir="2700000" algn="tl">
                    <a:srgbClr val="C0C0C0"/>
                  </a:outerShdw>
                </a:effectLst>
                <a:ea typeface="宋体" pitchFamily="2" charset="-122"/>
              </a:rPr>
              <a:t>acc</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zh-CN" altLang="en-US" sz="2800" b="1" dirty="0">
                <a:effectLst>
                  <a:outerShdw blurRad="38100" dist="38100" dir="2700000" algn="tl">
                    <a:srgbClr val="C0C0C0"/>
                  </a:outerShdw>
                </a:effectLst>
                <a:latin typeface="宋体" pitchFamily="2" charset="-122"/>
                <a:ea typeface="宋体" pitchFamily="2" charset="-122"/>
              </a:rPr>
              <a:t>如果出现动作冲突，那么该文法就不是</a:t>
            </a:r>
            <a:r>
              <a:rPr lang="en-US" altLang="zh-CN" sz="2800" b="1" dirty="0">
                <a:effectLst>
                  <a:outerShdw blurRad="38100" dist="38100" dir="2700000" algn="tl">
                    <a:srgbClr val="C0C0C0"/>
                  </a:outerShdw>
                </a:effectLst>
                <a:ea typeface="宋体" pitchFamily="2" charset="-122"/>
              </a:rPr>
              <a:t>SLR(1)</a:t>
            </a:r>
            <a:r>
              <a:rPr lang="zh-CN" altLang="en-US" sz="2800" b="1" dirty="0">
                <a:effectLst>
                  <a:outerShdw blurRad="38100" dist="38100" dir="2700000" algn="tl">
                    <a:srgbClr val="C0C0C0"/>
                  </a:outerShdw>
                </a:effectLst>
                <a:latin typeface="宋体" pitchFamily="2" charset="-122"/>
                <a:ea typeface="宋体" pitchFamily="2" charset="-122"/>
              </a:rPr>
              <a:t>的。 </a:t>
            </a:r>
          </a:p>
        </p:txBody>
      </p:sp>
      <p:sp>
        <p:nvSpPr>
          <p:cNvPr id="4" name="灯片编号占位符 5"/>
          <p:cNvSpPr>
            <a:spLocks noGrp="1"/>
          </p:cNvSpPr>
          <p:nvPr>
            <p:ph type="sldNum" sz="quarter" idx="11"/>
          </p:nvPr>
        </p:nvSpPr>
        <p:spPr/>
        <p:txBody>
          <a:bodyPr/>
          <a:lstStyle/>
          <a:p>
            <a:pPr>
              <a:defRPr/>
            </a:pPr>
            <a:fld id="{8085DCB5-AC78-46CC-805B-7CC1708430A2}" type="slidenum">
              <a:rPr lang="en-US" altLang="zh-CN"/>
              <a:pPr>
                <a:defRPr/>
              </a:pPr>
              <a:t>57</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1570">
                                            <p:txEl>
                                              <p:pRg st="5" end="5"/>
                                            </p:txEl>
                                          </p:spTgt>
                                        </p:tgtEl>
                                        <p:attrNameLst>
                                          <p:attrName>style.visibility</p:attrName>
                                        </p:attrNameLst>
                                      </p:cBhvr>
                                      <p:to>
                                        <p:strVal val="visible"/>
                                      </p:to>
                                    </p:set>
                                    <p:animEffect transition="in" filter="box(in)">
                                      <p:cBhvr>
                                        <p:cTn id="7" dur="500"/>
                                        <p:tgtEl>
                                          <p:spTgt spid="621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25667" name="Rectangle 3"/>
          <p:cNvSpPr>
            <a:spLocks noGrp="1" noChangeArrowheads="1"/>
          </p:cNvSpPr>
          <p:nvPr>
            <p:ph idx="1"/>
          </p:nvPr>
        </p:nvSpPr>
        <p:spPr/>
        <p:txBody>
          <a:bodyPr/>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a:t>
            </a:r>
            <a:r>
              <a:rPr lang="en-US" altLang="zh-CN" sz="2800" b="1" dirty="0">
                <a:effectLst>
                  <a:outerShdw blurRad="38100" dist="38100" dir="2700000" algn="tl">
                    <a:srgbClr val="C0C0C0"/>
                  </a:outerShdw>
                </a:effectLst>
                <a:ea typeface="宋体" pitchFamily="2" charset="-122"/>
              </a:rPr>
              <a:t>DFA</a:t>
            </a:r>
            <a:r>
              <a:rPr lang="zh-CN" altLang="en-US" sz="2800" b="1" dirty="0">
                <a:effectLst>
                  <a:outerShdw blurRad="38100" dist="38100" dir="2700000" algn="tl">
                    <a:srgbClr val="C0C0C0"/>
                  </a:outerShdw>
                </a:effectLst>
                <a:ea typeface="宋体" pitchFamily="2" charset="-122"/>
              </a:rPr>
              <a:t>构造</a:t>
            </a:r>
            <a:r>
              <a:rPr lang="en-US" altLang="zh-CN" sz="2800" b="1" dirty="0">
                <a:effectLst>
                  <a:outerShdw blurRad="38100" dist="38100" dir="2700000" algn="tl">
                    <a:srgbClr val="C0C0C0"/>
                  </a:outerShdw>
                </a:effectLst>
                <a:ea typeface="宋体" pitchFamily="2" charset="-122"/>
              </a:rPr>
              <a:t>SLR</a:t>
            </a:r>
            <a:r>
              <a:rPr lang="zh-CN" altLang="en-US" sz="2800" b="1" dirty="0">
                <a:effectLst>
                  <a:outerShdw blurRad="38100" dist="38100" dir="2700000" algn="tl">
                    <a:srgbClr val="C0C0C0"/>
                  </a:outerShdw>
                </a:effectLst>
                <a:ea typeface="宋体" pitchFamily="2" charset="-122"/>
              </a:rPr>
              <a:t>分析表</a:t>
            </a:r>
          </a:p>
          <a:p>
            <a:pPr>
              <a:spcBef>
                <a:spcPct val="0"/>
              </a:spcBef>
              <a:defRPr/>
            </a:pPr>
            <a:r>
              <a:rPr lang="zh-CN" altLang="en-US" sz="2800" b="1" dirty="0">
                <a:effectLst>
                  <a:outerShdw blurRad="38100" dist="38100" dir="2700000" algn="tl">
                    <a:srgbClr val="C0C0C0"/>
                  </a:outerShdw>
                </a:effectLst>
                <a:latin typeface="宋体" pitchFamily="2" charset="-122"/>
                <a:ea typeface="宋体" pitchFamily="2" charset="-122"/>
              </a:rPr>
              <a:t>状态</a:t>
            </a:r>
            <a:r>
              <a:rPr lang="en-US" altLang="zh-CN" sz="2800" b="1" i="1"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ea typeface="宋体" pitchFamily="2" charset="-122"/>
              </a:rPr>
              <a:t>从</a:t>
            </a:r>
            <a:r>
              <a:rPr lang="en-US" altLang="zh-CN" sz="2800" b="1" i="1" dirty="0">
                <a:effectLst>
                  <a:outerShdw blurRad="38100" dist="38100" dir="2700000" algn="tl">
                    <a:srgbClr val="C0C0C0"/>
                  </a:outerShdw>
                </a:effectLst>
                <a:ea typeface="宋体" pitchFamily="2" charset="-122"/>
              </a:rPr>
              <a:t>I</a:t>
            </a:r>
            <a:r>
              <a:rPr lang="en-US" altLang="zh-CN" sz="2800" b="1" i="1" baseline="-30000"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latin typeface="宋体" pitchFamily="2" charset="-122"/>
                <a:ea typeface="宋体" pitchFamily="2" charset="-122"/>
              </a:rPr>
              <a:t>构造，它的</a:t>
            </a:r>
            <a:r>
              <a:rPr lang="en-US" altLang="zh-CN" sz="2800" b="1" i="1" dirty="0">
                <a:effectLst>
                  <a:outerShdw blurRad="38100" dist="38100" dir="2700000" algn="tl">
                    <a:srgbClr val="C0C0C0"/>
                  </a:outerShdw>
                </a:effectLst>
                <a:ea typeface="宋体" pitchFamily="2" charset="-122"/>
              </a:rPr>
              <a:t>action</a:t>
            </a:r>
            <a:r>
              <a:rPr lang="zh-CN" altLang="en-US" sz="2800" b="1" dirty="0">
                <a:effectLst>
                  <a:outerShdw blurRad="38100" dist="38100" dir="2700000" algn="tl">
                    <a:srgbClr val="C0C0C0"/>
                  </a:outerShdw>
                </a:effectLst>
                <a:latin typeface="宋体" pitchFamily="2" charset="-122"/>
                <a:ea typeface="宋体" pitchFamily="2" charset="-122"/>
              </a:rPr>
              <a:t>函数如下确定：</a:t>
            </a:r>
          </a:p>
          <a:p>
            <a:pPr lvl="1">
              <a:spcBef>
                <a:spcPct val="0"/>
              </a:spcBef>
              <a:defRPr/>
            </a:pPr>
            <a:r>
              <a:rPr lang="zh-CN" altLang="en-US" b="1" dirty="0">
                <a:solidFill>
                  <a:srgbClr val="996633"/>
                </a:solidFill>
                <a:effectLst>
                  <a:outerShdw blurRad="38100" dist="38100" dir="2700000" algn="tl">
                    <a:srgbClr val="C0C0C0"/>
                  </a:outerShdw>
                </a:effectLst>
                <a:latin typeface="宋体" pitchFamily="2" charset="-122"/>
                <a:ea typeface="宋体" pitchFamily="2" charset="-122"/>
              </a:rPr>
              <a:t> </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 . .</a:t>
            </a:r>
          </a:p>
          <a:p>
            <a:pPr>
              <a:spcBef>
                <a:spcPct val="0"/>
              </a:spcBef>
              <a:defRPr/>
            </a:pPr>
            <a:r>
              <a:rPr lang="zh-CN" altLang="en-US" sz="2800" b="1" dirty="0">
                <a:effectLst>
                  <a:outerShdw blurRad="38100" dist="38100" dir="2700000" algn="tl">
                    <a:srgbClr val="C0C0C0"/>
                  </a:outerShdw>
                </a:effectLst>
                <a:ea typeface="宋体" pitchFamily="2" charset="-122"/>
              </a:rPr>
              <a:t>使用下面规则构造状态</a:t>
            </a:r>
            <a:r>
              <a:rPr lang="en-US" altLang="zh-CN" sz="2800" b="1" i="1"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ea typeface="宋体" pitchFamily="2" charset="-122"/>
              </a:rPr>
              <a:t>的</a:t>
            </a:r>
            <a:r>
              <a:rPr lang="en-US" altLang="zh-CN" sz="2800" b="1" i="1" dirty="0" err="1">
                <a:effectLst>
                  <a:outerShdw blurRad="38100" dist="38100" dir="2700000" algn="tl">
                    <a:srgbClr val="C0C0C0"/>
                  </a:outerShdw>
                </a:effectLst>
                <a:ea typeface="宋体" pitchFamily="2" charset="-122"/>
              </a:rPr>
              <a:t>goto</a:t>
            </a:r>
            <a:r>
              <a:rPr lang="zh-CN" altLang="en-US" sz="2800" b="1" dirty="0">
                <a:effectLst>
                  <a:outerShdw blurRad="38100" dist="38100" dir="2700000" algn="tl">
                    <a:srgbClr val="C0C0C0"/>
                  </a:outerShdw>
                </a:effectLst>
                <a:ea typeface="宋体" pitchFamily="2" charset="-122"/>
              </a:rPr>
              <a:t>函数：</a:t>
            </a:r>
            <a:endParaRPr lang="zh-CN" altLang="en-US" sz="2800" b="1" dirty="0">
              <a:effectLst>
                <a:outerShdw blurRad="38100" dist="38100" dir="2700000" algn="tl">
                  <a:srgbClr val="C0C0C0"/>
                </a:outerShdw>
              </a:effectLst>
              <a:latin typeface="宋体" pitchFamily="2" charset="-122"/>
              <a:ea typeface="宋体" pitchFamily="2" charset="-122"/>
            </a:endParaRPr>
          </a:p>
          <a:p>
            <a:pPr lvl="1">
              <a:spcBef>
                <a:spcPct val="0"/>
              </a:spcBef>
              <a:defRPr/>
            </a:pPr>
            <a:r>
              <a:rPr lang="zh-CN" altLang="en-US" dirty="0">
                <a:solidFill>
                  <a:schemeClr val="accent2"/>
                </a:solidFill>
                <a:effectLst>
                  <a:outerShdw blurRad="38100" dist="38100" dir="2700000" algn="tl">
                    <a:srgbClr val="C0C0C0"/>
                  </a:outerShdw>
                </a:effectLst>
                <a:latin typeface="宋体" pitchFamily="2" charset="-122"/>
                <a:ea typeface="宋体" pitchFamily="2" charset="-122"/>
              </a:rPr>
              <a:t>对所有的非终结符</a:t>
            </a:r>
            <a:r>
              <a:rPr lang="en-US" altLang="zh-CN" i="1" dirty="0">
                <a:solidFill>
                  <a:schemeClr val="accent2"/>
                </a:solidFill>
                <a:effectLst>
                  <a:outerShdw blurRad="38100" dist="38100" dir="2700000" algn="tl">
                    <a:srgbClr val="C0C0C0"/>
                  </a:outerShdw>
                </a:effectLst>
                <a:ea typeface="宋体" pitchFamily="2" charset="-122"/>
              </a:rPr>
              <a:t>A</a:t>
            </a:r>
            <a:r>
              <a:rPr lang="en-US" altLang="zh-CN"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i="1" dirty="0" err="1">
                <a:solidFill>
                  <a:schemeClr val="accent2"/>
                </a:solidFill>
                <a:effectLst>
                  <a:outerShdw blurRad="38100" dist="38100" dir="2700000" algn="tl">
                    <a:srgbClr val="C0C0C0"/>
                  </a:outerShdw>
                </a:effectLst>
                <a:ea typeface="宋体" pitchFamily="2" charset="-122"/>
              </a:rPr>
              <a:t>goto</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err="1">
                <a:solidFill>
                  <a:schemeClr val="accent2"/>
                </a:solidFill>
                <a:effectLst>
                  <a:outerShdw blurRad="38100" dist="38100" dir="2700000" algn="tl">
                    <a:srgbClr val="C0C0C0"/>
                  </a:outerShdw>
                </a:effectLst>
                <a:ea typeface="宋体" pitchFamily="2" charset="-122"/>
              </a:rPr>
              <a:t>I</a:t>
            </a:r>
            <a:r>
              <a:rPr lang="en-US" altLang="zh-CN" i="1" baseline="-30000" dirty="0" err="1">
                <a:solidFill>
                  <a:schemeClr val="accent2"/>
                </a:solidFill>
                <a:effectLst>
                  <a:outerShdw blurRad="38100" dist="38100" dir="2700000" algn="tl">
                    <a:srgbClr val="C0C0C0"/>
                  </a:outerShdw>
                </a:effectLst>
                <a:ea typeface="宋体" pitchFamily="2" charset="-122"/>
              </a:rPr>
              <a:t>i</a:t>
            </a:r>
            <a:r>
              <a:rPr lang="en-US" altLang="zh-CN" dirty="0" err="1">
                <a:solidFill>
                  <a:schemeClr val="accent2"/>
                </a:solidFill>
                <a:effectLst>
                  <a:outerShdw blurRad="38100" dist="38100" dir="2700000" algn="tl">
                    <a:srgbClr val="C0C0C0"/>
                  </a:outerShdw>
                </a:effectLst>
                <a:ea typeface="宋体" pitchFamily="2" charset="-122"/>
              </a:rPr>
              <a:t>,</a:t>
            </a:r>
            <a:r>
              <a:rPr lang="en-US" altLang="zh-CN" i="1" dirty="0" err="1">
                <a:solidFill>
                  <a:schemeClr val="accent2"/>
                </a:solidFill>
                <a:effectLst>
                  <a:outerShdw blurRad="38100" dist="38100" dir="2700000" algn="tl">
                    <a:srgbClr val="C0C0C0"/>
                  </a:outerShdw>
                </a:effectLst>
                <a:ea typeface="宋体" pitchFamily="2" charset="-122"/>
              </a:rPr>
              <a:t>A</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a:solidFill>
                  <a:schemeClr val="accent2"/>
                </a:solidFill>
                <a:effectLst>
                  <a:outerShdw blurRad="38100" dist="38100" dir="2700000" algn="tl">
                    <a:srgbClr val="C0C0C0"/>
                  </a:outerShdw>
                </a:effectLst>
                <a:ea typeface="宋体" pitchFamily="2" charset="-122"/>
              </a:rPr>
              <a:t> </a:t>
            </a:r>
            <a:r>
              <a:rPr lang="en-US" altLang="zh-CN" i="1" dirty="0" err="1">
                <a:solidFill>
                  <a:schemeClr val="accent2"/>
                </a:solidFill>
                <a:effectLst>
                  <a:outerShdw blurRad="38100" dist="38100" dir="2700000" algn="tl">
                    <a:srgbClr val="C0C0C0"/>
                  </a:outerShdw>
                </a:effectLst>
                <a:ea typeface="宋体" pitchFamily="2" charset="-122"/>
              </a:rPr>
              <a:t>I</a:t>
            </a:r>
            <a:r>
              <a:rPr lang="en-US" altLang="zh-CN" i="1" baseline="-30000" dirty="0" err="1">
                <a:solidFill>
                  <a:schemeClr val="accent2"/>
                </a:solidFill>
                <a:effectLst>
                  <a:outerShdw blurRad="38100" dist="38100" dir="2700000" algn="tl">
                    <a:srgbClr val="C0C0C0"/>
                  </a:outerShdw>
                </a:effectLst>
                <a:ea typeface="宋体" pitchFamily="2" charset="-122"/>
              </a:rPr>
              <a:t>j</a:t>
            </a:r>
            <a:r>
              <a:rPr lang="en-US" altLang="zh-CN" dirty="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dirty="0">
                <a:solidFill>
                  <a:schemeClr val="accent2"/>
                </a:solidFill>
                <a:effectLst>
                  <a:outerShdw blurRad="38100" dist="38100" dir="2700000" algn="tl">
                    <a:srgbClr val="C0C0C0"/>
                  </a:outerShdw>
                </a:effectLst>
                <a:latin typeface="宋体" pitchFamily="2" charset="-122"/>
                <a:ea typeface="宋体" pitchFamily="2" charset="-122"/>
              </a:rPr>
              <a:t>那么</a:t>
            </a:r>
            <a:r>
              <a:rPr lang="en-US" altLang="zh-CN" i="1" dirty="0" err="1">
                <a:solidFill>
                  <a:schemeClr val="accent2"/>
                </a:solidFill>
                <a:effectLst>
                  <a:outerShdw blurRad="38100" dist="38100" dir="2700000" algn="tl">
                    <a:srgbClr val="C0C0C0"/>
                  </a:outerShdw>
                </a:effectLst>
                <a:ea typeface="宋体" pitchFamily="2" charset="-122"/>
              </a:rPr>
              <a:t>goto</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a:solidFill>
                  <a:schemeClr val="accent2"/>
                </a:solidFill>
                <a:effectLst>
                  <a:outerShdw blurRad="38100" dist="38100" dir="2700000" algn="tl">
                    <a:srgbClr val="C0C0C0"/>
                  </a:outerShdw>
                </a:effectLst>
                <a:ea typeface="宋体" pitchFamily="2" charset="-122"/>
              </a:rPr>
              <a:t>i</a:t>
            </a:r>
            <a:r>
              <a:rPr lang="en-US" altLang="zh-CN" dirty="0">
                <a:solidFill>
                  <a:schemeClr val="accent2"/>
                </a:solidFill>
                <a:effectLst>
                  <a:outerShdw blurRad="38100" dist="38100" dir="2700000" algn="tl">
                    <a:srgbClr val="C0C0C0"/>
                  </a:outerShdw>
                </a:effectLst>
                <a:ea typeface="宋体" pitchFamily="2" charset="-122"/>
              </a:rPr>
              <a:t>, </a:t>
            </a:r>
            <a:r>
              <a:rPr lang="en-US" altLang="zh-CN" i="1" dirty="0">
                <a:solidFill>
                  <a:schemeClr val="accent2"/>
                </a:solidFill>
                <a:effectLst>
                  <a:outerShdw blurRad="38100" dist="38100" dir="2700000" algn="tl">
                    <a:srgbClr val="C0C0C0"/>
                  </a:outerShdw>
                </a:effectLst>
                <a:ea typeface="宋体" pitchFamily="2" charset="-122"/>
              </a:rPr>
              <a:t>A</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a:solidFill>
                  <a:schemeClr val="accent2"/>
                </a:solidFill>
                <a:effectLst>
                  <a:outerShdw blurRad="38100" dist="38100" dir="2700000" algn="tl">
                    <a:srgbClr val="C0C0C0"/>
                  </a:outerShdw>
                </a:effectLst>
                <a:ea typeface="宋体" pitchFamily="2" charset="-122"/>
              </a:rPr>
              <a:t>j</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p>
          <a:p>
            <a:pPr lvl="1">
              <a:spcBef>
                <a:spcPct val="0"/>
              </a:spcBef>
              <a:defRPr/>
            </a:pPr>
            <a:endParaRPr lang="zh-CN" altLang="en-US" dirty="0">
              <a:solidFill>
                <a:srgbClr val="996633"/>
              </a:solidFill>
              <a:effectLst>
                <a:outerShdw blurRad="38100" dist="38100" dir="2700000" algn="tl">
                  <a:srgbClr val="C0C0C0"/>
                </a:outerShdw>
              </a:effectLst>
              <a:latin typeface="宋体" pitchFamily="2" charset="-122"/>
              <a:ea typeface="宋体" pitchFamily="2" charset="-122"/>
            </a:endParaRPr>
          </a:p>
          <a:p>
            <a:pPr>
              <a:spcBef>
                <a:spcPct val="0"/>
              </a:spcBef>
              <a:defRPr/>
            </a:pPr>
            <a:r>
              <a:rPr lang="zh-CN" altLang="en-US" sz="2800" b="1" dirty="0" smtClean="0">
                <a:effectLst>
                  <a:outerShdw blurRad="38100" dist="38100" dir="2700000" algn="tl">
                    <a:srgbClr val="C0C0C0"/>
                  </a:outerShdw>
                </a:effectLst>
                <a:latin typeface="宋体" pitchFamily="2" charset="-122"/>
                <a:ea typeface="宋体" pitchFamily="2" charset="-122"/>
              </a:rPr>
              <a:t>不能</a:t>
            </a:r>
            <a:r>
              <a:rPr lang="zh-CN" altLang="en-US" sz="2800" b="1" dirty="0">
                <a:effectLst>
                  <a:outerShdw blurRad="38100" dist="38100" dir="2700000" algn="tl">
                    <a:srgbClr val="C0C0C0"/>
                  </a:outerShdw>
                </a:effectLst>
                <a:latin typeface="宋体" pitchFamily="2" charset="-122"/>
                <a:ea typeface="宋体" pitchFamily="2" charset="-122"/>
              </a:rPr>
              <a:t>由上面两步定义的条目都置为</a:t>
            </a:r>
            <a:r>
              <a:rPr lang="en-US" altLang="zh-CN" sz="2800" b="1" dirty="0">
                <a:effectLst>
                  <a:outerShdw blurRad="38100" dist="38100" dir="2700000" algn="tl">
                    <a:srgbClr val="C0C0C0"/>
                  </a:outerShdw>
                </a:effectLst>
                <a:ea typeface="宋体" pitchFamily="2" charset="-122"/>
              </a:rPr>
              <a:t>error</a:t>
            </a:r>
            <a:r>
              <a:rPr lang="en-US" altLang="zh-CN" sz="2800" b="1" dirty="0">
                <a:effectLst>
                  <a:outerShdw blurRad="38100" dist="38100" dir="2700000" algn="tl">
                    <a:srgbClr val="C0C0C0"/>
                  </a:outerShdw>
                </a:effectLst>
                <a:latin typeface="宋体" pitchFamily="2" charset="-122"/>
                <a:ea typeface="宋体" pitchFamily="2" charset="-122"/>
              </a:rPr>
              <a:t>。</a:t>
            </a:r>
          </a:p>
          <a:p>
            <a:pPr>
              <a:spcBef>
                <a:spcPct val="0"/>
              </a:spcBef>
              <a:defRPr/>
            </a:pPr>
            <a:r>
              <a:rPr lang="zh-CN" altLang="en-US" sz="2800" b="1" dirty="0">
                <a:effectLst>
                  <a:outerShdw blurRad="38100" dist="38100" dir="2700000" algn="tl">
                    <a:srgbClr val="C0C0C0"/>
                  </a:outerShdw>
                </a:effectLst>
                <a:latin typeface="宋体" pitchFamily="2" charset="-122"/>
                <a:ea typeface="宋体" pitchFamily="2" charset="-122"/>
              </a:rPr>
              <a:t>分析器的初始状态是包含</a:t>
            </a:r>
            <a:r>
              <a:rPr lang="zh-CN" altLang="en-US" sz="2800" b="1" dirty="0">
                <a:effectLst>
                  <a:outerShdw blurRad="38100" dist="38100" dir="2700000" algn="tl">
                    <a:srgbClr val="C0C0C0"/>
                  </a:outerShdw>
                </a:effectLst>
                <a:ea typeface="宋体" pitchFamily="2" charset="-122"/>
              </a:rPr>
              <a:t>[</a:t>
            </a:r>
            <a:r>
              <a:rPr lang="en-US" altLang="zh-CN" sz="2800" b="1" i="1" dirty="0" smtClean="0">
                <a:effectLst>
                  <a:outerShdw blurRad="38100" dist="38100" dir="2700000" algn="tl">
                    <a:srgbClr val="C0C0C0"/>
                  </a:outerShdw>
                </a:effectLst>
                <a:ea typeface="宋体" pitchFamily="2" charset="-122"/>
              </a:rPr>
              <a:t>S </a:t>
            </a:r>
            <a:r>
              <a:rPr lang="en-US" altLang="zh-CN" sz="2800" b="1" dirty="0" smtClean="0">
                <a:effectLst>
                  <a:outerShdw blurRad="38100" dist="38100" dir="2700000" algn="tl">
                    <a:srgbClr val="C0C0C0"/>
                  </a:outerShdw>
                </a:effectLst>
                <a:ea typeface="宋体" pitchFamily="2" charset="-122"/>
                <a:sym typeface="Symbol" pitchFamily="18" charset="2"/>
              </a:rPr>
              <a:t></a:t>
            </a:r>
            <a:r>
              <a:rPr lang="en-US" altLang="zh-CN" sz="2800" b="1" dirty="0">
                <a:effectLst>
                  <a:outerShdw blurRad="38100" dist="38100" dir="2700000" algn="tl">
                    <a:srgbClr val="C0C0C0"/>
                  </a:outerShdw>
                </a:effectLst>
                <a:ea typeface="宋体" pitchFamily="2" charset="-122"/>
              </a:rPr>
              <a:t>·</a:t>
            </a:r>
            <a:r>
              <a:rPr lang="en-US" altLang="zh-CN" sz="2800" b="1" i="1" dirty="0">
                <a:effectLst>
                  <a:outerShdw blurRad="38100" dist="38100" dir="2700000" algn="tl">
                    <a:srgbClr val="C0C0C0"/>
                  </a:outerShdw>
                </a:effectLst>
                <a:ea typeface="宋体" pitchFamily="2" charset="-122"/>
              </a:rPr>
              <a:t>S</a:t>
            </a:r>
            <a:r>
              <a:rPr lang="en-US" altLang="zh-CN" sz="2800" b="1" dirty="0">
                <a:effectLst>
                  <a:outerShdw blurRad="38100" dist="38100" dir="2700000" algn="tl">
                    <a:srgbClr val="C0C0C0"/>
                  </a:outerShdw>
                </a:effectLst>
                <a:ea typeface="宋体" pitchFamily="2" charset="-122"/>
              </a:rPr>
              <a:t>]</a:t>
            </a:r>
            <a:r>
              <a:rPr lang="zh-CN" altLang="en-US" sz="2800" b="1" dirty="0">
                <a:effectLst>
                  <a:outerShdw blurRad="38100" dist="38100" dir="2700000" algn="tl">
                    <a:srgbClr val="C0C0C0"/>
                  </a:outerShdw>
                </a:effectLst>
                <a:latin typeface="宋体" pitchFamily="2" charset="-122"/>
                <a:ea typeface="宋体" pitchFamily="2" charset="-122"/>
              </a:rPr>
              <a:t>的项目集对应的状态。</a:t>
            </a:r>
            <a:endParaRPr lang="en-US" altLang="zh-CN" sz="2800" b="1" dirty="0">
              <a:effectLst>
                <a:outerShdw blurRad="38100" dist="38100" dir="2700000" algn="tl">
                  <a:srgbClr val="C0C0C0"/>
                </a:outerShdw>
              </a:effectLst>
              <a:latin typeface="宋体" pitchFamily="2" charset="-122"/>
              <a:ea typeface="宋体" pitchFamily="2" charset="-122"/>
            </a:endParaRPr>
          </a:p>
          <a:p>
            <a:pPr>
              <a:defRPr/>
            </a:pPr>
            <a:endParaRPr lang="zh-CN" altLang="en-US" dirty="0">
              <a:ea typeface="宋体" pitchFamily="2" charset="-122"/>
            </a:endParaRPr>
          </a:p>
        </p:txBody>
      </p:sp>
      <p:sp>
        <p:nvSpPr>
          <p:cNvPr id="4" name="灯片编号占位符 5"/>
          <p:cNvSpPr>
            <a:spLocks noGrp="1"/>
          </p:cNvSpPr>
          <p:nvPr>
            <p:ph type="sldNum" sz="quarter" idx="11"/>
          </p:nvPr>
        </p:nvSpPr>
        <p:spPr/>
        <p:txBody>
          <a:bodyPr/>
          <a:lstStyle/>
          <a:p>
            <a:pPr>
              <a:defRPr/>
            </a:pPr>
            <a:fld id="{4FD76188-A436-443C-A68E-27CD53E08577}" type="slidenum">
              <a:rPr lang="en-US" altLang="zh-CN"/>
              <a:pPr>
                <a:defRPr/>
              </a:pPr>
              <a:t>58</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5667">
                                            <p:txEl>
                                              <p:pRg st="6" end="6"/>
                                            </p:txEl>
                                          </p:spTgt>
                                        </p:tgtEl>
                                        <p:attrNameLst>
                                          <p:attrName>style.visibility</p:attrName>
                                        </p:attrNameLst>
                                      </p:cBhvr>
                                      <p:to>
                                        <p:strVal val="visible"/>
                                      </p:to>
                                    </p:set>
                                    <p:animEffect transition="in" filter="fade">
                                      <p:cBhvr>
                                        <p:cTn id="7" dur="1000"/>
                                        <p:tgtEl>
                                          <p:spTgt spid="625667">
                                            <p:txEl>
                                              <p:pRg st="6" end="6"/>
                                            </p:txEl>
                                          </p:spTgt>
                                        </p:tgtEl>
                                      </p:cBhvr>
                                    </p:animEffect>
                                    <p:anim calcmode="lin" valueType="num">
                                      <p:cBhvr>
                                        <p:cTn id="8" dur="1000" fill="hold"/>
                                        <p:tgtEl>
                                          <p:spTgt spid="62566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625667">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5667">
                                            <p:txEl>
                                              <p:pRg st="7" end="7"/>
                                            </p:txEl>
                                          </p:spTgt>
                                        </p:tgtEl>
                                        <p:attrNameLst>
                                          <p:attrName>style.visibility</p:attrName>
                                        </p:attrNameLst>
                                      </p:cBhvr>
                                      <p:to>
                                        <p:strVal val="visible"/>
                                      </p:to>
                                    </p:set>
                                    <p:animEffect transition="in" filter="fade">
                                      <p:cBhvr>
                                        <p:cTn id="12" dur="1000"/>
                                        <p:tgtEl>
                                          <p:spTgt spid="625667">
                                            <p:txEl>
                                              <p:pRg st="7" end="7"/>
                                            </p:txEl>
                                          </p:spTgt>
                                        </p:tgtEl>
                                      </p:cBhvr>
                                    </p:animEffect>
                                    <p:anim calcmode="lin" valueType="num">
                                      <p:cBhvr>
                                        <p:cTn id="13" dur="1000" fill="hold"/>
                                        <p:tgtEl>
                                          <p:spTgt spid="625667">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6256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9" name="Rectangle 8"/>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27714" name="Rectangle 2"/>
          <p:cNvSpPr>
            <a:spLocks noGrp="1" noChangeArrowheads="1"/>
          </p:cNvSpPr>
          <p:nvPr>
            <p:ph idx="1"/>
          </p:nvPr>
        </p:nvSpPr>
        <p:spPr>
          <a:xfrm>
            <a:off x="250825" y="2133600"/>
            <a:ext cx="8534400" cy="1473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例  状态</a:t>
            </a:r>
            <a:r>
              <a:rPr lang="en-US" altLang="zh-CN" sz="2800" b="1" i="1">
                <a:solidFill>
                  <a:schemeClr val="accent2"/>
                </a:solidFill>
                <a:effectLst>
                  <a:outerShdw blurRad="38100" dist="38100" dir="2700000" algn="tl">
                    <a:srgbClr val="C0C0C0"/>
                  </a:outerShdw>
                </a:effectLst>
                <a:ea typeface="宋体" pitchFamily="2" charset="-122"/>
              </a:rPr>
              <a:t>I</a:t>
            </a:r>
            <a:r>
              <a:rPr lang="en-US" altLang="zh-CN" sz="2800" b="1" baseline="-30000">
                <a:solidFill>
                  <a:schemeClr val="accent2"/>
                </a:solidFill>
                <a:effectLst>
                  <a:outerShdw blurRad="38100" dist="38100" dir="2700000" algn="tl">
                    <a:srgbClr val="C0C0C0"/>
                  </a:outerShdw>
                </a:effectLst>
                <a:ea typeface="宋体" pitchFamily="2" charset="-122"/>
              </a:rPr>
              <a:t>2</a:t>
            </a:r>
            <a:r>
              <a:rPr lang="zh-CN" altLang="en-US" sz="2800" b="1">
                <a:solidFill>
                  <a:schemeClr val="accent2"/>
                </a:solidFill>
                <a:effectLst>
                  <a:outerShdw blurRad="38100" dist="38100" dir="2700000" algn="tl">
                    <a:srgbClr val="C0C0C0"/>
                  </a:outerShdw>
                </a:effectLst>
                <a:ea typeface="宋体" pitchFamily="2" charset="-122"/>
              </a:rPr>
              <a:t>的</a:t>
            </a:r>
            <a:r>
              <a:rPr lang="en-US" altLang="zh-CN" sz="2800" b="1">
                <a:solidFill>
                  <a:schemeClr val="accent2"/>
                </a:solidFill>
                <a:effectLst>
                  <a:outerShdw blurRad="38100" dist="38100" dir="2700000" algn="tl">
                    <a:srgbClr val="C0C0C0"/>
                  </a:outerShdw>
                </a:effectLst>
                <a:ea typeface="宋体" pitchFamily="2" charset="-122"/>
              </a:rPr>
              <a:t>LR(0)</a:t>
            </a:r>
            <a:r>
              <a:rPr lang="zh-CN" altLang="en-US" sz="2800" b="1">
                <a:solidFill>
                  <a:schemeClr val="accent2"/>
                </a:solidFill>
                <a:effectLst>
                  <a:outerShdw blurRad="38100" dist="38100" dir="2700000" algn="tl">
                    <a:srgbClr val="C0C0C0"/>
                  </a:outerShdw>
                </a:effectLst>
                <a:ea typeface="宋体" pitchFamily="2" charset="-122"/>
              </a:rPr>
              <a:t>项目集</a:t>
            </a:r>
            <a:r>
              <a:rPr lang="en-US" altLang="zh-CN" sz="2800" b="1">
                <a:solidFill>
                  <a:schemeClr val="accent2"/>
                </a:solidFill>
                <a:effectLst>
                  <a:outerShdw blurRad="38100" dist="38100" dir="2700000" algn="tl">
                    <a:srgbClr val="C0C0C0"/>
                  </a:outerShdw>
                </a:effectLst>
                <a:ea typeface="宋体" pitchFamily="2" charset="-122"/>
              </a:rPr>
              <a:t>:</a:t>
            </a:r>
            <a:endParaRPr lang="zh-CN" altLang="en-US" sz="2800" b="1">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0"/>
              </a:spcBef>
              <a:buFontTx/>
              <a:buNone/>
              <a:defRPr/>
            </a:pPr>
            <a:r>
              <a:rPr lang="en-US" altLang="zh-CN" sz="2800" b="1" i="1">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sz="2800" b="1" i="1">
                <a:solidFill>
                  <a:schemeClr val="accent2"/>
                </a:solidFill>
                <a:effectLst>
                  <a:outerShdw blurRad="38100" dist="38100" dir="2700000" algn="tl">
                    <a:srgbClr val="C0C0C0"/>
                  </a:outerShdw>
                </a:effectLst>
                <a:ea typeface="宋体" pitchFamily="2" charset="-122"/>
              </a:rPr>
              <a:t>E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a:solidFill>
                  <a:schemeClr val="accent2"/>
                </a:solidFill>
                <a:effectLst>
                  <a:outerShdw blurRad="38100" dist="38100" dir="2700000" algn="tl">
                    <a:srgbClr val="C0C0C0"/>
                  </a:outerShdw>
                </a:effectLst>
                <a:ea typeface="宋体" pitchFamily="2" charset="-122"/>
              </a:rPr>
              <a:t>T</a:t>
            </a:r>
            <a:r>
              <a:rPr lang="en-US" altLang="zh-CN" sz="2800" b="1">
                <a:solidFill>
                  <a:schemeClr val="accent2"/>
                </a:solidFill>
                <a:effectLst>
                  <a:outerShdw blurRad="38100" dist="38100" dir="2700000" algn="tl">
                    <a:srgbClr val="C0C0C0"/>
                  </a:outerShdw>
                </a:effectLst>
                <a:ea typeface="宋体" pitchFamily="2" charset="-122"/>
              </a:rPr>
              <a:t>·</a:t>
            </a:r>
          </a:p>
          <a:p>
            <a:pPr algn="just">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			T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a:solidFill>
                  <a:schemeClr val="accent2"/>
                </a:solidFill>
                <a:effectLst>
                  <a:outerShdw blurRad="38100" dist="38100" dir="2700000" algn="tl">
                    <a:srgbClr val="C0C0C0"/>
                  </a:outerShdw>
                </a:effectLst>
                <a:ea typeface="宋体" pitchFamily="2" charset="-122"/>
              </a:rPr>
              <a:t>T</a:t>
            </a:r>
            <a:r>
              <a:rPr lang="en-US" altLang="zh-CN" sz="2800" b="1">
                <a:solidFill>
                  <a:schemeClr val="accent2"/>
                </a:solidFill>
                <a:effectLst>
                  <a:outerShdw blurRad="38100" dist="38100" dir="2700000" algn="tl">
                    <a:srgbClr val="C0C0C0"/>
                  </a:outerShdw>
                </a:effectLst>
                <a:ea typeface="宋体" pitchFamily="2" charset="-122"/>
              </a:rPr>
              <a:t>· </a:t>
            </a:r>
            <a:r>
              <a:rPr lang="en-US" altLang="zh-CN" sz="2800" b="1">
                <a:solidFill>
                  <a:schemeClr val="accent2"/>
                </a:solidFill>
                <a:effectLst>
                  <a:outerShdw blurRad="38100" dist="38100" dir="2700000" algn="tl">
                    <a:srgbClr val="C0C0C0"/>
                  </a:outerShdw>
                </a:effectLst>
                <a:ea typeface="宋体" pitchFamily="2" charset="-122"/>
                <a:cs typeface="Times New Roman" pitchFamily="18" charset="0"/>
              </a:rPr>
              <a:t>*</a:t>
            </a:r>
            <a:r>
              <a:rPr lang="en-US" altLang="zh-CN" sz="2800" b="1">
                <a:solidFill>
                  <a:schemeClr val="accent2"/>
                </a:solidFill>
                <a:effectLst>
                  <a:outerShdw blurRad="38100" dist="38100" dir="2700000" algn="tl">
                    <a:srgbClr val="C0C0C0"/>
                  </a:outerShdw>
                </a:effectLst>
                <a:ea typeface="宋体" pitchFamily="2" charset="-122"/>
              </a:rPr>
              <a:t> </a:t>
            </a:r>
            <a:r>
              <a:rPr lang="en-US" altLang="zh-CN" sz="2800" b="1" i="1">
                <a:solidFill>
                  <a:schemeClr val="accent2"/>
                </a:solidFill>
                <a:effectLst>
                  <a:outerShdw blurRad="38100" dist="38100" dir="2700000" algn="tl">
                    <a:srgbClr val="C0C0C0"/>
                  </a:outerShdw>
                </a:effectLst>
                <a:ea typeface="宋体" pitchFamily="2" charset="-122"/>
              </a:rPr>
              <a:t>F</a:t>
            </a:r>
            <a:endParaRPr lang="zh-CN" altLang="en-US" sz="2800" b="1">
              <a:effectLst>
                <a:outerShdw blurRad="38100" dist="38100" dir="2700000" algn="tl">
                  <a:srgbClr val="C0C0C0"/>
                </a:outerShdw>
              </a:effectLst>
              <a:ea typeface="宋体" pitchFamily="2" charset="-122"/>
            </a:endParaRPr>
          </a:p>
          <a:p>
            <a:pPr algn="just">
              <a:spcBef>
                <a:spcPct val="0"/>
              </a:spcBef>
              <a:buFontTx/>
              <a:buNone/>
              <a:defRPr/>
            </a:pPr>
            <a:endParaRPr lang="zh-CN" altLang="en-US" sz="2800" b="1">
              <a:effectLst>
                <a:outerShdw blurRad="38100" dist="38100" dir="2700000" algn="tl">
                  <a:srgbClr val="C0C0C0"/>
                </a:outerShdw>
              </a:effectLst>
              <a:latin typeface="宋体" pitchFamily="2" charset="-122"/>
              <a:ea typeface="宋体" pitchFamily="2" charset="-122"/>
            </a:endParaRPr>
          </a:p>
        </p:txBody>
      </p:sp>
      <p:sp>
        <p:nvSpPr>
          <p:cNvPr id="9" name="灯片编号占位符 5"/>
          <p:cNvSpPr>
            <a:spLocks noGrp="1"/>
          </p:cNvSpPr>
          <p:nvPr>
            <p:ph type="sldNum" sz="quarter" idx="11"/>
          </p:nvPr>
        </p:nvSpPr>
        <p:spPr/>
        <p:txBody>
          <a:bodyPr/>
          <a:lstStyle/>
          <a:p>
            <a:pPr>
              <a:defRPr/>
            </a:pPr>
            <a:fld id="{80315011-2F8C-4E7A-86C9-CC906ED0030E}" type="slidenum">
              <a:rPr lang="en-US" altLang="zh-CN"/>
              <a:pPr>
                <a:defRPr/>
              </a:pPr>
              <a:t>59</a:t>
            </a:fld>
            <a:endParaRPr lang="en-US" altLang="zh-CN"/>
          </a:p>
        </p:txBody>
      </p:sp>
      <p:sp>
        <p:nvSpPr>
          <p:cNvPr id="627715" name="Rectangle 3" descr="Green marble"/>
          <p:cNvSpPr>
            <a:spLocks noChangeArrowheads="1"/>
          </p:cNvSpPr>
          <p:nvPr/>
        </p:nvSpPr>
        <p:spPr bwMode="auto">
          <a:xfrm>
            <a:off x="6588125" y="1052513"/>
            <a:ext cx="2376488" cy="15652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
        <p:nvSpPr>
          <p:cNvPr id="627716" name="Text Box 4" descr="Green marble"/>
          <p:cNvSpPr txBox="1">
            <a:spLocks noChangeArrowheads="1"/>
          </p:cNvSpPr>
          <p:nvPr/>
        </p:nvSpPr>
        <p:spPr bwMode="auto">
          <a:xfrm>
            <a:off x="684213" y="3716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a:effectLst>
                  <a:outerShdw blurRad="38100" dist="38100" dir="2700000" algn="tl">
                    <a:srgbClr val="C0C0C0"/>
                  </a:outerShdw>
                </a:effectLst>
                <a:latin typeface="Tahoma" pitchFamily="34" charset="0"/>
              </a:rPr>
              <a:t>因为</a:t>
            </a:r>
            <a:r>
              <a:rPr lang="en-US" altLang="zh-CN" sz="2400">
                <a:effectLst>
                  <a:outerShdw blurRad="38100" dist="38100" dir="2700000" algn="tl">
                    <a:srgbClr val="C0C0C0"/>
                  </a:outerShdw>
                </a:effectLst>
                <a:latin typeface="Tahoma" pitchFamily="34" charset="0"/>
              </a:rPr>
              <a:t>FOLLOW(</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 {$, +, )}, </a:t>
            </a:r>
            <a:r>
              <a:rPr lang="zh-CN" altLang="en-US" sz="2400">
                <a:effectLst>
                  <a:outerShdw blurRad="38100" dist="38100" dir="2700000" algn="tl">
                    <a:srgbClr val="C0C0C0"/>
                  </a:outerShdw>
                </a:effectLst>
                <a:latin typeface="Tahoma" pitchFamily="34" charset="0"/>
              </a:rPr>
              <a:t>所以：</a:t>
            </a:r>
            <a:endParaRPr lang="en-US" altLang="zh-CN" sz="2400">
              <a:solidFill>
                <a:schemeClr val="accent2"/>
              </a:solidFill>
              <a:effectLst>
                <a:outerShdw blurRad="38100" dist="38100" dir="2700000" algn="tl">
                  <a:srgbClr val="C0C0C0"/>
                </a:outerShdw>
              </a:effectLst>
              <a:latin typeface="Tahoma" pitchFamily="34" charset="0"/>
            </a:endParaRPr>
          </a:p>
        </p:txBody>
      </p:sp>
      <p:sp>
        <p:nvSpPr>
          <p:cNvPr id="627717" name="Text Box 5" descr="Green marble"/>
          <p:cNvSpPr txBox="1">
            <a:spLocks noChangeArrowheads="1"/>
          </p:cNvSpPr>
          <p:nvPr/>
        </p:nvSpPr>
        <p:spPr bwMode="auto">
          <a:xfrm>
            <a:off x="730250" y="5070475"/>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i="1">
                <a:effectLst>
                  <a:outerShdw blurRad="38100" dist="38100" dir="2700000" algn="tl">
                    <a:srgbClr val="C0C0C0"/>
                  </a:outerShdw>
                </a:effectLst>
                <a:latin typeface="Tahoma" pitchFamily="34" charset="0"/>
              </a:rPr>
              <a:t>action</a:t>
            </a:r>
            <a:r>
              <a:rPr lang="en-US" altLang="zh-CN" sz="2400">
                <a:effectLst>
                  <a:outerShdw blurRad="38100" dist="38100" dir="2700000" algn="tl">
                    <a:srgbClr val="C0C0C0"/>
                  </a:outerShdw>
                </a:effectLst>
                <a:latin typeface="Tahoma" pitchFamily="34" charset="0"/>
              </a:rPr>
              <a:t>[2, *] = </a:t>
            </a:r>
            <a:r>
              <a:rPr lang="en-US" altLang="zh-CN" sz="2400" i="1">
                <a:effectLst>
                  <a:outerShdw blurRad="38100" dist="38100" dir="2700000" algn="tl">
                    <a:srgbClr val="C0C0C0"/>
                  </a:outerShdw>
                </a:effectLst>
                <a:latin typeface="Tahoma" pitchFamily="34" charset="0"/>
              </a:rPr>
              <a:t>s</a:t>
            </a:r>
            <a:r>
              <a:rPr lang="en-US" altLang="zh-CN" sz="2400">
                <a:effectLst>
                  <a:outerShdw blurRad="38100" dist="38100" dir="2700000" algn="tl">
                    <a:srgbClr val="C0C0C0"/>
                  </a:outerShdw>
                </a:effectLst>
                <a:latin typeface="Tahoma" pitchFamily="34" charset="0"/>
              </a:rPr>
              <a:t>7</a:t>
            </a:r>
            <a:endParaRPr lang="zh-CN" altLang="en-US" sz="2400">
              <a:effectLst>
                <a:outerShdw blurRad="38100" dist="38100" dir="2700000" algn="tl">
                  <a:srgbClr val="C0C0C0"/>
                </a:outerShdw>
              </a:effectLst>
              <a:latin typeface="Tahoma" pitchFamily="34" charset="0"/>
            </a:endParaRPr>
          </a:p>
        </p:txBody>
      </p:sp>
      <p:sp>
        <p:nvSpPr>
          <p:cNvPr id="627718" name="Text Box 6" descr="Green marble"/>
          <p:cNvSpPr txBox="1">
            <a:spLocks noChangeArrowheads="1"/>
          </p:cNvSpPr>
          <p:nvPr/>
        </p:nvSpPr>
        <p:spPr bwMode="auto">
          <a:xfrm>
            <a:off x="395288" y="1052736"/>
            <a:ext cx="3475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dirty="0">
                <a:solidFill>
                  <a:srgbClr val="FF3300"/>
                </a:solidFill>
                <a:effectLst>
                  <a:outerShdw blurRad="38100" dist="38100" dir="2700000" algn="tl">
                    <a:srgbClr val="C0C0C0"/>
                  </a:outerShdw>
                </a:effectLst>
                <a:latin typeface="Tahoma" pitchFamily="34" charset="0"/>
              </a:rPr>
              <a:t>SLR</a:t>
            </a:r>
            <a:r>
              <a:rPr lang="zh-CN" altLang="en-US" sz="2800" dirty="0">
                <a:solidFill>
                  <a:srgbClr val="FF3300"/>
                </a:solidFill>
                <a:effectLst>
                  <a:outerShdw blurRad="38100" dist="38100" dir="2700000" algn="tl">
                    <a:srgbClr val="C0C0C0"/>
                  </a:outerShdw>
                </a:effectLst>
                <a:latin typeface="Tahoma" pitchFamily="34" charset="0"/>
              </a:rPr>
              <a:t>分析表的构建</a:t>
            </a:r>
          </a:p>
        </p:txBody>
      </p:sp>
      <p:sp>
        <p:nvSpPr>
          <p:cNvPr id="627719" name="Text Box 7" descr="Green marble"/>
          <p:cNvSpPr txBox="1">
            <a:spLocks noChangeArrowheads="1"/>
          </p:cNvSpPr>
          <p:nvPr/>
        </p:nvSpPr>
        <p:spPr bwMode="auto">
          <a:xfrm>
            <a:off x="1692275" y="426720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i="1">
                <a:solidFill>
                  <a:schemeClr val="accent2"/>
                </a:solidFill>
                <a:effectLst>
                  <a:outerShdw blurRad="38100" dist="38100" dir="2700000" algn="tl">
                    <a:srgbClr val="C0C0C0"/>
                  </a:outerShdw>
                </a:effectLst>
                <a:latin typeface="Tahoma" pitchFamily="34" charset="0"/>
              </a:rPr>
              <a:t>action</a:t>
            </a:r>
            <a:r>
              <a:rPr lang="en-US" altLang="zh-CN">
                <a:solidFill>
                  <a:schemeClr val="accent2"/>
                </a:solidFill>
                <a:effectLst>
                  <a:outerShdw blurRad="38100" dist="38100" dir="2700000" algn="tl">
                    <a:srgbClr val="C0C0C0"/>
                  </a:outerShdw>
                </a:effectLst>
                <a:latin typeface="Tahoma" pitchFamily="34" charset="0"/>
              </a:rPr>
              <a:t>[2, $]=</a:t>
            </a:r>
            <a:r>
              <a:rPr lang="en-US" altLang="zh-CN" i="1">
                <a:solidFill>
                  <a:schemeClr val="accent2"/>
                </a:solidFill>
                <a:effectLst>
                  <a:outerShdw blurRad="38100" dist="38100" dir="2700000" algn="tl">
                    <a:srgbClr val="C0C0C0"/>
                  </a:outerShdw>
                </a:effectLst>
                <a:latin typeface="Tahoma" pitchFamily="34" charset="0"/>
              </a:rPr>
              <a:t>action</a:t>
            </a:r>
            <a:r>
              <a:rPr lang="en-US" altLang="zh-CN">
                <a:solidFill>
                  <a:schemeClr val="accent2"/>
                </a:solidFill>
                <a:effectLst>
                  <a:outerShdw blurRad="38100" dist="38100" dir="2700000" algn="tl">
                    <a:srgbClr val="C0C0C0"/>
                  </a:outerShdw>
                </a:effectLst>
                <a:latin typeface="Tahoma" pitchFamily="34" charset="0"/>
              </a:rPr>
              <a:t>[2, +]=</a:t>
            </a:r>
            <a:r>
              <a:rPr lang="en-US" altLang="zh-CN" i="1">
                <a:solidFill>
                  <a:schemeClr val="accent2"/>
                </a:solidFill>
                <a:effectLst>
                  <a:outerShdw blurRad="38100" dist="38100" dir="2700000" algn="tl">
                    <a:srgbClr val="C0C0C0"/>
                  </a:outerShdw>
                </a:effectLst>
                <a:latin typeface="Tahoma" pitchFamily="34" charset="0"/>
              </a:rPr>
              <a:t>action</a:t>
            </a:r>
            <a:r>
              <a:rPr lang="en-US" altLang="zh-CN">
                <a:solidFill>
                  <a:schemeClr val="accent2"/>
                </a:solidFill>
                <a:effectLst>
                  <a:outerShdw blurRad="38100" dist="38100" dir="2700000" algn="tl">
                    <a:srgbClr val="C0C0C0"/>
                  </a:outerShdw>
                </a:effectLst>
                <a:latin typeface="Tahoma" pitchFamily="34" charset="0"/>
              </a:rPr>
              <a:t>[2, )]=</a:t>
            </a:r>
            <a:r>
              <a:rPr lang="en-US" altLang="zh-CN" i="1">
                <a:solidFill>
                  <a:schemeClr val="accent2"/>
                </a:solidFill>
                <a:effectLst>
                  <a:outerShdw blurRad="38100" dist="38100" dir="2700000" algn="tl">
                    <a:srgbClr val="C0C0C0"/>
                  </a:outerShdw>
                </a:effectLst>
                <a:latin typeface="Tahoma" pitchFamily="34" charset="0"/>
              </a:rPr>
              <a:t>r</a:t>
            </a:r>
            <a:r>
              <a:rPr lang="en-US" altLang="zh-CN">
                <a:solidFill>
                  <a:schemeClr val="accent2"/>
                </a:solidFill>
                <a:effectLst>
                  <a:outerShdw blurRad="38100" dist="38100" dir="2700000" algn="tl">
                    <a:srgbClr val="C0C0C0"/>
                  </a:outerShdw>
                </a:effectLst>
                <a:latin typeface="Tahoma" pitchFamily="34" charset="0"/>
              </a:rPr>
              <a:t>2</a:t>
            </a:r>
            <a:endParaRPr lang="zh-CN" altLang="en-US">
              <a:effectLst>
                <a:outerShdw blurRad="38100" dist="38100" dir="2700000" algn="tl">
                  <a:srgbClr val="C0C0C0"/>
                </a:outerShdw>
              </a:effectLst>
              <a:latin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7714">
                                            <p:txEl>
                                              <p:pRg st="0" end="0"/>
                                            </p:txEl>
                                          </p:spTgt>
                                        </p:tgtEl>
                                        <p:attrNameLst>
                                          <p:attrName>style.visibility</p:attrName>
                                        </p:attrNameLst>
                                      </p:cBhvr>
                                      <p:to>
                                        <p:strVal val="visible"/>
                                      </p:to>
                                    </p:set>
                                    <p:animEffect transition="in" filter="blinds(horizontal)">
                                      <p:cBhvr>
                                        <p:cTn id="7" dur="500"/>
                                        <p:tgtEl>
                                          <p:spTgt spid="6277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7714">
                                            <p:txEl>
                                              <p:pRg st="1" end="1"/>
                                            </p:txEl>
                                          </p:spTgt>
                                        </p:tgtEl>
                                        <p:attrNameLst>
                                          <p:attrName>style.visibility</p:attrName>
                                        </p:attrNameLst>
                                      </p:cBhvr>
                                      <p:to>
                                        <p:strVal val="visible"/>
                                      </p:to>
                                    </p:set>
                                    <p:animEffect transition="in" filter="blinds(horizontal)">
                                      <p:cBhvr>
                                        <p:cTn id="10" dur="500"/>
                                        <p:tgtEl>
                                          <p:spTgt spid="62771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7714">
                                            <p:txEl>
                                              <p:pRg st="2" end="2"/>
                                            </p:txEl>
                                          </p:spTgt>
                                        </p:tgtEl>
                                        <p:attrNameLst>
                                          <p:attrName>style.visibility</p:attrName>
                                        </p:attrNameLst>
                                      </p:cBhvr>
                                      <p:to>
                                        <p:strVal val="visible"/>
                                      </p:to>
                                    </p:set>
                                    <p:animEffect transition="in" filter="blinds(horizontal)">
                                      <p:cBhvr>
                                        <p:cTn id="13" dur="500"/>
                                        <p:tgtEl>
                                          <p:spTgt spid="62771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627716">
                                            <p:txEl>
                                              <p:pRg st="0" end="0"/>
                                            </p:txEl>
                                          </p:spTgt>
                                        </p:tgtEl>
                                        <p:attrNameLst>
                                          <p:attrName>style.visibility</p:attrName>
                                        </p:attrNameLst>
                                      </p:cBhvr>
                                      <p:to>
                                        <p:strVal val="visible"/>
                                      </p:to>
                                    </p:set>
                                    <p:animEffect transition="in" filter="checkerboard(across)">
                                      <p:cBhvr>
                                        <p:cTn id="18" dur="500"/>
                                        <p:tgtEl>
                                          <p:spTgt spid="62771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627719">
                                            <p:txEl>
                                              <p:pRg st="0" end="0"/>
                                            </p:txEl>
                                          </p:spTgt>
                                        </p:tgtEl>
                                        <p:attrNameLst>
                                          <p:attrName>style.visibility</p:attrName>
                                        </p:attrNameLst>
                                      </p:cBhvr>
                                      <p:to>
                                        <p:strVal val="visible"/>
                                      </p:to>
                                    </p:set>
                                    <p:animEffect transition="in" filter="checkerboard(across)">
                                      <p:cBhvr>
                                        <p:cTn id="23" dur="500"/>
                                        <p:tgtEl>
                                          <p:spTgt spid="62771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627717">
                                            <p:txEl>
                                              <p:pRg st="0" end="0"/>
                                            </p:txEl>
                                          </p:spTgt>
                                        </p:tgtEl>
                                        <p:attrNameLst>
                                          <p:attrName>style.visibility</p:attrName>
                                        </p:attrNameLst>
                                      </p:cBhvr>
                                      <p:to>
                                        <p:strVal val="visible"/>
                                      </p:to>
                                    </p:set>
                                    <p:animEffect transition="in" filter="checkerboard(across)">
                                      <p:cBhvr>
                                        <p:cTn id="28" dur="500"/>
                                        <p:tgtEl>
                                          <p:spTgt spid="6277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smtClean="0">
                <a:ea typeface="宋体" pitchFamily="2" charset="-122"/>
              </a:rPr>
              <a:t>句柄</a:t>
            </a:r>
          </a:p>
        </p:txBody>
      </p:sp>
      <p:sp>
        <p:nvSpPr>
          <p:cNvPr id="677891" name="Rectangle 3"/>
          <p:cNvSpPr>
            <a:spLocks noGrp="1" noChangeArrowheads="1"/>
          </p:cNvSpPr>
          <p:nvPr>
            <p:ph idx="1"/>
          </p:nvPr>
        </p:nvSpPr>
        <p:spPr/>
        <p:txBody>
          <a:bodyPr/>
          <a:lstStyle/>
          <a:p>
            <a:r>
              <a:rPr lang="zh-CN" altLang="en-US" dirty="0">
                <a:ea typeface="宋体" pitchFamily="2" charset="-122"/>
              </a:rPr>
              <a:t>句柄的非形式定义</a:t>
            </a:r>
            <a:endParaRPr lang="en-US" altLang="zh-CN" dirty="0">
              <a:ea typeface="宋体" pitchFamily="2" charset="-122"/>
            </a:endParaRPr>
          </a:p>
          <a:p>
            <a:pPr lvl="1"/>
            <a:r>
              <a:rPr lang="zh-CN" altLang="en-US" dirty="0">
                <a:ea typeface="宋体" pitchFamily="2" charset="-122"/>
              </a:rPr>
              <a:t>句型的句柄，是该句型中与一个产生式右部匹配的字符串</a:t>
            </a:r>
          </a:p>
          <a:p>
            <a:pPr>
              <a:defRPr/>
            </a:pPr>
            <a:endParaRPr lang="en-US" altLang="zh-CN" sz="3200" dirty="0" smtClean="0">
              <a:ea typeface="宋体" pitchFamily="2" charset="-122"/>
            </a:endParaRPr>
          </a:p>
          <a:p>
            <a:pPr>
              <a:defRPr/>
            </a:pPr>
            <a:r>
              <a:rPr lang="zh-CN" altLang="en-US" sz="3200" dirty="0" smtClean="0">
                <a:ea typeface="宋体" pitchFamily="2" charset="-122"/>
              </a:rPr>
              <a:t>句柄的精确定义</a:t>
            </a:r>
          </a:p>
          <a:p>
            <a:pPr lvl="1">
              <a:defRPr/>
            </a:pPr>
            <a:r>
              <a:rPr lang="zh-CN" altLang="en-US" sz="2800" dirty="0" smtClean="0">
                <a:ea typeface="宋体" pitchFamily="2" charset="-122"/>
              </a:rPr>
              <a:t>右句型 </a:t>
            </a:r>
            <a:r>
              <a:rPr lang="en-US" altLang="zh-CN" sz="2800" b="1" dirty="0" smtClean="0">
                <a:ea typeface="宋体" pitchFamily="2" charset="-122"/>
                <a:sym typeface="Symbol" pitchFamily="18" charset="2"/>
              </a:rPr>
              <a:t> </a:t>
            </a:r>
            <a:r>
              <a:rPr lang="zh-CN" altLang="en-US" sz="2800" dirty="0" smtClean="0">
                <a:ea typeface="宋体" pitchFamily="2" charset="-122"/>
              </a:rPr>
              <a:t>的句柄是一个产生式的右部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dirty="0" smtClean="0">
                <a:ea typeface="宋体" pitchFamily="2" charset="-122"/>
              </a:rPr>
              <a:t> </a:t>
            </a:r>
            <a:r>
              <a:rPr lang="zh-CN" altLang="en-US" sz="2800" dirty="0" smtClean="0">
                <a:ea typeface="宋体" pitchFamily="2" charset="-122"/>
              </a:rPr>
              <a:t>，并且该句柄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b="1" dirty="0" smtClean="0">
                <a:effectLst>
                  <a:outerShdw blurRad="38100" dist="38100" dir="2700000" algn="tl">
                    <a:srgbClr val="C0C0C0"/>
                  </a:outerShdw>
                </a:effectLst>
                <a:ea typeface="宋体" pitchFamily="2" charset="-122"/>
                <a:sym typeface="Symbol" pitchFamily="18" charset="2"/>
              </a:rPr>
              <a:t> </a:t>
            </a:r>
            <a:r>
              <a:rPr lang="zh-CN" altLang="en-US" sz="2800" dirty="0" smtClean="0">
                <a:ea typeface="宋体" pitchFamily="2" charset="-122"/>
              </a:rPr>
              <a:t>在用 </a:t>
            </a:r>
            <a:r>
              <a:rPr lang="en-US" altLang="zh-CN" sz="2800" dirty="0" smtClean="0">
                <a:ea typeface="宋体" pitchFamily="2" charset="-122"/>
              </a:rPr>
              <a:t>A </a:t>
            </a:r>
            <a:r>
              <a:rPr lang="zh-CN" altLang="en-US" sz="2800" dirty="0" smtClean="0">
                <a:ea typeface="宋体" pitchFamily="2" charset="-122"/>
              </a:rPr>
              <a:t>替换 </a:t>
            </a:r>
            <a:r>
              <a:rPr lang="en-US" altLang="zh-CN" sz="2800" b="1" dirty="0" smtClean="0">
                <a:ea typeface="宋体" pitchFamily="2" charset="-122"/>
                <a:sym typeface="Symbol" pitchFamily="18" charset="2"/>
              </a:rPr>
              <a:t> </a:t>
            </a:r>
            <a:r>
              <a:rPr lang="zh-CN" altLang="en-US" sz="2800" dirty="0" smtClean="0">
                <a:ea typeface="宋体" pitchFamily="2" charset="-122"/>
              </a:rPr>
              <a:t>中的句柄 </a:t>
            </a:r>
            <a:r>
              <a:rPr lang="en-US" altLang="zh-CN" sz="2800" dirty="0" smtClean="0">
                <a:effectLst>
                  <a:outerShdw blurRad="38100" dist="38100" dir="2700000" algn="tl">
                    <a:srgbClr val="C0C0C0"/>
                  </a:outerShdw>
                </a:effectLst>
                <a:ea typeface="宋体" pitchFamily="2" charset="-122"/>
                <a:sym typeface="Symbol" pitchFamily="18" charset="2"/>
              </a:rPr>
              <a:t> </a:t>
            </a:r>
            <a:r>
              <a:rPr lang="zh-CN" altLang="en-US" sz="2800" dirty="0" smtClean="0">
                <a:ea typeface="宋体" pitchFamily="2" charset="-122"/>
              </a:rPr>
              <a:t>之后，得到的是最右推导中的前一个句型</a:t>
            </a:r>
          </a:p>
          <a:p>
            <a:pPr lvl="1">
              <a:defRPr/>
            </a:pPr>
            <a:r>
              <a:rPr lang="zh-CN" altLang="en-US" sz="2800" dirty="0" smtClean="0">
                <a:ea typeface="宋体" pitchFamily="2" charset="-122"/>
              </a:rPr>
              <a:t>令</a:t>
            </a:r>
            <a:r>
              <a:rPr lang="en-US" altLang="zh-CN" sz="2800" b="1" dirty="0" smtClean="0">
                <a:ea typeface="宋体" pitchFamily="2" charset="-122"/>
                <a:sym typeface="Symbol" pitchFamily="18" charset="2"/>
              </a:rPr>
              <a:t></a:t>
            </a:r>
            <a:r>
              <a:rPr lang="en-US" altLang="zh-CN" sz="2800" dirty="0" smtClean="0">
                <a:ea typeface="宋体" pitchFamily="2" charset="-122"/>
              </a:rPr>
              <a:t> =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dirty="0" smtClean="0">
                <a:ea typeface="宋体" pitchFamily="2" charset="-122"/>
              </a:rPr>
              <a:t>ω</a:t>
            </a:r>
            <a:r>
              <a:rPr lang="zh-CN" altLang="en-US" sz="2800" dirty="0" smtClean="0">
                <a:ea typeface="宋体" pitchFamily="2" charset="-122"/>
              </a:rPr>
              <a:t>，则</a:t>
            </a:r>
            <a:r>
              <a:rPr lang="en-US" altLang="zh-CN" sz="2800" b="1" dirty="0" smtClean="0">
                <a:ea typeface="宋体" pitchFamily="2" charset="-122"/>
                <a:sym typeface="Symbol" pitchFamily="18" charset="2"/>
              </a:rPr>
              <a:t></a:t>
            </a:r>
            <a:r>
              <a:rPr lang="zh-CN" altLang="en-US" sz="2800" dirty="0" smtClean="0">
                <a:ea typeface="宋体" pitchFamily="2" charset="-122"/>
              </a:rPr>
              <a:t>可以通过产生式</a:t>
            </a:r>
            <a:r>
              <a:rPr lang="en-US" altLang="zh-CN" sz="2800" dirty="0" smtClean="0">
                <a:ea typeface="宋体" pitchFamily="2" charset="-122"/>
              </a:rPr>
              <a:t>A-&gt;</a:t>
            </a:r>
            <a:r>
              <a:rPr lang="en-US" altLang="zh-CN" sz="2800" dirty="0" smtClean="0">
                <a:effectLst>
                  <a:outerShdw blurRad="38100" dist="38100" dir="2700000" algn="tl">
                    <a:srgbClr val="C0C0C0"/>
                  </a:outerShdw>
                </a:effectLst>
                <a:ea typeface="宋体" pitchFamily="2" charset="-122"/>
                <a:sym typeface="Symbol" pitchFamily="18" charset="2"/>
              </a:rPr>
              <a:t> </a:t>
            </a:r>
            <a:r>
              <a:rPr lang="zh-CN" altLang="en-US" sz="2800" dirty="0" smtClean="0">
                <a:ea typeface="宋体" pitchFamily="2" charset="-122"/>
              </a:rPr>
              <a:t>归约为句型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dirty="0" err="1" smtClean="0">
                <a:ea typeface="宋体" pitchFamily="2" charset="-122"/>
              </a:rPr>
              <a:t>Aω</a:t>
            </a:r>
            <a:endParaRPr lang="en-US" altLang="zh-CN" sz="2800" dirty="0" smtClean="0">
              <a:ea typeface="宋体" pitchFamily="2" charset="-122"/>
            </a:endParaRPr>
          </a:p>
          <a:p>
            <a:pPr>
              <a:defRPr/>
            </a:pPr>
            <a:endParaRPr lang="zh-CN" altLang="en-US" sz="2400" dirty="0" smtClean="0">
              <a:ea typeface="宋体" pitchFamily="2" charset="-122"/>
            </a:endParaRPr>
          </a:p>
        </p:txBody>
      </p:sp>
      <p:sp>
        <p:nvSpPr>
          <p:cNvPr id="20" name="灯片编号占位符 5"/>
          <p:cNvSpPr>
            <a:spLocks noGrp="1"/>
          </p:cNvSpPr>
          <p:nvPr>
            <p:ph type="sldNum" sz="quarter" idx="11"/>
          </p:nvPr>
        </p:nvSpPr>
        <p:spPr/>
        <p:txBody>
          <a:bodyPr/>
          <a:lstStyle/>
          <a:p>
            <a:pPr>
              <a:defRPr/>
            </a:pPr>
            <a:fld id="{BB032B8B-3E1A-4F1C-80DB-9E639F246749}" type="slidenum">
              <a:rPr lang="en-US" altLang="zh-CN"/>
              <a:pPr>
                <a:defRPr/>
              </a:pPr>
              <a:t>6</a:t>
            </a:fld>
            <a:endParaRPr lang="en-US" altLang="zh-CN"/>
          </a:p>
        </p:txBody>
      </p:sp>
      <p:sp>
        <p:nvSpPr>
          <p:cNvPr id="677907" name="Line 19"/>
          <p:cNvSpPr>
            <a:spLocks noChangeShapeType="1"/>
          </p:cNvSpPr>
          <p:nvPr/>
        </p:nvSpPr>
        <p:spPr bwMode="auto">
          <a:xfrm>
            <a:off x="1331640" y="4293096"/>
            <a:ext cx="1152525"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677891">
                                            <p:txEl>
                                              <p:pRg st="3" end="3"/>
                                            </p:txEl>
                                          </p:spTgt>
                                        </p:tgtEl>
                                        <p:attrNameLst>
                                          <p:attrName>style.visibility</p:attrName>
                                        </p:attrNameLst>
                                      </p:cBhvr>
                                      <p:to>
                                        <p:strVal val="visible"/>
                                      </p:to>
                                    </p:set>
                                    <p:animEffect transition="in" filter="checkerboard(across)">
                                      <p:cBhvr>
                                        <p:cTn id="7" dur="500"/>
                                        <p:tgtEl>
                                          <p:spTgt spid="677891">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77891">
                                            <p:txEl>
                                              <p:pRg st="0" end="0"/>
                                            </p:txEl>
                                          </p:spTgt>
                                        </p:tgtEl>
                                        <p:attrNameLst>
                                          <p:attrName>style.visibility</p:attrName>
                                        </p:attrNameLst>
                                      </p:cBhvr>
                                      <p:to>
                                        <p:strVal val="visible"/>
                                      </p:to>
                                    </p:set>
                                    <p:animEffect transition="in" filter="checkerboard(across)">
                                      <p:cBhvr>
                                        <p:cTn id="10" dur="500"/>
                                        <p:tgtEl>
                                          <p:spTgt spid="677891">
                                            <p:txEl>
                                              <p:pRg st="0" end="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77891">
                                            <p:txEl>
                                              <p:pRg st="1" end="1"/>
                                            </p:txEl>
                                          </p:spTgt>
                                        </p:tgtEl>
                                        <p:attrNameLst>
                                          <p:attrName>style.visibility</p:attrName>
                                        </p:attrNameLst>
                                      </p:cBhvr>
                                      <p:to>
                                        <p:strVal val="visible"/>
                                      </p:to>
                                    </p:set>
                                    <p:animEffect transition="in" filter="checkerboard(across)">
                                      <p:cBhvr>
                                        <p:cTn id="13" dur="500"/>
                                        <p:tgtEl>
                                          <p:spTgt spid="677891">
                                            <p:txEl>
                                              <p:pRg st="1" end="1"/>
                                            </p:txEl>
                                          </p:spTgt>
                                        </p:tgtEl>
                                      </p:cBhvr>
                                    </p:animEffect>
                                  </p:childTnLst>
                                </p:cTn>
                              </p:par>
                            </p:childTnLst>
                          </p:cTn>
                        </p:par>
                        <p:par>
                          <p:cTn id="14" fill="hold" nodeType="afterGroup">
                            <p:stCondLst>
                              <p:cond delay="500"/>
                            </p:stCondLst>
                            <p:childTnLst>
                              <p:par>
                                <p:cTn id="15" presetID="5" presetClass="entr" presetSubtype="10" fill="hold" nodeType="afterEffect">
                                  <p:stCondLst>
                                    <p:cond delay="0"/>
                                  </p:stCondLst>
                                  <p:childTnLst>
                                    <p:set>
                                      <p:cBhvr>
                                        <p:cTn id="16" dur="1" fill="hold">
                                          <p:stCondLst>
                                            <p:cond delay="0"/>
                                          </p:stCondLst>
                                        </p:cTn>
                                        <p:tgtEl>
                                          <p:spTgt spid="677891">
                                            <p:txEl>
                                              <p:pRg st="4" end="4"/>
                                            </p:txEl>
                                          </p:spTgt>
                                        </p:tgtEl>
                                        <p:attrNameLst>
                                          <p:attrName>style.visibility</p:attrName>
                                        </p:attrNameLst>
                                      </p:cBhvr>
                                      <p:to>
                                        <p:strVal val="visible"/>
                                      </p:to>
                                    </p:set>
                                    <p:animEffect transition="in" filter="checkerboard(across)">
                                      <p:cBhvr>
                                        <p:cTn id="17" dur="500"/>
                                        <p:tgtEl>
                                          <p:spTgt spid="67789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77907"/>
                                        </p:tgtEl>
                                        <p:attrNameLst>
                                          <p:attrName>style.visibility</p:attrName>
                                        </p:attrNameLst>
                                      </p:cBhvr>
                                      <p:to>
                                        <p:strVal val="visible"/>
                                      </p:to>
                                    </p:set>
                                    <p:animEffect transition="in" filter="checkerboard(across)">
                                      <p:cBhvr>
                                        <p:cTn id="22" dur="500"/>
                                        <p:tgtEl>
                                          <p:spTgt spid="6779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77891">
                                            <p:txEl>
                                              <p:pRg st="5" end="5"/>
                                            </p:txEl>
                                          </p:spTgt>
                                        </p:tgtEl>
                                        <p:attrNameLst>
                                          <p:attrName>style.visibility</p:attrName>
                                        </p:attrNameLst>
                                      </p:cBhvr>
                                      <p:to>
                                        <p:strVal val="visible"/>
                                      </p:to>
                                    </p:set>
                                    <p:animEffect transition="in" filter="checkerboard(across)">
                                      <p:cBhvr>
                                        <p:cTn id="27" dur="500"/>
                                        <p:tgtEl>
                                          <p:spTgt spid="677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0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noFill/>
        </p:spPr>
        <p:txBody>
          <a:bodyPr anchor="b"/>
          <a:lstStyle/>
          <a:p>
            <a:r>
              <a:rPr lang="zh-CN" altLang="en-US" smtClean="0">
                <a:ea typeface="宋体" pitchFamily="2" charset="-122"/>
              </a:rPr>
              <a:t>课后练习</a:t>
            </a:r>
            <a:endParaRPr lang="en-US" altLang="zh-CN" smtClean="0">
              <a:ea typeface="宋体" pitchFamily="2" charset="-122"/>
            </a:endParaRPr>
          </a:p>
        </p:txBody>
      </p:sp>
      <p:sp>
        <p:nvSpPr>
          <p:cNvPr id="77828" name="Rectangle 3"/>
          <p:cNvSpPr>
            <a:spLocks noGrp="1" noChangeArrowheads="1"/>
          </p:cNvSpPr>
          <p:nvPr>
            <p:ph idx="1"/>
          </p:nvPr>
        </p:nvSpPr>
        <p:spPr/>
        <p:txBody>
          <a:bodyPr/>
          <a:lstStyle/>
          <a:p>
            <a:r>
              <a:rPr lang="zh-CN" altLang="en-US" smtClean="0">
                <a:latin typeface="Times New Roman" pitchFamily="18" charset="0"/>
                <a:ea typeface="宋体" pitchFamily="2" charset="-122"/>
              </a:rPr>
              <a:t>例如，下面的产生式文法</a:t>
            </a:r>
          </a:p>
          <a:p>
            <a:pPr>
              <a:buFontTx/>
              <a:buNone/>
            </a:pPr>
            <a:r>
              <a:rPr lang="zh-CN" altLang="pt-BR" sz="2800" i="1" smtClean="0">
                <a:latin typeface="Times New Roman" pitchFamily="18" charset="0"/>
                <a:ea typeface="宋体" pitchFamily="2" charset="-122"/>
                <a:sym typeface="Symbol" pitchFamily="18" charset="2"/>
              </a:rPr>
              <a:t>		S  V = E</a:t>
            </a:r>
          </a:p>
          <a:p>
            <a:pPr>
              <a:buFontTx/>
              <a:buNone/>
            </a:pPr>
            <a:r>
              <a:rPr lang="zh-CN" altLang="pt-BR" sz="2800" i="1" smtClean="0">
                <a:latin typeface="Times New Roman" pitchFamily="18" charset="0"/>
                <a:ea typeface="宋体" pitchFamily="2" charset="-122"/>
                <a:sym typeface="Symbol" pitchFamily="18" charset="2"/>
              </a:rPr>
              <a:t>		S  E </a:t>
            </a:r>
          </a:p>
          <a:p>
            <a:pPr>
              <a:buFontTx/>
              <a:buNone/>
            </a:pPr>
            <a:r>
              <a:rPr lang="zh-CN" altLang="pt-BR" sz="2800" i="1" smtClean="0">
                <a:latin typeface="Times New Roman" pitchFamily="18" charset="0"/>
                <a:ea typeface="宋体" pitchFamily="2" charset="-122"/>
                <a:sym typeface="Symbol" pitchFamily="18" charset="2"/>
              </a:rPr>
              <a:t>		V  * E</a:t>
            </a:r>
          </a:p>
          <a:p>
            <a:pPr>
              <a:buFontTx/>
              <a:buNone/>
            </a:pPr>
            <a:r>
              <a:rPr lang="zh-CN" altLang="pt-BR" sz="2800" i="1" smtClean="0">
                <a:latin typeface="Times New Roman" pitchFamily="18" charset="0"/>
                <a:ea typeface="宋体" pitchFamily="2" charset="-122"/>
                <a:sym typeface="Symbol" pitchFamily="18" charset="2"/>
              </a:rPr>
              <a:t>		V  id </a:t>
            </a:r>
          </a:p>
          <a:p>
            <a:pPr>
              <a:buFontTx/>
              <a:buNone/>
            </a:pPr>
            <a:r>
              <a:rPr lang="zh-CN" altLang="pt-BR" sz="2800" i="1" smtClean="0">
                <a:latin typeface="Times New Roman" pitchFamily="18" charset="0"/>
                <a:ea typeface="宋体" pitchFamily="2" charset="-122"/>
                <a:sym typeface="Symbol" pitchFamily="18" charset="2"/>
              </a:rPr>
              <a:t>		E  V </a:t>
            </a:r>
            <a:endParaRPr lang="en-US" altLang="zh-CN" sz="2800" i="1" smtClean="0">
              <a:latin typeface="Times New Roman" pitchFamily="18" charset="0"/>
              <a:ea typeface="宋体" pitchFamily="2" charset="-122"/>
              <a:sym typeface="Symbol" pitchFamily="18" charset="2"/>
            </a:endParaRPr>
          </a:p>
        </p:txBody>
      </p:sp>
      <p:sp>
        <p:nvSpPr>
          <p:cNvPr id="5" name="灯片编号占位符 5"/>
          <p:cNvSpPr>
            <a:spLocks noGrp="1"/>
          </p:cNvSpPr>
          <p:nvPr>
            <p:ph type="sldNum" sz="quarter" idx="11"/>
          </p:nvPr>
        </p:nvSpPr>
        <p:spPr/>
        <p:txBody>
          <a:bodyPr/>
          <a:lstStyle/>
          <a:p>
            <a:pPr>
              <a:defRPr/>
            </a:pPr>
            <a:fld id="{860CD5AE-03F0-49C1-8611-465E19A98F5A}" type="slidenum">
              <a:rPr lang="en-US" altLang="zh-CN"/>
              <a:pPr>
                <a:defRPr/>
              </a:pPr>
              <a:t>60</a:t>
            </a:fld>
            <a:endParaRPr lang="en-US" altLang="zh-CN"/>
          </a:p>
        </p:txBody>
      </p:sp>
      <p:sp>
        <p:nvSpPr>
          <p:cNvPr id="662532" name="Text Box 4" descr="Green marble"/>
          <p:cNvSpPr txBox="1">
            <a:spLocks noChangeArrowheads="1"/>
          </p:cNvSpPr>
          <p:nvPr/>
        </p:nvSpPr>
        <p:spPr bwMode="auto">
          <a:xfrm>
            <a:off x="3276600" y="2852738"/>
            <a:ext cx="3597275" cy="396875"/>
          </a:xfrm>
          <a:prstGeom prst="rect">
            <a:avLst/>
          </a:prstGeom>
          <a:noFill/>
          <a:ln w="12700">
            <a:noFill/>
            <a:miter lim="800000"/>
            <a:headEnd type="none" w="sm" len="sm"/>
            <a:tailEnd type="none" w="sm" len="sm"/>
          </a:ln>
          <a:effectLst/>
        </p:spPr>
        <p:txBody>
          <a:bodyPr wrap="none">
            <a:spAutoFit/>
          </a:bodyPr>
          <a:lstStyle/>
          <a:p>
            <a:pPr>
              <a:defRPr/>
            </a:pPr>
            <a:r>
              <a:rPr lang="zh-CN" altLang="en-US" b="1">
                <a:solidFill>
                  <a:srgbClr val="36479C"/>
                </a:solidFill>
                <a:effectLst>
                  <a:outerShdw blurRad="38100" dist="38100" dir="2700000" algn="tl">
                    <a:srgbClr val="C0C0C0"/>
                  </a:outerShdw>
                </a:effectLst>
                <a:latin typeface="Tahoma" pitchFamily="34" charset="0"/>
              </a:rPr>
              <a:t>请画出识别上述活前缀的</a:t>
            </a:r>
            <a:r>
              <a:rPr lang="en-US" altLang="zh-CN" b="1">
                <a:solidFill>
                  <a:srgbClr val="36479C"/>
                </a:solidFill>
                <a:effectLst>
                  <a:outerShdw blurRad="38100" dist="38100" dir="2700000" algn="tl">
                    <a:srgbClr val="C0C0C0"/>
                  </a:outerShdw>
                </a:effectLst>
                <a:latin typeface="Tahoma" pitchFamily="34" charset="0"/>
              </a:rPr>
              <a:t>DFA!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32"/>
                                        </p:tgtEl>
                                        <p:attrNameLst>
                                          <p:attrName>style.visibility</p:attrName>
                                        </p:attrNameLst>
                                      </p:cBhvr>
                                      <p:to>
                                        <p:strVal val="visible"/>
                                      </p:to>
                                    </p:set>
                                    <p:animEffect transition="in" filter="blinds(horizontal)">
                                      <p:cBhvr>
                                        <p:cTn id="7" dur="500"/>
                                        <p:tgtEl>
                                          <p:spTgt spid="66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ea typeface="宋体" pitchFamily="2" charset="-122"/>
              </a:rPr>
              <a:t>句柄</a:t>
            </a:r>
          </a:p>
        </p:txBody>
      </p:sp>
      <p:sp>
        <p:nvSpPr>
          <p:cNvPr id="645123" name="Rectangle 3"/>
          <p:cNvSpPr>
            <a:spLocks noGrp="1" noChangeArrowheads="1"/>
          </p:cNvSpPr>
          <p:nvPr>
            <p:ph idx="1"/>
          </p:nvPr>
        </p:nvSpPr>
        <p:spPr>
          <a:xfrm>
            <a:off x="323528" y="980728"/>
            <a:ext cx="8507288" cy="5248275"/>
          </a:xfrm>
        </p:spPr>
        <p:txBody>
          <a:bodyPr/>
          <a:lstStyle/>
          <a:p>
            <a:pPr marL="457200" lvl="1" indent="0">
              <a:buFontTx/>
              <a:buNone/>
              <a:defRPr/>
            </a:pPr>
            <a:r>
              <a:rPr lang="en-US" altLang="zh-CN" dirty="0" smtClean="0">
                <a:ea typeface="宋体" pitchFamily="2" charset="-122"/>
              </a:rPr>
              <a:t>S </a:t>
            </a:r>
            <a:r>
              <a:rPr lang="en-US" altLang="zh-CN" dirty="0" smtClean="0">
                <a:ea typeface="宋体" pitchFamily="2" charset="-122"/>
                <a:sym typeface="Symbol" pitchFamily="18" charset="2"/>
              </a:rPr>
              <a:t>* </a:t>
            </a:r>
            <a:r>
              <a:rPr lang="en-US" altLang="zh-CN" dirty="0" smtClean="0">
                <a:effectLst>
                  <a:outerShdw blurRad="38100" dist="38100" dir="2700000" algn="tl">
                    <a:srgbClr val="C0C0C0"/>
                  </a:outerShdw>
                </a:effectLst>
                <a:ea typeface="宋体" pitchFamily="2" charset="-122"/>
                <a:sym typeface="Symbol" pitchFamily="18" charset="2"/>
              </a:rPr>
              <a:t>X </a:t>
            </a:r>
            <a:r>
              <a:rPr lang="en-US" altLang="zh-CN" dirty="0" smtClean="0">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sym typeface="Symbol" pitchFamily="18" charset="2"/>
              </a:rPr>
              <a:t>  </a:t>
            </a:r>
            <a:r>
              <a:rPr lang="en-US" altLang="zh-CN" dirty="0" smtClean="0">
                <a:solidFill>
                  <a:srgbClr val="FF0000"/>
                </a:solidFill>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sym typeface="Symbol" pitchFamily="18" charset="2"/>
              </a:rPr>
              <a:t> </a:t>
            </a:r>
          </a:p>
          <a:p>
            <a:pPr marL="457200" lvl="1" indent="0">
              <a:buFontTx/>
              <a:buNone/>
              <a:defRPr/>
            </a:pPr>
            <a:r>
              <a:rPr lang="en-US" altLang="zh-CN" dirty="0" smtClean="0">
                <a:effectLst>
                  <a:outerShdw blurRad="38100" dist="38100" dir="2700000" algn="tl">
                    <a:srgbClr val="C0C0C0"/>
                  </a:outerShdw>
                </a:effectLst>
                <a:ea typeface="宋体" pitchFamily="2" charset="-122"/>
                <a:sym typeface="Symbol" pitchFamily="18" charset="2"/>
              </a:rPr>
              <a:t></a:t>
            </a:r>
            <a:r>
              <a:rPr lang="zh-CN" altLang="en-US" dirty="0" smtClean="0">
                <a:effectLst>
                  <a:outerShdw blurRad="38100" dist="38100" dir="2700000" algn="tl">
                    <a:srgbClr val="C0C0C0"/>
                  </a:outerShdw>
                </a:effectLst>
                <a:ea typeface="宋体" pitchFamily="2" charset="-122"/>
                <a:sym typeface="Symbol" pitchFamily="18" charset="2"/>
              </a:rPr>
              <a:t>为</a:t>
            </a:r>
            <a:r>
              <a:rPr lang="en-US" altLang="zh-CN" dirty="0" smtClean="0">
                <a:effectLst>
                  <a:outerShdw blurRad="38100" dist="38100" dir="2700000" algn="tl">
                    <a:srgbClr val="C0C0C0"/>
                  </a:outerShdw>
                </a:effectLst>
                <a:ea typeface="宋体" pitchFamily="2" charset="-122"/>
                <a:sym typeface="Symbol" pitchFamily="18" charset="2"/>
              </a:rPr>
              <a:t>X</a:t>
            </a:r>
            <a:r>
              <a:rPr lang="zh-CN" altLang="en-US" dirty="0" smtClean="0">
                <a:effectLst>
                  <a:outerShdw blurRad="38100" dist="38100" dir="2700000" algn="tl">
                    <a:srgbClr val="C0C0C0"/>
                  </a:outerShdw>
                </a:effectLst>
                <a:ea typeface="宋体" pitchFamily="2" charset="-122"/>
                <a:sym typeface="Symbol" pitchFamily="18" charset="2"/>
              </a:rPr>
              <a:t>的句柄</a:t>
            </a:r>
          </a:p>
          <a:p>
            <a:pPr lvl="1">
              <a:defRPr/>
            </a:pPr>
            <a:endParaRPr lang="zh-CN" altLang="en-US" dirty="0" smtClean="0">
              <a:effectLst>
                <a:outerShdw blurRad="38100" dist="38100" dir="2700000" algn="tl">
                  <a:srgbClr val="C0C0C0"/>
                </a:outerShdw>
              </a:effectLst>
              <a:ea typeface="宋体" pitchFamily="2" charset="-122"/>
              <a:sym typeface="Symbol" pitchFamily="18" charset="2"/>
            </a:endParaRPr>
          </a:p>
          <a:p>
            <a:pPr lvl="1">
              <a:defRPr/>
            </a:pPr>
            <a:r>
              <a:rPr lang="zh-CN" altLang="en-US" dirty="0" smtClean="0">
                <a:effectLst>
                  <a:outerShdw blurRad="38100" dist="38100" dir="2700000" algn="tl">
                    <a:srgbClr val="C0C0C0"/>
                  </a:outerShdw>
                </a:effectLst>
                <a:ea typeface="宋体" pitchFamily="2" charset="-122"/>
                <a:sym typeface="Symbol" pitchFamily="18" charset="2"/>
              </a:rPr>
              <a:t>在移进</a:t>
            </a:r>
            <a:r>
              <a:rPr lang="en-US" altLang="zh-CN" dirty="0" smtClean="0">
                <a:effectLst>
                  <a:outerShdw blurRad="38100" dist="38100" dir="2700000" algn="tl">
                    <a:srgbClr val="C0C0C0"/>
                  </a:outerShdw>
                </a:effectLst>
                <a:ea typeface="宋体" pitchFamily="2" charset="-122"/>
                <a:sym typeface="Symbol" pitchFamily="18" charset="2"/>
              </a:rPr>
              <a:t>-</a:t>
            </a:r>
            <a:r>
              <a:rPr lang="zh-CN" altLang="en-US" dirty="0" smtClean="0">
                <a:effectLst>
                  <a:outerShdw blurRad="38100" dist="38100" dir="2700000" algn="tl">
                    <a:srgbClr val="C0C0C0"/>
                  </a:outerShdw>
                </a:effectLst>
                <a:ea typeface="宋体" pitchFamily="2" charset="-122"/>
                <a:sym typeface="Symbol" pitchFamily="18" charset="2"/>
              </a:rPr>
              <a:t>归约分析中，</a:t>
            </a:r>
            <a:r>
              <a:rPr lang="zh-CN" altLang="en-US" dirty="0" smtClean="0">
                <a:solidFill>
                  <a:srgbClr val="FF0000"/>
                </a:solidFill>
                <a:effectLst>
                  <a:outerShdw blurRad="38100" dist="38100" dir="2700000" algn="tl">
                    <a:srgbClr val="C0C0C0"/>
                  </a:outerShdw>
                </a:effectLst>
                <a:ea typeface="宋体" pitchFamily="2" charset="-122"/>
                <a:sym typeface="Symbol" pitchFamily="18" charset="2"/>
              </a:rPr>
              <a:t>句柄</a:t>
            </a:r>
            <a:r>
              <a:rPr lang="zh-CN" altLang="en-US" dirty="0" smtClean="0">
                <a:effectLst>
                  <a:outerShdw blurRad="38100" dist="38100" dir="2700000" algn="tl">
                    <a:srgbClr val="C0C0C0"/>
                  </a:outerShdw>
                </a:effectLst>
                <a:ea typeface="宋体" pitchFamily="2" charset="-122"/>
                <a:sym typeface="Symbol" pitchFamily="18" charset="2"/>
              </a:rPr>
              <a:t>总是出现在栈顶</a:t>
            </a:r>
          </a:p>
          <a:p>
            <a:pPr lvl="1">
              <a:defRPr/>
            </a:pPr>
            <a:r>
              <a:rPr lang="zh-CN" altLang="en-US" dirty="0" smtClean="0">
                <a:ea typeface="宋体" pitchFamily="2" charset="-122"/>
              </a:rPr>
              <a:t>自下而上分析基于识别句柄</a:t>
            </a:r>
          </a:p>
          <a:p>
            <a:pPr>
              <a:defRPr/>
            </a:pPr>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835DF535-6583-48C8-80F9-52EE4F81875E}" type="slidenum">
              <a:rPr lang="en-US" altLang="zh-CN"/>
              <a:pPr>
                <a:defRPr/>
              </a:pPr>
              <a:t>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a:ea typeface="宋体" pitchFamily="2" charset="-122"/>
              </a:rPr>
              <a:t>自下而上分析</a:t>
            </a:r>
            <a:r>
              <a:rPr lang="zh-CN" altLang="en-US" dirty="0" smtClean="0">
                <a:ea typeface="宋体" pitchFamily="2" charset="-122"/>
              </a:rPr>
              <a:t>方法</a:t>
            </a:r>
          </a:p>
        </p:txBody>
      </p:sp>
      <p:sp>
        <p:nvSpPr>
          <p:cNvPr id="19460" name="Rectangle 3"/>
          <p:cNvSpPr>
            <a:spLocks noGrp="1" noChangeArrowheads="1"/>
          </p:cNvSpPr>
          <p:nvPr>
            <p:ph idx="1"/>
          </p:nvPr>
        </p:nvSpPr>
        <p:spPr/>
        <p:txBody>
          <a:bodyPr/>
          <a:lstStyle/>
          <a:p>
            <a:r>
              <a:rPr lang="zh-CN" altLang="en-US" dirty="0" smtClean="0">
                <a:ea typeface="宋体" pitchFamily="2" charset="-122"/>
              </a:rPr>
              <a:t>使用两种方法：</a:t>
            </a:r>
          </a:p>
          <a:p>
            <a:r>
              <a:rPr lang="zh-CN" altLang="en-US" dirty="0" smtClean="0">
                <a:ea typeface="宋体" pitchFamily="2" charset="-122"/>
              </a:rPr>
              <a:t>移进</a:t>
            </a:r>
            <a:r>
              <a:rPr lang="en-US" altLang="zh-CN" dirty="0" smtClean="0">
                <a:ea typeface="宋体" pitchFamily="2" charset="-122"/>
              </a:rPr>
              <a:t>shift</a:t>
            </a:r>
          </a:p>
          <a:p>
            <a:r>
              <a:rPr lang="en-US" altLang="zh-CN" dirty="0" err="1" smtClean="0">
                <a:ea typeface="宋体" pitchFamily="2" charset="-122"/>
              </a:rPr>
              <a:t>ABC</a:t>
            </a:r>
            <a:r>
              <a:rPr lang="en-US" altLang="zh-CN" dirty="0" err="1" smtClean="0">
                <a:solidFill>
                  <a:srgbClr val="FF3300"/>
                </a:solidFill>
                <a:ea typeface="宋体" pitchFamily="2" charset="-122"/>
              </a:rPr>
              <a:t>|x</a:t>
            </a:r>
            <a:r>
              <a:rPr lang="en-US" altLang="zh-CN" dirty="0" err="1" smtClean="0">
                <a:ea typeface="宋体" pitchFamily="2" charset="-122"/>
              </a:rPr>
              <a:t>yz</a:t>
            </a:r>
            <a:r>
              <a:rPr lang="en-US" altLang="zh-CN" dirty="0" smtClean="0">
                <a:ea typeface="宋体" pitchFamily="2" charset="-122"/>
              </a:rPr>
              <a:t> </a:t>
            </a:r>
            <a:r>
              <a:rPr lang="en-US" altLang="zh-CN" dirty="0" smtClean="0">
                <a:ea typeface="宋体" pitchFamily="2" charset="-122"/>
                <a:sym typeface="Symbol" pitchFamily="18" charset="2"/>
              </a:rPr>
              <a:t></a:t>
            </a:r>
            <a:r>
              <a:rPr lang="en-US" altLang="zh-CN" dirty="0" smtClean="0">
                <a:ea typeface="宋体" pitchFamily="2" charset="-122"/>
              </a:rPr>
              <a:t> </a:t>
            </a:r>
            <a:r>
              <a:rPr lang="en-US" altLang="zh-CN" dirty="0" err="1" smtClean="0">
                <a:ea typeface="宋体" pitchFamily="2" charset="-122"/>
              </a:rPr>
              <a:t>ABC</a:t>
            </a:r>
            <a:r>
              <a:rPr lang="en-US" altLang="zh-CN" dirty="0" err="1" smtClean="0">
                <a:solidFill>
                  <a:srgbClr val="FF3300"/>
                </a:solidFill>
                <a:ea typeface="宋体" pitchFamily="2" charset="-122"/>
              </a:rPr>
              <a:t>x|</a:t>
            </a:r>
            <a:r>
              <a:rPr lang="en-US" altLang="zh-CN" dirty="0" err="1" smtClean="0">
                <a:ea typeface="宋体" pitchFamily="2" charset="-122"/>
              </a:rPr>
              <a:t>yz</a:t>
            </a:r>
            <a:endParaRPr lang="en-US" altLang="zh-CN" dirty="0" smtClean="0">
              <a:ea typeface="宋体" pitchFamily="2" charset="-122"/>
            </a:endParaRPr>
          </a:p>
          <a:p>
            <a:r>
              <a:rPr lang="zh-CN" altLang="en-US" dirty="0" smtClean="0">
                <a:ea typeface="宋体" pitchFamily="2" charset="-122"/>
              </a:rPr>
              <a:t>归约</a:t>
            </a:r>
            <a:r>
              <a:rPr lang="en-US" altLang="zh-CN" dirty="0" smtClean="0">
                <a:ea typeface="宋体" pitchFamily="2" charset="-122"/>
              </a:rPr>
              <a:t>reduce</a:t>
            </a:r>
          </a:p>
          <a:p>
            <a:r>
              <a:rPr lang="en-US" altLang="zh-CN" dirty="0" err="1" smtClean="0">
                <a:ea typeface="宋体" pitchFamily="2" charset="-122"/>
              </a:rPr>
              <a:t>Cb</a:t>
            </a:r>
            <a:r>
              <a:rPr lang="en-US" altLang="zh-CN" dirty="0" err="1" smtClean="0">
                <a:solidFill>
                  <a:srgbClr val="FF3300"/>
                </a:solidFill>
                <a:ea typeface="宋体" pitchFamily="2" charset="-122"/>
              </a:rPr>
              <a:t>xy|</a:t>
            </a:r>
            <a:r>
              <a:rPr lang="en-US" altLang="zh-CN" dirty="0" err="1" smtClean="0">
                <a:ea typeface="宋体" pitchFamily="2" charset="-122"/>
              </a:rPr>
              <a:t>ijk</a:t>
            </a:r>
            <a:r>
              <a:rPr lang="en-US" altLang="zh-CN" dirty="0" smtClean="0">
                <a:ea typeface="宋体" pitchFamily="2" charset="-122"/>
              </a:rPr>
              <a:t> </a:t>
            </a:r>
            <a:r>
              <a:rPr lang="en-US" altLang="zh-CN" dirty="0" smtClean="0">
                <a:ea typeface="宋体" pitchFamily="2" charset="-122"/>
                <a:sym typeface="Symbol" pitchFamily="18" charset="2"/>
              </a:rPr>
              <a:t></a:t>
            </a:r>
            <a:r>
              <a:rPr lang="en-US" altLang="zh-CN" dirty="0" smtClean="0">
                <a:ea typeface="宋体" pitchFamily="2" charset="-122"/>
              </a:rPr>
              <a:t> </a:t>
            </a:r>
            <a:r>
              <a:rPr lang="en-US" altLang="zh-CN" dirty="0" err="1" smtClean="0">
                <a:ea typeface="宋体" pitchFamily="2" charset="-122"/>
              </a:rPr>
              <a:t>Cb</a:t>
            </a:r>
            <a:r>
              <a:rPr lang="en-US" altLang="zh-CN" dirty="0" err="1" smtClean="0">
                <a:solidFill>
                  <a:srgbClr val="FF3300"/>
                </a:solidFill>
                <a:ea typeface="宋体" pitchFamily="2" charset="-122"/>
              </a:rPr>
              <a:t>A|</a:t>
            </a:r>
            <a:r>
              <a:rPr lang="en-US" altLang="zh-CN" dirty="0" err="1" smtClean="0">
                <a:ea typeface="宋体" pitchFamily="2" charset="-122"/>
              </a:rPr>
              <a:t>ijk</a:t>
            </a:r>
            <a:endParaRPr lang="en-US" altLang="zh-CN"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AD9585ED-B797-4412-8986-0AB67842AC68}" type="slidenum">
              <a:rPr lang="en-US" altLang="zh-CN"/>
              <a:pPr>
                <a:defRPr/>
              </a:pPr>
              <a:t>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smtClean="0">
                <a:ea typeface="宋体" pitchFamily="2" charset="-122"/>
              </a:rPr>
              <a:t>温故而知新</a:t>
            </a:r>
          </a:p>
        </p:txBody>
      </p:sp>
      <p:sp>
        <p:nvSpPr>
          <p:cNvPr id="643075" name="Rectangle 3"/>
          <p:cNvSpPr>
            <a:spLocks noGrp="1" noChangeArrowheads="1"/>
          </p:cNvSpPr>
          <p:nvPr>
            <p:ph idx="1"/>
          </p:nvPr>
        </p:nvSpPr>
        <p:spPr/>
        <p:txBody>
          <a:bodyPr/>
          <a:lstStyle/>
          <a:p>
            <a:r>
              <a:rPr lang="zh-CN" altLang="en-US" smtClean="0">
                <a:ea typeface="宋体" pitchFamily="2" charset="-122"/>
              </a:rPr>
              <a:t>自下而上分析概述</a:t>
            </a:r>
          </a:p>
          <a:p>
            <a:r>
              <a:rPr lang="zh-CN" altLang="en-US" smtClean="0">
                <a:ea typeface="宋体" pitchFamily="2" charset="-122"/>
              </a:rPr>
              <a:t>自下而上分析方法</a:t>
            </a:r>
          </a:p>
          <a:p>
            <a:r>
              <a:rPr lang="en-US" altLang="zh-CN" smtClean="0">
                <a:ea typeface="宋体" pitchFamily="2" charset="-122"/>
              </a:rPr>
              <a:t>LR</a:t>
            </a:r>
            <a:r>
              <a:rPr lang="zh-CN" altLang="en-US" smtClean="0">
                <a:ea typeface="宋体" pitchFamily="2" charset="-122"/>
              </a:rPr>
              <a:t>分析器</a:t>
            </a:r>
          </a:p>
          <a:p>
            <a:endParaRPr lang="zh-CN" altLang="en-US" smtClean="0">
              <a:ea typeface="宋体" pitchFamily="2" charset="-122"/>
            </a:endParaRPr>
          </a:p>
        </p:txBody>
      </p:sp>
      <p:sp>
        <p:nvSpPr>
          <p:cNvPr id="4" name="灯片编号占位符 5"/>
          <p:cNvSpPr>
            <a:spLocks noGrp="1"/>
          </p:cNvSpPr>
          <p:nvPr>
            <p:ph type="sldNum" sz="quarter" idx="11"/>
          </p:nvPr>
        </p:nvSpPr>
        <p:spPr/>
        <p:txBody>
          <a:bodyPr/>
          <a:lstStyle/>
          <a:p>
            <a:pPr>
              <a:defRPr/>
            </a:pPr>
            <a:fld id="{2343E174-2C9F-471B-ABE3-6D66A5EA53F9}" type="slidenum">
              <a:rPr lang="en-US" altLang="zh-CN"/>
              <a:pPr>
                <a:defRPr/>
              </a:pPr>
              <a:t>9</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643075">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第12-13讲-语法分析-VIII-浅色</Template>
  <TotalTime>11911</TotalTime>
  <Words>3155</Words>
  <Application>Microsoft Macintosh PowerPoint</Application>
  <PresentationFormat>全屏显示(4:3)</PresentationFormat>
  <Paragraphs>1099</Paragraphs>
  <Slides>60</Slides>
  <Notes>18</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sample</vt:lpstr>
      <vt:lpstr>第三章语法分析</vt:lpstr>
      <vt:lpstr>第三章语法分析</vt:lpstr>
      <vt:lpstr>温故知新</vt:lpstr>
      <vt:lpstr>温故而知新</vt:lpstr>
      <vt:lpstr>归约</vt:lpstr>
      <vt:lpstr>句柄</vt:lpstr>
      <vt:lpstr>句柄</vt:lpstr>
      <vt:lpstr>自下而上分析方法</vt:lpstr>
      <vt:lpstr>温故而知新</vt:lpstr>
      <vt:lpstr>3.5 LR分析器</vt:lpstr>
      <vt:lpstr>LR语法分析器的行为</vt:lpstr>
      <vt:lpstr>初始格局</vt:lpstr>
      <vt:lpstr>移进之前 (s0X1s1X2s2…Xmsm, aiai+1…an$)</vt:lpstr>
      <vt:lpstr>移进之后 (s0X1s1X2s2…Xmsmais , ai+1…an$)  </vt:lpstr>
      <vt:lpstr>归约之前</vt:lpstr>
      <vt:lpstr>归约 从栈中弹出2*|| 个符号</vt:lpstr>
      <vt:lpstr>归约 从栈中弹出2*|| 个符号，再进栈</vt:lpstr>
      <vt:lpstr>接受</vt:lpstr>
      <vt:lpstr>报错</vt:lpstr>
      <vt:lpstr>本讲纲要</vt:lpstr>
      <vt:lpstr>活前缀</vt:lpstr>
      <vt:lpstr>活前缀</vt:lpstr>
      <vt:lpstr>活前缀与句柄的关系</vt:lpstr>
      <vt:lpstr>活前缀与句柄的关系</vt:lpstr>
      <vt:lpstr>活前缀与句柄的关系</vt:lpstr>
      <vt:lpstr>本讲纲要</vt:lpstr>
      <vt:lpstr>活前缀</vt:lpstr>
      <vt:lpstr>本讲纲要</vt:lpstr>
      <vt:lpstr>LR(0)项目集</vt:lpstr>
      <vt:lpstr>分析过程实例</vt:lpstr>
      <vt:lpstr>分析过程实例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本讲纲要</vt:lpstr>
      <vt:lpstr>3.5 LR分析器</vt:lpstr>
      <vt:lpstr>3.5 LR分析器</vt:lpstr>
      <vt:lpstr>3.5 LR分析器</vt:lpstr>
      <vt:lpstr>3.5 LR分析器</vt:lpstr>
      <vt:lpstr>3.5 LR分析器</vt:lpstr>
      <vt:lpstr>3.5 LR分析器</vt:lpstr>
      <vt:lpstr>3.5 LR分析器</vt:lpstr>
      <vt:lpstr>3.5 LR分析器</vt:lpstr>
      <vt:lpstr>3.5 LR分析器</vt:lpstr>
      <vt:lpstr>3.5 LR分析器</vt:lpstr>
      <vt:lpstr> </vt:lpstr>
      <vt:lpstr>3.5 LR分析器</vt:lpstr>
      <vt:lpstr> </vt:lpstr>
      <vt:lpstr>本讲纲要</vt:lpstr>
      <vt:lpstr>SLR分析表构造</vt:lpstr>
      <vt:lpstr>3.5 LR分析器</vt:lpstr>
      <vt:lpstr>3.5 LR分析器</vt:lpstr>
      <vt:lpstr>3.5 LR分析器</vt:lpstr>
      <vt:lpstr>课后练习</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yong zhou</cp:lastModifiedBy>
  <cp:revision>1035</cp:revision>
  <dcterms:created xsi:type="dcterms:W3CDTF">2000-08-08T16:59:41Z</dcterms:created>
  <dcterms:modified xsi:type="dcterms:W3CDTF">2021-10-14T00:51:00Z</dcterms:modified>
</cp:coreProperties>
</file>