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6"/>
  </p:notesMasterIdLst>
  <p:handoutMasterIdLst>
    <p:handoutMasterId r:id="rId17"/>
  </p:handoutMasterIdLst>
  <p:sldIdLst>
    <p:sldId id="426" r:id="rId2"/>
    <p:sldId id="453" r:id="rId3"/>
    <p:sldId id="456" r:id="rId4"/>
    <p:sldId id="460" r:id="rId5"/>
    <p:sldId id="489" r:id="rId6"/>
    <p:sldId id="486" r:id="rId7"/>
    <p:sldId id="487" r:id="rId8"/>
    <p:sldId id="488" r:id="rId9"/>
    <p:sldId id="517" r:id="rId10"/>
    <p:sldId id="518" r:id="rId11"/>
    <p:sldId id="522" r:id="rId12"/>
    <p:sldId id="523" r:id="rId13"/>
    <p:sldId id="524" r:id="rId14"/>
    <p:sldId id="525" r:id="rId15"/>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FF00"/>
    <a:srgbClr val="00CC66"/>
    <a:srgbClr val="CCCC00"/>
    <a:srgbClr val="CCFF66"/>
    <a:srgbClr val="33CC33"/>
    <a:srgbClr val="CC00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6" autoAdjust="0"/>
    <p:restoredTop sz="94625" autoAdjust="0"/>
  </p:normalViewPr>
  <p:slideViewPr>
    <p:cSldViewPr>
      <p:cViewPr varScale="1">
        <p:scale>
          <a:sx n="33" d="100"/>
          <a:sy n="33" d="100"/>
        </p:scale>
        <p:origin x="1284"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8"/>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fld id="{73665541-6852-4101-8EAD-E6ED54E55876}" type="slidenum">
              <a:rPr lang="zh-CN" altLang="en-US"/>
              <a:pPr>
                <a:defRPr/>
              </a:pPr>
              <a:t>‹#›</a:t>
            </a:fld>
            <a:endParaRPr lang="en-US" altLang="zh-CN"/>
          </a:p>
        </p:txBody>
      </p:sp>
    </p:spTree>
    <p:extLst>
      <p:ext uri="{BB962C8B-B14F-4D97-AF65-F5344CB8AC3E}">
        <p14:creationId xmlns:p14="http://schemas.microsoft.com/office/powerpoint/2010/main" val="81702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defRPr>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defRPr>
            </a:lvl1pPr>
          </a:lstStyle>
          <a:p>
            <a:pPr>
              <a:defRPr/>
            </a:pPr>
            <a:fld id="{DD10D02F-1CBA-4F10-8B8F-D369C3090B7F}" type="slidenum">
              <a:rPr lang="zh-CN" altLang="en-US"/>
              <a:pPr>
                <a:defRPr/>
              </a:pPr>
              <a:t>‹#›</a:t>
            </a:fld>
            <a:endParaRPr lang="en-US" altLang="zh-CN"/>
          </a:p>
        </p:txBody>
      </p:sp>
    </p:spTree>
    <p:extLst>
      <p:ext uri="{BB962C8B-B14F-4D97-AF65-F5344CB8AC3E}">
        <p14:creationId xmlns:p14="http://schemas.microsoft.com/office/powerpoint/2010/main" val="30042222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F0BF483-037D-4A35-AFF5-CCC70FFECA5E}" type="slidenum">
              <a:rPr lang="zh-CN" altLang="en-US" sz="1200" smtClean="0">
                <a:latin typeface="Times New Roman" pitchFamily="18" charset="0"/>
              </a:rPr>
              <a:pPr/>
              <a:t>1</a:t>
            </a:fld>
            <a:endParaRPr lang="en-US" altLang="zh-CN" sz="1200" smtClean="0">
              <a:latin typeface="Times New Roman" pitchFamily="18" charset="0"/>
            </a:endParaRPr>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146426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33F9A42-4030-42BC-9220-00FB466D33BD}" type="slidenum">
              <a:rPr lang="zh-CN" altLang="en-US" sz="1200" smtClean="0">
                <a:latin typeface="Times New Roman" pitchFamily="18" charset="0"/>
              </a:rPr>
              <a:pPr/>
              <a:t>2</a:t>
            </a:fld>
            <a:endParaRPr lang="en-US" altLang="zh-CN" sz="12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在</a:t>
            </a:r>
            <a:r>
              <a:rPr lang="en-US" altLang="zh-CN" smtClean="0"/>
              <a:t>vc6</a:t>
            </a:r>
            <a:r>
              <a:rPr lang="zh-CN" altLang="en-US" smtClean="0"/>
              <a:t>上停止运行</a:t>
            </a:r>
          </a:p>
        </p:txBody>
      </p:sp>
    </p:spTree>
    <p:extLst>
      <p:ext uri="{BB962C8B-B14F-4D97-AF65-F5344CB8AC3E}">
        <p14:creationId xmlns:p14="http://schemas.microsoft.com/office/powerpoint/2010/main" val="915054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D7DADDB-0EA2-40DB-9066-7A0CE56DB314}" type="slidenum">
              <a:rPr lang="zh-CN" altLang="en-US" sz="1200" smtClean="0">
                <a:latin typeface="Times New Roman" pitchFamily="18" charset="0"/>
              </a:rPr>
              <a:pPr/>
              <a:t>3</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1796454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F3B3ABE-CE18-4B6A-A799-2490AFBCEA1B}" type="slidenum">
              <a:rPr lang="zh-CN" altLang="en-US" sz="1200" smtClean="0">
                <a:latin typeface="Times New Roman" pitchFamily="18" charset="0"/>
              </a:rPr>
              <a:pPr/>
              <a:t>4</a:t>
            </a:fld>
            <a:endParaRPr lang="en-US" altLang="zh-CN" sz="120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r>
              <a:rPr lang="en-US" altLang="zh-CN" smtClean="0"/>
              <a:t>0, 0, 2147348480</a:t>
            </a:r>
          </a:p>
          <a:p>
            <a:pPr algn="just"/>
            <a:r>
              <a:rPr lang="en-US" altLang="zh-CN" smtClean="0"/>
              <a:t>Press any key to continue</a:t>
            </a:r>
            <a:endParaRPr lang="zh-CN" altLang="en-US" smtClean="0"/>
          </a:p>
        </p:txBody>
      </p:sp>
    </p:spTree>
    <p:extLst>
      <p:ext uri="{BB962C8B-B14F-4D97-AF65-F5344CB8AC3E}">
        <p14:creationId xmlns:p14="http://schemas.microsoft.com/office/powerpoint/2010/main" val="87912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9A5AA27-EC94-4FA4-8743-2E13E0E3F8FD}" type="slidenum">
              <a:rPr lang="zh-CN" altLang="en-US" sz="1200" smtClean="0">
                <a:latin typeface="Times New Roman" pitchFamily="18" charset="0"/>
              </a:rPr>
              <a:pPr/>
              <a:t>5</a:t>
            </a:fld>
            <a:endParaRPr lang="en-US" altLang="zh-CN" sz="120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lstStyle/>
          <a:p>
            <a:r>
              <a:rPr lang="en-US" altLang="zh-CN" smtClean="0"/>
              <a:t>0, 0, 2147348480</a:t>
            </a:r>
          </a:p>
          <a:p>
            <a:r>
              <a:rPr lang="en-US" altLang="zh-CN" smtClean="0"/>
              <a:t>Press any key to continue</a:t>
            </a:r>
            <a:endParaRPr lang="zh-CN" altLang="en-US" smtClean="0"/>
          </a:p>
        </p:txBody>
      </p:sp>
    </p:spTree>
    <p:extLst>
      <p:ext uri="{BB962C8B-B14F-4D97-AF65-F5344CB8AC3E}">
        <p14:creationId xmlns:p14="http://schemas.microsoft.com/office/powerpoint/2010/main" val="696767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ea typeface="宋体" pitchFamily="2" charset="-122"/>
              </a:rPr>
              <a:t>(c)</a:t>
            </a:r>
            <a:r>
              <a:rPr lang="zh-CN" altLang="en-US" sz="1200" dirty="0" smtClean="0">
                <a:ea typeface="宋体" pitchFamily="2" charset="-122"/>
              </a:rPr>
              <a:t> 换名调用</a:t>
            </a:r>
            <a:endParaRPr lang="zh-CN" altLang="en-US" dirty="0"/>
          </a:p>
        </p:txBody>
      </p:sp>
      <p:sp>
        <p:nvSpPr>
          <p:cNvPr id="4" name="灯片编号占位符 3"/>
          <p:cNvSpPr>
            <a:spLocks noGrp="1"/>
          </p:cNvSpPr>
          <p:nvPr>
            <p:ph type="sldNum" sz="quarter" idx="10"/>
          </p:nvPr>
        </p:nvSpPr>
        <p:spPr/>
        <p:txBody>
          <a:bodyPr/>
          <a:lstStyle/>
          <a:p>
            <a:pPr>
              <a:defRPr/>
            </a:pPr>
            <a:fld id="{DD10D02F-1CBA-4F10-8B8F-D369C3090B7F}" type="slidenum">
              <a:rPr lang="zh-CN" altLang="en-US" smtClean="0"/>
              <a:pPr>
                <a:defRPr/>
              </a:pPr>
              <a:t>6</a:t>
            </a:fld>
            <a:endParaRPr lang="en-US" altLang="zh-CN"/>
          </a:p>
        </p:txBody>
      </p:sp>
    </p:spTree>
    <p:extLst>
      <p:ext uri="{BB962C8B-B14F-4D97-AF65-F5344CB8AC3E}">
        <p14:creationId xmlns:p14="http://schemas.microsoft.com/office/powerpoint/2010/main" val="1061369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4" name="灯片编号占位符 3"/>
          <p:cNvSpPr>
            <a:spLocks noGrp="1"/>
          </p:cNvSpPr>
          <p:nvPr>
            <p:ph type="sldNum" sz="quarter" idx="11"/>
          </p:nvPr>
        </p:nvSpPr>
        <p:spPr/>
        <p:txBody>
          <a:bodyPr/>
          <a:lstStyle/>
          <a:p>
            <a:pPr>
              <a:defRPr/>
            </a:pPr>
            <a:fld id="{CF5ACDC4-D1BA-4563-87CF-A63F8343A571}"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9E35408A-9A16-4CD7-8A61-6CA7C26599DF}" type="datetime1">
              <a:rPr lang="zh-CN" altLang="en-US" smtClean="0"/>
              <a:pPr>
                <a:defRPr/>
              </a:pPr>
              <a:t>2021/11/14</a:t>
            </a:fld>
            <a:r>
              <a:rPr lang="en-US" altLang="zh-CN" smtClean="0"/>
              <a:t>Monday, Sep 7</a:t>
            </a:r>
            <a:r>
              <a:rPr lang="en-US" altLang="zh-CN" baseline="30000" smtClean="0"/>
              <a:t>th</a:t>
            </a:r>
            <a:r>
              <a:rPr lang="en-US" altLang="zh-CN" smtClean="0"/>
              <a:t>, 2009</a:t>
            </a:r>
            <a:endParaRPr lang="en-US" altLang="zh-CN"/>
          </a:p>
        </p:txBody>
      </p:sp>
    </p:spTree>
    <p:extLst>
      <p:ext uri="{BB962C8B-B14F-4D97-AF65-F5344CB8AC3E}">
        <p14:creationId xmlns:p14="http://schemas.microsoft.com/office/powerpoint/2010/main" val="359468335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9B14E3EE-0B2B-4F39-8F52-9E03735DA264}"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B1536E9C-EC16-48F6-83DB-D9F311F9EFB5}" type="datetime1">
              <a:rPr lang="zh-CN" altLang="en-US" smtClean="0"/>
              <a:pPr>
                <a:defRPr/>
              </a:pPr>
              <a:t>2021/11/14</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20134D52-A0EE-41F9-B946-C2C7AE2AC851}" type="datetime1">
              <a:rPr lang="zh-CN" altLang="en-US" smtClean="0"/>
              <a:pPr>
                <a:defRPr/>
              </a:pPr>
              <a:t>2021/11/14</a:t>
            </a:fld>
            <a:r>
              <a:rPr lang="en-US" altLang="zh-CN" smtClean="0"/>
              <a:t>Monday, Sep 7</a:t>
            </a:r>
            <a:r>
              <a:rPr lang="en-US" altLang="zh-CN" baseline="30000" smtClean="0"/>
              <a:t>th</a:t>
            </a:r>
            <a:r>
              <a:rPr lang="en-US" altLang="zh-CN" smtClean="0"/>
              <a:t>, 2009</a:t>
            </a:r>
            <a:endParaRPr lang="en-US" altLang="zh-CN"/>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smtClean="0"/>
              <a:t>中国科大Copyright © 2009, Software School</a:t>
            </a: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E41D6779-4BB8-47FA-BF16-C77AFC064107}"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3" name="灯片编号占位符 2"/>
          <p:cNvSpPr>
            <a:spLocks noGrp="1"/>
          </p:cNvSpPr>
          <p:nvPr>
            <p:ph type="sldNum" sz="quarter" idx="11"/>
          </p:nvPr>
        </p:nvSpPr>
        <p:spPr/>
        <p:txBody>
          <a:bodyPr/>
          <a:lstStyle/>
          <a:p>
            <a:pPr>
              <a:defRPr/>
            </a:pPr>
            <a:fld id="{CF5ACDC4-D1BA-4563-87CF-A63F8343A571}" type="slidenum">
              <a:rPr lang="en-US" altLang="zh-CN" smtClean="0"/>
              <a:pPr>
                <a:defRPr/>
              </a:pPr>
              <a:t>‹#›</a:t>
            </a:fld>
            <a:endParaRPr lang="en-US" altLang="zh-CN"/>
          </a:p>
        </p:txBody>
      </p:sp>
      <p:sp>
        <p:nvSpPr>
          <p:cNvPr id="4" name="日期占位符 3"/>
          <p:cNvSpPr>
            <a:spLocks noGrp="1"/>
          </p:cNvSpPr>
          <p:nvPr>
            <p:ph type="dt" sz="half" idx="12"/>
          </p:nvPr>
        </p:nvSpPr>
        <p:spPr/>
        <p:txBody>
          <a:bodyPr/>
          <a:lstStyle/>
          <a:p>
            <a:pPr>
              <a:defRPr/>
            </a:pPr>
            <a:fld id="{9E35408A-9A16-4CD7-8A61-6CA7C26599DF}" type="datetime1">
              <a:rPr lang="zh-CN" altLang="en-US" smtClean="0"/>
              <a:pPr>
                <a:defRPr/>
              </a:pPr>
              <a:t>2021/11/14</a:t>
            </a:fld>
            <a:r>
              <a:rPr lang="en-US" altLang="zh-CN" smtClean="0"/>
              <a:t>Monday, Sep 7</a:t>
            </a:r>
            <a:r>
              <a:rPr lang="en-US" altLang="zh-CN" baseline="30000" smtClean="0"/>
              <a:t>th</a:t>
            </a:r>
            <a:r>
              <a:rPr lang="en-US" altLang="zh-CN" smtClean="0"/>
              <a:t>, 2009</a:t>
            </a:r>
            <a:endParaRPr lang="en-US" altLang="zh-CN"/>
          </a:p>
        </p:txBody>
      </p:sp>
    </p:spTree>
    <p:extLst>
      <p:ext uri="{BB962C8B-B14F-4D97-AF65-F5344CB8AC3E}">
        <p14:creationId xmlns:p14="http://schemas.microsoft.com/office/powerpoint/2010/main" val="13725946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CF5ACDC4-D1BA-4563-87CF-A63F8343A571}"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9E35408A-9A16-4CD7-8A61-6CA7C26599DF}" type="datetime1">
              <a:rPr lang="zh-CN" altLang="en-US" smtClean="0"/>
              <a:pPr>
                <a:defRPr/>
              </a:pPr>
              <a:t>2021/11/14</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timing>
    <p:tnLst>
      <p:par>
        <p:cT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4.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4.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3.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5.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4.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a:lstStyle/>
          <a:p>
            <a:r>
              <a:rPr lang="zh-CN" altLang="en-US" smtClean="0">
                <a:solidFill>
                  <a:srgbClr val="000000"/>
                </a:solidFill>
                <a:ea typeface="宋体" pitchFamily="2" charset="-122"/>
              </a:rPr>
              <a:t>本  章  要  点</a:t>
            </a:r>
          </a:p>
        </p:txBody>
      </p:sp>
      <p:sp>
        <p:nvSpPr>
          <p:cNvPr id="1568773" name="Rectangle 5"/>
          <p:cNvSpPr>
            <a:spLocks noGrp="1" noChangeArrowheads="1"/>
          </p:cNvSpPr>
          <p:nvPr>
            <p:ph idx="1"/>
          </p:nvPr>
        </p:nvSpPr>
        <p:spPr/>
        <p:txBody>
          <a:bodyPr/>
          <a:lstStyle/>
          <a:p>
            <a:pPr algn="just">
              <a:spcBef>
                <a:spcPct val="10000"/>
              </a:spcBef>
              <a:defRPr/>
            </a:pPr>
            <a:r>
              <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rPr>
              <a:t>影响存储分配策略的语言特征</a:t>
            </a:r>
          </a:p>
          <a:p>
            <a:pPr algn="just">
              <a:spcBef>
                <a:spcPct val="10000"/>
              </a:spcBef>
              <a:defRPr/>
            </a:pPr>
            <a:r>
              <a:rPr lang="zh-CN" altLang="en-US" sz="3200" b="1" dirty="0" smtClean="0">
                <a:solidFill>
                  <a:schemeClr val="accent2"/>
                </a:solidFill>
                <a:effectLst>
                  <a:outerShdw blurRad="38100" dist="38100" dir="2700000" algn="tl">
                    <a:srgbClr val="C0C0C0"/>
                  </a:outerShdw>
                </a:effectLst>
                <a:ea typeface="宋体" pitchFamily="2" charset="-122"/>
              </a:rPr>
              <a:t>各种存储分配策略，主要了解静态分配和动态栈式分配</a:t>
            </a: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10000"/>
              </a:spcBef>
              <a:defRPr/>
            </a:pPr>
            <a:r>
              <a:rPr lang="zh-CN" altLang="en-US" sz="3200" b="1" dirty="0" smtClean="0">
                <a:solidFill>
                  <a:schemeClr val="accent2"/>
                </a:solidFill>
                <a:effectLst>
                  <a:outerShdw blurRad="38100" dist="38100" dir="2700000" algn="tl">
                    <a:srgbClr val="C0C0C0"/>
                  </a:outerShdw>
                </a:effectLst>
                <a:ea typeface="宋体" pitchFamily="2" charset="-122"/>
              </a:rPr>
              <a:t>活动记录中各种数据域的作用和安排</a:t>
            </a: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10000"/>
              </a:spcBef>
              <a:defRPr/>
            </a:pPr>
            <a:r>
              <a:rPr lang="zh-CN" altLang="en-US" sz="3200" b="1" dirty="0" smtClean="0">
                <a:solidFill>
                  <a:schemeClr val="accent2"/>
                </a:solidFill>
                <a:effectLst>
                  <a:outerShdw blurRad="38100" dist="38100" dir="2700000" algn="tl">
                    <a:srgbClr val="C0C0C0"/>
                  </a:outerShdw>
                </a:effectLst>
                <a:ea typeface="宋体" pitchFamily="2" charset="-122"/>
              </a:rPr>
              <a:t>非局部数据访问的实现方法</a:t>
            </a: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10000"/>
              </a:spcBef>
              <a:defRPr/>
            </a:pPr>
            <a:r>
              <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rPr>
              <a:t>各种参数传递方式及其实现</a:t>
            </a:r>
          </a:p>
          <a:p>
            <a:pPr>
              <a:defRPr/>
            </a:pPr>
            <a:endParaRPr lang="zh-CN" altLang="en-US" sz="32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92648F44-8839-4033-932D-BD349B9DA635}" type="slidenum">
              <a:rPr lang="en-US" altLang="zh-CN"/>
              <a:pPr>
                <a:defRPr/>
              </a:pPr>
              <a:t>1</a:t>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灯片编号占位符 4"/>
          <p:cNvSpPr>
            <a:spLocks noGrp="1"/>
          </p:cNvSpPr>
          <p:nvPr>
            <p:ph type="sldNum" sz="quarter" idx="11"/>
          </p:nvPr>
        </p:nvSpPr>
        <p:spPr/>
        <p:txBody>
          <a:bodyPr/>
          <a:lstStyle/>
          <a:p>
            <a:pPr>
              <a:defRPr/>
            </a:pPr>
            <a:fld id="{9B14E3EE-0B2B-4F39-8F52-9E03735DA264}" type="slidenum">
              <a:rPr lang="en-US" altLang="zh-CN" smtClean="0"/>
              <a:pPr>
                <a:defRPr/>
              </a:pPr>
              <a:t>10</a:t>
            </a:fld>
            <a:endParaRPr lang="en-US" altLang="zh-C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500" y="116633"/>
            <a:ext cx="6984776" cy="6408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矩形 2"/>
          <p:cNvSpPr/>
          <p:nvPr/>
        </p:nvSpPr>
        <p:spPr>
          <a:xfrm>
            <a:off x="2915816" y="602128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a:t>
            </a:r>
            <a:endParaRPr lang="zh-CN" altLang="en-US" dirty="0">
              <a:solidFill>
                <a:srgbClr val="FF0000"/>
              </a:solidFill>
            </a:endParaRPr>
          </a:p>
        </p:txBody>
      </p:sp>
      <p:sp>
        <p:nvSpPr>
          <p:cNvPr id="7" name="矩形 6"/>
          <p:cNvSpPr/>
          <p:nvPr/>
        </p:nvSpPr>
        <p:spPr>
          <a:xfrm>
            <a:off x="2915816" y="566124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8" name="矩形 7"/>
          <p:cNvSpPr/>
          <p:nvPr/>
        </p:nvSpPr>
        <p:spPr>
          <a:xfrm>
            <a:off x="2915816" y="530120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9" name="矩形 8"/>
          <p:cNvSpPr/>
          <p:nvPr/>
        </p:nvSpPr>
        <p:spPr>
          <a:xfrm>
            <a:off x="2915816" y="5013176"/>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f,n</a:t>
            </a:r>
            <a:endParaRPr lang="zh-CN" altLang="en-US" dirty="0">
              <a:solidFill>
                <a:srgbClr val="FF0000"/>
              </a:solidFill>
            </a:endParaRPr>
          </a:p>
        </p:txBody>
      </p:sp>
      <p:sp>
        <p:nvSpPr>
          <p:cNvPr id="10" name="矩形 9"/>
          <p:cNvSpPr/>
          <p:nvPr/>
        </p:nvSpPr>
        <p:spPr>
          <a:xfrm>
            <a:off x="2987824" y="162880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factor</a:t>
            </a:r>
            <a:endParaRPr lang="zh-CN" altLang="en-US" dirty="0">
              <a:solidFill>
                <a:srgbClr val="FF0000"/>
              </a:solidFill>
            </a:endParaRPr>
          </a:p>
        </p:txBody>
      </p:sp>
      <p:sp>
        <p:nvSpPr>
          <p:cNvPr id="11" name="矩形 10"/>
          <p:cNvSpPr/>
          <p:nvPr/>
        </p:nvSpPr>
        <p:spPr>
          <a:xfrm>
            <a:off x="2987824" y="126876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12" name="矩形 11"/>
          <p:cNvSpPr/>
          <p:nvPr/>
        </p:nvSpPr>
        <p:spPr>
          <a:xfrm>
            <a:off x="2987824" y="90872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13" name="矩形 12"/>
          <p:cNvSpPr/>
          <p:nvPr/>
        </p:nvSpPr>
        <p:spPr>
          <a:xfrm>
            <a:off x="2987824" y="62068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t>
            </a:r>
            <a:endParaRPr lang="zh-CN" altLang="en-US" dirty="0">
              <a:solidFill>
                <a:srgbClr val="FF0000"/>
              </a:solidFill>
            </a:endParaRPr>
          </a:p>
        </p:txBody>
      </p:sp>
      <p:sp>
        <p:nvSpPr>
          <p:cNvPr id="14" name="矩形 13"/>
          <p:cNvSpPr/>
          <p:nvPr/>
        </p:nvSpPr>
        <p:spPr>
          <a:xfrm>
            <a:off x="2915816" y="306896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factor</a:t>
            </a:r>
            <a:endParaRPr lang="zh-CN" altLang="en-US" dirty="0">
              <a:solidFill>
                <a:srgbClr val="FF0000"/>
              </a:solidFill>
            </a:endParaRPr>
          </a:p>
        </p:txBody>
      </p:sp>
      <p:sp>
        <p:nvSpPr>
          <p:cNvPr id="15" name="矩形 14"/>
          <p:cNvSpPr/>
          <p:nvPr/>
        </p:nvSpPr>
        <p:spPr>
          <a:xfrm>
            <a:off x="2915816" y="270892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16" name="矩形 15"/>
          <p:cNvSpPr/>
          <p:nvPr/>
        </p:nvSpPr>
        <p:spPr>
          <a:xfrm>
            <a:off x="2915816" y="234888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17" name="矩形 16"/>
          <p:cNvSpPr/>
          <p:nvPr/>
        </p:nvSpPr>
        <p:spPr>
          <a:xfrm>
            <a:off x="2915816" y="206084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t>
            </a:r>
            <a:endParaRPr lang="zh-CN" altLang="en-US" dirty="0">
              <a:solidFill>
                <a:srgbClr val="FF0000"/>
              </a:solidFill>
            </a:endParaRPr>
          </a:p>
        </p:txBody>
      </p:sp>
      <p:sp>
        <p:nvSpPr>
          <p:cNvPr id="18" name="矩形 17"/>
          <p:cNvSpPr/>
          <p:nvPr/>
        </p:nvSpPr>
        <p:spPr>
          <a:xfrm>
            <a:off x="2987824" y="458112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factor</a:t>
            </a:r>
            <a:endParaRPr lang="zh-CN" altLang="en-US" dirty="0">
              <a:solidFill>
                <a:srgbClr val="FF0000"/>
              </a:solidFill>
            </a:endParaRPr>
          </a:p>
        </p:txBody>
      </p:sp>
      <p:sp>
        <p:nvSpPr>
          <p:cNvPr id="19" name="矩形 18"/>
          <p:cNvSpPr/>
          <p:nvPr/>
        </p:nvSpPr>
        <p:spPr>
          <a:xfrm>
            <a:off x="2987824" y="422108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20" name="矩形 19"/>
          <p:cNvSpPr/>
          <p:nvPr/>
        </p:nvSpPr>
        <p:spPr>
          <a:xfrm>
            <a:off x="2987824" y="386104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21" name="矩形 20"/>
          <p:cNvSpPr/>
          <p:nvPr/>
        </p:nvSpPr>
        <p:spPr>
          <a:xfrm>
            <a:off x="2987824" y="350100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t>
            </a:r>
            <a:endParaRPr lang="zh-CN" altLang="en-US" dirty="0">
              <a:solidFill>
                <a:srgbClr val="FF0000"/>
              </a:solidFill>
            </a:endParaRPr>
          </a:p>
        </p:txBody>
      </p:sp>
    </p:spTree>
    <p:extLst>
      <p:ext uri="{BB962C8B-B14F-4D97-AF65-F5344CB8AC3E}">
        <p14:creationId xmlns:p14="http://schemas.microsoft.com/office/powerpoint/2010/main" val="1033069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p:txBody>
          <a:bodyPr/>
          <a:lstStyle/>
          <a:p>
            <a:pPr>
              <a:defRPr/>
            </a:pPr>
            <a:fld id="{9B14E3EE-0B2B-4F39-8F52-9E03735DA264}" type="slidenum">
              <a:rPr lang="en-US" altLang="zh-CN" smtClean="0"/>
              <a:pPr>
                <a:defRPr/>
              </a:pPr>
              <a:t>11</a:t>
            </a:fld>
            <a:endParaRPr lang="en-US" altLang="zh-CN"/>
          </a:p>
        </p:txBody>
      </p:sp>
      <p:sp>
        <p:nvSpPr>
          <p:cNvPr id="6" name="日期占位符 5"/>
          <p:cNvSpPr>
            <a:spLocks noGrp="1"/>
          </p:cNvSpPr>
          <p:nvPr>
            <p:ph type="dt" sz="half" idx="12"/>
          </p:nvPr>
        </p:nvSpPr>
        <p:spPr/>
        <p:txBody>
          <a:bodyPr/>
          <a:lstStyle/>
          <a:p>
            <a:pPr>
              <a:defRPr/>
            </a:pPr>
            <a:fld id="{B1536E9C-EC16-48F6-83DB-D9F311F9EFB5}" type="datetime1">
              <a:rPr lang="zh-CN" altLang="en-US" smtClean="0"/>
              <a:pPr>
                <a:defRPr/>
              </a:pPr>
              <a:t>2021/11/14</a:t>
            </a:fld>
            <a:r>
              <a:rPr lang="en-US" altLang="zh-CN" smtClean="0"/>
              <a:t>Monday, Sep 7</a:t>
            </a:r>
            <a:r>
              <a:rPr lang="en-US" altLang="zh-CN" baseline="30000" smtClean="0"/>
              <a:t>th</a:t>
            </a:r>
            <a:r>
              <a:rPr lang="en-US" altLang="zh-CN" smtClean="0"/>
              <a:t>, 2009</a:t>
            </a:r>
            <a:endParaRPr lang="en-US" altLang="zh-CN"/>
          </a:p>
        </p:txBody>
      </p:sp>
      <p:sp>
        <p:nvSpPr>
          <p:cNvPr id="8" name="文本框 7"/>
          <p:cNvSpPr txBox="1"/>
          <p:nvPr>
            <p:custDataLst>
              <p:tags r:id="rId2"/>
            </p:custDataLst>
          </p:nvPr>
        </p:nvSpPr>
        <p:spPr bwMode="auto">
          <a:xfrm>
            <a:off x="914400" y="635000"/>
            <a:ext cx="7315200" cy="2143125"/>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zh-CN" sz="2400" dirty="0"/>
              <a:t>下列哪一项不是活动记录的组成部分（</a:t>
            </a:r>
            <a:r>
              <a:rPr lang="en-US" altLang="zh-CN" sz="2400" dirty="0"/>
              <a:t>    </a:t>
            </a:r>
            <a:r>
              <a:rPr lang="zh-CN" altLang="zh-CN" sz="2400" dirty="0"/>
              <a:t>）</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3"/>
            </p:custDataLst>
          </p:nvPr>
        </p:nvSpPr>
        <p:spPr bwMode="auto">
          <a:xfrm>
            <a:off x="1828800" y="2786063"/>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返回值</a:t>
            </a:r>
          </a:p>
        </p:txBody>
      </p:sp>
      <p:sp>
        <p:nvSpPr>
          <p:cNvPr id="10" name="文本框 9"/>
          <p:cNvSpPr txBox="1"/>
          <p:nvPr>
            <p:custDataLst>
              <p:tags r:id="rId4"/>
            </p:custDataLst>
          </p:nvPr>
        </p:nvSpPr>
        <p:spPr bwMode="auto">
          <a:xfrm>
            <a:off x="1828800" y="3643313"/>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访问链</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文本框 10"/>
          <p:cNvSpPr txBox="1"/>
          <p:nvPr>
            <p:custDataLst>
              <p:tags r:id="rId5"/>
            </p:custDataLst>
          </p:nvPr>
        </p:nvSpPr>
        <p:spPr bwMode="auto">
          <a:xfrm>
            <a:off x="1828800" y="4500563"/>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代码段</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文本框 11"/>
          <p:cNvSpPr txBox="1"/>
          <p:nvPr>
            <p:custDataLst>
              <p:tags r:id="rId6"/>
            </p:custDataLst>
          </p:nvPr>
        </p:nvSpPr>
        <p:spPr bwMode="auto">
          <a:xfrm>
            <a:off x="1828800" y="5357813"/>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控制链</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椭圆 14"/>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6" name="椭圆 15"/>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圆角矩形 16"/>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2" name="组合 21"/>
          <p:cNvGrpSpPr/>
          <p:nvPr>
            <p:custDataLst>
              <p:tags r:id="rId12"/>
            </p:custDataLst>
          </p:nvPr>
        </p:nvGrpSpPr>
        <p:grpSpPr>
          <a:xfrm>
            <a:off x="0" y="0"/>
            <a:ext cx="9144000" cy="635000"/>
            <a:chOff x="0" y="0"/>
            <a:chExt cx="9144000" cy="635000"/>
          </a:xfrm>
        </p:grpSpPr>
        <p:sp>
          <p:nvSpPr>
            <p:cNvPr id="18"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ypeText"/>
            <p:cNvSpPr txBox="1"/>
            <p:nvPr>
              <p:custDataLst>
                <p:tags r:id="rId16"/>
              </p:custDataLst>
            </p:nvPr>
          </p:nvSpPr>
          <p:spPr bwMode="auto">
            <a:xfrm>
              <a:off x="254000" y="0"/>
              <a:ext cx="1905000" cy="63500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zh-CN" altLang="en-US" sz="2600" b="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TipText"/>
            <p:cNvSpPr txBox="1"/>
            <p:nvPr>
              <p:custDataLst>
                <p:tags r:id="rId17"/>
              </p:custDataLst>
            </p:nvPr>
          </p:nvSpPr>
          <p:spPr bwMode="auto">
            <a:xfrm>
              <a:off x="1525905" y="109220"/>
              <a:ext cx="2286000" cy="50800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en-US" altLang="zh-CN"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7" name="图片 6"/>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46687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3" name="灯片编号占位符 2"/>
          <p:cNvSpPr>
            <a:spLocks noGrp="1"/>
          </p:cNvSpPr>
          <p:nvPr>
            <p:ph type="sldNum" sz="quarter" idx="11"/>
          </p:nvPr>
        </p:nvSpPr>
        <p:spPr/>
        <p:txBody>
          <a:bodyPr/>
          <a:lstStyle/>
          <a:p>
            <a:pPr>
              <a:defRPr/>
            </a:pPr>
            <a:fld id="{CF5ACDC4-D1BA-4563-87CF-A63F8343A571}" type="slidenum">
              <a:rPr lang="en-US" altLang="zh-CN" smtClean="0"/>
              <a:pPr>
                <a:defRPr/>
              </a:pPr>
              <a:t>12</a:t>
            </a:fld>
            <a:endParaRPr lang="en-US" altLang="zh-CN"/>
          </a:p>
        </p:txBody>
      </p:sp>
      <p:sp>
        <p:nvSpPr>
          <p:cNvPr id="4" name="日期占位符 3"/>
          <p:cNvSpPr>
            <a:spLocks noGrp="1"/>
          </p:cNvSpPr>
          <p:nvPr>
            <p:ph type="dt" sz="half" idx="12"/>
          </p:nvPr>
        </p:nvSpPr>
        <p:spPr/>
        <p:txBody>
          <a:bodyPr/>
          <a:lstStyle/>
          <a:p>
            <a:pPr>
              <a:defRPr/>
            </a:pPr>
            <a:fld id="{9E35408A-9A16-4CD7-8A61-6CA7C26599DF}" type="datetime1">
              <a:rPr lang="zh-CN" altLang="en-US" smtClean="0"/>
              <a:pPr>
                <a:defRPr/>
              </a:pPr>
              <a:t>2021/11/14</a:t>
            </a:fld>
            <a:r>
              <a:rPr lang="en-US" altLang="zh-CN" smtClean="0"/>
              <a:t>Monday, Sep 7</a:t>
            </a:r>
            <a:r>
              <a:rPr lang="en-US" altLang="zh-CN" baseline="30000" smtClean="0"/>
              <a:t>th</a:t>
            </a:r>
            <a:r>
              <a:rPr lang="en-US" altLang="zh-CN" smtClean="0"/>
              <a:t>, 2009</a:t>
            </a:r>
            <a:endParaRPr lang="en-US" altLang="zh-CN"/>
          </a:p>
        </p:txBody>
      </p:sp>
      <p:sp>
        <p:nvSpPr>
          <p:cNvPr id="6" name="文本框 5"/>
          <p:cNvSpPr txBox="1"/>
          <p:nvPr>
            <p:custDataLst>
              <p:tags r:id="rId2"/>
            </p:custDataLst>
          </p:nvPr>
        </p:nvSpPr>
        <p:spPr bwMode="auto">
          <a:xfrm>
            <a:off x="914400" y="635000"/>
            <a:ext cx="7315200" cy="2143125"/>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zh-CN" sz="2400" dirty="0"/>
              <a:t>动态存储分配可采取的分配方案是</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bwMode="auto">
          <a:xfrm>
            <a:off x="1828800" y="2786063"/>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zh-CN" sz="2400" dirty="0"/>
              <a:t>队式存储分配</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bwMode="auto">
          <a:xfrm>
            <a:off x="1828800" y="3643313"/>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400" dirty="0" smtClean="0"/>
              <a:t>栈</a:t>
            </a:r>
            <a:r>
              <a:rPr lang="zh-CN" altLang="zh-CN" sz="2400" dirty="0" smtClean="0"/>
              <a:t>式</a:t>
            </a:r>
            <a:r>
              <a:rPr lang="zh-CN" altLang="zh-CN" sz="2400" dirty="0"/>
              <a:t>存储分配</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bwMode="auto">
          <a:xfrm>
            <a:off x="1828800" y="4500563"/>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400" dirty="0" smtClean="0"/>
              <a:t>链</a:t>
            </a:r>
            <a:r>
              <a:rPr lang="zh-CN" altLang="zh-CN" sz="2400" dirty="0" smtClean="0"/>
              <a:t>式</a:t>
            </a:r>
            <a:r>
              <a:rPr lang="zh-CN" altLang="zh-CN" sz="2400" dirty="0"/>
              <a:t>存储分配</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6"/>
            </p:custDataLst>
          </p:nvPr>
        </p:nvSpPr>
        <p:spPr bwMode="auto">
          <a:xfrm>
            <a:off x="1828800" y="5357813"/>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400" dirty="0" smtClean="0"/>
              <a:t>堆</a:t>
            </a:r>
            <a:r>
              <a:rPr lang="zh-CN" altLang="zh-CN" sz="2400" dirty="0" smtClean="0"/>
              <a:t>式</a:t>
            </a:r>
            <a:r>
              <a:rPr lang="zh-CN" altLang="zh-CN" sz="2400" dirty="0"/>
              <a:t>存储分配</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bwMode="auto">
            <a:xfrm>
              <a:off x="254000" y="0"/>
              <a:ext cx="1905000" cy="63500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zh-CN" altLang="en-US" sz="2600" b="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7"/>
              </p:custDataLst>
            </p:nvPr>
          </p:nvSpPr>
          <p:spPr bwMode="auto">
            <a:xfrm>
              <a:off x="1525905" y="109220"/>
              <a:ext cx="2286000" cy="50800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en-US" altLang="zh-CN"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052654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3" name="灯片编号占位符 2"/>
          <p:cNvSpPr>
            <a:spLocks noGrp="1"/>
          </p:cNvSpPr>
          <p:nvPr>
            <p:ph type="sldNum" sz="quarter" idx="11"/>
          </p:nvPr>
        </p:nvSpPr>
        <p:spPr/>
        <p:txBody>
          <a:bodyPr/>
          <a:lstStyle/>
          <a:p>
            <a:pPr>
              <a:defRPr/>
            </a:pPr>
            <a:fld id="{CF5ACDC4-D1BA-4563-87CF-A63F8343A571}" type="slidenum">
              <a:rPr lang="en-US" altLang="zh-CN" smtClean="0"/>
              <a:pPr>
                <a:defRPr/>
              </a:pPr>
              <a:t>13</a:t>
            </a:fld>
            <a:endParaRPr lang="en-US" altLang="zh-CN"/>
          </a:p>
        </p:txBody>
      </p:sp>
      <p:sp>
        <p:nvSpPr>
          <p:cNvPr id="4" name="日期占位符 3"/>
          <p:cNvSpPr>
            <a:spLocks noGrp="1"/>
          </p:cNvSpPr>
          <p:nvPr>
            <p:ph type="dt" sz="half" idx="12"/>
          </p:nvPr>
        </p:nvSpPr>
        <p:spPr/>
        <p:txBody>
          <a:bodyPr/>
          <a:lstStyle/>
          <a:p>
            <a:pPr>
              <a:defRPr/>
            </a:pPr>
            <a:fld id="{9E35408A-9A16-4CD7-8A61-6CA7C26599DF}" type="datetime1">
              <a:rPr lang="zh-CN" altLang="en-US" smtClean="0"/>
              <a:pPr>
                <a:defRPr/>
              </a:pPr>
              <a:t>2021/11/14</a:t>
            </a:fld>
            <a:r>
              <a:rPr lang="en-US" altLang="zh-CN" smtClean="0"/>
              <a:t>Monday, Sep 7</a:t>
            </a:r>
            <a:r>
              <a:rPr lang="en-US" altLang="zh-CN" baseline="30000" smtClean="0"/>
              <a:t>th</a:t>
            </a:r>
            <a:r>
              <a:rPr lang="en-US" altLang="zh-CN" smtClean="0"/>
              <a:t>, 2009</a:t>
            </a:r>
            <a:endParaRPr lang="en-US" altLang="zh-CN"/>
          </a:p>
        </p:txBody>
      </p:sp>
      <p:sp>
        <p:nvSpPr>
          <p:cNvPr id="6" name="文本框 5"/>
          <p:cNvSpPr txBox="1"/>
          <p:nvPr>
            <p:custDataLst>
              <p:tags r:id="rId2"/>
            </p:custDataLst>
          </p:nvPr>
        </p:nvSpPr>
        <p:spPr bwMode="auto">
          <a:xfrm>
            <a:off x="914400" y="635000"/>
            <a:ext cx="7315200" cy="5549822"/>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zh-CN" sz="2400" dirty="0"/>
              <a:t>如下程序的错误原因</a:t>
            </a:r>
            <a:r>
              <a:rPr lang="zh-CN" altLang="zh-CN" sz="2400" dirty="0" smtClean="0"/>
              <a:t>是</a:t>
            </a:r>
            <a:r>
              <a:rPr lang="zh-CN" altLang="en-US" sz="2400" dirty="0" smtClean="0"/>
              <a:t>（）</a:t>
            </a:r>
            <a:endParaRPr lang="en-US" altLang="zh-CN" sz="2400" dirty="0" smtClean="0"/>
          </a:p>
          <a:p>
            <a:pPr marL="0" indent="0">
              <a:buNone/>
            </a:pPr>
            <a:r>
              <a:rPr lang="en-US" altLang="zh-CN" sz="2400" dirty="0"/>
              <a:t>main(){</a:t>
            </a:r>
            <a:endParaRPr lang="zh-CN" altLang="zh-CN" sz="2400" dirty="0"/>
          </a:p>
          <a:p>
            <a:pPr marL="0" indent="0">
              <a:buNone/>
            </a:pPr>
            <a:r>
              <a:rPr lang="en-US" altLang="zh-CN" sz="2400" dirty="0" err="1"/>
              <a:t>int</a:t>
            </a:r>
            <a:r>
              <a:rPr lang="en-US" altLang="zh-CN" sz="2400" dirty="0"/>
              <a:t> *q;</a:t>
            </a:r>
            <a:endParaRPr lang="zh-CN" altLang="zh-CN" sz="2400" dirty="0"/>
          </a:p>
          <a:p>
            <a:pPr marL="0" indent="0">
              <a:buNone/>
            </a:pPr>
            <a:r>
              <a:rPr lang="en-US" altLang="zh-CN" sz="2400" dirty="0"/>
              <a:t>q=hope();</a:t>
            </a:r>
            <a:endParaRPr lang="zh-CN" altLang="zh-CN" sz="2400" dirty="0"/>
          </a:p>
          <a:p>
            <a:pPr marL="0" indent="0">
              <a:buNone/>
            </a:pPr>
            <a:r>
              <a:rPr lang="en-US" altLang="zh-CN" sz="2400" dirty="0"/>
              <a:t>}</a:t>
            </a:r>
            <a:endParaRPr lang="zh-CN" altLang="zh-CN" sz="2400" dirty="0"/>
          </a:p>
          <a:p>
            <a:pPr marL="0" indent="0">
              <a:buNone/>
            </a:pPr>
            <a:r>
              <a:rPr lang="en-US" altLang="zh-CN" sz="2400" dirty="0" err="1"/>
              <a:t>int</a:t>
            </a:r>
            <a:r>
              <a:rPr lang="en-US" altLang="zh-CN" sz="2400" dirty="0"/>
              <a:t> *hope(){</a:t>
            </a:r>
            <a:endParaRPr lang="zh-CN" altLang="zh-CN" sz="2400" dirty="0"/>
          </a:p>
          <a:p>
            <a:pPr marL="0" indent="0">
              <a:buNone/>
            </a:pPr>
            <a:r>
              <a:rPr lang="en-US" altLang="zh-CN" sz="2400" dirty="0" err="1"/>
              <a:t>int</a:t>
            </a:r>
            <a:r>
              <a:rPr lang="en-US" altLang="zh-CN" sz="2400" dirty="0"/>
              <a:t> x=2012;</a:t>
            </a:r>
            <a:endParaRPr lang="zh-CN" altLang="zh-CN" sz="2400" dirty="0"/>
          </a:p>
          <a:p>
            <a:pPr marL="0" indent="0">
              <a:buNone/>
            </a:pPr>
            <a:r>
              <a:rPr lang="en-US" altLang="zh-CN" sz="2400" dirty="0"/>
              <a:t>return &amp;x;</a:t>
            </a:r>
            <a:endParaRPr lang="zh-CN" altLang="zh-CN" sz="2400" dirty="0"/>
          </a:p>
          <a:p>
            <a:pPr marL="0" indent="0">
              <a:buNone/>
            </a:pPr>
            <a:r>
              <a:rPr lang="en-US" altLang="zh-CN" sz="2400" dirty="0"/>
              <a:t>}</a:t>
            </a:r>
            <a:endParaRPr lang="zh-CN" altLang="zh-CN" sz="2400" dirty="0"/>
          </a:p>
          <a:p>
            <a:pPr>
              <a:spcBef>
                <a:spcPct val="50000"/>
              </a:spcBef>
            </a:pP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3"/>
            </p:custDataLst>
          </p:nvPr>
        </p:nvSpPr>
        <p:spPr bwMode="auto">
          <a:xfrm>
            <a:off x="3702199" y="2850159"/>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数组越界</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p:cNvSpPr txBox="1"/>
          <p:nvPr>
            <p:custDataLst>
              <p:tags r:id="rId4"/>
            </p:custDataLst>
          </p:nvPr>
        </p:nvSpPr>
        <p:spPr bwMode="auto">
          <a:xfrm>
            <a:off x="3702199" y="3707409"/>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内存泄漏</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p:cNvSpPr txBox="1"/>
          <p:nvPr>
            <p:custDataLst>
              <p:tags r:id="rId5"/>
            </p:custDataLst>
          </p:nvPr>
        </p:nvSpPr>
        <p:spPr bwMode="auto">
          <a:xfrm>
            <a:off x="3702199" y="4564659"/>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悬空引用</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p:cNvSpPr txBox="1"/>
          <p:nvPr>
            <p:custDataLst>
              <p:tags r:id="rId6"/>
            </p:custDataLst>
          </p:nvPr>
        </p:nvSpPr>
        <p:spPr bwMode="auto">
          <a:xfrm>
            <a:off x="3702199" y="5421909"/>
            <a:ext cx="6400800" cy="642938"/>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rtlCol="0" anchor="ctr" anchorCtr="0">
            <a:noAutofit/>
          </a:bodyPr>
          <a:lstStyle/>
          <a:p>
            <a:pPr>
              <a:spcBef>
                <a:spcPct val="50000"/>
              </a:spcBef>
            </a:pPr>
            <a:r>
              <a:rPr lang="zh-CN" altLang="en-US" sz="2600" b="1"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内存溢出</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7"/>
            </p:custDataLst>
          </p:nvPr>
        </p:nvSpPr>
        <p:spPr>
          <a:xfrm>
            <a:off x="2987824" y="291445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8"/>
            </p:custDataLst>
          </p:nvPr>
        </p:nvSpPr>
        <p:spPr>
          <a:xfrm>
            <a:off x="2987824" y="377170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9"/>
            </p:custDataLst>
          </p:nvPr>
        </p:nvSpPr>
        <p:spPr>
          <a:xfrm>
            <a:off x="2987824" y="4628952"/>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p:cNvSpPr>
            <a:spLocks noChangeAspect="1"/>
          </p:cNvSpPr>
          <p:nvPr>
            <p:custDataLst>
              <p:tags r:id="rId10"/>
            </p:custDataLst>
          </p:nvPr>
        </p:nvSpPr>
        <p:spPr>
          <a:xfrm>
            <a:off x="2987824" y="5486202"/>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圆角矩形 14"/>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p:cNvGrpSpPr/>
          <p:nvPr>
            <p:custDataLst>
              <p:tags r:id="rId12"/>
            </p:custDataLst>
          </p:nvPr>
        </p:nvGrpSpPr>
        <p:grpSpPr>
          <a:xfrm>
            <a:off x="0" y="0"/>
            <a:ext cx="9144000" cy="635000"/>
            <a:chOff x="0" y="0"/>
            <a:chExt cx="9144000" cy="635000"/>
          </a:xfrm>
        </p:grpSpPr>
        <p:sp>
          <p:nvSpPr>
            <p:cNvPr id="16"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p:cNvSpPr txBox="1"/>
            <p:nvPr>
              <p:custDataLst>
                <p:tags r:id="rId16"/>
              </p:custDataLst>
            </p:nvPr>
          </p:nvSpPr>
          <p:spPr bwMode="auto">
            <a:xfrm>
              <a:off x="254000" y="0"/>
              <a:ext cx="1905000" cy="63500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zh-CN" altLang="en-US" sz="2600" b="1"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600" b="1"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9" name="TipText"/>
            <p:cNvSpPr txBox="1"/>
            <p:nvPr>
              <p:custDataLst>
                <p:tags r:id="rId17"/>
              </p:custDataLst>
            </p:nvPr>
          </p:nvSpPr>
          <p:spPr bwMode="auto">
            <a:xfrm>
              <a:off x="1525905" y="109220"/>
              <a:ext cx="2286000" cy="50800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rtlCol="0" anchor="ctr" anchorCtr="0">
              <a:noAutofit/>
            </a:bodyPr>
            <a:lstStyle/>
            <a:p>
              <a:pPr>
                <a:spcBef>
                  <a:spcPct val="50000"/>
                </a:spcBef>
              </a:pPr>
              <a:r>
                <a:rPr lang="en-US" altLang="zh-CN"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b="1"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b="1"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916790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第七章 中间代码生成</a:t>
            </a:r>
          </a:p>
        </p:txBody>
      </p:sp>
      <p:sp>
        <p:nvSpPr>
          <p:cNvPr id="3" name="内容占位符 2"/>
          <p:cNvSpPr>
            <a:spLocks noGrp="1"/>
          </p:cNvSpPr>
          <p:nvPr>
            <p:ph idx="1"/>
          </p:nvPr>
        </p:nvSpPr>
        <p:spPr/>
        <p:txBody>
          <a:bodyPr/>
          <a:lstStyle/>
          <a:p>
            <a:r>
              <a:rPr lang="zh-CN" altLang="en-US" sz="2800" dirty="0"/>
              <a:t>三地址代码</a:t>
            </a:r>
            <a:endParaRPr lang="en-US" altLang="zh-CN" sz="2800" dirty="0"/>
          </a:p>
          <a:p>
            <a:r>
              <a:rPr lang="zh-CN" altLang="en-US" sz="2800" dirty="0"/>
              <a:t>语法树</a:t>
            </a:r>
            <a:endParaRPr lang="en-US" altLang="zh-CN" sz="2800" dirty="0"/>
          </a:p>
          <a:p>
            <a:r>
              <a:rPr lang="zh-CN" altLang="en-US" sz="2800" dirty="0"/>
              <a:t>后缀表示</a:t>
            </a:r>
            <a:endParaRPr lang="en-US" altLang="zh-CN" sz="2800" dirty="0"/>
          </a:p>
          <a:p>
            <a:pPr marL="0" indent="0">
              <a:buNone/>
            </a:pPr>
            <a:r>
              <a:rPr lang="en-US" altLang="zh-CN" sz="2800" dirty="0"/>
              <a:t>a=</a:t>
            </a:r>
            <a:r>
              <a:rPr lang="en-US" altLang="zh-CN" sz="2800" dirty="0" err="1"/>
              <a:t>b+c</a:t>
            </a:r>
            <a:r>
              <a:rPr lang="en-US" altLang="zh-CN" sz="2800" dirty="0"/>
              <a:t>-(d*(-3))</a:t>
            </a:r>
          </a:p>
          <a:p>
            <a:pPr marL="0" indent="0">
              <a:buNone/>
            </a:pPr>
            <a:r>
              <a:rPr lang="en-US" altLang="zh-CN" sz="2800" dirty="0"/>
              <a:t>t</a:t>
            </a:r>
            <a:r>
              <a:rPr lang="en-US" altLang="zh-CN" sz="2800" baseline="-25000" dirty="0"/>
              <a:t>1</a:t>
            </a:r>
            <a:r>
              <a:rPr lang="en-US" altLang="zh-CN" sz="2800" dirty="0"/>
              <a:t>=</a:t>
            </a:r>
            <a:r>
              <a:rPr lang="en-US" altLang="zh-CN" sz="2800" dirty="0" err="1"/>
              <a:t>b+c</a:t>
            </a:r>
            <a:endParaRPr lang="en-US" altLang="zh-CN" sz="2800" dirty="0"/>
          </a:p>
          <a:p>
            <a:pPr marL="0" indent="0">
              <a:buNone/>
            </a:pPr>
            <a:r>
              <a:rPr lang="en-US" altLang="zh-CN" sz="2800" dirty="0"/>
              <a:t>t</a:t>
            </a:r>
            <a:r>
              <a:rPr lang="en-US" altLang="zh-CN" sz="2800" baseline="-25000" dirty="0"/>
              <a:t>5</a:t>
            </a:r>
            <a:r>
              <a:rPr lang="en-US" altLang="zh-CN" sz="2800" dirty="0"/>
              <a:t>=-3</a:t>
            </a:r>
          </a:p>
          <a:p>
            <a:pPr marL="0" indent="0">
              <a:buNone/>
            </a:pPr>
            <a:r>
              <a:rPr lang="en-US" altLang="zh-CN" sz="2800" dirty="0"/>
              <a:t>t</a:t>
            </a:r>
            <a:r>
              <a:rPr lang="en-US" altLang="zh-CN" sz="2800" baseline="-25000" dirty="0"/>
              <a:t>2</a:t>
            </a:r>
            <a:r>
              <a:rPr lang="en-US" altLang="zh-CN" sz="2800" dirty="0"/>
              <a:t>=d*t</a:t>
            </a:r>
            <a:r>
              <a:rPr lang="en-US" altLang="zh-CN" sz="2800" baseline="-25000" dirty="0"/>
              <a:t>5</a:t>
            </a:r>
          </a:p>
          <a:p>
            <a:pPr marL="0" indent="0">
              <a:buNone/>
            </a:pPr>
            <a:r>
              <a:rPr lang="en-US" altLang="zh-CN" sz="2800" dirty="0"/>
              <a:t>t</a:t>
            </a:r>
            <a:r>
              <a:rPr lang="en-US" altLang="zh-CN" sz="2800" baseline="-25000" dirty="0"/>
              <a:t>3</a:t>
            </a:r>
            <a:r>
              <a:rPr lang="en-US" altLang="zh-CN" sz="2800" dirty="0"/>
              <a:t>=t</a:t>
            </a:r>
            <a:r>
              <a:rPr lang="en-US" altLang="zh-CN" sz="2800" baseline="-25000" dirty="0"/>
              <a:t>1</a:t>
            </a:r>
            <a:r>
              <a:rPr lang="en-US" altLang="zh-CN" sz="2800" dirty="0"/>
              <a:t>-t</a:t>
            </a:r>
            <a:r>
              <a:rPr lang="en-US" altLang="zh-CN" sz="2800" baseline="-25000" dirty="0"/>
              <a:t>2</a:t>
            </a:r>
          </a:p>
          <a:p>
            <a:pPr marL="0" indent="0">
              <a:buNone/>
            </a:pPr>
            <a:r>
              <a:rPr lang="en-US" altLang="zh-CN" sz="2800" dirty="0"/>
              <a:t>a=t</a:t>
            </a:r>
            <a:r>
              <a:rPr lang="en-US" altLang="zh-CN" sz="2800" baseline="-25000" dirty="0"/>
              <a:t>3</a:t>
            </a:r>
          </a:p>
          <a:p>
            <a:endParaRPr lang="en-US" altLang="zh-CN" sz="2800" dirty="0"/>
          </a:p>
          <a:p>
            <a:endParaRPr lang="en-US" altLang="zh-CN" sz="2800" dirty="0"/>
          </a:p>
          <a:p>
            <a:endParaRPr lang="zh-CN" altLang="en-US" sz="2800" dirty="0"/>
          </a:p>
        </p:txBody>
      </p:sp>
    </p:spTree>
    <p:extLst>
      <p:ext uri="{BB962C8B-B14F-4D97-AF65-F5344CB8AC3E}">
        <p14:creationId xmlns:p14="http://schemas.microsoft.com/office/powerpoint/2010/main" val="87340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1</a:t>
            </a:r>
            <a:endParaRPr lang="zh-CN" altLang="en-US" b="0" smtClean="0">
              <a:ea typeface="宋体" pitchFamily="2" charset="-122"/>
            </a:endParaRPr>
          </a:p>
        </p:txBody>
      </p:sp>
      <p:sp>
        <p:nvSpPr>
          <p:cNvPr id="23555" name="Rectangle 3"/>
          <p:cNvSpPr>
            <a:spLocks noGrp="1" noChangeArrowheads="1"/>
          </p:cNvSpPr>
          <p:nvPr>
            <p:ph idx="1"/>
          </p:nvPr>
        </p:nvSpPr>
        <p:spPr>
          <a:xfrm>
            <a:off x="304800" y="1125538"/>
            <a:ext cx="8534400" cy="5410200"/>
          </a:xfrm>
        </p:spPr>
        <p:txBody>
          <a:bodyPr/>
          <a:lstStyle/>
          <a:p>
            <a:pPr algn="just">
              <a:lnSpc>
                <a:spcPct val="95000"/>
              </a:lnSpc>
              <a:spcBef>
                <a:spcPct val="0"/>
              </a:spcBef>
              <a:buFontTx/>
              <a:buNone/>
            </a:pPr>
            <a:r>
              <a:rPr lang="en-US" altLang="zh-CN" sz="2800" b="1" smtClean="0">
                <a:ea typeface="宋体" pitchFamily="2" charset="-122"/>
              </a:rPr>
              <a:t>main( )</a:t>
            </a:r>
            <a:r>
              <a:rPr lang="en-US" altLang="zh-CN" sz="2800" b="1" smtClean="0">
                <a:ea typeface="宋体" pitchFamily="2" charset="-122"/>
                <a:cs typeface="Times New Roman" pitchFamily="18" charset="0"/>
              </a:rPr>
              <a:t>{</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char *cp1, *cp2;</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latin typeface="Courier New" pitchFamily="49" charset="0"/>
                <a:ea typeface="宋体" pitchFamily="2" charset="-122"/>
              </a:rPr>
              <a:t> </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cp1 = "12345";</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cp2 = "abcdefghij";</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strcpy(cp1,cp2);</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printf("cp1 = %s\ncp2 = %s\n", cp1, cp2);</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a:t>
            </a:r>
          </a:p>
          <a:p>
            <a:pPr algn="just">
              <a:lnSpc>
                <a:spcPct val="95000"/>
              </a:lnSpc>
              <a:spcBef>
                <a:spcPct val="0"/>
              </a:spcBef>
              <a:buFontTx/>
              <a:buNone/>
            </a:pPr>
            <a:r>
              <a:rPr lang="zh-CN" altLang="en-US" sz="2800" b="1" smtClean="0">
                <a:ea typeface="宋体" pitchFamily="2" charset="-122"/>
              </a:rPr>
              <a:t>在某些系统上的运行结果是：</a:t>
            </a:r>
          </a:p>
          <a:p>
            <a:pPr algn="just">
              <a:lnSpc>
                <a:spcPct val="95000"/>
              </a:lnSpc>
              <a:spcBef>
                <a:spcPct val="0"/>
              </a:spcBef>
              <a:buFontTx/>
              <a:buNone/>
            </a:pPr>
            <a:r>
              <a:rPr lang="zh-CN" altLang="en-US" sz="2800" b="1" smtClean="0">
                <a:ea typeface="宋体" pitchFamily="2" charset="-122"/>
              </a:rPr>
              <a:t>		</a:t>
            </a:r>
            <a:r>
              <a:rPr lang="en-US" altLang="zh-CN" sz="2800" b="1" smtClean="0">
                <a:ea typeface="宋体" pitchFamily="2" charset="-122"/>
              </a:rPr>
              <a:t>cp1 = abcdefghij</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cp2 = ghij</a:t>
            </a:r>
          </a:p>
          <a:p>
            <a:pPr algn="just">
              <a:lnSpc>
                <a:spcPct val="95000"/>
              </a:lnSpc>
              <a:spcBef>
                <a:spcPct val="0"/>
              </a:spcBef>
              <a:buFontTx/>
              <a:buNone/>
            </a:pPr>
            <a:r>
              <a:rPr lang="zh-CN" altLang="en-US" sz="2800" b="1" smtClean="0">
                <a:latin typeface="宋体" pitchFamily="2" charset="-122"/>
                <a:ea typeface="宋体" pitchFamily="2" charset="-122"/>
              </a:rPr>
              <a:t>为什么</a:t>
            </a:r>
            <a:r>
              <a:rPr lang="en-US" altLang="zh-CN" sz="2800" b="1" smtClean="0">
                <a:ea typeface="宋体" pitchFamily="2" charset="-122"/>
              </a:rPr>
              <a:t>cp2</a:t>
            </a:r>
            <a:r>
              <a:rPr lang="zh-CN" altLang="en-US" sz="2800" b="1" smtClean="0">
                <a:latin typeface="宋体" pitchFamily="2" charset="-122"/>
                <a:ea typeface="宋体" pitchFamily="2" charset="-122"/>
              </a:rPr>
              <a:t>所指的串被修改了？</a:t>
            </a:r>
            <a:endParaRPr lang="en-US" altLang="zh-CN" sz="2800" b="1" smtClean="0">
              <a:ea typeface="宋体" pitchFamily="2" charset="-122"/>
            </a:endParaRPr>
          </a:p>
        </p:txBody>
      </p:sp>
      <p:sp>
        <p:nvSpPr>
          <p:cNvPr id="4" name="灯片编号占位符 5"/>
          <p:cNvSpPr>
            <a:spLocks noGrp="1"/>
          </p:cNvSpPr>
          <p:nvPr>
            <p:ph type="sldNum" sz="quarter" idx="11"/>
          </p:nvPr>
        </p:nvSpPr>
        <p:spPr/>
        <p:txBody>
          <a:bodyPr/>
          <a:lstStyle/>
          <a:p>
            <a:pPr>
              <a:defRPr/>
            </a:pPr>
            <a:fld id="{C1BE7264-97A6-41FC-8448-5C2ABF927308}" type="slidenum">
              <a:rPr lang="en-US" altLang="zh-CN"/>
              <a:pPr>
                <a:defRPr/>
              </a:pPr>
              <a:t>2</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1</a:t>
            </a:r>
            <a:endParaRPr lang="zh-CN" altLang="en-US" b="0" smtClean="0">
              <a:ea typeface="宋体" pitchFamily="2" charset="-122"/>
            </a:endParaRPr>
          </a:p>
        </p:txBody>
      </p:sp>
      <p:sp>
        <p:nvSpPr>
          <p:cNvPr id="1644549" name="Rectangle 5"/>
          <p:cNvSpPr>
            <a:spLocks noGrp="1" noChangeArrowheads="1"/>
          </p:cNvSpPr>
          <p:nvPr>
            <p:ph idx="1"/>
          </p:nvPr>
        </p:nvSpPr>
        <p:spPr/>
        <p:txBody>
          <a:bodyPr/>
          <a:lstStyle/>
          <a:p>
            <a:pPr algn="just">
              <a:spcBef>
                <a:spcPct val="0"/>
              </a:spcBef>
              <a:buFontTx/>
              <a:buNone/>
            </a:pPr>
            <a:r>
              <a:rPr lang="zh-CN" altLang="en-US" sz="2800" b="1" dirty="0" smtClean="0">
                <a:latin typeface="宋体" pitchFamily="2" charset="-122"/>
                <a:ea typeface="宋体" pitchFamily="2" charset="-122"/>
              </a:rPr>
              <a:t>因为常量串</a:t>
            </a:r>
            <a:r>
              <a:rPr lang="zh-CN" altLang="en-US" sz="2800" b="1" dirty="0" smtClean="0">
                <a:ea typeface="宋体" pitchFamily="2" charset="-122"/>
              </a:rPr>
              <a:t>“12345”和“</a:t>
            </a:r>
            <a:r>
              <a:rPr lang="en-US" altLang="zh-CN" sz="2800" b="1" dirty="0" err="1" smtClean="0">
                <a:ea typeface="宋体" pitchFamily="2" charset="-122"/>
              </a:rPr>
              <a:t>abcdefghij</a:t>
            </a:r>
            <a:r>
              <a:rPr lang="en-US" altLang="zh-CN" sz="2800" b="1" dirty="0" smtClean="0">
                <a:ea typeface="宋体" pitchFamily="2" charset="-122"/>
              </a:rPr>
              <a:t>”</a:t>
            </a:r>
            <a:r>
              <a:rPr lang="zh-CN" altLang="en-US" sz="2800" b="1" dirty="0" smtClean="0">
                <a:latin typeface="宋体" pitchFamily="2" charset="-122"/>
                <a:ea typeface="宋体" pitchFamily="2" charset="-122"/>
              </a:rPr>
              <a:t>连续分配在常数区</a:t>
            </a:r>
            <a:endParaRPr lang="zh-CN" altLang="en-US" sz="2800" b="1" dirty="0" smtClean="0">
              <a:ea typeface="宋体" pitchFamily="2" charset="-122"/>
            </a:endParaRPr>
          </a:p>
          <a:p>
            <a:pPr algn="just">
              <a:spcBef>
                <a:spcPct val="0"/>
              </a:spcBef>
              <a:buFontTx/>
              <a:buNone/>
            </a:pPr>
            <a:r>
              <a:rPr lang="zh-CN" altLang="en-US" sz="2800" b="1" dirty="0" smtClean="0">
                <a:ea typeface="宋体" pitchFamily="2" charset="-122"/>
              </a:rPr>
              <a:t>执行前：</a:t>
            </a:r>
          </a:p>
          <a:p>
            <a:pPr algn="just">
              <a:spcBef>
                <a:spcPct val="0"/>
              </a:spcBef>
              <a:buFontTx/>
              <a:buNone/>
            </a:pPr>
            <a:r>
              <a:rPr lang="zh-CN" altLang="en-US" sz="2800" b="1" dirty="0" smtClean="0">
                <a:ea typeface="宋体" pitchFamily="2" charset="-122"/>
                <a:cs typeface="Times New Roman" pitchFamily="18" charset="0"/>
              </a:rPr>
              <a:t>		1 2 3 4 5 \0 </a:t>
            </a:r>
            <a:r>
              <a:rPr lang="en-US" altLang="zh-CN" sz="2800" b="1" dirty="0" smtClean="0">
                <a:ea typeface="宋体" pitchFamily="2" charset="-122"/>
                <a:cs typeface="Times New Roman" pitchFamily="18" charset="0"/>
              </a:rPr>
              <a:t>a b c d e f g h i j \0</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sym typeface="Symbol" pitchFamily="18" charset="2"/>
              </a:rPr>
              <a:t>		</a:t>
            </a:r>
            <a:r>
              <a:rPr lang="en-US" altLang="zh-CN" sz="2800" b="1" dirty="0" smtClean="0">
                <a:ea typeface="宋体" pitchFamily="2" charset="-122"/>
              </a:rPr>
              <a:t>	         </a:t>
            </a:r>
            <a:r>
              <a:rPr lang="en-US" altLang="zh-CN" sz="2800" b="1" dirty="0" smtClean="0">
                <a:ea typeface="宋体" pitchFamily="2" charset="-122"/>
                <a:sym typeface="Symbol" pitchFamily="18" charset="2"/>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cp1	         cp2</a:t>
            </a:r>
            <a:endParaRPr lang="zh-CN" altLang="en-US" sz="2800" b="1" dirty="0" smtClean="0">
              <a:ea typeface="宋体" pitchFamily="2" charset="-122"/>
            </a:endParaRPr>
          </a:p>
          <a:p>
            <a:pPr algn="just">
              <a:spcBef>
                <a:spcPct val="0"/>
              </a:spcBef>
              <a:buFontTx/>
              <a:buNone/>
            </a:pPr>
            <a:r>
              <a:rPr lang="zh-CN" altLang="en-US" sz="2800" b="1" dirty="0" smtClean="0">
                <a:latin typeface="宋体" pitchFamily="2" charset="-122"/>
                <a:ea typeface="宋体" pitchFamily="2" charset="-122"/>
              </a:rPr>
              <a:t>执行后</a:t>
            </a:r>
            <a:r>
              <a:rPr lang="zh-CN" altLang="en-US" sz="2800" b="1" dirty="0" smtClean="0">
                <a:ea typeface="宋体" pitchFamily="2" charset="-122"/>
              </a:rPr>
              <a:t>：</a:t>
            </a:r>
          </a:p>
          <a:p>
            <a:pPr algn="just">
              <a:spcBef>
                <a:spcPct val="0"/>
              </a:spcBef>
              <a:buFontTx/>
              <a:buNone/>
            </a:pPr>
            <a:r>
              <a:rPr lang="en-US" altLang="zh-CN" sz="2800" b="1" dirty="0" smtClean="0">
                <a:ea typeface="宋体" pitchFamily="2" charset="-122"/>
              </a:rPr>
              <a:t>		a b c d e f g h i j \0 f g h i j \0</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sym typeface="Symbol" pitchFamily="18" charset="2"/>
              </a:rPr>
              <a:t>		</a:t>
            </a:r>
            <a:r>
              <a:rPr lang="en-US" altLang="zh-CN" sz="2800" b="1" dirty="0" smtClean="0">
                <a:ea typeface="宋体" pitchFamily="2" charset="-122"/>
              </a:rPr>
              <a:t>	       </a:t>
            </a:r>
            <a:r>
              <a:rPr lang="en-US" altLang="zh-CN" sz="2800" b="1" dirty="0" smtClean="0">
                <a:ea typeface="宋体" pitchFamily="2" charset="-122"/>
                <a:sym typeface="Symbol" pitchFamily="18" charset="2"/>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cp1	       cp2</a:t>
            </a:r>
          </a:p>
          <a:p>
            <a:pPr algn="just">
              <a:spcBef>
                <a:spcPct val="0"/>
              </a:spcBef>
              <a:buFontTx/>
              <a:buNone/>
            </a:pPr>
            <a:r>
              <a:rPr lang="zh-CN" altLang="en-US" sz="2800" b="1" dirty="0" smtClean="0">
                <a:latin typeface="宋体" pitchFamily="2" charset="-122"/>
                <a:ea typeface="宋体" pitchFamily="2" charset="-122"/>
              </a:rPr>
              <a:t>现在的编译器大都把程序中的串常量单独存放在只读数据段中，因此运行时会报错</a:t>
            </a:r>
            <a:endParaRPr lang="zh-CN" altLang="en-US" sz="2800" b="1" dirty="0" smtClean="0">
              <a:ea typeface="宋体" pitchFamily="2" charset="-122"/>
            </a:endParaRPr>
          </a:p>
          <a:p>
            <a:endParaRPr lang="zh-CN" altLang="en-US" sz="28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7D97B113-1930-4AF2-90CA-55FC6D0D6611}" type="slidenum">
              <a:rPr lang="en-US" altLang="zh-CN"/>
              <a:pPr>
                <a:defRPr/>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4549">
                                            <p:txEl>
                                              <p:pRg st="5" end="5"/>
                                            </p:txEl>
                                          </p:spTgt>
                                        </p:tgtEl>
                                        <p:attrNameLst>
                                          <p:attrName>style.visibility</p:attrName>
                                        </p:attrNameLst>
                                      </p:cBhvr>
                                      <p:to>
                                        <p:strVal val="visible"/>
                                      </p:to>
                                    </p:set>
                                    <p:animEffect transition="in" filter="blinds(horizontal)">
                                      <p:cBhvr>
                                        <p:cTn id="7" dur="500"/>
                                        <p:tgtEl>
                                          <p:spTgt spid="164454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44549">
                                            <p:txEl>
                                              <p:pRg st="6" end="6"/>
                                            </p:txEl>
                                          </p:spTgt>
                                        </p:tgtEl>
                                        <p:attrNameLst>
                                          <p:attrName>style.visibility</p:attrName>
                                        </p:attrNameLst>
                                      </p:cBhvr>
                                      <p:to>
                                        <p:strVal val="visible"/>
                                      </p:to>
                                    </p:set>
                                    <p:animEffect transition="in" filter="blinds(horizontal)">
                                      <p:cBhvr>
                                        <p:cTn id="10" dur="500"/>
                                        <p:tgtEl>
                                          <p:spTgt spid="1644549">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44549">
                                            <p:txEl>
                                              <p:pRg st="7" end="7"/>
                                            </p:txEl>
                                          </p:spTgt>
                                        </p:tgtEl>
                                        <p:attrNameLst>
                                          <p:attrName>style.visibility</p:attrName>
                                        </p:attrNameLst>
                                      </p:cBhvr>
                                      <p:to>
                                        <p:strVal val="visible"/>
                                      </p:to>
                                    </p:set>
                                    <p:animEffect transition="in" filter="blinds(horizontal)">
                                      <p:cBhvr>
                                        <p:cTn id="13" dur="500"/>
                                        <p:tgtEl>
                                          <p:spTgt spid="1644549">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44549">
                                            <p:txEl>
                                              <p:pRg st="8" end="8"/>
                                            </p:txEl>
                                          </p:spTgt>
                                        </p:tgtEl>
                                        <p:attrNameLst>
                                          <p:attrName>style.visibility</p:attrName>
                                        </p:attrNameLst>
                                      </p:cBhvr>
                                      <p:to>
                                        <p:strVal val="visible"/>
                                      </p:to>
                                    </p:set>
                                    <p:animEffect transition="in" filter="blinds(horizontal)">
                                      <p:cBhvr>
                                        <p:cTn id="16" dur="500"/>
                                        <p:tgtEl>
                                          <p:spTgt spid="1644549">
                                            <p:txEl>
                                              <p:pRg st="8" end="8"/>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644549">
                                            <p:txEl>
                                              <p:pRg st="9" end="9"/>
                                            </p:txEl>
                                          </p:spTgt>
                                        </p:tgtEl>
                                        <p:attrNameLst>
                                          <p:attrName>style.visibility</p:attrName>
                                        </p:attrNameLst>
                                      </p:cBhvr>
                                      <p:to>
                                        <p:strVal val="visible"/>
                                      </p:to>
                                    </p:set>
                                    <p:animEffect transition="in" filter="blinds(horizontal)">
                                      <p:cBhvr>
                                        <p:cTn id="21" dur="500"/>
                                        <p:tgtEl>
                                          <p:spTgt spid="164454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2</a:t>
            </a:r>
            <a:endParaRPr lang="zh-CN" altLang="en-US" b="0" smtClean="0">
              <a:ea typeface="宋体" pitchFamily="2" charset="-122"/>
            </a:endParaRPr>
          </a:p>
        </p:txBody>
      </p:sp>
      <p:sp>
        <p:nvSpPr>
          <p:cNvPr id="25604" name="Rectangle 5"/>
          <p:cNvSpPr>
            <a:spLocks noGrp="1" noChangeArrowheads="1"/>
          </p:cNvSpPr>
          <p:nvPr>
            <p:ph idx="1"/>
          </p:nvPr>
        </p:nvSpPr>
        <p:spPr/>
        <p:txBody>
          <a:bodyPr/>
          <a:lstStyle/>
          <a:p>
            <a:pPr algn="just">
              <a:spcBef>
                <a:spcPct val="0"/>
              </a:spcBef>
              <a:buFontTx/>
              <a:buNone/>
            </a:pPr>
            <a:r>
              <a:rPr lang="zh-CN" altLang="en-US" sz="2800" b="1" dirty="0" smtClean="0">
                <a:latin typeface="宋体" pitchFamily="2" charset="-122"/>
                <a:ea typeface="宋体" pitchFamily="2" charset="-122"/>
              </a:rPr>
              <a:t>下面的程序运行时输出</a:t>
            </a:r>
            <a:r>
              <a:rPr lang="zh-CN" altLang="en-US" sz="2800" b="1" dirty="0" smtClean="0">
                <a:ea typeface="宋体" pitchFamily="2" charset="-122"/>
              </a:rPr>
              <a:t>3</a:t>
            </a:r>
            <a:r>
              <a:rPr lang="zh-CN" altLang="en-US" sz="2800" b="1" dirty="0" smtClean="0">
                <a:latin typeface="宋体" pitchFamily="2" charset="-122"/>
                <a:ea typeface="宋体" pitchFamily="2" charset="-122"/>
              </a:rPr>
              <a:t>个整数。试从运行环境和</a:t>
            </a:r>
            <a:r>
              <a:rPr lang="en-US" altLang="zh-CN" sz="2800" b="1" dirty="0" err="1" smtClean="0">
                <a:ea typeface="宋体" pitchFamily="2" charset="-122"/>
              </a:rPr>
              <a:t>printf</a:t>
            </a:r>
            <a:r>
              <a:rPr lang="zh-CN" altLang="en-US" sz="2800" b="1" dirty="0" smtClean="0">
                <a:latin typeface="宋体" pitchFamily="2" charset="-122"/>
                <a:ea typeface="宋体" pitchFamily="2" charset="-122"/>
              </a:rPr>
              <a:t>的实现来分析，为什么此程序会有</a:t>
            </a:r>
            <a:r>
              <a:rPr lang="zh-CN" altLang="en-US" sz="2800" b="1" dirty="0" smtClean="0">
                <a:ea typeface="宋体" pitchFamily="2" charset="-122"/>
              </a:rPr>
              <a:t>3</a:t>
            </a:r>
            <a:r>
              <a:rPr lang="zh-CN" altLang="en-US" sz="2800" b="1" dirty="0" smtClean="0">
                <a:latin typeface="宋体" pitchFamily="2" charset="-122"/>
                <a:ea typeface="宋体" pitchFamily="2" charset="-122"/>
              </a:rPr>
              <a:t>个整数输出？</a:t>
            </a:r>
            <a:r>
              <a:rPr lang="zh-CN" altLang="en-US" sz="2800" b="1" dirty="0" smtClean="0">
                <a:ea typeface="宋体" pitchFamily="2" charset="-122"/>
              </a:rPr>
              <a:t> </a:t>
            </a:r>
          </a:p>
          <a:p>
            <a:pPr algn="just">
              <a:spcBef>
                <a:spcPct val="0"/>
              </a:spcBef>
              <a:buFontTx/>
              <a:buNone/>
            </a:pPr>
            <a:endParaRPr lang="en-US" altLang="zh-CN" sz="3200" b="1" dirty="0" smtClean="0">
              <a:ea typeface="宋体" pitchFamily="2" charset="-122"/>
            </a:endParaRPr>
          </a:p>
          <a:p>
            <a:pPr algn="just">
              <a:spcBef>
                <a:spcPct val="0"/>
              </a:spcBef>
              <a:buFontTx/>
              <a:buNone/>
            </a:pPr>
            <a:r>
              <a:rPr lang="en-US" altLang="zh-CN" sz="3200" b="1" dirty="0" smtClean="0">
                <a:ea typeface="宋体" pitchFamily="2" charset="-122"/>
              </a:rPr>
              <a:t>main()</a:t>
            </a:r>
            <a:endParaRPr lang="en-US" altLang="zh-CN" sz="3200" b="1" dirty="0" smtClean="0">
              <a:ea typeface="宋体" pitchFamily="2" charset="-122"/>
              <a:cs typeface="Times New Roman" pitchFamily="18" charset="0"/>
            </a:endParaRPr>
          </a:p>
          <a:p>
            <a:pPr algn="just">
              <a:spcBef>
                <a:spcPct val="0"/>
              </a:spcBef>
              <a:buFontTx/>
              <a:buNone/>
            </a:pPr>
            <a:r>
              <a:rPr lang="en-US" altLang="zh-CN" sz="3200" b="1" dirty="0" smtClean="0">
                <a:ea typeface="宋体" pitchFamily="2" charset="-122"/>
                <a:cs typeface="Times New Roman" pitchFamily="18" charset="0"/>
              </a:rPr>
              <a:t>{</a:t>
            </a:r>
            <a:endParaRPr lang="en-US" altLang="zh-CN" sz="3200" b="1" dirty="0" smtClean="0">
              <a:ea typeface="宋体" pitchFamily="2" charset="-122"/>
            </a:endParaRPr>
          </a:p>
          <a:p>
            <a:pPr algn="just">
              <a:spcBef>
                <a:spcPct val="0"/>
              </a:spcBef>
              <a:buFontTx/>
              <a:buNone/>
            </a:pPr>
            <a:r>
              <a:rPr lang="en-US" altLang="zh-CN" sz="3200" b="1" dirty="0" smtClean="0">
                <a:ea typeface="宋体" pitchFamily="2" charset="-122"/>
              </a:rPr>
              <a:t>		</a:t>
            </a:r>
            <a:r>
              <a:rPr lang="en-US" altLang="zh-CN" sz="3200" b="1" dirty="0" err="1" smtClean="0">
                <a:ea typeface="宋体" pitchFamily="2" charset="-122"/>
              </a:rPr>
              <a:t>printf</a:t>
            </a:r>
            <a:r>
              <a:rPr lang="en-US" altLang="zh-CN" sz="3200" b="1" dirty="0" smtClean="0">
                <a:ea typeface="宋体" pitchFamily="2" charset="-122"/>
              </a:rPr>
              <a:t>(“%d, %d, %d\n”);</a:t>
            </a:r>
          </a:p>
          <a:p>
            <a:pPr algn="just">
              <a:spcBef>
                <a:spcPct val="0"/>
              </a:spcBef>
              <a:buFontTx/>
              <a:buNone/>
            </a:pPr>
            <a:r>
              <a:rPr lang="en-US" altLang="zh-CN" sz="3200" b="1" dirty="0" smtClean="0">
                <a:ea typeface="宋体" pitchFamily="2" charset="-122"/>
              </a:rPr>
              <a:t>}</a:t>
            </a:r>
          </a:p>
          <a:p>
            <a:endParaRPr lang="zh-CN" altLang="en-US" sz="32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8B0DEA29-91C5-435B-B2D3-F966A43F9720}" type="slidenum">
              <a:rPr lang="en-US" altLang="zh-CN"/>
              <a:pPr>
                <a:defRPr/>
              </a:pPr>
              <a:t>4</a:t>
            </a:fld>
            <a:endParaRPr lang="en-US" altLang="zh-CN"/>
          </a:p>
        </p:txBody>
      </p:sp>
      <p:sp>
        <p:nvSpPr>
          <p:cNvPr id="2" name="矩形 1"/>
          <p:cNvSpPr>
            <a:spLocks noChangeArrowheads="1"/>
          </p:cNvSpPr>
          <p:nvPr/>
        </p:nvSpPr>
        <p:spPr bwMode="auto">
          <a:xfrm>
            <a:off x="2339752" y="4725144"/>
            <a:ext cx="45720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dirty="0"/>
              <a:t>0, 0, 2147348480</a:t>
            </a:r>
          </a:p>
          <a:p>
            <a:r>
              <a:rPr lang="en-US" altLang="zh-CN" dirty="0"/>
              <a:t>Press any key to continue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2</a:t>
            </a:r>
            <a:endParaRPr lang="zh-CN" altLang="en-US" b="0" smtClean="0">
              <a:ea typeface="宋体" pitchFamily="2" charset="-122"/>
            </a:endParaRPr>
          </a:p>
        </p:txBody>
      </p:sp>
      <p:sp>
        <p:nvSpPr>
          <p:cNvPr id="26628" name="Rectangle 3"/>
          <p:cNvSpPr>
            <a:spLocks noGrp="1" noChangeArrowheads="1"/>
          </p:cNvSpPr>
          <p:nvPr>
            <p:ph idx="1"/>
          </p:nvPr>
        </p:nvSpPr>
        <p:spPr/>
        <p:txBody>
          <a:bodyPr/>
          <a:lstStyle/>
          <a:p>
            <a:pPr algn="just">
              <a:spcBef>
                <a:spcPct val="30000"/>
              </a:spcBef>
            </a:pPr>
            <a:r>
              <a:rPr lang="zh-CN" altLang="en-GB" sz="2400" b="1" dirty="0" smtClean="0">
                <a:ea typeface="宋体" pitchFamily="2" charset="-122"/>
              </a:rPr>
              <a:t>当用传统的参数声明方式时，</a:t>
            </a:r>
            <a:r>
              <a:rPr lang="en-GB" altLang="zh-CN" sz="2400" b="1" dirty="0" smtClean="0">
                <a:ea typeface="宋体" pitchFamily="2" charset="-122"/>
              </a:rPr>
              <a:t>C</a:t>
            </a:r>
            <a:r>
              <a:rPr lang="zh-CN" altLang="en-GB" sz="2400" b="1" dirty="0" smtClean="0">
                <a:latin typeface="宋体" pitchFamily="2" charset="-122"/>
                <a:ea typeface="宋体" pitchFamily="2" charset="-122"/>
              </a:rPr>
              <a:t>语言编译器是不做实在参数和形式参数的个数和类型是否一致的检查的，由程序员自己保证它们的一致性。</a:t>
            </a:r>
          </a:p>
          <a:p>
            <a:r>
              <a:rPr lang="zh-CN" altLang="en-US" sz="2400" b="1" dirty="0" smtClean="0">
                <a:ea typeface="宋体" pitchFamily="2" charset="-122"/>
              </a:rPr>
              <a:t>但是，</a:t>
            </a:r>
            <a:r>
              <a:rPr lang="en-US" altLang="zh-CN" sz="2400" b="1" dirty="0" smtClean="0">
                <a:ea typeface="宋体" pitchFamily="2" charset="-122"/>
              </a:rPr>
              <a:t>c</a:t>
            </a:r>
            <a:r>
              <a:rPr lang="zh-CN" altLang="en-US" sz="2400" b="1" dirty="0" smtClean="0">
                <a:ea typeface="宋体" pitchFamily="2" charset="-122"/>
              </a:rPr>
              <a:t>语言的实现保证被调用函数能准确地取到第一个实在参数。</a:t>
            </a:r>
          </a:p>
          <a:p>
            <a:r>
              <a:rPr lang="zh-CN" altLang="en-US" sz="2400" b="1" dirty="0" smtClean="0">
                <a:ea typeface="宋体" pitchFamily="2" charset="-122"/>
              </a:rPr>
              <a:t>因此</a:t>
            </a:r>
            <a:r>
              <a:rPr lang="en-US" altLang="zh-CN" sz="2400" b="1" dirty="0" err="1" smtClean="0">
                <a:ea typeface="宋体" pitchFamily="2" charset="-122"/>
              </a:rPr>
              <a:t>printf</a:t>
            </a:r>
            <a:r>
              <a:rPr lang="zh-CN" altLang="en-US" sz="2400" b="1" dirty="0" smtClean="0">
                <a:ea typeface="宋体" pitchFamily="2" charset="-122"/>
              </a:rPr>
              <a:t>的实现首先取到第一个参数</a:t>
            </a:r>
            <a:r>
              <a:rPr lang="en-US" altLang="zh-CN" sz="2400" b="1" dirty="0" smtClean="0">
                <a:ea typeface="宋体" pitchFamily="2" charset="-122"/>
              </a:rPr>
              <a:t>——</a:t>
            </a:r>
            <a:r>
              <a:rPr lang="zh-CN" altLang="en-US" sz="2400" b="1" dirty="0" smtClean="0">
                <a:ea typeface="宋体" pitchFamily="2" charset="-122"/>
              </a:rPr>
              <a:t>格式控制字符串，然后分析它的格式控制要求，根据格式控制中的格式说明，到栈中取第二、第三个参数等等，而不管调用者是否真正提供了这些参数。</a:t>
            </a:r>
          </a:p>
          <a:p>
            <a:r>
              <a:rPr lang="zh-CN" altLang="en-US" sz="2400" b="1" dirty="0" smtClean="0">
                <a:ea typeface="宋体" pitchFamily="2" charset="-122"/>
              </a:rPr>
              <a:t>所以该程序有</a:t>
            </a:r>
            <a:r>
              <a:rPr lang="en-US" altLang="zh-CN" sz="2400" b="1" dirty="0" smtClean="0">
                <a:ea typeface="宋体" pitchFamily="2" charset="-122"/>
              </a:rPr>
              <a:t>3</a:t>
            </a:r>
            <a:r>
              <a:rPr lang="zh-CN" altLang="en-US" sz="2400" b="1" dirty="0" smtClean="0">
                <a:ea typeface="宋体" pitchFamily="2" charset="-122"/>
              </a:rPr>
              <a:t>个整数输出。</a:t>
            </a:r>
            <a:endParaRPr lang="zh-CN" altLang="en-US" sz="24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BBCC3A26-A502-476C-A56A-4593E9759B2D}" type="slidenum">
              <a:rPr lang="en-US" altLang="zh-CN"/>
              <a:pPr>
                <a:defRPr/>
              </a:pPr>
              <a:t>5</a:t>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4</a:t>
            </a:r>
            <a:endParaRPr lang="zh-CN" altLang="en-US" b="0" smtClean="0">
              <a:ea typeface="宋体" pitchFamily="2" charset="-122"/>
            </a:endParaRPr>
          </a:p>
        </p:txBody>
      </p:sp>
      <p:sp>
        <p:nvSpPr>
          <p:cNvPr id="30723" name="Rectangle 3"/>
          <p:cNvSpPr>
            <a:spLocks noGrp="1" noChangeArrowheads="1"/>
          </p:cNvSpPr>
          <p:nvPr>
            <p:ph idx="1"/>
          </p:nvPr>
        </p:nvSpPr>
        <p:spPr>
          <a:xfrm>
            <a:off x="250825" y="1052513"/>
            <a:ext cx="8229600" cy="5545137"/>
          </a:xfrm>
        </p:spPr>
        <p:txBody>
          <a:bodyPr/>
          <a:lstStyle/>
          <a:p>
            <a:pPr>
              <a:lnSpc>
                <a:spcPct val="80000"/>
              </a:lnSpc>
            </a:pPr>
            <a:r>
              <a:rPr lang="zh-CN" altLang="en-US" sz="2400" dirty="0" smtClean="0">
                <a:ea typeface="宋体" pitchFamily="2" charset="-122"/>
              </a:rPr>
              <a:t>假定使用</a:t>
            </a:r>
            <a:r>
              <a:rPr lang="en-US" altLang="zh-CN" sz="2400" dirty="0" smtClean="0">
                <a:ea typeface="宋体" pitchFamily="2" charset="-122"/>
              </a:rPr>
              <a:t>(a)</a:t>
            </a:r>
            <a:r>
              <a:rPr lang="zh-CN" altLang="en-US" sz="2400" dirty="0" smtClean="0">
                <a:ea typeface="宋体" pitchFamily="2" charset="-122"/>
              </a:rPr>
              <a:t>值调用；</a:t>
            </a:r>
            <a:r>
              <a:rPr lang="en-US" altLang="zh-CN" sz="2400" dirty="0" smtClean="0">
                <a:ea typeface="宋体" pitchFamily="2" charset="-122"/>
              </a:rPr>
              <a:t>(b)</a:t>
            </a:r>
            <a:r>
              <a:rPr lang="zh-CN" altLang="en-US" sz="2400" dirty="0" smtClean="0">
                <a:ea typeface="宋体" pitchFamily="2" charset="-122"/>
              </a:rPr>
              <a:t>引用调用；</a:t>
            </a:r>
            <a:r>
              <a:rPr lang="en-US" altLang="zh-CN" sz="2400" dirty="0" smtClean="0">
                <a:ea typeface="宋体" pitchFamily="2" charset="-122"/>
              </a:rPr>
              <a:t>(c)</a:t>
            </a:r>
            <a:r>
              <a:rPr lang="zh-CN" altLang="en-US" sz="2400" dirty="0" smtClean="0">
                <a:ea typeface="宋体" pitchFamily="2" charset="-122"/>
              </a:rPr>
              <a:t> 换名调用。下面程序打印的结果是什么。</a:t>
            </a:r>
            <a:endParaRPr lang="en-US" altLang="zh-CN" sz="2400" dirty="0" smtClean="0">
              <a:ea typeface="宋体" pitchFamily="2" charset="-122"/>
            </a:endParaRPr>
          </a:p>
          <a:p>
            <a:pPr>
              <a:lnSpc>
                <a:spcPct val="80000"/>
              </a:lnSpc>
              <a:buFontTx/>
              <a:buNone/>
            </a:pPr>
            <a:r>
              <a:rPr lang="en-US" altLang="zh-CN" sz="2400" dirty="0" smtClean="0">
                <a:ea typeface="宋体" pitchFamily="2" charset="-122"/>
              </a:rPr>
              <a:t>program main(</a:t>
            </a:r>
            <a:r>
              <a:rPr lang="en-US" altLang="zh-CN" sz="2400" dirty="0" err="1" smtClean="0">
                <a:ea typeface="宋体" pitchFamily="2" charset="-122"/>
              </a:rPr>
              <a:t>input,output</a:t>
            </a:r>
            <a:r>
              <a:rPr lang="en-US" altLang="zh-CN" sz="2400" dirty="0" smtClean="0">
                <a:ea typeface="宋体" pitchFamily="2" charset="-122"/>
              </a:rPr>
              <a:t>)</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err="1" smtClean="0">
                <a:ea typeface="宋体" pitchFamily="2" charset="-122"/>
              </a:rPr>
              <a:t>var</a:t>
            </a:r>
            <a:r>
              <a:rPr lang="en-US" altLang="zh-CN" sz="2400" dirty="0" smtClean="0">
                <a:ea typeface="宋体" pitchFamily="2" charset="-122"/>
              </a:rPr>
              <a:t> </a:t>
            </a:r>
            <a:r>
              <a:rPr lang="en-US" altLang="zh-CN" sz="2400" dirty="0" err="1" smtClean="0">
                <a:ea typeface="宋体" pitchFamily="2" charset="-122"/>
              </a:rPr>
              <a:t>a,b</a:t>
            </a:r>
            <a:r>
              <a:rPr lang="zh-CN" altLang="en-US" sz="2400" dirty="0" smtClean="0">
                <a:ea typeface="宋体" pitchFamily="2" charset="-122"/>
              </a:rPr>
              <a:t>：</a:t>
            </a:r>
            <a:r>
              <a:rPr lang="en-US" altLang="zh-CN" sz="2400" dirty="0" smtClean="0">
                <a:ea typeface="宋体" pitchFamily="2" charset="-122"/>
              </a:rPr>
              <a:t>integer</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procedure p(</a:t>
            </a:r>
            <a:r>
              <a:rPr lang="en-US" altLang="zh-CN" sz="2400" dirty="0" err="1" smtClean="0">
                <a:ea typeface="宋体" pitchFamily="2" charset="-122"/>
              </a:rPr>
              <a:t>x,y,z</a:t>
            </a:r>
            <a:r>
              <a:rPr lang="zh-CN" altLang="en-US" sz="2400" dirty="0" smtClean="0">
                <a:ea typeface="宋体" pitchFamily="2" charset="-122"/>
              </a:rPr>
              <a:t>：</a:t>
            </a:r>
            <a:r>
              <a:rPr lang="en-US" altLang="zh-CN" sz="2400" dirty="0" smtClean="0">
                <a:ea typeface="宋体" pitchFamily="2" charset="-122"/>
              </a:rPr>
              <a:t>integer)</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smtClean="0">
                <a:ea typeface="宋体" pitchFamily="2" charset="-122"/>
              </a:rPr>
              <a:t>begin</a:t>
            </a:r>
          </a:p>
          <a:p>
            <a:pPr>
              <a:lnSpc>
                <a:spcPct val="80000"/>
              </a:lnSpc>
              <a:buFontTx/>
              <a:buNone/>
            </a:pPr>
            <a:r>
              <a:rPr lang="en-US" altLang="zh-CN" sz="2400" dirty="0" smtClean="0">
                <a:ea typeface="宋体" pitchFamily="2" charset="-122"/>
              </a:rPr>
              <a:t>           y:</a:t>
            </a:r>
            <a:r>
              <a:rPr lang="zh-CN" altLang="en-US" sz="2400" dirty="0" smtClean="0">
                <a:ea typeface="宋体" pitchFamily="2" charset="-122"/>
              </a:rPr>
              <a:t>＝</a:t>
            </a:r>
            <a:r>
              <a:rPr lang="en-US" altLang="zh-CN" sz="2400" dirty="0" smtClean="0">
                <a:ea typeface="宋体" pitchFamily="2" charset="-122"/>
              </a:rPr>
              <a:t>y+1 </a:t>
            </a:r>
            <a:r>
              <a:rPr lang="zh-CN" altLang="en-US" sz="2400" dirty="0" smtClean="0">
                <a:ea typeface="宋体" pitchFamily="2" charset="-122"/>
              </a:rPr>
              <a:t>；</a:t>
            </a:r>
            <a:endParaRPr lang="en-US" altLang="zh-CN" sz="2400" dirty="0" smtClean="0">
              <a:ea typeface="宋体" pitchFamily="2" charset="-122"/>
            </a:endParaRPr>
          </a:p>
          <a:p>
            <a:pPr>
              <a:lnSpc>
                <a:spcPct val="80000"/>
              </a:lnSpc>
              <a:buFontTx/>
              <a:buNone/>
            </a:pPr>
            <a:r>
              <a:rPr lang="en-US" altLang="zh-CN" sz="2400" dirty="0" smtClean="0">
                <a:ea typeface="宋体" pitchFamily="2" charset="-122"/>
              </a:rPr>
              <a:t>           z:</a:t>
            </a:r>
            <a:r>
              <a:rPr lang="zh-CN" altLang="en-US" sz="2400" dirty="0" smtClean="0">
                <a:ea typeface="宋体" pitchFamily="2" charset="-122"/>
              </a:rPr>
              <a:t>＝</a:t>
            </a:r>
            <a:r>
              <a:rPr lang="en-US" altLang="zh-CN" sz="2400" dirty="0" err="1" smtClean="0">
                <a:ea typeface="宋体" pitchFamily="2" charset="-122"/>
              </a:rPr>
              <a:t>z+x</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smtClean="0">
                <a:ea typeface="宋体" pitchFamily="2" charset="-122"/>
              </a:rPr>
              <a:t>end</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begin</a:t>
            </a:r>
          </a:p>
          <a:p>
            <a:pPr>
              <a:lnSpc>
                <a:spcPct val="80000"/>
              </a:lnSpc>
              <a:buFontTx/>
              <a:buNone/>
            </a:pPr>
            <a:r>
              <a:rPr lang="en-US" altLang="zh-CN" sz="2400" dirty="0" smtClean="0">
                <a:ea typeface="宋体" pitchFamily="2" charset="-122"/>
              </a:rPr>
              <a:t>           a:</a:t>
            </a:r>
            <a:r>
              <a:rPr lang="zh-CN" altLang="en-US" sz="2400" dirty="0" smtClean="0">
                <a:ea typeface="宋体" pitchFamily="2" charset="-122"/>
              </a:rPr>
              <a:t>＝</a:t>
            </a:r>
            <a:r>
              <a:rPr lang="en-US" altLang="zh-CN" sz="2400" dirty="0" smtClean="0">
                <a:ea typeface="宋体" pitchFamily="2" charset="-122"/>
              </a:rPr>
              <a:t>2</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b:</a:t>
            </a:r>
            <a:r>
              <a:rPr lang="zh-CN" altLang="en-US" sz="2400" dirty="0" smtClean="0">
                <a:ea typeface="宋体" pitchFamily="2" charset="-122"/>
              </a:rPr>
              <a:t>＝</a:t>
            </a:r>
            <a:r>
              <a:rPr lang="en-US" altLang="zh-CN" sz="2400" dirty="0" smtClean="0">
                <a:ea typeface="宋体" pitchFamily="2" charset="-122"/>
              </a:rPr>
              <a:t>3</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smtClean="0">
                <a:ea typeface="宋体" pitchFamily="2" charset="-122"/>
              </a:rPr>
              <a:t>p(</a:t>
            </a:r>
            <a:r>
              <a:rPr lang="en-US" altLang="zh-CN" sz="2400" dirty="0" err="1" smtClean="0">
                <a:ea typeface="宋体" pitchFamily="2" charset="-122"/>
              </a:rPr>
              <a:t>a+b,a</a:t>
            </a:r>
            <a:r>
              <a:rPr lang="en-US" altLang="zh-CN" sz="2400" dirty="0" smtClean="0">
                <a:ea typeface="宋体" pitchFamily="2" charset="-122"/>
              </a:rPr>
              <a:t>, a) </a:t>
            </a:r>
            <a:r>
              <a:rPr lang="zh-CN" altLang="en-US" sz="2400" dirty="0" smtClean="0">
                <a:ea typeface="宋体" pitchFamily="2" charset="-122"/>
              </a:rPr>
              <a:t>；</a:t>
            </a:r>
            <a:endParaRPr lang="en-US" altLang="zh-CN" sz="2400" dirty="0" smtClean="0">
              <a:ea typeface="宋体" pitchFamily="2" charset="-122"/>
            </a:endParaRPr>
          </a:p>
          <a:p>
            <a:pPr>
              <a:lnSpc>
                <a:spcPct val="80000"/>
              </a:lnSpc>
              <a:buFontTx/>
              <a:buNone/>
            </a:pPr>
            <a:r>
              <a:rPr lang="en-US" altLang="zh-CN" sz="2400" dirty="0" smtClean="0">
                <a:ea typeface="宋体" pitchFamily="2" charset="-122"/>
              </a:rPr>
              <a:t>           print a</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end</a:t>
            </a:r>
            <a:r>
              <a:rPr lang="zh-CN" altLang="en-US" sz="2400" dirty="0" smtClean="0">
                <a:ea typeface="宋体" pitchFamily="2" charset="-122"/>
              </a:rPr>
              <a:t>．</a:t>
            </a:r>
          </a:p>
        </p:txBody>
      </p:sp>
      <p:sp>
        <p:nvSpPr>
          <p:cNvPr id="4" name="灯片编号占位符 5"/>
          <p:cNvSpPr>
            <a:spLocks noGrp="1"/>
          </p:cNvSpPr>
          <p:nvPr>
            <p:ph type="sldNum" sz="quarter" idx="11"/>
          </p:nvPr>
        </p:nvSpPr>
        <p:spPr/>
        <p:txBody>
          <a:bodyPr/>
          <a:lstStyle/>
          <a:p>
            <a:pPr>
              <a:defRPr/>
            </a:pPr>
            <a:fld id="{08E81EB1-C2DA-47C8-8D47-AF6C0B05A69E}" type="slidenum">
              <a:rPr lang="en-US" altLang="zh-CN"/>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4</a:t>
            </a:r>
            <a:endParaRPr lang="zh-CN" altLang="en-US" b="0" smtClean="0">
              <a:ea typeface="宋体" pitchFamily="2" charset="-122"/>
            </a:endParaRPr>
          </a:p>
        </p:txBody>
      </p:sp>
      <p:sp>
        <p:nvSpPr>
          <p:cNvPr id="31747" name="Rectangle 3"/>
          <p:cNvSpPr>
            <a:spLocks noGrp="1" noChangeArrowheads="1"/>
          </p:cNvSpPr>
          <p:nvPr>
            <p:ph idx="1"/>
          </p:nvPr>
        </p:nvSpPr>
        <p:spPr>
          <a:xfrm>
            <a:off x="250825" y="1135063"/>
            <a:ext cx="8424863" cy="5462587"/>
          </a:xfrm>
        </p:spPr>
        <p:txBody>
          <a:bodyPr/>
          <a:lstStyle/>
          <a:p>
            <a:r>
              <a:rPr lang="en-US" altLang="zh-CN" sz="2400" dirty="0" smtClean="0">
                <a:ea typeface="宋体" pitchFamily="2" charset="-122"/>
              </a:rPr>
              <a:t>(a)</a:t>
            </a:r>
            <a:r>
              <a:rPr lang="zh-CN" altLang="en-US" sz="2400" dirty="0" smtClean="0">
                <a:ea typeface="宋体" pitchFamily="2" charset="-122"/>
              </a:rPr>
              <a:t>对值调用而言，由于被调用过程中对形式参数的赋值不会改变实在参数的值，因此对过程</a:t>
            </a:r>
            <a:r>
              <a:rPr lang="en-US" altLang="zh-CN" sz="2400" dirty="0" smtClean="0">
                <a:ea typeface="宋体" pitchFamily="2" charset="-122"/>
              </a:rPr>
              <a:t>p</a:t>
            </a:r>
            <a:r>
              <a:rPr lang="zh-CN" altLang="en-US" sz="2400" dirty="0" smtClean="0">
                <a:ea typeface="宋体" pitchFamily="2" charset="-122"/>
              </a:rPr>
              <a:t>的调用不改变</a:t>
            </a:r>
            <a:r>
              <a:rPr lang="en-US" altLang="zh-CN" sz="2400" dirty="0" smtClean="0">
                <a:ea typeface="宋体" pitchFamily="2" charset="-122"/>
              </a:rPr>
              <a:t>a</a:t>
            </a:r>
            <a:r>
              <a:rPr lang="zh-CN" altLang="en-US" sz="2400" dirty="0" smtClean="0">
                <a:ea typeface="宋体" pitchFamily="2" charset="-122"/>
              </a:rPr>
              <a:t>的值，因此</a:t>
            </a:r>
            <a:r>
              <a:rPr lang="en-US" altLang="zh-CN" sz="2400" dirty="0" smtClean="0">
                <a:ea typeface="宋体" pitchFamily="2" charset="-122"/>
              </a:rPr>
              <a:t>a</a:t>
            </a:r>
            <a:r>
              <a:rPr lang="zh-CN" altLang="en-US" sz="2400" dirty="0" smtClean="0">
                <a:ea typeface="宋体" pitchFamily="2" charset="-122"/>
              </a:rPr>
              <a:t>仍然是</a:t>
            </a:r>
            <a:r>
              <a:rPr lang="en-US" altLang="zh-CN" sz="2400" dirty="0" smtClean="0">
                <a:ea typeface="宋体" pitchFamily="2" charset="-122"/>
              </a:rPr>
              <a:t>2</a:t>
            </a:r>
            <a:r>
              <a:rPr lang="zh-CN" altLang="en-US" sz="2400" dirty="0" smtClean="0">
                <a:ea typeface="宋体" pitchFamily="2" charset="-122"/>
              </a:rPr>
              <a:t>。</a:t>
            </a:r>
          </a:p>
          <a:p>
            <a:r>
              <a:rPr lang="en-US" altLang="zh-CN" sz="2400" dirty="0" smtClean="0">
                <a:ea typeface="宋体" pitchFamily="2" charset="-122"/>
              </a:rPr>
              <a:t>(b)</a:t>
            </a:r>
            <a:r>
              <a:rPr lang="zh-CN" altLang="en-US" sz="2400" dirty="0" smtClean="0">
                <a:ea typeface="宋体" pitchFamily="2" charset="-122"/>
              </a:rPr>
              <a:t>在引用调用的时候，</a:t>
            </a:r>
            <a:r>
              <a:rPr lang="en-US" altLang="zh-CN" sz="2400" dirty="0" smtClean="0">
                <a:ea typeface="宋体" pitchFamily="2" charset="-122"/>
              </a:rPr>
              <a:t>p(</a:t>
            </a:r>
            <a:r>
              <a:rPr lang="en-US" altLang="zh-CN" sz="2400" dirty="0" err="1" smtClean="0">
                <a:ea typeface="宋体" pitchFamily="2" charset="-122"/>
              </a:rPr>
              <a:t>a+b</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相当于</a:t>
            </a:r>
            <a:r>
              <a:rPr lang="en-US" altLang="zh-CN" sz="2400" dirty="0" smtClean="0">
                <a:ea typeface="宋体" pitchFamily="2" charset="-122"/>
              </a:rPr>
              <a:t>p(5</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注意，</a:t>
            </a:r>
            <a:r>
              <a:rPr lang="en-US" altLang="zh-CN" sz="2400" dirty="0" smtClean="0">
                <a:ea typeface="宋体" pitchFamily="2" charset="-122"/>
              </a:rPr>
              <a:t>5</a:t>
            </a:r>
            <a:r>
              <a:rPr lang="zh-CN" altLang="en-US" sz="2400" dirty="0" smtClean="0">
                <a:ea typeface="宋体" pitchFamily="2" charset="-122"/>
              </a:rPr>
              <a:t>的值存放在临时单元，传送的是临时单元的地址</a:t>
            </a:r>
            <a:r>
              <a:rPr lang="en-US" altLang="zh-CN" sz="2400" dirty="0" smtClean="0">
                <a:ea typeface="宋体" pitchFamily="2" charset="-122"/>
              </a:rPr>
              <a:t>)</a:t>
            </a:r>
            <a:r>
              <a:rPr lang="zh-CN" altLang="en-US" sz="2400" dirty="0" smtClean="0">
                <a:ea typeface="宋体" pitchFamily="2" charset="-122"/>
              </a:rPr>
              <a:t>。在被调用过程中任何对形式参数的引用和赋值，也就是对相应实在参数的引用和赋值。因此</a:t>
            </a:r>
            <a:r>
              <a:rPr lang="en-US" altLang="zh-CN" sz="2400" dirty="0" smtClean="0">
                <a:ea typeface="宋体" pitchFamily="2" charset="-122"/>
              </a:rPr>
              <a:t>y:=y+1</a:t>
            </a:r>
            <a:r>
              <a:rPr lang="zh-CN" altLang="en-US" sz="2400" dirty="0" smtClean="0">
                <a:ea typeface="宋体" pitchFamily="2" charset="-122"/>
              </a:rPr>
              <a:t>的执行结果使得</a:t>
            </a:r>
            <a:r>
              <a:rPr lang="en-US" altLang="zh-CN" sz="2400" dirty="0" smtClean="0">
                <a:ea typeface="宋体" pitchFamily="2" charset="-122"/>
              </a:rPr>
              <a:t>a</a:t>
            </a:r>
            <a:r>
              <a:rPr lang="zh-CN" altLang="en-US" sz="2400" dirty="0" smtClean="0">
                <a:ea typeface="宋体" pitchFamily="2" charset="-122"/>
              </a:rPr>
              <a:t>等于</a:t>
            </a:r>
            <a:r>
              <a:rPr lang="en-US" altLang="zh-CN" sz="2400" dirty="0" smtClean="0">
                <a:ea typeface="宋体" pitchFamily="2" charset="-122"/>
              </a:rPr>
              <a:t>3</a:t>
            </a:r>
            <a:r>
              <a:rPr lang="zh-CN" altLang="en-US" sz="2400" dirty="0" smtClean="0">
                <a:ea typeface="宋体" pitchFamily="2" charset="-122"/>
              </a:rPr>
              <a:t>，进一步执行</a:t>
            </a:r>
            <a:r>
              <a:rPr lang="en-US" altLang="zh-CN" sz="2800" dirty="0" smtClean="0">
                <a:ea typeface="宋体" pitchFamily="2" charset="-122"/>
              </a:rPr>
              <a:t>z:</a:t>
            </a:r>
            <a:r>
              <a:rPr lang="zh-CN" altLang="en-US" sz="2800" dirty="0" smtClean="0">
                <a:ea typeface="宋体" pitchFamily="2" charset="-122"/>
              </a:rPr>
              <a:t>＝</a:t>
            </a:r>
            <a:r>
              <a:rPr lang="en-US" altLang="zh-CN" sz="2800" dirty="0" err="1" smtClean="0">
                <a:ea typeface="宋体" pitchFamily="2" charset="-122"/>
              </a:rPr>
              <a:t>z+x</a:t>
            </a:r>
            <a:r>
              <a:rPr lang="zh-CN" altLang="en-US" sz="2400" dirty="0" smtClean="0">
                <a:ea typeface="宋体" pitchFamily="2" charset="-122"/>
              </a:rPr>
              <a:t>使得</a:t>
            </a:r>
            <a:r>
              <a:rPr lang="en-US" altLang="zh-CN" sz="2400" dirty="0" smtClean="0">
                <a:ea typeface="宋体" pitchFamily="2" charset="-122"/>
              </a:rPr>
              <a:t>a=8</a:t>
            </a:r>
            <a:r>
              <a:rPr lang="zh-CN" altLang="en-US" sz="2400" dirty="0" smtClean="0">
                <a:ea typeface="宋体" pitchFamily="2" charset="-122"/>
              </a:rPr>
              <a:t>。</a:t>
            </a:r>
          </a:p>
          <a:p>
            <a:pPr>
              <a:lnSpc>
                <a:spcPct val="80000"/>
              </a:lnSpc>
            </a:pPr>
            <a:endParaRPr lang="zh-CN" altLang="en-US" sz="24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D0CCD8C0-05CB-4887-BCE5-47CE323B2F39}" type="slidenum">
              <a:rPr lang="en-US" altLang="zh-CN"/>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4</a:t>
            </a:r>
            <a:endParaRPr lang="zh-CN" altLang="en-US" b="0" smtClean="0">
              <a:ea typeface="宋体" pitchFamily="2" charset="-122"/>
            </a:endParaRPr>
          </a:p>
        </p:txBody>
      </p:sp>
      <p:sp>
        <p:nvSpPr>
          <p:cNvPr id="32772" name="Rectangle 3"/>
          <p:cNvSpPr>
            <a:spLocks noGrp="1" noChangeArrowheads="1"/>
          </p:cNvSpPr>
          <p:nvPr>
            <p:ph idx="1"/>
          </p:nvPr>
        </p:nvSpPr>
        <p:spPr/>
        <p:txBody>
          <a:bodyPr/>
          <a:lstStyle/>
          <a:p>
            <a:r>
              <a:rPr lang="en-US" altLang="zh-CN" smtClean="0">
                <a:ea typeface="宋体" pitchFamily="2" charset="-122"/>
              </a:rPr>
              <a:t>(c)</a:t>
            </a:r>
            <a:r>
              <a:rPr lang="zh-CN" altLang="en-US" smtClean="0">
                <a:ea typeface="宋体" pitchFamily="2" charset="-122"/>
              </a:rPr>
              <a:t>换名调用等价于下面的执行序列</a:t>
            </a:r>
          </a:p>
          <a:p>
            <a:r>
              <a:rPr lang="zh-CN" altLang="en-US" smtClean="0">
                <a:ea typeface="宋体" pitchFamily="2" charset="-122"/>
              </a:rPr>
              <a:t>    </a:t>
            </a:r>
            <a:r>
              <a:rPr lang="en-US" altLang="zh-CN" smtClean="0">
                <a:ea typeface="宋体" pitchFamily="2" charset="-122"/>
              </a:rPr>
              <a:t>a:</a:t>
            </a:r>
            <a:r>
              <a:rPr lang="zh-CN" altLang="en-US" smtClean="0">
                <a:ea typeface="宋体" pitchFamily="2" charset="-122"/>
              </a:rPr>
              <a:t>＝</a:t>
            </a:r>
            <a:r>
              <a:rPr lang="en-US" altLang="zh-CN" smtClean="0">
                <a:ea typeface="宋体" pitchFamily="2" charset="-122"/>
              </a:rPr>
              <a:t>a+1</a:t>
            </a:r>
            <a:r>
              <a:rPr lang="zh-CN" altLang="en-US" smtClean="0">
                <a:ea typeface="宋体" pitchFamily="2" charset="-122"/>
              </a:rPr>
              <a:t>；</a:t>
            </a:r>
          </a:p>
          <a:p>
            <a:r>
              <a:rPr lang="zh-CN" altLang="en-US" smtClean="0">
                <a:ea typeface="宋体" pitchFamily="2" charset="-122"/>
              </a:rPr>
              <a:t>    </a:t>
            </a:r>
            <a:r>
              <a:rPr lang="en-US" altLang="zh-CN" smtClean="0">
                <a:ea typeface="宋体" pitchFamily="2" charset="-122"/>
              </a:rPr>
              <a:t>a:=a+(a+b)</a:t>
            </a:r>
            <a:r>
              <a:rPr lang="zh-CN" altLang="en-US" smtClean="0">
                <a:ea typeface="宋体" pitchFamily="2" charset="-122"/>
              </a:rPr>
              <a:t>；</a:t>
            </a:r>
          </a:p>
          <a:p>
            <a:r>
              <a:rPr lang="zh-CN" altLang="en-US" smtClean="0">
                <a:ea typeface="宋体" pitchFamily="2" charset="-122"/>
              </a:rPr>
              <a:t>所以</a:t>
            </a:r>
            <a:r>
              <a:rPr lang="en-US" altLang="zh-CN" smtClean="0">
                <a:ea typeface="宋体" pitchFamily="2" charset="-122"/>
              </a:rPr>
              <a:t>a</a:t>
            </a:r>
            <a:r>
              <a:rPr lang="zh-CN" altLang="en-US" smtClean="0">
                <a:ea typeface="宋体" pitchFamily="2" charset="-122"/>
              </a:rPr>
              <a:t>的最后结果是</a:t>
            </a:r>
            <a:r>
              <a:rPr lang="en-US" altLang="zh-CN" smtClean="0">
                <a:ea typeface="宋体" pitchFamily="2" charset="-122"/>
              </a:rPr>
              <a:t>9</a:t>
            </a:r>
            <a:r>
              <a:rPr lang="zh-CN" altLang="en-US" smtClean="0">
                <a:ea typeface="宋体" pitchFamily="2" charset="-122"/>
              </a:rPr>
              <a:t>。</a:t>
            </a:r>
          </a:p>
          <a:p>
            <a:endParaRPr lang="zh-CN" altLang="en-US" smtClean="0">
              <a:ea typeface="宋体" pitchFamily="2" charset="-122"/>
            </a:endParaRPr>
          </a:p>
        </p:txBody>
      </p:sp>
      <p:sp>
        <p:nvSpPr>
          <p:cNvPr id="4" name="灯片编号占位符 5"/>
          <p:cNvSpPr>
            <a:spLocks noGrp="1"/>
          </p:cNvSpPr>
          <p:nvPr>
            <p:ph type="sldNum" sz="quarter" idx="11"/>
          </p:nvPr>
        </p:nvSpPr>
        <p:spPr/>
        <p:txBody>
          <a:bodyPr/>
          <a:lstStyle/>
          <a:p>
            <a:pPr>
              <a:defRPr/>
            </a:pPr>
            <a:fld id="{D7E33F62-5DF6-4614-AD50-D8EF408AABAC}" type="slidenum">
              <a:rPr lang="en-US" altLang="zh-CN"/>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9B14E3EE-0B2B-4F39-8F52-9E03735DA264}" type="slidenum">
              <a:rPr lang="en-US" altLang="zh-CN" smtClean="0"/>
              <a:pPr>
                <a:defRPr/>
              </a:pPr>
              <a:t>9</a:t>
            </a:fld>
            <a:endParaRPr lang="en-US" altLang="zh-CN"/>
          </a:p>
        </p:txBody>
      </p:sp>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a:lnSpc>
                <a:spcPts val="2500"/>
              </a:lnSpc>
              <a:buNone/>
            </a:pPr>
            <a:r>
              <a:rPr lang="zh-CN" altLang="zh-CN" sz="2400" dirty="0"/>
              <a:t>下面是求阶乘的</a:t>
            </a:r>
            <a:r>
              <a:rPr lang="en-US" altLang="zh-CN" sz="2400" dirty="0"/>
              <a:t>Pascal</a:t>
            </a:r>
            <a:r>
              <a:rPr lang="zh-CN" altLang="zh-CN" sz="2400" dirty="0"/>
              <a:t>程序。画出程序第</a:t>
            </a:r>
            <a:r>
              <a:rPr lang="en-US" altLang="zh-CN" sz="2400" dirty="0"/>
              <a:t>3</a:t>
            </a:r>
            <a:r>
              <a:rPr lang="zh-CN" altLang="zh-CN" sz="2400" dirty="0"/>
              <a:t>次进入函数</a:t>
            </a:r>
            <a:r>
              <a:rPr lang="en-US" altLang="zh-CN" sz="2400" dirty="0"/>
              <a:t>factor</a:t>
            </a:r>
            <a:r>
              <a:rPr lang="zh-CN" altLang="zh-CN" sz="2400" dirty="0"/>
              <a:t>时，栈中都包括哪些过程的活动记录，并画出每个活动记录的控制链和访问链（用箭头标出，其他记录的内容可省略）。</a:t>
            </a:r>
          </a:p>
          <a:p>
            <a:pPr marL="457200" indent="-457200">
              <a:lnSpc>
                <a:spcPts val="2200"/>
              </a:lnSpc>
              <a:buFont typeface="+mj-lt"/>
              <a:buAutoNum type="arabicPeriod"/>
            </a:pPr>
            <a:r>
              <a:rPr lang="en-US" altLang="zh-CN" sz="2400" dirty="0"/>
              <a:t>program fact (input, output);</a:t>
            </a:r>
            <a:endParaRPr lang="zh-CN" altLang="zh-CN" sz="2400" dirty="0"/>
          </a:p>
          <a:p>
            <a:pPr marL="457200" indent="-457200">
              <a:lnSpc>
                <a:spcPts val="2200"/>
              </a:lnSpc>
              <a:buFont typeface="+mj-lt"/>
              <a:buAutoNum type="arabicPeriod"/>
            </a:pPr>
            <a:r>
              <a:rPr lang="en-US" altLang="zh-CN" sz="2400" dirty="0" err="1"/>
              <a:t>var</a:t>
            </a:r>
            <a:r>
              <a:rPr lang="en-US" altLang="zh-CN" sz="2400" dirty="0"/>
              <a:t> </a:t>
            </a:r>
            <a:r>
              <a:rPr lang="en-US" altLang="zh-CN" sz="2400" dirty="0" err="1"/>
              <a:t>f,n</a:t>
            </a:r>
            <a:r>
              <a:rPr lang="en-US" altLang="zh-CN" sz="2400" dirty="0"/>
              <a:t>: integer;</a:t>
            </a:r>
            <a:endParaRPr lang="zh-CN" altLang="zh-CN" sz="2400" dirty="0"/>
          </a:p>
          <a:p>
            <a:pPr marL="457200" indent="-457200">
              <a:lnSpc>
                <a:spcPts val="2200"/>
              </a:lnSpc>
              <a:buFont typeface="+mj-lt"/>
              <a:buAutoNum type="arabicPeriod"/>
            </a:pPr>
            <a:r>
              <a:rPr lang="en-US" altLang="zh-CN" sz="2400" dirty="0"/>
              <a:t>function factor(</a:t>
            </a:r>
            <a:r>
              <a:rPr lang="en-US" altLang="zh-CN" sz="2400" dirty="0" err="1"/>
              <a:t>n:integer</a:t>
            </a:r>
            <a:r>
              <a:rPr lang="en-US" altLang="zh-CN" sz="2400" dirty="0"/>
              <a:t>):integer;</a:t>
            </a:r>
            <a:endParaRPr lang="zh-CN" altLang="zh-CN" sz="2400" dirty="0"/>
          </a:p>
          <a:p>
            <a:pPr marL="457200" indent="-457200">
              <a:lnSpc>
                <a:spcPts val="2200"/>
              </a:lnSpc>
              <a:buFont typeface="+mj-lt"/>
              <a:buAutoNum type="arabicPeriod"/>
            </a:pPr>
            <a:r>
              <a:rPr lang="en-US" altLang="zh-CN" sz="2400" dirty="0"/>
              <a:t>    begin</a:t>
            </a:r>
            <a:endParaRPr lang="zh-CN" altLang="zh-CN" sz="2400" dirty="0"/>
          </a:p>
          <a:p>
            <a:pPr marL="457200" indent="-457200">
              <a:lnSpc>
                <a:spcPts val="2200"/>
              </a:lnSpc>
              <a:buFont typeface="+mj-lt"/>
              <a:buAutoNum type="arabicPeriod"/>
            </a:pPr>
            <a:r>
              <a:rPr lang="en-US" altLang="zh-CN" sz="2400" dirty="0"/>
              <a:t>        if  n=0  then  factor:=1</a:t>
            </a:r>
            <a:endParaRPr lang="zh-CN" altLang="zh-CN" sz="2400" dirty="0"/>
          </a:p>
          <a:p>
            <a:pPr marL="457200" indent="-457200">
              <a:lnSpc>
                <a:spcPts val="2200"/>
              </a:lnSpc>
              <a:buFont typeface="+mj-lt"/>
              <a:buAutoNum type="arabicPeriod"/>
            </a:pPr>
            <a:r>
              <a:rPr lang="en-US" altLang="zh-CN" sz="2400" dirty="0"/>
              <a:t>        else  factor:=n*factor(n-1)</a:t>
            </a:r>
            <a:endParaRPr lang="zh-CN" altLang="zh-CN" sz="2400" dirty="0"/>
          </a:p>
          <a:p>
            <a:pPr marL="457200" indent="-457200">
              <a:lnSpc>
                <a:spcPts val="2200"/>
              </a:lnSpc>
              <a:buFont typeface="+mj-lt"/>
              <a:buAutoNum type="arabicPeriod"/>
            </a:pPr>
            <a:r>
              <a:rPr lang="en-US" altLang="zh-CN" sz="2400" dirty="0"/>
              <a:t>    end;</a:t>
            </a:r>
            <a:endParaRPr lang="zh-CN" altLang="zh-CN" sz="2400" dirty="0"/>
          </a:p>
          <a:p>
            <a:pPr marL="457200" indent="-457200">
              <a:lnSpc>
                <a:spcPts val="2200"/>
              </a:lnSpc>
              <a:buFont typeface="+mj-lt"/>
              <a:buAutoNum type="arabicPeriod"/>
            </a:pPr>
            <a:r>
              <a:rPr lang="en-US" altLang="zh-CN" sz="2400" dirty="0"/>
              <a:t>begin n:=5;f:=factor(n);write(f);</a:t>
            </a:r>
            <a:endParaRPr lang="zh-CN" altLang="zh-CN" sz="2400" dirty="0"/>
          </a:p>
          <a:p>
            <a:pPr marL="457200" indent="-457200">
              <a:lnSpc>
                <a:spcPts val="2200"/>
              </a:lnSpc>
              <a:buFont typeface="+mj-lt"/>
              <a:buAutoNum type="arabicPeriod"/>
            </a:pPr>
            <a:r>
              <a:rPr lang="en-US" altLang="zh-CN" sz="2400" dirty="0"/>
              <a:t>end.</a:t>
            </a:r>
            <a:endParaRPr lang="zh-CN" altLang="zh-CN" sz="2400" dirty="0"/>
          </a:p>
          <a:p>
            <a:pPr marL="0" indent="0">
              <a:lnSpc>
                <a:spcPts val="2500"/>
              </a:lnSpc>
              <a:buNone/>
            </a:pPr>
            <a:r>
              <a:rPr lang="zh-CN" altLang="zh-CN" sz="2400" dirty="0"/>
              <a:t>注：</a:t>
            </a:r>
            <a:r>
              <a:rPr lang="en-US" altLang="zh-CN" sz="2400" dirty="0"/>
              <a:t>program fact</a:t>
            </a:r>
            <a:r>
              <a:rPr lang="zh-CN" altLang="zh-CN" sz="2400" dirty="0"/>
              <a:t>为主程序；</a:t>
            </a:r>
            <a:r>
              <a:rPr lang="en-US" altLang="zh-CN" sz="2400" dirty="0"/>
              <a:t>function factor</a:t>
            </a:r>
            <a:r>
              <a:rPr lang="zh-CN" altLang="zh-CN" sz="2400" dirty="0"/>
              <a:t>为在主程序中定义的函数；最后的第</a:t>
            </a:r>
            <a:r>
              <a:rPr lang="en-US" altLang="zh-CN" sz="2400" dirty="0"/>
              <a:t>8</a:t>
            </a:r>
            <a:r>
              <a:rPr lang="zh-CN" altLang="zh-CN" sz="2400" dirty="0"/>
              <a:t>行到第</a:t>
            </a:r>
            <a:r>
              <a:rPr lang="en-US" altLang="zh-CN" sz="2400" dirty="0"/>
              <a:t>9</a:t>
            </a:r>
            <a:r>
              <a:rPr lang="zh-CN" altLang="zh-CN" sz="2400" dirty="0"/>
              <a:t>行为主程序中的可执行语句。</a:t>
            </a:r>
          </a:p>
          <a:p>
            <a:pPr marL="0" indent="0">
              <a:lnSpc>
                <a:spcPts val="2500"/>
              </a:lnSpc>
              <a:buNone/>
            </a:pPr>
            <a:endParaRPr lang="zh-CN" altLang="en-US" sz="2400" dirty="0"/>
          </a:p>
        </p:txBody>
      </p:sp>
    </p:spTree>
    <p:extLst>
      <p:ext uri="{BB962C8B-B14F-4D97-AF65-F5344CB8AC3E}">
        <p14:creationId xmlns:p14="http://schemas.microsoft.com/office/powerpoint/2010/main" val="168356873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第12讲-语法分析-VIII-浅色</Template>
  <TotalTime>28298</TotalTime>
  <Words>867</Words>
  <Application>Microsoft Office PowerPoint</Application>
  <PresentationFormat>全屏显示(4:3)</PresentationFormat>
  <Paragraphs>182</Paragraphs>
  <Slides>14</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Microsoft Yahei</vt:lpstr>
      <vt:lpstr>楷体</vt:lpstr>
      <vt:lpstr>宋体</vt:lpstr>
      <vt:lpstr>Arial</vt:lpstr>
      <vt:lpstr>Courier New</vt:lpstr>
      <vt:lpstr>Symbol</vt:lpstr>
      <vt:lpstr>Times New Roman</vt:lpstr>
      <vt:lpstr>Verdana</vt:lpstr>
      <vt:lpstr>Wingdings</vt:lpstr>
      <vt:lpstr>sample</vt:lpstr>
      <vt:lpstr>本  章  要  点</vt:lpstr>
      <vt:lpstr>例    题    1</vt:lpstr>
      <vt:lpstr>例    题    1</vt:lpstr>
      <vt:lpstr>例    题    2</vt:lpstr>
      <vt:lpstr>例    题    2</vt:lpstr>
      <vt:lpstr>例    题    4</vt:lpstr>
      <vt:lpstr>例    题    4</vt:lpstr>
      <vt:lpstr>例    题    4</vt:lpstr>
      <vt:lpstr>PowerPoint 演示文稿</vt:lpstr>
      <vt:lpstr>PowerPoint 演示文稿</vt:lpstr>
      <vt:lpstr>PowerPoint 演示文稿</vt:lpstr>
      <vt:lpstr>PowerPoint 演示文稿</vt:lpstr>
      <vt:lpstr>PowerPoint 演示文稿</vt:lpstr>
      <vt:lpstr>第七章 中间代码生成</vt:lpstr>
    </vt:vector>
  </TitlesOfParts>
  <Company>中国科大</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Windows 用户</cp:lastModifiedBy>
  <cp:revision>885</cp:revision>
  <dcterms:created xsi:type="dcterms:W3CDTF">2000-08-08T16:59:41Z</dcterms:created>
  <dcterms:modified xsi:type="dcterms:W3CDTF">2021-11-14T12:10:18Z</dcterms:modified>
</cp:coreProperties>
</file>