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8" r:id="rId3"/>
    <p:sldId id="501" r:id="rId4"/>
    <p:sldId id="256" r:id="rId5"/>
    <p:sldId id="461" r:id="rId6"/>
    <p:sldId id="463" r:id="rId7"/>
    <p:sldId id="464" r:id="rId8"/>
    <p:sldId id="465" r:id="rId9"/>
    <p:sldId id="473" r:id="rId10"/>
    <p:sldId id="474" r:id="rId11"/>
    <p:sldId id="475" r:id="rId12"/>
    <p:sldId id="476" r:id="rId13"/>
    <p:sldId id="477" r:id="rId14"/>
    <p:sldId id="478" r:id="rId15"/>
    <p:sldId id="480" r:id="rId16"/>
    <p:sldId id="479" r:id="rId17"/>
    <p:sldId id="481" r:id="rId18"/>
    <p:sldId id="482" r:id="rId19"/>
    <p:sldId id="483" r:id="rId20"/>
    <p:sldId id="485" r:id="rId21"/>
    <p:sldId id="486" r:id="rId22"/>
    <p:sldId id="490" r:id="rId23"/>
    <p:sldId id="551" r:id="rId24"/>
    <p:sldId id="489" r:id="rId25"/>
    <p:sldId id="513" r:id="rId26"/>
    <p:sldId id="533" r:id="rId27"/>
    <p:sldId id="527" r:id="rId28"/>
    <p:sldId id="530" r:id="rId29"/>
    <p:sldId id="529" r:id="rId30"/>
    <p:sldId id="537" r:id="rId31"/>
    <p:sldId id="526" r:id="rId32"/>
    <p:sldId id="518" r:id="rId33"/>
    <p:sldId id="528" r:id="rId34"/>
    <p:sldId id="531" r:id="rId35"/>
    <p:sldId id="532" r:id="rId36"/>
    <p:sldId id="511" r:id="rId37"/>
    <p:sldId id="536" r:id="rId38"/>
    <p:sldId id="535" r:id="rId39"/>
    <p:sldId id="540" r:id="rId40"/>
    <p:sldId id="541" r:id="rId41"/>
    <p:sldId id="488" r:id="rId42"/>
    <p:sldId id="552" r:id="rId43"/>
    <p:sldId id="493" r:id="rId44"/>
    <p:sldId id="497" r:id="rId45"/>
    <p:sldId id="494" r:id="rId46"/>
    <p:sldId id="495" r:id="rId47"/>
    <p:sldId id="496" r:id="rId48"/>
    <p:sldId id="498" r:id="rId49"/>
    <p:sldId id="499" r:id="rId50"/>
    <p:sldId id="542" r:id="rId51"/>
    <p:sldId id="543" r:id="rId52"/>
    <p:sldId id="544" r:id="rId53"/>
    <p:sldId id="545" r:id="rId54"/>
    <p:sldId id="546" r:id="rId55"/>
    <p:sldId id="547" r:id="rId56"/>
    <p:sldId id="548" r:id="rId57"/>
    <p:sldId id="549" r:id="rId58"/>
    <p:sldId id="550" r:id="rId59"/>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FF9999"/>
    <a:srgbClr val="660033"/>
    <a:srgbClr val="FFCCCC"/>
    <a:srgbClr val="DDCEC1"/>
    <a:srgbClr val="E7D9B7"/>
    <a:srgbClr val="EECC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1"/>
    <p:restoredTop sz="94694"/>
  </p:normalViewPr>
  <p:slideViewPr>
    <p:cSldViewPr showGuides="1">
      <p:cViewPr varScale="1">
        <p:scale>
          <a:sx n="109" d="100"/>
          <a:sy n="109" d="100"/>
        </p:scale>
        <p:origin x="1668" y="108"/>
      </p:cViewPr>
      <p:guideLst>
        <p:guide orient="horz" pos="2160"/>
        <p:guide pos="2880"/>
      </p:guideLst>
    </p:cSldViewPr>
  </p:slideViewPr>
  <p:outlineViewPr>
    <p:cViewPr>
      <p:scale>
        <a:sx n="33" d="100"/>
        <a:sy n="33" d="100"/>
      </p:scale>
      <p:origin x="0" y="-2142"/>
    </p:cViewPr>
  </p:outlineViewPr>
  <p:notesTextViewPr>
    <p:cViewPr>
      <p:scale>
        <a:sx n="100" d="100"/>
        <a:sy n="100" d="100"/>
      </p:scale>
      <p:origin x="0" y="0"/>
    </p:cViewPr>
  </p:notesTextViewPr>
  <p:sorterViewPr showFormatting="0">
    <p:cViewPr varScale="1">
      <p:scale>
        <a:sx n="100" d="100"/>
        <a:sy n="100"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7A96C7A0-7AA7-4F06-B0F0-48D76F1231A2}" type="datetimeFigureOut">
              <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CF424D8C-8639-4E1B-8FD7-3803A4E5F6D3}" type="slidenum">
              <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b="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b="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992A-BFCB-4F06-B3F4-0B1EF3DFD111}"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split orient="vert"/>
  </p:transition>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Tree>
  </p:cSld>
  <p:clrMapOvr>
    <a:masterClrMapping/>
  </p:clrMapOvr>
  <p:transition spd="med">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文本框 2"/>
          <p:cNvSpPr txBox="1"/>
          <p:nvPr/>
        </p:nvSpPr>
        <p:spPr>
          <a:xfrm>
            <a:off x="1295400" y="990600"/>
            <a:ext cx="6248400" cy="23336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40000"/>
              </a:lnSpc>
              <a:spcBef>
                <a:spcPct val="50000"/>
              </a:spcBef>
              <a:buNone/>
            </a:pPr>
            <a:r>
              <a:rPr lang="zh-CN" altLang="en-US" sz="2800" b="1" dirty="0">
                <a:latin typeface="黑体" panose="02010609060101010101" pitchFamily="49" charset="-122"/>
                <a:ea typeface="黑体" panose="02010609060101010101" pitchFamily="49" charset="-122"/>
              </a:rPr>
              <a:t>实现中国梦必须</a:t>
            </a:r>
            <a:r>
              <a:rPr lang="zh-CN" altLang="en-US" sz="2800" b="1" dirty="0">
                <a:solidFill>
                  <a:srgbClr val="FF3300"/>
                </a:solidFill>
                <a:latin typeface="黑体" panose="02010609060101010101" pitchFamily="49" charset="-122"/>
                <a:ea typeface="黑体" panose="02010609060101010101" pitchFamily="49" charset="-122"/>
              </a:rPr>
              <a:t>走中国道路</a:t>
            </a:r>
            <a:endParaRPr lang="en-US" altLang="zh-CN" sz="2800" b="1" dirty="0">
              <a:solidFill>
                <a:srgbClr val="FF3300"/>
              </a:solidFill>
              <a:latin typeface="黑体" panose="02010609060101010101" pitchFamily="49" charset="-122"/>
              <a:ea typeface="黑体" panose="02010609060101010101" pitchFamily="49" charset="-122"/>
            </a:endParaRPr>
          </a:p>
          <a:p>
            <a:pPr marL="0" lvl="0" indent="0" algn="just" eaLnBrk="1" hangingPunct="1">
              <a:lnSpc>
                <a:spcPct val="140000"/>
              </a:lnSpc>
              <a:spcBef>
                <a:spcPct val="50000"/>
              </a:spcBef>
              <a:buNone/>
            </a:pPr>
            <a:r>
              <a:rPr lang="zh-CN" altLang="zh-CN" sz="2800" b="1" dirty="0">
                <a:latin typeface="黑体" panose="02010609060101010101" pitchFamily="49" charset="-122"/>
                <a:ea typeface="黑体" panose="02010609060101010101" pitchFamily="49" charset="-122"/>
              </a:rPr>
              <a:t>实现中国梦必须</a:t>
            </a:r>
            <a:r>
              <a:rPr lang="zh-CN" altLang="zh-CN" sz="2800" b="1" dirty="0">
                <a:solidFill>
                  <a:srgbClr val="FF3300"/>
                </a:solidFill>
                <a:latin typeface="黑体" panose="02010609060101010101" pitchFamily="49" charset="-122"/>
                <a:ea typeface="黑体" panose="02010609060101010101" pitchFamily="49" charset="-122"/>
              </a:rPr>
              <a:t>弘扬中国精神</a:t>
            </a:r>
            <a:endParaRPr lang="en-US" altLang="zh-CN" sz="2800" b="1" dirty="0">
              <a:solidFill>
                <a:srgbClr val="FF3300"/>
              </a:solidFill>
              <a:latin typeface="黑体" panose="02010609060101010101" pitchFamily="49" charset="-122"/>
              <a:ea typeface="黑体" panose="02010609060101010101" pitchFamily="49" charset="-122"/>
            </a:endParaRPr>
          </a:p>
          <a:p>
            <a:pPr marL="0" lvl="0" indent="0" algn="just" eaLnBrk="1" hangingPunct="1">
              <a:lnSpc>
                <a:spcPct val="140000"/>
              </a:lnSpc>
              <a:spcBef>
                <a:spcPct val="50000"/>
              </a:spcBef>
              <a:buNone/>
            </a:pPr>
            <a:r>
              <a:rPr lang="zh-CN" altLang="zh-CN" sz="2800" b="1" dirty="0">
                <a:latin typeface="黑体" panose="02010609060101010101" pitchFamily="49" charset="-122"/>
                <a:ea typeface="黑体" panose="02010609060101010101" pitchFamily="49" charset="-122"/>
              </a:rPr>
              <a:t>实现中国梦必须</a:t>
            </a:r>
            <a:r>
              <a:rPr lang="zh-CN" altLang="zh-CN" sz="2800" b="1" dirty="0">
                <a:solidFill>
                  <a:srgbClr val="FF3300"/>
                </a:solidFill>
                <a:latin typeface="黑体" panose="02010609060101010101" pitchFamily="49" charset="-122"/>
                <a:ea typeface="黑体" panose="02010609060101010101" pitchFamily="49" charset="-122"/>
              </a:rPr>
              <a:t>凝聚中国力量</a:t>
            </a:r>
            <a:endParaRPr lang="zh-CN" altLang="en-US" sz="2800" b="1" dirty="0">
              <a:solidFill>
                <a:srgbClr val="FF3300"/>
              </a:solidFill>
              <a:latin typeface="黑体" panose="02010609060101010101" pitchFamily="49" charset="-122"/>
              <a:ea typeface="黑体" panose="02010609060101010101" pitchFamily="49" charset="-122"/>
            </a:endParaRPr>
          </a:p>
        </p:txBody>
      </p:sp>
      <p:pic>
        <p:nvPicPr>
          <p:cNvPr id="10244" name="Picture 2" descr="http://pic2.ooopic.com/11/56/25/75bOOOPIC0f.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50" y="3320099"/>
            <a:ext cx="4114692" cy="26663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38"/>
          <p:cNvSpPr txBox="1"/>
          <p:nvPr/>
        </p:nvSpPr>
        <p:spPr>
          <a:xfrm>
            <a:off x="13716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（二）实现民族复兴中国梦的提出</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11269"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ext Box 38"/>
          <p:cNvSpPr txBox="1"/>
          <p:nvPr/>
        </p:nvSpPr>
        <p:spPr>
          <a:xfrm>
            <a:off x="838200" y="347663"/>
            <a:ext cx="73152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（三）统筹推进“五位一体”总体布局</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12291" name="文本框 1"/>
          <p:cNvSpPr txBox="1"/>
          <p:nvPr/>
        </p:nvSpPr>
        <p:spPr>
          <a:xfrm>
            <a:off x="1524000" y="1214438"/>
            <a:ext cx="5607050" cy="5397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zh-CN" sz="2800" b="1" dirty="0">
                <a:latin typeface="黑体" panose="02010609060101010101" pitchFamily="49" charset="-122"/>
                <a:ea typeface="黑体" panose="02010609060101010101" pitchFamily="49" charset="-122"/>
              </a:rPr>
              <a:t>主动适应和引领经济发展新常态</a:t>
            </a:r>
            <a:endParaRPr lang="zh-CN" altLang="en-US" sz="2800" b="1" dirty="0">
              <a:latin typeface="黑体" panose="02010609060101010101" pitchFamily="49" charset="-122"/>
              <a:ea typeface="黑体" panose="02010609060101010101" pitchFamily="49" charset="-122"/>
            </a:endParaRPr>
          </a:p>
        </p:txBody>
      </p:sp>
      <p:sp>
        <p:nvSpPr>
          <p:cNvPr id="12292" name="文本框 2"/>
          <p:cNvSpPr txBox="1"/>
          <p:nvPr/>
        </p:nvSpPr>
        <p:spPr>
          <a:xfrm>
            <a:off x="838200" y="2057400"/>
            <a:ext cx="7467600" cy="3711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0033"/>
                </a:solidFill>
                <a:latin typeface="黑体" panose="02010609060101010101" pitchFamily="49" charset="-122"/>
                <a:ea typeface="黑体" panose="02010609060101010101" pitchFamily="49" charset="-122"/>
              </a:rPr>
              <a:t>    中共十八大后，我国发展面临的国际国内环境复杂严峻，全球经济复苏曲折乏力，国内经济下行压力持续加大，多重困难和挑战相互交织。</a:t>
            </a:r>
            <a:r>
              <a:rPr lang="zh-CN" altLang="zh-CN" sz="2800" b="1" dirty="0">
                <a:solidFill>
                  <a:srgbClr val="660033"/>
                </a:solidFill>
                <a:latin typeface="黑体" panose="02010609060101010101" pitchFamily="49" charset="-122"/>
                <a:ea typeface="黑体" panose="02010609060101010101" pitchFamily="49" charset="-122"/>
              </a:rPr>
              <a:t>中国经济发展的一个重大变化是进入新常态，即：从高速增长转为中高速增长；经济结构不断优化升级；从要素驱动、投资驱动转向创新驱动。</a:t>
            </a:r>
            <a:r>
              <a:rPr lang="en-US" altLang="zh-CN" sz="2800" b="1" dirty="0">
                <a:solidFill>
                  <a:srgbClr val="660033"/>
                </a:solidFill>
                <a:latin typeface="黑体" panose="02010609060101010101" pitchFamily="49" charset="-122"/>
                <a:ea typeface="黑体" panose="02010609060101010101" pitchFamily="49" charset="-122"/>
              </a:rPr>
              <a:t> </a:t>
            </a:r>
            <a:endParaRPr lang="zh-CN" altLang="en-US" sz="2800" b="1" dirty="0">
              <a:solidFill>
                <a:srgbClr val="660033"/>
              </a:solidFill>
              <a:latin typeface="黑体" panose="02010609060101010101" pitchFamily="49" charset="-122"/>
              <a:ea typeface="黑体" panose="02010609060101010101" pitchFamily="49" charset="-122"/>
            </a:endParaRPr>
          </a:p>
        </p:txBody>
      </p:sp>
      <p:sp>
        <p:nvSpPr>
          <p:cNvPr id="12293"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框 2"/>
          <p:cNvSpPr txBox="1"/>
          <p:nvPr/>
        </p:nvSpPr>
        <p:spPr>
          <a:xfrm>
            <a:off x="1524000" y="1066800"/>
            <a:ext cx="560705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zh-CN" sz="2800" b="1" dirty="0">
                <a:latin typeface="黑体" panose="02010609060101010101" pitchFamily="49" charset="-122"/>
                <a:ea typeface="黑体" panose="02010609060101010101" pitchFamily="49" charset="-122"/>
              </a:rPr>
              <a:t>主动适应和引领经济发展新常态</a:t>
            </a:r>
            <a:endParaRPr lang="zh-CN" altLang="en-US" sz="2800" b="1" dirty="0">
              <a:latin typeface="黑体" panose="02010609060101010101" pitchFamily="49" charset="-122"/>
              <a:ea typeface="黑体" panose="02010609060101010101" pitchFamily="49" charset="-122"/>
            </a:endParaRPr>
          </a:p>
        </p:txBody>
      </p:sp>
      <p:sp>
        <p:nvSpPr>
          <p:cNvPr id="15363" name="文本框 3"/>
          <p:cNvSpPr txBox="1"/>
          <p:nvPr/>
        </p:nvSpPr>
        <p:spPr>
          <a:xfrm>
            <a:off x="685800" y="1722438"/>
            <a:ext cx="7924800" cy="4229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0033"/>
                </a:solidFill>
                <a:latin typeface="黑体" panose="02010609060101010101" pitchFamily="49" charset="-122"/>
                <a:ea typeface="黑体" panose="02010609060101010101" pitchFamily="49" charset="-122"/>
              </a:rPr>
              <a:t>   党和政府科学研判我国经济发展的阶段性特征，主动适应和引领经济发展新常态。主要是：在区间调控基础上实施定向调控，保持经济稳定增长；深化改革开放，继续把简政放权、放管结合作为改革的重头戏，激发经济社会发展活力；加大结构调整力度，增强发展后劲；大力调整产业结构，着力培育新的增长点；织密织牢民生保障网，增进入民福祉。</a:t>
            </a:r>
            <a:endParaRPr lang="zh-CN" altLang="en-US" sz="2800" b="1" dirty="0">
              <a:solidFill>
                <a:srgbClr val="660033"/>
              </a:solidFill>
              <a:latin typeface="黑体" panose="02010609060101010101" pitchFamily="49" charset="-122"/>
              <a:ea typeface="黑体" panose="02010609060101010101" pitchFamily="49" charset="-122"/>
            </a:endParaRPr>
          </a:p>
        </p:txBody>
      </p:sp>
      <p:sp>
        <p:nvSpPr>
          <p:cNvPr id="15364" name="Text Box 38"/>
          <p:cNvSpPr txBox="1"/>
          <p:nvPr/>
        </p:nvSpPr>
        <p:spPr>
          <a:xfrm>
            <a:off x="838200" y="347663"/>
            <a:ext cx="73152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（三）统筹推进“五位一体”总体布局</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15365"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框 2"/>
          <p:cNvSpPr txBox="1"/>
          <p:nvPr/>
        </p:nvSpPr>
        <p:spPr>
          <a:xfrm>
            <a:off x="1524000" y="10668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zh-CN" sz="2800" b="1" dirty="0">
                <a:latin typeface="黑体" panose="02010609060101010101" pitchFamily="49" charset="-122"/>
                <a:ea typeface="黑体" panose="02010609060101010101" pitchFamily="49" charset="-122"/>
              </a:rPr>
              <a:t>主动适应和引领经济发展新常态</a:t>
            </a:r>
            <a:endParaRPr lang="zh-CN" altLang="en-US" sz="2800" b="1" dirty="0">
              <a:latin typeface="黑体" panose="02010609060101010101" pitchFamily="49" charset="-122"/>
              <a:ea typeface="黑体" panose="02010609060101010101" pitchFamily="49" charset="-122"/>
            </a:endParaRPr>
          </a:p>
        </p:txBody>
      </p:sp>
      <p:sp>
        <p:nvSpPr>
          <p:cNvPr id="16387" name="文本框 3"/>
          <p:cNvSpPr txBox="1"/>
          <p:nvPr/>
        </p:nvSpPr>
        <p:spPr>
          <a:xfrm>
            <a:off x="685800" y="1724025"/>
            <a:ext cx="7848600" cy="4081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660033"/>
                </a:solidFill>
                <a:latin typeface="黑体" panose="02010609060101010101" pitchFamily="49" charset="-122"/>
                <a:ea typeface="黑体" panose="02010609060101010101" pitchFamily="49" charset="-122"/>
              </a:rPr>
              <a:t>   推进供给侧结构性改革，是适应和引领经济发展新常态的重大创新。</a:t>
            </a:r>
            <a:r>
              <a:rPr lang="en-US" altLang="zh-CN" sz="2400" b="1" dirty="0">
                <a:solidFill>
                  <a:srgbClr val="660033"/>
                </a:solidFill>
                <a:latin typeface="黑体" panose="02010609060101010101" pitchFamily="49" charset="-122"/>
                <a:ea typeface="黑体" panose="02010609060101010101" pitchFamily="49" charset="-122"/>
              </a:rPr>
              <a:t>2015</a:t>
            </a:r>
            <a:r>
              <a:rPr lang="zh-CN" altLang="en-US" sz="2400" b="1" dirty="0">
                <a:solidFill>
                  <a:srgbClr val="660033"/>
                </a:solidFill>
                <a:latin typeface="黑体" panose="02010609060101010101" pitchFamily="49" charset="-122"/>
                <a:ea typeface="黑体" panose="02010609060101010101" pitchFamily="49" charset="-122"/>
              </a:rPr>
              <a:t>年</a:t>
            </a:r>
            <a:r>
              <a:rPr lang="en-US" altLang="zh-CN" sz="2400" b="1" dirty="0">
                <a:solidFill>
                  <a:srgbClr val="660033"/>
                </a:solidFill>
                <a:latin typeface="黑体" panose="02010609060101010101" pitchFamily="49" charset="-122"/>
                <a:ea typeface="黑体" panose="02010609060101010101" pitchFamily="49" charset="-122"/>
              </a:rPr>
              <a:t>12</a:t>
            </a:r>
            <a:r>
              <a:rPr lang="zh-CN" altLang="en-US" sz="2400" b="1" dirty="0">
                <a:solidFill>
                  <a:srgbClr val="660033"/>
                </a:solidFill>
                <a:latin typeface="黑体" panose="02010609060101010101" pitchFamily="49" charset="-122"/>
                <a:ea typeface="黑体" panose="02010609060101010101" pitchFamily="49" charset="-122"/>
              </a:rPr>
              <a:t>月，中央经济工作会议强调，实行宏观政策要稳、产业政策要准、微观政策要活、改革政策要实、社会政策要托底的总体思路，着力加强结构性改革，去产能、去库存、去杠杆、降成本、补短板（简称“三去一降一补”），推动我国社会生产力水平整体改善。</a:t>
            </a:r>
            <a:r>
              <a:rPr lang="en-US" altLang="zh-CN" sz="2400" b="1" dirty="0">
                <a:solidFill>
                  <a:srgbClr val="660033"/>
                </a:solidFill>
                <a:latin typeface="黑体" panose="02010609060101010101" pitchFamily="49" charset="-122"/>
                <a:ea typeface="黑体" panose="02010609060101010101" pitchFamily="49" charset="-122"/>
              </a:rPr>
              <a:t>2017</a:t>
            </a:r>
            <a:r>
              <a:rPr lang="zh-CN" altLang="en-US" sz="2400" b="1" dirty="0">
                <a:solidFill>
                  <a:srgbClr val="660033"/>
                </a:solidFill>
                <a:latin typeface="黑体" panose="02010609060101010101" pitchFamily="49" charset="-122"/>
                <a:ea typeface="黑体" panose="02010609060101010101" pitchFamily="49" charset="-122"/>
              </a:rPr>
              <a:t>年</a:t>
            </a:r>
            <a:r>
              <a:rPr lang="en-US" altLang="zh-CN" sz="2400" b="1" dirty="0">
                <a:solidFill>
                  <a:srgbClr val="660033"/>
                </a:solidFill>
                <a:latin typeface="黑体" panose="02010609060101010101" pitchFamily="49" charset="-122"/>
                <a:ea typeface="黑体" panose="02010609060101010101" pitchFamily="49" charset="-122"/>
              </a:rPr>
              <a:t>12</a:t>
            </a:r>
            <a:r>
              <a:rPr lang="zh-CN" altLang="en-US" sz="2400" b="1" dirty="0">
                <a:solidFill>
                  <a:srgbClr val="660033"/>
                </a:solidFill>
                <a:latin typeface="黑体" panose="02010609060101010101" pitchFamily="49" charset="-122"/>
                <a:ea typeface="黑体" panose="02010609060101010101" pitchFamily="49" charset="-122"/>
              </a:rPr>
              <a:t>月，中央经济工作会议确定今后三年要重点抓好决胜全面建成小康社会的防范化解重大风险、精准脱贫、污染防治三大攻坚战。</a:t>
            </a:r>
            <a:endParaRPr lang="zh-CN" altLang="en-US" sz="2400" b="1" dirty="0">
              <a:solidFill>
                <a:srgbClr val="660033"/>
              </a:solidFill>
              <a:latin typeface="黑体" panose="02010609060101010101" pitchFamily="49" charset="-122"/>
              <a:ea typeface="黑体" panose="02010609060101010101" pitchFamily="49" charset="-122"/>
            </a:endParaRPr>
          </a:p>
        </p:txBody>
      </p:sp>
      <p:sp>
        <p:nvSpPr>
          <p:cNvPr id="16388" name="Text Box 38"/>
          <p:cNvSpPr txBox="1"/>
          <p:nvPr/>
        </p:nvSpPr>
        <p:spPr>
          <a:xfrm>
            <a:off x="838200" y="347663"/>
            <a:ext cx="73152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（三）统筹推进“五位一体”总体布局</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16389"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框 2"/>
          <p:cNvSpPr txBox="1"/>
          <p:nvPr/>
        </p:nvSpPr>
        <p:spPr>
          <a:xfrm>
            <a:off x="1524000" y="1066800"/>
            <a:ext cx="560705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发展社会主义民主政治 </a:t>
            </a:r>
            <a:endParaRPr lang="zh-CN" altLang="en-US" sz="2800" b="1" dirty="0">
              <a:latin typeface="黑体" panose="02010609060101010101" pitchFamily="49" charset="-122"/>
              <a:ea typeface="黑体" panose="02010609060101010101" pitchFamily="49" charset="-122"/>
            </a:endParaRPr>
          </a:p>
        </p:txBody>
      </p:sp>
      <p:sp>
        <p:nvSpPr>
          <p:cNvPr id="17411" name="文本框 3"/>
          <p:cNvSpPr txBox="1"/>
          <p:nvPr/>
        </p:nvSpPr>
        <p:spPr>
          <a:xfrm>
            <a:off x="457200" y="1724025"/>
            <a:ext cx="7924800" cy="42291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0033"/>
                </a:solidFill>
                <a:latin typeface="黑体" panose="02010609060101010101" pitchFamily="49" charset="-122"/>
                <a:ea typeface="黑体" panose="02010609060101010101" pitchFamily="49" charset="-122"/>
              </a:rPr>
              <a:t>   坚持发挥中国共产党总揽全局、协调各方的领导核心作用，提高党科学执政、民主执政、依法执政水平，保证党领导人民有效治理国家。</a:t>
            </a:r>
            <a:r>
              <a:rPr lang="zh-CN" altLang="zh-CN" sz="2800" b="1" dirty="0">
                <a:solidFill>
                  <a:srgbClr val="660033"/>
                </a:solidFill>
                <a:latin typeface="黑体" panose="02010609060101010101" pitchFamily="49" charset="-122"/>
                <a:ea typeface="黑体" panose="02010609060101010101" pitchFamily="49" charset="-122"/>
              </a:rPr>
              <a:t>与时俱进完善人民代表大会制度，坚持和完善中国共产党领导的多党合作和政治协商制度</a:t>
            </a:r>
            <a:r>
              <a:rPr lang="en-US" altLang="zh-CN" sz="2800" b="1" dirty="0">
                <a:solidFill>
                  <a:srgbClr val="660033"/>
                </a:solidFill>
                <a:latin typeface="黑体" panose="02010609060101010101" pitchFamily="49" charset="-122"/>
                <a:ea typeface="黑体" panose="02010609060101010101" pitchFamily="49" charset="-122"/>
              </a:rPr>
              <a:t>,</a:t>
            </a:r>
            <a:r>
              <a:rPr lang="zh-CN" altLang="zh-CN" sz="2800" b="1" dirty="0">
                <a:solidFill>
                  <a:srgbClr val="660033"/>
                </a:solidFill>
                <a:latin typeface="黑体" panose="02010609060101010101" pitchFamily="49" charset="-122"/>
                <a:ea typeface="黑体" panose="02010609060101010101" pitchFamily="49" charset="-122"/>
              </a:rPr>
              <a:t>坚持和完善民族区域自治制度，坚持和完善基层群众自治制度，做好新形势下统一战线工作</a:t>
            </a:r>
            <a:r>
              <a:rPr lang="en-US" altLang="zh-CN" sz="2800" b="1" dirty="0">
                <a:solidFill>
                  <a:srgbClr val="660033"/>
                </a:solidFill>
                <a:latin typeface="黑体" panose="02010609060101010101" pitchFamily="49" charset="-122"/>
                <a:ea typeface="黑体" panose="02010609060101010101" pitchFamily="49" charset="-122"/>
              </a:rPr>
              <a:t>,</a:t>
            </a:r>
            <a:r>
              <a:rPr lang="zh-CN" altLang="zh-CN" sz="2800" b="1" dirty="0">
                <a:solidFill>
                  <a:srgbClr val="660033"/>
                </a:solidFill>
                <a:latin typeface="黑体" panose="02010609060101010101" pitchFamily="49" charset="-122"/>
                <a:ea typeface="黑体" panose="02010609060101010101" pitchFamily="49" charset="-122"/>
              </a:rPr>
              <a:t>开创党的群团工作新局面。</a:t>
            </a:r>
            <a:endParaRPr lang="zh-CN" altLang="en-US" sz="2800" b="1" dirty="0">
              <a:solidFill>
                <a:srgbClr val="660033"/>
              </a:solidFill>
              <a:latin typeface="黑体" panose="02010609060101010101" pitchFamily="49" charset="-122"/>
              <a:ea typeface="黑体" panose="02010609060101010101" pitchFamily="49" charset="-122"/>
            </a:endParaRPr>
          </a:p>
        </p:txBody>
      </p:sp>
      <p:sp>
        <p:nvSpPr>
          <p:cNvPr id="17412" name="Text Box 38"/>
          <p:cNvSpPr txBox="1"/>
          <p:nvPr/>
        </p:nvSpPr>
        <p:spPr>
          <a:xfrm>
            <a:off x="838200" y="347663"/>
            <a:ext cx="73152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（三）统筹推进“五位一体”总体布局</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17413"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框 2"/>
          <p:cNvSpPr txBox="1"/>
          <p:nvPr/>
        </p:nvSpPr>
        <p:spPr>
          <a:xfrm>
            <a:off x="1524000" y="1066800"/>
            <a:ext cx="560705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zh-CN" sz="2800" b="1" dirty="0">
                <a:latin typeface="黑体" panose="02010609060101010101" pitchFamily="49" charset="-122"/>
                <a:ea typeface="黑体" panose="02010609060101010101" pitchFamily="49" charset="-122"/>
              </a:rPr>
              <a:t>发展中国特色社会主义文化</a:t>
            </a:r>
            <a:endParaRPr lang="zh-CN" altLang="en-US" sz="2800" b="1" dirty="0">
              <a:latin typeface="黑体" panose="02010609060101010101" pitchFamily="49" charset="-122"/>
              <a:ea typeface="黑体" panose="02010609060101010101" pitchFamily="49" charset="-122"/>
            </a:endParaRPr>
          </a:p>
        </p:txBody>
      </p:sp>
      <p:sp>
        <p:nvSpPr>
          <p:cNvPr id="18435" name="文本框 3"/>
          <p:cNvSpPr txBox="1"/>
          <p:nvPr/>
        </p:nvSpPr>
        <p:spPr>
          <a:xfrm>
            <a:off x="533400" y="1724025"/>
            <a:ext cx="8077200" cy="21605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0033"/>
                </a:solidFill>
                <a:latin typeface="黑体" panose="02010609060101010101" pitchFamily="49" charset="-122"/>
                <a:ea typeface="黑体" panose="02010609060101010101" pitchFamily="49" charset="-122"/>
              </a:rPr>
              <a:t>    坚持和巩固党对意识形态工作的领导，</a:t>
            </a:r>
            <a:r>
              <a:rPr lang="zh-CN" altLang="zh-CN" sz="2800" b="1" dirty="0">
                <a:solidFill>
                  <a:srgbClr val="660033"/>
                </a:solidFill>
                <a:latin typeface="黑体" panose="02010609060101010101" pitchFamily="49" charset="-122"/>
                <a:ea typeface="黑体" panose="02010609060101010101" pitchFamily="49" charset="-122"/>
              </a:rPr>
              <a:t>培育和践行社会主义核心价值观</a:t>
            </a:r>
            <a:r>
              <a:rPr lang="zh-CN" altLang="en-US" sz="2800" b="1" dirty="0">
                <a:solidFill>
                  <a:srgbClr val="660033"/>
                </a:solidFill>
                <a:latin typeface="黑体" panose="02010609060101010101" pitchFamily="49" charset="-122"/>
                <a:ea typeface="黑体" panose="02010609060101010101" pitchFamily="49" charset="-122"/>
              </a:rPr>
              <a:t>，</a:t>
            </a:r>
            <a:r>
              <a:rPr lang="zh-CN" altLang="zh-CN" sz="2800" b="1" dirty="0">
                <a:solidFill>
                  <a:srgbClr val="660033"/>
                </a:solidFill>
                <a:latin typeface="黑体" panose="02010609060101010101" pitchFamily="49" charset="-122"/>
                <a:ea typeface="黑体" panose="02010609060101010101" pitchFamily="49" charset="-122"/>
              </a:rPr>
              <a:t>弘扬以爱国主义为核心的民族精神，推进文化体制改革，建设公共文化服务网络。</a:t>
            </a:r>
            <a:endParaRPr lang="zh-CN" altLang="en-US" sz="2800" b="1" dirty="0">
              <a:solidFill>
                <a:srgbClr val="660033"/>
              </a:solidFill>
              <a:latin typeface="黑体" panose="02010609060101010101" pitchFamily="49" charset="-122"/>
              <a:ea typeface="黑体" panose="02010609060101010101" pitchFamily="49" charset="-122"/>
            </a:endParaRPr>
          </a:p>
        </p:txBody>
      </p:sp>
      <p:pic>
        <p:nvPicPr>
          <p:cNvPr id="1536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62258" y="3428999"/>
            <a:ext cx="4876672" cy="2561409"/>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8437" name="Text Box 38"/>
          <p:cNvSpPr txBox="1"/>
          <p:nvPr/>
        </p:nvSpPr>
        <p:spPr>
          <a:xfrm>
            <a:off x="838200" y="347663"/>
            <a:ext cx="73152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（三）统筹推进“五位一体”总体布局</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18438"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框 2"/>
          <p:cNvSpPr txBox="1"/>
          <p:nvPr/>
        </p:nvSpPr>
        <p:spPr>
          <a:xfrm>
            <a:off x="1524000" y="1066800"/>
            <a:ext cx="560705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在发展中保障和改善民生 </a:t>
            </a:r>
            <a:endParaRPr lang="zh-CN" altLang="en-US" sz="2800" b="1" dirty="0">
              <a:latin typeface="黑体" panose="02010609060101010101" pitchFamily="49" charset="-122"/>
              <a:ea typeface="黑体" panose="02010609060101010101" pitchFamily="49" charset="-122"/>
            </a:endParaRPr>
          </a:p>
        </p:txBody>
      </p:sp>
      <p:sp>
        <p:nvSpPr>
          <p:cNvPr id="19459" name="文本框 3"/>
          <p:cNvSpPr txBox="1"/>
          <p:nvPr/>
        </p:nvSpPr>
        <p:spPr>
          <a:xfrm>
            <a:off x="533400" y="1724025"/>
            <a:ext cx="7924800" cy="3194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0033"/>
                </a:solidFill>
                <a:latin typeface="黑体" panose="02010609060101010101" pitchFamily="49" charset="-122"/>
                <a:ea typeface="黑体" panose="02010609060101010101" pitchFamily="49" charset="-122"/>
              </a:rPr>
              <a:t>  把增进人民福祉、促进人的全面发展作为一切工作的出发点和落脚点，要坚持人民主体地位，顺应人民群众对美好生活的向往，从人民群众最关心最直接最现实的利益问题入手，统筹做好教育、就业、收入分配、社会保障、医疗卫生等各领域民生工作。</a:t>
            </a:r>
            <a:endParaRPr lang="zh-CN" altLang="en-US" sz="2800" b="1" dirty="0">
              <a:solidFill>
                <a:srgbClr val="660033"/>
              </a:solidFill>
              <a:latin typeface="黑体" panose="02010609060101010101" pitchFamily="49" charset="-122"/>
              <a:ea typeface="黑体" panose="02010609060101010101" pitchFamily="49" charset="-122"/>
            </a:endParaRPr>
          </a:p>
        </p:txBody>
      </p:sp>
      <p:sp>
        <p:nvSpPr>
          <p:cNvPr id="19460" name="Text Box 38"/>
          <p:cNvSpPr txBox="1"/>
          <p:nvPr/>
        </p:nvSpPr>
        <p:spPr>
          <a:xfrm>
            <a:off x="838200" y="347663"/>
            <a:ext cx="73152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（三）统筹推进“五位一体”总体布局</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19461"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框 2"/>
          <p:cNvSpPr txBox="1"/>
          <p:nvPr/>
        </p:nvSpPr>
        <p:spPr>
          <a:xfrm>
            <a:off x="1524000" y="1066800"/>
            <a:ext cx="6408738"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建设美丽中国</a:t>
            </a:r>
            <a:endParaRPr lang="zh-CN" altLang="en-US" sz="2800" b="1" dirty="0">
              <a:latin typeface="黑体" panose="02010609060101010101" pitchFamily="49" charset="-122"/>
              <a:ea typeface="黑体" panose="02010609060101010101" pitchFamily="49" charset="-122"/>
            </a:endParaRPr>
          </a:p>
        </p:txBody>
      </p:sp>
      <p:sp>
        <p:nvSpPr>
          <p:cNvPr id="20483" name="文本框 3"/>
          <p:cNvSpPr txBox="1"/>
          <p:nvPr/>
        </p:nvSpPr>
        <p:spPr>
          <a:xfrm>
            <a:off x="685800" y="1724025"/>
            <a:ext cx="7772400" cy="21605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0033"/>
                </a:solidFill>
                <a:latin typeface="黑体" panose="02010609060101010101" pitchFamily="49" charset="-122"/>
                <a:ea typeface="黑体" panose="02010609060101010101" pitchFamily="49" charset="-122"/>
              </a:rPr>
              <a:t>   贯彻新发展理念，坚持节约资源和保护环境的基本国策，坚持节约优先、保护优先、自然恢复为主的方针，强调“绿水青山就是金山银山”，推动形成绿色发展方式和生活方式。</a:t>
            </a:r>
            <a:endParaRPr lang="zh-CN" altLang="en-US" sz="2800" b="1" dirty="0">
              <a:solidFill>
                <a:srgbClr val="660033"/>
              </a:solidFill>
              <a:latin typeface="黑体" panose="02010609060101010101" pitchFamily="49" charset="-122"/>
              <a:ea typeface="黑体" panose="02010609060101010101" pitchFamily="49" charset="-122"/>
            </a:endParaRPr>
          </a:p>
        </p:txBody>
      </p:sp>
      <p:pic>
        <p:nvPicPr>
          <p:cNvPr id="17413"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90567" y="3809990"/>
            <a:ext cx="3962866" cy="2221498"/>
          </a:xfrm>
          <a:prstGeom prst="roundRect">
            <a:avLst>
              <a:gd name="adj" fmla="val 4167"/>
            </a:avLst>
          </a:prstGeom>
          <a:solidFill>
            <a:srgbClr val="FFFFFF"/>
          </a:solidFill>
          <a:ln w="76200" cap="sq">
            <a:solidFill>
              <a:srgbClr val="EAEAEA"/>
            </a:solidFill>
            <a:miter lim="800000"/>
            <a:headEnd/>
            <a:tailEnd/>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0485" name="Text Box 38"/>
          <p:cNvSpPr txBox="1"/>
          <p:nvPr/>
        </p:nvSpPr>
        <p:spPr>
          <a:xfrm>
            <a:off x="838200" y="347663"/>
            <a:ext cx="73152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（三）统筹推进“五位一体”总体布局</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20486"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框 3"/>
          <p:cNvSpPr txBox="1"/>
          <p:nvPr/>
        </p:nvSpPr>
        <p:spPr>
          <a:xfrm>
            <a:off x="1524000" y="1066800"/>
            <a:ext cx="560705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zh-CN" sz="2800" b="1" dirty="0">
                <a:latin typeface="黑体" panose="02010609060101010101" pitchFamily="49" charset="-122"/>
                <a:ea typeface="黑体" panose="02010609060101010101" pitchFamily="49" charset="-122"/>
              </a:rPr>
              <a:t>推进全面深化改革</a:t>
            </a:r>
            <a:endParaRPr lang="zh-CN" altLang="en-US" sz="2800" b="1" dirty="0">
              <a:latin typeface="黑体" panose="02010609060101010101" pitchFamily="49" charset="-122"/>
              <a:ea typeface="黑体" panose="02010609060101010101" pitchFamily="49" charset="-122"/>
            </a:endParaRPr>
          </a:p>
        </p:txBody>
      </p:sp>
      <p:sp>
        <p:nvSpPr>
          <p:cNvPr id="21507" name="文本框 4"/>
          <p:cNvSpPr txBox="1"/>
          <p:nvPr/>
        </p:nvSpPr>
        <p:spPr>
          <a:xfrm>
            <a:off x="762000" y="1724025"/>
            <a:ext cx="7391400" cy="3711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0033"/>
                </a:solidFill>
                <a:latin typeface="黑体" panose="02010609060101010101" pitchFamily="49" charset="-122"/>
                <a:ea typeface="黑体" panose="02010609060101010101" pitchFamily="49" charset="-122"/>
              </a:rPr>
              <a:t>   </a:t>
            </a:r>
            <a:r>
              <a:rPr lang="en-US" altLang="zh-CN" sz="2800" b="1" dirty="0">
                <a:solidFill>
                  <a:srgbClr val="660033"/>
                </a:solidFill>
                <a:latin typeface="黑体" panose="02010609060101010101" pitchFamily="49" charset="-122"/>
                <a:ea typeface="黑体" panose="02010609060101010101" pitchFamily="49" charset="-122"/>
              </a:rPr>
              <a:t>2013</a:t>
            </a:r>
            <a:r>
              <a:rPr lang="zh-CN" altLang="en-US" sz="2800" b="1" dirty="0">
                <a:solidFill>
                  <a:srgbClr val="660033"/>
                </a:solidFill>
                <a:latin typeface="黑体" panose="02010609060101010101" pitchFamily="49" charset="-122"/>
                <a:ea typeface="黑体" panose="02010609060101010101" pitchFamily="49" charset="-122"/>
              </a:rPr>
              <a:t>年</a:t>
            </a:r>
            <a:r>
              <a:rPr lang="en-US" altLang="zh-CN" sz="2800" b="1" dirty="0">
                <a:solidFill>
                  <a:srgbClr val="660033"/>
                </a:solidFill>
                <a:latin typeface="黑体" panose="02010609060101010101" pitchFamily="49" charset="-122"/>
                <a:ea typeface="黑体" panose="02010609060101010101" pitchFamily="49" charset="-122"/>
              </a:rPr>
              <a:t>11</a:t>
            </a:r>
            <a:r>
              <a:rPr lang="zh-CN" altLang="en-US" sz="2800" b="1" dirty="0">
                <a:solidFill>
                  <a:srgbClr val="660033"/>
                </a:solidFill>
                <a:latin typeface="黑体" panose="02010609060101010101" pitchFamily="49" charset="-122"/>
                <a:ea typeface="黑体" panose="02010609060101010101" pitchFamily="49" charset="-122"/>
              </a:rPr>
              <a:t>月，中共十八届三中全会审议通过</a:t>
            </a:r>
            <a:r>
              <a:rPr lang="en-US" altLang="zh-CN" sz="2800" b="1" dirty="0">
                <a:solidFill>
                  <a:srgbClr val="660033"/>
                </a:solidFill>
                <a:latin typeface="黑体" panose="02010609060101010101" pitchFamily="49" charset="-122"/>
                <a:ea typeface="黑体" panose="02010609060101010101" pitchFamily="49" charset="-122"/>
              </a:rPr>
              <a:t>《</a:t>
            </a:r>
            <a:r>
              <a:rPr lang="zh-CN" altLang="en-US" sz="2800" b="1" dirty="0">
                <a:solidFill>
                  <a:srgbClr val="660033"/>
                </a:solidFill>
                <a:latin typeface="黑体" panose="02010609060101010101" pitchFamily="49" charset="-122"/>
                <a:ea typeface="黑体" panose="02010609060101010101" pitchFamily="49" charset="-122"/>
              </a:rPr>
              <a:t>中共中央关于全面深化改革若干重大问题的决定</a:t>
            </a:r>
            <a:r>
              <a:rPr lang="en-US" altLang="zh-CN" sz="2800" b="1" dirty="0">
                <a:solidFill>
                  <a:srgbClr val="660033"/>
                </a:solidFill>
                <a:latin typeface="黑体" panose="02010609060101010101" pitchFamily="49" charset="-122"/>
                <a:ea typeface="黑体" panose="02010609060101010101" pitchFamily="49" charset="-122"/>
              </a:rPr>
              <a:t>》</a:t>
            </a:r>
            <a:r>
              <a:rPr lang="zh-CN" altLang="en-US" sz="2800" b="1" dirty="0">
                <a:solidFill>
                  <a:srgbClr val="660033"/>
                </a:solidFill>
                <a:latin typeface="黑体" panose="02010609060101010101" pitchFamily="49" charset="-122"/>
                <a:ea typeface="黑体" panose="02010609060101010101" pitchFamily="49" charset="-122"/>
              </a:rPr>
              <a:t>，勾画了到</a:t>
            </a:r>
            <a:r>
              <a:rPr lang="en-US" altLang="zh-CN" sz="2800" b="1" dirty="0">
                <a:solidFill>
                  <a:srgbClr val="660033"/>
                </a:solidFill>
                <a:latin typeface="黑体" panose="02010609060101010101" pitchFamily="49" charset="-122"/>
                <a:ea typeface="黑体" panose="02010609060101010101" pitchFamily="49" charset="-122"/>
              </a:rPr>
              <a:t>2020</a:t>
            </a:r>
            <a:r>
              <a:rPr lang="zh-CN" altLang="en-US" sz="2800" b="1" dirty="0">
                <a:solidFill>
                  <a:srgbClr val="660033"/>
                </a:solidFill>
                <a:latin typeface="黑体" panose="02010609060101010101" pitchFamily="49" charset="-122"/>
                <a:ea typeface="黑体" panose="02010609060101010101" pitchFamily="49" charset="-122"/>
              </a:rPr>
              <a:t>年全面深化改革的时间表、路线图。</a:t>
            </a:r>
            <a:endParaRPr lang="en-US" altLang="zh-CN" sz="2800" b="1" dirty="0">
              <a:solidFill>
                <a:srgbClr val="660033"/>
              </a:solidFill>
              <a:latin typeface="黑体" panose="02010609060101010101" pitchFamily="49" charset="-122"/>
              <a:ea typeface="黑体" panose="02010609060101010101" pitchFamily="49" charset="-122"/>
            </a:endParaRPr>
          </a:p>
          <a:p>
            <a:pPr marL="0" lvl="0" indent="0" eaLnBrk="1" hangingPunct="1">
              <a:lnSpc>
                <a:spcPct val="120000"/>
              </a:lnSpc>
              <a:spcBef>
                <a:spcPct val="0"/>
              </a:spcBef>
              <a:buNone/>
            </a:pPr>
            <a:r>
              <a:rPr lang="en-US" altLang="zh-CN" sz="2800" b="1" dirty="0">
                <a:solidFill>
                  <a:srgbClr val="660033"/>
                </a:solidFill>
                <a:latin typeface="黑体" panose="02010609060101010101" pitchFamily="49" charset="-122"/>
                <a:ea typeface="黑体" panose="02010609060101010101" pitchFamily="49" charset="-122"/>
              </a:rPr>
              <a:t>   </a:t>
            </a:r>
            <a:r>
              <a:rPr lang="zh-CN" altLang="zh-CN" sz="2800" b="1" dirty="0">
                <a:latin typeface="黑体" panose="02010609060101010101" pitchFamily="49" charset="-122"/>
                <a:ea typeface="黑体" panose="02010609060101010101" pitchFamily="49" charset="-122"/>
              </a:rPr>
              <a:t>全面深化改革的总目标，是</a:t>
            </a:r>
            <a:r>
              <a:rPr lang="zh-CN" altLang="zh-CN" sz="2800" b="1" dirty="0">
                <a:solidFill>
                  <a:srgbClr val="FF3300"/>
                </a:solidFill>
                <a:latin typeface="黑体" panose="02010609060101010101" pitchFamily="49" charset="-122"/>
                <a:ea typeface="黑体" panose="02010609060101010101" pitchFamily="49" charset="-122"/>
              </a:rPr>
              <a:t>“完善和发展中国特色社会主义制度，推进国家治理体系和治理能力现代化”</a:t>
            </a:r>
            <a:r>
              <a:rPr lang="zh-CN" altLang="en-US" sz="2800" b="1" dirty="0">
                <a:solidFill>
                  <a:srgbClr val="FF3300"/>
                </a:solidFill>
                <a:latin typeface="黑体" panose="02010609060101010101" pitchFamily="49" charset="-122"/>
                <a:ea typeface="黑体" panose="02010609060101010101" pitchFamily="49" charset="-122"/>
              </a:rPr>
              <a:t>。</a:t>
            </a:r>
            <a:endParaRPr lang="zh-CN" altLang="en-US" sz="2800" b="1" dirty="0">
              <a:solidFill>
                <a:srgbClr val="FF3300"/>
              </a:solidFill>
              <a:latin typeface="黑体" panose="02010609060101010101" pitchFamily="49" charset="-122"/>
              <a:ea typeface="黑体" panose="02010609060101010101" pitchFamily="49" charset="-122"/>
            </a:endParaRPr>
          </a:p>
        </p:txBody>
      </p:sp>
      <p:sp>
        <p:nvSpPr>
          <p:cNvPr id="21508" name="Text Box 38"/>
          <p:cNvSpPr txBox="1"/>
          <p:nvPr/>
        </p:nvSpPr>
        <p:spPr>
          <a:xfrm>
            <a:off x="1066800" y="381000"/>
            <a:ext cx="6705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（四）协调推进“四个全面”战略布局</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21509"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框 2"/>
          <p:cNvSpPr txBox="1"/>
          <p:nvPr/>
        </p:nvSpPr>
        <p:spPr>
          <a:xfrm>
            <a:off x="1524000" y="10668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推进全面依法治国</a:t>
            </a:r>
            <a:endParaRPr lang="zh-CN" altLang="en-US" sz="2800" b="1" dirty="0">
              <a:latin typeface="黑体" panose="02010609060101010101" pitchFamily="49" charset="-122"/>
              <a:ea typeface="黑体" panose="02010609060101010101" pitchFamily="49" charset="-122"/>
            </a:endParaRPr>
          </a:p>
        </p:txBody>
      </p:sp>
      <p:sp>
        <p:nvSpPr>
          <p:cNvPr id="22531" name="文本框 3"/>
          <p:cNvSpPr txBox="1"/>
          <p:nvPr/>
        </p:nvSpPr>
        <p:spPr>
          <a:xfrm>
            <a:off x="914400" y="1905000"/>
            <a:ext cx="7239000" cy="3194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0033"/>
                </a:solidFill>
                <a:latin typeface="黑体" panose="02010609060101010101" pitchFamily="49" charset="-122"/>
                <a:ea typeface="黑体" panose="02010609060101010101" pitchFamily="49" charset="-122"/>
              </a:rPr>
              <a:t>     </a:t>
            </a:r>
            <a:r>
              <a:rPr lang="en-US" altLang="zh-CN" sz="2800" b="1" dirty="0">
                <a:solidFill>
                  <a:srgbClr val="660033"/>
                </a:solidFill>
                <a:latin typeface="黑体" panose="02010609060101010101" pitchFamily="49" charset="-122"/>
                <a:ea typeface="黑体" panose="02010609060101010101" pitchFamily="49" charset="-122"/>
              </a:rPr>
              <a:t>2014</a:t>
            </a:r>
            <a:r>
              <a:rPr lang="zh-CN" altLang="en-US" sz="2800" b="1" dirty="0">
                <a:solidFill>
                  <a:srgbClr val="660033"/>
                </a:solidFill>
                <a:latin typeface="黑体" panose="02010609060101010101" pitchFamily="49" charset="-122"/>
                <a:ea typeface="黑体" panose="02010609060101010101" pitchFamily="49" charset="-122"/>
              </a:rPr>
              <a:t>年</a:t>
            </a:r>
            <a:r>
              <a:rPr lang="en-US" altLang="zh-CN" sz="2800" b="1" dirty="0">
                <a:solidFill>
                  <a:srgbClr val="660033"/>
                </a:solidFill>
                <a:latin typeface="黑体" panose="02010609060101010101" pitchFamily="49" charset="-122"/>
                <a:ea typeface="黑体" panose="02010609060101010101" pitchFamily="49" charset="-122"/>
              </a:rPr>
              <a:t>10</a:t>
            </a:r>
            <a:r>
              <a:rPr lang="zh-CN" altLang="en-US" sz="2800" b="1" dirty="0">
                <a:solidFill>
                  <a:srgbClr val="660033"/>
                </a:solidFill>
                <a:latin typeface="黑体" panose="02010609060101010101" pitchFamily="49" charset="-122"/>
                <a:ea typeface="黑体" panose="02010609060101010101" pitchFamily="49" charset="-122"/>
              </a:rPr>
              <a:t>月，中共十八届四中全会审议通过了</a:t>
            </a:r>
            <a:r>
              <a:rPr lang="en-US" altLang="zh-CN" sz="2800" b="1" dirty="0">
                <a:solidFill>
                  <a:srgbClr val="660033"/>
                </a:solidFill>
                <a:latin typeface="黑体" panose="02010609060101010101" pitchFamily="49" charset="-122"/>
                <a:ea typeface="黑体" panose="02010609060101010101" pitchFamily="49" charset="-122"/>
              </a:rPr>
              <a:t>《</a:t>
            </a:r>
            <a:r>
              <a:rPr lang="zh-CN" altLang="en-US" sz="2800" b="1" dirty="0">
                <a:solidFill>
                  <a:srgbClr val="660033"/>
                </a:solidFill>
                <a:latin typeface="黑体" panose="02010609060101010101" pitchFamily="49" charset="-122"/>
                <a:ea typeface="黑体" panose="02010609060101010101" pitchFamily="49" charset="-122"/>
              </a:rPr>
              <a:t>中共中央关于全面推进依法治国若干重大问题的决定</a:t>
            </a:r>
            <a:r>
              <a:rPr lang="en-US" altLang="zh-CN" sz="2800" b="1" dirty="0">
                <a:solidFill>
                  <a:srgbClr val="660033"/>
                </a:solidFill>
                <a:latin typeface="黑体" panose="02010609060101010101" pitchFamily="49" charset="-122"/>
                <a:ea typeface="黑体" panose="02010609060101010101" pitchFamily="49" charset="-122"/>
              </a:rPr>
              <a:t>》</a:t>
            </a:r>
            <a:r>
              <a:rPr lang="zh-CN" altLang="en-US" sz="2800" b="1" dirty="0">
                <a:solidFill>
                  <a:srgbClr val="660033"/>
                </a:solidFill>
                <a:latin typeface="黑体" panose="02010609060101010101" pitchFamily="49" charset="-122"/>
                <a:ea typeface="黑体" panose="02010609060101010101" pitchFamily="49" charset="-122"/>
              </a:rPr>
              <a:t>。</a:t>
            </a:r>
            <a:endParaRPr lang="zh-CN" altLang="en-US" sz="2800" b="1" dirty="0">
              <a:solidFill>
                <a:srgbClr val="660033"/>
              </a:solidFill>
              <a:latin typeface="黑体" panose="02010609060101010101" pitchFamily="49" charset="-122"/>
              <a:ea typeface="黑体" panose="02010609060101010101" pitchFamily="49" charset="-122"/>
            </a:endParaRPr>
          </a:p>
          <a:p>
            <a:pPr marL="0" lvl="0" indent="0" eaLnBrk="1" hangingPunct="1">
              <a:lnSpc>
                <a:spcPct val="120000"/>
              </a:lnSpc>
              <a:spcBef>
                <a:spcPct val="0"/>
              </a:spcBef>
              <a:buNone/>
            </a:pPr>
            <a:r>
              <a:rPr lang="zh-CN" altLang="en-US" sz="2800" b="1" dirty="0">
                <a:solidFill>
                  <a:srgbClr val="660033"/>
                </a:solidFill>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全面推进依法治国，总目标是</a:t>
            </a:r>
            <a:r>
              <a:rPr lang="zh-CN" altLang="en-US" sz="2800" b="1" dirty="0">
                <a:solidFill>
                  <a:srgbClr val="FF3300"/>
                </a:solidFill>
                <a:latin typeface="黑体" panose="02010609060101010101" pitchFamily="49" charset="-122"/>
                <a:ea typeface="黑体" panose="02010609060101010101" pitchFamily="49" charset="-122"/>
              </a:rPr>
              <a:t>建设中国特色社会主义法治体系，建设社会主义法治国家。</a:t>
            </a:r>
            <a:endParaRPr lang="zh-CN" altLang="en-US" sz="2800" b="1" dirty="0">
              <a:solidFill>
                <a:srgbClr val="FF3300"/>
              </a:solidFill>
              <a:latin typeface="黑体" panose="02010609060101010101" pitchFamily="49" charset="-122"/>
              <a:ea typeface="黑体" panose="02010609060101010101" pitchFamily="49" charset="-122"/>
            </a:endParaRPr>
          </a:p>
        </p:txBody>
      </p:sp>
      <p:sp>
        <p:nvSpPr>
          <p:cNvPr id="22532" name="Text Box 38"/>
          <p:cNvSpPr txBox="1"/>
          <p:nvPr/>
        </p:nvSpPr>
        <p:spPr>
          <a:xfrm>
            <a:off x="1066800" y="381000"/>
            <a:ext cx="6705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（四）协调推进“四个全面”战略布局</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22533"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AutoShape 2"/>
          <p:cNvSpPr>
            <a:spLocks noChangeArrowheads="1"/>
          </p:cNvSpPr>
          <p:nvPr/>
        </p:nvSpPr>
        <p:spPr bwMode="auto">
          <a:xfrm>
            <a:off x="1219200" y="381000"/>
            <a:ext cx="6934200" cy="914400"/>
          </a:xfrm>
          <a:prstGeom prst="roundRect">
            <a:avLst>
              <a:gd name="adj" fmla="val 10889"/>
            </a:avLst>
          </a:prstGeom>
          <a:gradFill rotWithShape="1">
            <a:gsLst>
              <a:gs pos="0">
                <a:srgbClr val="DDDDDD"/>
              </a:gs>
              <a:gs pos="50000">
                <a:schemeClr val="bg1"/>
              </a:gs>
              <a:gs pos="100000">
                <a:srgbClr val="DDDDDD"/>
              </a:gs>
            </a:gsLst>
            <a:lin ang="54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8"/>
          <p:cNvSpPr/>
          <p:nvPr/>
        </p:nvSpPr>
        <p:spPr>
          <a:xfrm>
            <a:off x="1133475" y="2300288"/>
            <a:ext cx="7010400" cy="9429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304800" eaLnBrk="1" hangingPunct="1">
              <a:lnSpc>
                <a:spcPct val="230000"/>
              </a:lnSpc>
              <a:spcBef>
                <a:spcPct val="0"/>
              </a:spcBef>
              <a:buNone/>
            </a:pPr>
            <a:r>
              <a:rPr lang="zh-CN" altLang="en-US" sz="2400" b="1" dirty="0">
                <a:latin typeface="黑体" panose="02010609060101010101" pitchFamily="49" charset="-122"/>
                <a:ea typeface="黑体" panose="02010609060101010101" pitchFamily="49" charset="-122"/>
              </a:rPr>
              <a:t>二、党和国家事业的历史性成就和历史性变革</a:t>
            </a:r>
            <a:endParaRPr lang="zh-CN" altLang="en-US" sz="2400" b="1" dirty="0">
              <a:latin typeface="黑体" panose="02010609060101010101" pitchFamily="49" charset="-122"/>
              <a:ea typeface="黑体" panose="02010609060101010101" pitchFamily="49" charset="-122"/>
            </a:endParaRPr>
          </a:p>
        </p:txBody>
      </p:sp>
      <p:grpSp>
        <p:nvGrpSpPr>
          <p:cNvPr id="3076" name="Group 34"/>
          <p:cNvGrpSpPr/>
          <p:nvPr/>
        </p:nvGrpSpPr>
        <p:grpSpPr>
          <a:xfrm>
            <a:off x="914400" y="2895600"/>
            <a:ext cx="7467600" cy="304800"/>
            <a:chOff x="0" y="0"/>
            <a:chExt cx="3764" cy="216"/>
          </a:xfrm>
        </p:grpSpPr>
        <p:sp>
          <p:nvSpPr>
            <p:cNvPr id="3086" name="Line 35"/>
            <p:cNvSpPr/>
            <p:nvPr/>
          </p:nvSpPr>
          <p:spPr>
            <a:xfrm>
              <a:off x="7" y="216"/>
              <a:ext cx="3757" cy="0"/>
            </a:xfrm>
            <a:prstGeom prst="line">
              <a:avLst/>
            </a:prstGeom>
            <a:ln w="25400" cap="flat" cmpd="sng">
              <a:solidFill>
                <a:srgbClr val="C0C0C0"/>
              </a:solidFill>
              <a:prstDash val="sysDot"/>
              <a:headEnd type="none" w="med" len="med"/>
              <a:tailEnd type="oval" w="med" len="med"/>
            </a:ln>
          </p:spPr>
        </p:sp>
        <p:pic>
          <p:nvPicPr>
            <p:cNvPr id="3087" name="Picture 36"/>
            <p:cNvPicPr>
              <a:picLocks noChangeAspect="1"/>
            </p:cNvPicPr>
            <p:nvPr/>
          </p:nvPicPr>
          <p:blipFill>
            <a:blip r:embed="rId1"/>
            <a:stretch>
              <a:fillRect/>
            </a:stretch>
          </p:blipFill>
          <p:spPr>
            <a:xfrm>
              <a:off x="0" y="0"/>
              <a:ext cx="223" cy="211"/>
            </a:xfrm>
            <a:prstGeom prst="rect">
              <a:avLst/>
            </a:prstGeom>
            <a:noFill/>
            <a:ln w="9525">
              <a:noFill/>
            </a:ln>
          </p:spPr>
        </p:pic>
      </p:grpSp>
      <p:grpSp>
        <p:nvGrpSpPr>
          <p:cNvPr id="3077" name="Group 37"/>
          <p:cNvGrpSpPr/>
          <p:nvPr/>
        </p:nvGrpSpPr>
        <p:grpSpPr>
          <a:xfrm>
            <a:off x="914400" y="3505200"/>
            <a:ext cx="7383463" cy="381000"/>
            <a:chOff x="0" y="0"/>
            <a:chExt cx="3764" cy="216"/>
          </a:xfrm>
        </p:grpSpPr>
        <p:sp>
          <p:nvSpPr>
            <p:cNvPr id="3084" name="Line 38"/>
            <p:cNvSpPr/>
            <p:nvPr/>
          </p:nvSpPr>
          <p:spPr>
            <a:xfrm>
              <a:off x="7" y="216"/>
              <a:ext cx="3757" cy="0"/>
            </a:xfrm>
            <a:prstGeom prst="line">
              <a:avLst/>
            </a:prstGeom>
            <a:ln w="25400" cap="flat" cmpd="sng">
              <a:solidFill>
                <a:srgbClr val="C0C0C0"/>
              </a:solidFill>
              <a:prstDash val="sysDot"/>
              <a:headEnd type="none" w="med" len="med"/>
              <a:tailEnd type="oval" w="med" len="med"/>
            </a:ln>
          </p:spPr>
        </p:sp>
        <p:pic>
          <p:nvPicPr>
            <p:cNvPr id="3085" name="Picture 39"/>
            <p:cNvPicPr>
              <a:picLocks noChangeAspect="1"/>
            </p:cNvPicPr>
            <p:nvPr/>
          </p:nvPicPr>
          <p:blipFill>
            <a:blip r:embed="rId1"/>
            <a:stretch>
              <a:fillRect/>
            </a:stretch>
          </p:blipFill>
          <p:spPr>
            <a:xfrm>
              <a:off x="0" y="0"/>
              <a:ext cx="223" cy="211"/>
            </a:xfrm>
            <a:prstGeom prst="rect">
              <a:avLst/>
            </a:prstGeom>
            <a:noFill/>
            <a:ln w="9525">
              <a:noFill/>
            </a:ln>
          </p:spPr>
        </p:pic>
      </p:grpSp>
      <p:sp>
        <p:nvSpPr>
          <p:cNvPr id="3078" name="Rectangle 8"/>
          <p:cNvSpPr/>
          <p:nvPr/>
        </p:nvSpPr>
        <p:spPr>
          <a:xfrm>
            <a:off x="1066800" y="3011488"/>
            <a:ext cx="7010400" cy="941387"/>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304800" eaLnBrk="1" hangingPunct="1">
              <a:lnSpc>
                <a:spcPct val="230000"/>
              </a:lnSpc>
              <a:spcBef>
                <a:spcPct val="0"/>
              </a:spcBef>
              <a:buNone/>
            </a:pPr>
            <a:r>
              <a:rPr lang="zh-CN" altLang="en-US" sz="2400" b="1" dirty="0">
                <a:latin typeface="黑体" panose="02010609060101010101" pitchFamily="49" charset="-122"/>
                <a:ea typeface="黑体" panose="02010609060101010101" pitchFamily="49" charset="-122"/>
              </a:rPr>
              <a:t> 三、夺取新时代中国特色社会主义伟大胜利</a:t>
            </a:r>
            <a:endParaRPr lang="zh-CN" altLang="en-US" sz="2400" dirty="0">
              <a:latin typeface="黑体" panose="02010609060101010101" pitchFamily="49" charset="-122"/>
              <a:ea typeface="黑体" panose="02010609060101010101" pitchFamily="49" charset="-122"/>
            </a:endParaRPr>
          </a:p>
        </p:txBody>
      </p:sp>
      <p:sp>
        <p:nvSpPr>
          <p:cNvPr id="3079" name="Text Box 33"/>
          <p:cNvSpPr txBox="1"/>
          <p:nvPr/>
        </p:nvSpPr>
        <p:spPr>
          <a:xfrm>
            <a:off x="1219200" y="623888"/>
            <a:ext cx="7010400" cy="521970"/>
          </a:xfrm>
          <a:prstGeom prst="rect">
            <a:avLst/>
          </a:prstGeom>
          <a:noFill/>
          <a:ln w="9525">
            <a:noFill/>
          </a:ln>
          <a:effectLst>
            <a:outerShdw dist="35921" dir="2699999" algn="ctr" rotWithShape="0">
              <a:schemeClr val="bg1"/>
            </a:outerShdw>
          </a:effectLst>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第十一章  中国特色社会主义进入新时代</a:t>
            </a:r>
            <a:endParaRPr lang="zh-CN" altLang="en-US" sz="2800" b="1" dirty="0">
              <a:latin typeface="黑体" panose="02010609060101010101" pitchFamily="49" charset="-122"/>
              <a:ea typeface="黑体" panose="02010609060101010101" pitchFamily="49" charset="-122"/>
            </a:endParaRPr>
          </a:p>
        </p:txBody>
      </p:sp>
      <p:sp>
        <p:nvSpPr>
          <p:cNvPr id="3080" name="Rectangle 8"/>
          <p:cNvSpPr/>
          <p:nvPr/>
        </p:nvSpPr>
        <p:spPr>
          <a:xfrm>
            <a:off x="1103313" y="1514475"/>
            <a:ext cx="7010400" cy="9429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304800" eaLnBrk="1" hangingPunct="1">
              <a:lnSpc>
                <a:spcPct val="230000"/>
              </a:lnSpc>
              <a:spcBef>
                <a:spcPct val="0"/>
              </a:spcBef>
              <a:buNone/>
            </a:pPr>
            <a:r>
              <a:rPr lang="zh-CN" altLang="en-US" sz="2400" b="1" dirty="0">
                <a:latin typeface="黑体" panose="02010609060101010101" pitchFamily="49" charset="-122"/>
                <a:ea typeface="黑体" panose="02010609060101010101" pitchFamily="49" charset="-122"/>
              </a:rPr>
              <a:t>一、开拓中国特色社会主义更为广阔的发展前景</a:t>
            </a:r>
            <a:endParaRPr lang="zh-CN" altLang="en-US" sz="2400" b="1" dirty="0">
              <a:latin typeface="黑体" panose="02010609060101010101" pitchFamily="49" charset="-122"/>
              <a:ea typeface="黑体" panose="02010609060101010101" pitchFamily="49" charset="-122"/>
            </a:endParaRPr>
          </a:p>
        </p:txBody>
      </p:sp>
      <p:grpSp>
        <p:nvGrpSpPr>
          <p:cNvPr id="3081" name="Group 34"/>
          <p:cNvGrpSpPr/>
          <p:nvPr/>
        </p:nvGrpSpPr>
        <p:grpSpPr>
          <a:xfrm>
            <a:off x="914400" y="2057400"/>
            <a:ext cx="7467600" cy="304800"/>
            <a:chOff x="0" y="0"/>
            <a:chExt cx="3764" cy="216"/>
          </a:xfrm>
        </p:grpSpPr>
        <p:sp>
          <p:nvSpPr>
            <p:cNvPr id="3082" name="Line 35"/>
            <p:cNvSpPr/>
            <p:nvPr/>
          </p:nvSpPr>
          <p:spPr>
            <a:xfrm>
              <a:off x="7" y="216"/>
              <a:ext cx="3757" cy="0"/>
            </a:xfrm>
            <a:prstGeom prst="line">
              <a:avLst/>
            </a:prstGeom>
            <a:ln w="25400" cap="flat" cmpd="sng">
              <a:solidFill>
                <a:srgbClr val="C0C0C0"/>
              </a:solidFill>
              <a:prstDash val="sysDot"/>
              <a:headEnd type="none" w="med" len="med"/>
              <a:tailEnd type="oval" w="med" len="med"/>
            </a:ln>
          </p:spPr>
        </p:sp>
        <p:pic>
          <p:nvPicPr>
            <p:cNvPr id="3083" name="Picture 36"/>
            <p:cNvPicPr>
              <a:picLocks noChangeAspect="1"/>
            </p:cNvPicPr>
            <p:nvPr/>
          </p:nvPicPr>
          <p:blipFill>
            <a:blip r:embed="rId1"/>
            <a:stretch>
              <a:fillRect/>
            </a:stretch>
          </p:blipFill>
          <p:spPr>
            <a:xfrm>
              <a:off x="0" y="0"/>
              <a:ext cx="223" cy="211"/>
            </a:xfrm>
            <a:prstGeom prst="rect">
              <a:avLst/>
            </a:prstGeom>
            <a:noFill/>
            <a:ln w="9525">
              <a:noFill/>
            </a:ln>
          </p:spPr>
        </p:pic>
      </p:grpSp>
    </p:spTree>
  </p:cSld>
  <p:clrMapOvr>
    <a:masterClrMapping/>
  </p:clrMapOvr>
  <p:transition spd="med">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框 2"/>
          <p:cNvSpPr txBox="1"/>
          <p:nvPr/>
        </p:nvSpPr>
        <p:spPr>
          <a:xfrm>
            <a:off x="1524000" y="10668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推进全面建成小康社会 </a:t>
            </a:r>
            <a:endParaRPr lang="zh-CN" altLang="en-US" sz="2800" b="1" dirty="0">
              <a:latin typeface="黑体" panose="02010609060101010101" pitchFamily="49" charset="-122"/>
              <a:ea typeface="黑体" panose="02010609060101010101" pitchFamily="49" charset="-122"/>
            </a:endParaRPr>
          </a:p>
        </p:txBody>
      </p:sp>
      <p:sp>
        <p:nvSpPr>
          <p:cNvPr id="23555" name="文本框 3"/>
          <p:cNvSpPr txBox="1"/>
          <p:nvPr/>
        </p:nvSpPr>
        <p:spPr>
          <a:xfrm>
            <a:off x="838200" y="1828800"/>
            <a:ext cx="4114800" cy="3711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0033"/>
                </a:solidFill>
                <a:latin typeface="黑体" panose="02010609060101010101" pitchFamily="49" charset="-122"/>
                <a:ea typeface="黑体" panose="02010609060101010101" pitchFamily="49" charset="-122"/>
              </a:rPr>
              <a:t>     </a:t>
            </a:r>
            <a:r>
              <a:rPr lang="en-US" altLang="zh-CN" sz="2800" b="1" dirty="0">
                <a:solidFill>
                  <a:srgbClr val="660033"/>
                </a:solidFill>
                <a:latin typeface="黑体" panose="02010609060101010101" pitchFamily="49" charset="-122"/>
                <a:ea typeface="黑体" panose="02010609060101010101" pitchFamily="49" charset="-122"/>
              </a:rPr>
              <a:t>2015</a:t>
            </a:r>
            <a:r>
              <a:rPr lang="zh-CN" altLang="en-US" sz="2800" b="1" dirty="0">
                <a:solidFill>
                  <a:srgbClr val="660033"/>
                </a:solidFill>
                <a:latin typeface="黑体" panose="02010609060101010101" pitchFamily="49" charset="-122"/>
                <a:ea typeface="黑体" panose="02010609060101010101" pitchFamily="49" charset="-122"/>
              </a:rPr>
              <a:t>年</a:t>
            </a:r>
            <a:r>
              <a:rPr lang="en-US" altLang="zh-CN" sz="2800" b="1" dirty="0">
                <a:solidFill>
                  <a:srgbClr val="660033"/>
                </a:solidFill>
                <a:latin typeface="黑体" panose="02010609060101010101" pitchFamily="49" charset="-122"/>
                <a:ea typeface="黑体" panose="02010609060101010101" pitchFamily="49" charset="-122"/>
              </a:rPr>
              <a:t>10</a:t>
            </a:r>
            <a:r>
              <a:rPr lang="zh-CN" altLang="en-US" sz="2800" b="1" dirty="0">
                <a:solidFill>
                  <a:srgbClr val="660033"/>
                </a:solidFill>
                <a:latin typeface="黑体" panose="02010609060101010101" pitchFamily="49" charset="-122"/>
                <a:ea typeface="黑体" panose="02010609060101010101" pitchFamily="49" charset="-122"/>
              </a:rPr>
              <a:t>月，中共十八届五中全会审议通过了</a:t>
            </a:r>
            <a:r>
              <a:rPr lang="en-US" altLang="zh-CN" sz="2800" b="1" dirty="0">
                <a:solidFill>
                  <a:srgbClr val="660033"/>
                </a:solidFill>
                <a:latin typeface="黑体" panose="02010609060101010101" pitchFamily="49" charset="-122"/>
                <a:ea typeface="黑体" panose="02010609060101010101" pitchFamily="49" charset="-122"/>
              </a:rPr>
              <a:t>《</a:t>
            </a:r>
            <a:r>
              <a:rPr lang="zh-CN" altLang="en-US" sz="2800" b="1" dirty="0">
                <a:solidFill>
                  <a:srgbClr val="660033"/>
                </a:solidFill>
                <a:latin typeface="黑体" panose="02010609060101010101" pitchFamily="49" charset="-122"/>
                <a:ea typeface="黑体" panose="02010609060101010101" pitchFamily="49" charset="-122"/>
              </a:rPr>
              <a:t>中共中央关于制定国民经济和社会发展第十三个五年规划的建议</a:t>
            </a:r>
            <a:r>
              <a:rPr lang="en-US" altLang="zh-CN" sz="2800" b="1" dirty="0">
                <a:solidFill>
                  <a:srgbClr val="660033"/>
                </a:solidFill>
                <a:latin typeface="黑体" panose="02010609060101010101" pitchFamily="49" charset="-122"/>
                <a:ea typeface="黑体" panose="02010609060101010101" pitchFamily="49" charset="-122"/>
              </a:rPr>
              <a:t>》</a:t>
            </a:r>
            <a:r>
              <a:rPr lang="zh-CN" altLang="en-US" sz="2800" b="1" dirty="0">
                <a:solidFill>
                  <a:srgbClr val="660033"/>
                </a:solidFill>
                <a:latin typeface="黑体" panose="02010609060101010101" pitchFamily="49" charset="-122"/>
                <a:ea typeface="黑体" panose="02010609060101010101" pitchFamily="49" charset="-122"/>
              </a:rPr>
              <a:t>。全会提出了全面建成小康社会新的目标要求。</a:t>
            </a:r>
            <a:endParaRPr lang="zh-CN" altLang="en-US" sz="2800" b="1" dirty="0">
              <a:latin typeface="黑体" panose="02010609060101010101" pitchFamily="49" charset="-122"/>
              <a:ea typeface="黑体" panose="02010609060101010101" pitchFamily="49" charset="-122"/>
            </a:endParaRPr>
          </a:p>
        </p:txBody>
      </p:sp>
      <p:pic>
        <p:nvPicPr>
          <p:cNvPr id="21509"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181584" y="2066115"/>
            <a:ext cx="3567580" cy="347451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23557" name="Text Box 38"/>
          <p:cNvSpPr txBox="1"/>
          <p:nvPr/>
        </p:nvSpPr>
        <p:spPr>
          <a:xfrm>
            <a:off x="1066800" y="381000"/>
            <a:ext cx="6705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（四）协调推进“四个全面”战略布局</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23558"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文本框 2"/>
          <p:cNvSpPr txBox="1"/>
          <p:nvPr/>
        </p:nvSpPr>
        <p:spPr>
          <a:xfrm>
            <a:off x="1295400" y="1071563"/>
            <a:ext cx="5607050" cy="5413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推进全面从严治党</a:t>
            </a:r>
            <a:endParaRPr lang="zh-CN" altLang="en-US" sz="2800" b="1" dirty="0">
              <a:latin typeface="黑体" panose="02010609060101010101" pitchFamily="49" charset="-122"/>
              <a:ea typeface="黑体" panose="02010609060101010101" pitchFamily="49" charset="-122"/>
            </a:endParaRPr>
          </a:p>
        </p:txBody>
      </p:sp>
      <p:sp>
        <p:nvSpPr>
          <p:cNvPr id="24579" name="文本框 3"/>
          <p:cNvSpPr txBox="1"/>
          <p:nvPr/>
        </p:nvSpPr>
        <p:spPr>
          <a:xfrm>
            <a:off x="838200" y="1649413"/>
            <a:ext cx="7162800" cy="16430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0033"/>
                </a:solidFill>
                <a:latin typeface="黑体" panose="02010609060101010101" pitchFamily="49" charset="-122"/>
                <a:ea typeface="黑体" panose="02010609060101010101" pitchFamily="49" charset="-122"/>
              </a:rPr>
              <a:t>    中共十八大以来，中共中央全面加强党的领导和党的建设，采取全方位、高标准的管党治党举措，开创全面从严治党的新局面。</a:t>
            </a:r>
            <a:endParaRPr lang="zh-CN" altLang="en-US" sz="2800" b="1" dirty="0">
              <a:latin typeface="黑体" panose="02010609060101010101" pitchFamily="49" charset="-122"/>
              <a:ea typeface="黑体" panose="02010609060101010101" pitchFamily="49" charset="-122"/>
            </a:endParaRPr>
          </a:p>
        </p:txBody>
      </p:sp>
      <p:pic>
        <p:nvPicPr>
          <p:cNvPr id="22532"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133664" y="3124207"/>
            <a:ext cx="4648078" cy="2857425"/>
          </a:xfrm>
          <a:prstGeom prst="rect">
            <a:avLst/>
          </a:prstGeom>
          <a:solidFill>
            <a:srgbClr val="FFFFFF">
              <a:shade val="85000"/>
            </a:srgbClr>
          </a:solidFill>
          <a:ln w="101600" cap="sq">
            <a:solidFill>
              <a:srgbClr val="FDFDFD"/>
            </a:solidFill>
            <a:miter lim="800000"/>
            <a:headEnd/>
            <a:tailEnd/>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24581" name="Text Box 38"/>
          <p:cNvSpPr txBox="1"/>
          <p:nvPr/>
        </p:nvSpPr>
        <p:spPr>
          <a:xfrm>
            <a:off x="1066800" y="381000"/>
            <a:ext cx="6705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（四）协调推进“四个全面”战略布局</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24582"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AutoShape 2"/>
          <p:cNvSpPr>
            <a:spLocks noChangeArrowheads="1"/>
          </p:cNvSpPr>
          <p:nvPr/>
        </p:nvSpPr>
        <p:spPr bwMode="auto">
          <a:xfrm>
            <a:off x="1219200" y="381000"/>
            <a:ext cx="6934200" cy="914400"/>
          </a:xfrm>
          <a:prstGeom prst="roundRect">
            <a:avLst>
              <a:gd name="adj" fmla="val 10889"/>
            </a:avLst>
          </a:prstGeom>
          <a:gradFill rotWithShape="1">
            <a:gsLst>
              <a:gs pos="0">
                <a:srgbClr val="DDDDDD"/>
              </a:gs>
              <a:gs pos="50000">
                <a:schemeClr val="bg1"/>
              </a:gs>
              <a:gs pos="100000">
                <a:srgbClr val="DDDDDD"/>
              </a:gs>
            </a:gsLst>
            <a:lin ang="54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03" name="Rectangle 8"/>
          <p:cNvSpPr/>
          <p:nvPr/>
        </p:nvSpPr>
        <p:spPr>
          <a:xfrm>
            <a:off x="1133475" y="2381250"/>
            <a:ext cx="7010400" cy="78105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304800" eaLnBrk="1" hangingPunct="1">
              <a:lnSpc>
                <a:spcPct val="230000"/>
              </a:lnSpc>
              <a:spcBef>
                <a:spcPct val="0"/>
              </a:spcBef>
              <a:buNone/>
            </a:pPr>
            <a:r>
              <a:rPr lang="zh-CN" altLang="en-US" sz="2400" b="1" dirty="0">
                <a:solidFill>
                  <a:srgbClr val="FF3300"/>
                </a:solidFill>
                <a:latin typeface="黑体" panose="02010609060101010101" pitchFamily="49" charset="-122"/>
                <a:ea typeface="黑体" panose="02010609060101010101" pitchFamily="49" charset="-122"/>
              </a:rPr>
              <a:t>二、党和国家事业的历史性成就和历史性变革</a:t>
            </a:r>
            <a:endParaRPr lang="zh-CN" altLang="en-US" sz="2400" b="1" dirty="0">
              <a:solidFill>
                <a:srgbClr val="FF3300"/>
              </a:solidFill>
              <a:latin typeface="黑体" panose="02010609060101010101" pitchFamily="49" charset="-122"/>
              <a:ea typeface="黑体" panose="02010609060101010101" pitchFamily="49" charset="-122"/>
            </a:endParaRPr>
          </a:p>
        </p:txBody>
      </p:sp>
      <p:grpSp>
        <p:nvGrpSpPr>
          <p:cNvPr id="25604" name="Group 34"/>
          <p:cNvGrpSpPr/>
          <p:nvPr/>
        </p:nvGrpSpPr>
        <p:grpSpPr>
          <a:xfrm>
            <a:off x="914400" y="2895600"/>
            <a:ext cx="7467600" cy="304800"/>
            <a:chOff x="0" y="0"/>
            <a:chExt cx="3764" cy="216"/>
          </a:xfrm>
        </p:grpSpPr>
        <p:sp>
          <p:nvSpPr>
            <p:cNvPr id="25614" name="Line 35"/>
            <p:cNvSpPr/>
            <p:nvPr/>
          </p:nvSpPr>
          <p:spPr>
            <a:xfrm>
              <a:off x="7" y="216"/>
              <a:ext cx="3757" cy="0"/>
            </a:xfrm>
            <a:prstGeom prst="line">
              <a:avLst/>
            </a:prstGeom>
            <a:ln w="25400" cap="flat" cmpd="sng">
              <a:solidFill>
                <a:srgbClr val="C0C0C0"/>
              </a:solidFill>
              <a:prstDash val="sysDot"/>
              <a:headEnd type="none" w="med" len="med"/>
              <a:tailEnd type="oval" w="med" len="med"/>
            </a:ln>
          </p:spPr>
        </p:sp>
        <p:pic>
          <p:nvPicPr>
            <p:cNvPr id="25615" name="Picture 36"/>
            <p:cNvPicPr>
              <a:picLocks noChangeAspect="1"/>
            </p:cNvPicPr>
            <p:nvPr/>
          </p:nvPicPr>
          <p:blipFill>
            <a:blip r:embed="rId1"/>
            <a:stretch>
              <a:fillRect/>
            </a:stretch>
          </p:blipFill>
          <p:spPr>
            <a:xfrm>
              <a:off x="0" y="0"/>
              <a:ext cx="223" cy="211"/>
            </a:xfrm>
            <a:prstGeom prst="rect">
              <a:avLst/>
            </a:prstGeom>
            <a:noFill/>
            <a:ln w="9525">
              <a:noFill/>
            </a:ln>
          </p:spPr>
        </p:pic>
      </p:grpSp>
      <p:grpSp>
        <p:nvGrpSpPr>
          <p:cNvPr id="25605" name="Group 37"/>
          <p:cNvGrpSpPr/>
          <p:nvPr/>
        </p:nvGrpSpPr>
        <p:grpSpPr>
          <a:xfrm>
            <a:off x="914400" y="3505200"/>
            <a:ext cx="7383463" cy="381000"/>
            <a:chOff x="0" y="0"/>
            <a:chExt cx="3764" cy="216"/>
          </a:xfrm>
        </p:grpSpPr>
        <p:sp>
          <p:nvSpPr>
            <p:cNvPr id="25612" name="Line 38"/>
            <p:cNvSpPr/>
            <p:nvPr/>
          </p:nvSpPr>
          <p:spPr>
            <a:xfrm>
              <a:off x="7" y="216"/>
              <a:ext cx="3757" cy="0"/>
            </a:xfrm>
            <a:prstGeom prst="line">
              <a:avLst/>
            </a:prstGeom>
            <a:ln w="25400" cap="flat" cmpd="sng">
              <a:solidFill>
                <a:srgbClr val="C0C0C0"/>
              </a:solidFill>
              <a:prstDash val="sysDot"/>
              <a:headEnd type="none" w="med" len="med"/>
              <a:tailEnd type="oval" w="med" len="med"/>
            </a:ln>
          </p:spPr>
        </p:sp>
        <p:pic>
          <p:nvPicPr>
            <p:cNvPr id="25613" name="Picture 39"/>
            <p:cNvPicPr>
              <a:picLocks noChangeAspect="1"/>
            </p:cNvPicPr>
            <p:nvPr/>
          </p:nvPicPr>
          <p:blipFill>
            <a:blip r:embed="rId1"/>
            <a:stretch>
              <a:fillRect/>
            </a:stretch>
          </p:blipFill>
          <p:spPr>
            <a:xfrm>
              <a:off x="0" y="0"/>
              <a:ext cx="223" cy="211"/>
            </a:xfrm>
            <a:prstGeom prst="rect">
              <a:avLst/>
            </a:prstGeom>
            <a:noFill/>
            <a:ln w="9525">
              <a:noFill/>
            </a:ln>
          </p:spPr>
        </p:pic>
      </p:grpSp>
      <p:sp>
        <p:nvSpPr>
          <p:cNvPr id="25606" name="Rectangle 8"/>
          <p:cNvSpPr/>
          <p:nvPr/>
        </p:nvSpPr>
        <p:spPr>
          <a:xfrm>
            <a:off x="1066800" y="3011488"/>
            <a:ext cx="7010400" cy="941387"/>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304800" eaLnBrk="1" hangingPunct="1">
              <a:lnSpc>
                <a:spcPct val="230000"/>
              </a:lnSpc>
              <a:spcBef>
                <a:spcPct val="0"/>
              </a:spcBef>
              <a:buNone/>
            </a:pPr>
            <a:r>
              <a:rPr lang="zh-CN" altLang="en-US" sz="2400" b="1" dirty="0">
                <a:latin typeface="黑体" panose="02010609060101010101" pitchFamily="49" charset="-122"/>
                <a:ea typeface="黑体" panose="02010609060101010101" pitchFamily="49" charset="-122"/>
              </a:rPr>
              <a:t> 三、夺取新时代中国特色社会主义伟大胜利</a:t>
            </a:r>
            <a:endParaRPr lang="zh-CN" altLang="en-US" sz="2400" dirty="0">
              <a:latin typeface="黑体" panose="02010609060101010101" pitchFamily="49" charset="-122"/>
              <a:ea typeface="黑体" panose="02010609060101010101" pitchFamily="49" charset="-122"/>
            </a:endParaRPr>
          </a:p>
        </p:txBody>
      </p:sp>
      <p:sp>
        <p:nvSpPr>
          <p:cNvPr id="25607" name="Text Box 33"/>
          <p:cNvSpPr txBox="1"/>
          <p:nvPr/>
        </p:nvSpPr>
        <p:spPr>
          <a:xfrm>
            <a:off x="1219200" y="623888"/>
            <a:ext cx="7010400" cy="523875"/>
          </a:xfrm>
          <a:prstGeom prst="rect">
            <a:avLst/>
          </a:prstGeom>
          <a:noFill/>
          <a:ln w="9525">
            <a:noFill/>
          </a:ln>
          <a:effectLst>
            <a:outerShdw dist="35921" dir="2699999" algn="ctr" rotWithShape="0">
              <a:schemeClr val="bg1"/>
            </a:outerShdw>
          </a:effectLst>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第十二讲  中国特色社会主义进入新时代</a:t>
            </a:r>
            <a:endParaRPr lang="zh-CN" altLang="en-US" sz="2800" b="1" dirty="0">
              <a:latin typeface="黑体" panose="02010609060101010101" pitchFamily="49" charset="-122"/>
              <a:ea typeface="黑体" panose="02010609060101010101" pitchFamily="49" charset="-122"/>
            </a:endParaRPr>
          </a:p>
        </p:txBody>
      </p:sp>
      <p:sp>
        <p:nvSpPr>
          <p:cNvPr id="25608" name="Rectangle 8"/>
          <p:cNvSpPr/>
          <p:nvPr/>
        </p:nvSpPr>
        <p:spPr>
          <a:xfrm>
            <a:off x="1103313" y="1514475"/>
            <a:ext cx="7010400" cy="9429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304800" eaLnBrk="1" hangingPunct="1">
              <a:lnSpc>
                <a:spcPct val="230000"/>
              </a:lnSpc>
              <a:spcBef>
                <a:spcPct val="0"/>
              </a:spcBef>
              <a:buNone/>
            </a:pPr>
            <a:r>
              <a:rPr lang="zh-CN" altLang="en-US" sz="2400" b="1" dirty="0">
                <a:latin typeface="黑体" panose="02010609060101010101" pitchFamily="49" charset="-122"/>
                <a:ea typeface="黑体" panose="02010609060101010101" pitchFamily="49" charset="-122"/>
              </a:rPr>
              <a:t>一、开拓中国特色社会主义更为广阔的发展前景</a:t>
            </a:r>
            <a:endParaRPr lang="zh-CN" altLang="en-US" sz="2400" b="1" dirty="0">
              <a:latin typeface="黑体" panose="02010609060101010101" pitchFamily="49" charset="-122"/>
              <a:ea typeface="黑体" panose="02010609060101010101" pitchFamily="49" charset="-122"/>
            </a:endParaRPr>
          </a:p>
        </p:txBody>
      </p:sp>
      <p:grpSp>
        <p:nvGrpSpPr>
          <p:cNvPr id="25609" name="Group 34"/>
          <p:cNvGrpSpPr/>
          <p:nvPr/>
        </p:nvGrpSpPr>
        <p:grpSpPr>
          <a:xfrm>
            <a:off x="914400" y="2057400"/>
            <a:ext cx="7467600" cy="304800"/>
            <a:chOff x="0" y="0"/>
            <a:chExt cx="3764" cy="216"/>
          </a:xfrm>
        </p:grpSpPr>
        <p:sp>
          <p:nvSpPr>
            <p:cNvPr id="25610" name="Line 35"/>
            <p:cNvSpPr/>
            <p:nvPr/>
          </p:nvSpPr>
          <p:spPr>
            <a:xfrm>
              <a:off x="7" y="216"/>
              <a:ext cx="3757" cy="0"/>
            </a:xfrm>
            <a:prstGeom prst="line">
              <a:avLst/>
            </a:prstGeom>
            <a:ln w="25400" cap="flat" cmpd="sng">
              <a:solidFill>
                <a:srgbClr val="C0C0C0"/>
              </a:solidFill>
              <a:prstDash val="sysDot"/>
              <a:headEnd type="none" w="med" len="med"/>
              <a:tailEnd type="oval" w="med" len="med"/>
            </a:ln>
          </p:spPr>
        </p:sp>
        <p:pic>
          <p:nvPicPr>
            <p:cNvPr id="25611" name="Picture 36"/>
            <p:cNvPicPr>
              <a:picLocks noChangeAspect="1"/>
            </p:cNvPicPr>
            <p:nvPr/>
          </p:nvPicPr>
          <p:blipFill>
            <a:blip r:embed="rId1"/>
            <a:stretch>
              <a:fillRect/>
            </a:stretch>
          </p:blipFill>
          <p:spPr>
            <a:xfrm>
              <a:off x="0" y="0"/>
              <a:ext cx="223" cy="211"/>
            </a:xfrm>
            <a:prstGeom prst="rect">
              <a:avLst/>
            </a:prstGeom>
            <a:noFill/>
            <a:ln w="9525">
              <a:noFill/>
            </a:ln>
          </p:spPr>
        </p:pic>
      </p:grpSp>
    </p:spTree>
  </p:cSld>
  <p:clrMapOvr>
    <a:masterClrMapping/>
  </p:clrMapOvr>
  <p:transition spd="med">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Picture 2"/>
          <p:cNvPicPr>
            <a:picLocks noChangeAspect="1"/>
          </p:cNvPicPr>
          <p:nvPr/>
        </p:nvPicPr>
        <p:blipFill>
          <a:blip r:embed="rId1"/>
          <a:srcRect b="38589"/>
          <a:stretch>
            <a:fillRect/>
          </a:stretch>
        </p:blipFill>
        <p:spPr>
          <a:xfrm>
            <a:off x="1447800" y="2057400"/>
            <a:ext cx="6477000" cy="884238"/>
          </a:xfrm>
          <a:prstGeom prst="rect">
            <a:avLst/>
          </a:prstGeom>
          <a:noFill/>
          <a:ln w="9525">
            <a:noFill/>
          </a:ln>
        </p:spPr>
      </p:pic>
      <p:pic>
        <p:nvPicPr>
          <p:cNvPr id="26627" name="Picture 3"/>
          <p:cNvPicPr>
            <a:picLocks noChangeAspect="1"/>
          </p:cNvPicPr>
          <p:nvPr/>
        </p:nvPicPr>
        <p:blipFill>
          <a:blip r:embed="rId1"/>
          <a:srcRect b="38589"/>
          <a:stretch>
            <a:fillRect/>
          </a:stretch>
        </p:blipFill>
        <p:spPr>
          <a:xfrm>
            <a:off x="1447800" y="3124200"/>
            <a:ext cx="6400800" cy="884238"/>
          </a:xfrm>
          <a:prstGeom prst="rect">
            <a:avLst/>
          </a:prstGeom>
          <a:noFill/>
          <a:ln w="9525">
            <a:noFill/>
          </a:ln>
        </p:spPr>
      </p:pic>
      <p:sp>
        <p:nvSpPr>
          <p:cNvPr id="6148" name="AutoShape 2"/>
          <p:cNvSpPr>
            <a:spLocks noChangeArrowheads="1"/>
          </p:cNvSpPr>
          <p:nvPr/>
        </p:nvSpPr>
        <p:spPr bwMode="auto">
          <a:xfrm>
            <a:off x="1219200" y="990600"/>
            <a:ext cx="6477000" cy="685800"/>
          </a:xfrm>
          <a:prstGeom prst="roundRect">
            <a:avLst>
              <a:gd name="adj" fmla="val 10889"/>
            </a:avLst>
          </a:prstGeom>
          <a:gradFill rotWithShape="1">
            <a:gsLst>
              <a:gs pos="0">
                <a:srgbClr val="DDDDDD"/>
              </a:gs>
              <a:gs pos="50000">
                <a:schemeClr val="bg1"/>
              </a:gs>
              <a:gs pos="100000">
                <a:srgbClr val="DDDDDD"/>
              </a:gs>
            </a:gsLst>
            <a:lin ang="54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29" name="Text Box 33"/>
          <p:cNvSpPr txBox="1"/>
          <p:nvPr/>
        </p:nvSpPr>
        <p:spPr>
          <a:xfrm>
            <a:off x="1295400" y="1082675"/>
            <a:ext cx="67818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336600"/>
                </a:solidFill>
                <a:latin typeface="黑体" panose="02010609060101010101" pitchFamily="49" charset="-122"/>
                <a:ea typeface="黑体" panose="02010609060101010101" pitchFamily="49" charset="-122"/>
              </a:rPr>
              <a:t>二、党和国家事业的历史性成就和历史性变革</a:t>
            </a:r>
            <a:endParaRPr lang="zh-CN" altLang="en-US" sz="2400" b="1" dirty="0">
              <a:solidFill>
                <a:srgbClr val="336600"/>
              </a:solidFill>
              <a:latin typeface="黑体" panose="02010609060101010101" pitchFamily="49" charset="-122"/>
              <a:ea typeface="黑体" panose="02010609060101010101" pitchFamily="49" charset="-122"/>
            </a:endParaRPr>
          </a:p>
        </p:txBody>
      </p:sp>
      <p:sp>
        <p:nvSpPr>
          <p:cNvPr id="26630" name="Text Box 34"/>
          <p:cNvSpPr txBox="1"/>
          <p:nvPr/>
        </p:nvSpPr>
        <p:spPr>
          <a:xfrm>
            <a:off x="1676400" y="2209800"/>
            <a:ext cx="6477000" cy="5349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663300"/>
                </a:solidFill>
                <a:latin typeface="黑体" panose="02010609060101010101" pitchFamily="49" charset="-122"/>
                <a:ea typeface="黑体" panose="02010609060101010101" pitchFamily="49" charset="-122"/>
              </a:rPr>
              <a:t>（一）极不平凡的五年</a:t>
            </a:r>
            <a:endParaRPr lang="zh-CN" altLang="en-US" sz="2400" b="1" dirty="0">
              <a:solidFill>
                <a:srgbClr val="663300"/>
              </a:solidFill>
              <a:latin typeface="黑体" panose="02010609060101010101" pitchFamily="49" charset="-122"/>
              <a:ea typeface="黑体" panose="02010609060101010101" pitchFamily="49" charset="-122"/>
            </a:endParaRPr>
          </a:p>
        </p:txBody>
      </p:sp>
      <p:sp>
        <p:nvSpPr>
          <p:cNvPr id="26631" name="Text Box 38"/>
          <p:cNvSpPr txBox="1"/>
          <p:nvPr/>
        </p:nvSpPr>
        <p:spPr>
          <a:xfrm>
            <a:off x="1524000" y="3249613"/>
            <a:ext cx="6096000" cy="5349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663300"/>
                </a:solidFill>
                <a:latin typeface="黑体" panose="02010609060101010101" pitchFamily="49" charset="-122"/>
                <a:ea typeface="黑体" panose="02010609060101010101" pitchFamily="49" charset="-122"/>
              </a:rPr>
              <a:t>（二）新时代中国与世界关系的历史性变化</a:t>
            </a:r>
            <a:endParaRPr lang="zh-CN" altLang="en-US" sz="2400" b="1" dirty="0">
              <a:solidFill>
                <a:srgbClr val="663300"/>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27651"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27652" name="文本框 99"/>
          <p:cNvSpPr txBox="1"/>
          <p:nvPr/>
        </p:nvSpPr>
        <p:spPr>
          <a:xfrm>
            <a:off x="304800" y="2584450"/>
            <a:ext cx="5080000" cy="2860675"/>
          </a:xfrm>
          <a:prstGeom prst="rect">
            <a:avLst/>
          </a:prstGeom>
          <a:solidFill>
            <a:srgbClr val="FFBFBF">
              <a:alpha val="34901"/>
            </a:srgbClr>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zh-CN" sz="2400" b="1" dirty="0">
                <a:solidFill>
                  <a:srgbClr val="000000"/>
                </a:solidFill>
                <a:latin typeface="黑体" panose="02010609060101010101" pitchFamily="49" charset="-122"/>
                <a:ea typeface="黑体" panose="02010609060101010101" pitchFamily="49" charset="-122"/>
              </a:rPr>
              <a:t>经济保持中高速增长，综合国力和国际影响力显著提升，经济总量稳居世界第二位，对世界经济增长贡献率超过30%。经济结构不断优化，推动经济迈向更高发展水平。</a:t>
            </a:r>
            <a:endParaRPr lang="zh-CN" altLang="en-US" sz="2400" b="1" dirty="0">
              <a:solidFill>
                <a:srgbClr val="000000"/>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clrChange>
              <a:clrFrom>
                <a:srgbClr val="FFF8F0">
                  <a:alpha val="100000"/>
                </a:srgbClr>
              </a:clrFrom>
              <a:clrTo>
                <a:srgbClr val="FFF8F0">
                  <a:alpha val="100000"/>
                  <a:alpha val="0"/>
                </a:srgbClr>
              </a:clrTo>
            </a:clrChange>
          </a:blip>
          <a:srcRect t="3950" r="2408"/>
          <a:stretch>
            <a:fillRect/>
          </a:stretch>
        </p:blipFill>
        <p:spPr>
          <a:xfrm>
            <a:off x="5233039" y="1946275"/>
            <a:ext cx="3910961" cy="3520441"/>
          </a:xfrm>
          <a:prstGeom prst="roundRect">
            <a:avLst/>
          </a:prstGeom>
          <a:ln>
            <a:noFill/>
          </a:ln>
          <a:effectLst/>
        </p:spPr>
      </p:pic>
      <p:sp>
        <p:nvSpPr>
          <p:cNvPr id="7" name="燕尾形 3"/>
          <p:cNvSpPr/>
          <p:nvPr/>
        </p:nvSpPr>
        <p:spPr>
          <a:xfrm>
            <a:off x="381000" y="1162050"/>
            <a:ext cx="533400" cy="369888"/>
          </a:xfrm>
          <a:prstGeom prst="chevr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27655" name="文本框 2"/>
          <p:cNvSpPr txBox="1"/>
          <p:nvPr/>
        </p:nvSpPr>
        <p:spPr>
          <a:xfrm>
            <a:off x="914400" y="1085850"/>
            <a:ext cx="52578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历史性成就</a:t>
            </a:r>
            <a:endParaRPr lang="zh-CN" altLang="en-US" sz="2800" b="1" dirty="0">
              <a:solidFill>
                <a:srgbClr val="FF0000"/>
              </a:solidFill>
              <a:latin typeface="黑体" panose="02010609060101010101" pitchFamily="49" charset="-122"/>
              <a:ea typeface="黑体" panose="02010609060101010101" pitchFamily="49" charset="-122"/>
            </a:endParaRPr>
          </a:p>
        </p:txBody>
      </p:sp>
      <p:grpSp>
        <p:nvGrpSpPr>
          <p:cNvPr id="27656" name="组合 14"/>
          <p:cNvGrpSpPr/>
          <p:nvPr/>
        </p:nvGrpSpPr>
        <p:grpSpPr>
          <a:xfrm>
            <a:off x="914400" y="1752600"/>
            <a:ext cx="4937125" cy="744538"/>
            <a:chOff x="6903810" y="1728428"/>
            <a:chExt cx="5594302" cy="1264389"/>
          </a:xfrm>
        </p:grpSpPr>
        <p:sp>
          <p:nvSpPr>
            <p:cNvPr id="10" name="圆角矩形 7"/>
            <p:cNvSpPr/>
            <p:nvPr/>
          </p:nvSpPr>
          <p:spPr>
            <a:xfrm>
              <a:off x="7693489" y="1930623"/>
              <a:ext cx="4804623" cy="859999"/>
            </a:xfrm>
            <a:prstGeom prst="roundRect">
              <a:avLst/>
            </a:prstGeom>
            <a:solidFill>
              <a:srgbClr val="C00000"/>
            </a:solidFill>
            <a:ln w="12700" cap="flat" cmpd="sng" algn="ctr">
              <a:no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经济建设取得重大成就</a:t>
              </a:r>
              <a:endParaRPr kumimoji="0" lang="zh-CN" altLang="en-US" sz="2400" b="1"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11" name="椭圆 10"/>
            <p:cNvSpPr/>
            <p:nvPr/>
          </p:nvSpPr>
          <p:spPr>
            <a:xfrm>
              <a:off x="6903810" y="1728428"/>
              <a:ext cx="877820" cy="1264389"/>
            </a:xfrm>
            <a:prstGeom prst="ellipse">
              <a:avLst/>
            </a:prstGeom>
            <a:solidFill>
              <a:srgbClr val="9B0D13"/>
            </a:solidFill>
            <a:ln w="57150" cap="flat" cmpd="sng" algn="ctr">
              <a:solidFill>
                <a:srgbClr val="FFF8E5"/>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sym typeface="+mn-ea"/>
                </a:rPr>
                <a:t>一</a:t>
              </a:r>
              <a:endParaRPr kumimoji="0" lang="zh-CN" altLang="en-US" sz="2400" b="1" i="0" u="none" strike="noStrike" kern="0" cap="none" spc="0" normalizeH="0" baseline="0" noProof="0">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grpSp>
    </p:spTree>
  </p:cSld>
  <p:clrMapOvr>
    <a:masterClrMapping/>
  </p:clrMapOvr>
  <p:transition spd="med">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椭圆 10"/>
          <p:cNvSpPr/>
          <p:nvPr/>
        </p:nvSpPr>
        <p:spPr>
          <a:xfrm>
            <a:off x="696913" y="1755775"/>
            <a:ext cx="811213" cy="796925"/>
          </a:xfrm>
          <a:prstGeom prst="ellipse">
            <a:avLst/>
          </a:prstGeom>
          <a:solidFill>
            <a:srgbClr val="9B0D13"/>
          </a:solidFill>
          <a:ln w="57150" cap="flat" cmpd="sng" algn="ctr">
            <a:solidFill>
              <a:srgbClr val="FFF8E5"/>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2400" b="1" i="0" u="none" strike="noStrike" kern="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2771"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32772"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 name="燕尾形 3"/>
          <p:cNvSpPr/>
          <p:nvPr/>
        </p:nvSpPr>
        <p:spPr>
          <a:xfrm>
            <a:off x="381000" y="1162050"/>
            <a:ext cx="533400" cy="369888"/>
          </a:xfrm>
          <a:prstGeom prst="chevr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32774" name="文本框 2"/>
          <p:cNvSpPr txBox="1"/>
          <p:nvPr/>
        </p:nvSpPr>
        <p:spPr>
          <a:xfrm>
            <a:off x="914400" y="1085850"/>
            <a:ext cx="52578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历史性成就</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7" name="圆角矩形 6"/>
          <p:cNvSpPr/>
          <p:nvPr/>
        </p:nvSpPr>
        <p:spPr>
          <a:xfrm>
            <a:off x="1508125" y="1909763"/>
            <a:ext cx="4625975" cy="515938"/>
          </a:xfrm>
          <a:prstGeom prst="roundRect">
            <a:avLst/>
          </a:prstGeom>
          <a:solidFill>
            <a:srgbClr val="C00000"/>
          </a:solidFill>
          <a:ln w="12700" cap="flat" cmpd="sng" algn="ctr">
            <a:no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全面深化改革取得重大突破</a:t>
            </a:r>
            <a:endPar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32776" name="文本框 1"/>
          <p:cNvSpPr txBox="1"/>
          <p:nvPr/>
        </p:nvSpPr>
        <p:spPr>
          <a:xfrm>
            <a:off x="820738" y="1887538"/>
            <a:ext cx="565150" cy="5349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120000"/>
              </a:lnSpc>
              <a:spcBef>
                <a:spcPts val="1400"/>
              </a:spcBef>
              <a:buNone/>
            </a:pPr>
            <a:r>
              <a:rPr lang="zh-CN" altLang="en-US" sz="2400" b="1" dirty="0">
                <a:solidFill>
                  <a:schemeClr val="bg1"/>
                </a:solidFill>
                <a:latin typeface="黑体" panose="02010609060101010101" pitchFamily="49" charset="-122"/>
                <a:ea typeface="黑体" panose="02010609060101010101" pitchFamily="49" charset="-122"/>
              </a:rPr>
              <a:t>二</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32777" name="文本框 2"/>
          <p:cNvSpPr txBox="1"/>
          <p:nvPr/>
        </p:nvSpPr>
        <p:spPr>
          <a:xfrm>
            <a:off x="457200" y="2795588"/>
            <a:ext cx="4605338" cy="2862262"/>
          </a:xfrm>
          <a:prstGeom prst="rect">
            <a:avLst/>
          </a:prstGeom>
          <a:solidFill>
            <a:srgbClr val="FFBFBF">
              <a:alpha val="34901"/>
            </a:srgbClr>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en-US" altLang="zh-CN" sz="2400" b="1" dirty="0">
                <a:solidFill>
                  <a:srgbClr val="1C1A0E"/>
                </a:solidFill>
                <a:latin typeface="黑体" panose="02010609060101010101" pitchFamily="49" charset="-122"/>
                <a:ea typeface="黑体" panose="02010609060101010101" pitchFamily="49" charset="-122"/>
              </a:rPr>
              <a:t>  </a:t>
            </a:r>
            <a:r>
              <a:rPr lang="zh-CN" altLang="en-US" sz="2400" b="1" dirty="0">
                <a:solidFill>
                  <a:srgbClr val="1C1A0E"/>
                </a:solidFill>
                <a:latin typeface="黑体" panose="02010609060101010101" pitchFamily="49" charset="-122"/>
                <a:ea typeface="黑体" panose="02010609060101010101" pitchFamily="49" charset="-122"/>
              </a:rPr>
              <a:t>拓展改革广度和深度，通过了360多个重大改革方案，出台了1500多项改革举措，夯基垒台、立柱架梁，全面深化改革的主体框架基本确立。</a:t>
            </a:r>
            <a:endParaRPr lang="zh-CN" altLang="en-US" sz="2400" b="1" dirty="0">
              <a:solidFill>
                <a:srgbClr val="1C1A0E"/>
              </a:solidFill>
              <a:latin typeface="黑体" panose="02010609060101010101" pitchFamily="49" charset="-122"/>
              <a:ea typeface="黑体" panose="02010609060101010101" pitchFamily="49" charset="-122"/>
            </a:endParaRPr>
          </a:p>
        </p:txBody>
      </p:sp>
      <p:pic>
        <p:nvPicPr>
          <p:cNvPr id="32778" name="图片 3" descr="改革"/>
          <p:cNvPicPr>
            <a:picLocks noChangeAspect="1"/>
          </p:cNvPicPr>
          <p:nvPr/>
        </p:nvPicPr>
        <p:blipFill>
          <a:blip r:embed="rId1">
            <a:clrChange>
              <a:clrFrom>
                <a:srgbClr val="FFFFFF"/>
              </a:clrFrom>
              <a:clrTo>
                <a:srgbClr val="FFFFFF">
                  <a:alpha val="0"/>
                </a:srgbClr>
              </a:clrTo>
            </a:clrChange>
          </a:blip>
          <a:srcRect l="2589" t="1855" r="1950" b="6339"/>
          <a:stretch>
            <a:fillRect/>
          </a:stretch>
        </p:blipFill>
        <p:spPr>
          <a:xfrm>
            <a:off x="5222875" y="2143125"/>
            <a:ext cx="3536950" cy="3578225"/>
          </a:xfrm>
          <a:prstGeom prst="rect">
            <a:avLst/>
          </a:prstGeom>
          <a:noFill/>
          <a:ln w="9525">
            <a:noFill/>
          </a:ln>
        </p:spPr>
      </p:pic>
    </p:spTree>
  </p:cSld>
  <p:clrMapOvr>
    <a:masterClrMapping/>
  </p:clrMapOvr>
  <p:transition spd="med">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34819"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 name="燕尾形 3"/>
          <p:cNvSpPr/>
          <p:nvPr/>
        </p:nvSpPr>
        <p:spPr>
          <a:xfrm>
            <a:off x="381000" y="1162050"/>
            <a:ext cx="533400" cy="369888"/>
          </a:xfrm>
          <a:prstGeom prst="chevr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34821" name="文本框 2"/>
          <p:cNvSpPr txBox="1"/>
          <p:nvPr/>
        </p:nvSpPr>
        <p:spPr>
          <a:xfrm>
            <a:off x="914400" y="1085850"/>
            <a:ext cx="52578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历史性成就</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7" name="圆角矩形 7"/>
          <p:cNvSpPr/>
          <p:nvPr/>
        </p:nvSpPr>
        <p:spPr bwMode="auto">
          <a:xfrm>
            <a:off x="1528763" y="1954213"/>
            <a:ext cx="4592638" cy="569913"/>
          </a:xfrm>
          <a:prstGeom prst="roundRect">
            <a:avLst/>
          </a:prstGeom>
          <a:solidFill>
            <a:srgbClr val="C00000"/>
          </a:solidFill>
          <a:ln w="12700" cap="flat" cmpd="sng" algn="ctr">
            <a:no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民主法治建设迈出重大步伐</a:t>
            </a:r>
            <a:endPar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34823" name="文本框 1"/>
          <p:cNvSpPr txBox="1"/>
          <p:nvPr/>
        </p:nvSpPr>
        <p:spPr>
          <a:xfrm>
            <a:off x="903288" y="1954213"/>
            <a:ext cx="671512" cy="5349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120000"/>
              </a:lnSpc>
              <a:spcBef>
                <a:spcPts val="1400"/>
              </a:spcBef>
              <a:buNone/>
            </a:pPr>
            <a:r>
              <a:rPr lang="zh-CN" altLang="en-US" sz="2400" b="1" dirty="0">
                <a:solidFill>
                  <a:schemeClr val="bg1"/>
                </a:solidFill>
                <a:latin typeface="黑体" panose="02010609060101010101" pitchFamily="49" charset="-122"/>
                <a:ea typeface="黑体" panose="02010609060101010101" pitchFamily="49" charset="-122"/>
              </a:rPr>
              <a:t>三</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9" name="椭圆 8"/>
          <p:cNvSpPr/>
          <p:nvPr/>
        </p:nvSpPr>
        <p:spPr bwMode="auto">
          <a:xfrm>
            <a:off x="862013" y="1908175"/>
            <a:ext cx="822325" cy="733425"/>
          </a:xfrm>
          <a:prstGeom prst="ellipse">
            <a:avLst/>
          </a:prstGeom>
          <a:solidFill>
            <a:srgbClr val="9B0D13"/>
          </a:solidFill>
          <a:ln w="57150" cap="flat" cmpd="sng" algn="ctr">
            <a:solidFill>
              <a:srgbClr val="FFF8E5"/>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黑体" panose="02010609060101010101" pitchFamily="49" charset="-122"/>
              <a:ea typeface="黑体" panose="02010609060101010101" pitchFamily="49" charset="-122"/>
              <a:cs typeface="+mn-cs"/>
            </a:endParaRPr>
          </a:p>
        </p:txBody>
      </p:sp>
      <p:sp>
        <p:nvSpPr>
          <p:cNvPr id="34825" name="文本框 1"/>
          <p:cNvSpPr txBox="1"/>
          <p:nvPr/>
        </p:nvSpPr>
        <p:spPr>
          <a:xfrm>
            <a:off x="958850" y="2012950"/>
            <a:ext cx="671513" cy="5334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120000"/>
              </a:lnSpc>
              <a:spcBef>
                <a:spcPts val="1400"/>
              </a:spcBef>
              <a:buNone/>
            </a:pPr>
            <a:r>
              <a:rPr lang="zh-CN" altLang="en-US" sz="2400" b="1" dirty="0">
                <a:solidFill>
                  <a:schemeClr val="bg1"/>
                </a:solidFill>
                <a:latin typeface="黑体" panose="02010609060101010101" pitchFamily="49" charset="-122"/>
                <a:ea typeface="黑体" panose="02010609060101010101" pitchFamily="49" charset="-122"/>
              </a:rPr>
              <a:t>三</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34826" name="文本框 99"/>
          <p:cNvSpPr txBox="1"/>
          <p:nvPr/>
        </p:nvSpPr>
        <p:spPr>
          <a:xfrm>
            <a:off x="533400" y="2641600"/>
            <a:ext cx="4495800" cy="3416300"/>
          </a:xfrm>
          <a:prstGeom prst="rect">
            <a:avLst/>
          </a:prstGeom>
          <a:solidFill>
            <a:srgbClr val="FFBFBF">
              <a:alpha val="34901"/>
            </a:srgbClr>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304800">
              <a:lnSpc>
                <a:spcPct val="150000"/>
              </a:lnSpc>
              <a:spcBef>
                <a:spcPct val="0"/>
              </a:spcBef>
              <a:buNone/>
            </a:pPr>
            <a:r>
              <a:rPr lang="zh-CN" altLang="zh-CN" sz="2400" b="1" dirty="0">
                <a:solidFill>
                  <a:srgbClr val="1C1A0E"/>
                </a:solidFill>
                <a:latin typeface="黑体" panose="02010609060101010101" pitchFamily="49" charset="-122"/>
                <a:ea typeface="黑体" panose="02010609060101010101" pitchFamily="49" charset="-122"/>
              </a:rPr>
              <a:t>中国特色社会主义法治理论实现新飞跃，中国特色社会主义法治体系日益完善，加快建设法治政府进入新阶段，司法质量、效率和公信力大幅提升，全社会法治观念明显增强。</a:t>
            </a:r>
            <a:endParaRPr lang="zh-CN" altLang="en-US" sz="2400" b="1" dirty="0">
              <a:solidFill>
                <a:srgbClr val="1C1A0E"/>
              </a:solidFill>
              <a:latin typeface="黑体" panose="02010609060101010101" pitchFamily="49" charset="-122"/>
              <a:ea typeface="黑体" panose="02010609060101010101" pitchFamily="49" charset="-122"/>
            </a:endParaRPr>
          </a:p>
        </p:txBody>
      </p:sp>
      <p:pic>
        <p:nvPicPr>
          <p:cNvPr id="12" name="图片 5"/>
          <p:cNvPicPr>
            <a:picLocks noChangeAspect="1" noChangeArrowheads="1"/>
          </p:cNvPicPr>
          <p:nvPr/>
        </p:nvPicPr>
        <p:blipFill>
          <a:blip r:embed="rId1"/>
          <a:srcRect b="4420"/>
          <a:stretch>
            <a:fillRect/>
          </a:stretch>
        </p:blipFill>
        <p:spPr bwMode="auto">
          <a:xfrm>
            <a:off x="6172200" y="1447800"/>
            <a:ext cx="2619375" cy="44513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36867"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 name="燕尾形 3"/>
          <p:cNvSpPr/>
          <p:nvPr/>
        </p:nvSpPr>
        <p:spPr>
          <a:xfrm>
            <a:off x="381000" y="1162050"/>
            <a:ext cx="533400" cy="369888"/>
          </a:xfrm>
          <a:prstGeom prst="chevr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36869" name="文本框 2"/>
          <p:cNvSpPr txBox="1"/>
          <p:nvPr/>
        </p:nvSpPr>
        <p:spPr>
          <a:xfrm>
            <a:off x="914400" y="1085850"/>
            <a:ext cx="52578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历史性成就</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7" name="圆角矩形 7"/>
          <p:cNvSpPr/>
          <p:nvPr/>
        </p:nvSpPr>
        <p:spPr bwMode="auto">
          <a:xfrm>
            <a:off x="1439863" y="1847850"/>
            <a:ext cx="4754563" cy="581025"/>
          </a:xfrm>
          <a:prstGeom prst="roundRect">
            <a:avLst/>
          </a:prstGeom>
          <a:solidFill>
            <a:srgbClr val="C00000"/>
          </a:solidFill>
          <a:ln w="12700" cap="flat" cmpd="sng" algn="ctr">
            <a:no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思想文化建设取得重大进展</a:t>
            </a:r>
            <a:endParaRPr kumimoji="0" lang="zh-CN" altLang="en-US" sz="2400" b="1"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8" name="椭圆 7"/>
          <p:cNvSpPr/>
          <p:nvPr/>
        </p:nvSpPr>
        <p:spPr bwMode="auto">
          <a:xfrm>
            <a:off x="660400" y="1752600"/>
            <a:ext cx="879475" cy="771525"/>
          </a:xfrm>
          <a:prstGeom prst="ellipse">
            <a:avLst/>
          </a:prstGeom>
          <a:solidFill>
            <a:srgbClr val="9B0D13"/>
          </a:solidFill>
          <a:ln w="57150" cap="flat" cmpd="sng" algn="ctr">
            <a:solidFill>
              <a:srgbClr val="FFF8E5"/>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rPr>
              <a:t>四</a:t>
            </a:r>
            <a:endPar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endParaRPr>
          </a:p>
        </p:txBody>
      </p:sp>
      <p:sp>
        <p:nvSpPr>
          <p:cNvPr id="36872" name="文本框 99"/>
          <p:cNvSpPr txBox="1"/>
          <p:nvPr/>
        </p:nvSpPr>
        <p:spPr>
          <a:xfrm>
            <a:off x="903288" y="2895600"/>
            <a:ext cx="7239000" cy="2308225"/>
          </a:xfrm>
          <a:prstGeom prst="rect">
            <a:avLst/>
          </a:prstGeom>
          <a:solidFill>
            <a:srgbClr val="FFBFBF">
              <a:alpha val="34901"/>
            </a:srgbClr>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en-US" altLang="zh-CN" sz="2400" b="1" dirty="0">
                <a:solidFill>
                  <a:srgbClr val="1C1A0E"/>
                </a:solidFill>
                <a:latin typeface="黑体" panose="02010609060101010101" pitchFamily="49" charset="-122"/>
                <a:ea typeface="黑体" panose="02010609060101010101" pitchFamily="49" charset="-122"/>
              </a:rPr>
              <a:t>  </a:t>
            </a:r>
            <a:r>
              <a:rPr lang="zh-CN" altLang="zh-CN" sz="2400" b="1" dirty="0">
                <a:solidFill>
                  <a:srgbClr val="1C1A0E"/>
                </a:solidFill>
                <a:latin typeface="黑体" panose="02010609060101010101" pitchFamily="49" charset="-122"/>
                <a:ea typeface="黑体" panose="02010609060101010101" pitchFamily="49" charset="-122"/>
              </a:rPr>
              <a:t>现代公共文化服务体系建设步入发展快车道，文化产业蓬勃发展，全国文化及相关产业增加值从2012年的18071亿元增加到2016年的30254亿元。文化走出去步伐加快，中国故事吸引世界目光。</a:t>
            </a:r>
            <a:endParaRPr lang="zh-CN" altLang="en-US" sz="2400" b="1" dirty="0">
              <a:solidFill>
                <a:srgbClr val="1C1A0E"/>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38915"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 name="燕尾形 3"/>
          <p:cNvSpPr/>
          <p:nvPr/>
        </p:nvSpPr>
        <p:spPr>
          <a:xfrm>
            <a:off x="381000" y="1162050"/>
            <a:ext cx="533400" cy="369888"/>
          </a:xfrm>
          <a:prstGeom prst="chevr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38917" name="文本框 2"/>
          <p:cNvSpPr txBox="1"/>
          <p:nvPr/>
        </p:nvSpPr>
        <p:spPr>
          <a:xfrm>
            <a:off x="914400" y="1085850"/>
            <a:ext cx="52578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历史性成就</a:t>
            </a:r>
            <a:endParaRPr lang="zh-CN" altLang="en-US" sz="2800" b="1" dirty="0">
              <a:solidFill>
                <a:srgbClr val="FF0000"/>
              </a:solidFill>
              <a:latin typeface="黑体" panose="02010609060101010101" pitchFamily="49" charset="-122"/>
              <a:ea typeface="黑体" panose="02010609060101010101" pitchFamily="49" charset="-122"/>
            </a:endParaRPr>
          </a:p>
        </p:txBody>
      </p:sp>
      <p:grpSp>
        <p:nvGrpSpPr>
          <p:cNvPr id="38918" name="组合 6"/>
          <p:cNvGrpSpPr/>
          <p:nvPr/>
        </p:nvGrpSpPr>
        <p:grpSpPr>
          <a:xfrm>
            <a:off x="1160463" y="1766888"/>
            <a:ext cx="4144962" cy="820737"/>
            <a:chOff x="7271353" y="2120339"/>
            <a:chExt cx="4864788" cy="962950"/>
          </a:xfrm>
        </p:grpSpPr>
        <p:sp>
          <p:nvSpPr>
            <p:cNvPr id="11" name="圆角矩形 7"/>
            <p:cNvSpPr/>
            <p:nvPr/>
          </p:nvSpPr>
          <p:spPr>
            <a:xfrm>
              <a:off x="7912290" y="2274932"/>
              <a:ext cx="4223851" cy="635138"/>
            </a:xfrm>
            <a:prstGeom prst="roundRect">
              <a:avLst/>
            </a:prstGeom>
            <a:solidFill>
              <a:srgbClr val="C00000"/>
            </a:solidFill>
            <a:ln w="12700" cap="flat" cmpd="sng" algn="ctr">
              <a:no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人民生活不断改善</a:t>
              </a:r>
              <a:endParaRPr kumimoji="0" lang="zh-CN" altLang="en-US" sz="2400" b="1"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12" name="椭圆 11"/>
            <p:cNvSpPr/>
            <p:nvPr/>
          </p:nvSpPr>
          <p:spPr>
            <a:xfrm>
              <a:off x="7271353" y="2120339"/>
              <a:ext cx="1002396" cy="962950"/>
            </a:xfrm>
            <a:prstGeom prst="ellipse">
              <a:avLst/>
            </a:prstGeom>
            <a:solidFill>
              <a:srgbClr val="9B0D13"/>
            </a:solidFill>
            <a:ln w="57150" cap="flat" cmpd="sng" algn="ctr">
              <a:solidFill>
                <a:srgbClr val="FFF8E5"/>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rPr>
                <a:t>五</a:t>
              </a:r>
              <a:endPar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endParaRPr>
            </a:p>
          </p:txBody>
        </p:sp>
      </p:grpSp>
      <p:grpSp>
        <p:nvGrpSpPr>
          <p:cNvPr id="38919" name="组合 10"/>
          <p:cNvGrpSpPr/>
          <p:nvPr/>
        </p:nvGrpSpPr>
        <p:grpSpPr>
          <a:xfrm>
            <a:off x="914400" y="2727325"/>
            <a:ext cx="1587500" cy="1712913"/>
            <a:chOff x="1344326" y="3143385"/>
            <a:chExt cx="1113570" cy="1201578"/>
          </a:xfrm>
        </p:grpSpPr>
        <p:grpSp>
          <p:nvGrpSpPr>
            <p:cNvPr id="38933" name="组合 11"/>
            <p:cNvGrpSpPr/>
            <p:nvPr/>
          </p:nvGrpSpPr>
          <p:grpSpPr>
            <a:xfrm>
              <a:off x="1360012" y="3143385"/>
              <a:ext cx="1097883" cy="1201578"/>
              <a:chOff x="1616005" y="3171960"/>
              <a:chExt cx="1097883" cy="1201578"/>
            </a:xfrm>
          </p:grpSpPr>
          <p:sp>
            <p:nvSpPr>
              <p:cNvPr id="38935" name="六边形 13"/>
              <p:cNvSpPr/>
              <p:nvPr/>
            </p:nvSpPr>
            <p:spPr>
              <a:xfrm rot="-5400000">
                <a:off x="1653720" y="3313369"/>
                <a:ext cx="1022430" cy="1097883"/>
              </a:xfrm>
              <a:prstGeom prst="hexagon">
                <a:avLst>
                  <a:gd name="adj" fmla="val 25000"/>
                  <a:gd name="vf" fmla="val 115470"/>
                </a:avLst>
              </a:prstGeom>
              <a:solidFill>
                <a:srgbClr val="CB0828"/>
              </a:solidFill>
              <a:ln w="12700">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b="1" dirty="0">
                  <a:solidFill>
                    <a:srgbClr val="FFFFFF"/>
                  </a:solidFill>
                  <a:latin typeface="黑体" panose="02010609060101010101" pitchFamily="49" charset="-122"/>
                  <a:ea typeface="黑体" panose="02010609060101010101" pitchFamily="49" charset="-122"/>
                </a:endParaRPr>
              </a:p>
            </p:txBody>
          </p:sp>
          <p:sp>
            <p:nvSpPr>
              <p:cNvPr id="17" name="椭圆 16"/>
              <p:cNvSpPr/>
              <p:nvPr/>
            </p:nvSpPr>
            <p:spPr>
              <a:xfrm>
                <a:off x="1986728" y="3171960"/>
                <a:ext cx="356342" cy="357467"/>
              </a:xfrm>
              <a:prstGeom prst="ellipse">
                <a:avLst/>
              </a:prstGeom>
              <a:solidFill>
                <a:sysClr val="window" lastClr="FFFFFF"/>
              </a:solidFill>
              <a:ln w="12700" cap="flat" cmpd="sng" algn="ctr">
                <a:noFill/>
                <a:prstDash val="solid"/>
                <a:miter lim="800000"/>
              </a:ln>
              <a:effectLst>
                <a:outerShdw blurRad="63500" sx="101000" sy="101000" algn="ctr" rotWithShape="0">
                  <a:prstClr val="black">
                    <a:alpha val="20000"/>
                  </a:prst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rPr>
                  <a:t>1</a:t>
                </a:r>
                <a:endPar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grpSp>
        <p:sp>
          <p:nvSpPr>
            <p:cNvPr id="38934" name="文本框 12"/>
            <p:cNvSpPr txBox="1"/>
            <p:nvPr/>
          </p:nvSpPr>
          <p:spPr>
            <a:xfrm>
              <a:off x="1344326" y="3679593"/>
              <a:ext cx="1113570" cy="34936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120000"/>
                </a:lnSpc>
                <a:spcBef>
                  <a:spcPct val="0"/>
                </a:spcBef>
                <a:buNone/>
              </a:pPr>
              <a:r>
                <a:rPr lang="zh-CN" altLang="en-US" sz="2400" b="1" dirty="0">
                  <a:solidFill>
                    <a:srgbClr val="FFFFFF"/>
                  </a:solidFill>
                  <a:latin typeface="黑体" panose="02010609060101010101" pitchFamily="49" charset="-122"/>
                  <a:ea typeface="黑体" panose="02010609060101010101" pitchFamily="49" charset="-122"/>
                </a:rPr>
                <a:t>脱贫攻坚</a:t>
              </a:r>
              <a:endParaRPr lang="zh-CN" altLang="en-US" sz="2400" b="1" dirty="0">
                <a:solidFill>
                  <a:srgbClr val="FFFFFF"/>
                </a:solidFill>
                <a:latin typeface="黑体" panose="02010609060101010101" pitchFamily="49" charset="-122"/>
                <a:ea typeface="黑体" panose="02010609060101010101" pitchFamily="49" charset="-122"/>
              </a:endParaRPr>
            </a:p>
          </p:txBody>
        </p:sp>
      </p:grpSp>
      <p:sp>
        <p:nvSpPr>
          <p:cNvPr id="38920" name="文本框 1"/>
          <p:cNvSpPr txBox="1"/>
          <p:nvPr/>
        </p:nvSpPr>
        <p:spPr>
          <a:xfrm>
            <a:off x="612775" y="4613275"/>
            <a:ext cx="2652713" cy="14208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solidFill>
                  <a:srgbClr val="1C1A0E"/>
                </a:solidFill>
                <a:latin typeface="黑体" panose="02010609060101010101" pitchFamily="49" charset="-122"/>
                <a:ea typeface="黑体" panose="02010609060101010101" pitchFamily="49" charset="-122"/>
              </a:rPr>
              <a:t>取得决定性进展，六千多万贫困人口稳定脱贫</a:t>
            </a:r>
            <a:endParaRPr lang="zh-CN" altLang="en-US" sz="2400" b="1" dirty="0">
              <a:solidFill>
                <a:srgbClr val="1C1A0E"/>
              </a:solidFill>
              <a:latin typeface="黑体" panose="02010609060101010101" pitchFamily="49" charset="-122"/>
              <a:ea typeface="黑体" panose="02010609060101010101" pitchFamily="49" charset="-122"/>
            </a:endParaRPr>
          </a:p>
        </p:txBody>
      </p:sp>
      <p:grpSp>
        <p:nvGrpSpPr>
          <p:cNvPr id="38921" name="组合 15"/>
          <p:cNvGrpSpPr/>
          <p:nvPr/>
        </p:nvGrpSpPr>
        <p:grpSpPr>
          <a:xfrm>
            <a:off x="3265488" y="2738438"/>
            <a:ext cx="1587500" cy="1712912"/>
            <a:chOff x="1344326" y="3143385"/>
            <a:chExt cx="1113570" cy="1201578"/>
          </a:xfrm>
        </p:grpSpPr>
        <p:grpSp>
          <p:nvGrpSpPr>
            <p:cNvPr id="38929" name="组合 16"/>
            <p:cNvGrpSpPr/>
            <p:nvPr/>
          </p:nvGrpSpPr>
          <p:grpSpPr>
            <a:xfrm>
              <a:off x="1360012" y="3143385"/>
              <a:ext cx="1097883" cy="1201578"/>
              <a:chOff x="1616005" y="3171960"/>
              <a:chExt cx="1097883" cy="1201578"/>
            </a:xfrm>
          </p:grpSpPr>
          <p:sp>
            <p:nvSpPr>
              <p:cNvPr id="38931" name="六边形 18"/>
              <p:cNvSpPr/>
              <p:nvPr/>
            </p:nvSpPr>
            <p:spPr>
              <a:xfrm rot="-5400000">
                <a:off x="1653720" y="3313369"/>
                <a:ext cx="1022430" cy="1097883"/>
              </a:xfrm>
              <a:prstGeom prst="hexagon">
                <a:avLst>
                  <a:gd name="adj" fmla="val 25000"/>
                  <a:gd name="vf" fmla="val 115470"/>
                </a:avLst>
              </a:prstGeom>
              <a:solidFill>
                <a:srgbClr val="CB0828"/>
              </a:solidFill>
              <a:ln w="12700">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b="1" dirty="0">
                  <a:solidFill>
                    <a:srgbClr val="FFFFFF"/>
                  </a:solidFill>
                  <a:latin typeface="黑体" panose="02010609060101010101" pitchFamily="49" charset="-122"/>
                  <a:ea typeface="黑体" panose="02010609060101010101" pitchFamily="49" charset="-122"/>
                </a:endParaRPr>
              </a:p>
            </p:txBody>
          </p:sp>
          <p:sp>
            <p:nvSpPr>
              <p:cNvPr id="23" name="椭圆 22"/>
              <p:cNvSpPr/>
              <p:nvPr/>
            </p:nvSpPr>
            <p:spPr>
              <a:xfrm>
                <a:off x="1986727" y="3171960"/>
                <a:ext cx="356342" cy="357466"/>
              </a:xfrm>
              <a:prstGeom prst="ellipse">
                <a:avLst/>
              </a:prstGeom>
              <a:solidFill>
                <a:sysClr val="window" lastClr="FFFFFF"/>
              </a:solidFill>
              <a:ln w="12700" cap="flat" cmpd="sng" algn="ctr">
                <a:noFill/>
                <a:prstDash val="solid"/>
                <a:miter lim="800000"/>
              </a:ln>
              <a:effectLst>
                <a:outerShdw blurRad="63500" sx="101000" sy="101000" algn="ctr" rotWithShape="0">
                  <a:prstClr val="black">
                    <a:alpha val="20000"/>
                  </a:prst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rPr>
                  <a:t>2</a:t>
                </a:r>
                <a:endPar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grpSp>
        <p:sp>
          <p:nvSpPr>
            <p:cNvPr id="38930" name="文本框 17"/>
            <p:cNvSpPr txBox="1"/>
            <p:nvPr/>
          </p:nvSpPr>
          <p:spPr>
            <a:xfrm>
              <a:off x="1344326" y="3679593"/>
              <a:ext cx="1113570" cy="34936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120000"/>
                </a:lnSpc>
                <a:spcBef>
                  <a:spcPct val="0"/>
                </a:spcBef>
                <a:buNone/>
              </a:pPr>
              <a:r>
                <a:rPr lang="zh-CN" altLang="en-US" sz="2400" b="1" dirty="0">
                  <a:solidFill>
                    <a:srgbClr val="FFFFFF"/>
                  </a:solidFill>
                  <a:latin typeface="黑体" panose="02010609060101010101" pitchFamily="49" charset="-122"/>
                  <a:ea typeface="黑体" panose="02010609060101010101" pitchFamily="49" charset="-122"/>
                </a:rPr>
                <a:t>教育事业</a:t>
              </a:r>
              <a:endParaRPr lang="zh-CN" altLang="en-US" sz="2400" b="1" dirty="0">
                <a:solidFill>
                  <a:srgbClr val="FFFFFF"/>
                </a:solidFill>
                <a:latin typeface="黑体" panose="02010609060101010101" pitchFamily="49" charset="-122"/>
                <a:ea typeface="黑体" panose="02010609060101010101" pitchFamily="49" charset="-122"/>
              </a:endParaRPr>
            </a:p>
          </p:txBody>
        </p:sp>
      </p:grpSp>
      <p:grpSp>
        <p:nvGrpSpPr>
          <p:cNvPr id="38922" name="组合 20"/>
          <p:cNvGrpSpPr/>
          <p:nvPr/>
        </p:nvGrpSpPr>
        <p:grpSpPr>
          <a:xfrm>
            <a:off x="5902325" y="2646363"/>
            <a:ext cx="1587500" cy="1712912"/>
            <a:chOff x="1344326" y="3143385"/>
            <a:chExt cx="1113570" cy="1201578"/>
          </a:xfrm>
        </p:grpSpPr>
        <p:grpSp>
          <p:nvGrpSpPr>
            <p:cNvPr id="38925" name="组合 21"/>
            <p:cNvGrpSpPr/>
            <p:nvPr/>
          </p:nvGrpSpPr>
          <p:grpSpPr>
            <a:xfrm>
              <a:off x="1360012" y="3143385"/>
              <a:ext cx="1097883" cy="1201578"/>
              <a:chOff x="1616005" y="3171960"/>
              <a:chExt cx="1097883" cy="1201578"/>
            </a:xfrm>
          </p:grpSpPr>
          <p:sp>
            <p:nvSpPr>
              <p:cNvPr id="38927" name="六边形 23"/>
              <p:cNvSpPr/>
              <p:nvPr/>
            </p:nvSpPr>
            <p:spPr>
              <a:xfrm rot="-5400000">
                <a:off x="1653720" y="3313369"/>
                <a:ext cx="1022430" cy="1097883"/>
              </a:xfrm>
              <a:prstGeom prst="hexagon">
                <a:avLst>
                  <a:gd name="adj" fmla="val 25000"/>
                  <a:gd name="vf" fmla="val 115470"/>
                </a:avLst>
              </a:prstGeom>
              <a:solidFill>
                <a:srgbClr val="CB0828"/>
              </a:solidFill>
              <a:ln w="12700">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b="1" dirty="0">
                  <a:solidFill>
                    <a:srgbClr val="FFFFFF"/>
                  </a:solidFill>
                  <a:latin typeface="黑体" panose="02010609060101010101" pitchFamily="49" charset="-122"/>
                  <a:ea typeface="黑体" panose="02010609060101010101" pitchFamily="49" charset="-122"/>
                </a:endParaRPr>
              </a:p>
            </p:txBody>
          </p:sp>
          <p:sp>
            <p:nvSpPr>
              <p:cNvPr id="28" name="椭圆 27"/>
              <p:cNvSpPr/>
              <p:nvPr/>
            </p:nvSpPr>
            <p:spPr>
              <a:xfrm>
                <a:off x="1986728" y="3171960"/>
                <a:ext cx="356342" cy="357466"/>
              </a:xfrm>
              <a:prstGeom prst="ellipse">
                <a:avLst/>
              </a:prstGeom>
              <a:solidFill>
                <a:sysClr val="window" lastClr="FFFFFF"/>
              </a:solidFill>
              <a:ln w="12700" cap="flat" cmpd="sng" algn="ctr">
                <a:noFill/>
                <a:prstDash val="solid"/>
                <a:miter lim="800000"/>
              </a:ln>
              <a:effectLst>
                <a:outerShdw blurRad="63500" sx="101000" sy="101000" algn="ctr" rotWithShape="0">
                  <a:prstClr val="black">
                    <a:alpha val="20000"/>
                  </a:prst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rPr>
                  <a:t>3</a:t>
                </a:r>
                <a:endPar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grpSp>
        <p:sp>
          <p:nvSpPr>
            <p:cNvPr id="38926" name="文本框 22"/>
            <p:cNvSpPr txBox="1"/>
            <p:nvPr/>
          </p:nvSpPr>
          <p:spPr>
            <a:xfrm>
              <a:off x="1344326" y="3679593"/>
              <a:ext cx="1113570" cy="34936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120000"/>
                </a:lnSpc>
                <a:spcBef>
                  <a:spcPct val="0"/>
                </a:spcBef>
                <a:buNone/>
              </a:pPr>
              <a:r>
                <a:rPr lang="zh-CN" altLang="en-US" sz="2400" b="1" dirty="0">
                  <a:solidFill>
                    <a:srgbClr val="FFFFFF"/>
                  </a:solidFill>
                  <a:latin typeface="黑体" panose="02010609060101010101" pitchFamily="49" charset="-122"/>
                  <a:ea typeface="黑体" panose="02010609060101010101" pitchFamily="49" charset="-122"/>
                </a:rPr>
                <a:t>就业状况</a:t>
              </a:r>
              <a:endParaRPr lang="zh-CN" altLang="en-US" sz="2400" b="1" dirty="0">
                <a:solidFill>
                  <a:srgbClr val="FFFFFF"/>
                </a:solidFill>
                <a:latin typeface="黑体" panose="02010609060101010101" pitchFamily="49" charset="-122"/>
                <a:ea typeface="黑体" panose="02010609060101010101" pitchFamily="49" charset="-122"/>
              </a:endParaRPr>
            </a:p>
          </p:txBody>
        </p:sp>
      </p:grpSp>
      <p:sp>
        <p:nvSpPr>
          <p:cNvPr id="38923" name="文本框 27"/>
          <p:cNvSpPr txBox="1"/>
          <p:nvPr/>
        </p:nvSpPr>
        <p:spPr>
          <a:xfrm>
            <a:off x="3275013" y="4702175"/>
            <a:ext cx="2343150" cy="14208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solidFill>
                  <a:srgbClr val="1C1A0E"/>
                </a:solidFill>
                <a:latin typeface="黑体" panose="02010609060101010101" pitchFamily="49" charset="-122"/>
                <a:ea typeface="黑体" panose="02010609060101010101" pitchFamily="49" charset="-122"/>
              </a:rPr>
              <a:t>全面发展，中西部和农村教育明显加强</a:t>
            </a:r>
            <a:endParaRPr lang="zh-CN" altLang="en-US" sz="2400" b="1" dirty="0">
              <a:solidFill>
                <a:srgbClr val="1C1A0E"/>
              </a:solidFill>
              <a:latin typeface="黑体" panose="02010609060101010101" pitchFamily="49" charset="-122"/>
              <a:ea typeface="黑体" panose="02010609060101010101" pitchFamily="49" charset="-122"/>
            </a:endParaRPr>
          </a:p>
        </p:txBody>
      </p:sp>
      <p:sp>
        <p:nvSpPr>
          <p:cNvPr id="38924" name="文本框 28"/>
          <p:cNvSpPr txBox="1"/>
          <p:nvPr/>
        </p:nvSpPr>
        <p:spPr>
          <a:xfrm>
            <a:off x="5791200" y="4676775"/>
            <a:ext cx="2671763" cy="14208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solidFill>
                  <a:srgbClr val="1C1A0E"/>
                </a:solidFill>
                <a:latin typeface="黑体" panose="02010609060101010101" pitchFamily="49" charset="-122"/>
                <a:ea typeface="黑体" panose="02010609060101010101" pitchFamily="49" charset="-122"/>
              </a:rPr>
              <a:t>持续改善，城镇新增就业年均一千三百万人以上</a:t>
            </a:r>
            <a:endParaRPr lang="zh-CN" altLang="en-US" sz="2400" b="1" dirty="0">
              <a:solidFill>
                <a:srgbClr val="1C1A0E"/>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39939"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 name="燕尾形 3"/>
          <p:cNvSpPr/>
          <p:nvPr/>
        </p:nvSpPr>
        <p:spPr>
          <a:xfrm>
            <a:off x="381000" y="1162050"/>
            <a:ext cx="533400" cy="369888"/>
          </a:xfrm>
          <a:prstGeom prst="chevr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39941" name="文本框 2"/>
          <p:cNvSpPr txBox="1"/>
          <p:nvPr/>
        </p:nvSpPr>
        <p:spPr>
          <a:xfrm>
            <a:off x="914400" y="1085850"/>
            <a:ext cx="52578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历史性成就</a:t>
            </a:r>
            <a:endParaRPr lang="zh-CN" altLang="en-US" sz="2800" b="1" dirty="0">
              <a:solidFill>
                <a:srgbClr val="FF0000"/>
              </a:solidFill>
              <a:latin typeface="黑体" panose="02010609060101010101" pitchFamily="49" charset="-122"/>
              <a:ea typeface="黑体" panose="02010609060101010101" pitchFamily="49" charset="-122"/>
            </a:endParaRPr>
          </a:p>
        </p:txBody>
      </p:sp>
      <p:grpSp>
        <p:nvGrpSpPr>
          <p:cNvPr id="39942" name="组合 6"/>
          <p:cNvGrpSpPr/>
          <p:nvPr/>
        </p:nvGrpSpPr>
        <p:grpSpPr>
          <a:xfrm>
            <a:off x="1160463" y="1766888"/>
            <a:ext cx="4144962" cy="820737"/>
            <a:chOff x="7271353" y="2120339"/>
            <a:chExt cx="4864788" cy="962950"/>
          </a:xfrm>
        </p:grpSpPr>
        <p:sp>
          <p:nvSpPr>
            <p:cNvPr id="11" name="圆角矩形 7"/>
            <p:cNvSpPr/>
            <p:nvPr/>
          </p:nvSpPr>
          <p:spPr>
            <a:xfrm>
              <a:off x="7912290" y="2274932"/>
              <a:ext cx="4223851" cy="635138"/>
            </a:xfrm>
            <a:prstGeom prst="roundRect">
              <a:avLst/>
            </a:prstGeom>
            <a:solidFill>
              <a:srgbClr val="C00000"/>
            </a:solidFill>
            <a:ln w="12700" cap="flat" cmpd="sng" algn="ctr">
              <a:no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人民生活不断改善</a:t>
              </a:r>
              <a:endParaRPr kumimoji="0" lang="zh-CN" altLang="en-US" sz="2400" b="1"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12" name="椭圆 11"/>
            <p:cNvSpPr/>
            <p:nvPr/>
          </p:nvSpPr>
          <p:spPr>
            <a:xfrm>
              <a:off x="7271353" y="2120339"/>
              <a:ext cx="1002396" cy="962950"/>
            </a:xfrm>
            <a:prstGeom prst="ellipse">
              <a:avLst/>
            </a:prstGeom>
            <a:solidFill>
              <a:srgbClr val="9B0D13"/>
            </a:solidFill>
            <a:ln w="57150" cap="flat" cmpd="sng" algn="ctr">
              <a:solidFill>
                <a:srgbClr val="FFF8E5"/>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rPr>
                <a:t>五</a:t>
              </a:r>
              <a:endPar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endParaRPr>
            </a:p>
          </p:txBody>
        </p:sp>
      </p:grpSp>
      <p:grpSp>
        <p:nvGrpSpPr>
          <p:cNvPr id="39943" name="组合 10"/>
          <p:cNvGrpSpPr/>
          <p:nvPr/>
        </p:nvGrpSpPr>
        <p:grpSpPr>
          <a:xfrm>
            <a:off x="1157288" y="2892425"/>
            <a:ext cx="1585912" cy="1712913"/>
            <a:chOff x="1344326" y="3143385"/>
            <a:chExt cx="1113570" cy="1201578"/>
          </a:xfrm>
        </p:grpSpPr>
        <p:grpSp>
          <p:nvGrpSpPr>
            <p:cNvPr id="39957" name="组合 11"/>
            <p:cNvGrpSpPr/>
            <p:nvPr/>
          </p:nvGrpSpPr>
          <p:grpSpPr>
            <a:xfrm>
              <a:off x="1360012" y="3143385"/>
              <a:ext cx="1097883" cy="1201578"/>
              <a:chOff x="1616005" y="3171960"/>
              <a:chExt cx="1097883" cy="1201578"/>
            </a:xfrm>
          </p:grpSpPr>
          <p:sp>
            <p:nvSpPr>
              <p:cNvPr id="39959" name="六边形 13"/>
              <p:cNvSpPr/>
              <p:nvPr/>
            </p:nvSpPr>
            <p:spPr>
              <a:xfrm rot="-5400000">
                <a:off x="1653720" y="3313369"/>
                <a:ext cx="1022430" cy="1097883"/>
              </a:xfrm>
              <a:prstGeom prst="hexagon">
                <a:avLst>
                  <a:gd name="adj" fmla="val 25000"/>
                  <a:gd name="vf" fmla="val 115470"/>
                </a:avLst>
              </a:prstGeom>
              <a:solidFill>
                <a:srgbClr val="CB0828"/>
              </a:solidFill>
              <a:ln w="12700">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b="1" dirty="0">
                  <a:solidFill>
                    <a:srgbClr val="FFFFFF"/>
                  </a:solidFill>
                  <a:latin typeface="黑体" panose="02010609060101010101" pitchFamily="49" charset="-122"/>
                  <a:ea typeface="黑体" panose="02010609060101010101" pitchFamily="49" charset="-122"/>
                </a:endParaRPr>
              </a:p>
            </p:txBody>
          </p:sp>
          <p:sp>
            <p:nvSpPr>
              <p:cNvPr id="35" name="椭圆 34"/>
              <p:cNvSpPr/>
              <p:nvPr/>
            </p:nvSpPr>
            <p:spPr>
              <a:xfrm>
                <a:off x="1986000" y="3171960"/>
                <a:ext cx="357814" cy="357467"/>
              </a:xfrm>
              <a:prstGeom prst="ellipse">
                <a:avLst/>
              </a:prstGeom>
              <a:solidFill>
                <a:sysClr val="window" lastClr="FFFFFF"/>
              </a:solidFill>
              <a:ln w="12700" cap="flat" cmpd="sng" algn="ctr">
                <a:noFill/>
                <a:prstDash val="solid"/>
                <a:miter lim="800000"/>
              </a:ln>
              <a:effectLst>
                <a:outerShdw blurRad="63500" sx="101000" sy="101000" algn="ctr" rotWithShape="0">
                  <a:prstClr val="black">
                    <a:alpha val="20000"/>
                  </a:prst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rPr>
                  <a:t>4</a:t>
                </a:r>
                <a:endPar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grpSp>
        <p:sp>
          <p:nvSpPr>
            <p:cNvPr id="39958" name="文本框 12"/>
            <p:cNvSpPr txBox="1"/>
            <p:nvPr/>
          </p:nvSpPr>
          <p:spPr>
            <a:xfrm>
              <a:off x="1344326" y="3679593"/>
              <a:ext cx="1113570" cy="34936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lnSpc>
                  <a:spcPct val="120000"/>
                </a:lnSpc>
                <a:spcBef>
                  <a:spcPct val="0"/>
                </a:spcBef>
                <a:buNone/>
              </a:pPr>
              <a:r>
                <a:rPr lang="zh-CN" altLang="en-US" sz="2400" b="1" dirty="0">
                  <a:solidFill>
                    <a:srgbClr val="FFFFFF"/>
                  </a:solidFill>
                  <a:latin typeface="黑体" panose="02010609060101010101" pitchFamily="49" charset="-122"/>
                  <a:ea typeface="黑体" panose="02010609060101010101" pitchFamily="49" charset="-122"/>
                </a:rPr>
                <a:t>居民收入</a:t>
              </a:r>
              <a:endParaRPr lang="zh-CN" altLang="en-US" sz="2400" b="1" dirty="0">
                <a:solidFill>
                  <a:srgbClr val="FFFFFF"/>
                </a:solidFill>
                <a:latin typeface="黑体" panose="02010609060101010101" pitchFamily="49" charset="-122"/>
                <a:ea typeface="黑体" panose="02010609060101010101" pitchFamily="49" charset="-122"/>
              </a:endParaRPr>
            </a:p>
          </p:txBody>
        </p:sp>
      </p:grpSp>
      <p:sp>
        <p:nvSpPr>
          <p:cNvPr id="39944" name="文本框 1"/>
          <p:cNvSpPr txBox="1"/>
          <p:nvPr/>
        </p:nvSpPr>
        <p:spPr>
          <a:xfrm>
            <a:off x="684213" y="4618038"/>
            <a:ext cx="2409825" cy="1420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solidFill>
                  <a:srgbClr val="1C1A0E"/>
                </a:solidFill>
                <a:latin typeface="黑体" panose="02010609060101010101" pitchFamily="49" charset="-122"/>
                <a:ea typeface="黑体" panose="02010609060101010101" pitchFamily="49" charset="-122"/>
              </a:rPr>
              <a:t>增速超过经济增速，中等收入群体持续扩大。</a:t>
            </a:r>
            <a:endParaRPr lang="zh-CN" altLang="en-US" sz="2400" b="1" dirty="0">
              <a:solidFill>
                <a:srgbClr val="1C1A0E"/>
              </a:solidFill>
              <a:latin typeface="黑体" panose="02010609060101010101" pitchFamily="49" charset="-122"/>
              <a:ea typeface="黑体" panose="02010609060101010101" pitchFamily="49" charset="-122"/>
            </a:endParaRPr>
          </a:p>
        </p:txBody>
      </p:sp>
      <p:grpSp>
        <p:nvGrpSpPr>
          <p:cNvPr id="39945" name="组合 15"/>
          <p:cNvGrpSpPr/>
          <p:nvPr/>
        </p:nvGrpSpPr>
        <p:grpSpPr>
          <a:xfrm>
            <a:off x="3760788" y="2905125"/>
            <a:ext cx="1585912" cy="1712913"/>
            <a:chOff x="1344326" y="3143385"/>
            <a:chExt cx="1113570" cy="1201578"/>
          </a:xfrm>
        </p:grpSpPr>
        <p:grpSp>
          <p:nvGrpSpPr>
            <p:cNvPr id="39953" name="组合 16"/>
            <p:cNvGrpSpPr/>
            <p:nvPr/>
          </p:nvGrpSpPr>
          <p:grpSpPr>
            <a:xfrm>
              <a:off x="1360012" y="3143385"/>
              <a:ext cx="1097883" cy="1201578"/>
              <a:chOff x="1616005" y="3171960"/>
              <a:chExt cx="1097883" cy="1201578"/>
            </a:xfrm>
          </p:grpSpPr>
          <p:sp>
            <p:nvSpPr>
              <p:cNvPr id="39955" name="六边形 18"/>
              <p:cNvSpPr/>
              <p:nvPr/>
            </p:nvSpPr>
            <p:spPr>
              <a:xfrm rot="-5400000">
                <a:off x="1653720" y="3313369"/>
                <a:ext cx="1022430" cy="1097883"/>
              </a:xfrm>
              <a:prstGeom prst="hexagon">
                <a:avLst>
                  <a:gd name="adj" fmla="val 25000"/>
                  <a:gd name="vf" fmla="val 115470"/>
                </a:avLst>
              </a:prstGeom>
              <a:solidFill>
                <a:srgbClr val="CB0828"/>
              </a:solidFill>
              <a:ln w="12700">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b="1" dirty="0">
                  <a:solidFill>
                    <a:srgbClr val="FFFFFF"/>
                  </a:solidFill>
                  <a:latin typeface="黑体" panose="02010609060101010101" pitchFamily="49" charset="-122"/>
                  <a:ea typeface="黑体" panose="02010609060101010101" pitchFamily="49" charset="-122"/>
                </a:endParaRPr>
              </a:p>
            </p:txBody>
          </p:sp>
          <p:sp>
            <p:nvSpPr>
              <p:cNvPr id="41" name="椭圆 40"/>
              <p:cNvSpPr/>
              <p:nvPr/>
            </p:nvSpPr>
            <p:spPr>
              <a:xfrm>
                <a:off x="1986000" y="3171960"/>
                <a:ext cx="357814" cy="357467"/>
              </a:xfrm>
              <a:prstGeom prst="ellipse">
                <a:avLst/>
              </a:prstGeom>
              <a:solidFill>
                <a:sysClr val="window" lastClr="FFFFFF"/>
              </a:solidFill>
              <a:ln w="12700" cap="flat" cmpd="sng" algn="ctr">
                <a:noFill/>
                <a:prstDash val="solid"/>
                <a:miter lim="800000"/>
              </a:ln>
              <a:effectLst>
                <a:outerShdw blurRad="63500" sx="101000" sy="101000" algn="ctr" rotWithShape="0">
                  <a:prstClr val="black">
                    <a:alpha val="20000"/>
                  </a:prst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rPr>
                  <a:t>5</a:t>
                </a:r>
                <a:endPar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grpSp>
        <p:sp>
          <p:nvSpPr>
            <p:cNvPr id="39954" name="文本框 17"/>
            <p:cNvSpPr txBox="1"/>
            <p:nvPr/>
          </p:nvSpPr>
          <p:spPr>
            <a:xfrm>
              <a:off x="1344326" y="3599398"/>
              <a:ext cx="1113570" cy="5830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黑体" panose="02010609060101010101" pitchFamily="49" charset="-122"/>
                  <a:ea typeface="黑体" panose="02010609060101010101" pitchFamily="49" charset="-122"/>
                </a:rPr>
                <a:t>社会保障</a:t>
              </a:r>
              <a:endParaRPr lang="en-US" altLang="zh-CN" sz="2400" b="1" dirty="0">
                <a:solidFill>
                  <a:srgbClr val="FFFFFF"/>
                </a:solidFill>
                <a:latin typeface="黑体" panose="02010609060101010101" pitchFamily="49" charset="-122"/>
                <a:ea typeface="黑体" panose="02010609060101010101" pitchFamily="49" charset="-122"/>
              </a:endParaRPr>
            </a:p>
            <a:p>
              <a:pPr marL="0" lvl="0" indent="0" algn="ctr">
                <a:spcBef>
                  <a:spcPct val="0"/>
                </a:spcBef>
                <a:buNone/>
              </a:pPr>
              <a:r>
                <a:rPr lang="zh-CN" altLang="en-US" sz="2400" b="1" dirty="0">
                  <a:solidFill>
                    <a:srgbClr val="FFFFFF"/>
                  </a:solidFill>
                  <a:latin typeface="黑体" panose="02010609060101010101" pitchFamily="49" charset="-122"/>
                  <a:ea typeface="黑体" panose="02010609060101010101" pitchFamily="49" charset="-122"/>
                </a:rPr>
                <a:t>体系</a:t>
              </a:r>
              <a:endParaRPr lang="zh-CN" altLang="en-US" sz="2400" b="1" dirty="0">
                <a:solidFill>
                  <a:srgbClr val="FFFFFF"/>
                </a:solidFill>
                <a:latin typeface="黑体" panose="02010609060101010101" pitchFamily="49" charset="-122"/>
                <a:ea typeface="黑体" panose="02010609060101010101" pitchFamily="49" charset="-122"/>
              </a:endParaRPr>
            </a:p>
          </p:txBody>
        </p:sp>
      </p:grpSp>
      <p:grpSp>
        <p:nvGrpSpPr>
          <p:cNvPr id="39946" name="组合 20"/>
          <p:cNvGrpSpPr/>
          <p:nvPr/>
        </p:nvGrpSpPr>
        <p:grpSpPr>
          <a:xfrm>
            <a:off x="6372225" y="2905125"/>
            <a:ext cx="1587500" cy="1712913"/>
            <a:chOff x="1344326" y="3143385"/>
            <a:chExt cx="1113570" cy="1201578"/>
          </a:xfrm>
        </p:grpSpPr>
        <p:grpSp>
          <p:nvGrpSpPr>
            <p:cNvPr id="39949" name="组合 21"/>
            <p:cNvGrpSpPr/>
            <p:nvPr/>
          </p:nvGrpSpPr>
          <p:grpSpPr>
            <a:xfrm>
              <a:off x="1360012" y="3143385"/>
              <a:ext cx="1097883" cy="1201578"/>
              <a:chOff x="1616005" y="3171960"/>
              <a:chExt cx="1097883" cy="1201578"/>
            </a:xfrm>
          </p:grpSpPr>
          <p:sp>
            <p:nvSpPr>
              <p:cNvPr id="39951" name="六边形 23"/>
              <p:cNvSpPr/>
              <p:nvPr/>
            </p:nvSpPr>
            <p:spPr>
              <a:xfrm rot="-5400000">
                <a:off x="1653720" y="3313369"/>
                <a:ext cx="1022430" cy="1097883"/>
              </a:xfrm>
              <a:prstGeom prst="hexagon">
                <a:avLst>
                  <a:gd name="adj" fmla="val 25000"/>
                  <a:gd name="vf" fmla="val 115470"/>
                </a:avLst>
              </a:prstGeom>
              <a:solidFill>
                <a:srgbClr val="CB0828"/>
              </a:solidFill>
              <a:ln w="12700">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en-US" sz="1800" b="1" dirty="0">
                  <a:solidFill>
                    <a:srgbClr val="FFFFFF"/>
                  </a:solidFill>
                  <a:latin typeface="黑体" panose="02010609060101010101" pitchFamily="49" charset="-122"/>
                  <a:ea typeface="黑体" panose="02010609060101010101" pitchFamily="49" charset="-122"/>
                </a:endParaRPr>
              </a:p>
            </p:txBody>
          </p:sp>
          <p:sp>
            <p:nvSpPr>
              <p:cNvPr id="46" name="椭圆 45"/>
              <p:cNvSpPr/>
              <p:nvPr/>
            </p:nvSpPr>
            <p:spPr>
              <a:xfrm>
                <a:off x="1986728" y="3171960"/>
                <a:ext cx="356342" cy="357467"/>
              </a:xfrm>
              <a:prstGeom prst="ellipse">
                <a:avLst/>
              </a:prstGeom>
              <a:solidFill>
                <a:sysClr val="window" lastClr="FFFFFF"/>
              </a:solidFill>
              <a:ln w="12700" cap="flat" cmpd="sng" algn="ctr">
                <a:noFill/>
                <a:prstDash val="solid"/>
                <a:miter lim="800000"/>
              </a:ln>
              <a:effectLst>
                <a:outerShdw blurRad="63500" sx="101000" sy="101000" algn="ctr" rotWithShape="0">
                  <a:prstClr val="black">
                    <a:alpha val="20000"/>
                  </a:prst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rPr>
                  <a:t>6</a:t>
                </a:r>
                <a:endParaRPr kumimoji="0" lang="en-US" altLang="zh-CN" sz="2400" b="1" i="0" u="none" strike="noStrike" kern="0" cap="none" spc="0" normalizeH="0" baseline="0" noProof="1">
                  <a:ln>
                    <a:noFill/>
                  </a:ln>
                  <a:solidFill>
                    <a:prstClr val="black"/>
                  </a:solidFill>
                  <a:effectLst/>
                  <a:uLnTx/>
                  <a:uFillTx/>
                  <a:latin typeface="黑体" panose="02010609060101010101" pitchFamily="49" charset="-122"/>
                  <a:ea typeface="黑体" panose="02010609060101010101" pitchFamily="49" charset="-122"/>
                  <a:cs typeface="+mn-cs"/>
                  <a:sym typeface="+mn-ea"/>
                </a:endParaRPr>
              </a:p>
            </p:txBody>
          </p:sp>
        </p:grpSp>
        <p:sp>
          <p:nvSpPr>
            <p:cNvPr id="39950" name="文本框 22"/>
            <p:cNvSpPr txBox="1"/>
            <p:nvPr/>
          </p:nvSpPr>
          <p:spPr>
            <a:xfrm>
              <a:off x="1344326" y="3599398"/>
              <a:ext cx="1113570" cy="5830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黑体" panose="02010609060101010101" pitchFamily="49" charset="-122"/>
                  <a:ea typeface="黑体" panose="02010609060101010101" pitchFamily="49" charset="-122"/>
                </a:rPr>
                <a:t>社会治理</a:t>
              </a:r>
              <a:endParaRPr lang="en-US" altLang="zh-CN" sz="2400" b="1" dirty="0">
                <a:solidFill>
                  <a:srgbClr val="FFFFFF"/>
                </a:solidFill>
                <a:latin typeface="黑体" panose="02010609060101010101" pitchFamily="49" charset="-122"/>
                <a:ea typeface="黑体" panose="02010609060101010101" pitchFamily="49" charset="-122"/>
              </a:endParaRPr>
            </a:p>
            <a:p>
              <a:pPr marL="0" lvl="0" indent="0" algn="ctr">
                <a:spcBef>
                  <a:spcPct val="0"/>
                </a:spcBef>
                <a:buNone/>
              </a:pPr>
              <a:r>
                <a:rPr lang="zh-CN" altLang="en-US" sz="2400" b="1" dirty="0">
                  <a:solidFill>
                    <a:srgbClr val="FFFFFF"/>
                  </a:solidFill>
                  <a:latin typeface="黑体" panose="02010609060101010101" pitchFamily="49" charset="-122"/>
                  <a:ea typeface="黑体" panose="02010609060101010101" pitchFamily="49" charset="-122"/>
                </a:rPr>
                <a:t>体系</a:t>
              </a:r>
              <a:endParaRPr lang="zh-CN" altLang="en-US" sz="2400" b="1" dirty="0">
                <a:solidFill>
                  <a:srgbClr val="FFFFFF"/>
                </a:solidFill>
                <a:latin typeface="黑体" panose="02010609060101010101" pitchFamily="49" charset="-122"/>
                <a:ea typeface="黑体" panose="02010609060101010101" pitchFamily="49" charset="-122"/>
              </a:endParaRPr>
            </a:p>
          </p:txBody>
        </p:sp>
      </p:grpSp>
      <p:sp>
        <p:nvSpPr>
          <p:cNvPr id="39947" name="文本框 27"/>
          <p:cNvSpPr txBox="1"/>
          <p:nvPr/>
        </p:nvSpPr>
        <p:spPr>
          <a:xfrm>
            <a:off x="3328988" y="4630738"/>
            <a:ext cx="2343150" cy="1420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solidFill>
                  <a:srgbClr val="1C1A0E"/>
                </a:solidFill>
                <a:latin typeface="黑体" panose="02010609060101010101" pitchFamily="49" charset="-122"/>
                <a:ea typeface="黑体" panose="02010609060101010101" pitchFamily="49" charset="-122"/>
              </a:rPr>
              <a:t>基本建立，人民健康和医疗卫生水平大幅提高。</a:t>
            </a:r>
            <a:endParaRPr lang="zh-CN" altLang="en-US" sz="2400" b="1" dirty="0">
              <a:solidFill>
                <a:srgbClr val="1C1A0E"/>
              </a:solidFill>
              <a:latin typeface="黑体" panose="02010609060101010101" pitchFamily="49" charset="-122"/>
              <a:ea typeface="黑体" panose="02010609060101010101" pitchFamily="49" charset="-122"/>
            </a:endParaRPr>
          </a:p>
        </p:txBody>
      </p:sp>
      <p:sp>
        <p:nvSpPr>
          <p:cNvPr id="39948" name="文本框 28"/>
          <p:cNvSpPr txBox="1"/>
          <p:nvPr/>
        </p:nvSpPr>
        <p:spPr>
          <a:xfrm>
            <a:off x="5943600" y="4605338"/>
            <a:ext cx="2670175" cy="1420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solidFill>
                  <a:srgbClr val="1C1A0E"/>
                </a:solidFill>
                <a:latin typeface="黑体" panose="02010609060101010101" pitchFamily="49" charset="-122"/>
                <a:ea typeface="黑体" panose="02010609060101010101" pitchFamily="49" charset="-122"/>
              </a:rPr>
              <a:t>更加完善，社会大局保持稳定，国家安全全面加强。</a:t>
            </a:r>
            <a:endParaRPr lang="zh-CN" altLang="en-US" sz="2400" b="1" dirty="0">
              <a:solidFill>
                <a:srgbClr val="1C1A0E"/>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Picture 2"/>
          <p:cNvPicPr>
            <a:picLocks noChangeAspect="1"/>
          </p:cNvPicPr>
          <p:nvPr/>
        </p:nvPicPr>
        <p:blipFill>
          <a:blip r:embed="rId1"/>
          <a:srcRect b="38589"/>
          <a:stretch>
            <a:fillRect/>
          </a:stretch>
        </p:blipFill>
        <p:spPr>
          <a:xfrm>
            <a:off x="1447800" y="2057400"/>
            <a:ext cx="6477000" cy="884238"/>
          </a:xfrm>
          <a:prstGeom prst="rect">
            <a:avLst/>
          </a:prstGeom>
          <a:noFill/>
          <a:ln w="9525">
            <a:noFill/>
          </a:ln>
        </p:spPr>
      </p:pic>
      <p:pic>
        <p:nvPicPr>
          <p:cNvPr id="4099" name="Picture 3"/>
          <p:cNvPicPr>
            <a:picLocks noChangeAspect="1"/>
          </p:cNvPicPr>
          <p:nvPr/>
        </p:nvPicPr>
        <p:blipFill>
          <a:blip r:embed="rId1"/>
          <a:srcRect b="38589"/>
          <a:stretch>
            <a:fillRect/>
          </a:stretch>
        </p:blipFill>
        <p:spPr>
          <a:xfrm>
            <a:off x="1524000" y="3124200"/>
            <a:ext cx="6400800" cy="884238"/>
          </a:xfrm>
          <a:prstGeom prst="rect">
            <a:avLst/>
          </a:prstGeom>
          <a:noFill/>
          <a:ln w="9525">
            <a:noFill/>
          </a:ln>
        </p:spPr>
      </p:pic>
      <p:sp>
        <p:nvSpPr>
          <p:cNvPr id="6148" name="AutoShape 2"/>
          <p:cNvSpPr>
            <a:spLocks noChangeArrowheads="1"/>
          </p:cNvSpPr>
          <p:nvPr/>
        </p:nvSpPr>
        <p:spPr bwMode="auto">
          <a:xfrm>
            <a:off x="1219200" y="990600"/>
            <a:ext cx="7010400" cy="685800"/>
          </a:xfrm>
          <a:prstGeom prst="roundRect">
            <a:avLst>
              <a:gd name="adj" fmla="val 10889"/>
            </a:avLst>
          </a:prstGeom>
          <a:gradFill rotWithShape="1">
            <a:gsLst>
              <a:gs pos="0">
                <a:srgbClr val="DDDDDD"/>
              </a:gs>
              <a:gs pos="50000">
                <a:schemeClr val="bg1"/>
              </a:gs>
              <a:gs pos="100000">
                <a:srgbClr val="DDDDDD"/>
              </a:gs>
            </a:gsLst>
            <a:lin ang="54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1" name="Text Box 33"/>
          <p:cNvSpPr txBox="1"/>
          <p:nvPr/>
        </p:nvSpPr>
        <p:spPr>
          <a:xfrm>
            <a:off x="1600200" y="1084263"/>
            <a:ext cx="67818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336600"/>
                </a:solidFill>
                <a:latin typeface="黑体" panose="02010609060101010101" pitchFamily="49" charset="-122"/>
                <a:ea typeface="黑体" panose="02010609060101010101" pitchFamily="49" charset="-122"/>
              </a:rPr>
              <a:t>一、开拓中国特色社会主义更为广阔的发展前景</a:t>
            </a:r>
            <a:endParaRPr lang="zh-CN" altLang="en-US" sz="2400" b="1" dirty="0">
              <a:solidFill>
                <a:srgbClr val="336600"/>
              </a:solidFill>
              <a:latin typeface="黑体" panose="02010609060101010101" pitchFamily="49" charset="-122"/>
              <a:ea typeface="黑体" panose="02010609060101010101" pitchFamily="49" charset="-122"/>
            </a:endParaRPr>
          </a:p>
        </p:txBody>
      </p:sp>
      <p:sp>
        <p:nvSpPr>
          <p:cNvPr id="4102" name="Text Box 34"/>
          <p:cNvSpPr txBox="1"/>
          <p:nvPr/>
        </p:nvSpPr>
        <p:spPr>
          <a:xfrm>
            <a:off x="1676400" y="2209800"/>
            <a:ext cx="6477000" cy="5349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663300"/>
                </a:solidFill>
                <a:latin typeface="黑体" panose="02010609060101010101" pitchFamily="49" charset="-122"/>
                <a:ea typeface="黑体" panose="02010609060101010101" pitchFamily="49" charset="-122"/>
              </a:rPr>
              <a:t>（一）全面建成小康社会目标的确定</a:t>
            </a:r>
            <a:endParaRPr lang="zh-CN" altLang="en-US" sz="2400" b="1" dirty="0">
              <a:solidFill>
                <a:srgbClr val="663300"/>
              </a:solidFill>
              <a:latin typeface="黑体" panose="02010609060101010101" pitchFamily="49" charset="-122"/>
              <a:ea typeface="黑体" panose="02010609060101010101" pitchFamily="49" charset="-122"/>
            </a:endParaRPr>
          </a:p>
        </p:txBody>
      </p:sp>
      <p:sp>
        <p:nvSpPr>
          <p:cNvPr id="4103" name="Text Box 38"/>
          <p:cNvSpPr txBox="1"/>
          <p:nvPr/>
        </p:nvSpPr>
        <p:spPr>
          <a:xfrm>
            <a:off x="1665288" y="3249613"/>
            <a:ext cx="5607050" cy="5349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663300"/>
                </a:solidFill>
                <a:latin typeface="黑体" panose="02010609060101010101" pitchFamily="49" charset="-122"/>
                <a:ea typeface="黑体" panose="02010609060101010101" pitchFamily="49" charset="-122"/>
              </a:rPr>
              <a:t>（二）实现民族复兴中国梦的提出</a:t>
            </a:r>
            <a:endParaRPr lang="zh-CN" altLang="en-US" sz="2400" b="1" dirty="0">
              <a:solidFill>
                <a:srgbClr val="663300"/>
              </a:solidFill>
              <a:latin typeface="黑体" panose="02010609060101010101" pitchFamily="49" charset="-122"/>
              <a:ea typeface="黑体" panose="02010609060101010101" pitchFamily="49" charset="-122"/>
            </a:endParaRPr>
          </a:p>
        </p:txBody>
      </p:sp>
      <p:pic>
        <p:nvPicPr>
          <p:cNvPr id="4104" name="Picture 8"/>
          <p:cNvPicPr>
            <a:picLocks noChangeAspect="1"/>
          </p:cNvPicPr>
          <p:nvPr/>
        </p:nvPicPr>
        <p:blipFill>
          <a:blip r:embed="rId1"/>
          <a:srcRect b="38589"/>
          <a:stretch>
            <a:fillRect/>
          </a:stretch>
        </p:blipFill>
        <p:spPr>
          <a:xfrm>
            <a:off x="1524000" y="4144963"/>
            <a:ext cx="6400800" cy="884237"/>
          </a:xfrm>
          <a:prstGeom prst="rect">
            <a:avLst/>
          </a:prstGeom>
          <a:noFill/>
          <a:ln w="9525">
            <a:noFill/>
          </a:ln>
        </p:spPr>
      </p:pic>
      <p:sp>
        <p:nvSpPr>
          <p:cNvPr id="4105" name="Text Box 38"/>
          <p:cNvSpPr txBox="1"/>
          <p:nvPr/>
        </p:nvSpPr>
        <p:spPr>
          <a:xfrm>
            <a:off x="1676400" y="4297363"/>
            <a:ext cx="5607050" cy="5349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663300"/>
                </a:solidFill>
                <a:latin typeface="黑体" panose="02010609060101010101" pitchFamily="49" charset="-122"/>
                <a:ea typeface="黑体" panose="02010609060101010101" pitchFamily="49" charset="-122"/>
              </a:rPr>
              <a:t>（三）统筹推进“五位一体”总体布局</a:t>
            </a:r>
            <a:endParaRPr lang="zh-CN" altLang="en-US" sz="2400" b="1" dirty="0">
              <a:solidFill>
                <a:srgbClr val="663300"/>
              </a:solidFill>
              <a:latin typeface="黑体" panose="02010609060101010101" pitchFamily="49" charset="-122"/>
              <a:ea typeface="黑体" panose="02010609060101010101" pitchFamily="49" charset="-122"/>
            </a:endParaRPr>
          </a:p>
        </p:txBody>
      </p:sp>
      <p:pic>
        <p:nvPicPr>
          <p:cNvPr id="4106" name="Picture 8"/>
          <p:cNvPicPr>
            <a:picLocks noChangeAspect="1"/>
          </p:cNvPicPr>
          <p:nvPr/>
        </p:nvPicPr>
        <p:blipFill>
          <a:blip r:embed="rId1"/>
          <a:srcRect b="38589"/>
          <a:stretch>
            <a:fillRect/>
          </a:stretch>
        </p:blipFill>
        <p:spPr>
          <a:xfrm>
            <a:off x="1524000" y="5141913"/>
            <a:ext cx="6400800" cy="884237"/>
          </a:xfrm>
          <a:prstGeom prst="rect">
            <a:avLst/>
          </a:prstGeom>
          <a:noFill/>
          <a:ln w="9525">
            <a:noFill/>
          </a:ln>
        </p:spPr>
      </p:pic>
      <p:sp>
        <p:nvSpPr>
          <p:cNvPr id="4107" name="Text Box 38"/>
          <p:cNvSpPr txBox="1"/>
          <p:nvPr/>
        </p:nvSpPr>
        <p:spPr>
          <a:xfrm>
            <a:off x="1676400" y="5294313"/>
            <a:ext cx="5607050" cy="5349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663300"/>
                </a:solidFill>
                <a:latin typeface="黑体" panose="02010609060101010101" pitchFamily="49" charset="-122"/>
                <a:ea typeface="黑体" panose="02010609060101010101" pitchFamily="49" charset="-122"/>
              </a:rPr>
              <a:t>（四）协调推进“四个全面”战略布局</a:t>
            </a:r>
            <a:endParaRPr lang="zh-CN" altLang="en-US" sz="2400" b="1" dirty="0">
              <a:solidFill>
                <a:srgbClr val="663300"/>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43011"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 name="燕尾形 3"/>
          <p:cNvSpPr/>
          <p:nvPr/>
        </p:nvSpPr>
        <p:spPr>
          <a:xfrm>
            <a:off x="381000" y="1162050"/>
            <a:ext cx="533400" cy="369888"/>
          </a:xfrm>
          <a:prstGeom prst="chevr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43013" name="文本框 2"/>
          <p:cNvSpPr txBox="1"/>
          <p:nvPr/>
        </p:nvSpPr>
        <p:spPr>
          <a:xfrm>
            <a:off x="941388" y="1076325"/>
            <a:ext cx="52578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历史性成就</a:t>
            </a:r>
            <a:endParaRPr lang="zh-CN" altLang="en-US" sz="2800" b="1" dirty="0">
              <a:solidFill>
                <a:srgbClr val="FF0000"/>
              </a:solidFill>
              <a:latin typeface="黑体" panose="02010609060101010101" pitchFamily="49" charset="-122"/>
              <a:ea typeface="黑体" panose="02010609060101010101" pitchFamily="49" charset="-122"/>
            </a:endParaRPr>
          </a:p>
        </p:txBody>
      </p:sp>
      <p:grpSp>
        <p:nvGrpSpPr>
          <p:cNvPr id="43014" name="组合 34"/>
          <p:cNvGrpSpPr/>
          <p:nvPr/>
        </p:nvGrpSpPr>
        <p:grpSpPr>
          <a:xfrm>
            <a:off x="1022350" y="1879600"/>
            <a:ext cx="4605338" cy="793750"/>
            <a:chOff x="7322785" y="2114576"/>
            <a:chExt cx="5405911" cy="932945"/>
          </a:xfrm>
        </p:grpSpPr>
        <p:sp>
          <p:nvSpPr>
            <p:cNvPr id="8" name="圆角矩形 7"/>
            <p:cNvSpPr/>
            <p:nvPr/>
          </p:nvSpPr>
          <p:spPr>
            <a:xfrm>
              <a:off x="7913504" y="2250787"/>
              <a:ext cx="4815192" cy="658659"/>
            </a:xfrm>
            <a:prstGeom prst="roundRect">
              <a:avLst/>
            </a:prstGeom>
            <a:solidFill>
              <a:srgbClr val="C00000"/>
            </a:solidFill>
            <a:ln w="12700" cap="flat" cmpd="sng" algn="ctr">
              <a:no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生态文明建设成效显著</a:t>
              </a:r>
              <a:endPar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9" name="椭圆 8"/>
            <p:cNvSpPr/>
            <p:nvPr/>
          </p:nvSpPr>
          <p:spPr>
            <a:xfrm>
              <a:off x="7322785" y="2114576"/>
              <a:ext cx="939186" cy="932945"/>
            </a:xfrm>
            <a:prstGeom prst="ellipse">
              <a:avLst/>
            </a:prstGeom>
            <a:solidFill>
              <a:srgbClr val="9B0D13"/>
            </a:solidFill>
            <a:ln w="57150" cap="flat" cmpd="sng" algn="ctr">
              <a:solidFill>
                <a:srgbClr val="FFF8E5"/>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rPr>
                <a:t>六</a:t>
              </a:r>
              <a:endPar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endParaRPr>
            </a:p>
          </p:txBody>
        </p:sp>
      </p:grpSp>
      <p:sp>
        <p:nvSpPr>
          <p:cNvPr id="43015" name="文本框 99"/>
          <p:cNvSpPr txBox="1"/>
          <p:nvPr/>
        </p:nvSpPr>
        <p:spPr>
          <a:xfrm>
            <a:off x="533400" y="2613025"/>
            <a:ext cx="4267200" cy="2776538"/>
          </a:xfrm>
          <a:prstGeom prst="rect">
            <a:avLst/>
          </a:prstGeom>
          <a:solidFill>
            <a:srgbClr val="FFBFBF">
              <a:alpha val="34901"/>
            </a:srgbClr>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304800">
              <a:lnSpc>
                <a:spcPct val="150000"/>
              </a:lnSpc>
              <a:spcBef>
                <a:spcPct val="0"/>
              </a:spcBef>
              <a:buNone/>
            </a:pPr>
            <a:r>
              <a:rPr lang="zh-CN" altLang="zh-CN" sz="2400" b="1" dirty="0">
                <a:solidFill>
                  <a:srgbClr val="000000"/>
                </a:solidFill>
                <a:latin typeface="黑体" panose="02010609060101010101" pitchFamily="49" charset="-122"/>
                <a:ea typeface="黑体" panose="02010609060101010101" pitchFamily="49" charset="-122"/>
              </a:rPr>
              <a:t>修复生态，防治水土流失，把绿色发展理念融入生产生活。引导应对气候变化国际合作，成为全球生态文明建设的重要参与者、贡献者、引领者。</a:t>
            </a:r>
            <a:endParaRPr lang="zh-CN" altLang="en-US" sz="2400" b="1" dirty="0">
              <a:solidFill>
                <a:srgbClr val="000000"/>
              </a:solidFill>
              <a:latin typeface="黑体" panose="02010609060101010101" pitchFamily="49" charset="-122"/>
              <a:ea typeface="黑体" panose="02010609060101010101" pitchFamily="49" charset="-122"/>
            </a:endParaRPr>
          </a:p>
        </p:txBody>
      </p:sp>
      <p:pic>
        <p:nvPicPr>
          <p:cNvPr id="43016" name="图片 1"/>
          <p:cNvPicPr>
            <a:picLocks noChangeAspect="1"/>
          </p:cNvPicPr>
          <p:nvPr/>
        </p:nvPicPr>
        <p:blipFill>
          <a:blip r:embed="rId1"/>
          <a:stretch>
            <a:fillRect/>
          </a:stretch>
        </p:blipFill>
        <p:spPr>
          <a:xfrm>
            <a:off x="4830763" y="2895600"/>
            <a:ext cx="3925887" cy="2209800"/>
          </a:xfrm>
          <a:prstGeom prst="rect">
            <a:avLst/>
          </a:prstGeom>
          <a:noFill/>
          <a:ln w="9525">
            <a:noFill/>
          </a:ln>
        </p:spPr>
      </p:pic>
    </p:spTree>
  </p:cSld>
  <p:clrMapOvr>
    <a:masterClrMapping/>
  </p:clrMapOvr>
  <p:transition spd="med">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45059"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 name="燕尾形 3"/>
          <p:cNvSpPr/>
          <p:nvPr/>
        </p:nvSpPr>
        <p:spPr>
          <a:xfrm>
            <a:off x="381000" y="1162050"/>
            <a:ext cx="533400" cy="369888"/>
          </a:xfrm>
          <a:prstGeom prst="chevr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45061" name="文本框 2"/>
          <p:cNvSpPr txBox="1"/>
          <p:nvPr/>
        </p:nvSpPr>
        <p:spPr>
          <a:xfrm>
            <a:off x="914400" y="1085850"/>
            <a:ext cx="52578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历史性成就</a:t>
            </a:r>
            <a:endParaRPr lang="zh-CN" altLang="en-US" sz="2800" b="1" dirty="0">
              <a:solidFill>
                <a:srgbClr val="FF0000"/>
              </a:solidFill>
              <a:latin typeface="黑体" panose="02010609060101010101" pitchFamily="49" charset="-122"/>
              <a:ea typeface="黑体" panose="02010609060101010101" pitchFamily="49" charset="-122"/>
            </a:endParaRPr>
          </a:p>
        </p:txBody>
      </p:sp>
      <p:grpSp>
        <p:nvGrpSpPr>
          <p:cNvPr id="45062" name="组合 5"/>
          <p:cNvGrpSpPr/>
          <p:nvPr/>
        </p:nvGrpSpPr>
        <p:grpSpPr>
          <a:xfrm>
            <a:off x="687388" y="1797050"/>
            <a:ext cx="4578350" cy="811213"/>
            <a:chOff x="7356176" y="2131510"/>
            <a:chExt cx="5372520" cy="951779"/>
          </a:xfrm>
        </p:grpSpPr>
        <p:sp>
          <p:nvSpPr>
            <p:cNvPr id="8" name="圆角矩形 7"/>
            <p:cNvSpPr/>
            <p:nvPr/>
          </p:nvSpPr>
          <p:spPr>
            <a:xfrm>
              <a:off x="7913174" y="2274929"/>
              <a:ext cx="4815522" cy="635139"/>
            </a:xfrm>
            <a:prstGeom prst="roundRect">
              <a:avLst/>
            </a:prstGeom>
            <a:solidFill>
              <a:srgbClr val="C00000"/>
            </a:solidFill>
            <a:ln w="12700" cap="flat" cmpd="sng" algn="ctr">
              <a:no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强军兴军开创新局面</a:t>
              </a:r>
              <a:endParaRPr kumimoji="0" lang="zh-CN" altLang="en-US" sz="2400" b="1"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9" name="椭圆 8"/>
            <p:cNvSpPr/>
            <p:nvPr/>
          </p:nvSpPr>
          <p:spPr>
            <a:xfrm>
              <a:off x="7356176" y="2131510"/>
              <a:ext cx="916533" cy="951779"/>
            </a:xfrm>
            <a:prstGeom prst="ellipse">
              <a:avLst/>
            </a:prstGeom>
            <a:solidFill>
              <a:srgbClr val="9B0D13"/>
            </a:solidFill>
            <a:ln w="57150" cap="flat" cmpd="sng" algn="ctr">
              <a:solidFill>
                <a:srgbClr val="FFF8E5"/>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rPr>
                <a:t>七</a:t>
              </a:r>
              <a:endPar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endParaRPr>
            </a:p>
          </p:txBody>
        </p:sp>
      </p:grpSp>
      <p:sp>
        <p:nvSpPr>
          <p:cNvPr id="45063" name="文本框 9"/>
          <p:cNvSpPr txBox="1"/>
          <p:nvPr/>
        </p:nvSpPr>
        <p:spPr>
          <a:xfrm>
            <a:off x="687388" y="2787650"/>
            <a:ext cx="7466012" cy="2862263"/>
          </a:xfrm>
          <a:prstGeom prst="rect">
            <a:avLst/>
          </a:prstGeom>
          <a:solidFill>
            <a:srgbClr val="FFBFBF">
              <a:alpha val="32941"/>
            </a:srgbClr>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50000"/>
              </a:lnSpc>
              <a:spcBef>
                <a:spcPts val="1400"/>
              </a:spcBef>
              <a:buNone/>
            </a:pPr>
            <a:r>
              <a:rPr lang="en-US" altLang="zh-CN" sz="2400" b="1" dirty="0">
                <a:solidFill>
                  <a:srgbClr val="1C1A0E"/>
                </a:solidFill>
                <a:latin typeface="黑体" panose="02010609060101010101" pitchFamily="49" charset="-122"/>
                <a:ea typeface="黑体" panose="02010609060101010101" pitchFamily="49" charset="-122"/>
              </a:rPr>
              <a:t>  </a:t>
            </a:r>
            <a:r>
              <a:rPr lang="zh-CN" altLang="en-US" sz="2400" b="1" dirty="0">
                <a:solidFill>
                  <a:srgbClr val="1C1A0E"/>
                </a:solidFill>
                <a:latin typeface="黑体" panose="02010609060101010101" pitchFamily="49" charset="-122"/>
                <a:ea typeface="黑体" panose="02010609060101010101" pitchFamily="49" charset="-122"/>
              </a:rPr>
              <a:t>着眼于实现中国梦强军梦，制定新形势下军事战略方针，全力推进国防和军队现代化。召开古田全军政治工作会议，恢复和发扬我党我军光荣传统和优良作风。国防和军队改革取得历史性突破。加强练兵备战，锻造胜战之师。</a:t>
            </a:r>
            <a:endParaRPr lang="zh-CN" altLang="en-US" sz="2400" b="1" dirty="0">
              <a:solidFill>
                <a:srgbClr val="1C1A0E"/>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47107"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 name="燕尾形 3"/>
          <p:cNvSpPr/>
          <p:nvPr/>
        </p:nvSpPr>
        <p:spPr>
          <a:xfrm>
            <a:off x="381000" y="1162050"/>
            <a:ext cx="533400" cy="369888"/>
          </a:xfrm>
          <a:prstGeom prst="chevr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47109" name="文本框 2"/>
          <p:cNvSpPr txBox="1"/>
          <p:nvPr/>
        </p:nvSpPr>
        <p:spPr>
          <a:xfrm>
            <a:off x="914400" y="1085850"/>
            <a:ext cx="52578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历史性成就</a:t>
            </a:r>
            <a:endParaRPr lang="zh-CN" altLang="en-US" sz="2800" b="1" dirty="0">
              <a:solidFill>
                <a:srgbClr val="FF0000"/>
              </a:solidFill>
              <a:latin typeface="黑体" panose="02010609060101010101" pitchFamily="49" charset="-122"/>
              <a:ea typeface="黑体" panose="02010609060101010101" pitchFamily="49" charset="-122"/>
            </a:endParaRPr>
          </a:p>
        </p:txBody>
      </p:sp>
      <p:grpSp>
        <p:nvGrpSpPr>
          <p:cNvPr id="47110" name="组合 6"/>
          <p:cNvGrpSpPr/>
          <p:nvPr/>
        </p:nvGrpSpPr>
        <p:grpSpPr>
          <a:xfrm>
            <a:off x="588963" y="1825625"/>
            <a:ext cx="4625975" cy="792163"/>
            <a:chOff x="7333822" y="2153994"/>
            <a:chExt cx="5428406" cy="929436"/>
          </a:xfrm>
        </p:grpSpPr>
        <p:sp>
          <p:nvSpPr>
            <p:cNvPr id="8" name="圆角矩形 7"/>
            <p:cNvSpPr/>
            <p:nvPr/>
          </p:nvSpPr>
          <p:spPr>
            <a:xfrm>
              <a:off x="7946706" y="2282514"/>
              <a:ext cx="4815522" cy="672397"/>
            </a:xfrm>
            <a:prstGeom prst="roundRect">
              <a:avLst/>
            </a:prstGeom>
            <a:solidFill>
              <a:srgbClr val="C00000"/>
            </a:solidFill>
            <a:ln w="12700" cap="flat" cmpd="sng" algn="ctr">
              <a:no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港澳台工作取得新进展</a:t>
              </a:r>
              <a:endParaRPr kumimoji="0" lang="zh-CN" altLang="en-US" sz="2400" b="1"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9" name="椭圆 8"/>
            <p:cNvSpPr/>
            <p:nvPr/>
          </p:nvSpPr>
          <p:spPr>
            <a:xfrm>
              <a:off x="7333822" y="2153994"/>
              <a:ext cx="938887" cy="929436"/>
            </a:xfrm>
            <a:prstGeom prst="ellipse">
              <a:avLst/>
            </a:prstGeom>
            <a:solidFill>
              <a:srgbClr val="9B0D13"/>
            </a:solidFill>
            <a:ln w="57150" cap="flat" cmpd="sng" algn="ctr">
              <a:solidFill>
                <a:srgbClr val="FFF8E5"/>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rPr>
                <a:t>八</a:t>
              </a:r>
              <a:endParaRPr kumimoji="0" lang="zh-CN" altLang="en-US" sz="24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sym typeface="+mn-ea"/>
              </a:endParaRPr>
            </a:p>
          </p:txBody>
        </p:sp>
      </p:grpSp>
      <p:sp>
        <p:nvSpPr>
          <p:cNvPr id="47111" name="文本框 10"/>
          <p:cNvSpPr txBox="1"/>
          <p:nvPr/>
        </p:nvSpPr>
        <p:spPr>
          <a:xfrm>
            <a:off x="631825" y="2763838"/>
            <a:ext cx="7848600" cy="2862262"/>
          </a:xfrm>
          <a:prstGeom prst="rect">
            <a:avLst/>
          </a:prstGeom>
          <a:solidFill>
            <a:srgbClr val="FFBFBF">
              <a:alpha val="32941"/>
            </a:srgbClr>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50000"/>
              </a:lnSpc>
              <a:spcBef>
                <a:spcPts val="1400"/>
              </a:spcBef>
              <a:buNone/>
            </a:pPr>
            <a:r>
              <a:rPr lang="en-US" altLang="zh-CN" sz="2400" b="1" dirty="0">
                <a:solidFill>
                  <a:srgbClr val="1C1A0E"/>
                </a:solidFill>
                <a:latin typeface="黑体" panose="02010609060101010101" pitchFamily="49" charset="-122"/>
                <a:ea typeface="黑体" panose="02010609060101010101" pitchFamily="49" charset="-122"/>
              </a:rPr>
              <a:t>  </a:t>
            </a:r>
            <a:r>
              <a:rPr lang="zh-CN" altLang="en-US" sz="2400" b="1" dirty="0">
                <a:solidFill>
                  <a:srgbClr val="1C1A0E"/>
                </a:solidFill>
                <a:latin typeface="黑体" panose="02010609060101010101" pitchFamily="49" charset="-122"/>
                <a:ea typeface="黑体" panose="02010609060101010101" pitchFamily="49" charset="-122"/>
              </a:rPr>
              <a:t>牢牢掌握宪法和基本法赋予的中央对香港、澳门全面管治权，深化内地和港澳地区交流合作，保持香港、澳门繁荣稳定。坚持一个中国原则和“九二共识”，推动两岸关系和平发展，坚决反对和遏制“台独”分裂势力，有力维护台海和平稳定。</a:t>
            </a:r>
            <a:endParaRPr lang="zh-CN" altLang="en-US" sz="2400" b="1" dirty="0">
              <a:solidFill>
                <a:srgbClr val="1C1A0E"/>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49155"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 name="燕尾形 3"/>
          <p:cNvSpPr/>
          <p:nvPr/>
        </p:nvSpPr>
        <p:spPr>
          <a:xfrm>
            <a:off x="381000" y="1162050"/>
            <a:ext cx="533400" cy="369888"/>
          </a:xfrm>
          <a:prstGeom prst="chevr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49157" name="文本框 2"/>
          <p:cNvSpPr txBox="1"/>
          <p:nvPr/>
        </p:nvSpPr>
        <p:spPr>
          <a:xfrm>
            <a:off x="914400" y="1085850"/>
            <a:ext cx="52578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历史性成就</a:t>
            </a:r>
            <a:endParaRPr lang="zh-CN" altLang="en-US" sz="2800" b="1" dirty="0">
              <a:solidFill>
                <a:srgbClr val="FF0000"/>
              </a:solidFill>
              <a:latin typeface="黑体" panose="02010609060101010101" pitchFamily="49" charset="-122"/>
              <a:ea typeface="黑体" panose="02010609060101010101" pitchFamily="49" charset="-122"/>
            </a:endParaRPr>
          </a:p>
        </p:txBody>
      </p:sp>
      <p:grpSp>
        <p:nvGrpSpPr>
          <p:cNvPr id="49158" name="组合 5"/>
          <p:cNvGrpSpPr/>
          <p:nvPr/>
        </p:nvGrpSpPr>
        <p:grpSpPr>
          <a:xfrm>
            <a:off x="908050" y="1768475"/>
            <a:ext cx="4933950" cy="773113"/>
            <a:chOff x="7299599" y="2176939"/>
            <a:chExt cx="5791482" cy="906350"/>
          </a:xfrm>
        </p:grpSpPr>
        <p:sp>
          <p:nvSpPr>
            <p:cNvPr id="8" name="圆角矩形 7"/>
            <p:cNvSpPr/>
            <p:nvPr/>
          </p:nvSpPr>
          <p:spPr>
            <a:xfrm>
              <a:off x="7912662" y="2323965"/>
              <a:ext cx="5178419" cy="612297"/>
            </a:xfrm>
            <a:prstGeom prst="roundRect">
              <a:avLst/>
            </a:prstGeom>
            <a:solidFill>
              <a:srgbClr val="C00000"/>
            </a:solidFill>
            <a:ln w="12700" cap="flat" cmpd="sng" algn="ctr">
              <a:no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全方位外交布局深入展开</a:t>
              </a:r>
              <a:endPar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9" name="椭圆 8"/>
            <p:cNvSpPr/>
            <p:nvPr/>
          </p:nvSpPr>
          <p:spPr>
            <a:xfrm>
              <a:off x="7299599" y="2176939"/>
              <a:ext cx="974565" cy="906350"/>
            </a:xfrm>
            <a:prstGeom prst="ellipse">
              <a:avLst/>
            </a:prstGeom>
            <a:solidFill>
              <a:srgbClr val="9B0D13"/>
            </a:solidFill>
            <a:ln w="57150" cap="flat" cmpd="sng" algn="ctr">
              <a:solidFill>
                <a:srgbClr val="FFF8E5"/>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sym typeface="+mn-ea"/>
                </a:rPr>
                <a:t>九</a:t>
              </a:r>
              <a:endParaRPr kumimoji="0" lang="zh-CN" altLang="en-US" sz="2400" b="1"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grpSp>
      <p:sp>
        <p:nvSpPr>
          <p:cNvPr id="49159" name="文本框 9"/>
          <p:cNvSpPr txBox="1"/>
          <p:nvPr/>
        </p:nvSpPr>
        <p:spPr>
          <a:xfrm>
            <a:off x="533400" y="2895600"/>
            <a:ext cx="4038600" cy="2751138"/>
          </a:xfrm>
          <a:prstGeom prst="rect">
            <a:avLst/>
          </a:prstGeom>
          <a:solidFill>
            <a:srgbClr val="FFBFBF">
              <a:alpha val="32941"/>
            </a:srgbClr>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solidFill>
                  <a:srgbClr val="1C1A0E"/>
                </a:solidFill>
                <a:latin typeface="黑体" panose="02010609060101010101" pitchFamily="49" charset="-122"/>
                <a:ea typeface="黑体" panose="02010609060101010101" pitchFamily="49" charset="-122"/>
              </a:rPr>
              <a:t>   全面推进中国特色大国外交，形成全方位、多层次、立体化的外交布局，实施共建“一带一路”倡议，倡导构建人类命运共同体，促进全球治理体系变革。</a:t>
            </a:r>
            <a:endParaRPr lang="zh-CN" altLang="en-US" sz="2400" b="1" dirty="0">
              <a:solidFill>
                <a:srgbClr val="1C1A0E"/>
              </a:solidFill>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1"/>
          <a:stretch>
            <a:fillRect/>
          </a:stretch>
        </p:blipFill>
        <p:spPr>
          <a:xfrm>
            <a:off x="4648198" y="2895614"/>
            <a:ext cx="4175699" cy="2471006"/>
          </a:xfrm>
          <a:prstGeom prst="roundRect">
            <a:avLst/>
          </a:prstGeom>
        </p:spPr>
      </p:pic>
    </p:spTree>
  </p:cSld>
  <p:clrMapOvr>
    <a:masterClrMapping/>
  </p:clrMapOvr>
  <p:transition spd="med">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51203"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 name="燕尾形 3"/>
          <p:cNvSpPr/>
          <p:nvPr/>
        </p:nvSpPr>
        <p:spPr>
          <a:xfrm>
            <a:off x="381000" y="1162050"/>
            <a:ext cx="533400" cy="369888"/>
          </a:xfrm>
          <a:prstGeom prst="chevron">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1">
              <a:ln>
                <a:noFill/>
              </a:ln>
              <a:solidFill>
                <a:schemeClr val="lt1"/>
              </a:solidFill>
              <a:effectLst/>
              <a:uLnTx/>
              <a:uFillTx/>
              <a:latin typeface="+mn-lt"/>
              <a:ea typeface="+mn-ea"/>
              <a:cs typeface="+mn-cs"/>
            </a:endParaRPr>
          </a:p>
        </p:txBody>
      </p:sp>
      <p:sp>
        <p:nvSpPr>
          <p:cNvPr id="51205" name="文本框 2"/>
          <p:cNvSpPr txBox="1"/>
          <p:nvPr/>
        </p:nvSpPr>
        <p:spPr>
          <a:xfrm>
            <a:off x="914400" y="1085850"/>
            <a:ext cx="5257800" cy="522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历史性成就</a:t>
            </a:r>
            <a:endParaRPr lang="zh-CN" altLang="en-US" sz="2800" b="1" dirty="0">
              <a:solidFill>
                <a:srgbClr val="FF0000"/>
              </a:solidFill>
              <a:latin typeface="黑体" panose="02010609060101010101" pitchFamily="49" charset="-122"/>
              <a:ea typeface="黑体" panose="02010609060101010101" pitchFamily="49" charset="-122"/>
            </a:endParaRPr>
          </a:p>
        </p:txBody>
      </p:sp>
      <p:grpSp>
        <p:nvGrpSpPr>
          <p:cNvPr id="51206" name="组合 9"/>
          <p:cNvGrpSpPr/>
          <p:nvPr/>
        </p:nvGrpSpPr>
        <p:grpSpPr>
          <a:xfrm>
            <a:off x="676275" y="1639888"/>
            <a:ext cx="4914900" cy="792162"/>
            <a:chOff x="7310778" y="2154070"/>
            <a:chExt cx="5769124" cy="929219"/>
          </a:xfrm>
        </p:grpSpPr>
        <p:sp>
          <p:nvSpPr>
            <p:cNvPr id="8" name="圆角矩形 7"/>
            <p:cNvSpPr/>
            <p:nvPr/>
          </p:nvSpPr>
          <p:spPr>
            <a:xfrm>
              <a:off x="7901480" y="2301180"/>
              <a:ext cx="5178422" cy="634998"/>
            </a:xfrm>
            <a:prstGeom prst="roundRect">
              <a:avLst/>
            </a:prstGeom>
            <a:solidFill>
              <a:srgbClr val="C00000"/>
            </a:solidFill>
            <a:ln w="12700" cap="flat" cmpd="sng" algn="ctr">
              <a:no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1">
                  <a:ln>
                    <a:noFill/>
                  </a:ln>
                  <a:solidFill>
                    <a:schemeClr val="bg1"/>
                  </a:solidFill>
                  <a:effectLst/>
                  <a:uLnTx/>
                  <a:uFillTx/>
                  <a:latin typeface="黑体" panose="02010609060101010101" pitchFamily="49" charset="-122"/>
                  <a:ea typeface="黑体" panose="02010609060101010101" pitchFamily="49" charset="-122"/>
                  <a:cs typeface="+mn-cs"/>
                  <a:sym typeface="+mn-ea"/>
                </a:rPr>
                <a:t>全面从严治党成效卓著</a:t>
              </a:r>
              <a:endParaRPr kumimoji="0" lang="zh-CN" altLang="en-US" sz="2400" b="1"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sp>
          <p:nvSpPr>
            <p:cNvPr id="9" name="椭圆 8"/>
            <p:cNvSpPr/>
            <p:nvPr/>
          </p:nvSpPr>
          <p:spPr>
            <a:xfrm>
              <a:off x="7310778" y="2154070"/>
              <a:ext cx="963385" cy="929219"/>
            </a:xfrm>
            <a:prstGeom prst="ellipse">
              <a:avLst/>
            </a:prstGeom>
            <a:solidFill>
              <a:srgbClr val="9B0D13"/>
            </a:solidFill>
            <a:ln w="57150" cap="flat" cmpd="sng" algn="ctr">
              <a:solidFill>
                <a:srgbClr val="FFF8E5"/>
              </a:solidFill>
              <a:prstDash val="solid"/>
              <a:miter lim="800000"/>
            </a:ln>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sym typeface="+mn-ea"/>
                </a:rPr>
                <a:t>十</a:t>
              </a:r>
              <a:endParaRPr kumimoji="0" lang="zh-CN" altLang="en-US" sz="2400" b="1" i="0" u="none" strike="noStrike" kern="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n-cs"/>
                <a:sym typeface="+mn-ea"/>
              </a:endParaRPr>
            </a:p>
          </p:txBody>
        </p:sp>
      </p:grpSp>
      <p:sp>
        <p:nvSpPr>
          <p:cNvPr id="51207" name="文本框 1"/>
          <p:cNvSpPr txBox="1"/>
          <p:nvPr/>
        </p:nvSpPr>
        <p:spPr>
          <a:xfrm>
            <a:off x="598488" y="2549525"/>
            <a:ext cx="7707312" cy="3414713"/>
          </a:xfrm>
          <a:prstGeom prst="rect">
            <a:avLst/>
          </a:prstGeom>
          <a:solidFill>
            <a:srgbClr val="FFBFBF">
              <a:alpha val="36862"/>
            </a:srgbClr>
          </a:solid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en-US" altLang="zh-CN" sz="2400" b="1" dirty="0">
                <a:solidFill>
                  <a:srgbClr val="1C1A0E"/>
                </a:solidFill>
                <a:latin typeface="黑体" panose="02010609060101010101" pitchFamily="49" charset="-122"/>
                <a:ea typeface="黑体" panose="02010609060101010101" pitchFamily="49" charset="-122"/>
              </a:rPr>
              <a:t>    </a:t>
            </a:r>
            <a:r>
              <a:rPr lang="zh-CN" altLang="en-US" sz="2400" b="1" dirty="0">
                <a:solidFill>
                  <a:srgbClr val="1C1A0E"/>
                </a:solidFill>
                <a:latin typeface="黑体" panose="02010609060101010101" pitchFamily="49" charset="-122"/>
                <a:ea typeface="黑体" panose="02010609060101010101" pitchFamily="49" charset="-122"/>
              </a:rPr>
              <a:t>开展党的群众路线教育实践活动和“三严三实”专题教育，推进“两学一做”学习教育常态化制度化，出台中央八项规定，严厉整治形式主义、官僚主义、享乐主义和奢靡之风，巡视利剑作用彰显。坚定不移“打虎”“拍蝇”“猎狐”，反腐败斗争压倒性态势已经形成并巩固发展。</a:t>
            </a:r>
            <a:endParaRPr lang="zh-CN" altLang="en-US" sz="2400" b="1" dirty="0">
              <a:solidFill>
                <a:srgbClr val="1C1A0E"/>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53251"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grpSp>
        <p:nvGrpSpPr>
          <p:cNvPr id="53252" name="组合 3"/>
          <p:cNvGrpSpPr/>
          <p:nvPr/>
        </p:nvGrpSpPr>
        <p:grpSpPr>
          <a:xfrm>
            <a:off x="1905000" y="1295400"/>
            <a:ext cx="5815013" cy="908050"/>
            <a:chOff x="1579025" y="2342734"/>
            <a:chExt cx="5814472" cy="907426"/>
          </a:xfrm>
        </p:grpSpPr>
        <p:pic>
          <p:nvPicPr>
            <p:cNvPr id="53303" name="图片 23"/>
            <p:cNvPicPr>
              <a:picLocks noChangeAspect="1"/>
            </p:cNvPicPr>
            <p:nvPr/>
          </p:nvPicPr>
          <p:blipFill>
            <a:blip r:embed="rId1"/>
            <a:stretch>
              <a:fillRect/>
            </a:stretch>
          </p:blipFill>
          <p:spPr>
            <a:xfrm>
              <a:off x="1579025" y="2361585"/>
              <a:ext cx="5814472" cy="888575"/>
            </a:xfrm>
            <a:prstGeom prst="rect">
              <a:avLst/>
            </a:prstGeom>
            <a:noFill/>
            <a:ln w="9525">
              <a:noFill/>
            </a:ln>
          </p:spPr>
        </p:pic>
        <p:sp>
          <p:nvSpPr>
            <p:cNvPr id="40" name="TextBox 9">
              <a:hlinkClick r:id="" action="ppaction://hlinkshowjump?jump=nextslide"/>
            </p:cNvPr>
            <p:cNvSpPr txBox="1"/>
            <p:nvPr/>
          </p:nvSpPr>
          <p:spPr>
            <a:xfrm>
              <a:off x="2839383" y="2342734"/>
              <a:ext cx="3230262" cy="498132"/>
            </a:xfrm>
            <a:prstGeom prst="rect">
              <a:avLst/>
            </a:prstGeom>
          </p:spPr>
          <p:txBody>
            <a:bodyPr wrap="none">
              <a:spAutoFit/>
            </a:bodyPr>
            <a:lstStyle>
              <a:defPPr>
                <a:defRPr lang="zh-CN"/>
              </a:defPPr>
              <a:lvl1pPr algn="dist" fontAlgn="base">
                <a:spcBef>
                  <a:spcPct val="0"/>
                </a:spcBef>
                <a:spcAft>
                  <a:spcPct val="0"/>
                </a:spcAft>
                <a:defRPr sz="2000" b="1">
                  <a:ln w="3175">
                    <a:noFill/>
                  </a:ln>
                  <a:gradFill>
                    <a:gsLst>
                      <a:gs pos="25000">
                        <a:srgbClr val="FF0000"/>
                      </a:gs>
                      <a:gs pos="100000">
                        <a:schemeClr val="accent2">
                          <a:shade val="45000"/>
                          <a:satMod val="165000"/>
                        </a:schemeClr>
                      </a:gs>
                    </a:gsLst>
                    <a:lin ang="5400000"/>
                  </a:gradFill>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marL="0" marR="0" lvl="0" indent="0" algn="dist" defTabSz="908685" rtl="0" eaLnBrk="0" fontAlgn="auto" latinLnBrk="0" hangingPunct="0">
                <a:lnSpc>
                  <a:spcPct val="100000"/>
                </a:lnSpc>
                <a:spcBef>
                  <a:spcPts val="0"/>
                </a:spcBef>
                <a:spcAft>
                  <a:spcPts val="0"/>
                </a:spcAft>
                <a:buClrTx/>
                <a:buSzTx/>
                <a:buFontTx/>
                <a:buNone/>
                <a:defRPr/>
              </a:pPr>
              <a:r>
                <a:rPr kumimoji="0" lang="zh-CN" altLang="en-US" sz="2635" b="1" i="0" u="none" strike="noStrike" kern="1200" cap="none" spc="0" normalizeH="0" baseline="0" noProof="1">
                  <a:ln w="3175">
                    <a:noFill/>
                  </a:ln>
                  <a:solidFill>
                    <a:prstClr val="white"/>
                  </a:solidFill>
                  <a:effectLst/>
                  <a:uLnTx/>
                  <a:uFillTx/>
                  <a:latin typeface="微软雅黑" panose="020B0503020204020204" charset="-122"/>
                  <a:ea typeface="微软雅黑" panose="020B0503020204020204" charset="-122"/>
                  <a:cs typeface="+mn-cs"/>
                  <a:sym typeface="+mn-ea"/>
                </a:rPr>
                <a:t>十个方面历史性成就</a:t>
              </a:r>
              <a:endParaRPr kumimoji="0" lang="zh-CN" altLang="en-US" sz="2635" b="1" i="0" u="none" strike="noStrike" kern="1200" cap="none" spc="0" normalizeH="0" baseline="0" noProof="1">
                <a:ln w="3175">
                  <a:noFill/>
                </a:ln>
                <a:solidFill>
                  <a:prstClr val="white"/>
                </a:solidFill>
                <a:effectLst/>
                <a:uLnTx/>
                <a:uFillTx/>
                <a:latin typeface="微软雅黑" panose="020B0503020204020204" charset="-122"/>
                <a:ea typeface="微软雅黑" panose="020B0503020204020204" charset="-122"/>
                <a:cs typeface="+mn-cs"/>
                <a:sym typeface="+mn-ea"/>
              </a:endParaRPr>
            </a:p>
          </p:txBody>
        </p:sp>
      </p:grpSp>
      <p:grpSp>
        <p:nvGrpSpPr>
          <p:cNvPr id="53253" name="组合 65"/>
          <p:cNvGrpSpPr/>
          <p:nvPr/>
        </p:nvGrpSpPr>
        <p:grpSpPr>
          <a:xfrm>
            <a:off x="1974850" y="2209800"/>
            <a:ext cx="1695450" cy="2889250"/>
            <a:chOff x="344499" y="3241826"/>
            <a:chExt cx="1694808" cy="2888403"/>
          </a:xfrm>
        </p:grpSpPr>
        <p:grpSp>
          <p:nvGrpSpPr>
            <p:cNvPr id="53294" name="组合 66"/>
            <p:cNvGrpSpPr/>
            <p:nvPr/>
          </p:nvGrpSpPr>
          <p:grpSpPr>
            <a:xfrm>
              <a:off x="344499" y="3241826"/>
              <a:ext cx="1694808" cy="2888403"/>
              <a:chOff x="250840" y="2771033"/>
              <a:chExt cx="2539107" cy="3291213"/>
            </a:xfrm>
          </p:grpSpPr>
          <p:sp>
            <p:nvSpPr>
              <p:cNvPr id="45" name="矩形 44"/>
              <p:cNvSpPr/>
              <p:nvPr/>
            </p:nvSpPr>
            <p:spPr>
              <a:xfrm rot="153902">
                <a:off x="250840" y="2812631"/>
                <a:ext cx="2539107" cy="3249615"/>
              </a:xfrm>
              <a:prstGeom prst="rect">
                <a:avLst/>
              </a:prstGeom>
              <a:gradFill>
                <a:gsLst>
                  <a:gs pos="0">
                    <a:srgbClr val="E30000"/>
                  </a:gs>
                  <a:gs pos="100000">
                    <a:srgbClr val="760303"/>
                  </a:gs>
                </a:gsLst>
                <a:lin ang="5400000" scaled="0"/>
              </a:gradFill>
              <a:ln w="25400" cap="flat" cmpd="sng" algn="ctr">
                <a:no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sp>
            <p:nvSpPr>
              <p:cNvPr id="46" name="矩形 45"/>
              <p:cNvSpPr/>
              <p:nvPr/>
            </p:nvSpPr>
            <p:spPr>
              <a:xfrm>
                <a:off x="259626" y="2771033"/>
                <a:ext cx="2448975" cy="3156481"/>
              </a:xfrm>
              <a:prstGeom prst="rect">
                <a:avLst/>
              </a:prstGeom>
              <a:solidFill>
                <a:srgbClr val="FFFFFF"/>
              </a:solidFill>
              <a:ln w="25400" cap="flat" cmpd="sng" algn="ctr">
                <a:solidFill>
                  <a:srgbClr val="E71E17"/>
                </a:solid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grpSp>
        <p:sp>
          <p:nvSpPr>
            <p:cNvPr id="53295" name="矩形 10"/>
            <p:cNvSpPr/>
            <p:nvPr/>
          </p:nvSpPr>
          <p:spPr>
            <a:xfrm>
              <a:off x="676645" y="3516443"/>
              <a:ext cx="1223245" cy="364033"/>
            </a:xfrm>
            <a:prstGeom prst="rect">
              <a:avLst/>
            </a:prstGeom>
            <a:gradFill rotWithShape="1">
              <a:gsLst>
                <a:gs pos="0">
                  <a:srgbClr val="E30000"/>
                </a:gs>
                <a:gs pos="100000">
                  <a:srgbClr val="760303"/>
                </a:gs>
              </a:gsLst>
              <a:lin ang="5400000"/>
              <a:tileRect/>
            </a:gradFill>
            <a:ln w="9525">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微软雅黑" panose="020B0503020204020204" charset="-122"/>
                  <a:ea typeface="微软雅黑" panose="020B0503020204020204" charset="-122"/>
                </a:rPr>
                <a:t>（二）</a:t>
              </a:r>
              <a:endParaRPr lang="zh-CN" altLang="zh-CN" sz="2400" b="1" dirty="0">
                <a:solidFill>
                  <a:srgbClr val="FFFFFF"/>
                </a:solidFill>
                <a:latin typeface="微软雅黑" panose="020B0503020204020204" charset="-122"/>
                <a:ea typeface="微软雅黑" panose="020B0503020204020204" charset="-122"/>
              </a:endParaRPr>
            </a:p>
          </p:txBody>
        </p:sp>
        <p:sp>
          <p:nvSpPr>
            <p:cNvPr id="53296" name="文本框 68"/>
            <p:cNvSpPr txBox="1"/>
            <p:nvPr/>
          </p:nvSpPr>
          <p:spPr>
            <a:xfrm>
              <a:off x="433318" y="4130764"/>
              <a:ext cx="1450690" cy="1383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latin typeface="等线" panose="02010600030101010101" pitchFamily="2" charset="-122"/>
                  <a:ea typeface="等线" panose="02010600030101010101" pitchFamily="2" charset="-122"/>
                </a:rPr>
                <a:t>全面深化改革取得重大突破</a:t>
              </a:r>
              <a:endParaRPr lang="zh-CN" altLang="en-US" sz="2400" b="1" dirty="0">
                <a:latin typeface="等线" panose="02010600030101010101" pitchFamily="2" charset="-122"/>
                <a:ea typeface="等线" panose="02010600030101010101" pitchFamily="2" charset="-122"/>
              </a:endParaRPr>
            </a:p>
          </p:txBody>
        </p:sp>
      </p:grpSp>
      <p:grpSp>
        <p:nvGrpSpPr>
          <p:cNvPr id="53254" name="组合 71"/>
          <p:cNvGrpSpPr/>
          <p:nvPr/>
        </p:nvGrpSpPr>
        <p:grpSpPr>
          <a:xfrm>
            <a:off x="3865563" y="2185988"/>
            <a:ext cx="1695450" cy="2852737"/>
            <a:chOff x="423055" y="3570973"/>
            <a:chExt cx="1694809" cy="2851896"/>
          </a:xfrm>
        </p:grpSpPr>
        <p:grpSp>
          <p:nvGrpSpPr>
            <p:cNvPr id="53285" name="组合 72"/>
            <p:cNvGrpSpPr/>
            <p:nvPr/>
          </p:nvGrpSpPr>
          <p:grpSpPr>
            <a:xfrm>
              <a:off x="423055" y="3570973"/>
              <a:ext cx="1694809" cy="2851896"/>
              <a:chOff x="368531" y="3146079"/>
              <a:chExt cx="2539106" cy="3249615"/>
            </a:xfrm>
          </p:grpSpPr>
          <p:sp>
            <p:nvSpPr>
              <p:cNvPr id="51" name="矩形 50"/>
              <p:cNvSpPr/>
              <p:nvPr/>
            </p:nvSpPr>
            <p:spPr>
              <a:xfrm rot="153902">
                <a:off x="368531" y="3146079"/>
                <a:ext cx="2539106" cy="3249615"/>
              </a:xfrm>
              <a:prstGeom prst="rect">
                <a:avLst/>
              </a:prstGeom>
              <a:gradFill>
                <a:gsLst>
                  <a:gs pos="0">
                    <a:srgbClr val="E30000"/>
                  </a:gs>
                  <a:gs pos="100000">
                    <a:srgbClr val="760303"/>
                  </a:gs>
                </a:gsLst>
                <a:lin ang="5400000" scaled="0"/>
              </a:gradFill>
              <a:ln w="25400" cap="flat" cmpd="sng" algn="ctr">
                <a:no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sp>
            <p:nvSpPr>
              <p:cNvPr id="52" name="矩形 51"/>
              <p:cNvSpPr/>
              <p:nvPr/>
            </p:nvSpPr>
            <p:spPr>
              <a:xfrm>
                <a:off x="453794" y="3170650"/>
                <a:ext cx="2448978" cy="3156482"/>
              </a:xfrm>
              <a:prstGeom prst="rect">
                <a:avLst/>
              </a:prstGeom>
              <a:solidFill>
                <a:srgbClr val="FFFFFF"/>
              </a:solidFill>
              <a:ln w="25400" cap="flat" cmpd="sng" algn="ctr">
                <a:solidFill>
                  <a:srgbClr val="E71E17"/>
                </a:solid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grpSp>
        <p:sp>
          <p:nvSpPr>
            <p:cNvPr id="53286" name="矩形 10"/>
            <p:cNvSpPr/>
            <p:nvPr/>
          </p:nvSpPr>
          <p:spPr>
            <a:xfrm>
              <a:off x="676645" y="3867152"/>
              <a:ext cx="1223245" cy="364033"/>
            </a:xfrm>
            <a:prstGeom prst="rect">
              <a:avLst/>
            </a:prstGeom>
            <a:gradFill rotWithShape="1">
              <a:gsLst>
                <a:gs pos="0">
                  <a:srgbClr val="E30000"/>
                </a:gs>
                <a:gs pos="100000">
                  <a:srgbClr val="760303"/>
                </a:gs>
              </a:gsLst>
              <a:lin ang="5400000"/>
              <a:tileRect/>
            </a:gradFill>
            <a:ln w="9525">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微软雅黑" panose="020B0503020204020204" charset="-122"/>
                  <a:ea typeface="微软雅黑" panose="020B0503020204020204" charset="-122"/>
                </a:rPr>
                <a:t>（三）</a:t>
              </a:r>
              <a:endParaRPr lang="zh-CN" altLang="zh-CN" sz="2400" b="1" dirty="0">
                <a:solidFill>
                  <a:srgbClr val="FFFFFF"/>
                </a:solidFill>
                <a:latin typeface="微软雅黑" panose="020B0503020204020204" charset="-122"/>
                <a:ea typeface="微软雅黑" panose="020B0503020204020204" charset="-122"/>
              </a:endParaRPr>
            </a:p>
          </p:txBody>
        </p:sp>
        <p:sp>
          <p:nvSpPr>
            <p:cNvPr id="53287" name="文本框 74"/>
            <p:cNvSpPr txBox="1"/>
            <p:nvPr/>
          </p:nvSpPr>
          <p:spPr>
            <a:xfrm>
              <a:off x="562922" y="4481475"/>
              <a:ext cx="1450690" cy="1383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latin typeface="等线" panose="02010600030101010101" pitchFamily="2" charset="-122"/>
                  <a:ea typeface="等线" panose="02010600030101010101" pitchFamily="2" charset="-122"/>
                </a:rPr>
                <a:t>民主法治建设迈出重大步伐</a:t>
              </a:r>
              <a:endParaRPr lang="zh-CN" altLang="en-US" sz="2400" b="1" dirty="0">
                <a:latin typeface="等线" panose="02010600030101010101" pitchFamily="2" charset="-122"/>
                <a:ea typeface="等线" panose="02010600030101010101" pitchFamily="2" charset="-122"/>
              </a:endParaRPr>
            </a:p>
          </p:txBody>
        </p:sp>
      </p:grpSp>
      <p:grpSp>
        <p:nvGrpSpPr>
          <p:cNvPr id="53255" name="组合 77"/>
          <p:cNvGrpSpPr/>
          <p:nvPr/>
        </p:nvGrpSpPr>
        <p:grpSpPr>
          <a:xfrm>
            <a:off x="5676900" y="2247900"/>
            <a:ext cx="1735138" cy="2889250"/>
            <a:chOff x="241123" y="3225358"/>
            <a:chExt cx="1734506" cy="2888404"/>
          </a:xfrm>
        </p:grpSpPr>
        <p:grpSp>
          <p:nvGrpSpPr>
            <p:cNvPr id="53276" name="组合 78"/>
            <p:cNvGrpSpPr/>
            <p:nvPr/>
          </p:nvGrpSpPr>
          <p:grpSpPr>
            <a:xfrm>
              <a:off x="241123" y="3225358"/>
              <a:ext cx="1734506" cy="2888404"/>
              <a:chOff x="95967" y="2752265"/>
              <a:chExt cx="2598580" cy="3291214"/>
            </a:xfrm>
          </p:grpSpPr>
          <p:sp>
            <p:nvSpPr>
              <p:cNvPr id="57" name="矩形 56"/>
              <p:cNvSpPr/>
              <p:nvPr/>
            </p:nvSpPr>
            <p:spPr>
              <a:xfrm rot="153902">
                <a:off x="95967" y="2752265"/>
                <a:ext cx="2539106" cy="3249615"/>
              </a:xfrm>
              <a:prstGeom prst="rect">
                <a:avLst/>
              </a:prstGeom>
              <a:gradFill>
                <a:gsLst>
                  <a:gs pos="0">
                    <a:srgbClr val="E30000"/>
                  </a:gs>
                  <a:gs pos="100000">
                    <a:srgbClr val="760303"/>
                  </a:gs>
                </a:gsLst>
                <a:lin ang="5400000" scaled="0"/>
              </a:gradFill>
              <a:ln w="25400" cap="flat" cmpd="sng" algn="ctr">
                <a:no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sp>
            <p:nvSpPr>
              <p:cNvPr id="58" name="矩形 57"/>
              <p:cNvSpPr/>
              <p:nvPr/>
            </p:nvSpPr>
            <p:spPr>
              <a:xfrm>
                <a:off x="245570" y="2886997"/>
                <a:ext cx="2448977" cy="3156482"/>
              </a:xfrm>
              <a:prstGeom prst="rect">
                <a:avLst/>
              </a:prstGeom>
              <a:solidFill>
                <a:srgbClr val="FFFFFF"/>
              </a:solidFill>
              <a:ln w="25400" cap="flat" cmpd="sng" algn="ctr">
                <a:solidFill>
                  <a:srgbClr val="E71E17"/>
                </a:solid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grpSp>
        <p:sp>
          <p:nvSpPr>
            <p:cNvPr id="53277" name="矩形 10"/>
            <p:cNvSpPr/>
            <p:nvPr/>
          </p:nvSpPr>
          <p:spPr>
            <a:xfrm>
              <a:off x="407397" y="3618215"/>
              <a:ext cx="1223245" cy="364033"/>
            </a:xfrm>
            <a:prstGeom prst="rect">
              <a:avLst/>
            </a:prstGeom>
            <a:gradFill rotWithShape="1">
              <a:gsLst>
                <a:gs pos="0">
                  <a:srgbClr val="E30000"/>
                </a:gs>
                <a:gs pos="100000">
                  <a:srgbClr val="760303"/>
                </a:gs>
              </a:gsLst>
              <a:lin ang="5400000"/>
              <a:tileRect/>
            </a:gradFill>
            <a:ln w="9525">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微软雅黑" panose="020B0503020204020204" charset="-122"/>
                  <a:ea typeface="微软雅黑" panose="020B0503020204020204" charset="-122"/>
                </a:rPr>
                <a:t>（四）</a:t>
              </a:r>
              <a:endParaRPr lang="zh-CN" altLang="zh-CN" sz="2400" b="1" dirty="0">
                <a:solidFill>
                  <a:srgbClr val="FFFFFF"/>
                </a:solidFill>
                <a:latin typeface="微软雅黑" panose="020B0503020204020204" charset="-122"/>
                <a:ea typeface="微软雅黑" panose="020B0503020204020204" charset="-122"/>
              </a:endParaRPr>
            </a:p>
          </p:txBody>
        </p:sp>
        <p:sp>
          <p:nvSpPr>
            <p:cNvPr id="53278" name="文本框 80"/>
            <p:cNvSpPr txBox="1"/>
            <p:nvPr/>
          </p:nvSpPr>
          <p:spPr>
            <a:xfrm>
              <a:off x="432959" y="4237237"/>
              <a:ext cx="1450690" cy="1383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latin typeface="等线" panose="02010600030101010101" pitchFamily="2" charset="-122"/>
                  <a:ea typeface="等线" panose="02010600030101010101" pitchFamily="2" charset="-122"/>
                </a:rPr>
                <a:t>思想文化建设取得重大进展</a:t>
              </a:r>
              <a:endParaRPr lang="zh-CN" altLang="en-US" sz="2400" b="1" dirty="0">
                <a:latin typeface="等线" panose="02010600030101010101" pitchFamily="2" charset="-122"/>
                <a:ea typeface="等线" panose="02010600030101010101" pitchFamily="2" charset="-122"/>
              </a:endParaRPr>
            </a:p>
          </p:txBody>
        </p:sp>
      </p:grpSp>
      <p:grpSp>
        <p:nvGrpSpPr>
          <p:cNvPr id="53256" name="组合 83"/>
          <p:cNvGrpSpPr/>
          <p:nvPr/>
        </p:nvGrpSpPr>
        <p:grpSpPr>
          <a:xfrm>
            <a:off x="7413625" y="2259013"/>
            <a:ext cx="1730375" cy="2870200"/>
            <a:chOff x="36500" y="3613310"/>
            <a:chExt cx="1730595" cy="2869677"/>
          </a:xfrm>
        </p:grpSpPr>
        <p:grpSp>
          <p:nvGrpSpPr>
            <p:cNvPr id="53267" name="组合 84"/>
            <p:cNvGrpSpPr/>
            <p:nvPr/>
          </p:nvGrpSpPr>
          <p:grpSpPr>
            <a:xfrm>
              <a:off x="36500" y="3613310"/>
              <a:ext cx="1730595" cy="2869677"/>
              <a:chOff x="-210591" y="3194319"/>
              <a:chExt cx="2592719" cy="3269875"/>
            </a:xfrm>
          </p:grpSpPr>
          <p:sp>
            <p:nvSpPr>
              <p:cNvPr id="63" name="矩形 62"/>
              <p:cNvSpPr/>
              <p:nvPr/>
            </p:nvSpPr>
            <p:spPr>
              <a:xfrm rot="153902">
                <a:off x="-210591" y="3214580"/>
                <a:ext cx="2539106" cy="3249614"/>
              </a:xfrm>
              <a:prstGeom prst="rect">
                <a:avLst/>
              </a:prstGeom>
              <a:gradFill>
                <a:gsLst>
                  <a:gs pos="0">
                    <a:srgbClr val="E30000"/>
                  </a:gs>
                  <a:gs pos="100000">
                    <a:srgbClr val="760303"/>
                  </a:gs>
                </a:gsLst>
                <a:lin ang="5400000" scaled="0"/>
              </a:gradFill>
              <a:ln w="25400" cap="flat" cmpd="sng" algn="ctr">
                <a:no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sp>
            <p:nvSpPr>
              <p:cNvPr id="64" name="矩形 63"/>
              <p:cNvSpPr/>
              <p:nvPr/>
            </p:nvSpPr>
            <p:spPr>
              <a:xfrm>
                <a:off x="-66850" y="3194319"/>
                <a:ext cx="2448978" cy="3156482"/>
              </a:xfrm>
              <a:prstGeom prst="rect">
                <a:avLst/>
              </a:prstGeom>
              <a:solidFill>
                <a:srgbClr val="FFFFFF"/>
              </a:solidFill>
              <a:ln w="25400" cap="flat" cmpd="sng" algn="ctr">
                <a:solidFill>
                  <a:srgbClr val="E71E17"/>
                </a:solid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grpSp>
        <p:sp>
          <p:nvSpPr>
            <p:cNvPr id="53268" name="矩形 10"/>
            <p:cNvSpPr/>
            <p:nvPr/>
          </p:nvSpPr>
          <p:spPr>
            <a:xfrm>
              <a:off x="279649" y="3867152"/>
              <a:ext cx="1223245" cy="364033"/>
            </a:xfrm>
            <a:prstGeom prst="rect">
              <a:avLst/>
            </a:prstGeom>
            <a:gradFill rotWithShape="1">
              <a:gsLst>
                <a:gs pos="0">
                  <a:srgbClr val="E30000"/>
                </a:gs>
                <a:gs pos="100000">
                  <a:srgbClr val="760303"/>
                </a:gs>
              </a:gsLst>
              <a:lin ang="5400000"/>
              <a:tileRect/>
            </a:gradFill>
            <a:ln w="9525">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微软雅黑" panose="020B0503020204020204" charset="-122"/>
                  <a:ea typeface="微软雅黑" panose="020B0503020204020204" charset="-122"/>
                </a:rPr>
                <a:t>（五）</a:t>
              </a:r>
              <a:endParaRPr lang="zh-CN" altLang="zh-CN" sz="2400" b="1" dirty="0">
                <a:solidFill>
                  <a:srgbClr val="FFFFFF"/>
                </a:solidFill>
                <a:latin typeface="微软雅黑" panose="020B0503020204020204" charset="-122"/>
                <a:ea typeface="微软雅黑" panose="020B0503020204020204" charset="-122"/>
              </a:endParaRPr>
            </a:p>
          </p:txBody>
        </p:sp>
        <p:sp>
          <p:nvSpPr>
            <p:cNvPr id="53269" name="文本框 86"/>
            <p:cNvSpPr txBox="1"/>
            <p:nvPr/>
          </p:nvSpPr>
          <p:spPr>
            <a:xfrm>
              <a:off x="165922" y="4481475"/>
              <a:ext cx="1450690" cy="94051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latin typeface="等线" panose="02010600030101010101" pitchFamily="2" charset="-122"/>
                  <a:ea typeface="等线" panose="02010600030101010101" pitchFamily="2" charset="-122"/>
                </a:rPr>
                <a:t>人民生活不断改善</a:t>
              </a:r>
              <a:endParaRPr lang="zh-CN" altLang="en-US" sz="2400" b="1" dirty="0">
                <a:latin typeface="等线" panose="02010600030101010101" pitchFamily="2" charset="-122"/>
                <a:ea typeface="等线" panose="02010600030101010101" pitchFamily="2" charset="-122"/>
              </a:endParaRPr>
            </a:p>
          </p:txBody>
        </p:sp>
      </p:grpSp>
      <p:grpSp>
        <p:nvGrpSpPr>
          <p:cNvPr id="53257" name="组合 11"/>
          <p:cNvGrpSpPr/>
          <p:nvPr/>
        </p:nvGrpSpPr>
        <p:grpSpPr>
          <a:xfrm>
            <a:off x="152400" y="2149475"/>
            <a:ext cx="1695450" cy="2852738"/>
            <a:chOff x="440863" y="3503772"/>
            <a:chExt cx="1694809" cy="2851896"/>
          </a:xfrm>
        </p:grpSpPr>
        <p:grpSp>
          <p:nvGrpSpPr>
            <p:cNvPr id="53258" name="组合 9"/>
            <p:cNvGrpSpPr/>
            <p:nvPr/>
          </p:nvGrpSpPr>
          <p:grpSpPr>
            <a:xfrm>
              <a:off x="440863" y="3503772"/>
              <a:ext cx="1694809" cy="2851896"/>
              <a:chOff x="395211" y="3069506"/>
              <a:chExt cx="2539106" cy="3249615"/>
            </a:xfrm>
          </p:grpSpPr>
          <p:sp>
            <p:nvSpPr>
              <p:cNvPr id="69" name="矩形 68"/>
              <p:cNvSpPr/>
              <p:nvPr/>
            </p:nvSpPr>
            <p:spPr>
              <a:xfrm rot="153902">
                <a:off x="395211" y="3069506"/>
                <a:ext cx="2539106" cy="3249615"/>
              </a:xfrm>
              <a:prstGeom prst="rect">
                <a:avLst/>
              </a:prstGeom>
              <a:gradFill>
                <a:gsLst>
                  <a:gs pos="0">
                    <a:srgbClr val="E30000"/>
                  </a:gs>
                  <a:gs pos="100000">
                    <a:srgbClr val="760303"/>
                  </a:gs>
                </a:gsLst>
                <a:lin ang="5400000" scaled="0"/>
              </a:gradFill>
              <a:ln w="25400" cap="flat" cmpd="sng" algn="ctr">
                <a:no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sp>
            <p:nvSpPr>
              <p:cNvPr id="70" name="矩形 69"/>
              <p:cNvSpPr/>
              <p:nvPr/>
            </p:nvSpPr>
            <p:spPr>
              <a:xfrm>
                <a:off x="475252" y="3091880"/>
                <a:ext cx="2448977" cy="3156482"/>
              </a:xfrm>
              <a:prstGeom prst="rect">
                <a:avLst/>
              </a:prstGeom>
              <a:solidFill>
                <a:srgbClr val="FFFFFF"/>
              </a:solidFill>
              <a:ln w="25400" cap="flat" cmpd="sng" algn="ctr">
                <a:solidFill>
                  <a:srgbClr val="E71E17"/>
                </a:solid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grpSp>
        <p:sp>
          <p:nvSpPr>
            <p:cNvPr id="53259" name="矩形 10"/>
            <p:cNvSpPr/>
            <p:nvPr/>
          </p:nvSpPr>
          <p:spPr>
            <a:xfrm>
              <a:off x="676645" y="3867152"/>
              <a:ext cx="1223245" cy="364033"/>
            </a:xfrm>
            <a:prstGeom prst="rect">
              <a:avLst/>
            </a:prstGeom>
            <a:gradFill rotWithShape="1">
              <a:gsLst>
                <a:gs pos="0">
                  <a:srgbClr val="E30000"/>
                </a:gs>
                <a:gs pos="100000">
                  <a:srgbClr val="760303"/>
                </a:gs>
              </a:gsLst>
              <a:lin ang="5400000"/>
              <a:tileRect/>
            </a:gradFill>
            <a:ln w="9525">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微软雅黑" panose="020B0503020204020204" charset="-122"/>
                  <a:ea typeface="微软雅黑" panose="020B0503020204020204" charset="-122"/>
                </a:rPr>
                <a:t>（一）</a:t>
              </a:r>
              <a:endParaRPr lang="zh-CN" altLang="zh-CN" sz="2400" b="1" dirty="0">
                <a:solidFill>
                  <a:srgbClr val="FFFFFF"/>
                </a:solidFill>
                <a:latin typeface="微软雅黑" panose="020B0503020204020204" charset="-122"/>
                <a:ea typeface="微软雅黑" panose="020B0503020204020204" charset="-122"/>
              </a:endParaRPr>
            </a:p>
          </p:txBody>
        </p:sp>
        <p:sp>
          <p:nvSpPr>
            <p:cNvPr id="53260" name="文本框 7"/>
            <p:cNvSpPr txBox="1"/>
            <p:nvPr/>
          </p:nvSpPr>
          <p:spPr>
            <a:xfrm>
              <a:off x="562922" y="4481475"/>
              <a:ext cx="1450690" cy="1383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latin typeface="等线" panose="02010600030101010101" pitchFamily="2" charset="-122"/>
                  <a:ea typeface="等线" panose="02010600030101010101" pitchFamily="2" charset="-122"/>
                </a:rPr>
                <a:t>经济建设取得重大成就</a:t>
              </a:r>
              <a:endParaRPr lang="zh-CN" altLang="en-US" sz="2400" b="1" dirty="0">
                <a:latin typeface="等线" panose="02010600030101010101" pitchFamily="2" charset="-122"/>
                <a:ea typeface="等线" panose="02010600030101010101" pitchFamily="2" charset="-122"/>
              </a:endParaRPr>
            </a:p>
          </p:txBody>
        </p:sp>
      </p:grpSp>
    </p:spTree>
  </p:cSld>
  <p:clrMapOvr>
    <a:masterClrMapping/>
  </p:clrMapOvr>
  <p:transition spd="med">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4274" name="组合 11"/>
          <p:cNvGrpSpPr/>
          <p:nvPr/>
        </p:nvGrpSpPr>
        <p:grpSpPr>
          <a:xfrm>
            <a:off x="76200" y="2209800"/>
            <a:ext cx="1695450" cy="2859088"/>
            <a:chOff x="440863" y="3503772"/>
            <a:chExt cx="1694809" cy="2858927"/>
          </a:xfrm>
        </p:grpSpPr>
        <p:grpSp>
          <p:nvGrpSpPr>
            <p:cNvPr id="54315" name="组合 9"/>
            <p:cNvGrpSpPr/>
            <p:nvPr/>
          </p:nvGrpSpPr>
          <p:grpSpPr>
            <a:xfrm>
              <a:off x="440863" y="3503772"/>
              <a:ext cx="1694809" cy="2858927"/>
              <a:chOff x="395211" y="3069506"/>
              <a:chExt cx="2539106" cy="3257626"/>
            </a:xfrm>
          </p:grpSpPr>
          <p:sp>
            <p:nvSpPr>
              <p:cNvPr id="6" name="矩形 5"/>
              <p:cNvSpPr/>
              <p:nvPr/>
            </p:nvSpPr>
            <p:spPr>
              <a:xfrm rot="153902">
                <a:off x="395211" y="3069506"/>
                <a:ext cx="2539106" cy="3249615"/>
              </a:xfrm>
              <a:prstGeom prst="rect">
                <a:avLst/>
              </a:prstGeom>
              <a:gradFill>
                <a:gsLst>
                  <a:gs pos="0">
                    <a:srgbClr val="E30000"/>
                  </a:gs>
                  <a:gs pos="100000">
                    <a:srgbClr val="760303"/>
                  </a:gs>
                </a:gsLst>
                <a:lin ang="5400000" scaled="0"/>
              </a:gradFill>
              <a:ln w="25400" cap="flat" cmpd="sng" algn="ctr">
                <a:no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sp>
            <p:nvSpPr>
              <p:cNvPr id="7" name="矩形 6"/>
              <p:cNvSpPr/>
              <p:nvPr/>
            </p:nvSpPr>
            <p:spPr>
              <a:xfrm>
                <a:off x="453794" y="3170650"/>
                <a:ext cx="2448978" cy="3156482"/>
              </a:xfrm>
              <a:prstGeom prst="rect">
                <a:avLst/>
              </a:prstGeom>
              <a:solidFill>
                <a:srgbClr val="FFFFFF"/>
              </a:solidFill>
              <a:ln w="25400" cap="flat" cmpd="sng" algn="ctr">
                <a:solidFill>
                  <a:srgbClr val="E71E17"/>
                </a:solid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grpSp>
        <p:sp>
          <p:nvSpPr>
            <p:cNvPr id="54316" name="矩形 10"/>
            <p:cNvSpPr/>
            <p:nvPr/>
          </p:nvSpPr>
          <p:spPr>
            <a:xfrm>
              <a:off x="676645" y="3867152"/>
              <a:ext cx="1223245" cy="364033"/>
            </a:xfrm>
            <a:prstGeom prst="rect">
              <a:avLst/>
            </a:prstGeom>
            <a:gradFill rotWithShape="1">
              <a:gsLst>
                <a:gs pos="0">
                  <a:srgbClr val="E30000"/>
                </a:gs>
                <a:gs pos="100000">
                  <a:srgbClr val="760303"/>
                </a:gs>
              </a:gsLst>
              <a:lin ang="5400000"/>
              <a:tileRect/>
            </a:gradFill>
            <a:ln w="9525">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微软雅黑" panose="020B0503020204020204" charset="-122"/>
                  <a:ea typeface="微软雅黑" panose="020B0503020204020204" charset="-122"/>
                </a:rPr>
                <a:t>（六）</a:t>
              </a:r>
              <a:endParaRPr lang="zh-CN" altLang="zh-CN" sz="2400" b="1" dirty="0">
                <a:solidFill>
                  <a:srgbClr val="FFFFFF"/>
                </a:solidFill>
                <a:latin typeface="微软雅黑" panose="020B0503020204020204" charset="-122"/>
                <a:ea typeface="微软雅黑" panose="020B0503020204020204" charset="-122"/>
              </a:endParaRPr>
            </a:p>
          </p:txBody>
        </p:sp>
        <p:sp>
          <p:nvSpPr>
            <p:cNvPr id="54317" name="文本框 7"/>
            <p:cNvSpPr txBox="1"/>
            <p:nvPr/>
          </p:nvSpPr>
          <p:spPr>
            <a:xfrm>
              <a:off x="562922" y="4481475"/>
              <a:ext cx="1450690" cy="1383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latin typeface="等线" panose="02010600030101010101" pitchFamily="2" charset="-122"/>
                  <a:ea typeface="等线" panose="02010600030101010101" pitchFamily="2" charset="-122"/>
                </a:rPr>
                <a:t>生态文明建设成效显著</a:t>
              </a:r>
              <a:endParaRPr lang="zh-CN" altLang="en-US" sz="2400" b="1" dirty="0">
                <a:latin typeface="等线" panose="02010600030101010101" pitchFamily="2" charset="-122"/>
                <a:ea typeface="等线" panose="02010600030101010101" pitchFamily="2" charset="-122"/>
              </a:endParaRPr>
            </a:p>
          </p:txBody>
        </p:sp>
      </p:grpSp>
      <p:grpSp>
        <p:nvGrpSpPr>
          <p:cNvPr id="54275" name="组合 65"/>
          <p:cNvGrpSpPr/>
          <p:nvPr/>
        </p:nvGrpSpPr>
        <p:grpSpPr>
          <a:xfrm>
            <a:off x="1908175" y="2609850"/>
            <a:ext cx="1693863" cy="2859088"/>
            <a:chOff x="440863" y="3503772"/>
            <a:chExt cx="1694809" cy="2858927"/>
          </a:xfrm>
        </p:grpSpPr>
        <p:grpSp>
          <p:nvGrpSpPr>
            <p:cNvPr id="54306" name="组合 66"/>
            <p:cNvGrpSpPr/>
            <p:nvPr/>
          </p:nvGrpSpPr>
          <p:grpSpPr>
            <a:xfrm>
              <a:off x="440863" y="3503772"/>
              <a:ext cx="1694809" cy="2858927"/>
              <a:chOff x="395211" y="3069506"/>
              <a:chExt cx="2539106" cy="3257626"/>
            </a:xfrm>
          </p:grpSpPr>
          <p:sp>
            <p:nvSpPr>
              <p:cNvPr id="12" name="矩形 11"/>
              <p:cNvSpPr/>
              <p:nvPr/>
            </p:nvSpPr>
            <p:spPr>
              <a:xfrm rot="153902">
                <a:off x="395211" y="3069506"/>
                <a:ext cx="2539106" cy="3249615"/>
              </a:xfrm>
              <a:prstGeom prst="rect">
                <a:avLst/>
              </a:prstGeom>
              <a:gradFill>
                <a:gsLst>
                  <a:gs pos="0">
                    <a:srgbClr val="E30000"/>
                  </a:gs>
                  <a:gs pos="100000">
                    <a:srgbClr val="760303"/>
                  </a:gs>
                </a:gsLst>
                <a:lin ang="5400000" scaled="0"/>
              </a:gradFill>
              <a:ln w="25400" cap="flat" cmpd="sng" algn="ctr">
                <a:no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sp>
            <p:nvSpPr>
              <p:cNvPr id="13" name="矩形 12"/>
              <p:cNvSpPr/>
              <p:nvPr/>
            </p:nvSpPr>
            <p:spPr>
              <a:xfrm>
                <a:off x="453794" y="3170650"/>
                <a:ext cx="2448978" cy="3156482"/>
              </a:xfrm>
              <a:prstGeom prst="rect">
                <a:avLst/>
              </a:prstGeom>
              <a:solidFill>
                <a:srgbClr val="FFFFFF"/>
              </a:solidFill>
              <a:ln w="25400" cap="flat" cmpd="sng" algn="ctr">
                <a:solidFill>
                  <a:srgbClr val="E71E17"/>
                </a:solid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grpSp>
        <p:sp>
          <p:nvSpPr>
            <p:cNvPr id="54307" name="矩形 10"/>
            <p:cNvSpPr/>
            <p:nvPr/>
          </p:nvSpPr>
          <p:spPr>
            <a:xfrm>
              <a:off x="676645" y="3867152"/>
              <a:ext cx="1223245" cy="364033"/>
            </a:xfrm>
            <a:prstGeom prst="rect">
              <a:avLst/>
            </a:prstGeom>
            <a:gradFill rotWithShape="1">
              <a:gsLst>
                <a:gs pos="0">
                  <a:srgbClr val="E30000"/>
                </a:gs>
                <a:gs pos="100000">
                  <a:srgbClr val="760303"/>
                </a:gs>
              </a:gsLst>
              <a:lin ang="5400000"/>
              <a:tileRect/>
            </a:gradFill>
            <a:ln w="9525">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微软雅黑" panose="020B0503020204020204" charset="-122"/>
                  <a:ea typeface="微软雅黑" panose="020B0503020204020204" charset="-122"/>
                </a:rPr>
                <a:t>（七）</a:t>
              </a:r>
              <a:endParaRPr lang="zh-CN" altLang="zh-CN" sz="2400" b="1" dirty="0">
                <a:solidFill>
                  <a:srgbClr val="FFFFFF"/>
                </a:solidFill>
                <a:latin typeface="微软雅黑" panose="020B0503020204020204" charset="-122"/>
                <a:ea typeface="微软雅黑" panose="020B0503020204020204" charset="-122"/>
              </a:endParaRPr>
            </a:p>
          </p:txBody>
        </p:sp>
        <p:sp>
          <p:nvSpPr>
            <p:cNvPr id="54308" name="文本框 68"/>
            <p:cNvSpPr txBox="1"/>
            <p:nvPr/>
          </p:nvSpPr>
          <p:spPr>
            <a:xfrm>
              <a:off x="562922" y="4481475"/>
              <a:ext cx="1450690" cy="1383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latin typeface="等线" panose="02010600030101010101" pitchFamily="2" charset="-122"/>
                  <a:ea typeface="等线" panose="02010600030101010101" pitchFamily="2" charset="-122"/>
                </a:rPr>
                <a:t>强军兴军开创新局面</a:t>
              </a:r>
              <a:endParaRPr lang="zh-CN" altLang="en-US" sz="2400" b="1" dirty="0">
                <a:latin typeface="等线" panose="02010600030101010101" pitchFamily="2" charset="-122"/>
                <a:ea typeface="等线" panose="02010600030101010101" pitchFamily="2" charset="-122"/>
              </a:endParaRPr>
            </a:p>
          </p:txBody>
        </p:sp>
      </p:grpSp>
      <p:grpSp>
        <p:nvGrpSpPr>
          <p:cNvPr id="54276" name="组合 77"/>
          <p:cNvGrpSpPr/>
          <p:nvPr/>
        </p:nvGrpSpPr>
        <p:grpSpPr>
          <a:xfrm>
            <a:off x="5530850" y="2716213"/>
            <a:ext cx="1693863" cy="2859087"/>
            <a:chOff x="440863" y="3503772"/>
            <a:chExt cx="1694809" cy="2858927"/>
          </a:xfrm>
        </p:grpSpPr>
        <p:grpSp>
          <p:nvGrpSpPr>
            <p:cNvPr id="54297" name="组合 78"/>
            <p:cNvGrpSpPr/>
            <p:nvPr/>
          </p:nvGrpSpPr>
          <p:grpSpPr>
            <a:xfrm>
              <a:off x="440863" y="3503772"/>
              <a:ext cx="1694809" cy="2858927"/>
              <a:chOff x="395211" y="3069506"/>
              <a:chExt cx="2539106" cy="3257626"/>
            </a:xfrm>
          </p:grpSpPr>
          <p:sp>
            <p:nvSpPr>
              <p:cNvPr id="18" name="矩形 17"/>
              <p:cNvSpPr/>
              <p:nvPr/>
            </p:nvSpPr>
            <p:spPr>
              <a:xfrm rot="153902">
                <a:off x="395211" y="3069506"/>
                <a:ext cx="2539106" cy="3249615"/>
              </a:xfrm>
              <a:prstGeom prst="rect">
                <a:avLst/>
              </a:prstGeom>
              <a:gradFill>
                <a:gsLst>
                  <a:gs pos="0">
                    <a:srgbClr val="E30000"/>
                  </a:gs>
                  <a:gs pos="100000">
                    <a:srgbClr val="760303"/>
                  </a:gs>
                </a:gsLst>
                <a:lin ang="5400000" scaled="0"/>
              </a:gradFill>
              <a:ln w="25400" cap="flat" cmpd="sng" algn="ctr">
                <a:no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sp>
            <p:nvSpPr>
              <p:cNvPr id="19" name="矩形 18"/>
              <p:cNvSpPr/>
              <p:nvPr/>
            </p:nvSpPr>
            <p:spPr>
              <a:xfrm>
                <a:off x="453794" y="3170650"/>
                <a:ext cx="2448978" cy="3156482"/>
              </a:xfrm>
              <a:prstGeom prst="rect">
                <a:avLst/>
              </a:prstGeom>
              <a:solidFill>
                <a:srgbClr val="FFFFFF"/>
              </a:solidFill>
              <a:ln w="25400" cap="flat" cmpd="sng" algn="ctr">
                <a:solidFill>
                  <a:srgbClr val="E71E17"/>
                </a:solid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grpSp>
        <p:sp>
          <p:nvSpPr>
            <p:cNvPr id="54298" name="矩形 10"/>
            <p:cNvSpPr/>
            <p:nvPr/>
          </p:nvSpPr>
          <p:spPr>
            <a:xfrm>
              <a:off x="676645" y="3867152"/>
              <a:ext cx="1223245" cy="364033"/>
            </a:xfrm>
            <a:prstGeom prst="rect">
              <a:avLst/>
            </a:prstGeom>
            <a:gradFill rotWithShape="1">
              <a:gsLst>
                <a:gs pos="0">
                  <a:srgbClr val="E30000"/>
                </a:gs>
                <a:gs pos="100000">
                  <a:srgbClr val="760303"/>
                </a:gs>
              </a:gsLst>
              <a:lin ang="5400000"/>
              <a:tileRect/>
            </a:gradFill>
            <a:ln w="9525">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微软雅黑" panose="020B0503020204020204" charset="-122"/>
                  <a:ea typeface="微软雅黑" panose="020B0503020204020204" charset="-122"/>
                </a:rPr>
                <a:t>（九）</a:t>
              </a:r>
              <a:endParaRPr lang="zh-CN" altLang="zh-CN" sz="2400" b="1" dirty="0">
                <a:solidFill>
                  <a:srgbClr val="FFFFFF"/>
                </a:solidFill>
                <a:latin typeface="微软雅黑" panose="020B0503020204020204" charset="-122"/>
                <a:ea typeface="微软雅黑" panose="020B0503020204020204" charset="-122"/>
              </a:endParaRPr>
            </a:p>
          </p:txBody>
        </p:sp>
        <p:sp>
          <p:nvSpPr>
            <p:cNvPr id="54299" name="文本框 80"/>
            <p:cNvSpPr txBox="1"/>
            <p:nvPr/>
          </p:nvSpPr>
          <p:spPr>
            <a:xfrm>
              <a:off x="562922" y="4481475"/>
              <a:ext cx="1450690" cy="1383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latin typeface="等线" panose="02010600030101010101" pitchFamily="2" charset="-122"/>
                  <a:ea typeface="等线" panose="02010600030101010101" pitchFamily="2" charset="-122"/>
                </a:rPr>
                <a:t>全方位外交布局深入展开</a:t>
              </a:r>
              <a:endParaRPr lang="zh-CN" altLang="en-US" sz="2400" b="1" dirty="0">
                <a:latin typeface="等线" panose="02010600030101010101" pitchFamily="2" charset="-122"/>
                <a:ea typeface="等线" panose="02010600030101010101" pitchFamily="2" charset="-122"/>
              </a:endParaRPr>
            </a:p>
          </p:txBody>
        </p:sp>
      </p:grpSp>
      <p:grpSp>
        <p:nvGrpSpPr>
          <p:cNvPr id="54277" name="组合 83"/>
          <p:cNvGrpSpPr/>
          <p:nvPr/>
        </p:nvGrpSpPr>
        <p:grpSpPr>
          <a:xfrm>
            <a:off x="7342188" y="2289175"/>
            <a:ext cx="1695450" cy="2859088"/>
            <a:chOff x="440863" y="3503772"/>
            <a:chExt cx="1694809" cy="2858927"/>
          </a:xfrm>
        </p:grpSpPr>
        <p:grpSp>
          <p:nvGrpSpPr>
            <p:cNvPr id="54288" name="组合 84"/>
            <p:cNvGrpSpPr/>
            <p:nvPr/>
          </p:nvGrpSpPr>
          <p:grpSpPr>
            <a:xfrm>
              <a:off x="440863" y="3503772"/>
              <a:ext cx="1694809" cy="2858927"/>
              <a:chOff x="395211" y="3069506"/>
              <a:chExt cx="2539106" cy="3257626"/>
            </a:xfrm>
          </p:grpSpPr>
          <p:sp>
            <p:nvSpPr>
              <p:cNvPr id="24" name="矩形 23"/>
              <p:cNvSpPr/>
              <p:nvPr/>
            </p:nvSpPr>
            <p:spPr>
              <a:xfrm rot="153902">
                <a:off x="395211" y="3069506"/>
                <a:ext cx="2539106" cy="3249614"/>
              </a:xfrm>
              <a:prstGeom prst="rect">
                <a:avLst/>
              </a:prstGeom>
              <a:gradFill>
                <a:gsLst>
                  <a:gs pos="0">
                    <a:srgbClr val="E30000"/>
                  </a:gs>
                  <a:gs pos="100000">
                    <a:srgbClr val="760303"/>
                  </a:gs>
                </a:gsLst>
                <a:lin ang="5400000" scaled="0"/>
              </a:gradFill>
              <a:ln w="25400" cap="flat" cmpd="sng" algn="ctr">
                <a:no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sp>
            <p:nvSpPr>
              <p:cNvPr id="25" name="矩形 24"/>
              <p:cNvSpPr/>
              <p:nvPr/>
            </p:nvSpPr>
            <p:spPr>
              <a:xfrm>
                <a:off x="453794" y="3170650"/>
                <a:ext cx="2448978" cy="3156482"/>
              </a:xfrm>
              <a:prstGeom prst="rect">
                <a:avLst/>
              </a:prstGeom>
              <a:solidFill>
                <a:srgbClr val="FFFFFF"/>
              </a:solidFill>
              <a:ln w="25400" cap="flat" cmpd="sng" algn="ctr">
                <a:solidFill>
                  <a:srgbClr val="E71E17"/>
                </a:solid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grpSp>
        <p:sp>
          <p:nvSpPr>
            <p:cNvPr id="54289" name="矩形 10"/>
            <p:cNvSpPr/>
            <p:nvPr/>
          </p:nvSpPr>
          <p:spPr>
            <a:xfrm>
              <a:off x="676645" y="3867152"/>
              <a:ext cx="1223245" cy="364033"/>
            </a:xfrm>
            <a:prstGeom prst="rect">
              <a:avLst/>
            </a:prstGeom>
            <a:gradFill rotWithShape="1">
              <a:gsLst>
                <a:gs pos="0">
                  <a:srgbClr val="E30000"/>
                </a:gs>
                <a:gs pos="100000">
                  <a:srgbClr val="760303"/>
                </a:gs>
              </a:gsLst>
              <a:lin ang="5400000"/>
              <a:tileRect/>
            </a:gradFill>
            <a:ln w="9525">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微软雅黑" panose="020B0503020204020204" charset="-122"/>
                  <a:ea typeface="微软雅黑" panose="020B0503020204020204" charset="-122"/>
                </a:rPr>
                <a:t>（十）</a:t>
              </a:r>
              <a:endParaRPr lang="zh-CN" altLang="zh-CN" sz="2400" b="1" dirty="0">
                <a:solidFill>
                  <a:srgbClr val="FFFFFF"/>
                </a:solidFill>
                <a:latin typeface="微软雅黑" panose="020B0503020204020204" charset="-122"/>
                <a:ea typeface="微软雅黑" panose="020B0503020204020204" charset="-122"/>
              </a:endParaRPr>
            </a:p>
          </p:txBody>
        </p:sp>
        <p:sp>
          <p:nvSpPr>
            <p:cNvPr id="54290" name="文本框 86"/>
            <p:cNvSpPr txBox="1"/>
            <p:nvPr/>
          </p:nvSpPr>
          <p:spPr>
            <a:xfrm>
              <a:off x="562922" y="4481475"/>
              <a:ext cx="1450690" cy="1383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latin typeface="等线" panose="02010600030101010101" pitchFamily="2" charset="-122"/>
                  <a:ea typeface="等线" panose="02010600030101010101" pitchFamily="2" charset="-122"/>
                </a:rPr>
                <a:t>全面从严治党成效卓著</a:t>
              </a:r>
              <a:endParaRPr lang="zh-CN" altLang="en-US" sz="2400" b="1" dirty="0">
                <a:latin typeface="等线" panose="02010600030101010101" pitchFamily="2" charset="-122"/>
                <a:ea typeface="等线" panose="02010600030101010101" pitchFamily="2" charset="-122"/>
              </a:endParaRPr>
            </a:p>
          </p:txBody>
        </p:sp>
      </p:grpSp>
      <p:grpSp>
        <p:nvGrpSpPr>
          <p:cNvPr id="54278" name="组合 3"/>
          <p:cNvGrpSpPr/>
          <p:nvPr/>
        </p:nvGrpSpPr>
        <p:grpSpPr>
          <a:xfrm>
            <a:off x="1530350" y="1344613"/>
            <a:ext cx="5815013" cy="908050"/>
            <a:chOff x="1579025" y="2342734"/>
            <a:chExt cx="5814472" cy="907426"/>
          </a:xfrm>
        </p:grpSpPr>
        <p:pic>
          <p:nvPicPr>
            <p:cNvPr id="54286" name="图片 23"/>
            <p:cNvPicPr>
              <a:picLocks noChangeAspect="1"/>
            </p:cNvPicPr>
            <p:nvPr/>
          </p:nvPicPr>
          <p:blipFill>
            <a:blip r:embed="rId1"/>
            <a:stretch>
              <a:fillRect/>
            </a:stretch>
          </p:blipFill>
          <p:spPr>
            <a:xfrm>
              <a:off x="1579025" y="2361585"/>
              <a:ext cx="5814472" cy="888575"/>
            </a:xfrm>
            <a:prstGeom prst="rect">
              <a:avLst/>
            </a:prstGeom>
            <a:noFill/>
            <a:ln w="9525">
              <a:noFill/>
            </a:ln>
          </p:spPr>
        </p:pic>
        <p:sp>
          <p:nvSpPr>
            <p:cNvPr id="28" name="TextBox 9">
              <a:hlinkClick r:id="" action="ppaction://hlinkshowjump?jump=nextslide"/>
            </p:cNvPr>
            <p:cNvSpPr txBox="1"/>
            <p:nvPr/>
          </p:nvSpPr>
          <p:spPr>
            <a:xfrm>
              <a:off x="2839383" y="2342734"/>
              <a:ext cx="3230262" cy="498132"/>
            </a:xfrm>
            <a:prstGeom prst="rect">
              <a:avLst/>
            </a:prstGeom>
          </p:spPr>
          <p:txBody>
            <a:bodyPr wrap="none">
              <a:spAutoFit/>
            </a:bodyPr>
            <a:lstStyle>
              <a:defPPr>
                <a:defRPr lang="zh-CN"/>
              </a:defPPr>
              <a:lvl1pPr algn="dist" fontAlgn="base">
                <a:spcBef>
                  <a:spcPct val="0"/>
                </a:spcBef>
                <a:spcAft>
                  <a:spcPct val="0"/>
                </a:spcAft>
                <a:defRPr sz="2000" b="1">
                  <a:ln w="3175">
                    <a:noFill/>
                  </a:ln>
                  <a:gradFill>
                    <a:gsLst>
                      <a:gs pos="25000">
                        <a:srgbClr val="FF0000"/>
                      </a:gs>
                      <a:gs pos="100000">
                        <a:schemeClr val="accent2">
                          <a:shade val="45000"/>
                          <a:satMod val="165000"/>
                        </a:schemeClr>
                      </a:gs>
                    </a:gsLst>
                    <a:lin ang="5400000"/>
                  </a:gradFill>
                  <a:latin typeface="微软雅黑" panose="020B0503020204020204" charset="-122"/>
                  <a:ea typeface="微软雅黑" panose="020B0503020204020204" charset="-122"/>
                </a:defRPr>
              </a:lvl1pPr>
              <a:lvl2pPr fontAlgn="base">
                <a:spcBef>
                  <a:spcPct val="0"/>
                </a:spcBef>
                <a:spcAft>
                  <a:spcPct val="0"/>
                </a:spcAft>
                <a:defRPr>
                  <a:latin typeface="Arial" panose="020B0604020202020204" pitchFamily="34" charset="0"/>
                  <a:ea typeface="宋体" panose="02010600030101010101" pitchFamily="2" charset="-122"/>
                </a:defRPr>
              </a:lvl2pPr>
              <a:lvl3pPr fontAlgn="base">
                <a:spcBef>
                  <a:spcPct val="0"/>
                </a:spcBef>
                <a:spcAft>
                  <a:spcPct val="0"/>
                </a:spcAft>
                <a:defRPr>
                  <a:latin typeface="Arial" panose="020B0604020202020204" pitchFamily="34" charset="0"/>
                  <a:ea typeface="宋体" panose="02010600030101010101" pitchFamily="2" charset="-122"/>
                </a:defRPr>
              </a:lvl3pPr>
              <a:lvl4pPr fontAlgn="base">
                <a:spcBef>
                  <a:spcPct val="0"/>
                </a:spcBef>
                <a:spcAft>
                  <a:spcPct val="0"/>
                </a:spcAft>
                <a:defRPr>
                  <a:latin typeface="Arial" panose="020B0604020202020204" pitchFamily="34" charset="0"/>
                  <a:ea typeface="宋体" panose="02010600030101010101" pitchFamily="2" charset="-122"/>
                </a:defRPr>
              </a:lvl4pPr>
              <a:lvl5pPr fontAlgn="base">
                <a:spcBef>
                  <a:spcPct val="0"/>
                </a:spcBef>
                <a:spcAft>
                  <a:spcPct val="0"/>
                </a:spcAft>
                <a:defRPr>
                  <a:latin typeface="Arial" panose="020B0604020202020204" pitchFamily="34" charset="0"/>
                  <a:ea typeface="宋体" panose="02010600030101010101" pitchFamily="2" charset="-122"/>
                </a:defRPr>
              </a:lvl5pPr>
              <a:lvl6pPr>
                <a:defRPr>
                  <a:latin typeface="Arial" panose="020B0604020202020204" pitchFamily="34" charset="0"/>
                  <a:ea typeface="宋体" panose="02010600030101010101" pitchFamily="2" charset="-122"/>
                </a:defRPr>
              </a:lvl6pPr>
              <a:lvl7pPr>
                <a:defRPr>
                  <a:latin typeface="Arial" panose="020B0604020202020204" pitchFamily="34" charset="0"/>
                  <a:ea typeface="宋体" panose="02010600030101010101" pitchFamily="2" charset="-122"/>
                </a:defRPr>
              </a:lvl7pPr>
              <a:lvl8pPr>
                <a:defRPr>
                  <a:latin typeface="Arial" panose="020B0604020202020204" pitchFamily="34" charset="0"/>
                  <a:ea typeface="宋体" panose="02010600030101010101" pitchFamily="2" charset="-122"/>
                </a:defRPr>
              </a:lvl8pPr>
              <a:lvl9pPr>
                <a:defRPr>
                  <a:latin typeface="Arial" panose="020B0604020202020204" pitchFamily="34" charset="0"/>
                  <a:ea typeface="宋体" panose="02010600030101010101" pitchFamily="2" charset="-122"/>
                </a:defRPr>
              </a:lvl9pPr>
            </a:lstStyle>
            <a:p>
              <a:pPr marL="0" marR="0" lvl="0" indent="0" algn="dist" defTabSz="908685" rtl="0" eaLnBrk="0" fontAlgn="auto" latinLnBrk="0" hangingPunct="0">
                <a:lnSpc>
                  <a:spcPct val="100000"/>
                </a:lnSpc>
                <a:spcBef>
                  <a:spcPts val="0"/>
                </a:spcBef>
                <a:spcAft>
                  <a:spcPts val="0"/>
                </a:spcAft>
                <a:buClrTx/>
                <a:buSzTx/>
                <a:buFontTx/>
                <a:buNone/>
                <a:defRPr/>
              </a:pPr>
              <a:r>
                <a:rPr kumimoji="0" lang="zh-CN" altLang="en-US" sz="2635" b="1" i="0" u="none" strike="noStrike" kern="1200" cap="none" spc="0" normalizeH="0" baseline="0" noProof="1">
                  <a:ln w="3175">
                    <a:noFill/>
                  </a:ln>
                  <a:solidFill>
                    <a:prstClr val="white"/>
                  </a:solidFill>
                  <a:effectLst/>
                  <a:uLnTx/>
                  <a:uFillTx/>
                  <a:latin typeface="微软雅黑" panose="020B0503020204020204" charset="-122"/>
                  <a:ea typeface="微软雅黑" panose="020B0503020204020204" charset="-122"/>
                  <a:cs typeface="+mn-cs"/>
                  <a:sym typeface="+mn-ea"/>
                </a:rPr>
                <a:t>十个方面历史性成就</a:t>
              </a:r>
              <a:endParaRPr kumimoji="0" lang="zh-CN" altLang="en-US" sz="2635" b="1" i="0" u="none" strike="noStrike" kern="1200" cap="none" spc="0" normalizeH="0" baseline="0" noProof="1">
                <a:ln w="3175">
                  <a:noFill/>
                </a:ln>
                <a:solidFill>
                  <a:prstClr val="white"/>
                </a:solidFill>
                <a:effectLst/>
                <a:uLnTx/>
                <a:uFillTx/>
                <a:latin typeface="微软雅黑" panose="020B0503020204020204" charset="-122"/>
                <a:ea typeface="微软雅黑" panose="020B0503020204020204" charset="-122"/>
                <a:cs typeface="+mn-cs"/>
                <a:sym typeface="+mn-ea"/>
              </a:endParaRPr>
            </a:p>
          </p:txBody>
        </p:sp>
      </p:grpSp>
      <p:sp>
        <p:nvSpPr>
          <p:cNvPr id="29" name="矩形 28"/>
          <p:cNvSpPr/>
          <p:nvPr/>
        </p:nvSpPr>
        <p:spPr bwMode="auto">
          <a:xfrm>
            <a:off x="3767178" y="2652607"/>
            <a:ext cx="1633738" cy="2770318"/>
          </a:xfrm>
          <a:prstGeom prst="rect">
            <a:avLst/>
          </a:prstGeom>
          <a:solidFill>
            <a:srgbClr val="FFFFFF"/>
          </a:solidFill>
          <a:ln w="25400" cap="flat" cmpd="sng" algn="ctr">
            <a:solidFill>
              <a:srgbClr val="E71E17"/>
            </a:solidFill>
            <a:prstDash val="solid"/>
          </a:ln>
          <a:effectLst>
            <a:softEdge rad="0"/>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0" cap="none" spc="0" normalizeH="0" baseline="0" noProof="1">
              <a:ln>
                <a:noFill/>
              </a:ln>
              <a:solidFill>
                <a:srgbClr val="B2B2B2"/>
              </a:solidFill>
              <a:effectLst/>
              <a:uLnTx/>
              <a:uFillTx/>
              <a:latin typeface="Ping Hei"/>
              <a:ea typeface="宋体" panose="02010600030101010101" pitchFamily="2" charset="-122"/>
              <a:cs typeface="+mn-cs"/>
            </a:endParaRPr>
          </a:p>
        </p:txBody>
      </p:sp>
      <p:sp>
        <p:nvSpPr>
          <p:cNvPr id="54282" name="矩形 10"/>
          <p:cNvSpPr/>
          <p:nvPr/>
        </p:nvSpPr>
        <p:spPr>
          <a:xfrm>
            <a:off x="3963988" y="2927350"/>
            <a:ext cx="1222375" cy="363538"/>
          </a:xfrm>
          <a:prstGeom prst="rect">
            <a:avLst/>
          </a:prstGeom>
          <a:gradFill rotWithShape="1">
            <a:gsLst>
              <a:gs pos="0">
                <a:srgbClr val="E30000"/>
              </a:gs>
              <a:gs pos="100000">
                <a:srgbClr val="760303"/>
              </a:gs>
            </a:gsLst>
            <a:lin ang="5400000"/>
            <a:tileRect/>
          </a:gradFill>
          <a:ln w="9525">
            <a:noFill/>
          </a:ln>
        </p:spPr>
        <p:txBody>
          <a:bodyPr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400" b="1" dirty="0">
                <a:solidFill>
                  <a:srgbClr val="FFFFFF"/>
                </a:solidFill>
                <a:latin typeface="微软雅黑" panose="020B0503020204020204" charset="-122"/>
                <a:ea typeface="微软雅黑" panose="020B0503020204020204" charset="-122"/>
              </a:rPr>
              <a:t>（八）</a:t>
            </a:r>
            <a:endParaRPr lang="zh-CN" altLang="zh-CN" sz="2400" b="1" dirty="0">
              <a:solidFill>
                <a:srgbClr val="FFFFFF"/>
              </a:solidFill>
              <a:latin typeface="微软雅黑" panose="020B0503020204020204" charset="-122"/>
              <a:ea typeface="微软雅黑" panose="020B0503020204020204" charset="-122"/>
            </a:endParaRPr>
          </a:p>
        </p:txBody>
      </p:sp>
      <p:sp>
        <p:nvSpPr>
          <p:cNvPr id="54283" name="文本框 74"/>
          <p:cNvSpPr txBox="1"/>
          <p:nvPr/>
        </p:nvSpPr>
        <p:spPr>
          <a:xfrm>
            <a:off x="3849688" y="3541713"/>
            <a:ext cx="1450975" cy="1384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lnSpc>
                <a:spcPct val="120000"/>
              </a:lnSpc>
              <a:spcBef>
                <a:spcPts val="1400"/>
              </a:spcBef>
              <a:buNone/>
            </a:pPr>
            <a:r>
              <a:rPr lang="zh-CN" altLang="en-US" sz="2400" b="1" dirty="0">
                <a:latin typeface="等线" panose="02010600030101010101" pitchFamily="2" charset="-122"/>
                <a:ea typeface="等线" panose="02010600030101010101" pitchFamily="2" charset="-122"/>
              </a:rPr>
              <a:t>港澳台工作取得新进展</a:t>
            </a:r>
            <a:endParaRPr lang="zh-CN" altLang="en-US" sz="2400" b="1" dirty="0">
              <a:latin typeface="等线" panose="02010600030101010101" pitchFamily="2" charset="-122"/>
              <a:ea typeface="等线" panose="02010600030101010101" pitchFamily="2" charset="-122"/>
            </a:endParaRPr>
          </a:p>
        </p:txBody>
      </p:sp>
      <p:sp>
        <p:nvSpPr>
          <p:cNvPr id="54284"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54285"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框 3"/>
          <p:cNvSpPr txBox="1"/>
          <p:nvPr/>
        </p:nvSpPr>
        <p:spPr>
          <a:xfrm>
            <a:off x="866775" y="1033463"/>
            <a:ext cx="7667625" cy="4894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solidFill>
                  <a:srgbClr val="FF0000"/>
                </a:solidFill>
                <a:latin typeface="黑体" panose="02010609060101010101" pitchFamily="49" charset="-122"/>
                <a:ea typeface="黑体" panose="02010609060101010101" pitchFamily="49" charset="-122"/>
              </a:rPr>
              <a:t>取得历史性成就的主要原因： </a:t>
            </a:r>
            <a:endParaRPr lang="zh-CN" altLang="en-US" sz="2600" b="1" dirty="0">
              <a:solidFill>
                <a:srgbClr val="FF0000"/>
              </a:solidFill>
              <a:latin typeface="黑体" panose="02010609060101010101" pitchFamily="49" charset="-122"/>
              <a:ea typeface="黑体" panose="02010609060101010101" pitchFamily="49" charset="-122"/>
            </a:endParaRPr>
          </a:p>
          <a:p>
            <a:pPr marL="0" lvl="0" indent="0" eaLnBrk="1" hangingPunct="1">
              <a:lnSpc>
                <a:spcPct val="120000"/>
              </a:lnSpc>
              <a:spcBef>
                <a:spcPct val="0"/>
              </a:spcBef>
              <a:buNone/>
            </a:pPr>
            <a:r>
              <a:rPr lang="zh-CN" altLang="en-US" sz="2600" b="1" dirty="0">
                <a:solidFill>
                  <a:srgbClr val="660033"/>
                </a:solidFill>
                <a:latin typeface="黑体" panose="02010609060101010101" pitchFamily="49" charset="-122"/>
                <a:ea typeface="黑体" panose="02010609060101010101" pitchFamily="49" charset="-122"/>
              </a:rPr>
              <a:t>    党和国家事业取得的历史性成就，发生的历史性变革，是以习近平为核心的党中央坚强领导的结果，是习近平新时代中国特色社会主义思想科学指引的结果，是全党全国各族人民共同奋斗的结果。以习近平为核心的党中央举旗定向、运筹帷幄，坚持不忘初心、牢记使命、砥砺奋进，以巨大的政治勇气，有效应对国际国内诸多风险和挑战。党中央的坚强领导是党和国家事业发生历史性变革的根本政治保障。</a:t>
            </a:r>
            <a:endParaRPr lang="zh-CN" altLang="en-US" sz="2600" b="1" dirty="0">
              <a:solidFill>
                <a:srgbClr val="660033"/>
              </a:solidFill>
              <a:latin typeface="黑体" panose="02010609060101010101" pitchFamily="49" charset="-122"/>
              <a:ea typeface="黑体" panose="02010609060101010101" pitchFamily="49" charset="-122"/>
            </a:endParaRPr>
          </a:p>
        </p:txBody>
      </p:sp>
      <p:sp>
        <p:nvSpPr>
          <p:cNvPr id="55299"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55300"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56323"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6324" name="Rectangle 7"/>
          <p:cNvSpPr/>
          <p:nvPr/>
        </p:nvSpPr>
        <p:spPr>
          <a:xfrm>
            <a:off x="533400" y="1123950"/>
            <a:ext cx="7696200" cy="5429250"/>
          </a:xfrm>
          <a:prstGeom prst="rect">
            <a:avLst/>
          </a:prstGeom>
          <a:noFill/>
          <a:ln w="9525">
            <a:noFill/>
          </a:ln>
        </p:spPr>
        <p:txBody>
          <a:bodyPr anchor="ctr">
            <a:spAutoFit/>
          </a:bodyPr>
          <a:p>
            <a:r>
              <a:rPr lang="zh-CN" altLang="en-US" sz="2200" dirty="0">
                <a:solidFill>
                  <a:srgbClr val="FF0000"/>
                </a:solidFill>
                <a:latin typeface="黑体" panose="02010609060101010101" pitchFamily="49" charset="-122"/>
                <a:ea typeface="黑体" panose="02010609060101010101" pitchFamily="49" charset="-122"/>
              </a:rPr>
              <a:t>历史性变革的主要表现：</a:t>
            </a:r>
            <a:r>
              <a:rPr lang="en-US" altLang="zh-CN" sz="2200" dirty="0">
                <a:solidFill>
                  <a:srgbClr val="FF0000"/>
                </a:solidFill>
                <a:latin typeface="黑体" panose="02010609060101010101" pitchFamily="49" charset="-122"/>
                <a:ea typeface="黑体" panose="02010609060101010101" pitchFamily="49" charset="-122"/>
              </a:rPr>
              <a:t> </a:t>
            </a:r>
            <a:endParaRPr lang="en-US" altLang="zh-CN" sz="2200" dirty="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     1.</a:t>
            </a:r>
            <a:r>
              <a:rPr lang="zh-CN" altLang="en-US" sz="2200" dirty="0">
                <a:latin typeface="黑体" panose="02010609060101010101" pitchFamily="49" charset="-122"/>
                <a:ea typeface="黑体" panose="02010609060101010101" pitchFamily="49" charset="-122"/>
              </a:rPr>
              <a:t>全面加强党的领导发生深刻变革</a:t>
            </a:r>
            <a:endParaRPr lang="en-US" altLang="zh-CN" sz="2200" dirty="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     2.</a:t>
            </a:r>
            <a:r>
              <a:rPr lang="zh-CN" altLang="en-US" sz="2200" dirty="0">
                <a:latin typeface="黑体" panose="02010609060101010101" pitchFamily="49" charset="-122"/>
                <a:ea typeface="黑体" panose="02010609060101010101" pitchFamily="49" charset="-122"/>
              </a:rPr>
              <a:t>发展理念和发展方式发生深刻变革</a:t>
            </a:r>
            <a:endParaRPr lang="en-US" altLang="zh-CN" sz="2200" dirty="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     3.</a:t>
            </a:r>
            <a:r>
              <a:rPr lang="zh-CN" altLang="en-US" sz="2200" dirty="0">
                <a:latin typeface="黑体" panose="02010609060101010101" pitchFamily="49" charset="-122"/>
                <a:ea typeface="黑体" panose="02010609060101010101" pitchFamily="49" charset="-122"/>
              </a:rPr>
              <a:t>各方面体制机制发生深刻变革</a:t>
            </a:r>
            <a:endParaRPr lang="en-US" altLang="zh-CN" sz="2200" dirty="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     4.</a:t>
            </a:r>
            <a:r>
              <a:rPr lang="zh-CN" altLang="en-US" sz="2200" dirty="0">
                <a:latin typeface="黑体" panose="02010609060101010101" pitchFamily="49" charset="-122"/>
                <a:ea typeface="黑体" panose="02010609060101010101" pitchFamily="49" charset="-122"/>
              </a:rPr>
              <a:t>全面依法治国发生深刻变革</a:t>
            </a:r>
            <a:endParaRPr lang="en-US" altLang="zh-CN" sz="2200" dirty="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     5.</a:t>
            </a:r>
            <a:r>
              <a:rPr lang="zh-CN" altLang="en-US" sz="2200" dirty="0">
                <a:latin typeface="黑体" panose="02010609060101010101" pitchFamily="49" charset="-122"/>
                <a:ea typeface="黑体" panose="02010609060101010101" pitchFamily="49" charset="-122"/>
              </a:rPr>
              <a:t>党对意识形态工作的领导发生深刻变革</a:t>
            </a:r>
            <a:endParaRPr lang="en-US" altLang="zh-CN" sz="2200" dirty="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     6.</a:t>
            </a:r>
            <a:r>
              <a:rPr lang="zh-CN" altLang="en-US" sz="2200" dirty="0">
                <a:latin typeface="黑体" panose="02010609060101010101" pitchFamily="49" charset="-122"/>
                <a:ea typeface="黑体" panose="02010609060101010101" pitchFamily="49" charset="-122"/>
              </a:rPr>
              <a:t>生态文明建设发生深刻变革</a:t>
            </a:r>
            <a:endParaRPr lang="en-US" altLang="zh-CN" sz="2200" dirty="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     7.</a:t>
            </a:r>
            <a:r>
              <a:rPr lang="zh-CN" altLang="en-US" sz="2200" dirty="0">
                <a:latin typeface="黑体" panose="02010609060101010101" pitchFamily="49" charset="-122"/>
                <a:ea typeface="黑体" panose="02010609060101010101" pitchFamily="49" charset="-122"/>
              </a:rPr>
              <a:t>国防和军队现代化发生深刻变革</a:t>
            </a:r>
            <a:endParaRPr lang="en-US" altLang="zh-CN" sz="2200" dirty="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     8.</a:t>
            </a:r>
            <a:r>
              <a:rPr lang="zh-CN" altLang="en-US" sz="2200" dirty="0">
                <a:latin typeface="黑体" panose="02010609060101010101" pitchFamily="49" charset="-122"/>
                <a:ea typeface="黑体" panose="02010609060101010101" pitchFamily="49" charset="-122"/>
              </a:rPr>
              <a:t>中国特色大国外交发生深刻变革</a:t>
            </a:r>
            <a:endParaRPr lang="en-US" altLang="zh-CN" sz="2200" dirty="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     9.</a:t>
            </a:r>
            <a:r>
              <a:rPr lang="zh-CN" altLang="en-US" sz="2200" dirty="0">
                <a:latin typeface="黑体" panose="02010609060101010101" pitchFamily="49" charset="-122"/>
                <a:ea typeface="黑体" panose="02010609060101010101" pitchFamily="49" charset="-122"/>
              </a:rPr>
              <a:t>全面从严治党发生深刻变革</a:t>
            </a:r>
            <a:endParaRPr lang="en-US" altLang="zh-CN" sz="2200" dirty="0">
              <a:latin typeface="黑体" panose="02010609060101010101" pitchFamily="49" charset="-122"/>
              <a:ea typeface="黑体" panose="02010609060101010101" pitchFamily="49" charset="-122"/>
            </a:endParaRPr>
          </a:p>
          <a:p>
            <a:pPr>
              <a:lnSpc>
                <a:spcPct val="150000"/>
              </a:lnSpc>
            </a:pPr>
            <a:r>
              <a:rPr lang="en-US" altLang="zh-CN" sz="2200" dirty="0">
                <a:latin typeface="黑体" panose="02010609060101010101" pitchFamily="49" charset="-122"/>
                <a:ea typeface="黑体" panose="02010609060101010101" pitchFamily="49" charset="-122"/>
              </a:rPr>
              <a:t>     </a:t>
            </a:r>
            <a:endParaRPr lang="zh-CN" altLang="en-US" sz="2200" dirty="0">
              <a:latin typeface="黑体" panose="02010609060101010101" pitchFamily="49" charset="-122"/>
              <a:ea typeface="黑体" panose="02010609060101010101" pitchFamily="49" charset="-122"/>
            </a:endParaRPr>
          </a:p>
        </p:txBody>
      </p:sp>
      <p:pic>
        <p:nvPicPr>
          <p:cNvPr id="56325" name="图片 5" descr="变革.jpg"/>
          <p:cNvPicPr>
            <a:picLocks noChangeAspect="1"/>
          </p:cNvPicPr>
          <p:nvPr/>
        </p:nvPicPr>
        <p:blipFill>
          <a:blip r:embed="rId1"/>
          <a:stretch>
            <a:fillRect/>
          </a:stretch>
        </p:blipFill>
        <p:spPr>
          <a:xfrm>
            <a:off x="6248400" y="228600"/>
            <a:ext cx="2590800" cy="2806700"/>
          </a:xfrm>
          <a:prstGeom prst="rect">
            <a:avLst/>
          </a:prstGeom>
          <a:noFill/>
          <a:ln w="9525">
            <a:noFill/>
          </a:ln>
        </p:spPr>
      </p:pic>
    </p:spTree>
  </p:cSld>
  <p:clrMapOvr>
    <a:masterClrMapping/>
  </p:clrMapOvr>
  <p:transition spd="med">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框 4"/>
          <p:cNvSpPr txBox="1"/>
          <p:nvPr/>
        </p:nvSpPr>
        <p:spPr>
          <a:xfrm>
            <a:off x="12954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（一）极不平凡的五年</a:t>
            </a:r>
            <a:endParaRPr lang="zh-CN" altLang="en-US" sz="2800" b="1" dirty="0">
              <a:latin typeface="黑体" panose="02010609060101010101" pitchFamily="49" charset="-122"/>
              <a:ea typeface="黑体" panose="02010609060101010101" pitchFamily="49" charset="-122"/>
            </a:endParaRPr>
          </a:p>
        </p:txBody>
      </p:sp>
      <p:sp>
        <p:nvSpPr>
          <p:cNvPr id="57347"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7348" name="Rectangle 7"/>
          <p:cNvSpPr/>
          <p:nvPr/>
        </p:nvSpPr>
        <p:spPr>
          <a:xfrm>
            <a:off x="304800" y="1123950"/>
            <a:ext cx="8382000" cy="3109913"/>
          </a:xfrm>
          <a:prstGeom prst="rect">
            <a:avLst/>
          </a:prstGeom>
          <a:noFill/>
          <a:ln w="9525">
            <a:noFill/>
          </a:ln>
        </p:spPr>
        <p:txBody>
          <a:bodyPr anchor="ctr">
            <a:spAutoFit/>
          </a:bodyPr>
          <a:p>
            <a:r>
              <a:rPr lang="zh-CN" altLang="en-US" sz="2800" dirty="0">
                <a:solidFill>
                  <a:srgbClr val="FF0000"/>
                </a:solidFill>
                <a:latin typeface="黑体" panose="02010609060101010101" pitchFamily="49" charset="-122"/>
                <a:ea typeface="黑体" panose="02010609060101010101" pitchFamily="49" charset="-122"/>
              </a:rPr>
              <a:t>   实现历史性变革的主要原因：</a:t>
            </a:r>
            <a:r>
              <a:rPr lang="en-US" altLang="zh-CN" sz="2800" dirty="0">
                <a:solidFill>
                  <a:srgbClr val="FF0000"/>
                </a:solidFill>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pPr>
              <a:lnSpc>
                <a:spcPct val="150000"/>
              </a:lnSpc>
            </a:pPr>
            <a:r>
              <a:rPr lang="zh-CN" altLang="en-US" sz="2800" dirty="0">
                <a:latin typeface="黑体" panose="02010609060101010101" pitchFamily="49" charset="-122"/>
                <a:ea typeface="黑体" panose="02010609060101010101" pitchFamily="49" charset="-122"/>
              </a:rPr>
              <a:t>   一是始终坚持和加强中国共产党的全面领导。</a:t>
            </a:r>
            <a:endParaRPr lang="en-US" altLang="zh-CN" sz="2800" dirty="0">
              <a:latin typeface="黑体" panose="02010609060101010101" pitchFamily="49" charset="-122"/>
              <a:ea typeface="黑体" panose="02010609060101010101" pitchFamily="49" charset="-122"/>
            </a:endParaRPr>
          </a:p>
          <a:p>
            <a:pPr>
              <a:lnSpc>
                <a:spcPct val="150000"/>
              </a:lnSpc>
            </a:pPr>
            <a:r>
              <a:rPr lang="zh-CN" altLang="en-US" sz="2800" dirty="0">
                <a:latin typeface="黑体" panose="02010609060101010101" pitchFamily="49" charset="-122"/>
                <a:ea typeface="黑体" panose="02010609060101010101" pitchFamily="49" charset="-122"/>
              </a:rPr>
              <a:t>   二是始终把握改革的正确方向。</a:t>
            </a:r>
            <a:endParaRPr lang="en-US" altLang="zh-CN" sz="2800" dirty="0">
              <a:latin typeface="黑体" panose="02010609060101010101" pitchFamily="49" charset="-122"/>
              <a:ea typeface="黑体" panose="02010609060101010101" pitchFamily="49" charset="-122"/>
            </a:endParaRPr>
          </a:p>
          <a:p>
            <a:pPr>
              <a:lnSpc>
                <a:spcPct val="150000"/>
              </a:lnSpc>
            </a:pPr>
            <a:r>
              <a:rPr lang="zh-CN" altLang="en-US" sz="2800" dirty="0">
                <a:latin typeface="黑体" panose="02010609060101010101" pitchFamily="49" charset="-122"/>
                <a:ea typeface="黑体" panose="02010609060101010101" pitchFamily="49" charset="-122"/>
              </a:rPr>
              <a:t>   三是始终系统谋划改革的科学路径和有效方法。</a:t>
            </a:r>
            <a:endParaRPr lang="en-US" altLang="zh-CN" sz="2800" dirty="0">
              <a:latin typeface="黑体" panose="02010609060101010101" pitchFamily="49" charset="-122"/>
              <a:ea typeface="黑体" panose="02010609060101010101" pitchFamily="49" charset="-122"/>
            </a:endParaRPr>
          </a:p>
          <a:p>
            <a:pPr>
              <a:lnSpc>
                <a:spcPct val="150000"/>
              </a:lnSpc>
            </a:pPr>
            <a:r>
              <a:rPr lang="zh-CN" altLang="en-US" sz="2800" dirty="0">
                <a:latin typeface="黑体" panose="02010609060101010101" pitchFamily="49" charset="-122"/>
                <a:ea typeface="黑体" panose="02010609060101010101" pitchFamily="49" charset="-122"/>
              </a:rPr>
              <a:t>   四是始终狠抓改革落实。</a:t>
            </a:r>
            <a:r>
              <a:rPr lang="en-US" altLang="zh-CN" sz="2800" dirty="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
        <p:nvSpPr>
          <p:cNvPr id="5123" name="Text Box 5"/>
          <p:cNvSpPr txBox="1"/>
          <p:nvPr/>
        </p:nvSpPr>
        <p:spPr>
          <a:xfrm>
            <a:off x="1219200" y="1066800"/>
            <a:ext cx="5943600" cy="10398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10000"/>
              </a:lnSpc>
              <a:spcBef>
                <a:spcPct val="50000"/>
              </a:spcBef>
              <a:buNone/>
            </a:pPr>
            <a:r>
              <a:rPr lang="zh-CN" altLang="en-US" sz="2800" b="1" dirty="0"/>
              <a:t>    中共十八大于</a:t>
            </a:r>
            <a:r>
              <a:rPr lang="en-US" altLang="zh-CN" sz="2800" b="1" dirty="0"/>
              <a:t>2012</a:t>
            </a:r>
            <a:r>
              <a:rPr lang="zh-CN" altLang="en-US" sz="2800" b="1" dirty="0"/>
              <a:t>年</a:t>
            </a:r>
            <a:r>
              <a:rPr lang="en-US" altLang="zh-CN" sz="2800" b="1" dirty="0"/>
              <a:t>11</a:t>
            </a:r>
            <a:r>
              <a:rPr lang="zh-CN" altLang="en-US" sz="2800" b="1" dirty="0"/>
              <a:t>月</a:t>
            </a:r>
            <a:r>
              <a:rPr lang="en-US" altLang="zh-CN" sz="2800" b="1" dirty="0"/>
              <a:t>8</a:t>
            </a:r>
            <a:r>
              <a:rPr lang="zh-CN" altLang="en-US" sz="2800" b="1" dirty="0"/>
              <a:t>日至</a:t>
            </a:r>
            <a:r>
              <a:rPr lang="en-US" altLang="zh-CN" sz="2800" b="1" dirty="0"/>
              <a:t>14</a:t>
            </a:r>
            <a:r>
              <a:rPr lang="zh-CN" altLang="en-US" sz="2800" b="1" dirty="0"/>
              <a:t>日在北京召开。 </a:t>
            </a:r>
            <a:endParaRPr lang="zh-CN" altLang="en-US" sz="2800" b="1" dirty="0"/>
          </a:p>
        </p:txBody>
      </p:sp>
      <p:pic>
        <p:nvPicPr>
          <p:cNvPr id="4101" name="Picture 6" descr="xmg121125_b"/>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84" y="2189962"/>
            <a:ext cx="3200316" cy="367824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125" name="Text Box 7"/>
          <p:cNvSpPr txBox="1"/>
          <p:nvPr/>
        </p:nvSpPr>
        <p:spPr>
          <a:xfrm>
            <a:off x="5029200" y="4038600"/>
            <a:ext cx="3048000" cy="1631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t>胡锦涛在中共十八大上做</a:t>
            </a:r>
            <a:r>
              <a:rPr lang="en-US" altLang="zh-CN" sz="2000" b="1" dirty="0"/>
              <a:t>《</a:t>
            </a:r>
            <a:r>
              <a:rPr lang="zh-CN" altLang="en-US" sz="2000" b="1" dirty="0"/>
              <a:t>坚定不移沿着中国特色社会主义道路前进　为全面建成小康社会而奋斗</a:t>
            </a:r>
            <a:r>
              <a:rPr lang="en-US" altLang="zh-CN" sz="2000" b="1" dirty="0"/>
              <a:t>》</a:t>
            </a:r>
            <a:r>
              <a:rPr lang="zh-CN" altLang="en-US" sz="2000" b="1" dirty="0"/>
              <a:t>的报告</a:t>
            </a:r>
            <a:endParaRPr lang="zh-CN" altLang="en-US" sz="2000" b="1" dirty="0"/>
          </a:p>
        </p:txBody>
      </p:sp>
      <p:sp>
        <p:nvSpPr>
          <p:cNvPr id="5126" name="Text Box 34"/>
          <p:cNvSpPr txBox="1"/>
          <p:nvPr/>
        </p:nvSpPr>
        <p:spPr>
          <a:xfrm>
            <a:off x="914400" y="381000"/>
            <a:ext cx="6477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（一）全面建成小康社会目标的确定</a:t>
            </a:r>
            <a:endParaRPr lang="zh-CN" altLang="en-US" sz="2800" b="1" dirty="0">
              <a:solidFill>
                <a:srgbClr val="663300"/>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ext Box 38"/>
          <p:cNvSpPr txBox="1"/>
          <p:nvPr/>
        </p:nvSpPr>
        <p:spPr>
          <a:xfrm>
            <a:off x="1219200" y="381000"/>
            <a:ext cx="7086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（二）新时代中国与世界关系的历史性变化</a:t>
            </a:r>
            <a:endParaRPr lang="zh-CN" altLang="en-US" sz="2800" b="1" dirty="0">
              <a:latin typeface="黑体" panose="02010609060101010101" pitchFamily="49" charset="-122"/>
              <a:ea typeface="黑体" panose="02010609060101010101" pitchFamily="49" charset="-122"/>
            </a:endParaRPr>
          </a:p>
        </p:txBody>
      </p:sp>
      <p:sp>
        <p:nvSpPr>
          <p:cNvPr id="58371" name="文本框 2"/>
          <p:cNvSpPr txBox="1"/>
          <p:nvPr/>
        </p:nvSpPr>
        <p:spPr>
          <a:xfrm>
            <a:off x="685800" y="1143000"/>
            <a:ext cx="7867650" cy="43497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solidFill>
                  <a:srgbClr val="660033"/>
                </a:solidFill>
                <a:latin typeface="黑体" panose="02010609060101010101" pitchFamily="49" charset="-122"/>
                <a:ea typeface="黑体" panose="02010609060101010101" pitchFamily="49" charset="-122"/>
              </a:rPr>
              <a:t>    中国特色社会主义进入新时代，中国的国际地位发生了历史性的变化，正日益走近世界舞台中央。五年来，中国发挥负责任大国作用，积极推动构建人类命运共同体，做世界和平的建设者、全球发展的贡献者、国际秩序的维护者，不断为人类作出更大贡献。中国同国际社会的互联互动变得空前紧密，中国对世界的依靠、对国际事务的参与在不断加深，世界对中国的依靠、对中国的影响也在不断加深。中国越来越离不开世界，世界也越来越离不开中国。</a:t>
            </a:r>
            <a:endParaRPr lang="zh-CN" altLang="en-US" sz="2600" b="1" dirty="0">
              <a:latin typeface="黑体" panose="02010609060101010101" pitchFamily="49" charset="-122"/>
              <a:ea typeface="黑体" panose="02010609060101010101" pitchFamily="49" charset="-122"/>
            </a:endParaRPr>
          </a:p>
        </p:txBody>
      </p:sp>
      <p:sp>
        <p:nvSpPr>
          <p:cNvPr id="58372"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AutoShape 2"/>
          <p:cNvSpPr>
            <a:spLocks noChangeArrowheads="1"/>
          </p:cNvSpPr>
          <p:nvPr/>
        </p:nvSpPr>
        <p:spPr bwMode="auto">
          <a:xfrm>
            <a:off x="1219200" y="381000"/>
            <a:ext cx="6934200" cy="914400"/>
          </a:xfrm>
          <a:prstGeom prst="roundRect">
            <a:avLst>
              <a:gd name="adj" fmla="val 10889"/>
            </a:avLst>
          </a:prstGeom>
          <a:gradFill rotWithShape="1">
            <a:gsLst>
              <a:gs pos="0">
                <a:srgbClr val="DDDDDD"/>
              </a:gs>
              <a:gs pos="50000">
                <a:schemeClr val="bg1"/>
              </a:gs>
              <a:gs pos="100000">
                <a:srgbClr val="DDDDDD"/>
              </a:gs>
            </a:gsLst>
            <a:lin ang="54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395" name="Rectangle 8"/>
          <p:cNvSpPr/>
          <p:nvPr/>
        </p:nvSpPr>
        <p:spPr>
          <a:xfrm>
            <a:off x="1133475" y="2300288"/>
            <a:ext cx="7010400" cy="9429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304800" eaLnBrk="1" hangingPunct="1">
              <a:lnSpc>
                <a:spcPct val="230000"/>
              </a:lnSpc>
              <a:spcBef>
                <a:spcPct val="0"/>
              </a:spcBef>
              <a:buNone/>
            </a:pPr>
            <a:r>
              <a:rPr lang="zh-CN" altLang="en-US" sz="2400" b="1" dirty="0">
                <a:latin typeface="黑体" panose="02010609060101010101" pitchFamily="49" charset="-122"/>
                <a:ea typeface="黑体" panose="02010609060101010101" pitchFamily="49" charset="-122"/>
              </a:rPr>
              <a:t>二、党和国家事业的历史性成就和历史性变革</a:t>
            </a:r>
            <a:endParaRPr lang="zh-CN" altLang="en-US" sz="2400" b="1" dirty="0">
              <a:latin typeface="黑体" panose="02010609060101010101" pitchFamily="49" charset="-122"/>
              <a:ea typeface="黑体" panose="02010609060101010101" pitchFamily="49" charset="-122"/>
            </a:endParaRPr>
          </a:p>
        </p:txBody>
      </p:sp>
      <p:grpSp>
        <p:nvGrpSpPr>
          <p:cNvPr id="59396" name="Group 34"/>
          <p:cNvGrpSpPr/>
          <p:nvPr/>
        </p:nvGrpSpPr>
        <p:grpSpPr>
          <a:xfrm>
            <a:off x="914400" y="2895600"/>
            <a:ext cx="7467600" cy="304800"/>
            <a:chOff x="0" y="0"/>
            <a:chExt cx="3764" cy="216"/>
          </a:xfrm>
        </p:grpSpPr>
        <p:sp>
          <p:nvSpPr>
            <p:cNvPr id="59406" name="Line 35"/>
            <p:cNvSpPr/>
            <p:nvPr/>
          </p:nvSpPr>
          <p:spPr>
            <a:xfrm>
              <a:off x="7" y="216"/>
              <a:ext cx="3757" cy="0"/>
            </a:xfrm>
            <a:prstGeom prst="line">
              <a:avLst/>
            </a:prstGeom>
            <a:ln w="25400" cap="flat" cmpd="sng">
              <a:solidFill>
                <a:srgbClr val="C0C0C0"/>
              </a:solidFill>
              <a:prstDash val="sysDot"/>
              <a:headEnd type="none" w="med" len="med"/>
              <a:tailEnd type="oval" w="med" len="med"/>
            </a:ln>
          </p:spPr>
        </p:sp>
        <p:pic>
          <p:nvPicPr>
            <p:cNvPr id="59407" name="Picture 36"/>
            <p:cNvPicPr>
              <a:picLocks noChangeAspect="1"/>
            </p:cNvPicPr>
            <p:nvPr/>
          </p:nvPicPr>
          <p:blipFill>
            <a:blip r:embed="rId1"/>
            <a:stretch>
              <a:fillRect/>
            </a:stretch>
          </p:blipFill>
          <p:spPr>
            <a:xfrm>
              <a:off x="0" y="0"/>
              <a:ext cx="223" cy="211"/>
            </a:xfrm>
            <a:prstGeom prst="rect">
              <a:avLst/>
            </a:prstGeom>
            <a:noFill/>
            <a:ln w="9525">
              <a:noFill/>
            </a:ln>
          </p:spPr>
        </p:pic>
      </p:grpSp>
      <p:grpSp>
        <p:nvGrpSpPr>
          <p:cNvPr id="59397" name="Group 37"/>
          <p:cNvGrpSpPr/>
          <p:nvPr/>
        </p:nvGrpSpPr>
        <p:grpSpPr>
          <a:xfrm>
            <a:off x="914400" y="3505200"/>
            <a:ext cx="7383463" cy="381000"/>
            <a:chOff x="0" y="0"/>
            <a:chExt cx="3764" cy="216"/>
          </a:xfrm>
        </p:grpSpPr>
        <p:sp>
          <p:nvSpPr>
            <p:cNvPr id="59404" name="Line 38"/>
            <p:cNvSpPr/>
            <p:nvPr/>
          </p:nvSpPr>
          <p:spPr>
            <a:xfrm>
              <a:off x="7" y="216"/>
              <a:ext cx="3757" cy="0"/>
            </a:xfrm>
            <a:prstGeom prst="line">
              <a:avLst/>
            </a:prstGeom>
            <a:ln w="25400" cap="flat" cmpd="sng">
              <a:solidFill>
                <a:srgbClr val="C0C0C0"/>
              </a:solidFill>
              <a:prstDash val="sysDot"/>
              <a:headEnd type="none" w="med" len="med"/>
              <a:tailEnd type="oval" w="med" len="med"/>
            </a:ln>
          </p:spPr>
        </p:sp>
        <p:pic>
          <p:nvPicPr>
            <p:cNvPr id="59405" name="Picture 39"/>
            <p:cNvPicPr>
              <a:picLocks noChangeAspect="1"/>
            </p:cNvPicPr>
            <p:nvPr/>
          </p:nvPicPr>
          <p:blipFill>
            <a:blip r:embed="rId1"/>
            <a:stretch>
              <a:fillRect/>
            </a:stretch>
          </p:blipFill>
          <p:spPr>
            <a:xfrm>
              <a:off x="0" y="0"/>
              <a:ext cx="223" cy="211"/>
            </a:xfrm>
            <a:prstGeom prst="rect">
              <a:avLst/>
            </a:prstGeom>
            <a:noFill/>
            <a:ln w="9525">
              <a:noFill/>
            </a:ln>
          </p:spPr>
        </p:pic>
      </p:grpSp>
      <p:sp>
        <p:nvSpPr>
          <p:cNvPr id="59398" name="Rectangle 8"/>
          <p:cNvSpPr/>
          <p:nvPr/>
        </p:nvSpPr>
        <p:spPr>
          <a:xfrm>
            <a:off x="1066800" y="3090863"/>
            <a:ext cx="7010400" cy="782637"/>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304800" eaLnBrk="1" hangingPunct="1">
              <a:lnSpc>
                <a:spcPct val="230000"/>
              </a:lnSpc>
              <a:spcBef>
                <a:spcPct val="0"/>
              </a:spcBef>
              <a:buNone/>
            </a:pPr>
            <a:r>
              <a:rPr lang="zh-CN" altLang="en-US" sz="2400" b="1" dirty="0">
                <a:solidFill>
                  <a:srgbClr val="FF3300"/>
                </a:solidFill>
                <a:latin typeface="黑体" panose="02010609060101010101" pitchFamily="49" charset="-122"/>
                <a:ea typeface="黑体" panose="02010609060101010101" pitchFamily="49" charset="-122"/>
              </a:rPr>
              <a:t> 三、夺取新时代中国特色社会主义伟大胜利</a:t>
            </a:r>
            <a:endParaRPr lang="zh-CN" altLang="en-US" sz="2400" dirty="0">
              <a:solidFill>
                <a:srgbClr val="FF3300"/>
              </a:solidFill>
              <a:latin typeface="黑体" panose="02010609060101010101" pitchFamily="49" charset="-122"/>
              <a:ea typeface="黑体" panose="02010609060101010101" pitchFamily="49" charset="-122"/>
            </a:endParaRPr>
          </a:p>
        </p:txBody>
      </p:sp>
      <p:sp>
        <p:nvSpPr>
          <p:cNvPr id="59399" name="Text Box 33"/>
          <p:cNvSpPr txBox="1"/>
          <p:nvPr/>
        </p:nvSpPr>
        <p:spPr>
          <a:xfrm>
            <a:off x="1219200" y="623888"/>
            <a:ext cx="7010400" cy="523875"/>
          </a:xfrm>
          <a:prstGeom prst="rect">
            <a:avLst/>
          </a:prstGeom>
          <a:noFill/>
          <a:ln w="9525">
            <a:noFill/>
          </a:ln>
          <a:effectLst>
            <a:outerShdw dist="35921" dir="2699999" algn="ctr" rotWithShape="0">
              <a:schemeClr val="bg1"/>
            </a:outerShdw>
          </a:effectLst>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latin typeface="黑体" panose="02010609060101010101" pitchFamily="49" charset="-122"/>
                <a:ea typeface="黑体" panose="02010609060101010101" pitchFamily="49" charset="-122"/>
              </a:rPr>
              <a:t>第十二讲  中国特色社会主义进入新时代</a:t>
            </a:r>
            <a:endParaRPr lang="zh-CN" altLang="en-US" sz="2800" b="1" dirty="0">
              <a:latin typeface="黑体" panose="02010609060101010101" pitchFamily="49" charset="-122"/>
              <a:ea typeface="黑体" panose="02010609060101010101" pitchFamily="49" charset="-122"/>
            </a:endParaRPr>
          </a:p>
        </p:txBody>
      </p:sp>
      <p:sp>
        <p:nvSpPr>
          <p:cNvPr id="59400" name="Rectangle 8"/>
          <p:cNvSpPr/>
          <p:nvPr/>
        </p:nvSpPr>
        <p:spPr>
          <a:xfrm>
            <a:off x="1103313" y="1514475"/>
            <a:ext cx="7010400" cy="9429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304800" eaLnBrk="1" hangingPunct="1">
              <a:lnSpc>
                <a:spcPct val="230000"/>
              </a:lnSpc>
              <a:spcBef>
                <a:spcPct val="0"/>
              </a:spcBef>
              <a:buNone/>
            </a:pPr>
            <a:r>
              <a:rPr lang="zh-CN" altLang="en-US" sz="2400" b="1" dirty="0">
                <a:latin typeface="黑体" panose="02010609060101010101" pitchFamily="49" charset="-122"/>
                <a:ea typeface="黑体" panose="02010609060101010101" pitchFamily="49" charset="-122"/>
              </a:rPr>
              <a:t>一、开拓中国特色社会主义更为广阔的发展前景</a:t>
            </a:r>
            <a:endParaRPr lang="zh-CN" altLang="en-US" sz="2400" b="1" dirty="0">
              <a:latin typeface="黑体" panose="02010609060101010101" pitchFamily="49" charset="-122"/>
              <a:ea typeface="黑体" panose="02010609060101010101" pitchFamily="49" charset="-122"/>
            </a:endParaRPr>
          </a:p>
        </p:txBody>
      </p:sp>
      <p:grpSp>
        <p:nvGrpSpPr>
          <p:cNvPr id="59401" name="Group 34"/>
          <p:cNvGrpSpPr/>
          <p:nvPr/>
        </p:nvGrpSpPr>
        <p:grpSpPr>
          <a:xfrm>
            <a:off x="914400" y="2057400"/>
            <a:ext cx="7467600" cy="304800"/>
            <a:chOff x="0" y="0"/>
            <a:chExt cx="3764" cy="216"/>
          </a:xfrm>
        </p:grpSpPr>
        <p:sp>
          <p:nvSpPr>
            <p:cNvPr id="59402" name="Line 35"/>
            <p:cNvSpPr/>
            <p:nvPr/>
          </p:nvSpPr>
          <p:spPr>
            <a:xfrm>
              <a:off x="7" y="216"/>
              <a:ext cx="3757" cy="0"/>
            </a:xfrm>
            <a:prstGeom prst="line">
              <a:avLst/>
            </a:prstGeom>
            <a:ln w="25400" cap="flat" cmpd="sng">
              <a:solidFill>
                <a:srgbClr val="C0C0C0"/>
              </a:solidFill>
              <a:prstDash val="sysDot"/>
              <a:headEnd type="none" w="med" len="med"/>
              <a:tailEnd type="oval" w="med" len="med"/>
            </a:ln>
          </p:spPr>
        </p:sp>
        <p:pic>
          <p:nvPicPr>
            <p:cNvPr id="59403" name="Picture 36"/>
            <p:cNvPicPr>
              <a:picLocks noChangeAspect="1"/>
            </p:cNvPicPr>
            <p:nvPr/>
          </p:nvPicPr>
          <p:blipFill>
            <a:blip r:embed="rId1"/>
            <a:stretch>
              <a:fillRect/>
            </a:stretch>
          </p:blipFill>
          <p:spPr>
            <a:xfrm>
              <a:off x="0" y="0"/>
              <a:ext cx="223" cy="211"/>
            </a:xfrm>
            <a:prstGeom prst="rect">
              <a:avLst/>
            </a:prstGeom>
            <a:noFill/>
            <a:ln w="9525">
              <a:noFill/>
            </a:ln>
          </p:spPr>
        </p:pic>
      </p:grpSp>
    </p:spTree>
  </p:cSld>
  <p:clrMapOvr>
    <a:masterClrMapping/>
  </p:clrMapOvr>
  <p:transition spd="med">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8" name="Picture 2"/>
          <p:cNvPicPr>
            <a:picLocks noChangeAspect="1"/>
          </p:cNvPicPr>
          <p:nvPr/>
        </p:nvPicPr>
        <p:blipFill>
          <a:blip r:embed="rId1"/>
          <a:srcRect b="38589"/>
          <a:stretch>
            <a:fillRect/>
          </a:stretch>
        </p:blipFill>
        <p:spPr>
          <a:xfrm>
            <a:off x="1333500" y="1639888"/>
            <a:ext cx="6996113" cy="884237"/>
          </a:xfrm>
          <a:prstGeom prst="rect">
            <a:avLst/>
          </a:prstGeom>
          <a:noFill/>
          <a:ln w="9525">
            <a:noFill/>
          </a:ln>
        </p:spPr>
      </p:pic>
      <p:pic>
        <p:nvPicPr>
          <p:cNvPr id="60419" name="Picture 3"/>
          <p:cNvPicPr>
            <a:picLocks noChangeAspect="1"/>
          </p:cNvPicPr>
          <p:nvPr/>
        </p:nvPicPr>
        <p:blipFill>
          <a:blip r:embed="rId1"/>
          <a:srcRect b="38589"/>
          <a:stretch>
            <a:fillRect/>
          </a:stretch>
        </p:blipFill>
        <p:spPr>
          <a:xfrm>
            <a:off x="1371600" y="2514600"/>
            <a:ext cx="7086600" cy="1295400"/>
          </a:xfrm>
          <a:prstGeom prst="rect">
            <a:avLst/>
          </a:prstGeom>
          <a:noFill/>
          <a:ln w="9525">
            <a:noFill/>
          </a:ln>
        </p:spPr>
      </p:pic>
      <p:sp>
        <p:nvSpPr>
          <p:cNvPr id="4" name="AutoShape 2"/>
          <p:cNvSpPr>
            <a:spLocks noChangeArrowheads="1"/>
          </p:cNvSpPr>
          <p:nvPr/>
        </p:nvSpPr>
        <p:spPr bwMode="auto">
          <a:xfrm>
            <a:off x="1066800" y="762000"/>
            <a:ext cx="7262813" cy="685800"/>
          </a:xfrm>
          <a:prstGeom prst="roundRect">
            <a:avLst>
              <a:gd name="adj" fmla="val 10889"/>
            </a:avLst>
          </a:prstGeom>
          <a:gradFill rotWithShape="1">
            <a:gsLst>
              <a:gs pos="0">
                <a:srgbClr val="DDDDDD"/>
              </a:gs>
              <a:gs pos="50000">
                <a:schemeClr val="bg1"/>
              </a:gs>
              <a:gs pos="100000">
                <a:srgbClr val="DDDDDD"/>
              </a:gs>
            </a:gsLst>
            <a:lin ang="5400000" scaled="1"/>
          </a:gradFill>
          <a:ln w="38100">
            <a:solidFill>
              <a:srgbClr val="FFFFFF"/>
            </a:solidFill>
            <a:round/>
          </a:ln>
          <a:effectLst>
            <a:outerShdw dist="135003" dir="2928844" algn="ctr" rotWithShape="0">
              <a:srgbClr val="000000">
                <a:alpha val="50000"/>
              </a:srgbClr>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421" name="Text Box 33"/>
          <p:cNvSpPr txBox="1"/>
          <p:nvPr/>
        </p:nvSpPr>
        <p:spPr>
          <a:xfrm>
            <a:off x="1447800" y="855663"/>
            <a:ext cx="67818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336600"/>
                </a:solidFill>
                <a:latin typeface="黑体" panose="02010609060101010101" pitchFamily="49" charset="-122"/>
                <a:ea typeface="黑体" panose="02010609060101010101" pitchFamily="49" charset="-122"/>
              </a:rPr>
              <a:t>三、夺取新时代中国特色社会主义伟大胜利</a:t>
            </a:r>
            <a:endParaRPr lang="zh-CN" altLang="en-US" sz="2400" b="1" dirty="0">
              <a:solidFill>
                <a:srgbClr val="336600"/>
              </a:solidFill>
              <a:latin typeface="黑体" panose="02010609060101010101" pitchFamily="49" charset="-122"/>
              <a:ea typeface="黑体" panose="02010609060101010101" pitchFamily="49" charset="-122"/>
            </a:endParaRPr>
          </a:p>
        </p:txBody>
      </p:sp>
      <p:sp>
        <p:nvSpPr>
          <p:cNvPr id="60422" name="Text Box 34"/>
          <p:cNvSpPr txBox="1"/>
          <p:nvPr/>
        </p:nvSpPr>
        <p:spPr>
          <a:xfrm>
            <a:off x="1371600" y="1752600"/>
            <a:ext cx="7262813" cy="5349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663300"/>
                </a:solidFill>
                <a:latin typeface="黑体" panose="02010609060101010101" pitchFamily="49" charset="-122"/>
                <a:ea typeface="黑体" panose="02010609060101010101" pitchFamily="49" charset="-122"/>
              </a:rPr>
              <a:t>（一）在新时代坚持和发展中国特色社会主义</a:t>
            </a:r>
            <a:endParaRPr lang="zh-CN" altLang="en-US" sz="2400" b="1" dirty="0">
              <a:solidFill>
                <a:srgbClr val="663300"/>
              </a:solidFill>
              <a:latin typeface="黑体" panose="02010609060101010101" pitchFamily="49" charset="-122"/>
              <a:ea typeface="黑体" panose="02010609060101010101" pitchFamily="49" charset="-122"/>
            </a:endParaRPr>
          </a:p>
        </p:txBody>
      </p:sp>
      <p:sp>
        <p:nvSpPr>
          <p:cNvPr id="60423" name="Text Box 38"/>
          <p:cNvSpPr txBox="1"/>
          <p:nvPr/>
        </p:nvSpPr>
        <p:spPr>
          <a:xfrm>
            <a:off x="1409700" y="2689225"/>
            <a:ext cx="6964363" cy="9794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663300"/>
                </a:solidFill>
                <a:latin typeface="黑体" panose="02010609060101010101" pitchFamily="49" charset="-122"/>
                <a:ea typeface="黑体" panose="02010609060101010101" pitchFamily="49" charset="-122"/>
              </a:rPr>
              <a:t>（二）更好发挥宪法在新时代坚持和发展中国特色社会主义中的重大作用</a:t>
            </a:r>
            <a:endParaRPr lang="zh-CN" altLang="en-US" sz="2400" b="1" dirty="0">
              <a:solidFill>
                <a:srgbClr val="663300"/>
              </a:solidFill>
              <a:latin typeface="黑体" panose="02010609060101010101" pitchFamily="49" charset="-122"/>
              <a:ea typeface="黑体" panose="02010609060101010101" pitchFamily="49" charset="-122"/>
            </a:endParaRPr>
          </a:p>
        </p:txBody>
      </p:sp>
      <p:pic>
        <p:nvPicPr>
          <p:cNvPr id="60424" name="Picture 8"/>
          <p:cNvPicPr>
            <a:picLocks noChangeAspect="1"/>
          </p:cNvPicPr>
          <p:nvPr/>
        </p:nvPicPr>
        <p:blipFill>
          <a:blip r:embed="rId1"/>
          <a:srcRect b="38589"/>
          <a:stretch>
            <a:fillRect/>
          </a:stretch>
        </p:blipFill>
        <p:spPr>
          <a:xfrm>
            <a:off x="1371600" y="3810000"/>
            <a:ext cx="7177088" cy="884238"/>
          </a:xfrm>
          <a:prstGeom prst="rect">
            <a:avLst/>
          </a:prstGeom>
          <a:noFill/>
          <a:ln w="9525">
            <a:noFill/>
          </a:ln>
        </p:spPr>
      </p:pic>
      <p:sp>
        <p:nvSpPr>
          <p:cNvPr id="60425" name="Text Box 38"/>
          <p:cNvSpPr txBox="1"/>
          <p:nvPr/>
        </p:nvSpPr>
        <p:spPr>
          <a:xfrm>
            <a:off x="1333500" y="3948113"/>
            <a:ext cx="7391400" cy="5349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663300"/>
                </a:solidFill>
                <a:latin typeface="黑体" panose="02010609060101010101" pitchFamily="49" charset="-122"/>
                <a:ea typeface="黑体" panose="02010609060101010101" pitchFamily="49" charset="-122"/>
              </a:rPr>
              <a:t>（三）推进国家治理体系和治理能力现代化</a:t>
            </a:r>
            <a:endParaRPr lang="zh-CN" altLang="en-US" sz="2400" b="1" dirty="0">
              <a:solidFill>
                <a:srgbClr val="663300"/>
              </a:solidFill>
              <a:latin typeface="黑体" panose="02010609060101010101" pitchFamily="49" charset="-122"/>
              <a:ea typeface="黑体" panose="02010609060101010101" pitchFamily="49" charset="-122"/>
            </a:endParaRPr>
          </a:p>
        </p:txBody>
      </p:sp>
      <p:pic>
        <p:nvPicPr>
          <p:cNvPr id="60426" name="Picture 8"/>
          <p:cNvPicPr>
            <a:picLocks noChangeAspect="1"/>
          </p:cNvPicPr>
          <p:nvPr/>
        </p:nvPicPr>
        <p:blipFill>
          <a:blip r:embed="rId1"/>
          <a:srcRect b="38589"/>
          <a:stretch>
            <a:fillRect/>
          </a:stretch>
        </p:blipFill>
        <p:spPr>
          <a:xfrm>
            <a:off x="1409700" y="4724400"/>
            <a:ext cx="7177088" cy="884238"/>
          </a:xfrm>
          <a:prstGeom prst="rect">
            <a:avLst/>
          </a:prstGeom>
          <a:noFill/>
          <a:ln w="9525">
            <a:noFill/>
          </a:ln>
        </p:spPr>
      </p:pic>
      <p:sp>
        <p:nvSpPr>
          <p:cNvPr id="60427" name="Text Box 38"/>
          <p:cNvSpPr txBox="1"/>
          <p:nvPr/>
        </p:nvSpPr>
        <p:spPr>
          <a:xfrm>
            <a:off x="1371600" y="4862513"/>
            <a:ext cx="7391400" cy="5349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400" b="1" dirty="0">
                <a:solidFill>
                  <a:srgbClr val="663300"/>
                </a:solidFill>
                <a:latin typeface="黑体" panose="02010609060101010101" pitchFamily="49" charset="-122"/>
                <a:ea typeface="黑体" panose="02010609060101010101" pitchFamily="49" charset="-122"/>
              </a:rPr>
              <a:t>（四）中国特色社会主义进入新时代的内涵和意义</a:t>
            </a:r>
            <a:endParaRPr lang="zh-CN" altLang="en-US" sz="2400" b="1" dirty="0">
              <a:solidFill>
                <a:srgbClr val="663300"/>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框 1"/>
          <p:cNvSpPr txBox="1"/>
          <p:nvPr/>
        </p:nvSpPr>
        <p:spPr>
          <a:xfrm>
            <a:off x="1295400" y="1066800"/>
            <a:ext cx="6781800" cy="5162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50000"/>
              </a:lnSpc>
              <a:spcBef>
                <a:spcPct val="0"/>
              </a:spcBef>
              <a:buNone/>
            </a:pPr>
            <a:r>
              <a:rPr lang="en-US" altLang="zh-CN" sz="2800" b="1" dirty="0">
                <a:solidFill>
                  <a:srgbClr val="660033"/>
                </a:solidFill>
                <a:latin typeface="黑体" panose="02010609060101010101" pitchFamily="49" charset="-122"/>
                <a:ea typeface="黑体" panose="02010609060101010101" pitchFamily="49" charset="-122"/>
              </a:rPr>
              <a:t>  2017</a:t>
            </a:r>
            <a:r>
              <a:rPr lang="zh-CN" altLang="zh-CN" sz="2800" b="1" dirty="0">
                <a:solidFill>
                  <a:srgbClr val="660033"/>
                </a:solidFill>
                <a:latin typeface="黑体" panose="02010609060101010101" pitchFamily="49" charset="-122"/>
                <a:ea typeface="黑体" panose="02010609060101010101" pitchFamily="49" charset="-122"/>
              </a:rPr>
              <a:t>年</a:t>
            </a:r>
            <a:r>
              <a:rPr lang="en-US" altLang="zh-CN" sz="2800" b="1" dirty="0">
                <a:solidFill>
                  <a:srgbClr val="660033"/>
                </a:solidFill>
                <a:latin typeface="黑体" panose="02010609060101010101" pitchFamily="49" charset="-122"/>
                <a:ea typeface="黑体" panose="02010609060101010101" pitchFamily="49" charset="-122"/>
              </a:rPr>
              <a:t>10</a:t>
            </a:r>
            <a:r>
              <a:rPr lang="zh-CN" altLang="zh-CN" sz="2800" b="1" dirty="0">
                <a:solidFill>
                  <a:srgbClr val="660033"/>
                </a:solidFill>
                <a:latin typeface="黑体" panose="02010609060101010101" pitchFamily="49" charset="-122"/>
                <a:ea typeface="黑体" panose="02010609060101010101" pitchFamily="49" charset="-122"/>
              </a:rPr>
              <a:t>月</a:t>
            </a:r>
            <a:r>
              <a:rPr lang="en-US" altLang="zh-CN" sz="2800" b="1" dirty="0">
                <a:solidFill>
                  <a:srgbClr val="660033"/>
                </a:solidFill>
                <a:latin typeface="黑体" panose="02010609060101010101" pitchFamily="49" charset="-122"/>
                <a:ea typeface="黑体" panose="02010609060101010101" pitchFamily="49" charset="-122"/>
              </a:rPr>
              <a:t>18</a:t>
            </a:r>
            <a:r>
              <a:rPr lang="zh-CN" altLang="zh-CN" sz="2800" b="1" dirty="0">
                <a:solidFill>
                  <a:srgbClr val="660033"/>
                </a:solidFill>
                <a:latin typeface="黑体" panose="02010609060101010101" pitchFamily="49" charset="-122"/>
                <a:ea typeface="黑体" panose="02010609060101010101" pitchFamily="49" charset="-122"/>
              </a:rPr>
              <a:t>日至</a:t>
            </a:r>
            <a:r>
              <a:rPr lang="en-US" altLang="zh-CN" sz="2800" b="1" dirty="0">
                <a:solidFill>
                  <a:srgbClr val="660033"/>
                </a:solidFill>
                <a:latin typeface="黑体" panose="02010609060101010101" pitchFamily="49" charset="-122"/>
                <a:ea typeface="黑体" panose="02010609060101010101" pitchFamily="49" charset="-122"/>
              </a:rPr>
              <a:t>24</a:t>
            </a:r>
            <a:r>
              <a:rPr lang="zh-CN" altLang="zh-CN" sz="2800" b="1" dirty="0">
                <a:solidFill>
                  <a:srgbClr val="660033"/>
                </a:solidFill>
                <a:latin typeface="黑体" panose="02010609060101010101" pitchFamily="49" charset="-122"/>
                <a:ea typeface="黑体" panose="02010609060101010101" pitchFamily="49" charset="-122"/>
              </a:rPr>
              <a:t>日，中国共产党第十九次全国代表大会在北京举行。</a:t>
            </a:r>
            <a:endParaRPr lang="en-US" altLang="zh-CN" sz="2800" b="1" dirty="0">
              <a:solidFill>
                <a:srgbClr val="660033"/>
              </a:solidFill>
              <a:latin typeface="黑体" panose="02010609060101010101" pitchFamily="49" charset="-122"/>
              <a:ea typeface="黑体" panose="02010609060101010101" pitchFamily="49" charset="-122"/>
            </a:endParaRPr>
          </a:p>
          <a:p>
            <a:pPr marL="0" lvl="0" indent="0" eaLnBrk="1" hangingPunct="1">
              <a:lnSpc>
                <a:spcPct val="150000"/>
              </a:lnSpc>
              <a:spcBef>
                <a:spcPct val="0"/>
              </a:spcBef>
              <a:buNone/>
            </a:pPr>
            <a:r>
              <a:rPr lang="en-US" altLang="zh-CN" sz="2800" b="1" dirty="0">
                <a:solidFill>
                  <a:srgbClr val="660033"/>
                </a:solidFill>
                <a:latin typeface="黑体" panose="02010609060101010101" pitchFamily="49" charset="-122"/>
                <a:ea typeface="黑体" panose="02010609060101010101" pitchFamily="49" charset="-122"/>
              </a:rPr>
              <a:t>   </a:t>
            </a:r>
            <a:r>
              <a:rPr lang="zh-CN" altLang="zh-CN" sz="2800" b="1" dirty="0">
                <a:solidFill>
                  <a:srgbClr val="FF0000"/>
                </a:solidFill>
                <a:latin typeface="黑体" panose="02010609060101010101" pitchFamily="49" charset="-122"/>
                <a:ea typeface="黑体" panose="02010609060101010101" pitchFamily="49" charset="-122"/>
              </a:rPr>
              <a:t>大会的主题是：</a:t>
            </a:r>
            <a:r>
              <a:rPr lang="zh-CN" altLang="zh-CN" sz="2800" b="1" dirty="0">
                <a:solidFill>
                  <a:srgbClr val="660033"/>
                </a:solidFill>
                <a:latin typeface="黑体" panose="02010609060101010101" pitchFamily="49" charset="-122"/>
                <a:ea typeface="黑体" panose="02010609060101010101" pitchFamily="49" charset="-122"/>
              </a:rPr>
              <a:t>不忘初心，牢记使命，高举中国特色社会主义伟大旗帜，决胜全面建成小康社会，夺取新时代中国特色社会主义伟大胜利，为实现中华民族伟大复兴的中国梦不懈奋斗。</a:t>
            </a:r>
            <a:endParaRPr lang="zh-CN" altLang="zh-CN" sz="2800" b="1" dirty="0">
              <a:solidFill>
                <a:srgbClr val="660033"/>
              </a:solidFill>
              <a:latin typeface="黑体" panose="02010609060101010101" pitchFamily="49" charset="-122"/>
              <a:ea typeface="黑体" panose="02010609060101010101" pitchFamily="49" charset="-122"/>
            </a:endParaRPr>
          </a:p>
          <a:p>
            <a:pPr marL="0" lvl="0" indent="0" eaLnBrk="1" hangingPunct="1">
              <a:lnSpc>
                <a:spcPct val="150000"/>
              </a:lnSpc>
              <a:spcBef>
                <a:spcPct val="0"/>
              </a:spcBef>
              <a:buNone/>
            </a:pPr>
            <a:endParaRPr lang="zh-CN" altLang="en-US" sz="2800" b="1" dirty="0">
              <a:solidFill>
                <a:srgbClr val="660033"/>
              </a:solidFill>
              <a:latin typeface="黑体" panose="02010609060101010101" pitchFamily="49" charset="-122"/>
              <a:ea typeface="黑体" panose="02010609060101010101" pitchFamily="49" charset="-122"/>
            </a:endParaRPr>
          </a:p>
        </p:txBody>
      </p:sp>
      <p:sp>
        <p:nvSpPr>
          <p:cNvPr id="61443" name="Text Box 34"/>
          <p:cNvSpPr txBox="1"/>
          <p:nvPr/>
        </p:nvSpPr>
        <p:spPr>
          <a:xfrm>
            <a:off x="914400" y="381000"/>
            <a:ext cx="73914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（一）在新时代坚持和发展中国特色社会主义</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61444"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ext Box 34"/>
          <p:cNvSpPr txBox="1"/>
          <p:nvPr/>
        </p:nvSpPr>
        <p:spPr>
          <a:xfrm>
            <a:off x="914400" y="381000"/>
            <a:ext cx="7467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（一）在新时代坚持和发展中国特色社会主义</a:t>
            </a:r>
            <a:endParaRPr lang="zh-CN" altLang="en-US" sz="2800" b="1" dirty="0">
              <a:solidFill>
                <a:srgbClr val="663300"/>
              </a:solidFill>
              <a:latin typeface="黑体" panose="02010609060101010101" pitchFamily="49" charset="-122"/>
              <a:ea typeface="黑体" panose="02010609060101010101" pitchFamily="49" charset="-122"/>
            </a:endParaRPr>
          </a:p>
        </p:txBody>
      </p:sp>
      <p:pic>
        <p:nvPicPr>
          <p:cNvPr id="62467" name="图片 42" descr="8.jpg"/>
          <p:cNvPicPr>
            <a:picLocks noChangeAspect="1"/>
          </p:cNvPicPr>
          <p:nvPr/>
        </p:nvPicPr>
        <p:blipFill>
          <a:blip r:embed="rId1"/>
          <a:stretch>
            <a:fillRect/>
          </a:stretch>
        </p:blipFill>
        <p:spPr>
          <a:xfrm>
            <a:off x="304800" y="914400"/>
            <a:ext cx="8229600" cy="5029200"/>
          </a:xfrm>
          <a:prstGeom prst="rect">
            <a:avLst/>
          </a:prstGeom>
          <a:noFill/>
          <a:ln w="9525">
            <a:noFill/>
          </a:ln>
        </p:spPr>
      </p:pic>
      <p:sp>
        <p:nvSpPr>
          <p:cNvPr id="62468" name="TextBox 39"/>
          <p:cNvSpPr txBox="1"/>
          <p:nvPr/>
        </p:nvSpPr>
        <p:spPr>
          <a:xfrm>
            <a:off x="1143000" y="1447800"/>
            <a:ext cx="549275"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主要内容</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62469" name="TextBox 40"/>
          <p:cNvSpPr txBox="1"/>
          <p:nvPr/>
        </p:nvSpPr>
        <p:spPr>
          <a:xfrm>
            <a:off x="1143000" y="3581400"/>
            <a:ext cx="549275"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历史意义</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62470" name="TextBox 41"/>
          <p:cNvSpPr txBox="1"/>
          <p:nvPr/>
        </p:nvSpPr>
        <p:spPr>
          <a:xfrm>
            <a:off x="528638" y="2438400"/>
            <a:ext cx="554037"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中共十九大</a:t>
            </a:r>
            <a:endParaRPr lang="zh-CN" altLang="en-US" sz="2400" b="1" dirty="0">
              <a:solidFill>
                <a:schemeClr val="bg1"/>
              </a:solidFill>
              <a:latin typeface="隶书" panose="02010509060101010101" pitchFamily="49" charset="-122"/>
              <a:ea typeface="隶书" panose="02010509060101010101" pitchFamily="49" charset="-122"/>
            </a:endParaRPr>
          </a:p>
        </p:txBody>
      </p:sp>
    </p:spTree>
  </p:cSld>
  <p:clrMapOvr>
    <a:masterClrMapping/>
  </p:clrMapOvr>
  <p:transition spd="med">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90" name="图片 42" descr="8.jpg"/>
          <p:cNvPicPr>
            <a:picLocks noChangeAspect="1"/>
          </p:cNvPicPr>
          <p:nvPr/>
        </p:nvPicPr>
        <p:blipFill>
          <a:blip r:embed="rId1"/>
          <a:stretch>
            <a:fillRect/>
          </a:stretch>
        </p:blipFill>
        <p:spPr>
          <a:xfrm>
            <a:off x="381000" y="914400"/>
            <a:ext cx="8229600" cy="5029200"/>
          </a:xfrm>
          <a:prstGeom prst="rect">
            <a:avLst/>
          </a:prstGeom>
          <a:noFill/>
          <a:ln w="9525">
            <a:noFill/>
          </a:ln>
        </p:spPr>
      </p:pic>
      <p:sp>
        <p:nvSpPr>
          <p:cNvPr id="63491" name="TextBox 39"/>
          <p:cNvSpPr txBox="1"/>
          <p:nvPr/>
        </p:nvSpPr>
        <p:spPr>
          <a:xfrm>
            <a:off x="1214438" y="1447800"/>
            <a:ext cx="554037"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0000"/>
                </a:solidFill>
                <a:latin typeface="隶书" panose="02010509060101010101" pitchFamily="49" charset="-122"/>
                <a:ea typeface="隶书" panose="02010509060101010101" pitchFamily="49" charset="-122"/>
              </a:rPr>
              <a:t>主要内容</a:t>
            </a:r>
            <a:endParaRPr lang="zh-CN" altLang="en-US" sz="2400" b="1" dirty="0">
              <a:solidFill>
                <a:srgbClr val="FF0000"/>
              </a:solidFill>
              <a:latin typeface="隶书" panose="02010509060101010101" pitchFamily="49" charset="-122"/>
              <a:ea typeface="隶书" panose="02010509060101010101" pitchFamily="49" charset="-122"/>
            </a:endParaRPr>
          </a:p>
        </p:txBody>
      </p:sp>
      <p:sp>
        <p:nvSpPr>
          <p:cNvPr id="63492" name="TextBox 40"/>
          <p:cNvSpPr txBox="1"/>
          <p:nvPr/>
        </p:nvSpPr>
        <p:spPr>
          <a:xfrm>
            <a:off x="1219200" y="3581400"/>
            <a:ext cx="549275"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历史意义</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63493" name="TextBox 41"/>
          <p:cNvSpPr txBox="1"/>
          <p:nvPr/>
        </p:nvSpPr>
        <p:spPr>
          <a:xfrm>
            <a:off x="604838" y="2438400"/>
            <a:ext cx="554037"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中共十九大</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63494" name="Text Box 34"/>
          <p:cNvSpPr txBox="1"/>
          <p:nvPr/>
        </p:nvSpPr>
        <p:spPr>
          <a:xfrm>
            <a:off x="914400" y="381000"/>
            <a:ext cx="746125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（一）在新时代坚持和发展中国特色社会主义</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63495" name="Text Box 11"/>
          <p:cNvSpPr txBox="1"/>
          <p:nvPr/>
        </p:nvSpPr>
        <p:spPr>
          <a:xfrm>
            <a:off x="1768475" y="1035050"/>
            <a:ext cx="6542088" cy="4832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50000"/>
              </a:spcBef>
              <a:buNone/>
            </a:pPr>
            <a:r>
              <a:rPr lang="zh-CN" altLang="en-US" sz="2200" b="1" dirty="0">
                <a:latin typeface="黑体" panose="02010609060101010101" pitchFamily="49" charset="-122"/>
                <a:ea typeface="黑体" panose="02010609060101010101" pitchFamily="49" charset="-122"/>
              </a:rPr>
              <a:t>    第一，确立习近平新时代中国特色社会主义思想的历史地位。大会通过的党章修正案把习近平新时代中国特色社会主义思想确立为党的行动指南，实现了党的指导思想的又一次与时俱进。</a:t>
            </a:r>
            <a:endParaRPr lang="en-US" altLang="zh-CN" sz="2200" b="1" dirty="0">
              <a:latin typeface="黑体" panose="02010609060101010101" pitchFamily="49" charset="-122"/>
              <a:ea typeface="黑体" panose="02010609060101010101" pitchFamily="49" charset="-122"/>
            </a:endParaRPr>
          </a:p>
          <a:p>
            <a:pPr marL="0" lvl="0" indent="0" algn="just" eaLnBrk="1" hangingPunct="1">
              <a:spcBef>
                <a:spcPct val="50000"/>
              </a:spcBef>
              <a:buNone/>
            </a:pPr>
            <a:r>
              <a:rPr lang="zh-CN" altLang="en-US" sz="2200" b="1" dirty="0">
                <a:latin typeface="黑体" panose="02010609060101010101" pitchFamily="49" charset="-122"/>
                <a:ea typeface="黑体" panose="02010609060101010101" pitchFamily="49" charset="-122"/>
              </a:rPr>
              <a:t>   第二，大会提出了新时代坚持和发展中国特色社会主义的基本方略（十四个坚持）。</a:t>
            </a:r>
            <a:endParaRPr lang="en-US" altLang="zh-CN" sz="2200" b="1" dirty="0">
              <a:latin typeface="黑体" panose="02010609060101010101" pitchFamily="49" charset="-122"/>
              <a:ea typeface="黑体" panose="02010609060101010101" pitchFamily="49" charset="-122"/>
            </a:endParaRPr>
          </a:p>
          <a:p>
            <a:pPr marL="0" lvl="0" indent="0" algn="just" eaLnBrk="1" hangingPunct="1">
              <a:spcBef>
                <a:spcPct val="50000"/>
              </a:spcBef>
              <a:buNone/>
            </a:pPr>
            <a:r>
              <a:rPr lang="en-US" altLang="zh-CN" sz="2200" b="1"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第三，作出中国特色社会主义进入新时代、我国社会主要矛盾发生新变化的重大政治论断。</a:t>
            </a:r>
            <a:endParaRPr lang="zh-CN" altLang="en-US" sz="2200" b="1" dirty="0">
              <a:latin typeface="黑体" panose="02010609060101010101" pitchFamily="49" charset="-122"/>
              <a:ea typeface="黑体" panose="02010609060101010101" pitchFamily="49" charset="-122"/>
            </a:endParaRPr>
          </a:p>
          <a:p>
            <a:pPr marL="0" lvl="0" indent="0" algn="just" eaLnBrk="1" hangingPunct="1">
              <a:spcBef>
                <a:spcPct val="50000"/>
              </a:spcBef>
              <a:buNone/>
            </a:pPr>
            <a:r>
              <a:rPr lang="zh-CN" altLang="en-US" sz="2200" b="1" dirty="0">
                <a:latin typeface="黑体" panose="02010609060101010101" pitchFamily="49" charset="-122"/>
                <a:ea typeface="黑体" panose="02010609060101010101" pitchFamily="49" charset="-122"/>
              </a:rPr>
              <a:t>   第四，确定决胜全面建成小康社会、开启全面建设社会主义现代化国家新征程的目标。</a:t>
            </a:r>
            <a:endParaRPr lang="zh-CN" altLang="en-US" sz="2200" b="1" dirty="0">
              <a:latin typeface="黑体" panose="02010609060101010101" pitchFamily="49" charset="-122"/>
              <a:ea typeface="黑体" panose="02010609060101010101" pitchFamily="49" charset="-122"/>
            </a:endParaRPr>
          </a:p>
          <a:p>
            <a:pPr marL="0" lvl="0" indent="0" algn="just" eaLnBrk="1" hangingPunct="1">
              <a:spcBef>
                <a:spcPct val="50000"/>
              </a:spcBef>
              <a:buNone/>
            </a:pPr>
            <a:r>
              <a:rPr lang="zh-CN" altLang="en-US" sz="2200" b="1" dirty="0">
                <a:latin typeface="黑体" panose="02010609060101010101" pitchFamily="49" charset="-122"/>
                <a:ea typeface="黑体" panose="02010609060101010101" pitchFamily="49" charset="-122"/>
              </a:rPr>
              <a:t>   第五，对新时代推进中国特色社会主义伟大事业和党的建设伟大工程作出全面部署。</a:t>
            </a:r>
            <a:endParaRPr lang="zh-CN" altLang="en-US" sz="2200" b="1" dirty="0">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ext Box 34"/>
          <p:cNvSpPr txBox="1"/>
          <p:nvPr/>
        </p:nvSpPr>
        <p:spPr>
          <a:xfrm>
            <a:off x="914400" y="381000"/>
            <a:ext cx="7399338"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（一）在新时代坚持和发展中国特色社会主义</a:t>
            </a:r>
            <a:endParaRPr lang="zh-CN" altLang="en-US" sz="2800" b="1" dirty="0">
              <a:solidFill>
                <a:srgbClr val="663300"/>
              </a:solidFill>
              <a:latin typeface="黑体" panose="02010609060101010101" pitchFamily="49" charset="-122"/>
              <a:ea typeface="黑体" panose="02010609060101010101" pitchFamily="49" charset="-122"/>
            </a:endParaRPr>
          </a:p>
        </p:txBody>
      </p:sp>
      <p:pic>
        <p:nvPicPr>
          <p:cNvPr id="64515" name="图片 42" descr="8.jpg"/>
          <p:cNvPicPr>
            <a:picLocks noChangeAspect="1"/>
          </p:cNvPicPr>
          <p:nvPr/>
        </p:nvPicPr>
        <p:blipFill>
          <a:blip r:embed="rId1"/>
          <a:stretch>
            <a:fillRect/>
          </a:stretch>
        </p:blipFill>
        <p:spPr>
          <a:xfrm>
            <a:off x="304800" y="914400"/>
            <a:ext cx="8229600" cy="5029200"/>
          </a:xfrm>
          <a:prstGeom prst="rect">
            <a:avLst/>
          </a:prstGeom>
          <a:noFill/>
          <a:ln w="9525">
            <a:noFill/>
          </a:ln>
        </p:spPr>
      </p:pic>
      <p:sp>
        <p:nvSpPr>
          <p:cNvPr id="64516" name="TextBox 39"/>
          <p:cNvSpPr txBox="1"/>
          <p:nvPr/>
        </p:nvSpPr>
        <p:spPr>
          <a:xfrm>
            <a:off x="1143000" y="1447800"/>
            <a:ext cx="549275"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主要内容</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64517" name="TextBox 40"/>
          <p:cNvSpPr txBox="1"/>
          <p:nvPr/>
        </p:nvSpPr>
        <p:spPr>
          <a:xfrm>
            <a:off x="1138238" y="3581400"/>
            <a:ext cx="554037"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0000"/>
                </a:solidFill>
                <a:latin typeface="隶书" panose="02010509060101010101" pitchFamily="49" charset="-122"/>
                <a:ea typeface="隶书" panose="02010509060101010101" pitchFamily="49" charset="-122"/>
              </a:rPr>
              <a:t>历史意义</a:t>
            </a:r>
            <a:endParaRPr lang="zh-CN" altLang="en-US" sz="2400" b="1" dirty="0">
              <a:solidFill>
                <a:srgbClr val="FF0000"/>
              </a:solidFill>
              <a:latin typeface="隶书" panose="02010509060101010101" pitchFamily="49" charset="-122"/>
              <a:ea typeface="隶书" panose="02010509060101010101" pitchFamily="49" charset="-122"/>
            </a:endParaRPr>
          </a:p>
        </p:txBody>
      </p:sp>
      <p:sp>
        <p:nvSpPr>
          <p:cNvPr id="64518" name="TextBox 41"/>
          <p:cNvSpPr txBox="1"/>
          <p:nvPr/>
        </p:nvSpPr>
        <p:spPr>
          <a:xfrm>
            <a:off x="528638" y="2438400"/>
            <a:ext cx="554037"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中共十九大</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64519" name="Text Box 11"/>
          <p:cNvSpPr txBox="1"/>
          <p:nvPr/>
        </p:nvSpPr>
        <p:spPr>
          <a:xfrm>
            <a:off x="1836738" y="1143000"/>
            <a:ext cx="6477000" cy="44942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50000"/>
              </a:spcBef>
              <a:buNone/>
            </a:pPr>
            <a:r>
              <a:rPr lang="zh-CN" altLang="en-US" sz="2200" b="1" dirty="0">
                <a:latin typeface="黑体" panose="02010609060101010101" pitchFamily="49" charset="-122"/>
                <a:ea typeface="黑体" panose="02010609060101010101" pitchFamily="49" charset="-122"/>
              </a:rPr>
              <a:t>   中共十九大在全面建成小康社会决胜阶段、中国特色社会主义进入新时代的关键时期召开的一次十分重要的大会。这次大会最重大的意义就在于正式把习近平新时代中国特色社会主义思想确立为党必须长期坚持的指导思想，深刻回答了新时代坚持和发展中国特色社会主义一系列重大理论和实践问题，高举了旗帜、指明了方向、明确了方略、描绘了蓝图。为夺取新时代中国特色社会主义伟大胜利奠定了坚实政治基础，为完成两个百年的奋斗目标提供了强大思想武器，为实现中华民族伟大复兴提供了行动指南。最重要的世界意义是拓展了发展中国家走向现代化的途径，为科学社会主义在</a:t>
            </a:r>
            <a:r>
              <a:rPr lang="en-US" altLang="zh-CN" sz="2200" b="1" dirty="0">
                <a:latin typeface="黑体" panose="02010609060101010101" pitchFamily="49" charset="-122"/>
                <a:ea typeface="黑体" panose="02010609060101010101" pitchFamily="49" charset="-122"/>
              </a:rPr>
              <a:t>21</a:t>
            </a:r>
            <a:r>
              <a:rPr lang="zh-CN" altLang="en-US" sz="2200" b="1" dirty="0">
                <a:latin typeface="黑体" panose="02010609060101010101" pitchFamily="49" charset="-122"/>
                <a:ea typeface="黑体" panose="02010609060101010101" pitchFamily="49" charset="-122"/>
              </a:rPr>
              <a:t>世纪的振兴提供了强大动力。</a:t>
            </a:r>
            <a:endParaRPr lang="zh-CN" altLang="en-US" sz="2200" b="1" dirty="0">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ext Box 38"/>
          <p:cNvSpPr txBox="1"/>
          <p:nvPr/>
        </p:nvSpPr>
        <p:spPr>
          <a:xfrm>
            <a:off x="609600" y="228600"/>
            <a:ext cx="8153400" cy="9540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（二）更好发挥宪法在新时代坚持和发展中国特色社会主义中的重大作用</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65539" name="文本框 2"/>
          <p:cNvSpPr txBox="1"/>
          <p:nvPr/>
        </p:nvSpPr>
        <p:spPr>
          <a:xfrm>
            <a:off x="609600" y="1371600"/>
            <a:ext cx="8001000" cy="4400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660033"/>
                </a:solidFill>
                <a:latin typeface="黑体" panose="02010609060101010101" pitchFamily="49" charset="-122"/>
                <a:ea typeface="黑体" panose="02010609060101010101" pitchFamily="49" charset="-122"/>
              </a:rPr>
              <a:t>  2018</a:t>
            </a:r>
            <a:r>
              <a:rPr lang="zh-CN" altLang="en-US" sz="2800" b="1" dirty="0">
                <a:solidFill>
                  <a:srgbClr val="660033"/>
                </a:solidFill>
                <a:latin typeface="黑体" panose="02010609060101010101" pitchFamily="49" charset="-122"/>
                <a:ea typeface="黑体" panose="02010609060101010101" pitchFamily="49" charset="-122"/>
              </a:rPr>
              <a:t>年</a:t>
            </a:r>
            <a:r>
              <a:rPr lang="en-US" altLang="zh-CN" sz="2800" b="1" dirty="0">
                <a:solidFill>
                  <a:srgbClr val="660033"/>
                </a:solidFill>
                <a:latin typeface="黑体" panose="02010609060101010101" pitchFamily="49" charset="-122"/>
                <a:ea typeface="黑体" panose="02010609060101010101" pitchFamily="49" charset="-122"/>
              </a:rPr>
              <a:t>1</a:t>
            </a:r>
            <a:r>
              <a:rPr lang="zh-CN" altLang="en-US" sz="2800" b="1" dirty="0">
                <a:solidFill>
                  <a:srgbClr val="660033"/>
                </a:solidFill>
                <a:latin typeface="黑体" panose="02010609060101010101" pitchFamily="49" charset="-122"/>
                <a:ea typeface="黑体" panose="02010609060101010101" pitchFamily="49" charset="-122"/>
              </a:rPr>
              <a:t>月，中共十九届二中全会在北京举行。全会审议通过了</a:t>
            </a:r>
            <a:r>
              <a:rPr lang="en-US" altLang="zh-CN" sz="2800" b="1" dirty="0">
                <a:solidFill>
                  <a:srgbClr val="660033"/>
                </a:solidFill>
                <a:latin typeface="黑体" panose="02010609060101010101" pitchFamily="49" charset="-122"/>
                <a:ea typeface="黑体" panose="02010609060101010101" pitchFamily="49" charset="-122"/>
              </a:rPr>
              <a:t>《</a:t>
            </a:r>
            <a:r>
              <a:rPr lang="zh-CN" altLang="en-US" sz="2800" b="1" dirty="0">
                <a:solidFill>
                  <a:srgbClr val="660033"/>
                </a:solidFill>
                <a:latin typeface="黑体" panose="02010609060101010101" pitchFamily="49" charset="-122"/>
                <a:ea typeface="黑体" panose="02010609060101010101" pitchFamily="49" charset="-122"/>
              </a:rPr>
              <a:t>中共中央关于修改宪法部分内容的建议</a:t>
            </a:r>
            <a:r>
              <a:rPr lang="en-US" altLang="zh-CN" sz="2800" b="1" dirty="0">
                <a:solidFill>
                  <a:srgbClr val="660033"/>
                </a:solidFill>
                <a:latin typeface="黑体" panose="02010609060101010101" pitchFamily="49" charset="-122"/>
                <a:ea typeface="黑体" panose="02010609060101010101" pitchFamily="49" charset="-122"/>
              </a:rPr>
              <a:t>》</a:t>
            </a:r>
            <a:r>
              <a:rPr lang="zh-CN" altLang="en-US" sz="2800" b="1" dirty="0">
                <a:solidFill>
                  <a:srgbClr val="660033"/>
                </a:solidFill>
                <a:latin typeface="黑体" panose="02010609060101010101" pitchFamily="49" charset="-122"/>
                <a:ea typeface="黑体" panose="02010609060101010101" pitchFamily="49" charset="-122"/>
              </a:rPr>
              <a:t>。</a:t>
            </a:r>
            <a:endParaRPr lang="en-US" altLang="zh-CN" sz="2800" b="1" dirty="0">
              <a:solidFill>
                <a:srgbClr val="660033"/>
              </a:solidFill>
              <a:latin typeface="黑体" panose="02010609060101010101" pitchFamily="49" charset="-122"/>
              <a:ea typeface="黑体" panose="02010609060101010101" pitchFamily="49" charset="-122"/>
            </a:endParaRPr>
          </a:p>
          <a:p>
            <a:pPr marL="0" lvl="0" indent="0" eaLnBrk="1" hangingPunct="1">
              <a:spcBef>
                <a:spcPct val="0"/>
              </a:spcBef>
              <a:buNone/>
            </a:pPr>
            <a:r>
              <a:rPr lang="en-US" altLang="zh-CN" sz="2800" b="1" dirty="0">
                <a:solidFill>
                  <a:srgbClr val="660033"/>
                </a:solidFill>
                <a:latin typeface="黑体" panose="02010609060101010101" pitchFamily="49" charset="-122"/>
                <a:ea typeface="黑体" panose="02010609060101010101" pitchFamily="49" charset="-122"/>
              </a:rPr>
              <a:t>    2018</a:t>
            </a:r>
            <a:r>
              <a:rPr lang="zh-CN" altLang="zh-CN" sz="2800" b="1" dirty="0">
                <a:solidFill>
                  <a:srgbClr val="660033"/>
                </a:solidFill>
                <a:latin typeface="黑体" panose="02010609060101010101" pitchFamily="49" charset="-122"/>
                <a:ea typeface="黑体" panose="02010609060101010101" pitchFamily="49" charset="-122"/>
              </a:rPr>
              <a:t>年</a:t>
            </a:r>
            <a:r>
              <a:rPr lang="en-US" altLang="zh-CN" sz="2800" b="1" dirty="0">
                <a:solidFill>
                  <a:srgbClr val="660033"/>
                </a:solidFill>
                <a:latin typeface="黑体" panose="02010609060101010101" pitchFamily="49" charset="-122"/>
                <a:ea typeface="黑体" panose="02010609060101010101" pitchFamily="49" charset="-122"/>
              </a:rPr>
              <a:t>3</a:t>
            </a:r>
            <a:r>
              <a:rPr lang="zh-CN" altLang="zh-CN" sz="2800" b="1" dirty="0">
                <a:solidFill>
                  <a:srgbClr val="660033"/>
                </a:solidFill>
                <a:latin typeface="黑体" panose="02010609060101010101" pitchFamily="49" charset="-122"/>
                <a:ea typeface="黑体" panose="02010609060101010101" pitchFamily="49" charset="-122"/>
              </a:rPr>
              <a:t>月，十三届全国人大一次会议在北京召开。会议根据中共十九届二中全会提出的建议，审议通过了《中华人民共和国宪法修正案》，确定科学发展观、习近平新时代中国特色社会主义思想同马克思列宁主义、毛泽东思想、邓小平理论、“三个代表”重要思想在国家政治和社会生活中的指导地位</a:t>
            </a:r>
            <a:r>
              <a:rPr lang="zh-CN" altLang="en-US" sz="2800" b="1" dirty="0">
                <a:solidFill>
                  <a:srgbClr val="660033"/>
                </a:solidFill>
                <a:latin typeface="黑体" panose="02010609060101010101" pitchFamily="49" charset="-122"/>
                <a:ea typeface="黑体" panose="02010609060101010101" pitchFamily="49" charset="-122"/>
              </a:rPr>
              <a:t>。</a:t>
            </a:r>
            <a:endParaRPr lang="zh-CN" altLang="en-US" sz="2800" b="1" dirty="0">
              <a:solidFill>
                <a:srgbClr val="660033"/>
              </a:solidFill>
              <a:latin typeface="黑体" panose="02010609060101010101" pitchFamily="49" charset="-122"/>
              <a:ea typeface="黑体" panose="02010609060101010101" pitchFamily="49" charset="-122"/>
            </a:endParaRPr>
          </a:p>
        </p:txBody>
      </p:sp>
      <p:sp>
        <p:nvSpPr>
          <p:cNvPr id="65540" name="Rectangle 35"/>
          <p:cNvSpPr/>
          <p:nvPr/>
        </p:nvSpPr>
        <p:spPr>
          <a:xfrm flipH="1">
            <a:off x="762000" y="11430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ext Box 38"/>
          <p:cNvSpPr txBox="1"/>
          <p:nvPr/>
        </p:nvSpPr>
        <p:spPr>
          <a:xfrm>
            <a:off x="1066800" y="381000"/>
            <a:ext cx="71628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（三）推进国家治理体系和治理能力现代化</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66563" name="文本框 2"/>
          <p:cNvSpPr txBox="1"/>
          <p:nvPr/>
        </p:nvSpPr>
        <p:spPr>
          <a:xfrm>
            <a:off x="990600" y="1295400"/>
            <a:ext cx="7315200" cy="44942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600" b="1" dirty="0">
                <a:solidFill>
                  <a:srgbClr val="660033"/>
                </a:solidFill>
                <a:latin typeface="黑体" panose="02010609060101010101" pitchFamily="49" charset="-122"/>
                <a:ea typeface="黑体" panose="02010609060101010101" pitchFamily="49" charset="-122"/>
              </a:rPr>
              <a:t>    2018</a:t>
            </a:r>
            <a:r>
              <a:rPr lang="zh-CN" altLang="zh-CN" sz="2600" b="1" dirty="0">
                <a:solidFill>
                  <a:srgbClr val="660033"/>
                </a:solidFill>
                <a:latin typeface="黑体" panose="02010609060101010101" pitchFamily="49" charset="-122"/>
                <a:ea typeface="黑体" panose="02010609060101010101" pitchFamily="49" charset="-122"/>
              </a:rPr>
              <a:t>年</a:t>
            </a:r>
            <a:r>
              <a:rPr lang="en-US" altLang="zh-CN" sz="2600" b="1" dirty="0">
                <a:solidFill>
                  <a:srgbClr val="660033"/>
                </a:solidFill>
                <a:latin typeface="黑体" panose="02010609060101010101" pitchFamily="49" charset="-122"/>
                <a:ea typeface="黑体" panose="02010609060101010101" pitchFamily="49" charset="-122"/>
              </a:rPr>
              <a:t>2</a:t>
            </a:r>
            <a:r>
              <a:rPr lang="zh-CN" altLang="zh-CN" sz="2600" b="1" dirty="0">
                <a:solidFill>
                  <a:srgbClr val="660033"/>
                </a:solidFill>
                <a:latin typeface="黑体" panose="02010609060101010101" pitchFamily="49" charset="-122"/>
                <a:ea typeface="黑体" panose="02010609060101010101" pitchFamily="49" charset="-122"/>
              </a:rPr>
              <a:t>月，中共十九届三中全会在北京举行。全会审议通过《中共中央关于深化党和国家机构改革的决定》和《深化党和国家机构改革方案》，同意把《深化党和国家机构改革方案》的部分内容按照法定程序提交十三届全国人大一次会议审议。</a:t>
            </a:r>
            <a:r>
              <a:rPr lang="en-US" altLang="zh-CN" sz="2600" b="1" dirty="0">
                <a:solidFill>
                  <a:srgbClr val="660033"/>
                </a:solidFill>
                <a:latin typeface="黑体" panose="02010609060101010101" pitchFamily="49" charset="-122"/>
                <a:ea typeface="黑体" panose="02010609060101010101" pitchFamily="49" charset="-122"/>
              </a:rPr>
              <a:t>《</a:t>
            </a:r>
            <a:r>
              <a:rPr lang="zh-CN" altLang="en-US" sz="2600" b="1" dirty="0">
                <a:solidFill>
                  <a:srgbClr val="660033"/>
                </a:solidFill>
                <a:latin typeface="黑体" panose="02010609060101010101" pitchFamily="49" charset="-122"/>
                <a:ea typeface="黑体" panose="02010609060101010101" pitchFamily="49" charset="-122"/>
              </a:rPr>
              <a:t>深化党和国家机构改革方案</a:t>
            </a:r>
            <a:r>
              <a:rPr lang="en-US" altLang="zh-CN" sz="2600" b="1" dirty="0">
                <a:solidFill>
                  <a:srgbClr val="660033"/>
                </a:solidFill>
                <a:latin typeface="黑体" panose="02010609060101010101" pitchFamily="49" charset="-122"/>
                <a:ea typeface="黑体" panose="02010609060101010101" pitchFamily="49" charset="-122"/>
              </a:rPr>
              <a:t>》</a:t>
            </a:r>
            <a:r>
              <a:rPr lang="zh-CN" altLang="en-US" sz="2600" b="1" dirty="0">
                <a:solidFill>
                  <a:srgbClr val="660033"/>
                </a:solidFill>
                <a:latin typeface="黑体" panose="02010609060101010101" pitchFamily="49" charset="-122"/>
                <a:ea typeface="黑体" panose="02010609060101010101" pitchFamily="49" charset="-122"/>
              </a:rPr>
              <a:t>在深化党中央机构改革、全国人大机构改革、国务院机构改革、全国政协机构改革、行政执法体制改革、跨军地改革、群团组织改革、地方机构改革等方面作出明确部署。</a:t>
            </a:r>
            <a:endParaRPr lang="zh-CN" altLang="zh-CN" sz="2600" b="1" dirty="0">
              <a:solidFill>
                <a:srgbClr val="660033"/>
              </a:solidFill>
              <a:latin typeface="黑体" panose="02010609060101010101" pitchFamily="49" charset="-122"/>
              <a:ea typeface="黑体" panose="02010609060101010101" pitchFamily="49" charset="-122"/>
            </a:endParaRPr>
          </a:p>
          <a:p>
            <a:pPr marL="0" lvl="0" indent="0" eaLnBrk="1" hangingPunct="1">
              <a:spcBef>
                <a:spcPct val="0"/>
              </a:spcBef>
              <a:buNone/>
            </a:pPr>
            <a:endParaRPr lang="zh-CN" altLang="en-US" sz="2600" b="1" dirty="0">
              <a:solidFill>
                <a:srgbClr val="660033"/>
              </a:solidFill>
              <a:latin typeface="黑体" panose="02010609060101010101" pitchFamily="49" charset="-122"/>
              <a:ea typeface="黑体" panose="02010609060101010101" pitchFamily="49" charset="-122"/>
            </a:endParaRPr>
          </a:p>
        </p:txBody>
      </p:sp>
      <p:sp>
        <p:nvSpPr>
          <p:cNvPr id="66564"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文本框 1"/>
          <p:cNvSpPr txBox="1"/>
          <p:nvPr/>
        </p:nvSpPr>
        <p:spPr>
          <a:xfrm>
            <a:off x="1306513" y="1295400"/>
            <a:ext cx="6477000" cy="4537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进入新时代的背景：</a:t>
            </a:r>
            <a:endParaRPr lang="en-US" altLang="zh-CN" sz="2800" b="1" dirty="0">
              <a:solidFill>
                <a:srgbClr val="FF0000"/>
              </a:solidFill>
              <a:latin typeface="黑体" panose="02010609060101010101" pitchFamily="49" charset="-122"/>
              <a:ea typeface="黑体" panose="02010609060101010101" pitchFamily="49" charset="-122"/>
            </a:endParaRPr>
          </a:p>
          <a:p>
            <a:pPr marL="0" lvl="0" indent="0">
              <a:lnSpc>
                <a:spcPct val="150000"/>
              </a:lnSpc>
              <a:spcBef>
                <a:spcPct val="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）党的十八大以来，在新中国成立特别是改革开放以来我国发展取得重大成就基础上，党和国家事业发生历史性变革，我国发展站在新的历史起点上，新起点需要新气象新作为；</a:t>
            </a:r>
            <a:endParaRPr lang="en-US" altLang="zh-CN" sz="2800" b="1" dirty="0">
              <a:latin typeface="黑体" panose="02010609060101010101" pitchFamily="49" charset="-122"/>
              <a:ea typeface="黑体" panose="02010609060101010101" pitchFamily="49" charset="-122"/>
            </a:endParaRPr>
          </a:p>
          <a:p>
            <a:pPr marL="0" lvl="0" indent="0">
              <a:lnSpc>
                <a:spcPct val="150000"/>
              </a:lnSpc>
              <a:spcBef>
                <a:spcPct val="0"/>
              </a:spcBef>
              <a:buNone/>
            </a:pPr>
            <a:endParaRPr lang="zh-CN" altLang="en-US" sz="2800" b="1" dirty="0"/>
          </a:p>
        </p:txBody>
      </p:sp>
      <p:sp>
        <p:nvSpPr>
          <p:cNvPr id="67587" name="Text Box 38"/>
          <p:cNvSpPr txBox="1"/>
          <p:nvPr/>
        </p:nvSpPr>
        <p:spPr>
          <a:xfrm>
            <a:off x="685800" y="381000"/>
            <a:ext cx="8229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（四）中国特色社会主义进入新时代的内涵和意义</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67588"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pic>
        <p:nvPicPr>
          <p:cNvPr id="6147" name="图片 42" descr="8.jpg"/>
          <p:cNvPicPr>
            <a:picLocks noChangeAspect="1"/>
          </p:cNvPicPr>
          <p:nvPr/>
        </p:nvPicPr>
        <p:blipFill>
          <a:blip r:embed="rId1"/>
          <a:stretch>
            <a:fillRect/>
          </a:stretch>
        </p:blipFill>
        <p:spPr>
          <a:xfrm>
            <a:off x="381000" y="914400"/>
            <a:ext cx="8229600" cy="5029200"/>
          </a:xfrm>
          <a:prstGeom prst="rect">
            <a:avLst/>
          </a:prstGeom>
          <a:noFill/>
          <a:ln w="9525">
            <a:noFill/>
          </a:ln>
        </p:spPr>
      </p:pic>
      <p:sp>
        <p:nvSpPr>
          <p:cNvPr id="6148" name="TextBox 39"/>
          <p:cNvSpPr txBox="1"/>
          <p:nvPr/>
        </p:nvSpPr>
        <p:spPr>
          <a:xfrm>
            <a:off x="1219200" y="1447800"/>
            <a:ext cx="549275"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主要内容</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6149" name="TextBox 40"/>
          <p:cNvSpPr txBox="1"/>
          <p:nvPr/>
        </p:nvSpPr>
        <p:spPr>
          <a:xfrm>
            <a:off x="1219200" y="3581400"/>
            <a:ext cx="549275"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历史意义</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6150" name="TextBox 41"/>
          <p:cNvSpPr txBox="1"/>
          <p:nvPr/>
        </p:nvSpPr>
        <p:spPr>
          <a:xfrm>
            <a:off x="604838" y="2438400"/>
            <a:ext cx="554037"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中共十八大</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6151" name="Text Box 34"/>
          <p:cNvSpPr txBox="1"/>
          <p:nvPr/>
        </p:nvSpPr>
        <p:spPr>
          <a:xfrm>
            <a:off x="914400" y="381000"/>
            <a:ext cx="6477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（一）全面建成小康社会目标的确定</a:t>
            </a:r>
            <a:endParaRPr lang="zh-CN" altLang="en-US" sz="2800" b="1" dirty="0">
              <a:solidFill>
                <a:srgbClr val="663300"/>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文本框 1"/>
          <p:cNvSpPr txBox="1"/>
          <p:nvPr/>
        </p:nvSpPr>
        <p:spPr>
          <a:xfrm>
            <a:off x="1219200" y="1295400"/>
            <a:ext cx="6477000" cy="32400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进入新时代的背景：</a:t>
            </a:r>
            <a:endParaRPr lang="en-US" altLang="zh-CN" sz="2800" b="1" dirty="0">
              <a:solidFill>
                <a:srgbClr val="FF0000"/>
              </a:solidFill>
              <a:latin typeface="黑体" panose="02010609060101010101" pitchFamily="49" charset="-122"/>
              <a:ea typeface="黑体" panose="02010609060101010101" pitchFamily="49" charset="-122"/>
            </a:endParaRPr>
          </a:p>
          <a:p>
            <a:pPr marL="0" lvl="0" indent="0">
              <a:lnSpc>
                <a:spcPct val="150000"/>
              </a:lnSpc>
              <a:spcBef>
                <a:spcPct val="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）世界进入大变革大调整时期，面临千年未有之大变局，如何在乱局中保持定力、在变局中抓住机遇，对我们统筹国际国内两个大局提出了更高要求；</a:t>
            </a:r>
            <a:endParaRPr lang="zh-CN" altLang="en-US" sz="2800" b="1" dirty="0"/>
          </a:p>
        </p:txBody>
      </p:sp>
      <p:sp>
        <p:nvSpPr>
          <p:cNvPr id="68611" name="Text Box 38"/>
          <p:cNvSpPr txBox="1"/>
          <p:nvPr/>
        </p:nvSpPr>
        <p:spPr>
          <a:xfrm>
            <a:off x="685800" y="381000"/>
            <a:ext cx="8229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（四）中国特色社会主义进入新时代的内涵和意义</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68612"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文本框 1"/>
          <p:cNvSpPr txBox="1"/>
          <p:nvPr/>
        </p:nvSpPr>
        <p:spPr>
          <a:xfrm>
            <a:off x="1143000" y="1295400"/>
            <a:ext cx="6477000" cy="259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进入新时代的背景：</a:t>
            </a:r>
            <a:endParaRPr lang="en-US" altLang="zh-CN" sz="2800" b="1" dirty="0">
              <a:solidFill>
                <a:srgbClr val="FF0000"/>
              </a:solidFill>
              <a:latin typeface="黑体" panose="02010609060101010101" pitchFamily="49" charset="-122"/>
              <a:ea typeface="黑体" panose="02010609060101010101" pitchFamily="49" charset="-122"/>
            </a:endParaRPr>
          </a:p>
          <a:p>
            <a:pPr marL="0" lvl="0" indent="0">
              <a:lnSpc>
                <a:spcPct val="150000"/>
              </a:lnSpc>
              <a:spcBef>
                <a:spcPct val="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）中国共产党执政面临的社会环境和现实条件发生深刻变化，发展理念和方式有重大转变，发展水平和要求更高；</a:t>
            </a:r>
            <a:endParaRPr lang="zh-CN" altLang="en-US" sz="2800" b="1" dirty="0"/>
          </a:p>
        </p:txBody>
      </p:sp>
      <p:sp>
        <p:nvSpPr>
          <p:cNvPr id="69635" name="Text Box 38"/>
          <p:cNvSpPr txBox="1"/>
          <p:nvPr/>
        </p:nvSpPr>
        <p:spPr>
          <a:xfrm>
            <a:off x="685800" y="381000"/>
            <a:ext cx="8229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（四）中国特色社会主义进入新时代的内涵和意义</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69636"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文本框 1"/>
          <p:cNvSpPr txBox="1"/>
          <p:nvPr/>
        </p:nvSpPr>
        <p:spPr>
          <a:xfrm>
            <a:off x="990600" y="1219200"/>
            <a:ext cx="6858000" cy="3970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进入新时代的背景：</a:t>
            </a:r>
            <a:endParaRPr lang="en-US" altLang="zh-CN" sz="2800" b="1" dirty="0">
              <a:solidFill>
                <a:srgbClr val="FF0000"/>
              </a:solidFill>
              <a:latin typeface="黑体" panose="02010609060101010101" pitchFamily="49" charset="-122"/>
              <a:ea typeface="黑体" panose="02010609060101010101" pitchFamily="49" charset="-122"/>
            </a:endParaRPr>
          </a:p>
          <a:p>
            <a:pPr marL="0" lvl="0" indent="0">
              <a:lnSpc>
                <a:spcPct val="150000"/>
              </a:lnSpc>
              <a:spcBef>
                <a:spcPct val="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4</a:t>
            </a:r>
            <a:r>
              <a:rPr lang="zh-CN" altLang="en-US" sz="2800" b="1" dirty="0">
                <a:latin typeface="黑体" panose="02010609060101010101" pitchFamily="49" charset="-122"/>
                <a:ea typeface="黑体" panose="02010609060101010101" pitchFamily="49" charset="-122"/>
              </a:rPr>
              <a:t>）我国社会主要矛盾已经转化为人民日益增长的美好生活需要和不平衡不充分的发展之间的矛盾，经济建设仍是中心任务，但需要更加注重全面协调可持续发展，需要着力解决好发展不平衡不充分问题；</a:t>
            </a:r>
            <a:endParaRPr lang="zh-CN" altLang="en-US" sz="2800" b="1" dirty="0"/>
          </a:p>
        </p:txBody>
      </p:sp>
      <p:sp>
        <p:nvSpPr>
          <p:cNvPr id="70659" name="Text Box 38"/>
          <p:cNvSpPr txBox="1"/>
          <p:nvPr/>
        </p:nvSpPr>
        <p:spPr>
          <a:xfrm>
            <a:off x="685800" y="381000"/>
            <a:ext cx="8229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（四）中国特色社会主义进入新时代的内涵和意义</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70660"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文本框 1"/>
          <p:cNvSpPr txBox="1"/>
          <p:nvPr/>
        </p:nvSpPr>
        <p:spPr>
          <a:xfrm>
            <a:off x="1143000" y="1219200"/>
            <a:ext cx="6629400" cy="3970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zh-CN" altLang="en-US" sz="2800" b="1" dirty="0">
                <a:solidFill>
                  <a:srgbClr val="FF0000"/>
                </a:solidFill>
                <a:latin typeface="黑体" panose="02010609060101010101" pitchFamily="49" charset="-122"/>
                <a:ea typeface="黑体" panose="02010609060101010101" pitchFamily="49" charset="-122"/>
              </a:rPr>
              <a:t>进入新时代的背景：</a:t>
            </a:r>
            <a:endParaRPr lang="en-US" altLang="zh-CN" sz="2800" b="1" dirty="0">
              <a:solidFill>
                <a:srgbClr val="FF0000"/>
              </a:solidFill>
              <a:latin typeface="黑体" panose="02010609060101010101" pitchFamily="49" charset="-122"/>
              <a:ea typeface="黑体" panose="02010609060101010101" pitchFamily="49" charset="-122"/>
            </a:endParaRPr>
          </a:p>
          <a:p>
            <a:pPr marL="0" lvl="0" indent="0">
              <a:lnSpc>
                <a:spcPct val="150000"/>
              </a:lnSpc>
              <a:spcBef>
                <a:spcPct val="0"/>
              </a:spcBef>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）从党的十九大到二十大，是“两个一百年”奋斗目标的历史交汇期，我们要在全面建成小康社会、实现第一个百年目标之后，开启全面建设社会主义现代化国家新征程、向第二个百年目标进军。</a:t>
            </a:r>
            <a:endParaRPr lang="zh-CN" altLang="en-US" sz="2800" b="1" dirty="0"/>
          </a:p>
        </p:txBody>
      </p:sp>
      <p:sp>
        <p:nvSpPr>
          <p:cNvPr id="71683" name="Text Box 38"/>
          <p:cNvSpPr txBox="1"/>
          <p:nvPr/>
        </p:nvSpPr>
        <p:spPr>
          <a:xfrm>
            <a:off x="685800" y="381000"/>
            <a:ext cx="8229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（四）中国特色社会主义进入新时代的内涵和意义</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71684"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文本框 1"/>
          <p:cNvSpPr txBox="1"/>
          <p:nvPr/>
        </p:nvSpPr>
        <p:spPr>
          <a:xfrm>
            <a:off x="457200" y="1219200"/>
            <a:ext cx="8153400" cy="4594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25000"/>
              </a:lnSpc>
              <a:spcBef>
                <a:spcPct val="0"/>
              </a:spcBef>
              <a:buNone/>
            </a:pPr>
            <a:r>
              <a:rPr lang="zh-CN" altLang="en-US" sz="2600" b="1" dirty="0">
                <a:solidFill>
                  <a:srgbClr val="0000FF"/>
                </a:solidFill>
                <a:latin typeface="黑体" panose="02010609060101010101" pitchFamily="49" charset="-122"/>
                <a:ea typeface="黑体" panose="02010609060101010101" pitchFamily="49" charset="-122"/>
              </a:rPr>
              <a:t>新时代的内涵：</a:t>
            </a:r>
            <a:endParaRPr lang="en-US" altLang="zh-CN" sz="2600" b="1" dirty="0">
              <a:solidFill>
                <a:srgbClr val="0000FF"/>
              </a:solidFill>
              <a:latin typeface="黑体" panose="02010609060101010101" pitchFamily="49" charset="-122"/>
              <a:ea typeface="黑体" panose="02010609060101010101" pitchFamily="49" charset="-122"/>
            </a:endParaRPr>
          </a:p>
          <a:p>
            <a:pPr marL="0" lvl="0" indent="0">
              <a:lnSpc>
                <a:spcPct val="125000"/>
              </a:lnSpc>
              <a:spcBef>
                <a:spcPct val="0"/>
              </a:spcBef>
              <a:buNone/>
            </a:pPr>
            <a:r>
              <a:rPr lang="zh-CN" altLang="en-US" sz="2600" b="1" dirty="0">
                <a:latin typeface="黑体" panose="02010609060101010101" pitchFamily="49" charset="-122"/>
                <a:ea typeface="黑体" panose="02010609060101010101" pitchFamily="49" charset="-122"/>
              </a:rPr>
              <a:t>    这个新时代，是承前启后、继往开来、在新的历史条件下继续夺取中国特色社会主义伟大胜利的时代，</a:t>
            </a:r>
            <a:r>
              <a:rPr lang="zh-CN" altLang="en-US" sz="2600" b="1" dirty="0">
                <a:solidFill>
                  <a:srgbClr val="660033"/>
                </a:solidFill>
                <a:latin typeface="黑体" panose="02010609060101010101" pitchFamily="49" charset="-122"/>
                <a:ea typeface="黑体" panose="02010609060101010101" pitchFamily="49" charset="-122"/>
              </a:rPr>
              <a:t>是决胜全面建成小康社会、进而全面建设社会主义现代化强国的时代，</a:t>
            </a:r>
            <a:r>
              <a:rPr lang="zh-CN" altLang="en-US" sz="2600" b="1" dirty="0">
                <a:solidFill>
                  <a:srgbClr val="0000FF"/>
                </a:solidFill>
                <a:latin typeface="黑体" panose="02010609060101010101" pitchFamily="49" charset="-122"/>
                <a:ea typeface="黑体" panose="02010609060101010101" pitchFamily="49" charset="-122"/>
              </a:rPr>
              <a:t>是全国各族人民团结奋斗、不断创造美好生活、逐步实现全体人民共同富裕的时代，</a:t>
            </a:r>
            <a:r>
              <a:rPr lang="zh-CN" altLang="en-US" sz="2600" b="1" dirty="0">
                <a:solidFill>
                  <a:srgbClr val="C00000"/>
                </a:solidFill>
                <a:latin typeface="黑体" panose="02010609060101010101" pitchFamily="49" charset="-122"/>
                <a:ea typeface="黑体" panose="02010609060101010101" pitchFamily="49" charset="-122"/>
              </a:rPr>
              <a:t>是全体中华儿女勠力同心、奋力实现中华民族伟大复兴中国梦的时代，</a:t>
            </a:r>
            <a:r>
              <a:rPr lang="zh-CN" altLang="en-US" sz="2600" b="1" dirty="0">
                <a:solidFill>
                  <a:srgbClr val="FF0000"/>
                </a:solidFill>
                <a:latin typeface="黑体" panose="02010609060101010101" pitchFamily="49" charset="-122"/>
                <a:ea typeface="黑体" panose="02010609060101010101" pitchFamily="49" charset="-122"/>
              </a:rPr>
              <a:t>是我国日益走近世界舞台中央、不断为人类作出更大贡献的时代。 </a:t>
            </a:r>
            <a:endParaRPr lang="zh-CN" altLang="en-US" sz="2600" b="1" dirty="0">
              <a:solidFill>
                <a:srgbClr val="FF0000"/>
              </a:solidFill>
            </a:endParaRPr>
          </a:p>
        </p:txBody>
      </p:sp>
      <p:sp>
        <p:nvSpPr>
          <p:cNvPr id="72707" name="Text Box 38"/>
          <p:cNvSpPr txBox="1"/>
          <p:nvPr/>
        </p:nvSpPr>
        <p:spPr>
          <a:xfrm>
            <a:off x="685800" y="381000"/>
            <a:ext cx="8229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（四）中国特色社会主义进入新时代的内涵和意义</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72708"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文本框 1"/>
          <p:cNvSpPr txBox="1"/>
          <p:nvPr/>
        </p:nvSpPr>
        <p:spPr>
          <a:xfrm>
            <a:off x="381000" y="1219200"/>
            <a:ext cx="83058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solidFill>
                  <a:srgbClr val="0000FF"/>
                </a:solidFill>
                <a:latin typeface="黑体" panose="02010609060101010101" pitchFamily="49" charset="-122"/>
                <a:ea typeface="黑体" panose="02010609060101010101" pitchFamily="49" charset="-122"/>
              </a:rPr>
              <a:t>   进入新时代的意义：</a:t>
            </a:r>
            <a:endParaRPr lang="en-US" altLang="zh-CN" sz="2400" b="1" dirty="0">
              <a:solidFill>
                <a:srgbClr val="0000FF"/>
              </a:solidFill>
              <a:latin typeface="黑体" panose="02010609060101010101" pitchFamily="49" charset="-122"/>
              <a:ea typeface="黑体" panose="02010609060101010101" pitchFamily="49" charset="-122"/>
            </a:endParaRPr>
          </a:p>
          <a:p>
            <a:pPr marL="0" lvl="0" indent="0">
              <a:spcBef>
                <a:spcPct val="0"/>
              </a:spcBef>
              <a:buNone/>
            </a:pPr>
            <a:r>
              <a:rPr lang="zh-CN" altLang="en-US" sz="2400" b="1" dirty="0">
                <a:latin typeface="黑体" panose="02010609060101010101" pitchFamily="49" charset="-122"/>
                <a:ea typeface="黑体" panose="02010609060101010101" pitchFamily="49" charset="-122"/>
              </a:rPr>
              <a:t>   第一，从中华民族复兴的历史进程看，中国特色社会主义进入新时代，</a:t>
            </a:r>
            <a:r>
              <a:rPr lang="zh-CN" altLang="en-US" sz="2400" b="1" dirty="0">
                <a:solidFill>
                  <a:srgbClr val="FF3300"/>
                </a:solidFill>
                <a:latin typeface="黑体" panose="02010609060101010101" pitchFamily="49" charset="-122"/>
                <a:ea typeface="黑体" panose="02010609060101010101" pitchFamily="49" charset="-122"/>
              </a:rPr>
              <a:t>意味着</a:t>
            </a:r>
            <a:r>
              <a:rPr lang="zh-CN" altLang="en-US" sz="2400" b="1" dirty="0">
                <a:latin typeface="黑体" panose="02010609060101010101" pitchFamily="49" charset="-122"/>
                <a:ea typeface="黑体" panose="02010609060101010101" pitchFamily="49" charset="-122"/>
              </a:rPr>
              <a:t>近代以来久经磨难的中华民族迎来了从站起来、富起来到强起来的伟大飞跃，迎来了实现中华民族伟大复兴的光明前景。</a:t>
            </a:r>
            <a:endParaRPr lang="zh-CN" altLang="en-US" sz="2400" b="1" dirty="0"/>
          </a:p>
        </p:txBody>
      </p:sp>
      <p:pic>
        <p:nvPicPr>
          <p:cNvPr id="5" name="图片 4"/>
          <p:cNvPicPr>
            <a:picLocks noChangeAspect="1"/>
          </p:cNvPicPr>
          <p:nvPr/>
        </p:nvPicPr>
        <p:blipFill>
          <a:blip r:embed="rId1">
            <a:clrChange>
              <a:clrFrom>
                <a:srgbClr val="FFFFFF">
                  <a:alpha val="100000"/>
                </a:srgbClr>
              </a:clrFrom>
              <a:clrTo>
                <a:srgbClr val="FFFFFF">
                  <a:alpha val="100000"/>
                  <a:alpha val="0"/>
                </a:srgbClr>
              </a:clrTo>
            </a:clrChange>
          </a:blip>
          <a:srcRect l="4130" t="5138" r="3751" b="12615"/>
          <a:stretch>
            <a:fillRect/>
          </a:stretch>
        </p:blipFill>
        <p:spPr>
          <a:xfrm>
            <a:off x="296778" y="3382028"/>
            <a:ext cx="8392209" cy="2088505"/>
          </a:xfrm>
          <a:prstGeom prst="roundRect">
            <a:avLst/>
          </a:prstGeom>
        </p:spPr>
      </p:pic>
      <p:sp>
        <p:nvSpPr>
          <p:cNvPr id="73732" name="Text Box 38"/>
          <p:cNvSpPr txBox="1"/>
          <p:nvPr/>
        </p:nvSpPr>
        <p:spPr>
          <a:xfrm>
            <a:off x="685800" y="381000"/>
            <a:ext cx="8229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（四）中国特色社会主义进入新时代的内涵和意义</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73733"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文本框 1"/>
          <p:cNvSpPr txBox="1"/>
          <p:nvPr/>
        </p:nvSpPr>
        <p:spPr>
          <a:xfrm>
            <a:off x="381000" y="1219200"/>
            <a:ext cx="83058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solidFill>
                  <a:srgbClr val="0000FF"/>
                </a:solidFill>
                <a:latin typeface="黑体" panose="02010609060101010101" pitchFamily="49" charset="-122"/>
                <a:ea typeface="黑体" panose="02010609060101010101" pitchFamily="49" charset="-122"/>
              </a:rPr>
              <a:t>   进入新时代的意义：</a:t>
            </a:r>
            <a:endParaRPr lang="en-US" altLang="zh-CN" sz="2400" b="1" dirty="0">
              <a:solidFill>
                <a:srgbClr val="0000FF"/>
              </a:solidFill>
              <a:latin typeface="黑体" panose="02010609060101010101" pitchFamily="49" charset="-122"/>
              <a:ea typeface="黑体" panose="02010609060101010101" pitchFamily="49" charset="-122"/>
            </a:endParaRPr>
          </a:p>
          <a:p>
            <a:pPr marL="0" lvl="0" indent="0">
              <a:spcBef>
                <a:spcPct val="0"/>
              </a:spcBef>
              <a:buNone/>
            </a:pPr>
            <a:r>
              <a:rPr lang="zh-CN" altLang="en-US" sz="2400" b="1" dirty="0">
                <a:solidFill>
                  <a:srgbClr val="1C1A0E"/>
                </a:solidFill>
                <a:latin typeface="黑体" panose="02010609060101010101" pitchFamily="49" charset="-122"/>
                <a:ea typeface="黑体" panose="02010609060101010101" pitchFamily="49" charset="-122"/>
              </a:rPr>
              <a:t>    第二，从科学社会主义发展进程看，</a:t>
            </a:r>
            <a:r>
              <a:rPr lang="zh-CN" altLang="en-US" sz="2400" b="1" dirty="0">
                <a:latin typeface="黑体" panose="02010609060101010101" pitchFamily="49" charset="-122"/>
                <a:ea typeface="黑体" panose="02010609060101010101" pitchFamily="49" charset="-122"/>
              </a:rPr>
              <a:t>中国特色社会主义进入新时代，</a:t>
            </a:r>
            <a:r>
              <a:rPr lang="zh-CN" altLang="en-US" sz="2400" b="1" dirty="0">
                <a:solidFill>
                  <a:srgbClr val="FF3300"/>
                </a:solidFill>
                <a:latin typeface="黑体" panose="02010609060101010101" pitchFamily="49" charset="-122"/>
                <a:ea typeface="黑体" panose="02010609060101010101" pitchFamily="49" charset="-122"/>
              </a:rPr>
              <a:t>意味着</a:t>
            </a:r>
            <a:r>
              <a:rPr lang="zh-CN" altLang="en-US" sz="2400" b="1" dirty="0">
                <a:latin typeface="黑体" panose="02010609060101010101" pitchFamily="49" charset="-122"/>
                <a:ea typeface="黑体" panose="02010609060101010101" pitchFamily="49" charset="-122"/>
              </a:rPr>
              <a:t>科学社会主义在</a:t>
            </a:r>
            <a:r>
              <a:rPr lang="en-US" altLang="zh-CN" sz="2400" b="1" dirty="0">
                <a:latin typeface="黑体" panose="02010609060101010101" pitchFamily="49" charset="-122"/>
                <a:ea typeface="黑体" panose="02010609060101010101" pitchFamily="49" charset="-122"/>
              </a:rPr>
              <a:t>21</a:t>
            </a:r>
            <a:r>
              <a:rPr lang="zh-CN" altLang="en-US" sz="2400" b="1" dirty="0">
                <a:latin typeface="黑体" panose="02010609060101010101" pitchFamily="49" charset="-122"/>
                <a:ea typeface="黑体" panose="02010609060101010101" pitchFamily="49" charset="-122"/>
              </a:rPr>
              <a:t>世纪的中国焕发岀强大生机活力，在世界上高高举起了中国特色社会主义伟大旗帜。</a:t>
            </a:r>
            <a:endParaRPr lang="zh-CN" altLang="en-US" sz="2400" b="1" dirty="0"/>
          </a:p>
        </p:txBody>
      </p:sp>
      <p:pic>
        <p:nvPicPr>
          <p:cNvPr id="5" name="图片 4"/>
          <p:cNvPicPr>
            <a:picLocks noChangeAspect="1"/>
          </p:cNvPicPr>
          <p:nvPr/>
        </p:nvPicPr>
        <p:blipFill>
          <a:blip r:embed="rId1"/>
          <a:stretch>
            <a:fillRect/>
          </a:stretch>
        </p:blipFill>
        <p:spPr>
          <a:xfrm>
            <a:off x="2209862" y="2788860"/>
            <a:ext cx="3832240" cy="2760634"/>
          </a:xfrm>
          <a:prstGeom prst="roundRect">
            <a:avLst/>
          </a:prstGeom>
          <a:noFill/>
          <a:ln w="9525">
            <a:noFill/>
          </a:ln>
        </p:spPr>
      </p:pic>
      <p:sp>
        <p:nvSpPr>
          <p:cNvPr id="74756" name="文本框 5"/>
          <p:cNvSpPr txBox="1"/>
          <p:nvPr/>
        </p:nvSpPr>
        <p:spPr>
          <a:xfrm>
            <a:off x="2667000" y="5549900"/>
            <a:ext cx="35814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000" b="1" dirty="0">
                <a:solidFill>
                  <a:srgbClr val="1C1A0E"/>
                </a:solidFill>
                <a:latin typeface="黑体" panose="02010609060101010101" pitchFamily="49" charset="-122"/>
                <a:ea typeface="黑体" panose="02010609060101010101" pitchFamily="49" charset="-122"/>
              </a:rPr>
              <a:t>1991年12月26日苏联解体</a:t>
            </a:r>
            <a:endParaRPr lang="zh-CN" altLang="en-US" sz="2000" b="1" dirty="0">
              <a:solidFill>
                <a:srgbClr val="1C1A0E"/>
              </a:solidFill>
              <a:latin typeface="黑体" panose="02010609060101010101" pitchFamily="49" charset="-122"/>
              <a:ea typeface="黑体" panose="02010609060101010101" pitchFamily="49" charset="-122"/>
            </a:endParaRPr>
          </a:p>
        </p:txBody>
      </p:sp>
      <p:sp>
        <p:nvSpPr>
          <p:cNvPr id="74757" name="Text Box 38"/>
          <p:cNvSpPr txBox="1"/>
          <p:nvPr/>
        </p:nvSpPr>
        <p:spPr>
          <a:xfrm>
            <a:off x="685800" y="381000"/>
            <a:ext cx="8229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（四）中国特色社会主义进入新时代的内涵和意义</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74758"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文本框 1"/>
          <p:cNvSpPr txBox="1"/>
          <p:nvPr/>
        </p:nvSpPr>
        <p:spPr>
          <a:xfrm>
            <a:off x="381000" y="1219200"/>
            <a:ext cx="8305800"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solidFill>
                  <a:srgbClr val="0000FF"/>
                </a:solidFill>
                <a:latin typeface="黑体" panose="02010609060101010101" pitchFamily="49" charset="-122"/>
                <a:ea typeface="黑体" panose="02010609060101010101" pitchFamily="49" charset="-122"/>
              </a:rPr>
              <a:t>   进入新时代的意义：</a:t>
            </a:r>
            <a:endParaRPr lang="en-US" altLang="zh-CN" sz="2400" b="1" dirty="0">
              <a:solidFill>
                <a:srgbClr val="0000FF"/>
              </a:solidFill>
              <a:latin typeface="黑体" panose="02010609060101010101" pitchFamily="49" charset="-122"/>
              <a:ea typeface="黑体" panose="02010609060101010101" pitchFamily="49" charset="-122"/>
            </a:endParaRPr>
          </a:p>
          <a:p>
            <a:pPr marL="0" lvl="0" indent="0">
              <a:spcBef>
                <a:spcPct val="0"/>
              </a:spcBef>
              <a:buNone/>
            </a:pPr>
            <a:r>
              <a:rPr lang="en-US" altLang="zh-CN" sz="2400" b="1" dirty="0">
                <a:solidFill>
                  <a:srgbClr val="1C1A0E"/>
                </a:solidFill>
                <a:latin typeface="黑体" panose="02010609060101010101" pitchFamily="49" charset="-122"/>
                <a:ea typeface="黑体" panose="02010609060101010101" pitchFamily="49" charset="-122"/>
              </a:rPr>
              <a:t>   </a:t>
            </a:r>
            <a:r>
              <a:rPr lang="zh-CN" altLang="en-US" sz="2400" b="1" dirty="0">
                <a:solidFill>
                  <a:srgbClr val="1C1A0E"/>
                </a:solidFill>
                <a:latin typeface="黑体" panose="02010609060101010101" pitchFamily="49" charset="-122"/>
                <a:ea typeface="黑体" panose="02010609060101010101" pitchFamily="49" charset="-122"/>
              </a:rPr>
              <a:t>第三，</a:t>
            </a:r>
            <a:r>
              <a:rPr lang="zh-CN" altLang="zh-CN" sz="2400" b="1" dirty="0">
                <a:solidFill>
                  <a:srgbClr val="1C1A0E"/>
                </a:solidFill>
                <a:latin typeface="黑体" panose="02010609060101010101" pitchFamily="49" charset="-122"/>
                <a:ea typeface="黑体" panose="02010609060101010101" pitchFamily="49" charset="-122"/>
              </a:rPr>
              <a:t>从人类文明进程看，</a:t>
            </a:r>
            <a:r>
              <a:rPr lang="zh-CN" altLang="en-US" sz="2400" b="1" dirty="0">
                <a:latin typeface="黑体" panose="02010609060101010101" pitchFamily="49" charset="-122"/>
                <a:ea typeface="黑体" panose="02010609060101010101" pitchFamily="49" charset="-122"/>
              </a:rPr>
              <a:t>中国特色社会主义进入新时代，</a:t>
            </a:r>
            <a:r>
              <a:rPr lang="zh-CN" altLang="en-US" sz="2400" b="1" dirty="0">
                <a:solidFill>
                  <a:srgbClr val="FF3300"/>
                </a:solidFill>
                <a:latin typeface="黑体" panose="02010609060101010101" pitchFamily="49" charset="-122"/>
                <a:ea typeface="黑体" panose="02010609060101010101" pitchFamily="49" charset="-122"/>
              </a:rPr>
              <a:t>意味着</a:t>
            </a:r>
            <a:r>
              <a:rPr lang="zh-CN" altLang="en-US" sz="2400" b="1" dirty="0">
                <a:latin typeface="黑体" panose="02010609060101010101" pitchFamily="49" charset="-122"/>
                <a:ea typeface="黑体" panose="02010609060101010101" pitchFamily="49" charset="-122"/>
              </a:rPr>
              <a:t>中国特色社会主义道路、理论、制度、文化不断发展，拓展了发展中国家走向现代化的途径，给世界上那些既希望加快发展又希望保持自身独立性的国家和民族提供了全新选择，为解决人类问题贡献了中国智慧和中国方案。</a:t>
            </a:r>
            <a:endParaRPr lang="zh-CN" altLang="en-US" sz="2400" b="1" dirty="0"/>
          </a:p>
        </p:txBody>
      </p:sp>
      <p:pic>
        <p:nvPicPr>
          <p:cNvPr id="75779" name="Picture 2" descr="https://timgsa.baidu.com/timg?image&amp;quality=80&amp;size=b9999_10000&amp;sec=1558039807366&amp;di=5d91df613617d6490e297b54a89a70f1&amp;imgtype=0&amp;src=http%3A%2F%2Fimg1.gtimg.com%2Fnews%2Fpics%2Fhv1%2F244%2F3%2F2122%2F137984059.png"/>
          <p:cNvPicPr>
            <a:picLocks noChangeAspect="1"/>
          </p:cNvPicPr>
          <p:nvPr/>
        </p:nvPicPr>
        <p:blipFill>
          <a:blip r:embed="rId1"/>
          <a:stretch>
            <a:fillRect/>
          </a:stretch>
        </p:blipFill>
        <p:spPr>
          <a:xfrm>
            <a:off x="2743200" y="3527425"/>
            <a:ext cx="3581400" cy="2438400"/>
          </a:xfrm>
          <a:prstGeom prst="rect">
            <a:avLst/>
          </a:prstGeom>
          <a:noFill/>
          <a:ln w="9525">
            <a:noFill/>
          </a:ln>
        </p:spPr>
      </p:pic>
      <p:sp>
        <p:nvSpPr>
          <p:cNvPr id="75780" name="Text Box 38"/>
          <p:cNvSpPr txBox="1"/>
          <p:nvPr/>
        </p:nvSpPr>
        <p:spPr>
          <a:xfrm>
            <a:off x="685800" y="381000"/>
            <a:ext cx="82296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（四）中国特色社会主义进入新时代的内涵和意义</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75781"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pic>
        <p:nvPicPr>
          <p:cNvPr id="7171" name="图片 42" descr="8.jpg"/>
          <p:cNvPicPr>
            <a:picLocks noChangeAspect="1"/>
          </p:cNvPicPr>
          <p:nvPr/>
        </p:nvPicPr>
        <p:blipFill>
          <a:blip r:embed="rId1"/>
          <a:stretch>
            <a:fillRect/>
          </a:stretch>
        </p:blipFill>
        <p:spPr>
          <a:xfrm>
            <a:off x="457200" y="914400"/>
            <a:ext cx="8229600" cy="5029200"/>
          </a:xfrm>
          <a:prstGeom prst="rect">
            <a:avLst/>
          </a:prstGeom>
          <a:noFill/>
          <a:ln w="9525">
            <a:noFill/>
          </a:ln>
        </p:spPr>
      </p:pic>
      <p:sp>
        <p:nvSpPr>
          <p:cNvPr id="7172" name="TextBox 39"/>
          <p:cNvSpPr txBox="1"/>
          <p:nvPr/>
        </p:nvSpPr>
        <p:spPr>
          <a:xfrm>
            <a:off x="1295400" y="1447800"/>
            <a:ext cx="549275" cy="1949450"/>
          </a:xfrm>
          <a:prstGeom prst="rect">
            <a:avLst/>
          </a:prstGeom>
          <a:noFill/>
          <a:ln w="9525">
            <a:noFill/>
          </a:ln>
          <a:effectLst>
            <a:outerShdw dist="35921" dir="2699999" algn="ctr" rotWithShape="0">
              <a:schemeClr val="bg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3300"/>
                </a:solidFill>
                <a:latin typeface="隶书" panose="02010509060101010101" pitchFamily="49" charset="-122"/>
                <a:ea typeface="隶书" panose="02010509060101010101" pitchFamily="49" charset="-122"/>
              </a:rPr>
              <a:t>主要内容</a:t>
            </a:r>
            <a:endParaRPr lang="zh-CN" altLang="en-US" sz="2400" b="1" dirty="0">
              <a:solidFill>
                <a:srgbClr val="FF3300"/>
              </a:solidFill>
              <a:latin typeface="隶书" panose="02010509060101010101" pitchFamily="49" charset="-122"/>
              <a:ea typeface="隶书" panose="02010509060101010101" pitchFamily="49" charset="-122"/>
            </a:endParaRPr>
          </a:p>
        </p:txBody>
      </p:sp>
      <p:sp>
        <p:nvSpPr>
          <p:cNvPr id="7173" name="TextBox 40"/>
          <p:cNvSpPr txBox="1"/>
          <p:nvPr/>
        </p:nvSpPr>
        <p:spPr>
          <a:xfrm>
            <a:off x="1295400" y="3581400"/>
            <a:ext cx="549275"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历史意义</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7174" name="TextBox 41"/>
          <p:cNvSpPr txBox="1"/>
          <p:nvPr/>
        </p:nvSpPr>
        <p:spPr>
          <a:xfrm>
            <a:off x="685800" y="2438400"/>
            <a:ext cx="549275"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中共十八大</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7175" name="Text Box 11"/>
          <p:cNvSpPr txBox="1"/>
          <p:nvPr/>
        </p:nvSpPr>
        <p:spPr>
          <a:xfrm>
            <a:off x="1905000" y="1219200"/>
            <a:ext cx="6477000" cy="4279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10000"/>
              </a:lnSpc>
              <a:spcBef>
                <a:spcPct val="50000"/>
              </a:spcBef>
              <a:buNone/>
            </a:pPr>
            <a:r>
              <a:rPr lang="zh-CN" altLang="en-US" sz="2200" b="1" dirty="0">
                <a:latin typeface="黑体" panose="02010609060101010101" pitchFamily="49" charset="-122"/>
                <a:ea typeface="黑体" panose="02010609060101010101" pitchFamily="49" charset="-122"/>
              </a:rPr>
              <a:t>    第一，明确了科学发展观是党必须长期坚持的指导思想，并写入党章。</a:t>
            </a:r>
            <a:endParaRPr lang="zh-CN" altLang="en-US" sz="2200" b="1" dirty="0">
              <a:latin typeface="黑体" panose="02010609060101010101" pitchFamily="49" charset="-122"/>
              <a:ea typeface="黑体" panose="02010609060101010101" pitchFamily="49" charset="-122"/>
            </a:endParaRPr>
          </a:p>
          <a:p>
            <a:pPr marL="0" lvl="0" indent="0" algn="just" eaLnBrk="1" hangingPunct="1">
              <a:lnSpc>
                <a:spcPct val="110000"/>
              </a:lnSpc>
              <a:spcBef>
                <a:spcPct val="50000"/>
              </a:spcBef>
              <a:buNone/>
            </a:pPr>
            <a:r>
              <a:rPr lang="zh-CN" altLang="en-US" sz="2200" b="1" dirty="0">
                <a:latin typeface="黑体" panose="02010609060101010101" pitchFamily="49" charset="-122"/>
                <a:ea typeface="黑体" panose="02010609060101010101" pitchFamily="49" charset="-122"/>
              </a:rPr>
              <a:t>     第二，阐明建设中国特色社会主义的总依据、总布局、总任务、基本要求，阐明中国特色社会主义道路、理论体系、制度的科学内涵及其相互关系，要求全党坚定道路自信、理论自信和制度自信。</a:t>
            </a:r>
            <a:endParaRPr lang="zh-CN" altLang="en-US" sz="2200" b="1" dirty="0">
              <a:latin typeface="黑体" panose="02010609060101010101" pitchFamily="49" charset="-122"/>
              <a:ea typeface="黑体" panose="02010609060101010101" pitchFamily="49" charset="-122"/>
            </a:endParaRPr>
          </a:p>
          <a:p>
            <a:pPr marL="0" lvl="0" indent="0" algn="just" eaLnBrk="1" hangingPunct="1">
              <a:lnSpc>
                <a:spcPct val="110000"/>
              </a:lnSpc>
              <a:spcBef>
                <a:spcPct val="50000"/>
              </a:spcBef>
              <a:buNone/>
            </a:pPr>
            <a:r>
              <a:rPr lang="zh-CN" altLang="en-US" sz="2200" b="1" dirty="0">
                <a:latin typeface="黑体" panose="02010609060101010101" pitchFamily="49" charset="-122"/>
                <a:ea typeface="黑体" panose="02010609060101010101" pitchFamily="49" charset="-122"/>
              </a:rPr>
              <a:t>    第三，提出了全面建成小康社会目标。</a:t>
            </a:r>
            <a:endParaRPr lang="zh-CN" altLang="en-US" sz="2200" b="1" dirty="0">
              <a:latin typeface="黑体" panose="02010609060101010101" pitchFamily="49" charset="-122"/>
              <a:ea typeface="黑体" panose="02010609060101010101" pitchFamily="49" charset="-122"/>
            </a:endParaRPr>
          </a:p>
          <a:p>
            <a:pPr marL="0" lvl="0" indent="0" algn="just" eaLnBrk="1" hangingPunct="1">
              <a:lnSpc>
                <a:spcPct val="110000"/>
              </a:lnSpc>
              <a:spcBef>
                <a:spcPct val="50000"/>
              </a:spcBef>
              <a:buNone/>
            </a:pPr>
            <a:r>
              <a:rPr lang="zh-CN" altLang="en-US" sz="2200" b="1" dirty="0">
                <a:latin typeface="黑体" panose="02010609060101010101" pitchFamily="49" charset="-122"/>
                <a:ea typeface="黑体" panose="02010609060101010101" pitchFamily="49" charset="-122"/>
              </a:rPr>
              <a:t>    第四，要求以改革创新精神全面推进党的建设新的伟大工程，全面提高党的建设科学化水平，建设学习型、服务型、创新型的马克思主义执政党。</a:t>
            </a:r>
            <a:endParaRPr lang="zh-CN" altLang="en-US" sz="2200" b="1" dirty="0">
              <a:latin typeface="黑体" panose="02010609060101010101" pitchFamily="49" charset="-122"/>
              <a:ea typeface="黑体" panose="02010609060101010101" pitchFamily="49" charset="-122"/>
            </a:endParaRPr>
          </a:p>
        </p:txBody>
      </p:sp>
      <p:sp>
        <p:nvSpPr>
          <p:cNvPr id="7176" name="Text Box 34"/>
          <p:cNvSpPr txBox="1"/>
          <p:nvPr/>
        </p:nvSpPr>
        <p:spPr>
          <a:xfrm>
            <a:off x="914400" y="381000"/>
            <a:ext cx="64770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（一）全面建成小康社会目标的确定</a:t>
            </a:r>
            <a:endParaRPr lang="zh-CN" altLang="en-US" sz="2800" b="1" dirty="0">
              <a:solidFill>
                <a:srgbClr val="663300"/>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pic>
        <p:nvPicPr>
          <p:cNvPr id="8195" name="图片 42" descr="8.jpg"/>
          <p:cNvPicPr>
            <a:picLocks noChangeAspect="1"/>
          </p:cNvPicPr>
          <p:nvPr/>
        </p:nvPicPr>
        <p:blipFill>
          <a:blip r:embed="rId1"/>
          <a:stretch>
            <a:fillRect/>
          </a:stretch>
        </p:blipFill>
        <p:spPr>
          <a:xfrm>
            <a:off x="457200" y="914400"/>
            <a:ext cx="8229600" cy="5029200"/>
          </a:xfrm>
          <a:prstGeom prst="rect">
            <a:avLst/>
          </a:prstGeom>
          <a:noFill/>
          <a:ln w="9525">
            <a:noFill/>
          </a:ln>
        </p:spPr>
      </p:pic>
      <p:sp>
        <p:nvSpPr>
          <p:cNvPr id="8196" name="TextBox 39"/>
          <p:cNvSpPr txBox="1"/>
          <p:nvPr/>
        </p:nvSpPr>
        <p:spPr>
          <a:xfrm>
            <a:off x="1295400" y="1447800"/>
            <a:ext cx="549275"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主要内容</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8197" name="TextBox 40"/>
          <p:cNvSpPr txBox="1"/>
          <p:nvPr/>
        </p:nvSpPr>
        <p:spPr>
          <a:xfrm>
            <a:off x="1295400" y="3581400"/>
            <a:ext cx="549275" cy="1949450"/>
          </a:xfrm>
          <a:prstGeom prst="rect">
            <a:avLst/>
          </a:prstGeom>
          <a:noFill/>
          <a:ln w="9525">
            <a:noFill/>
          </a:ln>
          <a:effectLst>
            <a:outerShdw dist="35921" dir="2699999" algn="ctr" rotWithShape="0">
              <a:schemeClr val="bg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rgbClr val="FF3300"/>
                </a:solidFill>
                <a:latin typeface="隶书" panose="02010509060101010101" pitchFamily="49" charset="-122"/>
                <a:ea typeface="隶书" panose="02010509060101010101" pitchFamily="49" charset="-122"/>
              </a:rPr>
              <a:t>历史意义</a:t>
            </a:r>
            <a:endParaRPr lang="zh-CN" altLang="en-US" sz="2400" b="1" dirty="0">
              <a:solidFill>
                <a:srgbClr val="FF3300"/>
              </a:solidFill>
              <a:latin typeface="隶书" panose="02010509060101010101" pitchFamily="49" charset="-122"/>
              <a:ea typeface="隶书" panose="02010509060101010101" pitchFamily="49" charset="-122"/>
            </a:endParaRPr>
          </a:p>
        </p:txBody>
      </p:sp>
      <p:sp>
        <p:nvSpPr>
          <p:cNvPr id="8198" name="TextBox 41"/>
          <p:cNvSpPr txBox="1"/>
          <p:nvPr/>
        </p:nvSpPr>
        <p:spPr>
          <a:xfrm>
            <a:off x="681038" y="2438400"/>
            <a:ext cx="554037" cy="1949450"/>
          </a:xfrm>
          <a:prstGeom prst="rect">
            <a:avLst/>
          </a:prstGeom>
          <a:noFill/>
          <a:ln w="9525">
            <a:noFill/>
          </a:ln>
          <a:effectLst>
            <a:outerShdw dist="35921" dir="2699999" algn="ctr" rotWithShape="0">
              <a:schemeClr val="tx1"/>
            </a:outerShdw>
          </a:effectLst>
        </p:spPr>
        <p:txBody>
          <a:bodyPr vert="eaVert">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b="1" dirty="0">
                <a:solidFill>
                  <a:schemeClr val="bg1"/>
                </a:solidFill>
                <a:latin typeface="隶书" panose="02010509060101010101" pitchFamily="49" charset="-122"/>
                <a:ea typeface="隶书" panose="02010509060101010101" pitchFamily="49" charset="-122"/>
              </a:rPr>
              <a:t>中共十八大</a:t>
            </a:r>
            <a:endParaRPr lang="zh-CN" altLang="en-US" sz="2400" b="1" dirty="0">
              <a:solidFill>
                <a:schemeClr val="bg1"/>
              </a:solidFill>
              <a:latin typeface="隶书" panose="02010509060101010101" pitchFamily="49" charset="-122"/>
              <a:ea typeface="隶书" panose="02010509060101010101" pitchFamily="49" charset="-122"/>
            </a:endParaRPr>
          </a:p>
        </p:txBody>
      </p:sp>
      <p:sp>
        <p:nvSpPr>
          <p:cNvPr id="8199" name="Text Box 11"/>
          <p:cNvSpPr txBox="1"/>
          <p:nvPr/>
        </p:nvSpPr>
        <p:spPr>
          <a:xfrm>
            <a:off x="1905000" y="1274763"/>
            <a:ext cx="6324600" cy="4314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40000"/>
              </a:lnSpc>
              <a:spcBef>
                <a:spcPct val="50000"/>
              </a:spcBef>
              <a:buNone/>
            </a:pPr>
            <a:r>
              <a:rPr lang="zh-CN" altLang="en-US" sz="2800" b="1" dirty="0">
                <a:latin typeface="黑体" panose="02010609060101010101" pitchFamily="49" charset="-122"/>
                <a:ea typeface="黑体" panose="02010609060101010101" pitchFamily="49" charset="-122"/>
              </a:rPr>
              <a:t>    十八大是我们党在全面建设小康社会的关键时期和深化改革开放、加快转变经济发展方式的攻坚时期召开的一次十分重要的会议，中共十八大的召开，标志着中国已经进入全面建成小康社会的决定性阶段，开启了中国特色社会主义新时代。 </a:t>
            </a:r>
            <a:endParaRPr lang="zh-CN" altLang="en-US" sz="2800" b="1" dirty="0">
              <a:latin typeface="黑体" panose="02010609060101010101" pitchFamily="49" charset="-122"/>
              <a:ea typeface="黑体" panose="02010609060101010101" pitchFamily="49" charset="-122"/>
            </a:endParaRPr>
          </a:p>
        </p:txBody>
      </p:sp>
      <p:sp>
        <p:nvSpPr>
          <p:cNvPr id="8200" name="Text Box 34"/>
          <p:cNvSpPr txBox="1"/>
          <p:nvPr/>
        </p:nvSpPr>
        <p:spPr>
          <a:xfrm>
            <a:off x="914400" y="381000"/>
            <a:ext cx="647700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（一）全面建成小康社会目标的确定</a:t>
            </a:r>
            <a:endParaRPr lang="zh-CN" altLang="en-US" sz="2800" b="1" dirty="0">
              <a:solidFill>
                <a:srgbClr val="663300"/>
              </a:solidFill>
              <a:latin typeface="黑体" panose="02010609060101010101" pitchFamily="49" charset="-122"/>
              <a:ea typeface="黑体" panose="02010609060101010101" pitchFamily="49" charset="-122"/>
            </a:endParaRPr>
          </a:p>
        </p:txBody>
      </p:sp>
    </p:spTree>
  </p:cSld>
  <p:clrMapOvr>
    <a:masterClrMapping/>
  </p:clrMapOvr>
  <p:transition spd="med">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38"/>
          <p:cNvSpPr txBox="1"/>
          <p:nvPr/>
        </p:nvSpPr>
        <p:spPr>
          <a:xfrm>
            <a:off x="13716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（二）实现民族复兴中国梦的提出</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9219" name="文本框 2"/>
          <p:cNvSpPr txBox="1"/>
          <p:nvPr/>
        </p:nvSpPr>
        <p:spPr>
          <a:xfrm>
            <a:off x="5257800" y="1298575"/>
            <a:ext cx="3200400" cy="39290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40000"/>
              </a:lnSpc>
              <a:spcBef>
                <a:spcPct val="50000"/>
              </a:spcBef>
              <a:buNone/>
            </a:pPr>
            <a:r>
              <a:rPr lang="zh-CN" altLang="en-US" sz="2600" b="1" dirty="0">
                <a:latin typeface="黑体" panose="02010609060101010101" pitchFamily="49" charset="-122"/>
                <a:ea typeface="黑体" panose="02010609060101010101" pitchFamily="49" charset="-122"/>
              </a:rPr>
              <a:t>    中共十八大结束不久，习近平在参观“复兴之路”展览时明确提出，实现全面建成小康社会目标是实现中华民族伟大复兴中国梦的关键一步。</a:t>
            </a:r>
            <a:endParaRPr lang="zh-CN" altLang="en-US" sz="2600" b="1" dirty="0">
              <a:latin typeface="黑体" panose="02010609060101010101" pitchFamily="49" charset="-122"/>
              <a:ea typeface="黑体" panose="02010609060101010101" pitchFamily="49" charset="-122"/>
            </a:endParaRPr>
          </a:p>
        </p:txBody>
      </p:sp>
      <p:pic>
        <p:nvPicPr>
          <p:cNvPr id="8196" name="图片 3"/>
          <p:cNvPicPr>
            <a:picLocks noChangeAspect="1"/>
          </p:cNvPicPr>
          <p:nvPr/>
        </p:nvPicPr>
        <p:blipFill>
          <a:blip r:embed="rId1"/>
          <a:srcRect/>
          <a:stretch>
            <a:fillRect/>
          </a:stretch>
        </p:blipFill>
        <p:spPr bwMode="auto">
          <a:xfrm>
            <a:off x="304800" y="1524000"/>
            <a:ext cx="4784725" cy="3505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文本框 2"/>
          <p:cNvSpPr txBox="1"/>
          <p:nvPr/>
        </p:nvSpPr>
        <p:spPr>
          <a:xfrm>
            <a:off x="533400" y="990600"/>
            <a:ext cx="8077200" cy="2505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lnSpc>
                <a:spcPct val="140000"/>
              </a:lnSpc>
              <a:spcBef>
                <a:spcPct val="50000"/>
              </a:spcBef>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2013</a:t>
            </a:r>
            <a:r>
              <a:rPr lang="zh-CN" altLang="en-US" sz="2800" b="1" dirty="0">
                <a:latin typeface="黑体" panose="02010609060101010101" pitchFamily="49" charset="-122"/>
                <a:ea typeface="黑体" panose="02010609060101010101" pitchFamily="49" charset="-122"/>
              </a:rPr>
              <a:t>年</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月</a:t>
            </a:r>
            <a:r>
              <a:rPr lang="en-US" altLang="zh-CN" sz="2800" b="1" dirty="0">
                <a:latin typeface="黑体" panose="02010609060101010101" pitchFamily="49" charset="-122"/>
                <a:ea typeface="黑体" panose="02010609060101010101" pitchFamily="49" charset="-122"/>
              </a:rPr>
              <a:t>17</a:t>
            </a:r>
            <a:r>
              <a:rPr lang="zh-CN" altLang="en-US" sz="2800" b="1" dirty="0">
                <a:latin typeface="黑体" panose="02010609060101010101" pitchFamily="49" charset="-122"/>
                <a:ea typeface="黑体" panose="02010609060101010101" pitchFamily="49" charset="-122"/>
              </a:rPr>
              <a:t>日，习近平在十二届全国人大第一次会议上进一步强调，实现中华民族伟大复兴的中国梦，就是要实现</a:t>
            </a:r>
            <a:r>
              <a:rPr lang="zh-CN" altLang="en-US" sz="2800" b="1" dirty="0">
                <a:solidFill>
                  <a:srgbClr val="FF0000"/>
                </a:solidFill>
                <a:latin typeface="黑体" panose="02010609060101010101" pitchFamily="49" charset="-122"/>
                <a:ea typeface="黑体" panose="02010609060101010101" pitchFamily="49" charset="-122"/>
              </a:rPr>
              <a:t>国家富强、民族振兴、人民幸福。</a:t>
            </a:r>
            <a:endParaRPr lang="zh-CN" altLang="en-US" sz="2800" b="1" dirty="0">
              <a:solidFill>
                <a:srgbClr val="FF0000"/>
              </a:solidFill>
              <a:latin typeface="黑体" panose="02010609060101010101" pitchFamily="49" charset="-122"/>
              <a:ea typeface="黑体" panose="02010609060101010101" pitchFamily="49" charset="-122"/>
            </a:endParaRPr>
          </a:p>
        </p:txBody>
      </p:sp>
      <p:pic>
        <p:nvPicPr>
          <p:cNvPr id="922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362258" y="3429000"/>
            <a:ext cx="4267088" cy="2593493"/>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244" name="Text Box 38"/>
          <p:cNvSpPr txBox="1"/>
          <p:nvPr/>
        </p:nvSpPr>
        <p:spPr>
          <a:xfrm>
            <a:off x="1371600" y="381000"/>
            <a:ext cx="5607050" cy="541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663300"/>
                </a:solidFill>
                <a:latin typeface="黑体" panose="02010609060101010101" pitchFamily="49" charset="-122"/>
                <a:ea typeface="黑体" panose="02010609060101010101" pitchFamily="49" charset="-122"/>
              </a:rPr>
              <a:t>（二）实现民族复兴中国梦的提出</a:t>
            </a:r>
            <a:endParaRPr lang="zh-CN" altLang="en-US" sz="2800" b="1" dirty="0">
              <a:solidFill>
                <a:srgbClr val="663300"/>
              </a:solidFill>
              <a:latin typeface="黑体" panose="02010609060101010101" pitchFamily="49" charset="-122"/>
              <a:ea typeface="黑体" panose="02010609060101010101" pitchFamily="49" charset="-122"/>
            </a:endParaRPr>
          </a:p>
        </p:txBody>
      </p:sp>
      <p:sp>
        <p:nvSpPr>
          <p:cNvPr id="10245" name="Rectangle 35"/>
          <p:cNvSpPr/>
          <p:nvPr/>
        </p:nvSpPr>
        <p:spPr>
          <a:xfrm flipH="1">
            <a:off x="1143000" y="990600"/>
            <a:ext cx="5848350" cy="42863"/>
          </a:xfrm>
          <a:prstGeom prst="rect">
            <a:avLst/>
          </a:prstGeom>
          <a:gradFill rotWithShape="1">
            <a:gsLst>
              <a:gs pos="0">
                <a:schemeClr val="bg1"/>
              </a:gs>
              <a:gs pos="100000">
                <a:srgbClr val="FF9966"/>
              </a:gs>
            </a:gsLst>
            <a:lin ang="0" scaled="1"/>
            <a:tileRect/>
          </a:gradFill>
          <a:ln w="9525">
            <a:noFill/>
          </a:ln>
        </p:spPr>
        <p:txBody>
          <a:bodyPr wrap="none" anchor="ctr"/>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2800" b="1" dirty="0"/>
          </a:p>
        </p:txBody>
      </p:sp>
    </p:spTree>
  </p:cSld>
  <p:clrMapOvr>
    <a:masterClrMapping/>
  </p:clrMapOvr>
  <p:transition spd="med">
    <p:split orient="vert"/>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7339</Words>
  <Application>WPS 演示</Application>
  <PresentationFormat>全屏显示(4:3)</PresentationFormat>
  <Paragraphs>490</Paragraphs>
  <Slides>57</Slides>
  <Notes>3</Notes>
  <HiddenSlides>0</HiddenSlides>
  <MMClips>13</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57</vt:i4>
      </vt:variant>
    </vt:vector>
  </HeadingPairs>
  <TitlesOfParts>
    <vt:vector size="73" baseType="lpstr">
      <vt:lpstr>Arial</vt:lpstr>
      <vt:lpstr>宋体</vt:lpstr>
      <vt:lpstr>Wingdings</vt:lpstr>
      <vt:lpstr>黑体</vt:lpstr>
      <vt:lpstr>隶书</vt:lpstr>
      <vt:lpstr>微软雅黑</vt:lpstr>
      <vt:lpstr>Arial Unicode MS</vt:lpstr>
      <vt:lpstr>Calibri</vt:lpstr>
      <vt:lpstr>楷体_GB2312</vt:lpstr>
      <vt:lpstr>新宋体</vt:lpstr>
      <vt:lpstr>Ping Hei</vt:lpstr>
      <vt:lpstr>等线</vt:lpstr>
      <vt:lpstr>Segoe Print</vt:lpstr>
      <vt:lpstr>Ping Hei</vt:lpstr>
      <vt:lpstr>楷体_GB2312</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160</cp:revision>
  <dcterms:created xsi:type="dcterms:W3CDTF">2015-08-17T13:31:00Z</dcterms:created>
  <dcterms:modified xsi:type="dcterms:W3CDTF">2020-02-10T14:34:35Z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2052-11.1.0.9339</vt:lpwstr>
  </property>
</Properties>
</file>