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0"/>
  </p:notesMasterIdLst>
  <p:handoutMasterIdLst>
    <p:handoutMasterId r:id="rId91"/>
  </p:handoutMasterIdLst>
  <p:sldIdLst>
    <p:sldId id="257"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497" r:id="rId28"/>
    <p:sldId id="498"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500" r:id="rId45"/>
    <p:sldId id="501" r:id="rId46"/>
    <p:sldId id="502" r:id="rId47"/>
    <p:sldId id="388" r:id="rId48"/>
    <p:sldId id="389" r:id="rId49"/>
    <p:sldId id="390" r:id="rId50"/>
    <p:sldId id="391" r:id="rId51"/>
    <p:sldId id="503" r:id="rId52"/>
    <p:sldId id="504" r:id="rId53"/>
    <p:sldId id="392" r:id="rId54"/>
    <p:sldId id="393"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505" r:id="rId70"/>
    <p:sldId id="506" r:id="rId71"/>
    <p:sldId id="507" r:id="rId72"/>
    <p:sldId id="508" r:id="rId73"/>
    <p:sldId id="512" r:id="rId74"/>
    <p:sldId id="412" r:id="rId75"/>
    <p:sldId id="413" r:id="rId76"/>
    <p:sldId id="488" r:id="rId77"/>
    <p:sldId id="489" r:id="rId78"/>
    <p:sldId id="490" r:id="rId79"/>
    <p:sldId id="491" r:id="rId80"/>
    <p:sldId id="492" r:id="rId81"/>
    <p:sldId id="493" r:id="rId82"/>
    <p:sldId id="494" r:id="rId83"/>
    <p:sldId id="495" r:id="rId84"/>
    <p:sldId id="259" r:id="rId85"/>
    <p:sldId id="496" r:id="rId86"/>
    <p:sldId id="509" r:id="rId87"/>
    <p:sldId id="510" r:id="rId88"/>
    <p:sldId id="511" r:id="rId8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AE2"/>
    <a:srgbClr val="000099"/>
    <a:srgbClr val="CC0000"/>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47" autoAdjust="0"/>
  </p:normalViewPr>
  <p:slideViewPr>
    <p:cSldViewPr snapToGrid="0" snapToObjects="1">
      <p:cViewPr varScale="1">
        <p:scale>
          <a:sx n="69" d="100"/>
          <a:sy n="69" d="100"/>
        </p:scale>
        <p:origin x="1203" y="48"/>
      </p:cViewPr>
      <p:guideLst>
        <p:guide orient="horz" pos="2188"/>
        <p:guide pos="2878"/>
      </p:guideLst>
    </p:cSldViewPr>
  </p:slideViewPr>
  <p:notesTextViewPr>
    <p:cViewPr>
      <p:scale>
        <a:sx n="100" d="100"/>
        <a:sy n="100" d="100"/>
      </p:scale>
      <p:origin x="0" y="0"/>
    </p:cViewPr>
  </p:notesTextViewPr>
  <p:sorterViewPr>
    <p:cViewPr>
      <p:scale>
        <a:sx n="100" d="100"/>
        <a:sy n="100" d="100"/>
      </p:scale>
      <p:origin x="0" y="141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25.wmf"/><Relationship Id="rId6" Type="http://schemas.openxmlformats.org/officeDocument/2006/relationships/image" Target="../media/image36.wmf"/><Relationship Id="rId5" Type="http://schemas.openxmlformats.org/officeDocument/2006/relationships/image" Target="../media/image35.emf"/><Relationship Id="rId4"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3.emf"/><Relationship Id="rId12" Type="http://schemas.openxmlformats.org/officeDocument/2006/relationships/image" Target="../media/image58.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11" Type="http://schemas.openxmlformats.org/officeDocument/2006/relationships/image" Target="../media/image57.emf"/><Relationship Id="rId5" Type="http://schemas.openxmlformats.org/officeDocument/2006/relationships/image" Target="../media/image51.emf"/><Relationship Id="rId10" Type="http://schemas.openxmlformats.org/officeDocument/2006/relationships/image" Target="../media/image56.emf"/><Relationship Id="rId4" Type="http://schemas.openxmlformats.org/officeDocument/2006/relationships/image" Target="../media/image50.emf"/><Relationship Id="rId9" Type="http://schemas.openxmlformats.org/officeDocument/2006/relationships/image" Target="../media/image5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12" Type="http://schemas.openxmlformats.org/officeDocument/2006/relationships/image" Target="../media/image70.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11" Type="http://schemas.openxmlformats.org/officeDocument/2006/relationships/image" Target="../media/image69.emf"/><Relationship Id="rId5" Type="http://schemas.openxmlformats.org/officeDocument/2006/relationships/image" Target="../media/image63.emf"/><Relationship Id="rId10" Type="http://schemas.openxmlformats.org/officeDocument/2006/relationships/image" Target="../media/image68.emf"/><Relationship Id="rId4" Type="http://schemas.openxmlformats.org/officeDocument/2006/relationships/image" Target="../media/image62.emf"/><Relationship Id="rId9"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403916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charset="0"/>
              </a:defRPr>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charset="0"/>
              </a:defRPr>
            </a:lvl1pPr>
          </a:lstStyle>
          <a:p>
            <a:fld id="{18817E4B-FEBB-4B40-B3E4-0F5E936EA2EA}" type="datetimeFigureOut">
              <a:rPr kumimoji="1" lang="zh-CN" altLang="en-US" smtClean="0"/>
              <a:t>2020/4/29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charset="0"/>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charset="0"/>
              </a:defRPr>
            </a:lvl1pPr>
          </a:lstStyle>
          <a:p>
            <a:fld id="{16048CF3-83B2-804A-949E-25B3B253B820}" type="slidenum">
              <a:rPr kumimoji="1" lang="zh-CN" altLang="en-US" smtClean="0"/>
              <a:t>‹#›</a:t>
            </a:fld>
            <a:endParaRPr kumimoji="1" lang="zh-CN" altLang="en-US"/>
          </a:p>
        </p:txBody>
      </p:sp>
    </p:spTree>
    <p:extLst>
      <p:ext uri="{BB962C8B-B14F-4D97-AF65-F5344CB8AC3E}">
        <p14:creationId xmlns:p14="http://schemas.microsoft.com/office/powerpoint/2010/main" val="25746097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panose="02020603050405020304" charset="0"/>
        <a:ea typeface="+mn-ea"/>
        <a:cs typeface="+mn-cs"/>
      </a:defRPr>
    </a:lvl1pPr>
    <a:lvl2pPr marL="457200" algn="l" defTabSz="457200" rtl="0" eaLnBrk="1" latinLnBrk="0" hangingPunct="1">
      <a:defRPr sz="1200" kern="1200">
        <a:solidFill>
          <a:schemeClr val="tx1"/>
        </a:solidFill>
        <a:latin typeface="Times New Roman" panose="02020603050405020304" charset="0"/>
        <a:ea typeface="+mn-ea"/>
        <a:cs typeface="+mn-cs"/>
      </a:defRPr>
    </a:lvl2pPr>
    <a:lvl3pPr marL="914400" algn="l" defTabSz="457200" rtl="0" eaLnBrk="1" latinLnBrk="0" hangingPunct="1">
      <a:defRPr sz="1200" kern="1200">
        <a:solidFill>
          <a:schemeClr val="tx1"/>
        </a:solidFill>
        <a:latin typeface="Times New Roman" panose="02020603050405020304" charset="0"/>
        <a:ea typeface="+mn-ea"/>
        <a:cs typeface="+mn-cs"/>
      </a:defRPr>
    </a:lvl3pPr>
    <a:lvl4pPr marL="1371600" algn="l" defTabSz="457200" rtl="0" eaLnBrk="1" latinLnBrk="0" hangingPunct="1">
      <a:defRPr sz="1200" kern="1200">
        <a:solidFill>
          <a:schemeClr val="tx1"/>
        </a:solidFill>
        <a:latin typeface="Times New Roman" panose="02020603050405020304" charset="0"/>
        <a:ea typeface="+mn-ea"/>
        <a:cs typeface="+mn-cs"/>
      </a:defRPr>
    </a:lvl4pPr>
    <a:lvl5pPr marL="1828800" algn="l" defTabSz="457200" rtl="0" eaLnBrk="1" latinLnBrk="0" hangingPunct="1">
      <a:defRPr sz="1200" kern="1200">
        <a:solidFill>
          <a:schemeClr val="tx1"/>
        </a:solidFill>
        <a:latin typeface="Times New Roman" panose="0202060305040502030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91DE57DF-0390-D048-ADB4-2DE351CEBD10}" type="slidenum">
              <a:rPr lang="en-US" altLang="zh-CN"/>
              <a:t>8</a:t>
            </a:fld>
            <a:endParaRPr lang="en-US" altLang="zh-CN"/>
          </a:p>
        </p:txBody>
      </p:sp>
      <p:sp>
        <p:nvSpPr>
          <p:cNvPr id="183299" name="Rectangle 2"/>
          <p:cNvSpPr>
            <a:spLocks noGrp="1" noRot="1" noChangeAspect="1" noChangeArrowheads="1" noTextEdit="1"/>
          </p:cNvSpPr>
          <p:nvPr>
            <p:ph type="sldImg"/>
          </p:nvPr>
        </p:nvSpPr>
        <p:spPr>
          <a:solidFill>
            <a:srgbClr val="FFFFFF"/>
          </a:solidFill>
        </p:spPr>
      </p:sp>
      <p:sp>
        <p:nvSpPr>
          <p:cNvPr id="183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366927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66393CA5-FE1E-AC48-98AE-7EF17BCA1D15}" type="slidenum">
              <a:rPr lang="en-US" altLang="zh-CN"/>
              <a:t>10</a:t>
            </a:fld>
            <a:endParaRPr lang="en-US" altLang="zh-CN"/>
          </a:p>
        </p:txBody>
      </p:sp>
      <p:sp>
        <p:nvSpPr>
          <p:cNvPr id="184323" name="Rectangle 2"/>
          <p:cNvSpPr>
            <a:spLocks noGrp="1" noRot="1" noChangeAspect="1" noChangeArrowheads="1" noTextEdit="1"/>
          </p:cNvSpPr>
          <p:nvPr>
            <p:ph type="sldImg"/>
          </p:nvPr>
        </p:nvSpPr>
        <p:spPr>
          <a:solidFill>
            <a:srgbClr val="FFFFFF"/>
          </a:solidFill>
        </p:spPr>
      </p:sp>
      <p:sp>
        <p:nvSpPr>
          <p:cNvPr id="184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408908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80E018F2-1504-5F43-A444-A130B52A8DB2}" type="slidenum">
              <a:rPr lang="en-US" altLang="zh-CN"/>
              <a:t>42</a:t>
            </a:fld>
            <a:endParaRPr lang="en-US" altLang="zh-CN"/>
          </a:p>
        </p:txBody>
      </p:sp>
      <p:sp>
        <p:nvSpPr>
          <p:cNvPr id="185347" name="Rectangle 2"/>
          <p:cNvSpPr>
            <a:spLocks noGrp="1" noRot="1" noChangeAspect="1" noChangeArrowheads="1" noTextEdit="1"/>
          </p:cNvSpPr>
          <p:nvPr>
            <p:ph type="sldImg"/>
          </p:nvPr>
        </p:nvSpPr>
        <p:spPr>
          <a:solidFill>
            <a:srgbClr val="FFFFFF"/>
          </a:solidFill>
        </p:spPr>
      </p:sp>
      <p:sp>
        <p:nvSpPr>
          <p:cNvPr id="1853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91428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777597E-5D4C-1F4A-AB5F-CF83D6A1885C}" type="datetimeFigureOut">
              <a:rPr kumimoji="1" lang="zh-CN" altLang="en-US" smtClean="0"/>
              <a:t>2020/4/29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35F219-68B8-7441-AE8D-DBE05B241015}"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defRPr>
            </a:lvl1pPr>
          </a:lstStyle>
          <a:p>
            <a:fld id="{F777597E-5D4C-1F4A-AB5F-CF83D6A1885C}" type="datetimeFigureOut">
              <a:rPr kumimoji="1" lang="zh-CN" altLang="en-US" smtClean="0"/>
              <a:t>2020/4/29</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defRPr>
            </a:lvl1pPr>
          </a:lstStyle>
          <a:p>
            <a:fld id="{7135F219-68B8-7441-AE8D-DBE05B24101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Times New Roman" panose="02020603050405020304" charset="0"/>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Times New Roman" panose="02020603050405020304" charset="0"/>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Times New Roman" panose="02020603050405020304" charset="0"/>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Times New Roman" panose="02020603050405020304" charset="0"/>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 Id="rId9" Type="http://schemas.openxmlformats.org/officeDocument/2006/relationships/image" Target="../media/image11.emf"/></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13.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emf"/><Relationship Id="rId9" Type="http://schemas.openxmlformats.org/officeDocument/2006/relationships/image" Target="../media/image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audio" Target="../media/audio3.wav"/><Relationship Id="rId7" Type="http://schemas.openxmlformats.org/officeDocument/2006/relationships/oleObject" Target="../embeddings/oleObject20.bin"/><Relationship Id="rId12"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emf"/><Relationship Id="rId4" Type="http://schemas.openxmlformats.org/officeDocument/2006/relationships/audio" Target="../media/audio4.wav"/><Relationship Id="rId9"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4.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31.png"/><Relationship Id="rId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4.emf"/><Relationship Id="rId4" Type="http://schemas.openxmlformats.org/officeDocument/2006/relationships/image" Target="../media/image25.wmf"/><Relationship Id="rId9" Type="http://schemas.openxmlformats.org/officeDocument/2006/relationships/oleObject" Target="../embeddings/oleObject30.bin"/><Relationship Id="rId14" Type="http://schemas.openxmlformats.org/officeDocument/2006/relationships/image" Target="../media/image3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7.wav"/><Relationship Id="rId7" Type="http://schemas.openxmlformats.org/officeDocument/2006/relationships/image" Target="../media/image38.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image" Target="../media/image37.emf"/><Relationship Id="rId4"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40.bin"/><Relationship Id="rId18" Type="http://schemas.openxmlformats.org/officeDocument/2006/relationships/image" Target="../media/image54.emf"/><Relationship Id="rId26" Type="http://schemas.openxmlformats.org/officeDocument/2006/relationships/image" Target="../media/image58.e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51.emf"/><Relationship Id="rId17" Type="http://schemas.openxmlformats.org/officeDocument/2006/relationships/oleObject" Target="../embeddings/oleObject42.bin"/><Relationship Id="rId25"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53.emf"/><Relationship Id="rId20" Type="http://schemas.openxmlformats.org/officeDocument/2006/relationships/image" Target="../media/image55.emf"/><Relationship Id="rId1" Type="http://schemas.openxmlformats.org/officeDocument/2006/relationships/vmlDrawing" Target="../drawings/vmlDrawing12.vml"/><Relationship Id="rId6" Type="http://schemas.openxmlformats.org/officeDocument/2006/relationships/image" Target="../media/image48.emf"/><Relationship Id="rId11" Type="http://schemas.openxmlformats.org/officeDocument/2006/relationships/oleObject" Target="../embeddings/oleObject39.bin"/><Relationship Id="rId24" Type="http://schemas.openxmlformats.org/officeDocument/2006/relationships/image" Target="../media/image57.e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10" Type="http://schemas.openxmlformats.org/officeDocument/2006/relationships/image" Target="../media/image50.emf"/><Relationship Id="rId19" Type="http://schemas.openxmlformats.org/officeDocument/2006/relationships/oleObject" Target="../embeddings/oleObject43.bin"/><Relationship Id="rId4" Type="http://schemas.openxmlformats.org/officeDocument/2006/relationships/image" Target="../media/image47.emf"/><Relationship Id="rId9" Type="http://schemas.openxmlformats.org/officeDocument/2006/relationships/oleObject" Target="../embeddings/oleObject38.bin"/><Relationship Id="rId14" Type="http://schemas.openxmlformats.org/officeDocument/2006/relationships/image" Target="../media/image52.emf"/><Relationship Id="rId22" Type="http://schemas.openxmlformats.org/officeDocument/2006/relationships/image" Target="../media/image56.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62.e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audio" Target="../media/audio3.wav"/><Relationship Id="rId21" Type="http://schemas.openxmlformats.org/officeDocument/2006/relationships/image" Target="../media/image66.emf"/><Relationship Id="rId7" Type="http://schemas.openxmlformats.org/officeDocument/2006/relationships/image" Target="../media/image59.emf"/><Relationship Id="rId12" Type="http://schemas.openxmlformats.org/officeDocument/2006/relationships/oleObject" Target="../embeddings/oleObject50.bin"/><Relationship Id="rId17" Type="http://schemas.openxmlformats.org/officeDocument/2006/relationships/image" Target="../media/image64.emf"/><Relationship Id="rId25" Type="http://schemas.openxmlformats.org/officeDocument/2006/relationships/image" Target="../media/image68.emf"/><Relationship Id="rId2" Type="http://schemas.openxmlformats.org/officeDocument/2006/relationships/slideLayout" Target="../slideLayouts/slideLayout7.xml"/><Relationship Id="rId16" Type="http://schemas.openxmlformats.org/officeDocument/2006/relationships/oleObject" Target="../embeddings/oleObject52.bin"/><Relationship Id="rId20" Type="http://schemas.openxmlformats.org/officeDocument/2006/relationships/oleObject" Target="../embeddings/oleObject54.bin"/><Relationship Id="rId29" Type="http://schemas.openxmlformats.org/officeDocument/2006/relationships/image" Target="../media/image70.emf"/><Relationship Id="rId1" Type="http://schemas.openxmlformats.org/officeDocument/2006/relationships/vmlDrawing" Target="../drawings/vmlDrawing13.vml"/><Relationship Id="rId6" Type="http://schemas.openxmlformats.org/officeDocument/2006/relationships/oleObject" Target="../embeddings/oleObject47.bin"/><Relationship Id="rId11" Type="http://schemas.openxmlformats.org/officeDocument/2006/relationships/image" Target="../media/image61.emf"/><Relationship Id="rId24" Type="http://schemas.openxmlformats.org/officeDocument/2006/relationships/oleObject" Target="../embeddings/oleObject56.bin"/><Relationship Id="rId5" Type="http://schemas.openxmlformats.org/officeDocument/2006/relationships/audio" Target="../media/audio8.wav"/><Relationship Id="rId15" Type="http://schemas.openxmlformats.org/officeDocument/2006/relationships/image" Target="../media/image63.emf"/><Relationship Id="rId23" Type="http://schemas.openxmlformats.org/officeDocument/2006/relationships/image" Target="../media/image67.emf"/><Relationship Id="rId28" Type="http://schemas.openxmlformats.org/officeDocument/2006/relationships/oleObject" Target="../embeddings/oleObject58.bin"/><Relationship Id="rId10" Type="http://schemas.openxmlformats.org/officeDocument/2006/relationships/oleObject" Target="../embeddings/oleObject49.bin"/><Relationship Id="rId19" Type="http://schemas.openxmlformats.org/officeDocument/2006/relationships/image" Target="../media/image65.emf"/><Relationship Id="rId4" Type="http://schemas.openxmlformats.org/officeDocument/2006/relationships/audio" Target="../media/audio1.wav"/><Relationship Id="rId9" Type="http://schemas.openxmlformats.org/officeDocument/2006/relationships/image" Target="../media/image60.e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ppt/slides/ppt/slides/ppt/slides/ppt/slides/ppt/slides/ppt/slides/ppt/slides/zhlj4.exe"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1.xml"/><Relationship Id="rId4" Type="http://schemas.openxmlformats.org/officeDocument/2006/relationships/image" Target="../media/image30.GIF"/></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65.xml.rels><?xml version="1.0" encoding="UTF-8" standalone="yes"?>
<Relationships xmlns="http://schemas.openxmlformats.org/package/2006/relationships"><Relationship Id="rId2" Type="http://schemas.openxmlformats.org/officeDocument/2006/relationships/hyperlink" Target="ppt/slides/ppt/slides/ppt/slides/ppt/slides/ppt/slides/ppt/slides/ppt/slides/zhlj5.exe"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0.bin"/><Relationship Id="rId5" Type="http://schemas.openxmlformats.org/officeDocument/2006/relationships/image" Target="../media/image72.emf"/><Relationship Id="rId4" Type="http://schemas.openxmlformats.org/officeDocument/2006/relationships/oleObject" Target="../embeddings/oleObject59.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emf"/><Relationship Id="rId5" Type="http://schemas.openxmlformats.org/officeDocument/2006/relationships/oleObject" Target="../embeddings/oleObject62.bin"/><Relationship Id="rId4" Type="http://schemas.openxmlformats.org/officeDocument/2006/relationships/image" Target="../media/image74.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6.emf"/></Relationships>
</file>

<file path=ppt/slides/_rels/slide69.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6.xml"/><Relationship Id="rId5" Type="http://schemas.openxmlformats.org/officeDocument/2006/relationships/image" Target="../media/image82.emf"/><Relationship Id="rId4" Type="http://schemas.openxmlformats.org/officeDocument/2006/relationships/image" Target="../media/image81.emf"/></Relationships>
</file>

<file path=ppt/slides/_rels/slide7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png"/><Relationship Id="rId4" Type="http://schemas.openxmlformats.org/officeDocument/2006/relationships/image" Target="../media/image84.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86.emf"/><Relationship Id="rId4" Type="http://schemas.openxmlformats.org/officeDocument/2006/relationships/image" Target="../media/image85.wmf"/></Relationships>
</file>

<file path=ppt/slides/_rels/slide78.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8.wmf"/><Relationship Id="rId5" Type="http://schemas.openxmlformats.org/officeDocument/2006/relationships/oleObject" Target="../embeddings/oleObject67.bin"/><Relationship Id="rId4" Type="http://schemas.openxmlformats.org/officeDocument/2006/relationships/image" Target="../media/image87.wmf"/></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2.wmf"/><Relationship Id="rId5" Type="http://schemas.openxmlformats.org/officeDocument/2006/relationships/oleObject" Target="../embeddings/oleObject70.bin"/><Relationship Id="rId4" Type="http://schemas.openxmlformats.org/officeDocument/2006/relationships/image" Target="../media/image9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95.png"/><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3.wmf"/><Relationship Id="rId5" Type="http://schemas.openxmlformats.org/officeDocument/2006/relationships/oleObject" Target="../embeddings/oleObject71.bin"/><Relationship Id="rId4" Type="http://schemas.openxmlformats.org/officeDocument/2006/relationships/image" Target="../media/image96.png"/></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5.pn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4.bin"/><Relationship Id="rId5" Type="http://schemas.openxmlformats.org/officeDocument/2006/relationships/image" Target="../media/image97.wmf"/><Relationship Id="rId4" Type="http://schemas.openxmlformats.org/officeDocument/2006/relationships/oleObject" Target="../embeddings/oleObject73.bin"/><Relationship Id="rId9" Type="http://schemas.openxmlformats.org/officeDocument/2006/relationships/image" Target="../media/image9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ppt/slides/ppt/slides/ppt/slides/ppt/slides/ppt/slides/ppt/slides/ppt/slides/zhlj1.exe"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audio" Target="../media/audio1.wav"/><Relationship Id="rId7" Type="http://schemas.openxmlformats.org/officeDocument/2006/relationships/image" Target="../media/image101.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7.bin"/><Relationship Id="rId5" Type="http://schemas.openxmlformats.org/officeDocument/2006/relationships/image" Target="../media/image100.emf"/><Relationship Id="rId10" Type="http://schemas.openxmlformats.org/officeDocument/2006/relationships/image" Target="../media/image30.GIF"/><Relationship Id="rId4" Type="http://schemas.openxmlformats.org/officeDocument/2006/relationships/oleObject" Target="../embeddings/oleObject76.bin"/><Relationship Id="rId9" Type="http://schemas.openxmlformats.org/officeDocument/2006/relationships/image" Target="../media/image102.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533400" y="533400"/>
            <a:ext cx="8382000" cy="685800"/>
          </a:xfrm>
          <a:ln>
            <a:miter lim="800000"/>
          </a:ln>
        </p:spPr>
        <p:txBody>
          <a:bodyPr vert="horz" wrap="square" lIns="91440" tIns="45720" rIns="91440" bIns="45720" numCol="1" anchor="t" anchorCtr="0" compatLnSpc="1">
            <a:normAutofit fontScale="90000"/>
          </a:bodyPr>
          <a:lstStyle/>
          <a:p>
            <a:pPr eaLnBrk="1" hangingPunct="1"/>
            <a:r>
              <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第</a:t>
            </a:r>
            <a:r>
              <a:rPr lang="en-US" altLang="zh-CN" sz="4000" b="1">
                <a:solidFill>
                  <a:srgbClr val="CC0000"/>
                </a:solidFill>
                <a:effectLst>
                  <a:outerShdw blurRad="38100" dist="38100" dir="2700000" algn="tl">
                    <a:srgbClr val="DDDDDD"/>
                  </a:outerShdw>
                </a:effectLst>
                <a:ea typeface="华文新魏" panose="02010800040101010101" charset="-122"/>
                <a:cs typeface="华文新魏" panose="02010800040101010101" charset="-122"/>
              </a:rPr>
              <a:t>7</a:t>
            </a:r>
            <a:r>
              <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章 组合逻辑电路</a:t>
            </a:r>
            <a:r>
              <a:rPr lang="en-US" altLang="zh-CN"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a:t>
            </a:r>
            <a:r>
              <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下</a:t>
            </a:r>
            <a:r>
              <a:rPr lang="en-US" altLang="zh-CN"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a:t>
            </a:r>
            <a:endParaRPr lang="zh-CN" altLang="en-US" sz="40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endParaRPr>
          </a:p>
        </p:txBody>
      </p:sp>
      <p:sp>
        <p:nvSpPr>
          <p:cNvPr id="3081" name="Rectangle 9">
            <a:hlinkClick r:id="" action="ppaction://noaction"/>
          </p:cNvPr>
          <p:cNvSpPr>
            <a:spLocks noChangeArrowheads="1"/>
          </p:cNvSpPr>
          <p:nvPr/>
        </p:nvSpPr>
        <p:spPr bwMode="auto">
          <a:xfrm>
            <a:off x="1036320" y="1524000"/>
            <a:ext cx="7485888" cy="4058920"/>
          </a:xfrm>
          <a:prstGeom prst="rect">
            <a:avLst/>
          </a:prstGeom>
          <a:noFill/>
          <a:ln w="9525">
            <a:noFill/>
            <a:miter lim="800000"/>
          </a:ln>
        </p:spPr>
        <p:txBody>
          <a:bodyPr anchor="ctr"/>
          <a:lstStyle/>
          <a:p>
            <a:pPr>
              <a:lnSpc>
                <a:spcPct val="125000"/>
              </a:lnSpc>
            </a:pPr>
            <a:r>
              <a:rPr lang="en-US" altLang="zh-CN" sz="2800" b="1">
                <a:effectLst>
                  <a:outerShdw blurRad="38100" dist="38100" dir="2700000" algn="tl">
                    <a:srgbClr val="DDDDDD"/>
                  </a:outerShdw>
                </a:effectLst>
                <a:latin typeface="Times New Roman" panose="02020603050405020304" charset="0"/>
              </a:rPr>
              <a:t>7.5   </a:t>
            </a:r>
            <a:r>
              <a:rPr lang="zh-CN" altLang="en-US" sz="2800" b="1" dirty="0">
                <a:effectLst>
                  <a:outerShdw blurRad="38100" dist="38100" dir="2700000" algn="tl">
                    <a:srgbClr val="DDDDDD"/>
                  </a:outerShdw>
                </a:effectLst>
                <a:latin typeface="Times New Roman" panose="02020603050405020304" charset="0"/>
              </a:rPr>
              <a:t>组合逻辑电路的分析与设计</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a:effectLst>
                  <a:outerShdw blurRad="38100" dist="38100" dir="2700000" algn="tl">
                    <a:srgbClr val="C0C0C0"/>
                  </a:outerShdw>
                </a:effectLst>
                <a:latin typeface="Times New Roman" panose="02020603050405020304" charset="0"/>
                <a:ea typeface="宋体" panose="02010600030101010101" pitchFamily="2" charset="-122"/>
              </a:rPr>
              <a:t>7.6   </a:t>
            </a:r>
            <a:r>
              <a:rPr lang="zh-CN" altLang="en-US" sz="2800" b="1" dirty="0">
                <a:effectLst>
                  <a:outerShdw blurRad="38100" dist="38100" dir="2700000" algn="tl">
                    <a:srgbClr val="C0C0C0"/>
                  </a:outerShdw>
                </a:effectLst>
                <a:latin typeface="Times New Roman" panose="02020603050405020304" charset="0"/>
                <a:ea typeface="宋体" panose="02010600030101010101" pitchFamily="2" charset="-122"/>
              </a:rPr>
              <a:t>加法器</a:t>
            </a:r>
            <a:endParaRPr lang="en-US" altLang="zh-CN" sz="2800" b="1" dirty="0">
              <a:effectLst>
                <a:outerShdw blurRad="38100" dist="38100" dir="2700000" algn="tl">
                  <a:srgbClr val="C0C0C0"/>
                </a:outerShdw>
              </a:effectLst>
              <a:latin typeface="Times New Roman" panose="02020603050405020304" charset="0"/>
              <a:ea typeface="宋体" panose="02010600030101010101" pitchFamily="2" charset="-122"/>
            </a:endParaRPr>
          </a:p>
          <a:p>
            <a:pPr>
              <a:lnSpc>
                <a:spcPct val="125000"/>
              </a:lnSpc>
            </a:pPr>
            <a:r>
              <a:rPr lang="en-US" altLang="zh-CN" sz="2800" b="1">
                <a:effectLst>
                  <a:outerShdw blurRad="38100" dist="38100" dir="2700000" algn="tl">
                    <a:srgbClr val="DDDDDD"/>
                  </a:outerShdw>
                </a:effectLst>
                <a:latin typeface="Times New Roman" panose="02020603050405020304" charset="0"/>
              </a:rPr>
              <a:t>7.7  </a:t>
            </a:r>
            <a:r>
              <a:rPr lang="zh-CN" altLang="en-US" sz="2800" b="1" dirty="0">
                <a:effectLst>
                  <a:outerShdw blurRad="38100" dist="38100" dir="2700000" algn="tl">
                    <a:srgbClr val="DDDDDD"/>
                  </a:outerShdw>
                </a:effectLst>
                <a:latin typeface="Times New Roman" panose="02020603050405020304" charset="0"/>
              </a:rPr>
              <a:t>编码器</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a:effectLst>
                  <a:outerShdw blurRad="38100" dist="38100" dir="2700000" algn="tl">
                    <a:srgbClr val="DDDDDD"/>
                  </a:outerShdw>
                </a:effectLst>
                <a:latin typeface="Times New Roman" panose="02020603050405020304" charset="0"/>
              </a:rPr>
              <a:t>7.8 </a:t>
            </a:r>
            <a:r>
              <a:rPr lang="zh-CN" altLang="en-US" sz="2800" b="1" dirty="0">
                <a:effectLst>
                  <a:outerShdw blurRad="38100" dist="38100" dir="2700000" algn="tl">
                    <a:srgbClr val="DDDDDD"/>
                  </a:outerShdw>
                </a:effectLst>
                <a:latin typeface="Times New Roman" panose="02020603050405020304" charset="0"/>
              </a:rPr>
              <a:t>译码器和数字显示</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a:effectLst>
                  <a:outerShdw blurRad="38100" dist="38100" dir="2700000" algn="tl">
                    <a:srgbClr val="DDDDDD"/>
                  </a:outerShdw>
                </a:effectLst>
                <a:latin typeface="Times New Roman" panose="02020603050405020304" charset="0"/>
              </a:rPr>
              <a:t>7.9</a:t>
            </a:r>
            <a:r>
              <a:rPr lang="en-US" altLang="zh-CN" sz="2800" b="1">
                <a:solidFill>
                  <a:schemeClr val="tx2"/>
                </a:solidFill>
                <a:effectLst>
                  <a:outerShdw blurRad="38100" dist="38100" dir="2700000" algn="tl">
                    <a:srgbClr val="DDDDDD"/>
                  </a:outerShdw>
                </a:effectLst>
                <a:latin typeface="Times New Roman" panose="02020603050405020304" charset="0"/>
              </a:rPr>
              <a:t> </a:t>
            </a:r>
            <a:r>
              <a:rPr lang="zh-CN" altLang="en-US" sz="2800" b="1" dirty="0">
                <a:effectLst>
                  <a:outerShdw blurRad="38100" dist="38100" dir="2700000" algn="tl">
                    <a:srgbClr val="DDDDDD"/>
                  </a:outerShdw>
                </a:effectLst>
                <a:latin typeface="宋体" panose="02010600030101010101" pitchFamily="2" charset="-122"/>
              </a:rPr>
              <a:t>数据分配器和数据选择器</a:t>
            </a:r>
            <a:endParaRPr lang="en-US" altLang="zh-CN" sz="2800" b="1" dirty="0">
              <a:effectLst>
                <a:outerShdw blurRad="38100" dist="38100" dir="2700000" algn="tl">
                  <a:srgbClr val="DDDDDD"/>
                </a:outerShdw>
              </a:effectLst>
              <a:latin typeface="宋体" panose="02010600030101010101" pitchFamily="2" charset="-122"/>
            </a:endParaRPr>
          </a:p>
          <a:p>
            <a:pPr>
              <a:lnSpc>
                <a:spcPct val="125000"/>
              </a:lnSpc>
            </a:pPr>
            <a:r>
              <a:rPr lang="en-US" altLang="zh-CN" sz="2800" b="1">
                <a:effectLst>
                  <a:outerShdw blurRad="38100" dist="38100" dir="2700000" algn="tl">
                    <a:srgbClr val="DDDDDD"/>
                  </a:outerShdw>
                </a:effectLst>
                <a:latin typeface="Times New Roman" panose="02020603050405020304" charset="0"/>
              </a:rPr>
              <a:t>7.10 </a:t>
            </a:r>
            <a:r>
              <a:rPr lang="zh-CN" altLang="en-US" sz="2800" b="1" dirty="0">
                <a:effectLst>
                  <a:outerShdw blurRad="38100" dist="38100" dir="2700000" algn="tl">
                    <a:srgbClr val="DDDDDD"/>
                  </a:outerShdw>
                </a:effectLst>
                <a:latin typeface="Times New Roman" panose="02020603050405020304" charset="0"/>
              </a:rPr>
              <a:t>利用中规模集成芯片设计组合逻辑电路</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a:effectLst>
                  <a:outerShdw blurRad="38100" dist="38100" dir="2700000" algn="tl">
                    <a:srgbClr val="DDDDDD"/>
                  </a:outerShdw>
                </a:effectLst>
                <a:latin typeface="Times New Roman" panose="02020603050405020304" charset="0"/>
              </a:rPr>
              <a:t>7.11 </a:t>
            </a:r>
            <a:r>
              <a:rPr lang="zh-CN" altLang="en-US" sz="2800" b="1" dirty="0">
                <a:effectLst>
                  <a:outerShdw blurRad="38100" dist="38100" dir="2700000" algn="tl">
                    <a:srgbClr val="DDDDDD"/>
                  </a:outerShdw>
                </a:effectLst>
                <a:latin typeface="Times New Roman" panose="02020603050405020304" charset="0"/>
              </a:rPr>
              <a:t>组合逻辑电路中的冒险现象</a:t>
            </a:r>
            <a:endParaRPr lang="en-US" altLang="zh-CN" sz="2800" b="1" dirty="0">
              <a:effectLst>
                <a:outerShdw blurRad="38100" dist="38100" dir="2700000" algn="tl">
                  <a:srgbClr val="DDDDDD"/>
                </a:outerShdw>
              </a:effectLst>
              <a:latin typeface="Times New Roman" panose="02020603050405020304" charset="0"/>
            </a:endParaRPr>
          </a:p>
          <a:p>
            <a:pPr>
              <a:lnSpc>
                <a:spcPct val="125000"/>
              </a:lnSpc>
            </a:pPr>
            <a:r>
              <a:rPr lang="en-US" altLang="zh-CN" sz="2800" b="1">
                <a:effectLst>
                  <a:outerShdw blurRad="38100" dist="38100" dir="2700000" algn="tl">
                    <a:srgbClr val="DDDDDD"/>
                  </a:outerShdw>
                </a:effectLst>
                <a:latin typeface="Times New Roman" panose="02020603050405020304" charset="0"/>
              </a:rPr>
              <a:t>7.12 </a:t>
            </a:r>
            <a:r>
              <a:rPr lang="zh-CN" altLang="en-US" sz="2800" b="1" dirty="0">
                <a:effectLst>
                  <a:outerShdw blurRad="38100" dist="38100" dir="2700000" algn="tl">
                    <a:srgbClr val="DDDDDD"/>
                  </a:outerShdw>
                </a:effectLst>
                <a:latin typeface="Times New Roman" panose="02020603050405020304" charset="0"/>
              </a:rPr>
              <a:t>应用举例 </a:t>
            </a:r>
          </a:p>
        </p:txBody>
      </p:sp>
      <p:sp>
        <p:nvSpPr>
          <p:cNvPr id="3082" name="Rectangle 10">
            <a:hlinkClick r:id="" action="ppaction://noaction"/>
          </p:cNvPr>
          <p:cNvSpPr>
            <a:spLocks noChangeArrowheads="1"/>
          </p:cNvSpPr>
          <p:nvPr/>
        </p:nvSpPr>
        <p:spPr bwMode="auto">
          <a:xfrm>
            <a:off x="5029200" y="1927352"/>
            <a:ext cx="3352800" cy="533400"/>
          </a:xfrm>
          <a:prstGeom prst="rect">
            <a:avLst/>
          </a:prstGeom>
          <a:noFill/>
          <a:ln w="9525">
            <a:noFill/>
            <a:miter lim="800000"/>
          </a:ln>
        </p:spPr>
        <p:txBody>
          <a:bodyPr anchor="ctr"/>
          <a:lstStyle/>
          <a:p>
            <a:pPr>
              <a:defRPr/>
            </a:pPr>
            <a:endParaRPr lang="zh-CN" altLang="en-US" sz="2800" b="1" dirty="0">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3083" name="Rectangle 11">
            <a:hlinkClick r:id="" action="ppaction://noaction"/>
          </p:cNvPr>
          <p:cNvSpPr>
            <a:spLocks noChangeArrowheads="1"/>
          </p:cNvSpPr>
          <p:nvPr/>
        </p:nvSpPr>
        <p:spPr bwMode="auto">
          <a:xfrm>
            <a:off x="1371600" y="4652963"/>
            <a:ext cx="2667000" cy="6858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
        <p:nvSpPr>
          <p:cNvPr id="3084" name="Rectangle 12">
            <a:hlinkClick r:id="" action="ppaction://noaction"/>
          </p:cNvPr>
          <p:cNvSpPr>
            <a:spLocks noChangeArrowheads="1"/>
          </p:cNvSpPr>
          <p:nvPr/>
        </p:nvSpPr>
        <p:spPr bwMode="auto">
          <a:xfrm>
            <a:off x="1371600" y="5013325"/>
            <a:ext cx="6324600" cy="6858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
        <p:nvSpPr>
          <p:cNvPr id="3086" name="Rectangle 14">
            <a:hlinkClick r:id="" action="ppaction://noaction"/>
          </p:cNvPr>
          <p:cNvSpPr>
            <a:spLocks noChangeArrowheads="1"/>
          </p:cNvSpPr>
          <p:nvPr/>
        </p:nvSpPr>
        <p:spPr bwMode="auto">
          <a:xfrm>
            <a:off x="1371600" y="5805488"/>
            <a:ext cx="3962400" cy="533400"/>
          </a:xfrm>
          <a:prstGeom prst="rect">
            <a:avLst/>
          </a:prstGeom>
          <a:noFill/>
          <a:ln w="9525">
            <a:noFill/>
            <a:miter lim="800000"/>
          </a:ln>
        </p:spPr>
        <p:txBody>
          <a:bodyPr/>
          <a:lstStyle/>
          <a:p>
            <a:pPr>
              <a:spcBef>
                <a:spcPct val="20000"/>
              </a:spcBef>
            </a:pPr>
            <a:endParaRPr lang="zh-CN" altLang="en-US" sz="2800" b="1" dirty="0">
              <a:effectLst>
                <a:outerShdw blurRad="38100" dist="38100" dir="2700000" algn="tl">
                  <a:srgbClr val="DDDDDD"/>
                </a:outerShdw>
              </a:effectLst>
              <a:latin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629400" y="3867150"/>
            <a:ext cx="420688" cy="519113"/>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p>
        </p:txBody>
      </p:sp>
      <p:grpSp>
        <p:nvGrpSpPr>
          <p:cNvPr id="2" name="Group 3"/>
          <p:cNvGrpSpPr/>
          <p:nvPr/>
        </p:nvGrpSpPr>
        <p:grpSpPr bwMode="auto">
          <a:xfrm>
            <a:off x="533400" y="1447800"/>
            <a:ext cx="2057400" cy="3276600"/>
            <a:chOff x="288" y="720"/>
            <a:chExt cx="1296" cy="2064"/>
          </a:xfrm>
        </p:grpSpPr>
        <p:grpSp>
          <p:nvGrpSpPr>
            <p:cNvPr id="114783" name="Group 4"/>
            <p:cNvGrpSpPr/>
            <p:nvPr/>
          </p:nvGrpSpPr>
          <p:grpSpPr bwMode="auto">
            <a:xfrm>
              <a:off x="384" y="720"/>
              <a:ext cx="1200" cy="240"/>
              <a:chOff x="3312" y="672"/>
              <a:chExt cx="1200" cy="240"/>
            </a:xfrm>
          </p:grpSpPr>
          <p:grpSp>
            <p:nvGrpSpPr>
              <p:cNvPr id="114804" name="Group 5"/>
              <p:cNvGrpSpPr/>
              <p:nvPr/>
            </p:nvGrpSpPr>
            <p:grpSpPr bwMode="auto">
              <a:xfrm>
                <a:off x="3312" y="672"/>
                <a:ext cx="336" cy="240"/>
                <a:chOff x="3312" y="672"/>
                <a:chExt cx="336" cy="240"/>
              </a:xfrm>
            </p:grpSpPr>
            <p:sp>
              <p:nvSpPr>
                <p:cNvPr id="114818" name="Line 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19" name="Group 7"/>
                <p:cNvGrpSpPr/>
                <p:nvPr/>
              </p:nvGrpSpPr>
              <p:grpSpPr bwMode="auto">
                <a:xfrm>
                  <a:off x="3312" y="672"/>
                  <a:ext cx="336" cy="240"/>
                  <a:chOff x="3312" y="672"/>
                  <a:chExt cx="336" cy="240"/>
                </a:xfrm>
              </p:grpSpPr>
              <p:sp>
                <p:nvSpPr>
                  <p:cNvPr id="114820" name="Line 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21" name="Line 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22" name="Line 1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805" name="Group 11"/>
              <p:cNvGrpSpPr/>
              <p:nvPr/>
            </p:nvGrpSpPr>
            <p:grpSpPr bwMode="auto">
              <a:xfrm>
                <a:off x="3648" y="672"/>
                <a:ext cx="336" cy="240"/>
                <a:chOff x="3312" y="672"/>
                <a:chExt cx="336" cy="240"/>
              </a:xfrm>
            </p:grpSpPr>
            <p:sp>
              <p:nvSpPr>
                <p:cNvPr id="114813" name="Line 1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14" name="Group 13"/>
                <p:cNvGrpSpPr/>
                <p:nvPr/>
              </p:nvGrpSpPr>
              <p:grpSpPr bwMode="auto">
                <a:xfrm>
                  <a:off x="3312" y="672"/>
                  <a:ext cx="336" cy="240"/>
                  <a:chOff x="3312" y="672"/>
                  <a:chExt cx="336" cy="240"/>
                </a:xfrm>
              </p:grpSpPr>
              <p:sp>
                <p:nvSpPr>
                  <p:cNvPr id="114815" name="Line 1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6" name="Line 1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7" name="Line 1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806" name="Group 17"/>
              <p:cNvGrpSpPr/>
              <p:nvPr/>
            </p:nvGrpSpPr>
            <p:grpSpPr bwMode="auto">
              <a:xfrm>
                <a:off x="3984" y="672"/>
                <a:ext cx="336" cy="240"/>
                <a:chOff x="3312" y="672"/>
                <a:chExt cx="336" cy="240"/>
              </a:xfrm>
            </p:grpSpPr>
            <p:sp>
              <p:nvSpPr>
                <p:cNvPr id="114808" name="Line 1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09" name="Group 19"/>
                <p:cNvGrpSpPr/>
                <p:nvPr/>
              </p:nvGrpSpPr>
              <p:grpSpPr bwMode="auto">
                <a:xfrm>
                  <a:off x="3312" y="672"/>
                  <a:ext cx="336" cy="240"/>
                  <a:chOff x="3312" y="672"/>
                  <a:chExt cx="336" cy="240"/>
                </a:xfrm>
              </p:grpSpPr>
              <p:sp>
                <p:nvSpPr>
                  <p:cNvPr id="114810" name="Line 2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1" name="Line 2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12" name="Line 2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807" name="Line 2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nvGrpSpPr>
            <p:cNvPr id="114784" name="Group 24"/>
            <p:cNvGrpSpPr/>
            <p:nvPr/>
          </p:nvGrpSpPr>
          <p:grpSpPr bwMode="auto">
            <a:xfrm rot="10794493">
              <a:off x="288" y="2544"/>
              <a:ext cx="1200" cy="240"/>
              <a:chOff x="3312" y="672"/>
              <a:chExt cx="1200" cy="240"/>
            </a:xfrm>
          </p:grpSpPr>
          <p:grpSp>
            <p:nvGrpSpPr>
              <p:cNvPr id="114785" name="Group 25"/>
              <p:cNvGrpSpPr/>
              <p:nvPr/>
            </p:nvGrpSpPr>
            <p:grpSpPr bwMode="auto">
              <a:xfrm>
                <a:off x="3312" y="672"/>
                <a:ext cx="336" cy="240"/>
                <a:chOff x="3312" y="672"/>
                <a:chExt cx="336" cy="240"/>
              </a:xfrm>
            </p:grpSpPr>
            <p:sp>
              <p:nvSpPr>
                <p:cNvPr id="114799" name="Line 2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800" name="Group 27"/>
                <p:cNvGrpSpPr/>
                <p:nvPr/>
              </p:nvGrpSpPr>
              <p:grpSpPr bwMode="auto">
                <a:xfrm>
                  <a:off x="3312" y="672"/>
                  <a:ext cx="336" cy="240"/>
                  <a:chOff x="3312" y="672"/>
                  <a:chExt cx="336" cy="240"/>
                </a:xfrm>
              </p:grpSpPr>
              <p:sp>
                <p:nvSpPr>
                  <p:cNvPr id="114801" name="Line 2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02" name="Line 2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803" name="Line 3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86" name="Group 31"/>
              <p:cNvGrpSpPr/>
              <p:nvPr/>
            </p:nvGrpSpPr>
            <p:grpSpPr bwMode="auto">
              <a:xfrm>
                <a:off x="3648" y="672"/>
                <a:ext cx="336" cy="240"/>
                <a:chOff x="3312" y="672"/>
                <a:chExt cx="336" cy="240"/>
              </a:xfrm>
            </p:grpSpPr>
            <p:sp>
              <p:nvSpPr>
                <p:cNvPr id="114794" name="Line 3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95" name="Group 33"/>
                <p:cNvGrpSpPr/>
                <p:nvPr/>
              </p:nvGrpSpPr>
              <p:grpSpPr bwMode="auto">
                <a:xfrm>
                  <a:off x="3312" y="672"/>
                  <a:ext cx="336" cy="240"/>
                  <a:chOff x="3312" y="672"/>
                  <a:chExt cx="336" cy="240"/>
                </a:xfrm>
              </p:grpSpPr>
              <p:sp>
                <p:nvSpPr>
                  <p:cNvPr id="114796" name="Line 3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7" name="Line 3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8" name="Line 3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87" name="Group 37"/>
              <p:cNvGrpSpPr/>
              <p:nvPr/>
            </p:nvGrpSpPr>
            <p:grpSpPr bwMode="auto">
              <a:xfrm>
                <a:off x="3984" y="672"/>
                <a:ext cx="336" cy="240"/>
                <a:chOff x="3312" y="672"/>
                <a:chExt cx="336" cy="240"/>
              </a:xfrm>
            </p:grpSpPr>
            <p:sp>
              <p:nvSpPr>
                <p:cNvPr id="114789" name="Line 3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90" name="Group 39"/>
                <p:cNvGrpSpPr/>
                <p:nvPr/>
              </p:nvGrpSpPr>
              <p:grpSpPr bwMode="auto">
                <a:xfrm>
                  <a:off x="3312" y="672"/>
                  <a:ext cx="336" cy="240"/>
                  <a:chOff x="3312" y="672"/>
                  <a:chExt cx="336" cy="240"/>
                </a:xfrm>
              </p:grpSpPr>
              <p:sp>
                <p:nvSpPr>
                  <p:cNvPr id="114791" name="Line 4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2" name="Line 4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93" name="Line 4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88" name="Line 4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7" name="Group 44"/>
          <p:cNvGrpSpPr/>
          <p:nvPr/>
        </p:nvGrpSpPr>
        <p:grpSpPr bwMode="auto">
          <a:xfrm rot="10794493">
            <a:off x="6629400" y="4343400"/>
            <a:ext cx="1905000" cy="381000"/>
            <a:chOff x="3312" y="672"/>
            <a:chExt cx="1200" cy="240"/>
          </a:xfrm>
        </p:grpSpPr>
        <p:grpSp>
          <p:nvGrpSpPr>
            <p:cNvPr id="114764" name="Group 45"/>
            <p:cNvGrpSpPr/>
            <p:nvPr/>
          </p:nvGrpSpPr>
          <p:grpSpPr bwMode="auto">
            <a:xfrm>
              <a:off x="3312" y="672"/>
              <a:ext cx="336" cy="240"/>
              <a:chOff x="3312" y="672"/>
              <a:chExt cx="336" cy="240"/>
            </a:xfrm>
          </p:grpSpPr>
          <p:sp>
            <p:nvSpPr>
              <p:cNvPr id="114778" name="Line 46"/>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79" name="Group 47"/>
              <p:cNvGrpSpPr/>
              <p:nvPr/>
            </p:nvGrpSpPr>
            <p:grpSpPr bwMode="auto">
              <a:xfrm>
                <a:off x="3312" y="672"/>
                <a:ext cx="336" cy="240"/>
                <a:chOff x="3312" y="672"/>
                <a:chExt cx="336" cy="240"/>
              </a:xfrm>
            </p:grpSpPr>
            <p:sp>
              <p:nvSpPr>
                <p:cNvPr id="114780" name="Line 48"/>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81" name="Line 49"/>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82" name="Line 50"/>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65" name="Group 51"/>
            <p:cNvGrpSpPr/>
            <p:nvPr/>
          </p:nvGrpSpPr>
          <p:grpSpPr bwMode="auto">
            <a:xfrm>
              <a:off x="3648" y="672"/>
              <a:ext cx="336" cy="240"/>
              <a:chOff x="3312" y="672"/>
              <a:chExt cx="336" cy="240"/>
            </a:xfrm>
          </p:grpSpPr>
          <p:sp>
            <p:nvSpPr>
              <p:cNvPr id="114773" name="Line 52"/>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74" name="Group 53"/>
              <p:cNvGrpSpPr/>
              <p:nvPr/>
            </p:nvGrpSpPr>
            <p:grpSpPr bwMode="auto">
              <a:xfrm>
                <a:off x="3312" y="672"/>
                <a:ext cx="336" cy="240"/>
                <a:chOff x="3312" y="672"/>
                <a:chExt cx="336" cy="240"/>
              </a:xfrm>
            </p:grpSpPr>
            <p:sp>
              <p:nvSpPr>
                <p:cNvPr id="114775" name="Line 54"/>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6" name="Line 55"/>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7" name="Line 56"/>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66" name="Group 57"/>
            <p:cNvGrpSpPr/>
            <p:nvPr/>
          </p:nvGrpSpPr>
          <p:grpSpPr bwMode="auto">
            <a:xfrm>
              <a:off x="3984" y="672"/>
              <a:ext cx="336" cy="240"/>
              <a:chOff x="3312" y="672"/>
              <a:chExt cx="336" cy="240"/>
            </a:xfrm>
          </p:grpSpPr>
          <p:sp>
            <p:nvSpPr>
              <p:cNvPr id="114768" name="Line 5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69" name="Group 59"/>
              <p:cNvGrpSpPr/>
              <p:nvPr/>
            </p:nvGrpSpPr>
            <p:grpSpPr bwMode="auto">
              <a:xfrm>
                <a:off x="3312" y="672"/>
                <a:ext cx="336" cy="240"/>
                <a:chOff x="3312" y="672"/>
                <a:chExt cx="336" cy="240"/>
              </a:xfrm>
            </p:grpSpPr>
            <p:sp>
              <p:nvSpPr>
                <p:cNvPr id="114770" name="Line 6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1" name="Line 6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72" name="Line 6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67" name="Line 63"/>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114693" name="Rectangle 64"/>
          <p:cNvSpPr>
            <a:spLocks noChangeArrowheads="1"/>
          </p:cNvSpPr>
          <p:nvPr/>
        </p:nvSpPr>
        <p:spPr bwMode="auto">
          <a:xfrm>
            <a:off x="6781800" y="3248025"/>
            <a:ext cx="401638" cy="519113"/>
          </a:xfrm>
          <a:prstGeom prst="rect">
            <a:avLst/>
          </a:prstGeom>
          <a:noFill/>
          <a:ln>
            <a:noFill/>
          </a:ln>
        </p:spPr>
        <p:txBody>
          <a:bodyPr wrap="none">
            <a:spAutoFit/>
          </a:bodyPr>
          <a:lstStyle/>
          <a:p>
            <a:r>
              <a:rPr lang="en-US" altLang="zh-CN" sz="2800" b="1" i="1">
                <a:latin typeface="Times New Roman" panose="02020603050405020304" charset="0"/>
              </a:rPr>
              <a:t>Y</a:t>
            </a:r>
            <a:endParaRPr lang="en-US" altLang="zh-CN" sz="3200" b="1" i="1">
              <a:solidFill>
                <a:srgbClr val="000099"/>
              </a:solidFill>
              <a:latin typeface="Times New Roman" panose="02020603050405020304" charset="0"/>
            </a:endParaRPr>
          </a:p>
        </p:txBody>
      </p:sp>
      <p:sp>
        <p:nvSpPr>
          <p:cNvPr id="114694" name="Line 65"/>
          <p:cNvSpPr>
            <a:spLocks noChangeShapeType="1"/>
          </p:cNvSpPr>
          <p:nvPr/>
        </p:nvSpPr>
        <p:spPr bwMode="auto">
          <a:xfrm>
            <a:off x="1600200" y="211455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695" name="Rectangle 66"/>
          <p:cNvSpPr>
            <a:spLocks noChangeArrowheads="1"/>
          </p:cNvSpPr>
          <p:nvPr/>
        </p:nvSpPr>
        <p:spPr bwMode="auto">
          <a:xfrm>
            <a:off x="2514600" y="18859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696" name="Line 67"/>
          <p:cNvSpPr>
            <a:spLocks noChangeShapeType="1"/>
          </p:cNvSpPr>
          <p:nvPr/>
        </p:nvSpPr>
        <p:spPr bwMode="auto">
          <a:xfrm>
            <a:off x="3429000" y="2419350"/>
            <a:ext cx="1828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697" name="Text Box 68"/>
          <p:cNvSpPr txBox="1">
            <a:spLocks noChangeArrowheads="1"/>
          </p:cNvSpPr>
          <p:nvPr/>
        </p:nvSpPr>
        <p:spPr bwMode="auto">
          <a:xfrm>
            <a:off x="2743200" y="19621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4698" name="Rectangle 69"/>
          <p:cNvSpPr>
            <a:spLocks noChangeArrowheads="1"/>
          </p:cNvSpPr>
          <p:nvPr/>
        </p:nvSpPr>
        <p:spPr bwMode="auto">
          <a:xfrm>
            <a:off x="5715000" y="32575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699" name="Line 70"/>
          <p:cNvSpPr>
            <a:spLocks noChangeShapeType="1"/>
          </p:cNvSpPr>
          <p:nvPr/>
        </p:nvSpPr>
        <p:spPr bwMode="auto">
          <a:xfrm>
            <a:off x="6629400" y="379095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0" name="Rectangle 71"/>
          <p:cNvSpPr>
            <a:spLocks noChangeArrowheads="1"/>
          </p:cNvSpPr>
          <p:nvPr/>
        </p:nvSpPr>
        <p:spPr bwMode="auto">
          <a:xfrm>
            <a:off x="4191000" y="34861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701" name="Line 72"/>
          <p:cNvSpPr>
            <a:spLocks noChangeShapeType="1"/>
          </p:cNvSpPr>
          <p:nvPr/>
        </p:nvSpPr>
        <p:spPr bwMode="auto">
          <a:xfrm>
            <a:off x="5105400" y="401955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2" name="Text Box 73"/>
          <p:cNvSpPr txBox="1">
            <a:spLocks noChangeArrowheads="1"/>
          </p:cNvSpPr>
          <p:nvPr/>
        </p:nvSpPr>
        <p:spPr bwMode="auto">
          <a:xfrm>
            <a:off x="4419600" y="37147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4703" name="Rectangle 74"/>
          <p:cNvSpPr>
            <a:spLocks noChangeArrowheads="1"/>
          </p:cNvSpPr>
          <p:nvPr/>
        </p:nvSpPr>
        <p:spPr bwMode="auto">
          <a:xfrm>
            <a:off x="2514600" y="325755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4704" name="Line 75"/>
          <p:cNvSpPr>
            <a:spLocks noChangeShapeType="1"/>
          </p:cNvSpPr>
          <p:nvPr/>
        </p:nvSpPr>
        <p:spPr bwMode="auto">
          <a:xfrm>
            <a:off x="3429000" y="379095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5" name="Text Box 76"/>
          <p:cNvSpPr txBox="1">
            <a:spLocks noChangeArrowheads="1"/>
          </p:cNvSpPr>
          <p:nvPr/>
        </p:nvSpPr>
        <p:spPr bwMode="auto">
          <a:xfrm>
            <a:off x="2743200" y="340995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a:p>
        </p:txBody>
      </p:sp>
      <p:sp>
        <p:nvSpPr>
          <p:cNvPr id="114706" name="Line 77"/>
          <p:cNvSpPr>
            <a:spLocks noChangeShapeType="1"/>
          </p:cNvSpPr>
          <p:nvPr/>
        </p:nvSpPr>
        <p:spPr bwMode="auto">
          <a:xfrm>
            <a:off x="1600200" y="264795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7" name="Line 78"/>
          <p:cNvSpPr>
            <a:spLocks noChangeShapeType="1"/>
          </p:cNvSpPr>
          <p:nvPr/>
        </p:nvSpPr>
        <p:spPr bwMode="auto">
          <a:xfrm>
            <a:off x="1828800" y="3790950"/>
            <a:ext cx="685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8" name="Line 79"/>
          <p:cNvSpPr>
            <a:spLocks noChangeShapeType="1"/>
          </p:cNvSpPr>
          <p:nvPr/>
        </p:nvSpPr>
        <p:spPr bwMode="auto">
          <a:xfrm>
            <a:off x="1828800" y="264795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09" name="Line 80"/>
          <p:cNvSpPr>
            <a:spLocks noChangeShapeType="1"/>
          </p:cNvSpPr>
          <p:nvPr/>
        </p:nvSpPr>
        <p:spPr bwMode="auto">
          <a:xfrm>
            <a:off x="1447800" y="4933950"/>
            <a:ext cx="2362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0" name="Line 81"/>
          <p:cNvSpPr>
            <a:spLocks noChangeShapeType="1"/>
          </p:cNvSpPr>
          <p:nvPr/>
        </p:nvSpPr>
        <p:spPr bwMode="auto">
          <a:xfrm>
            <a:off x="3810000" y="4248150"/>
            <a:ext cx="0" cy="685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1" name="Line 82"/>
          <p:cNvSpPr>
            <a:spLocks noChangeShapeType="1"/>
          </p:cNvSpPr>
          <p:nvPr/>
        </p:nvSpPr>
        <p:spPr bwMode="auto">
          <a:xfrm>
            <a:off x="3810000" y="424815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2" name="Line 83"/>
          <p:cNvSpPr>
            <a:spLocks noChangeShapeType="1"/>
          </p:cNvSpPr>
          <p:nvPr/>
        </p:nvSpPr>
        <p:spPr bwMode="auto">
          <a:xfrm>
            <a:off x="5257800" y="241935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3" name="Line 84"/>
          <p:cNvSpPr>
            <a:spLocks noChangeShapeType="1"/>
          </p:cNvSpPr>
          <p:nvPr/>
        </p:nvSpPr>
        <p:spPr bwMode="auto">
          <a:xfrm>
            <a:off x="5257800" y="356235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14" name="Text Box 85"/>
          <p:cNvSpPr txBox="1">
            <a:spLocks noChangeArrowheads="1"/>
          </p:cNvSpPr>
          <p:nvPr/>
        </p:nvSpPr>
        <p:spPr bwMode="auto">
          <a:xfrm>
            <a:off x="1676400" y="2114550"/>
            <a:ext cx="381000" cy="7620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333300"/>
                </a:solidFill>
              </a:rPr>
              <a:t>.</a:t>
            </a:r>
            <a:endParaRPr lang="en-US" altLang="zh-CN"/>
          </a:p>
        </p:txBody>
      </p:sp>
      <p:sp>
        <p:nvSpPr>
          <p:cNvPr id="114715" name="Text Box 86"/>
          <p:cNvSpPr txBox="1">
            <a:spLocks noChangeArrowheads="1"/>
          </p:cNvSpPr>
          <p:nvPr/>
        </p:nvSpPr>
        <p:spPr bwMode="auto">
          <a:xfrm>
            <a:off x="1066800" y="4705350"/>
            <a:ext cx="5334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i="1">
              <a:solidFill>
                <a:srgbClr val="FF3300"/>
              </a:solidFill>
            </a:endParaRPr>
          </a:p>
        </p:txBody>
      </p:sp>
      <p:sp>
        <p:nvSpPr>
          <p:cNvPr id="114716" name="Rectangle 87"/>
          <p:cNvSpPr>
            <a:spLocks noChangeArrowheads="1"/>
          </p:cNvSpPr>
          <p:nvPr/>
        </p:nvSpPr>
        <p:spPr bwMode="auto">
          <a:xfrm>
            <a:off x="1219200" y="1758950"/>
            <a:ext cx="420688" cy="519113"/>
          </a:xfrm>
          <a:prstGeom prst="rect">
            <a:avLst/>
          </a:prstGeom>
          <a:noFill/>
          <a:ln>
            <a:noFill/>
          </a:ln>
        </p:spPr>
        <p:txBody>
          <a:bodyPr wrap="none">
            <a:spAutoFit/>
          </a:bodyPr>
          <a:lstStyle/>
          <a:p>
            <a:r>
              <a:rPr lang="en-US" altLang="zh-CN" sz="2800" b="1" i="1">
                <a:latin typeface="Times New Roman" panose="02020603050405020304" charset="0"/>
              </a:rPr>
              <a:t>A</a:t>
            </a:r>
            <a:endParaRPr lang="en-US" altLang="zh-CN" b="1">
              <a:solidFill>
                <a:srgbClr val="000099"/>
              </a:solidFill>
              <a:latin typeface="Times New Roman" panose="02020603050405020304" charset="0"/>
            </a:endParaRPr>
          </a:p>
        </p:txBody>
      </p:sp>
      <p:sp>
        <p:nvSpPr>
          <p:cNvPr id="114717" name="Rectangle 88"/>
          <p:cNvSpPr>
            <a:spLocks noChangeArrowheads="1"/>
          </p:cNvSpPr>
          <p:nvPr/>
        </p:nvSpPr>
        <p:spPr bwMode="auto">
          <a:xfrm>
            <a:off x="5867400" y="3409950"/>
            <a:ext cx="438150" cy="457200"/>
          </a:xfrm>
          <a:prstGeom prst="rect">
            <a:avLst/>
          </a:prstGeom>
          <a:noFill/>
          <a:ln>
            <a:noFill/>
          </a:ln>
        </p:spPr>
        <p:txBody>
          <a:bodyPr wrap="none">
            <a:spAutoFit/>
          </a:bodyPr>
          <a:lstStyle/>
          <a:p>
            <a:pPr>
              <a:spcBef>
                <a:spcPct val="50000"/>
              </a:spcBef>
            </a:pPr>
            <a:r>
              <a:rPr lang="en-US" altLang="zh-CN" b="1">
                <a:solidFill>
                  <a:srgbClr val="333300"/>
                </a:solidFill>
                <a:latin typeface="Times New Roman" panose="02020603050405020304" charset="0"/>
              </a:rPr>
              <a:t>&amp;</a:t>
            </a:r>
            <a:endParaRPr lang="en-US" altLang="zh-CN" b="1">
              <a:solidFill>
                <a:srgbClr val="FFFF00"/>
              </a:solidFill>
              <a:latin typeface="Times New Roman" panose="02020603050405020304" charset="0"/>
            </a:endParaRPr>
          </a:p>
        </p:txBody>
      </p:sp>
      <p:sp>
        <p:nvSpPr>
          <p:cNvPr id="114718" name="Rectangle 89"/>
          <p:cNvSpPr>
            <a:spLocks noChangeArrowheads="1"/>
          </p:cNvSpPr>
          <p:nvPr/>
        </p:nvSpPr>
        <p:spPr bwMode="auto">
          <a:xfrm>
            <a:off x="1219200" y="2368550"/>
            <a:ext cx="42068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endParaRPr lang="en-US" altLang="zh-CN" b="1">
              <a:solidFill>
                <a:srgbClr val="FFFF00"/>
              </a:solidFill>
              <a:latin typeface="Times New Roman" panose="02020603050405020304" charset="0"/>
            </a:endParaRPr>
          </a:p>
        </p:txBody>
      </p:sp>
      <p:sp>
        <p:nvSpPr>
          <p:cNvPr id="92250" name="Text Box 90"/>
          <p:cNvSpPr txBox="1">
            <a:spLocks noChangeArrowheads="1"/>
          </p:cNvSpPr>
          <p:nvPr/>
        </p:nvSpPr>
        <p:spPr bwMode="auto">
          <a:xfrm>
            <a:off x="1219200" y="272415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rgbClr val="FFFF00"/>
              </a:solidFill>
            </a:endParaRPr>
          </a:p>
        </p:txBody>
      </p:sp>
      <p:sp>
        <p:nvSpPr>
          <p:cNvPr id="92251" name="Text Box 91"/>
          <p:cNvSpPr txBox="1">
            <a:spLocks noChangeArrowheads="1"/>
          </p:cNvSpPr>
          <p:nvPr/>
        </p:nvSpPr>
        <p:spPr bwMode="auto">
          <a:xfrm>
            <a:off x="3429000" y="241935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chemeClr val="bg1"/>
              </a:solidFill>
            </a:endParaRPr>
          </a:p>
        </p:txBody>
      </p:sp>
      <p:sp>
        <p:nvSpPr>
          <p:cNvPr id="92252" name="Text Box 92"/>
          <p:cNvSpPr txBox="1">
            <a:spLocks noChangeArrowheads="1"/>
          </p:cNvSpPr>
          <p:nvPr/>
        </p:nvSpPr>
        <p:spPr bwMode="auto">
          <a:xfrm>
            <a:off x="3657600" y="333375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2253" name="Rectangle 93"/>
          <p:cNvSpPr>
            <a:spLocks noChangeArrowheads="1"/>
          </p:cNvSpPr>
          <p:nvPr/>
        </p:nvSpPr>
        <p:spPr bwMode="auto">
          <a:xfrm>
            <a:off x="5486400" y="1552575"/>
            <a:ext cx="1577975" cy="557213"/>
          </a:xfrm>
          <a:prstGeom prst="rect">
            <a:avLst/>
          </a:prstGeom>
          <a:noFill/>
          <a:ln w="38100" cap="sq">
            <a:solidFill>
              <a:srgbClr val="006600"/>
            </a:solidFill>
            <a:miter lim="800000"/>
          </a:ln>
        </p:spPr>
        <p:txBody>
          <a:bodyPr wrap="none">
            <a:spAutoFit/>
          </a:bodyPr>
          <a:lstStyle/>
          <a:p>
            <a:pPr>
              <a:spcBef>
                <a:spcPct val="50000"/>
              </a:spcBef>
            </a:pPr>
            <a:r>
              <a:rPr lang="zh-CN" altLang="en-US" sz="2800" b="1">
                <a:solidFill>
                  <a:srgbClr val="FF0000"/>
                </a:solidFill>
                <a:latin typeface="Times New Roman" panose="02020603050405020304" charset="0"/>
              </a:rPr>
              <a:t>设：</a:t>
            </a:r>
            <a:r>
              <a:rPr lang="en-US" altLang="zh-CN" sz="2800" b="1">
                <a:solidFill>
                  <a:srgbClr val="FF0000"/>
                </a:solidFill>
                <a:latin typeface="Times New Roman" panose="02020603050405020304" charset="0"/>
              </a:rPr>
              <a:t>C=0</a:t>
            </a:r>
            <a:endParaRPr lang="en-US" altLang="zh-CN" sz="3200" b="1">
              <a:solidFill>
                <a:schemeClr val="bg1"/>
              </a:solidFill>
              <a:latin typeface="Times New Roman" panose="02020603050405020304" charset="0"/>
            </a:endParaRPr>
          </a:p>
        </p:txBody>
      </p:sp>
      <p:sp>
        <p:nvSpPr>
          <p:cNvPr id="92254" name="AutoShape 94"/>
          <p:cNvSpPr>
            <a:spLocks noChangeArrowheads="1"/>
          </p:cNvSpPr>
          <p:nvPr/>
        </p:nvSpPr>
        <p:spPr bwMode="auto">
          <a:xfrm>
            <a:off x="3048000" y="1276350"/>
            <a:ext cx="1219200" cy="457200"/>
          </a:xfrm>
          <a:prstGeom prst="wedgeRoundRectCallout">
            <a:avLst>
              <a:gd name="adj1" fmla="val -48176"/>
              <a:gd name="adj2" fmla="val 109375"/>
              <a:gd name="adj3" fmla="val 16667"/>
            </a:avLst>
          </a:prstGeom>
          <a:solidFill>
            <a:srgbClr val="FFFFCC"/>
          </a:solidFill>
          <a:ln w="28575">
            <a:solidFill>
              <a:srgbClr val="006600"/>
            </a:solidFill>
            <a:miter lim="800000"/>
          </a:ln>
          <a:effectLst/>
        </p:spPr>
        <p:txBody>
          <a:bodyPr wrap="none" anchor="ctr"/>
          <a:lstStyle/>
          <a:p>
            <a:pPr algn="ctr">
              <a:spcBef>
                <a:spcPct val="50000"/>
              </a:spcBef>
            </a:pPr>
            <a:r>
              <a:rPr lang="zh-CN" altLang="en-US" sz="2800" b="1">
                <a:solidFill>
                  <a:srgbClr val="FF0000"/>
                </a:solidFill>
                <a:effectLst>
                  <a:outerShdw blurRad="38100" dist="38100" dir="2700000" algn="tl">
                    <a:srgbClr val="000000"/>
                  </a:outerShdw>
                </a:effectLst>
                <a:latin typeface="Times New Roman" panose="02020603050405020304" charset="0"/>
              </a:rPr>
              <a:t>封锁</a:t>
            </a:r>
          </a:p>
        </p:txBody>
      </p:sp>
      <p:sp>
        <p:nvSpPr>
          <p:cNvPr id="92255" name="AutoShape 95"/>
          <p:cNvSpPr>
            <a:spLocks noChangeArrowheads="1"/>
          </p:cNvSpPr>
          <p:nvPr/>
        </p:nvSpPr>
        <p:spPr bwMode="auto">
          <a:xfrm>
            <a:off x="7010400" y="5410200"/>
            <a:ext cx="1758950" cy="460375"/>
          </a:xfrm>
          <a:prstGeom prst="wedgeRoundRectCallout">
            <a:avLst>
              <a:gd name="adj1" fmla="val -4153"/>
              <a:gd name="adj2" fmla="val -245861"/>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000099"/>
                </a:solidFill>
                <a:latin typeface="Times New Roman" panose="02020603050405020304" charset="0"/>
              </a:rPr>
              <a:t>选通</a:t>
            </a:r>
            <a:r>
              <a:rPr lang="en-US" altLang="zh-CN" sz="2800" b="1" i="1">
                <a:solidFill>
                  <a:srgbClr val="000099"/>
                </a:solidFill>
                <a:latin typeface="Times New Roman" panose="02020603050405020304" charset="0"/>
              </a:rPr>
              <a:t>B</a:t>
            </a:r>
            <a:r>
              <a:rPr lang="zh-CN" altLang="en-US" sz="2800" b="1">
                <a:solidFill>
                  <a:srgbClr val="000099"/>
                </a:solidFill>
                <a:latin typeface="Times New Roman" panose="02020603050405020304" charset="0"/>
              </a:rPr>
              <a:t>信号</a:t>
            </a:r>
            <a:endParaRPr lang="zh-CN" altLang="en-US" sz="2800" b="1">
              <a:solidFill>
                <a:srgbClr val="FF3300"/>
              </a:solidFill>
              <a:latin typeface="Times New Roman" panose="02020603050405020304" charset="0"/>
            </a:endParaRPr>
          </a:p>
        </p:txBody>
      </p:sp>
      <p:sp>
        <p:nvSpPr>
          <p:cNvPr id="114725" name="Oval 96"/>
          <p:cNvSpPr>
            <a:spLocks noChangeArrowheads="1"/>
          </p:cNvSpPr>
          <p:nvPr/>
        </p:nvSpPr>
        <p:spPr bwMode="auto">
          <a:xfrm>
            <a:off x="3276600" y="37147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6" name="Oval 97"/>
          <p:cNvSpPr>
            <a:spLocks noChangeArrowheads="1"/>
          </p:cNvSpPr>
          <p:nvPr/>
        </p:nvSpPr>
        <p:spPr bwMode="auto">
          <a:xfrm>
            <a:off x="3276600" y="23431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7" name="Oval 98"/>
          <p:cNvSpPr>
            <a:spLocks noChangeArrowheads="1"/>
          </p:cNvSpPr>
          <p:nvPr/>
        </p:nvSpPr>
        <p:spPr bwMode="auto">
          <a:xfrm>
            <a:off x="4953000" y="39433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4728" name="Oval 99"/>
          <p:cNvSpPr>
            <a:spLocks noChangeArrowheads="1"/>
          </p:cNvSpPr>
          <p:nvPr/>
        </p:nvSpPr>
        <p:spPr bwMode="auto">
          <a:xfrm>
            <a:off x="6477000" y="371475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92260" name="AutoShape 100"/>
          <p:cNvSpPr>
            <a:spLocks noChangeArrowheads="1"/>
          </p:cNvSpPr>
          <p:nvPr/>
        </p:nvSpPr>
        <p:spPr bwMode="auto">
          <a:xfrm>
            <a:off x="4114800" y="2590800"/>
            <a:ext cx="990600" cy="457200"/>
          </a:xfrm>
          <a:prstGeom prst="wedgeRoundRectCallout">
            <a:avLst>
              <a:gd name="adj1" fmla="val -11056"/>
              <a:gd name="adj2" fmla="val 183333"/>
              <a:gd name="adj3" fmla="val 16667"/>
            </a:avLst>
          </a:prstGeom>
          <a:solidFill>
            <a:srgbClr val="FFFFCC"/>
          </a:solidFill>
          <a:ln w="28575">
            <a:solidFill>
              <a:srgbClr val="006600"/>
            </a:solidFill>
            <a:miter lim="800000"/>
          </a:ln>
          <a:effectLst/>
        </p:spPr>
        <p:txBody>
          <a:bodyPr wrap="none" anchor="ctr"/>
          <a:lstStyle/>
          <a:p>
            <a:pPr algn="ctr">
              <a:spcBef>
                <a:spcPct val="50000"/>
              </a:spcBef>
            </a:pPr>
            <a:r>
              <a:rPr lang="zh-CN" altLang="en-US" sz="2800" b="1">
                <a:solidFill>
                  <a:srgbClr val="FF0000"/>
                </a:solidFill>
                <a:effectLst>
                  <a:outerShdw blurRad="38100" dist="38100" dir="2700000" algn="tl">
                    <a:srgbClr val="000000"/>
                  </a:outerShdw>
                </a:effectLst>
                <a:latin typeface="Times New Roman" panose="02020603050405020304" charset="0"/>
              </a:rPr>
              <a:t>打开</a:t>
            </a:r>
          </a:p>
        </p:txBody>
      </p:sp>
      <p:sp>
        <p:nvSpPr>
          <p:cNvPr id="92261" name="Rectangle 101"/>
          <p:cNvSpPr>
            <a:spLocks noChangeArrowheads="1"/>
          </p:cNvSpPr>
          <p:nvPr/>
        </p:nvSpPr>
        <p:spPr bwMode="auto">
          <a:xfrm>
            <a:off x="914400" y="533400"/>
            <a:ext cx="4397375"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例 </a:t>
            </a:r>
            <a:r>
              <a:rPr lang="en-US" altLang="zh-CN" sz="2800" b="1">
                <a:solidFill>
                  <a:srgbClr val="FF0000"/>
                </a:solidFill>
                <a:effectLst>
                  <a:outerShdw blurRad="38100" dist="38100" dir="2700000" algn="tl">
                    <a:srgbClr val="DDDDDD"/>
                  </a:outerShdw>
                </a:effectLst>
                <a:latin typeface="Times New Roman" panose="02020603050405020304" charset="0"/>
              </a:rPr>
              <a:t>3</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p:txBody>
      </p:sp>
      <p:grpSp>
        <p:nvGrpSpPr>
          <p:cNvPr id="24" name="Group 102"/>
          <p:cNvGrpSpPr/>
          <p:nvPr/>
        </p:nvGrpSpPr>
        <p:grpSpPr bwMode="auto">
          <a:xfrm>
            <a:off x="4648200" y="4191000"/>
            <a:ext cx="1905000" cy="914400"/>
            <a:chOff x="2928" y="2640"/>
            <a:chExt cx="1200" cy="576"/>
          </a:xfrm>
        </p:grpSpPr>
        <p:grpSp>
          <p:nvGrpSpPr>
            <p:cNvPr id="114741" name="Group 103"/>
            <p:cNvGrpSpPr/>
            <p:nvPr/>
          </p:nvGrpSpPr>
          <p:grpSpPr bwMode="auto">
            <a:xfrm>
              <a:off x="3168" y="2640"/>
              <a:ext cx="265" cy="327"/>
              <a:chOff x="3168" y="2640"/>
              <a:chExt cx="265" cy="327"/>
            </a:xfrm>
          </p:grpSpPr>
          <p:sp>
            <p:nvSpPr>
              <p:cNvPr id="114762" name="Rectangle 104"/>
              <p:cNvSpPr>
                <a:spLocks noChangeArrowheads="1"/>
              </p:cNvSpPr>
              <p:nvPr/>
            </p:nvSpPr>
            <p:spPr bwMode="auto">
              <a:xfrm>
                <a:off x="3168" y="2640"/>
                <a:ext cx="26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B</a:t>
                </a:r>
              </a:p>
            </p:txBody>
          </p:sp>
          <p:sp>
            <p:nvSpPr>
              <p:cNvPr id="114763" name="Line 105"/>
              <p:cNvSpPr>
                <a:spLocks noChangeShapeType="1"/>
              </p:cNvSpPr>
              <p:nvPr/>
            </p:nvSpPr>
            <p:spPr bwMode="auto">
              <a:xfrm>
                <a:off x="3264" y="267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14742" name="Group 106"/>
            <p:cNvGrpSpPr/>
            <p:nvPr/>
          </p:nvGrpSpPr>
          <p:grpSpPr bwMode="auto">
            <a:xfrm rot="-5508">
              <a:off x="2928" y="2976"/>
              <a:ext cx="1200" cy="240"/>
              <a:chOff x="3312" y="672"/>
              <a:chExt cx="1200" cy="240"/>
            </a:xfrm>
          </p:grpSpPr>
          <p:grpSp>
            <p:nvGrpSpPr>
              <p:cNvPr id="114743" name="Group 107"/>
              <p:cNvGrpSpPr/>
              <p:nvPr/>
            </p:nvGrpSpPr>
            <p:grpSpPr bwMode="auto">
              <a:xfrm>
                <a:off x="3312" y="672"/>
                <a:ext cx="336" cy="240"/>
                <a:chOff x="3312" y="672"/>
                <a:chExt cx="336" cy="240"/>
              </a:xfrm>
            </p:grpSpPr>
            <p:sp>
              <p:nvSpPr>
                <p:cNvPr id="114757" name="Line 108"/>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58" name="Group 109"/>
                <p:cNvGrpSpPr/>
                <p:nvPr/>
              </p:nvGrpSpPr>
              <p:grpSpPr bwMode="auto">
                <a:xfrm>
                  <a:off x="3312" y="672"/>
                  <a:ext cx="336" cy="240"/>
                  <a:chOff x="3312" y="672"/>
                  <a:chExt cx="336" cy="240"/>
                </a:xfrm>
              </p:grpSpPr>
              <p:sp>
                <p:nvSpPr>
                  <p:cNvPr id="114759" name="Line 110"/>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60" name="Line 111"/>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61" name="Line 112"/>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44" name="Group 113"/>
              <p:cNvGrpSpPr/>
              <p:nvPr/>
            </p:nvGrpSpPr>
            <p:grpSpPr bwMode="auto">
              <a:xfrm>
                <a:off x="3648" y="672"/>
                <a:ext cx="336" cy="240"/>
                <a:chOff x="3312" y="672"/>
                <a:chExt cx="336" cy="240"/>
              </a:xfrm>
            </p:grpSpPr>
            <p:sp>
              <p:nvSpPr>
                <p:cNvPr id="114752" name="Line 114"/>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53" name="Group 115"/>
                <p:cNvGrpSpPr/>
                <p:nvPr/>
              </p:nvGrpSpPr>
              <p:grpSpPr bwMode="auto">
                <a:xfrm>
                  <a:off x="3312" y="672"/>
                  <a:ext cx="336" cy="240"/>
                  <a:chOff x="3312" y="672"/>
                  <a:chExt cx="336" cy="240"/>
                </a:xfrm>
              </p:grpSpPr>
              <p:sp>
                <p:nvSpPr>
                  <p:cNvPr id="114754" name="Line 116"/>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5" name="Line 117"/>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6" name="Line 118"/>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14745" name="Group 119"/>
              <p:cNvGrpSpPr/>
              <p:nvPr/>
            </p:nvGrpSpPr>
            <p:grpSpPr bwMode="auto">
              <a:xfrm>
                <a:off x="3984" y="672"/>
                <a:ext cx="336" cy="240"/>
                <a:chOff x="3312" y="672"/>
                <a:chExt cx="336" cy="240"/>
              </a:xfrm>
            </p:grpSpPr>
            <p:sp>
              <p:nvSpPr>
                <p:cNvPr id="114747" name="Line 120"/>
                <p:cNvSpPr>
                  <a:spLocks noChangeShapeType="1"/>
                </p:cNvSpPr>
                <p:nvPr/>
              </p:nvSpPr>
              <p:spPr bwMode="auto">
                <a:xfrm>
                  <a:off x="3504" y="672"/>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nvGrpSpPr>
                <p:cNvPr id="114748" name="Group 121"/>
                <p:cNvGrpSpPr/>
                <p:nvPr/>
              </p:nvGrpSpPr>
              <p:grpSpPr bwMode="auto">
                <a:xfrm>
                  <a:off x="3312" y="672"/>
                  <a:ext cx="336" cy="240"/>
                  <a:chOff x="3312" y="672"/>
                  <a:chExt cx="336" cy="240"/>
                </a:xfrm>
              </p:grpSpPr>
              <p:sp>
                <p:nvSpPr>
                  <p:cNvPr id="114749" name="Line 122"/>
                  <p:cNvSpPr>
                    <a:spLocks noChangeShapeType="1"/>
                  </p:cNvSpPr>
                  <p:nvPr/>
                </p:nvSpPr>
                <p:spPr bwMode="auto">
                  <a:xfrm>
                    <a:off x="3312"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0" name="Line 123"/>
                  <p:cNvSpPr>
                    <a:spLocks noChangeShapeType="1"/>
                  </p:cNvSpPr>
                  <p:nvPr/>
                </p:nvSpPr>
                <p:spPr bwMode="auto">
                  <a:xfrm flipV="1">
                    <a:off x="3504"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4751" name="Line 124"/>
                  <p:cNvSpPr>
                    <a:spLocks noChangeShapeType="1"/>
                  </p:cNvSpPr>
                  <p:nvPr/>
                </p:nvSpPr>
                <p:spPr bwMode="auto">
                  <a:xfrm>
                    <a:off x="3648" y="672"/>
                    <a:ext cx="0" cy="24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sp>
            <p:nvSpPr>
              <p:cNvPr id="114746" name="Line 125"/>
              <p:cNvSpPr>
                <a:spLocks noChangeShapeType="1"/>
              </p:cNvSpPr>
              <p:nvPr/>
            </p:nvSpPr>
            <p:spPr bwMode="auto">
              <a:xfrm>
                <a:off x="4320" y="912"/>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92161" name="Group 126"/>
          <p:cNvGrpSpPr/>
          <p:nvPr/>
        </p:nvGrpSpPr>
        <p:grpSpPr bwMode="auto">
          <a:xfrm>
            <a:off x="609600" y="5486400"/>
            <a:ext cx="7239000" cy="669925"/>
            <a:chOff x="384" y="3456"/>
            <a:chExt cx="4560" cy="422"/>
          </a:xfrm>
        </p:grpSpPr>
        <p:sp>
          <p:nvSpPr>
            <p:cNvPr id="92287" name="Rectangle 127"/>
            <p:cNvSpPr>
              <a:spLocks noChangeArrowheads="1"/>
            </p:cNvSpPr>
            <p:nvPr/>
          </p:nvSpPr>
          <p:spPr bwMode="auto">
            <a:xfrm>
              <a:off x="384" y="3504"/>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写出逻辑式：</a:t>
              </a:r>
              <a:endParaRPr lang="zh-CN" altLang="en-US" sz="3200" b="1">
                <a:solidFill>
                  <a:schemeClr val="bg1"/>
                </a:solidFill>
                <a:effectLst>
                  <a:outerShdw blurRad="38100" dist="38100" dir="2700000" algn="tl">
                    <a:srgbClr val="DDDDDD"/>
                  </a:outerShdw>
                </a:effectLst>
                <a:latin typeface="Times New Roman" panose="02020603050405020304" charset="0"/>
              </a:endParaRPr>
            </a:p>
          </p:txBody>
        </p:sp>
        <p:sp>
          <p:nvSpPr>
            <p:cNvPr id="114734" name="Line 128"/>
            <p:cNvSpPr>
              <a:spLocks noChangeShapeType="1"/>
            </p:cNvSpPr>
            <p:nvPr/>
          </p:nvSpPr>
          <p:spPr bwMode="auto">
            <a:xfrm>
              <a:off x="4080" y="3561"/>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5" name="Rectangle 129"/>
            <p:cNvSpPr>
              <a:spLocks noChangeArrowheads="1"/>
            </p:cNvSpPr>
            <p:nvPr/>
          </p:nvSpPr>
          <p:spPr bwMode="auto">
            <a:xfrm>
              <a:off x="3168" y="3513"/>
              <a:ext cx="1776" cy="365"/>
            </a:xfrm>
            <a:prstGeom prst="rect">
              <a:avLst/>
            </a:prstGeom>
            <a:noFill/>
            <a:ln>
              <a:noFill/>
            </a:ln>
          </p:spPr>
          <p:txBody>
            <a:bodyPr>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AC +BC</a:t>
              </a:r>
              <a:endParaRPr lang="en-US" altLang="zh-CN" sz="3200" b="1" i="1">
                <a:solidFill>
                  <a:srgbClr val="3333CC"/>
                </a:solidFill>
                <a:latin typeface="Times New Roman" panose="02020603050405020304" charset="0"/>
              </a:endParaRPr>
            </a:p>
          </p:txBody>
        </p:sp>
        <p:sp>
          <p:nvSpPr>
            <p:cNvPr id="114736" name="Line 130"/>
            <p:cNvSpPr>
              <a:spLocks noChangeShapeType="1"/>
            </p:cNvSpPr>
            <p:nvPr/>
          </p:nvSpPr>
          <p:spPr bwMode="auto">
            <a:xfrm>
              <a:off x="2160" y="355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7" name="Line 131"/>
            <p:cNvSpPr>
              <a:spLocks noChangeShapeType="1"/>
            </p:cNvSpPr>
            <p:nvPr/>
          </p:nvSpPr>
          <p:spPr bwMode="auto">
            <a:xfrm>
              <a:off x="2880" y="3552"/>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8" name="Line 132"/>
            <p:cNvSpPr>
              <a:spLocks noChangeShapeType="1"/>
            </p:cNvSpPr>
            <p:nvPr/>
          </p:nvSpPr>
          <p:spPr bwMode="auto">
            <a:xfrm>
              <a:off x="2160" y="3456"/>
              <a:ext cx="100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4739" name="Text Box 133"/>
            <p:cNvSpPr txBox="1">
              <a:spLocks noChangeArrowheads="1"/>
            </p:cNvSpPr>
            <p:nvPr/>
          </p:nvSpPr>
          <p:spPr bwMode="auto">
            <a:xfrm>
              <a:off x="1728" y="3504"/>
              <a:ext cx="1872"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Y=</a:t>
              </a:r>
              <a:r>
                <a:rPr lang="en-US" altLang="zh-CN" sz="3200" b="1" i="1">
                  <a:solidFill>
                    <a:srgbClr val="000099"/>
                  </a:solidFill>
                </a:rPr>
                <a:t>AC • BC</a:t>
              </a:r>
              <a:endParaRPr lang="en-US" altLang="zh-CN" sz="3200" b="1">
                <a:solidFill>
                  <a:srgbClr val="000099"/>
                </a:solidFill>
              </a:endParaRPr>
            </a:p>
          </p:txBody>
        </p:sp>
        <p:sp>
          <p:nvSpPr>
            <p:cNvPr id="114740" name="Line 134"/>
            <p:cNvSpPr>
              <a:spLocks noChangeShapeType="1"/>
            </p:cNvSpPr>
            <p:nvPr/>
          </p:nvSpPr>
          <p:spPr bwMode="auto">
            <a:xfrm>
              <a:off x="2688" y="3504"/>
              <a:ext cx="38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53"/>
                                        </p:tgtEl>
                                        <p:attrNameLst>
                                          <p:attrName>style.visibility</p:attrName>
                                        </p:attrNameLst>
                                      </p:cBhvr>
                                      <p:to>
                                        <p:strVal val="visible"/>
                                      </p:to>
                                    </p:set>
                                    <p:animEffect transition="in" filter="box(in)">
                                      <p:cBhvr>
                                        <p:cTn id="7" dur="500"/>
                                        <p:tgtEl>
                                          <p:spTgt spid="922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250"/>
                                        </p:tgtEl>
                                        <p:attrNameLst>
                                          <p:attrName>style.visibility</p:attrName>
                                        </p:attrNameLst>
                                      </p:cBhvr>
                                      <p:to>
                                        <p:strVal val="visible"/>
                                      </p:to>
                                    </p:set>
                                    <p:animEffect transition="in" filter="wipe(left)">
                                      <p:cBhvr>
                                        <p:cTn id="11" dur="500"/>
                                        <p:tgtEl>
                                          <p:spTgt spid="9225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252"/>
                                        </p:tgtEl>
                                        <p:attrNameLst>
                                          <p:attrName>style.visibility</p:attrName>
                                        </p:attrNameLst>
                                      </p:cBhvr>
                                      <p:to>
                                        <p:strVal val="visible"/>
                                      </p:to>
                                    </p:set>
                                    <p:animEffect transition="in" filter="wipe(left)">
                                      <p:cBhvr>
                                        <p:cTn id="15" dur="500"/>
                                        <p:tgtEl>
                                          <p:spTgt spid="9225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2260"/>
                                        </p:tgtEl>
                                        <p:attrNameLst>
                                          <p:attrName>style.visibility</p:attrName>
                                        </p:attrNameLst>
                                      </p:cBhvr>
                                      <p:to>
                                        <p:strVal val="visible"/>
                                      </p:to>
                                    </p:set>
                                    <p:animEffect transition="in" filter="wipe(up)">
                                      <p:cBhvr>
                                        <p:cTn id="19" dur="500"/>
                                        <p:tgtEl>
                                          <p:spTgt spid="922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2251"/>
                                        </p:tgtEl>
                                        <p:attrNameLst>
                                          <p:attrName>style.visibility</p:attrName>
                                        </p:attrNameLst>
                                      </p:cBhvr>
                                      <p:to>
                                        <p:strVal val="visible"/>
                                      </p:to>
                                    </p:set>
                                    <p:animEffect transition="in" filter="wipe(left)">
                                      <p:cBhvr>
                                        <p:cTn id="24" dur="500"/>
                                        <p:tgtEl>
                                          <p:spTgt spid="92251"/>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92254"/>
                                        </p:tgtEl>
                                        <p:attrNameLst>
                                          <p:attrName>style.visibility</p:attrName>
                                        </p:attrNameLst>
                                      </p:cBhvr>
                                      <p:to>
                                        <p:strVal val="visible"/>
                                      </p:to>
                                    </p:set>
                                    <p:animEffect transition="in" filter="wipe(up)">
                                      <p:cBhvr>
                                        <p:cTn id="28" dur="500"/>
                                        <p:tgtEl>
                                          <p:spTgt spid="9225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2162"/>
                                        </p:tgtEl>
                                        <p:attrNameLst>
                                          <p:attrName>style.visibility</p:attrName>
                                        </p:attrNameLst>
                                      </p:cBhvr>
                                      <p:to>
                                        <p:strVal val="visible"/>
                                      </p:to>
                                    </p:set>
                                    <p:animEffect transition="in" filter="wipe(left)">
                                      <p:cBhvr>
                                        <p:cTn id="43" dur="500"/>
                                        <p:tgtEl>
                                          <p:spTgt spid="9216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92255"/>
                                        </p:tgtEl>
                                        <p:attrNameLst>
                                          <p:attrName>style.visibility</p:attrName>
                                        </p:attrNameLst>
                                      </p:cBhvr>
                                      <p:to>
                                        <p:strVal val="visible"/>
                                      </p:to>
                                    </p:set>
                                    <p:animEffect transition="in" filter="wipe(down)">
                                      <p:cBhvr>
                                        <p:cTn id="52" dur="500"/>
                                        <p:tgtEl>
                                          <p:spTgt spid="922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2161"/>
                                        </p:tgtEl>
                                        <p:attrNameLst>
                                          <p:attrName>style.visibility</p:attrName>
                                        </p:attrNameLst>
                                      </p:cBhvr>
                                      <p:to>
                                        <p:strVal val="visible"/>
                                      </p:to>
                                    </p:set>
                                    <p:animEffect transition="in" filter="wipe(left)">
                                      <p:cBhvr>
                                        <p:cTn id="57" dur="500"/>
                                        <p:tgtEl>
                                          <p:spTgt spid="9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250" grpId="0" autoUpdateAnimBg="0"/>
      <p:bldP spid="92251" grpId="0" autoUpdateAnimBg="0"/>
      <p:bldP spid="92252" grpId="0" autoUpdateAnimBg="0"/>
      <p:bldP spid="92253" grpId="0" animBg="1" autoUpdateAnimBg="0"/>
      <p:bldP spid="92254" grpId="0" animBg="1" autoUpdateAnimBg="0"/>
      <p:bldP spid="92255" grpId="0" animBg="1" autoUpdateAnimBg="0"/>
      <p:bldP spid="9226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subTitle" idx="1"/>
          </p:nvPr>
        </p:nvSpPr>
        <p:spPr bwMode="auto">
          <a:xfrm>
            <a:off x="838200" y="533400"/>
            <a:ext cx="5181600" cy="457200"/>
          </a:xfrm>
          <a:ln>
            <a:miter lim="800000"/>
          </a:ln>
        </p:spPr>
        <p:txBody>
          <a:bodyPr vert="horz" wrap="square" lIns="91440" tIns="45720" rIns="91440" bIns="45720" numCol="1" anchor="t" anchorCtr="0" compatLnSpc="1">
            <a:normAutofit fontScale="92500" lnSpcReduction="20000"/>
          </a:bodyPr>
          <a:lstStyle/>
          <a:p>
            <a:pPr algn="l" eaLnBrk="1" hangingPunct="1"/>
            <a:r>
              <a:rPr lang="en-US" altLang="zh-CN"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7.5.2  </a:t>
            </a:r>
            <a:r>
              <a:rPr lang="zh-CN" altLang="en-US" b="1" dirty="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组合逻辑电路的综合</a:t>
            </a:r>
          </a:p>
        </p:txBody>
      </p:sp>
      <p:grpSp>
        <p:nvGrpSpPr>
          <p:cNvPr id="2" name="Group 3"/>
          <p:cNvGrpSpPr/>
          <p:nvPr/>
        </p:nvGrpSpPr>
        <p:grpSpPr bwMode="auto">
          <a:xfrm>
            <a:off x="1066800" y="1373188"/>
            <a:ext cx="6711950" cy="836612"/>
            <a:chOff x="672" y="865"/>
            <a:chExt cx="4228" cy="527"/>
          </a:xfrm>
        </p:grpSpPr>
        <p:sp>
          <p:nvSpPr>
            <p:cNvPr id="94212" name="Rectangle 4" descr="90%"/>
            <p:cNvSpPr>
              <a:spLocks noChangeArrowheads="1"/>
            </p:cNvSpPr>
            <p:nvPr/>
          </p:nvSpPr>
          <p:spPr bwMode="auto">
            <a:xfrm>
              <a:off x="672" y="961"/>
              <a:ext cx="2198" cy="383"/>
            </a:xfrm>
            <a:prstGeom prst="rect">
              <a:avLst/>
            </a:prstGeom>
            <a:pattFill prst="pct90">
              <a:fgClr>
                <a:srgbClr val="FFFFCC"/>
              </a:fgClr>
              <a:bgClr>
                <a:srgbClr val="FFFFFF"/>
              </a:bgClr>
            </a:pattFill>
            <a:ln w="28575">
              <a:solidFill>
                <a:schemeClr val="accent1"/>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DDDDDD"/>
                    </a:outerShdw>
                  </a:effectLst>
                  <a:latin typeface="Times New Roman" panose="02020603050405020304" charset="0"/>
                </a:rPr>
                <a:t>根据逻辑功能要求</a:t>
              </a:r>
              <a:endParaRPr lang="zh-CN" altLang="en-US" sz="3600" b="1">
                <a:solidFill>
                  <a:srgbClr val="FF3300"/>
                </a:solidFill>
                <a:latin typeface="Times New Roman" panose="02020603050405020304" charset="0"/>
              </a:endParaRPr>
            </a:p>
          </p:txBody>
        </p:sp>
        <p:sp>
          <p:nvSpPr>
            <p:cNvPr id="94213" name="Rectangle 5"/>
            <p:cNvSpPr>
              <a:spLocks noChangeArrowheads="1"/>
            </p:cNvSpPr>
            <p:nvPr/>
          </p:nvSpPr>
          <p:spPr bwMode="auto">
            <a:xfrm>
              <a:off x="3744" y="1009"/>
              <a:ext cx="1156" cy="383"/>
            </a:xfrm>
            <a:prstGeom prst="rect">
              <a:avLst/>
            </a:prstGeom>
            <a:solidFill>
              <a:srgbClr val="CCFFFF"/>
            </a:solidFill>
            <a:ln w="28575">
              <a:solidFill>
                <a:schemeClr val="accent1"/>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000000"/>
                    </a:outerShdw>
                  </a:effectLst>
                  <a:latin typeface="Times New Roman" panose="02020603050405020304" charset="0"/>
                </a:rPr>
                <a:t>逻辑电路</a:t>
              </a:r>
              <a:endParaRPr lang="zh-CN" altLang="en-US" sz="3600" b="1">
                <a:solidFill>
                  <a:srgbClr val="FF3300"/>
                </a:solidFill>
                <a:latin typeface="Times New Roman" panose="02020603050405020304" charset="0"/>
              </a:endParaRPr>
            </a:p>
          </p:txBody>
        </p:sp>
        <p:sp>
          <p:nvSpPr>
            <p:cNvPr id="115765" name="Line 6" descr="40%"/>
            <p:cNvSpPr>
              <a:spLocks noChangeShapeType="1"/>
            </p:cNvSpPr>
            <p:nvPr/>
          </p:nvSpPr>
          <p:spPr bwMode="auto">
            <a:xfrm>
              <a:off x="2976" y="1249"/>
              <a:ext cx="720" cy="0"/>
            </a:xfrm>
            <a:prstGeom prst="line">
              <a:avLst/>
            </a:prstGeom>
            <a:noFill/>
            <a:ln w="28575">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94215" name="Rectangle 7" descr="40%"/>
            <p:cNvSpPr>
              <a:spLocks noChangeArrowheads="1"/>
            </p:cNvSpPr>
            <p:nvPr/>
          </p:nvSpPr>
          <p:spPr bwMode="auto">
            <a:xfrm>
              <a:off x="3024" y="865"/>
              <a:ext cx="568"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设计</a:t>
              </a:r>
              <a:endParaRPr lang="zh-CN" altLang="en-US" sz="36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grpSp>
      <p:grpSp>
        <p:nvGrpSpPr>
          <p:cNvPr id="3" name="Group 8"/>
          <p:cNvGrpSpPr/>
          <p:nvPr/>
        </p:nvGrpSpPr>
        <p:grpSpPr bwMode="auto">
          <a:xfrm>
            <a:off x="609600" y="3001963"/>
            <a:ext cx="6164263" cy="2636837"/>
            <a:chOff x="384" y="1824"/>
            <a:chExt cx="3883" cy="1661"/>
          </a:xfrm>
        </p:grpSpPr>
        <p:sp>
          <p:nvSpPr>
            <p:cNvPr id="94217" name="Rectangle 9"/>
            <p:cNvSpPr>
              <a:spLocks noChangeArrowheads="1"/>
            </p:cNvSpPr>
            <p:nvPr/>
          </p:nvSpPr>
          <p:spPr bwMode="auto">
            <a:xfrm>
              <a:off x="384" y="1824"/>
              <a:ext cx="3883"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(1) </a:t>
              </a:r>
              <a:r>
                <a:rPr lang="zh-CN" altLang="en-US" sz="3200" b="1">
                  <a:effectLst>
                    <a:outerShdw blurRad="38100" dist="38100" dir="2700000" algn="tl">
                      <a:srgbClr val="DDDDDD"/>
                    </a:outerShdw>
                  </a:effectLst>
                  <a:latin typeface="Times New Roman" panose="02020603050405020304" charset="0"/>
                </a:rPr>
                <a:t>由逻辑要求，列出逻辑状态表</a:t>
              </a:r>
              <a:endParaRPr lang="zh-CN" altLang="en-US" sz="3600" b="1">
                <a:effectLst>
                  <a:outerShdw blurRad="38100" dist="38100" dir="2700000" algn="tl">
                    <a:srgbClr val="DDDDDD"/>
                  </a:outerShdw>
                </a:effectLst>
                <a:latin typeface="Times New Roman" panose="02020603050405020304" charset="0"/>
              </a:endParaRPr>
            </a:p>
          </p:txBody>
        </p:sp>
        <p:sp>
          <p:nvSpPr>
            <p:cNvPr id="94218" name="Rectangle 10"/>
            <p:cNvSpPr>
              <a:spLocks noChangeArrowheads="1"/>
            </p:cNvSpPr>
            <p:nvPr/>
          </p:nvSpPr>
          <p:spPr bwMode="auto">
            <a:xfrm>
              <a:off x="384" y="2256"/>
              <a:ext cx="3883"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(2) </a:t>
              </a:r>
              <a:r>
                <a:rPr lang="zh-CN" altLang="en-US" sz="3200" b="1">
                  <a:effectLst>
                    <a:outerShdw blurRad="38100" dist="38100" dir="2700000" algn="tl">
                      <a:srgbClr val="DDDDDD"/>
                    </a:outerShdw>
                  </a:effectLst>
                  <a:latin typeface="Times New Roman" panose="02020603050405020304" charset="0"/>
                </a:rPr>
                <a:t>由逻辑状态表写出逻辑表达式</a:t>
              </a:r>
              <a:endParaRPr lang="zh-CN" altLang="en-US" sz="3600" b="1">
                <a:effectLst>
                  <a:outerShdw blurRad="38100" dist="38100" dir="2700000" algn="tl">
                    <a:srgbClr val="DDDDDD"/>
                  </a:outerShdw>
                </a:effectLst>
                <a:latin typeface="Times New Roman" panose="02020603050405020304" charset="0"/>
              </a:endParaRPr>
            </a:p>
          </p:txBody>
        </p:sp>
        <p:sp>
          <p:nvSpPr>
            <p:cNvPr id="94219" name="Rectangle 11"/>
            <p:cNvSpPr>
              <a:spLocks noChangeArrowheads="1"/>
            </p:cNvSpPr>
            <p:nvPr/>
          </p:nvSpPr>
          <p:spPr bwMode="auto">
            <a:xfrm>
              <a:off x="384" y="2688"/>
              <a:ext cx="3112"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(3) </a:t>
              </a:r>
              <a:r>
                <a:rPr lang="zh-CN" altLang="en-US" sz="3200" b="1">
                  <a:effectLst>
                    <a:outerShdw blurRad="38100" dist="38100" dir="2700000" algn="tl">
                      <a:srgbClr val="DDDDDD"/>
                    </a:outerShdw>
                  </a:effectLst>
                  <a:latin typeface="Times New Roman" panose="02020603050405020304" charset="0"/>
                </a:rPr>
                <a:t>简化和变换逻辑表达式</a:t>
              </a:r>
              <a:endParaRPr lang="zh-CN" altLang="en-US" sz="3600" b="1">
                <a:effectLst>
                  <a:outerShdw blurRad="38100" dist="38100" dir="2700000" algn="tl">
                    <a:srgbClr val="DDDDDD"/>
                  </a:outerShdw>
                </a:effectLst>
                <a:latin typeface="Times New Roman" panose="02020603050405020304" charset="0"/>
              </a:endParaRPr>
            </a:p>
          </p:txBody>
        </p:sp>
        <p:sp>
          <p:nvSpPr>
            <p:cNvPr id="94220" name="Rectangle 12"/>
            <p:cNvSpPr>
              <a:spLocks noChangeArrowheads="1"/>
            </p:cNvSpPr>
            <p:nvPr/>
          </p:nvSpPr>
          <p:spPr bwMode="auto">
            <a:xfrm>
              <a:off x="384" y="3120"/>
              <a:ext cx="1827" cy="365"/>
            </a:xfrm>
            <a:prstGeom prst="rect">
              <a:avLst/>
            </a:prstGeom>
            <a:noFill/>
            <a:ln w="9525">
              <a:noFill/>
              <a:miter lim="800000"/>
            </a:ln>
          </p:spPr>
          <p:txBody>
            <a:bodyPr wrap="none">
              <a:spAutoFit/>
            </a:bodyPr>
            <a:lstStyle/>
            <a:p>
              <a:r>
                <a:rPr lang="en-US" altLang="zh-CN" sz="3200" b="1">
                  <a:effectLst>
                    <a:outerShdw blurRad="38100" dist="38100" dir="2700000" algn="tl">
                      <a:srgbClr val="DDDDDD"/>
                    </a:outerShdw>
                  </a:effectLst>
                  <a:latin typeface="Times New Roman" panose="02020603050405020304" charset="0"/>
                </a:rPr>
                <a:t> (4) </a:t>
              </a:r>
              <a:r>
                <a:rPr lang="zh-CN" altLang="en-US" sz="3200" b="1">
                  <a:effectLst>
                    <a:outerShdw blurRad="38100" dist="38100" dir="2700000" algn="tl">
                      <a:srgbClr val="DDDDDD"/>
                    </a:outerShdw>
                  </a:effectLst>
                  <a:latin typeface="Times New Roman" panose="02020603050405020304" charset="0"/>
                </a:rPr>
                <a:t>画出逻辑图</a:t>
              </a:r>
              <a:endParaRPr lang="zh-CN" altLang="en-US" sz="3600" b="1">
                <a:effectLst>
                  <a:outerShdw blurRad="38100" dist="38100" dir="2700000" algn="tl">
                    <a:srgbClr val="DDDDDD"/>
                  </a:outerShdw>
                </a:effectLst>
                <a:latin typeface="Times New Roman" panose="02020603050405020304" charset="0"/>
              </a:endParaRPr>
            </a:p>
          </p:txBody>
        </p:sp>
      </p:grpSp>
      <p:sp>
        <p:nvSpPr>
          <p:cNvPr id="94221" name="Rectangle 13"/>
          <p:cNvSpPr>
            <a:spLocks noChangeArrowheads="1"/>
          </p:cNvSpPr>
          <p:nvPr/>
        </p:nvSpPr>
        <p:spPr bwMode="auto">
          <a:xfrm>
            <a:off x="762000" y="2362200"/>
            <a:ext cx="3040063" cy="579438"/>
          </a:xfrm>
          <a:prstGeom prst="rect">
            <a:avLst/>
          </a:prstGeom>
          <a:noFill/>
          <a:ln w="9525">
            <a:no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设计步骤如下：</a:t>
            </a:r>
            <a:endParaRPr lang="zh-CN" altLang="en-US" sz="2800" b="1">
              <a:solidFill>
                <a:srgbClr val="000099"/>
              </a:solidFill>
              <a:effectLst>
                <a:outerShdw blurRad="38100" dist="38100" dir="2700000" algn="tl">
                  <a:srgbClr val="DDDDDD"/>
                </a:outerShdw>
              </a:effectLst>
              <a:latin typeface="Times New Roman" panose="02020603050405020304" charset="0"/>
            </a:endParaRPr>
          </a:p>
        </p:txBody>
      </p:sp>
      <p:pic>
        <p:nvPicPr>
          <p:cNvPr id="115718" name="Picture 14" descr="AG0031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4724400"/>
            <a:ext cx="949325" cy="1219200"/>
          </a:xfrm>
          <a:prstGeom prst="rect">
            <a:avLst/>
          </a:prstGeom>
          <a:noFill/>
          <a:ln>
            <a:noFill/>
          </a:ln>
        </p:spPr>
      </p:pic>
      <p:grpSp>
        <p:nvGrpSpPr>
          <p:cNvPr id="115719" name="Group 15"/>
          <p:cNvGrpSpPr/>
          <p:nvPr/>
        </p:nvGrpSpPr>
        <p:grpSpPr bwMode="auto">
          <a:xfrm>
            <a:off x="762000" y="5791200"/>
            <a:ext cx="5781675" cy="171450"/>
            <a:chOff x="0" y="3696"/>
            <a:chExt cx="3642" cy="108"/>
          </a:xfrm>
        </p:grpSpPr>
        <p:pic>
          <p:nvPicPr>
            <p:cNvPr id="115720"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 y="3702"/>
              <a:ext cx="102" cy="102"/>
            </a:xfrm>
            <a:prstGeom prst="rect">
              <a:avLst/>
            </a:prstGeom>
            <a:noFill/>
            <a:ln>
              <a:noFill/>
            </a:ln>
          </p:spPr>
        </p:pic>
        <p:pic>
          <p:nvPicPr>
            <p:cNvPr id="115721"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3702"/>
              <a:ext cx="102" cy="102"/>
            </a:xfrm>
            <a:prstGeom prst="rect">
              <a:avLst/>
            </a:prstGeom>
            <a:noFill/>
            <a:ln>
              <a:noFill/>
            </a:ln>
          </p:spPr>
        </p:pic>
        <p:pic>
          <p:nvPicPr>
            <p:cNvPr id="115722"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3702"/>
              <a:ext cx="102" cy="102"/>
            </a:xfrm>
            <a:prstGeom prst="rect">
              <a:avLst/>
            </a:prstGeom>
            <a:noFill/>
            <a:ln>
              <a:noFill/>
            </a:ln>
          </p:spPr>
        </p:pic>
        <p:pic>
          <p:nvPicPr>
            <p:cNvPr id="115723"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3702"/>
              <a:ext cx="102" cy="102"/>
            </a:xfrm>
            <a:prstGeom prst="rect">
              <a:avLst/>
            </a:prstGeom>
            <a:noFill/>
            <a:ln>
              <a:noFill/>
            </a:ln>
          </p:spPr>
        </p:pic>
        <p:pic>
          <p:nvPicPr>
            <p:cNvPr id="115724"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 y="3702"/>
              <a:ext cx="102" cy="102"/>
            </a:xfrm>
            <a:prstGeom prst="rect">
              <a:avLst/>
            </a:prstGeom>
            <a:noFill/>
            <a:ln>
              <a:noFill/>
            </a:ln>
          </p:spPr>
        </p:pic>
        <p:pic>
          <p:nvPicPr>
            <p:cNvPr id="115725"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 y="3702"/>
              <a:ext cx="102" cy="102"/>
            </a:xfrm>
            <a:prstGeom prst="rect">
              <a:avLst/>
            </a:prstGeom>
            <a:noFill/>
            <a:ln>
              <a:noFill/>
            </a:ln>
          </p:spPr>
        </p:pic>
        <p:pic>
          <p:nvPicPr>
            <p:cNvPr id="115726"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 y="3702"/>
              <a:ext cx="102" cy="102"/>
            </a:xfrm>
            <a:prstGeom prst="rect">
              <a:avLst/>
            </a:prstGeom>
            <a:noFill/>
            <a:ln>
              <a:noFill/>
            </a:ln>
          </p:spPr>
        </p:pic>
        <p:pic>
          <p:nvPicPr>
            <p:cNvPr id="115727"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3702"/>
              <a:ext cx="102" cy="102"/>
            </a:xfrm>
            <a:prstGeom prst="rect">
              <a:avLst/>
            </a:prstGeom>
            <a:noFill/>
            <a:ln>
              <a:noFill/>
            </a:ln>
          </p:spPr>
        </p:pic>
        <p:pic>
          <p:nvPicPr>
            <p:cNvPr id="115728" name="Picture 2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702"/>
              <a:ext cx="102" cy="102"/>
            </a:xfrm>
            <a:prstGeom prst="rect">
              <a:avLst/>
            </a:prstGeom>
            <a:noFill/>
            <a:ln>
              <a:noFill/>
            </a:ln>
          </p:spPr>
        </p:pic>
        <p:pic>
          <p:nvPicPr>
            <p:cNvPr id="115729"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 y="3702"/>
              <a:ext cx="102" cy="102"/>
            </a:xfrm>
            <a:prstGeom prst="rect">
              <a:avLst/>
            </a:prstGeom>
            <a:noFill/>
            <a:ln>
              <a:noFill/>
            </a:ln>
          </p:spPr>
        </p:pic>
        <p:pic>
          <p:nvPicPr>
            <p:cNvPr id="115730"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3702"/>
              <a:ext cx="102" cy="102"/>
            </a:xfrm>
            <a:prstGeom prst="rect">
              <a:avLst/>
            </a:prstGeom>
            <a:noFill/>
            <a:ln>
              <a:noFill/>
            </a:ln>
          </p:spPr>
        </p:pic>
        <p:pic>
          <p:nvPicPr>
            <p:cNvPr id="115731"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 y="3702"/>
              <a:ext cx="102" cy="102"/>
            </a:xfrm>
            <a:prstGeom prst="rect">
              <a:avLst/>
            </a:prstGeom>
            <a:noFill/>
            <a:ln>
              <a:noFill/>
            </a:ln>
          </p:spPr>
        </p:pic>
        <p:pic>
          <p:nvPicPr>
            <p:cNvPr id="115732"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 y="3702"/>
              <a:ext cx="102" cy="102"/>
            </a:xfrm>
            <a:prstGeom prst="rect">
              <a:avLst/>
            </a:prstGeom>
            <a:noFill/>
            <a:ln>
              <a:noFill/>
            </a:ln>
          </p:spPr>
        </p:pic>
        <p:pic>
          <p:nvPicPr>
            <p:cNvPr id="115733"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702"/>
              <a:ext cx="102" cy="102"/>
            </a:xfrm>
            <a:prstGeom prst="rect">
              <a:avLst/>
            </a:prstGeom>
            <a:noFill/>
            <a:ln>
              <a:noFill/>
            </a:ln>
          </p:spPr>
        </p:pic>
        <p:pic>
          <p:nvPicPr>
            <p:cNvPr id="115734"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 y="3702"/>
              <a:ext cx="102" cy="102"/>
            </a:xfrm>
            <a:prstGeom prst="rect">
              <a:avLst/>
            </a:prstGeom>
            <a:noFill/>
            <a:ln>
              <a:noFill/>
            </a:ln>
          </p:spPr>
        </p:pic>
        <p:pic>
          <p:nvPicPr>
            <p:cNvPr id="115735" name="Picture 3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3702"/>
              <a:ext cx="102" cy="102"/>
            </a:xfrm>
            <a:prstGeom prst="rect">
              <a:avLst/>
            </a:prstGeom>
            <a:noFill/>
            <a:ln>
              <a:noFill/>
            </a:ln>
          </p:spPr>
        </p:pic>
        <p:pic>
          <p:nvPicPr>
            <p:cNvPr id="115736"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 y="3702"/>
              <a:ext cx="102" cy="102"/>
            </a:xfrm>
            <a:prstGeom prst="rect">
              <a:avLst/>
            </a:prstGeom>
            <a:noFill/>
            <a:ln>
              <a:noFill/>
            </a:ln>
          </p:spPr>
        </p:pic>
        <p:pic>
          <p:nvPicPr>
            <p:cNvPr id="115737"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3702"/>
              <a:ext cx="102" cy="102"/>
            </a:xfrm>
            <a:prstGeom prst="rect">
              <a:avLst/>
            </a:prstGeom>
            <a:noFill/>
            <a:ln>
              <a:noFill/>
            </a:ln>
          </p:spPr>
        </p:pic>
        <p:pic>
          <p:nvPicPr>
            <p:cNvPr id="115738"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3702"/>
              <a:ext cx="102" cy="102"/>
            </a:xfrm>
            <a:prstGeom prst="rect">
              <a:avLst/>
            </a:prstGeom>
            <a:noFill/>
            <a:ln>
              <a:noFill/>
            </a:ln>
          </p:spPr>
        </p:pic>
        <p:pic>
          <p:nvPicPr>
            <p:cNvPr id="115739"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 y="3702"/>
              <a:ext cx="102" cy="102"/>
            </a:xfrm>
            <a:prstGeom prst="rect">
              <a:avLst/>
            </a:prstGeom>
            <a:noFill/>
            <a:ln>
              <a:noFill/>
            </a:ln>
          </p:spPr>
        </p:pic>
        <p:pic>
          <p:nvPicPr>
            <p:cNvPr id="115740"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3702"/>
              <a:ext cx="102" cy="102"/>
            </a:xfrm>
            <a:prstGeom prst="rect">
              <a:avLst/>
            </a:prstGeom>
            <a:noFill/>
            <a:ln>
              <a:noFill/>
            </a:ln>
          </p:spPr>
        </p:pic>
        <p:pic>
          <p:nvPicPr>
            <p:cNvPr id="115741"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 y="3702"/>
              <a:ext cx="102" cy="102"/>
            </a:xfrm>
            <a:prstGeom prst="rect">
              <a:avLst/>
            </a:prstGeom>
            <a:noFill/>
            <a:ln>
              <a:noFill/>
            </a:ln>
          </p:spPr>
        </p:pic>
        <p:pic>
          <p:nvPicPr>
            <p:cNvPr id="115742"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3702"/>
              <a:ext cx="102" cy="102"/>
            </a:xfrm>
            <a:prstGeom prst="rect">
              <a:avLst/>
            </a:prstGeom>
            <a:noFill/>
            <a:ln>
              <a:noFill/>
            </a:ln>
          </p:spPr>
        </p:pic>
        <p:pic>
          <p:nvPicPr>
            <p:cNvPr id="115743"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 y="3702"/>
              <a:ext cx="102" cy="102"/>
            </a:xfrm>
            <a:prstGeom prst="rect">
              <a:avLst/>
            </a:prstGeom>
            <a:noFill/>
            <a:ln>
              <a:noFill/>
            </a:ln>
          </p:spPr>
        </p:pic>
        <p:pic>
          <p:nvPicPr>
            <p:cNvPr id="115744" name="Picture 4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 y="3702"/>
              <a:ext cx="102" cy="102"/>
            </a:xfrm>
            <a:prstGeom prst="rect">
              <a:avLst/>
            </a:prstGeom>
            <a:noFill/>
            <a:ln>
              <a:noFill/>
            </a:ln>
          </p:spPr>
        </p:pic>
        <p:pic>
          <p:nvPicPr>
            <p:cNvPr id="115745" name="Picture 4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3702"/>
              <a:ext cx="102" cy="102"/>
            </a:xfrm>
            <a:prstGeom prst="rect">
              <a:avLst/>
            </a:prstGeom>
            <a:noFill/>
            <a:ln>
              <a:noFill/>
            </a:ln>
          </p:spPr>
        </p:pic>
        <p:pic>
          <p:nvPicPr>
            <p:cNvPr id="115746" name="Picture 4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3702"/>
              <a:ext cx="102" cy="102"/>
            </a:xfrm>
            <a:prstGeom prst="rect">
              <a:avLst/>
            </a:prstGeom>
            <a:noFill/>
            <a:ln>
              <a:noFill/>
            </a:ln>
          </p:spPr>
        </p:pic>
        <p:pic>
          <p:nvPicPr>
            <p:cNvPr id="115747" name="Picture 4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 y="3702"/>
              <a:ext cx="102" cy="102"/>
            </a:xfrm>
            <a:prstGeom prst="rect">
              <a:avLst/>
            </a:prstGeom>
            <a:noFill/>
            <a:ln>
              <a:noFill/>
            </a:ln>
          </p:spPr>
        </p:pic>
        <p:pic>
          <p:nvPicPr>
            <p:cNvPr id="115748" name="Picture 4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3702"/>
              <a:ext cx="102" cy="102"/>
            </a:xfrm>
            <a:prstGeom prst="rect">
              <a:avLst/>
            </a:prstGeom>
            <a:noFill/>
            <a:ln>
              <a:noFill/>
            </a:ln>
          </p:spPr>
        </p:pic>
        <p:pic>
          <p:nvPicPr>
            <p:cNvPr id="115749"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 y="3702"/>
              <a:ext cx="102" cy="102"/>
            </a:xfrm>
            <a:prstGeom prst="rect">
              <a:avLst/>
            </a:prstGeom>
            <a:noFill/>
            <a:ln>
              <a:noFill/>
            </a:ln>
          </p:spPr>
        </p:pic>
        <p:pic>
          <p:nvPicPr>
            <p:cNvPr id="115750" name="Picture 4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 y="3702"/>
              <a:ext cx="102" cy="102"/>
            </a:xfrm>
            <a:prstGeom prst="rect">
              <a:avLst/>
            </a:prstGeom>
            <a:noFill/>
            <a:ln>
              <a:noFill/>
            </a:ln>
          </p:spPr>
        </p:pic>
        <p:pic>
          <p:nvPicPr>
            <p:cNvPr id="115751"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 y="3702"/>
              <a:ext cx="102" cy="102"/>
            </a:xfrm>
            <a:prstGeom prst="rect">
              <a:avLst/>
            </a:prstGeom>
            <a:noFill/>
            <a:ln>
              <a:noFill/>
            </a:ln>
          </p:spPr>
        </p:pic>
        <p:grpSp>
          <p:nvGrpSpPr>
            <p:cNvPr id="115752" name="Group 48"/>
            <p:cNvGrpSpPr/>
            <p:nvPr/>
          </p:nvGrpSpPr>
          <p:grpSpPr bwMode="auto">
            <a:xfrm>
              <a:off x="0" y="3696"/>
              <a:ext cx="582" cy="102"/>
              <a:chOff x="4698" y="720"/>
              <a:chExt cx="582" cy="102"/>
            </a:xfrm>
          </p:grpSpPr>
          <p:pic>
            <p:nvPicPr>
              <p:cNvPr id="115753"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15754"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15755"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15756"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15757" name="Picture 5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15758" name="Picture 5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21"/>
                                        </p:tgtEl>
                                        <p:attrNameLst>
                                          <p:attrName>style.visibility</p:attrName>
                                        </p:attrNameLst>
                                      </p:cBhvr>
                                      <p:to>
                                        <p:strVal val="visible"/>
                                      </p:to>
                                    </p:set>
                                    <p:animEffect transition="in" filter="blinds(horizontal)">
                                      <p:cBhvr>
                                        <p:cTn id="12" dur="500"/>
                                        <p:tgtEl>
                                          <p:spTgt spid="9422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7200" y="533400"/>
            <a:ext cx="7810500" cy="1971675"/>
          </a:xfrm>
          <a:prstGeom prst="rect">
            <a:avLst/>
          </a:prstGeom>
          <a:noFill/>
          <a:ln w="9525" cap="sq">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b="1">
                <a:solidFill>
                  <a:srgbClr val="CC0000"/>
                </a:solidFill>
                <a:effectLst>
                  <a:outerShdw blurRad="38100" dist="38100" dir="2700000" algn="tl">
                    <a:srgbClr val="DDDDDD"/>
                  </a:outerShdw>
                </a:effectLst>
              </a:rPr>
              <a:t>例</a:t>
            </a:r>
            <a:r>
              <a:rPr lang="en-US" altLang="zh-CN" sz="2800" b="1">
                <a:solidFill>
                  <a:srgbClr val="CC0000"/>
                </a:solidFill>
                <a:effectLst>
                  <a:outerShdw blurRad="38100" dist="38100" dir="2700000" algn="tl">
                    <a:srgbClr val="DDDDDD"/>
                  </a:outerShdw>
                </a:effectLst>
              </a:rPr>
              <a:t>1</a:t>
            </a:r>
            <a:r>
              <a:rPr lang="zh-CN" altLang="en-US" sz="2800" b="1">
                <a:solidFill>
                  <a:srgbClr val="CC0000"/>
                </a:solidFill>
                <a:effectLst>
                  <a:outerShdw blurRad="38100" dist="38100" dir="2700000" algn="tl">
                    <a:srgbClr val="DDDDDD"/>
                  </a:outerShdw>
                </a:effectLst>
              </a:rPr>
              <a:t>：</a:t>
            </a:r>
            <a:r>
              <a:rPr lang="zh-CN" altLang="en-US" sz="2800" b="1">
                <a:effectLst>
                  <a:outerShdw blurRad="38100" dist="38100" dir="2700000" algn="tl">
                    <a:srgbClr val="DDDDDD"/>
                  </a:outerShdw>
                </a:effectLst>
              </a:rPr>
              <a:t>设计一个三变量奇偶检验器。</a:t>
            </a:r>
          </a:p>
          <a:p>
            <a:pPr eaLnBrk="1" hangingPunct="1">
              <a:lnSpc>
                <a:spcPct val="110000"/>
              </a:lnSpc>
            </a:pPr>
            <a:r>
              <a:rPr lang="zh-CN" altLang="en-US" sz="2800" b="1">
                <a:solidFill>
                  <a:srgbClr val="CC0000"/>
                </a:solidFill>
              </a:rPr>
              <a:t>        </a:t>
            </a:r>
            <a:r>
              <a:rPr lang="zh-CN" altLang="en-US" sz="2800" b="1">
                <a:solidFill>
                  <a:srgbClr val="CC0000"/>
                </a:solidFill>
                <a:effectLst>
                  <a:outerShdw blurRad="38100" dist="38100" dir="2700000" algn="tl">
                    <a:srgbClr val="DDDDDD"/>
                  </a:outerShdw>
                </a:effectLst>
              </a:rPr>
              <a:t>要求</a:t>
            </a:r>
            <a:r>
              <a:rPr lang="en-US" altLang="zh-CN" sz="2800" b="1">
                <a:solidFill>
                  <a:srgbClr val="CC0000"/>
                </a:solidFill>
                <a:effectLst>
                  <a:outerShdw blurRad="38100" dist="38100" dir="2700000" algn="tl">
                    <a:srgbClr val="DDDDDD"/>
                  </a:outerShdw>
                </a:effectLst>
              </a:rPr>
              <a:t>:</a:t>
            </a:r>
            <a:r>
              <a:rPr lang="en-US" altLang="zh-CN" sz="2800" b="1">
                <a:effectLst>
                  <a:outerShdw blurRad="38100" dist="38100" dir="2700000" algn="tl">
                    <a:srgbClr val="DDDDDD"/>
                  </a:outerShdw>
                </a:effectLst>
              </a:rPr>
              <a:t> </a:t>
            </a:r>
            <a:r>
              <a:rPr lang="zh-CN" altLang="en-US" sz="2800" b="1">
                <a:effectLst>
                  <a:outerShdw blurRad="38100" dist="38100" dir="2700000" algn="tl">
                    <a:srgbClr val="DDDDDD"/>
                  </a:outerShdw>
                </a:effectLst>
              </a:rPr>
              <a:t>当输入变量</a:t>
            </a:r>
            <a:r>
              <a:rPr lang="en-US" altLang="zh-CN" sz="2800" b="1" i="1">
                <a:effectLst>
                  <a:outerShdw blurRad="38100" dist="38100" dir="2700000" algn="tl">
                    <a:srgbClr val="DDDDDD"/>
                  </a:outerShdw>
                </a:effectLst>
              </a:rPr>
              <a:t>A</a:t>
            </a:r>
            <a:r>
              <a:rPr lang="zh-CN" altLang="en-US" sz="2800" b="1" i="1">
                <a:effectLst>
                  <a:outerShdw blurRad="38100" dist="38100" dir="2700000" algn="tl">
                    <a:srgbClr val="DDDDDD"/>
                  </a:outerShdw>
                </a:effectLst>
              </a:rPr>
              <a:t>、</a:t>
            </a:r>
            <a:r>
              <a:rPr lang="en-US" altLang="zh-CN" sz="2800" b="1" i="1">
                <a:effectLst>
                  <a:outerShdw blurRad="38100" dist="38100" dir="2700000" algn="tl">
                    <a:srgbClr val="DDDDDD"/>
                  </a:outerShdw>
                </a:effectLst>
              </a:rPr>
              <a:t>B</a:t>
            </a:r>
            <a:r>
              <a:rPr lang="zh-CN" altLang="en-US" sz="2800" b="1" i="1">
                <a:effectLst>
                  <a:outerShdw blurRad="38100" dist="38100" dir="2700000" algn="tl">
                    <a:srgbClr val="DDDDDD"/>
                  </a:outerShdw>
                </a:effectLst>
              </a:rPr>
              <a:t>、</a:t>
            </a:r>
            <a:r>
              <a:rPr lang="en-US" altLang="zh-CN" sz="2800" b="1" i="1">
                <a:effectLst>
                  <a:outerShdw blurRad="38100" dist="38100" dir="2700000" algn="tl">
                    <a:srgbClr val="DDDDDD"/>
                  </a:outerShdw>
                </a:effectLst>
              </a:rPr>
              <a:t>C</a:t>
            </a:r>
            <a:r>
              <a:rPr lang="zh-CN" altLang="en-US" sz="2800" b="1">
                <a:effectLst>
                  <a:outerShdw blurRad="38100" dist="38100" dir="2700000" algn="tl">
                    <a:srgbClr val="DDDDDD"/>
                  </a:outerShdw>
                </a:effectLst>
              </a:rPr>
              <a:t>中有奇数个同时为“</a:t>
            </a:r>
            <a:r>
              <a:rPr lang="en-US" altLang="zh-CN" sz="2800" b="1">
                <a:effectLst>
                  <a:outerShdw blurRad="38100" dist="38100" dir="2700000" algn="tl">
                    <a:srgbClr val="DDDDDD"/>
                  </a:outerShdw>
                </a:effectLst>
              </a:rPr>
              <a:t>1”</a:t>
            </a:r>
            <a:r>
              <a:rPr lang="zh-CN" altLang="en-US" sz="2800" b="1">
                <a:effectLst>
                  <a:outerShdw blurRad="38100" dist="38100" dir="2700000" algn="tl">
                    <a:srgbClr val="DDDDDD"/>
                  </a:outerShdw>
                </a:effectLst>
              </a:rPr>
              <a:t>时，输出为“</a:t>
            </a:r>
            <a:r>
              <a:rPr lang="en-US" altLang="zh-CN" sz="2800" b="1">
                <a:effectLst>
                  <a:outerShdw blurRad="38100" dist="38100" dir="2700000" algn="tl">
                    <a:srgbClr val="DDDDDD"/>
                  </a:outerShdw>
                </a:effectLst>
              </a:rPr>
              <a:t>1”</a:t>
            </a:r>
            <a:r>
              <a:rPr lang="zh-CN" altLang="en-US" sz="2800" b="1">
                <a:effectLst>
                  <a:outerShdw blurRad="38100" dist="38100" dir="2700000" algn="tl">
                    <a:srgbClr val="DDDDDD"/>
                  </a:outerShdw>
                </a:effectLst>
              </a:rPr>
              <a:t>，否则为 “</a:t>
            </a:r>
            <a:r>
              <a:rPr lang="en-US" altLang="zh-CN" sz="2800" b="1">
                <a:effectLst>
                  <a:outerShdw blurRad="38100" dist="38100" dir="2700000" algn="tl">
                    <a:srgbClr val="DDDDDD"/>
                  </a:outerShdw>
                </a:effectLst>
              </a:rPr>
              <a:t>0”</a:t>
            </a:r>
            <a:r>
              <a:rPr lang="zh-CN" altLang="en-US" sz="2800" b="1">
                <a:effectLst>
                  <a:outerShdw blurRad="38100" dist="38100" dir="2700000" algn="tl">
                    <a:srgbClr val="DDDDDD"/>
                  </a:outerShdw>
                </a:effectLst>
              </a:rPr>
              <a:t>。用“与非”门实现。</a:t>
            </a:r>
          </a:p>
        </p:txBody>
      </p:sp>
      <p:sp>
        <p:nvSpPr>
          <p:cNvPr id="95235" name="Rectangle 3"/>
          <p:cNvSpPr>
            <a:spLocks noChangeArrowheads="1"/>
          </p:cNvSpPr>
          <p:nvPr/>
        </p:nvSpPr>
        <p:spPr bwMode="auto">
          <a:xfrm>
            <a:off x="685800" y="2376488"/>
            <a:ext cx="3009900" cy="519112"/>
          </a:xfrm>
          <a:prstGeom prst="rect">
            <a:avLst/>
          </a:prstGeom>
          <a:noFill/>
          <a:ln w="9525" cap="sq">
            <a:noFill/>
            <a:miter lim="800000"/>
          </a:ln>
          <a:effectLst/>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sp>
        <p:nvSpPr>
          <p:cNvPr id="95250" name="Rectangle 18"/>
          <p:cNvSpPr>
            <a:spLocks noChangeArrowheads="1"/>
          </p:cNvSpPr>
          <p:nvPr/>
        </p:nvSpPr>
        <p:spPr bwMode="auto">
          <a:xfrm>
            <a:off x="685800" y="2819400"/>
            <a:ext cx="3810000" cy="519113"/>
          </a:xfrm>
          <a:prstGeom prst="rect">
            <a:avLst/>
          </a:prstGeom>
          <a:noFill/>
          <a:ln w="9525" cap="sq">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sp>
        <p:nvSpPr>
          <p:cNvPr id="95251" name="Rectangle 19"/>
          <p:cNvSpPr>
            <a:spLocks noChangeArrowheads="1"/>
          </p:cNvSpPr>
          <p:nvPr/>
        </p:nvSpPr>
        <p:spPr bwMode="auto">
          <a:xfrm>
            <a:off x="809625" y="3290888"/>
            <a:ext cx="4829175" cy="519112"/>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取 </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=“1”( </a:t>
            </a:r>
            <a:r>
              <a:rPr lang="zh-CN" altLang="en-US" sz="2800" b="1">
                <a:solidFill>
                  <a:srgbClr val="333300"/>
                </a:solidFill>
                <a:latin typeface="Times New Roman" panose="02020603050405020304" charset="0"/>
              </a:rPr>
              <a:t>或</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=“0” ) </a:t>
            </a:r>
            <a:r>
              <a:rPr lang="zh-CN" altLang="en-US" sz="2800" b="1">
                <a:solidFill>
                  <a:srgbClr val="333300"/>
                </a:solidFill>
                <a:latin typeface="Times New Roman" panose="02020603050405020304" charset="0"/>
              </a:rPr>
              <a:t>列逻辑式</a:t>
            </a:r>
            <a:endParaRPr lang="zh-CN" altLang="en-US" sz="2800" b="1">
              <a:solidFill>
                <a:schemeClr val="bg1"/>
              </a:solidFill>
              <a:latin typeface="Times New Roman" panose="02020603050405020304" charset="0"/>
            </a:endParaRPr>
          </a:p>
        </p:txBody>
      </p:sp>
      <p:grpSp>
        <p:nvGrpSpPr>
          <p:cNvPr id="2" name="Group 20"/>
          <p:cNvGrpSpPr/>
          <p:nvPr/>
        </p:nvGrpSpPr>
        <p:grpSpPr bwMode="auto">
          <a:xfrm>
            <a:off x="685800" y="3810000"/>
            <a:ext cx="2144713" cy="519113"/>
            <a:chOff x="528" y="1950"/>
            <a:chExt cx="1351" cy="327"/>
          </a:xfrm>
        </p:grpSpPr>
        <p:sp>
          <p:nvSpPr>
            <p:cNvPr id="116762" name="Rectangle 21"/>
            <p:cNvSpPr>
              <a:spLocks noChangeArrowheads="1"/>
            </p:cNvSpPr>
            <p:nvPr/>
          </p:nvSpPr>
          <p:spPr bwMode="auto">
            <a:xfrm>
              <a:off x="768" y="1950"/>
              <a:ext cx="1111" cy="327"/>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取 </a:t>
              </a:r>
              <a:r>
                <a:rPr lang="en-US" altLang="zh-CN" sz="2800" b="1" i="1">
                  <a:solidFill>
                    <a:srgbClr val="333300"/>
                  </a:solidFill>
                  <a:latin typeface="Times New Roman" panose="02020603050405020304" charset="0"/>
                </a:rPr>
                <a:t>Y</a:t>
              </a:r>
              <a:r>
                <a:rPr lang="en-US" altLang="zh-CN" sz="2800" b="1">
                  <a:solidFill>
                    <a:srgbClr val="333300"/>
                  </a:solidFill>
                  <a:latin typeface="Times New Roman" panose="02020603050405020304" charset="0"/>
                </a:rPr>
                <a:t> = “1”</a:t>
              </a:r>
            </a:p>
          </p:txBody>
        </p:sp>
        <p:sp>
          <p:nvSpPr>
            <p:cNvPr id="95254" name="AutoShape 22"/>
            <p:cNvSpPr>
              <a:spLocks noChangeArrowheads="1"/>
            </p:cNvSpPr>
            <p:nvPr/>
          </p:nvSpPr>
          <p:spPr bwMode="auto">
            <a:xfrm>
              <a:off x="528" y="1968"/>
              <a:ext cx="240" cy="288"/>
            </a:xfrm>
            <a:prstGeom prst="star5">
              <a:avLst/>
            </a:prstGeom>
            <a:solidFill>
              <a:srgbClr val="FF3300"/>
            </a:solidFill>
            <a:ln w="9525">
              <a:solidFill>
                <a:srgbClr val="FF3300"/>
              </a:solidFill>
              <a:miter lim="800000"/>
            </a:ln>
            <a:effectLst/>
          </p:spPr>
          <p:txBody>
            <a:bodyPr wrap="none" anchor="ctr"/>
            <a:lstStyle/>
            <a:p>
              <a:pPr>
                <a:defRPr/>
              </a:pPr>
              <a:endParaRPr lang="zh-CN" altLang="en-US">
                <a:latin typeface="Times New Roman" panose="02020603050405020304" charset="0"/>
                <a:ea typeface="宋体" panose="02010600030101010101" pitchFamily="2" charset="-122"/>
                <a:cs typeface="+mn-cs"/>
              </a:endParaRPr>
            </a:p>
          </p:txBody>
        </p:sp>
      </p:grpSp>
      <p:grpSp>
        <p:nvGrpSpPr>
          <p:cNvPr id="3" name="Group 23"/>
          <p:cNvGrpSpPr/>
          <p:nvPr/>
        </p:nvGrpSpPr>
        <p:grpSpPr bwMode="auto">
          <a:xfrm>
            <a:off x="609600" y="4276725"/>
            <a:ext cx="4953000" cy="1971675"/>
            <a:chOff x="384" y="2640"/>
            <a:chExt cx="3120" cy="1242"/>
          </a:xfrm>
        </p:grpSpPr>
        <p:sp>
          <p:nvSpPr>
            <p:cNvPr id="95256" name="Rectangle 24"/>
            <p:cNvSpPr>
              <a:spLocks noChangeArrowheads="1"/>
            </p:cNvSpPr>
            <p:nvPr/>
          </p:nvSpPr>
          <p:spPr bwMode="auto">
            <a:xfrm>
              <a:off x="384" y="2640"/>
              <a:ext cx="3120" cy="1242"/>
            </a:xfrm>
            <a:prstGeom prst="rect">
              <a:avLst/>
            </a:prstGeom>
            <a:noFill/>
            <a:ln w="38100" cap="sq">
              <a:noFill/>
              <a:miter lim="800000"/>
            </a:ln>
            <a:effectLst/>
          </p:spPr>
          <p:txBody>
            <a:bodyPr anchor="ctr">
              <a:spAutoFit/>
            </a:bodyPr>
            <a:lstStyle/>
            <a:p>
              <a:pPr>
                <a:lnSpc>
                  <a:spcPct val="110000"/>
                </a:lnSpc>
                <a:spcBef>
                  <a:spcPct val="10000"/>
                </a:spcBef>
              </a:pPr>
              <a:r>
                <a:rPr lang="zh-CN" altLang="en-US" sz="2800" b="1">
                  <a:latin typeface="Times New Roman" panose="02020603050405020304" charset="0"/>
                </a:rPr>
                <a:t>对应于</a:t>
              </a:r>
              <a:r>
                <a:rPr lang="en-US" altLang="zh-CN" sz="2800" b="1" i="1">
                  <a:solidFill>
                    <a:srgbClr val="CC0000"/>
                  </a:solidFill>
                  <a:latin typeface="Times New Roman" panose="02020603050405020304" charset="0"/>
                </a:rPr>
                <a:t>Y</a:t>
              </a:r>
              <a:r>
                <a:rPr lang="en-US" altLang="zh-CN" sz="2800" b="1">
                  <a:solidFill>
                    <a:srgbClr val="CC0000"/>
                  </a:solidFill>
                  <a:latin typeface="Times New Roman" panose="02020603050405020304" charset="0"/>
                </a:rPr>
                <a:t>=1</a:t>
              </a:r>
              <a:r>
                <a:rPr lang="zh-CN" altLang="en-US" sz="2800" b="1">
                  <a:solidFill>
                    <a:srgbClr val="CC0000"/>
                  </a:solidFill>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若输入变量为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1”</a:t>
              </a:r>
              <a:r>
                <a:rPr lang="zh-CN" altLang="en-US" sz="2800" b="1">
                  <a:solidFill>
                    <a:srgbClr val="006600"/>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则取输入变量本身</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如 </a:t>
              </a:r>
              <a:r>
                <a:rPr lang="en-US" altLang="zh-CN" sz="2800" b="1" i="1">
                  <a:solidFill>
                    <a:srgbClr val="000099"/>
                  </a:solidFill>
                  <a:effectLst>
                    <a:outerShdw blurRad="38100" dist="38100" dir="2700000" algn="tl">
                      <a:srgbClr val="DDDDDD"/>
                    </a:outerShdw>
                  </a:effectLst>
                  <a:latin typeface="Times New Roman" panose="02020603050405020304" charset="0"/>
                </a:rPr>
                <a:t>A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0099"/>
                  </a:solidFill>
                  <a:effectLst>
                    <a:outerShdw blurRad="38100" dist="38100" dir="2700000" algn="tl">
                      <a:srgbClr val="DDDDDD"/>
                    </a:outerShdw>
                  </a:effectLst>
                  <a:latin typeface="Times New Roman" panose="02020603050405020304" charset="0"/>
                </a:rPr>
                <a:t>；</a:t>
              </a:r>
              <a:r>
                <a:rPr lang="zh-CN" altLang="en-US" sz="2800" b="1">
                  <a:solidFill>
                    <a:srgbClr val="006600"/>
                  </a:solidFill>
                  <a:effectLst>
                    <a:outerShdw blurRad="38100" dist="38100" dir="2700000" algn="tl">
                      <a:srgbClr val="DDDDDD"/>
                    </a:outerShdw>
                  </a:effectLst>
                  <a:latin typeface="Times New Roman" panose="02020603050405020304" charset="0"/>
                </a:rPr>
                <a:t>若输入变量为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0”</a:t>
              </a:r>
              <a:r>
                <a:rPr lang="zh-CN" altLang="en-US" sz="2800" b="1">
                  <a:solidFill>
                    <a:srgbClr val="006600"/>
                  </a:solidFill>
                  <a:effectLst>
                    <a:outerShdw blurRad="38100" dist="38100" dir="2700000" algn="tl">
                      <a:srgbClr val="DDDDDD"/>
                    </a:outerShdw>
                  </a:effectLst>
                  <a:latin typeface="Times New Roman" panose="02020603050405020304" charset="0"/>
                </a:rPr>
                <a:t>则取其反变量</a:t>
              </a:r>
              <a:r>
                <a:rPr lang="en-US" altLang="zh-CN" sz="2800" b="1">
                  <a:solidFill>
                    <a:srgbClr val="006600"/>
                  </a:solidFill>
                  <a:effectLst>
                    <a:outerShdw blurRad="38100" dist="38100" dir="2700000" algn="tl">
                      <a:srgbClr val="DDDDDD"/>
                    </a:outerShdw>
                  </a:effectLst>
                  <a:latin typeface="Times New Roman" panose="02020603050405020304" charset="0"/>
                </a:rPr>
                <a:t>(</a:t>
              </a:r>
              <a:r>
                <a:rPr lang="zh-CN" altLang="en-US" sz="2800" b="1">
                  <a:solidFill>
                    <a:srgbClr val="006600"/>
                  </a:solidFill>
                  <a:effectLst>
                    <a:outerShdw blurRad="38100" dist="38100" dir="2700000" algn="tl">
                      <a:srgbClr val="DDDDDD"/>
                    </a:outerShdw>
                  </a:effectLst>
                  <a:latin typeface="Times New Roman" panose="02020603050405020304" charset="0"/>
                </a:rPr>
                <a:t>如 </a:t>
              </a:r>
              <a:r>
                <a:rPr lang="en-US" altLang="zh-CN" sz="2800" b="1" i="1">
                  <a:solidFill>
                    <a:srgbClr val="006600"/>
                  </a:solidFill>
                  <a:effectLst>
                    <a:outerShdw blurRad="38100" dist="38100" dir="2700000" algn="tl">
                      <a:srgbClr val="DDDDDD"/>
                    </a:outerShdw>
                  </a:effectLst>
                  <a:latin typeface="Times New Roman" panose="02020603050405020304" charset="0"/>
                </a:rPr>
                <a:t>A</a:t>
              </a:r>
              <a:r>
                <a:rPr lang="en-US" altLang="zh-CN" sz="2800" b="1">
                  <a:solidFill>
                    <a:srgbClr val="006600"/>
                  </a:solidFill>
                  <a:effectLst>
                    <a:outerShdw blurRad="38100" dist="38100" dir="2700000" algn="tl">
                      <a:srgbClr val="DDDDDD"/>
                    </a:outerShdw>
                  </a:effectLst>
                  <a:latin typeface="Times New Roman" panose="02020603050405020304" charset="0"/>
                </a:rPr>
                <a:t> )</a:t>
              </a:r>
              <a:r>
                <a:rPr lang="zh-CN" altLang="en-US" sz="2800" b="1">
                  <a:solidFill>
                    <a:srgbClr val="006600"/>
                  </a:solidFill>
                  <a:effectLst>
                    <a:outerShdw blurRad="38100" dist="38100" dir="2700000" algn="tl">
                      <a:srgbClr val="DDDDDD"/>
                    </a:outerShdw>
                  </a:effectLst>
                  <a:latin typeface="Times New Roman" panose="02020603050405020304" charset="0"/>
                </a:rPr>
                <a:t>。</a:t>
              </a:r>
            </a:p>
          </p:txBody>
        </p:sp>
        <p:sp>
          <p:nvSpPr>
            <p:cNvPr id="116761" name="Line 25"/>
            <p:cNvSpPr>
              <a:spLocks noChangeShapeType="1"/>
            </p:cNvSpPr>
            <p:nvPr/>
          </p:nvSpPr>
          <p:spPr bwMode="auto">
            <a:xfrm>
              <a:off x="1033" y="3648"/>
              <a:ext cx="144" cy="0"/>
            </a:xfrm>
            <a:prstGeom prst="line">
              <a:avLst/>
            </a:prstGeom>
            <a:noFill/>
            <a:ln w="19050">
              <a:solidFill>
                <a:srgbClr val="000099"/>
              </a:solidFill>
              <a:round/>
            </a:ln>
          </p:spPr>
          <p:txBody>
            <a:bodyPr wrap="none" anchor="ctr"/>
            <a:lstStyle/>
            <a:p>
              <a:endParaRPr lang="zh-CN" altLang="en-US">
                <a:latin typeface="Times New Roman" panose="02020603050405020304" charset="0"/>
              </a:endParaRPr>
            </a:p>
          </p:txBody>
        </p:sp>
      </p:grpSp>
      <p:grpSp>
        <p:nvGrpSpPr>
          <p:cNvPr id="4" name="Group 27"/>
          <p:cNvGrpSpPr/>
          <p:nvPr/>
        </p:nvGrpSpPr>
        <p:grpSpPr bwMode="auto">
          <a:xfrm>
            <a:off x="5410200" y="2346325"/>
            <a:ext cx="3124200" cy="3444875"/>
            <a:chOff x="3408" y="1478"/>
            <a:chExt cx="1968" cy="2170"/>
          </a:xfrm>
        </p:grpSpPr>
        <p:grpSp>
          <p:nvGrpSpPr>
            <p:cNvPr id="116745" name="Group 4"/>
            <p:cNvGrpSpPr/>
            <p:nvPr/>
          </p:nvGrpSpPr>
          <p:grpSpPr bwMode="auto">
            <a:xfrm>
              <a:off x="3408" y="1478"/>
              <a:ext cx="1968" cy="2170"/>
              <a:chOff x="3024" y="1104"/>
              <a:chExt cx="1968" cy="2353"/>
            </a:xfrm>
          </p:grpSpPr>
          <p:sp>
            <p:nvSpPr>
              <p:cNvPr id="116747" name="Rectangle 5"/>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0     0    0        0</a:t>
                </a:r>
              </a:p>
            </p:txBody>
          </p:sp>
          <p:grpSp>
            <p:nvGrpSpPr>
              <p:cNvPr id="116748" name="Group 6"/>
              <p:cNvGrpSpPr/>
              <p:nvPr/>
            </p:nvGrpSpPr>
            <p:grpSpPr bwMode="auto">
              <a:xfrm>
                <a:off x="3216" y="1104"/>
                <a:ext cx="1776" cy="2353"/>
                <a:chOff x="3216" y="1104"/>
                <a:chExt cx="1776" cy="2353"/>
              </a:xfrm>
            </p:grpSpPr>
            <p:sp>
              <p:nvSpPr>
                <p:cNvPr id="116749" name="Line 7"/>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6750" name="Line 8"/>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6751" name="Line 9"/>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95242" name="Rectangle 10"/>
                <p:cNvSpPr>
                  <a:spLocks noChangeArrowheads="1"/>
                </p:cNvSpPr>
                <p:nvPr/>
              </p:nvSpPr>
              <p:spPr bwMode="auto">
                <a:xfrm>
                  <a:off x="3216" y="1104"/>
                  <a:ext cx="1708"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A</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a:latin typeface="Times New Roman" panose="02020603050405020304" charset="0"/>
                    </a:rPr>
                    <a:t>   </a:t>
                  </a:r>
                  <a:r>
                    <a:rPr lang="en-US" altLang="zh-CN" sz="2800" b="1" i="1">
                      <a:latin typeface="Times New Roman" panose="02020603050405020304" charset="0"/>
                    </a:rPr>
                    <a:t>C</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p>
              </p:txBody>
            </p:sp>
            <p:sp>
              <p:nvSpPr>
                <p:cNvPr id="116753" name="Rectangle 11"/>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4" name="Rectangle 12"/>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5" name="Rectangle 13"/>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0     1    1        0</a:t>
                  </a:r>
                </a:p>
              </p:txBody>
            </p:sp>
            <p:sp>
              <p:nvSpPr>
                <p:cNvPr id="116756" name="Rectangle 14"/>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6757" name="Rectangle 15"/>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1     0    1        0</a:t>
                  </a:r>
                </a:p>
              </p:txBody>
            </p:sp>
            <p:sp>
              <p:nvSpPr>
                <p:cNvPr id="116758" name="Rectangle 16"/>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1     1    0        0</a:t>
                  </a:r>
                </a:p>
              </p:txBody>
            </p:sp>
            <p:sp>
              <p:nvSpPr>
                <p:cNvPr id="116759" name="Rectangle 17"/>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16746" name="Line 26"/>
            <p:cNvSpPr>
              <a:spLocks noChangeShapeType="1"/>
            </p:cNvSpPr>
            <p:nvPr/>
          </p:nvSpPr>
          <p:spPr bwMode="auto">
            <a:xfrm>
              <a:off x="3792" y="3600"/>
              <a:ext cx="158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blinds(horizontal)">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50"/>
                                        </p:tgtEl>
                                        <p:attrNameLst>
                                          <p:attrName>style.visibility</p:attrName>
                                        </p:attrNameLst>
                                      </p:cBhvr>
                                      <p:to>
                                        <p:strVal val="visible"/>
                                      </p:to>
                                    </p:set>
                                    <p:animEffect transition="in" filter="wipe(left)">
                                      <p:cBhvr>
                                        <p:cTn id="17" dur="500"/>
                                        <p:tgtEl>
                                          <p:spTgt spid="952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51"/>
                                        </p:tgtEl>
                                        <p:attrNameLst>
                                          <p:attrName>style.visibility</p:attrName>
                                        </p:attrNameLst>
                                      </p:cBhvr>
                                      <p:to>
                                        <p:strVal val="visible"/>
                                      </p:to>
                                    </p:set>
                                    <p:animEffect transition="in" filter="blinds(horizontal)">
                                      <p:cBhvr>
                                        <p:cTn id="22" dur="500"/>
                                        <p:tgtEl>
                                          <p:spTgt spid="952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50" grpId="0" autoUpdateAnimBg="0"/>
      <p:bldP spid="9525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685800" y="1752600"/>
          <a:ext cx="5021263" cy="554038"/>
        </p:xfrm>
        <a:graphic>
          <a:graphicData uri="http://schemas.openxmlformats.org/presentationml/2006/ole">
            <mc:AlternateContent xmlns:mc="http://schemas.openxmlformats.org/markup-compatibility/2006">
              <mc:Choice xmlns:v="urn:schemas-microsoft-com:vml" Requires="v">
                <p:oleObj spid="_x0000_s112752" name="公式" r:id="rId3" imgW="2895600" imgH="190500" progId="Equation.3">
                  <p:embed/>
                </p:oleObj>
              </mc:Choice>
              <mc:Fallback>
                <p:oleObj name="公式" r:id="rId3" imgW="2895600" imgH="190500" progId="Equation.3">
                  <p:embed/>
                  <p:pic>
                    <p:nvPicPr>
                      <p:cNvPr id="0" name="图片 112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5021263" cy="554038"/>
                      </a:xfrm>
                      <a:prstGeom prst="rect">
                        <a:avLst/>
                      </a:prstGeom>
                      <a:noFill/>
                      <a:ln>
                        <a:noFill/>
                      </a:ln>
                      <a:effectLst/>
                    </p:spPr>
                  </p:pic>
                </p:oleObj>
              </mc:Fallback>
            </mc:AlternateContent>
          </a:graphicData>
        </a:graphic>
      </p:graphicFrame>
      <p:grpSp>
        <p:nvGrpSpPr>
          <p:cNvPr id="2" name="Group 17"/>
          <p:cNvGrpSpPr/>
          <p:nvPr/>
        </p:nvGrpSpPr>
        <p:grpSpPr bwMode="auto">
          <a:xfrm>
            <a:off x="1524000" y="4964113"/>
            <a:ext cx="5181600" cy="65087"/>
            <a:chOff x="864" y="2976"/>
            <a:chExt cx="3264" cy="48"/>
          </a:xfrm>
        </p:grpSpPr>
        <p:sp>
          <p:nvSpPr>
            <p:cNvPr id="117813" name="Line 18"/>
            <p:cNvSpPr>
              <a:spLocks noChangeShapeType="1"/>
            </p:cNvSpPr>
            <p:nvPr/>
          </p:nvSpPr>
          <p:spPr bwMode="auto">
            <a:xfrm>
              <a:off x="864" y="2976"/>
              <a:ext cx="326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7814" name="Line 19"/>
            <p:cNvSpPr>
              <a:spLocks noChangeShapeType="1"/>
            </p:cNvSpPr>
            <p:nvPr/>
          </p:nvSpPr>
          <p:spPr bwMode="auto">
            <a:xfrm>
              <a:off x="864" y="3024"/>
              <a:ext cx="326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aphicFrame>
        <p:nvGraphicFramePr>
          <p:cNvPr id="96276" name="Object 20"/>
          <p:cNvGraphicFramePr>
            <a:graphicFrameLocks noChangeAspect="1"/>
          </p:cNvGraphicFramePr>
          <p:nvPr/>
        </p:nvGraphicFramePr>
        <p:xfrm>
          <a:off x="838200" y="5029200"/>
          <a:ext cx="5773738" cy="500063"/>
        </p:xfrm>
        <a:graphic>
          <a:graphicData uri="http://schemas.openxmlformats.org/presentationml/2006/ole">
            <mc:AlternateContent xmlns:mc="http://schemas.openxmlformats.org/markup-compatibility/2006">
              <mc:Choice xmlns:v="urn:schemas-microsoft-com:vml" Requires="v">
                <p:oleObj spid="_x0000_s112753" name="Equation" r:id="rId5" imgW="2717800" imgH="152400" progId="Equation.3">
                  <p:embed/>
                </p:oleObj>
              </mc:Choice>
              <mc:Fallback>
                <p:oleObj name="Equation" r:id="rId5" imgW="2717800" imgH="152400" progId="Equation.3">
                  <p:embed/>
                  <p:pic>
                    <p:nvPicPr>
                      <p:cNvPr id="0" name="图片 1126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029200"/>
                        <a:ext cx="5773738" cy="500063"/>
                      </a:xfrm>
                      <a:prstGeom prst="rect">
                        <a:avLst/>
                      </a:prstGeom>
                      <a:noFill/>
                      <a:ln>
                        <a:noFill/>
                      </a:ln>
                      <a:effectLst/>
                    </p:spPr>
                  </p:pic>
                </p:oleObj>
              </mc:Fallback>
            </mc:AlternateContent>
          </a:graphicData>
        </a:graphic>
      </p:graphicFrame>
      <p:grpSp>
        <p:nvGrpSpPr>
          <p:cNvPr id="3" name="Group 21"/>
          <p:cNvGrpSpPr/>
          <p:nvPr/>
        </p:nvGrpSpPr>
        <p:grpSpPr bwMode="auto">
          <a:xfrm>
            <a:off x="1182688" y="5645150"/>
            <a:ext cx="5141912" cy="625475"/>
            <a:chOff x="1129" y="2061"/>
            <a:chExt cx="3239" cy="394"/>
          </a:xfrm>
        </p:grpSpPr>
        <p:graphicFrame>
          <p:nvGraphicFramePr>
            <p:cNvPr id="117807" name="Object 22"/>
            <p:cNvGraphicFramePr>
              <a:graphicFrameLocks noChangeAspect="1"/>
            </p:cNvGraphicFramePr>
            <p:nvPr/>
          </p:nvGraphicFramePr>
          <p:xfrm>
            <a:off x="1129" y="2112"/>
            <a:ext cx="3225" cy="343"/>
          </p:xfrm>
          <a:graphic>
            <a:graphicData uri="http://schemas.openxmlformats.org/presentationml/2006/ole">
              <mc:AlternateContent xmlns:mc="http://schemas.openxmlformats.org/markup-compatibility/2006">
                <mc:Choice xmlns:v="urn:schemas-microsoft-com:vml" Requires="v">
                  <p:oleObj spid="_x0000_s112754" name="公式" r:id="rId7" imgW="2387600" imgH="190500" progId="Equation.3">
                    <p:embed/>
                  </p:oleObj>
                </mc:Choice>
                <mc:Fallback>
                  <p:oleObj name="公式" r:id="rId7" imgW="2387600" imgH="190500" progId="Equation.3">
                    <p:embed/>
                    <p:pic>
                      <p:nvPicPr>
                        <p:cNvPr id="0" name="图片 1126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9" y="2112"/>
                          <a:ext cx="3225" cy="343"/>
                        </a:xfrm>
                        <a:prstGeom prst="rect">
                          <a:avLst/>
                        </a:prstGeom>
                        <a:noFill/>
                        <a:ln>
                          <a:noFill/>
                        </a:ln>
                        <a:effectLst/>
                      </p:spPr>
                    </p:pic>
                  </p:oleObj>
                </mc:Fallback>
              </mc:AlternateContent>
            </a:graphicData>
          </a:graphic>
        </p:graphicFrame>
        <p:sp>
          <p:nvSpPr>
            <p:cNvPr id="117808" name="Line 23"/>
            <p:cNvSpPr>
              <a:spLocks noChangeShapeType="1"/>
            </p:cNvSpPr>
            <p:nvPr/>
          </p:nvSpPr>
          <p:spPr bwMode="auto">
            <a:xfrm>
              <a:off x="1392" y="2061"/>
              <a:ext cx="2976"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7809" name="Line 24"/>
            <p:cNvSpPr>
              <a:spLocks noChangeShapeType="1"/>
            </p:cNvSpPr>
            <p:nvPr/>
          </p:nvSpPr>
          <p:spPr bwMode="auto">
            <a:xfrm>
              <a:off x="1392" y="2123"/>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0" name="Line 25"/>
            <p:cNvSpPr>
              <a:spLocks noChangeShapeType="1"/>
            </p:cNvSpPr>
            <p:nvPr/>
          </p:nvSpPr>
          <p:spPr bwMode="auto">
            <a:xfrm>
              <a:off x="2160" y="2123"/>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1" name="Line 26"/>
            <p:cNvSpPr>
              <a:spLocks noChangeShapeType="1"/>
            </p:cNvSpPr>
            <p:nvPr/>
          </p:nvSpPr>
          <p:spPr bwMode="auto">
            <a:xfrm>
              <a:off x="2976" y="2112"/>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7812" name="Line 27"/>
            <p:cNvSpPr>
              <a:spLocks noChangeShapeType="1"/>
            </p:cNvSpPr>
            <p:nvPr/>
          </p:nvSpPr>
          <p:spPr bwMode="auto">
            <a:xfrm>
              <a:off x="3744" y="2112"/>
              <a:ext cx="6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
        <p:nvSpPr>
          <p:cNvPr id="96284" name="Rectangle 28"/>
          <p:cNvSpPr>
            <a:spLocks noChangeArrowheads="1"/>
          </p:cNvSpPr>
          <p:nvPr/>
        </p:nvSpPr>
        <p:spPr bwMode="auto">
          <a:xfrm>
            <a:off x="533399" y="4419600"/>
            <a:ext cx="5173663" cy="519113"/>
          </a:xfrm>
          <a:prstGeom prst="rect">
            <a:avLst/>
          </a:prstGeom>
          <a:noFill/>
          <a:ln w="9525">
            <a:noFill/>
            <a:miter lim="800000"/>
          </a:ln>
          <a:effectLst/>
        </p:spPr>
        <p:txBody>
          <a:bodyPr wrap="square">
            <a:spAutoFit/>
          </a:bodyPr>
          <a:lstStyle/>
          <a:p>
            <a:pPr>
              <a:spcBef>
                <a:spcPct val="50000"/>
              </a:spcBef>
            </a:pPr>
            <a:r>
              <a:rPr lang="en-US" altLang="zh-CN" sz="2800" b="1" dirty="0">
                <a:solidFill>
                  <a:srgbClr val="003300"/>
                </a:solidFill>
                <a:effectLst>
                  <a:outerShdw blurRad="38100" dist="38100" dir="2700000" algn="tl">
                    <a:srgbClr val="DDDDDD"/>
                  </a:outerShdw>
                </a:effectLst>
                <a:latin typeface="Times New Roman" panose="02020603050405020304" charset="0"/>
              </a:rPr>
              <a:t>(3) </a:t>
            </a:r>
            <a:r>
              <a:rPr lang="zh-CN" altLang="en-US" sz="2800" b="1" dirty="0">
                <a:solidFill>
                  <a:srgbClr val="003300"/>
                </a:solidFill>
                <a:effectLst>
                  <a:outerShdw blurRad="38100" dist="38100" dir="2700000" algn="tl">
                    <a:srgbClr val="DDDDDD"/>
                  </a:outerShdw>
                </a:effectLst>
                <a:latin typeface="Times New Roman" panose="02020603050405020304" charset="0"/>
              </a:rPr>
              <a:t>用“与非”门构成逻辑电路</a:t>
            </a:r>
          </a:p>
        </p:txBody>
      </p:sp>
      <p:sp>
        <p:nvSpPr>
          <p:cNvPr id="96285" name="Rectangle 29" descr="40%"/>
          <p:cNvSpPr>
            <a:spLocks noChangeArrowheads="1"/>
          </p:cNvSpPr>
          <p:nvPr/>
        </p:nvSpPr>
        <p:spPr bwMode="auto">
          <a:xfrm>
            <a:off x="609600" y="609600"/>
            <a:ext cx="8001000" cy="561975"/>
          </a:xfrm>
          <a:prstGeom prst="rect">
            <a:avLst/>
          </a:prstGeom>
          <a:pattFill prst="pct40">
            <a:fgClr>
              <a:srgbClr val="FFCCCC"/>
            </a:fgClr>
            <a:bgClr>
              <a:srgbClr val="FFFFFF"/>
            </a:bgClr>
          </a:pattFill>
          <a:ln w="38100" cap="sq">
            <a:noFill/>
            <a:miter lim="800000"/>
          </a:ln>
          <a:effectLst/>
        </p:spPr>
        <p:txBody>
          <a:bodyPr anchor="ctr">
            <a:spAutoFit/>
          </a:bodyPr>
          <a:lstStyle/>
          <a:p>
            <a:pPr>
              <a:lnSpc>
                <a:spcPct val="110000"/>
              </a:lnSpc>
            </a:pPr>
            <a:r>
              <a:rPr lang="zh-CN" altLang="en-US" sz="2800" b="1">
                <a:solidFill>
                  <a:srgbClr val="000099"/>
                </a:solidFill>
                <a:effectLst>
                  <a:outerShdw blurRad="38100" dist="38100" dir="2700000" algn="tl">
                    <a:srgbClr val="DDDDDD"/>
                  </a:outerShdw>
                </a:effectLst>
                <a:latin typeface="Times New Roman" panose="02020603050405020304" charset="0"/>
              </a:rPr>
              <a:t>在一种组合中，各输入变量之间是“与”关系</a:t>
            </a:r>
          </a:p>
        </p:txBody>
      </p:sp>
      <p:sp>
        <p:nvSpPr>
          <p:cNvPr id="96286" name="Rectangle 30" descr="40%"/>
          <p:cNvSpPr>
            <a:spLocks noChangeArrowheads="1"/>
          </p:cNvSpPr>
          <p:nvPr/>
        </p:nvSpPr>
        <p:spPr bwMode="auto">
          <a:xfrm>
            <a:off x="533400" y="1219200"/>
            <a:ext cx="4273302" cy="519113"/>
          </a:xfrm>
          <a:prstGeom prst="rect">
            <a:avLst/>
          </a:prstGeom>
          <a:pattFill prst="pct40">
            <a:fgClr>
              <a:srgbClr val="00FF00"/>
            </a:fgClr>
            <a:bgClr>
              <a:srgbClr val="FFFFFF"/>
            </a:bgClr>
          </a:pattFill>
          <a:ln w="38100" cap="sq">
            <a:noFill/>
            <a:miter lim="800000"/>
          </a:ln>
          <a:effectLst/>
        </p:spPr>
        <p:txBody>
          <a:bodyPr wrap="square" anchor="ctr">
            <a:spAutoFit/>
          </a:bodyPr>
          <a:lstStyle/>
          <a:p>
            <a:pPr algn="ctr">
              <a:spcBef>
                <a:spcPct val="10000"/>
              </a:spcBef>
            </a:pPr>
            <a:r>
              <a:rPr lang="zh-CN" altLang="en-US" sz="2800" b="1" dirty="0">
                <a:solidFill>
                  <a:srgbClr val="000099"/>
                </a:solidFill>
                <a:effectLst>
                  <a:outerShdw blurRad="38100" dist="38100" dir="2700000" algn="tl">
                    <a:srgbClr val="DDDDDD"/>
                  </a:outerShdw>
                </a:effectLst>
                <a:latin typeface="Times New Roman" panose="02020603050405020304" charset="0"/>
              </a:rPr>
              <a:t>各组合之间是“或”关系</a:t>
            </a:r>
            <a:endParaRPr lang="zh-CN" altLang="en-US" sz="2800" b="1" dirty="0">
              <a:solidFill>
                <a:schemeClr val="accent2"/>
              </a:solidFill>
              <a:effectLst>
                <a:outerShdw blurRad="38100" dist="38100" dir="2700000" algn="tl">
                  <a:srgbClr val="DDDDDD"/>
                </a:outerShdw>
              </a:effectLst>
              <a:latin typeface="Times New Roman" panose="02020603050405020304" charset="0"/>
            </a:endParaRPr>
          </a:p>
        </p:txBody>
      </p:sp>
      <p:grpSp>
        <p:nvGrpSpPr>
          <p:cNvPr id="4" name="Group 31"/>
          <p:cNvGrpSpPr/>
          <p:nvPr/>
        </p:nvGrpSpPr>
        <p:grpSpPr bwMode="auto">
          <a:xfrm>
            <a:off x="1371600" y="2681288"/>
            <a:ext cx="3124200" cy="1738312"/>
            <a:chOff x="2928" y="1091"/>
            <a:chExt cx="2112" cy="1192"/>
          </a:xfrm>
        </p:grpSpPr>
        <p:sp>
          <p:nvSpPr>
            <p:cNvPr id="117787" name="Line 32"/>
            <p:cNvSpPr>
              <a:spLocks noChangeShapeType="1"/>
            </p:cNvSpPr>
            <p:nvPr/>
          </p:nvSpPr>
          <p:spPr bwMode="auto">
            <a:xfrm flipH="1" flipV="1">
              <a:off x="3072" y="1275"/>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17788" name="Group 33"/>
            <p:cNvGrpSpPr/>
            <p:nvPr/>
          </p:nvGrpSpPr>
          <p:grpSpPr bwMode="auto">
            <a:xfrm>
              <a:off x="2928" y="1091"/>
              <a:ext cx="2112" cy="1192"/>
              <a:chOff x="2928" y="1091"/>
              <a:chExt cx="2112" cy="1192"/>
            </a:xfrm>
          </p:grpSpPr>
          <p:sp>
            <p:nvSpPr>
              <p:cNvPr id="117789" name="Text Box 34"/>
              <p:cNvSpPr txBox="1">
                <a:spLocks noChangeArrowheads="1"/>
              </p:cNvSpPr>
              <p:nvPr/>
            </p:nvSpPr>
            <p:spPr bwMode="auto">
              <a:xfrm>
                <a:off x="2928" y="1235"/>
                <a:ext cx="336" cy="338"/>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17790" name="Text Box 35"/>
              <p:cNvSpPr txBox="1">
                <a:spLocks noChangeArrowheads="1"/>
              </p:cNvSpPr>
              <p:nvPr/>
            </p:nvSpPr>
            <p:spPr bwMode="auto">
              <a:xfrm>
                <a:off x="3072" y="1091"/>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17791" name="Rectangle 36"/>
              <p:cNvSpPr>
                <a:spLocks noChangeArrowheads="1"/>
              </p:cNvSpPr>
              <p:nvPr/>
            </p:nvSpPr>
            <p:spPr bwMode="auto">
              <a:xfrm>
                <a:off x="3312"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17792" name="Line 37"/>
              <p:cNvSpPr>
                <a:spLocks noChangeShapeType="1"/>
              </p:cNvSpPr>
              <p:nvPr/>
            </p:nvSpPr>
            <p:spPr bwMode="auto">
              <a:xfrm>
                <a:off x="3312"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3" name="Line 38"/>
              <p:cNvSpPr>
                <a:spLocks noChangeShapeType="1"/>
              </p:cNvSpPr>
              <p:nvPr/>
            </p:nvSpPr>
            <p:spPr bwMode="auto">
              <a:xfrm>
                <a:off x="3744"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4" name="Text Box 39"/>
              <p:cNvSpPr txBox="1">
                <a:spLocks noChangeArrowheads="1"/>
              </p:cNvSpPr>
              <p:nvPr/>
            </p:nvSpPr>
            <p:spPr bwMode="auto">
              <a:xfrm>
                <a:off x="3312" y="1235"/>
                <a:ext cx="432" cy="338"/>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17795" name="Text Box 40"/>
              <p:cNvSpPr txBox="1">
                <a:spLocks noChangeArrowheads="1"/>
              </p:cNvSpPr>
              <p:nvPr/>
            </p:nvSpPr>
            <p:spPr bwMode="auto">
              <a:xfrm>
                <a:off x="3024" y="1906"/>
                <a:ext cx="336"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17796" name="Text Box 41"/>
              <p:cNvSpPr txBox="1">
                <a:spLocks noChangeArrowheads="1"/>
              </p:cNvSpPr>
              <p:nvPr/>
            </p:nvSpPr>
            <p:spPr bwMode="auto">
              <a:xfrm>
                <a:off x="3024" y="1549"/>
                <a:ext cx="336"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17797" name="Rectangle 42"/>
              <p:cNvSpPr>
                <a:spLocks noChangeArrowheads="1"/>
              </p:cNvSpPr>
              <p:nvPr/>
            </p:nvSpPr>
            <p:spPr bwMode="auto">
              <a:xfrm>
                <a:off x="4176"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17798" name="Line 43"/>
              <p:cNvSpPr>
                <a:spLocks noChangeShapeType="1"/>
              </p:cNvSpPr>
              <p:nvPr/>
            </p:nvSpPr>
            <p:spPr bwMode="auto">
              <a:xfrm>
                <a:off x="4176"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799" name="Line 44"/>
              <p:cNvSpPr>
                <a:spLocks noChangeShapeType="1"/>
              </p:cNvSpPr>
              <p:nvPr/>
            </p:nvSpPr>
            <p:spPr bwMode="auto">
              <a:xfrm>
                <a:off x="4608"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17800" name="Text Box 45"/>
              <p:cNvSpPr txBox="1">
                <a:spLocks noChangeArrowheads="1"/>
              </p:cNvSpPr>
              <p:nvPr/>
            </p:nvSpPr>
            <p:spPr bwMode="auto">
              <a:xfrm>
                <a:off x="3744"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17801" name="Text Box 46"/>
              <p:cNvSpPr txBox="1">
                <a:spLocks noChangeArrowheads="1"/>
              </p:cNvSpPr>
              <p:nvPr/>
            </p:nvSpPr>
            <p:spPr bwMode="auto">
              <a:xfrm>
                <a:off x="4176"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17802" name="Text Box 47"/>
              <p:cNvSpPr txBox="1">
                <a:spLocks noChangeArrowheads="1"/>
              </p:cNvSpPr>
              <p:nvPr/>
            </p:nvSpPr>
            <p:spPr bwMode="auto">
              <a:xfrm>
                <a:off x="4608" y="1214"/>
                <a:ext cx="432" cy="339"/>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17803" name="Rectangle 48"/>
              <p:cNvSpPr>
                <a:spLocks noChangeArrowheads="1"/>
              </p:cNvSpPr>
              <p:nvPr/>
            </p:nvSpPr>
            <p:spPr bwMode="auto">
              <a:xfrm>
                <a:off x="3833" y="1536"/>
                <a:ext cx="227"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4" name="Rectangle 49"/>
              <p:cNvSpPr>
                <a:spLocks noChangeArrowheads="1"/>
              </p:cNvSpPr>
              <p:nvPr/>
            </p:nvSpPr>
            <p:spPr bwMode="auto">
              <a:xfrm>
                <a:off x="4697" y="1536"/>
                <a:ext cx="227"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5" name="Rectangle 50"/>
              <p:cNvSpPr>
                <a:spLocks noChangeArrowheads="1"/>
              </p:cNvSpPr>
              <p:nvPr/>
            </p:nvSpPr>
            <p:spPr bwMode="auto">
              <a:xfrm>
                <a:off x="3400" y="1920"/>
                <a:ext cx="228"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17806" name="Rectangle 51"/>
              <p:cNvSpPr>
                <a:spLocks noChangeArrowheads="1"/>
              </p:cNvSpPr>
              <p:nvPr/>
            </p:nvSpPr>
            <p:spPr bwMode="auto">
              <a:xfrm>
                <a:off x="4312" y="1920"/>
                <a:ext cx="228" cy="339"/>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grpSp>
      <p:sp>
        <p:nvSpPr>
          <p:cNvPr id="96308" name="Rectangle 52"/>
          <p:cNvSpPr>
            <a:spLocks noChangeArrowheads="1"/>
          </p:cNvSpPr>
          <p:nvPr/>
        </p:nvSpPr>
        <p:spPr bwMode="auto">
          <a:xfrm>
            <a:off x="609600" y="2224088"/>
            <a:ext cx="5565775" cy="519112"/>
          </a:xfrm>
          <a:prstGeom prst="rect">
            <a:avLst/>
          </a:prstGeom>
          <a:noFill/>
          <a:ln w="9525">
            <a:noFill/>
            <a:miter lim="800000"/>
          </a:ln>
          <a:effectLst/>
        </p:spPr>
        <p:txBody>
          <a:bodyPr wrap="none">
            <a:spAutoFit/>
          </a:bodyPr>
          <a:lstStyle/>
          <a:p>
            <a:r>
              <a:rPr lang="zh-CN" altLang="en-US" sz="2800" b="1">
                <a:solidFill>
                  <a:srgbClr val="000099"/>
                </a:solidFill>
                <a:effectLst>
                  <a:outerShdw blurRad="38100" dist="38100" dir="2700000" algn="tl">
                    <a:srgbClr val="DDDDDD"/>
                  </a:outerShdw>
                </a:effectLst>
                <a:latin typeface="Times New Roman" panose="02020603050405020304" charset="0"/>
              </a:rPr>
              <a:t>由卡图诺可知，该函数不可化简。</a:t>
            </a:r>
          </a:p>
        </p:txBody>
      </p:sp>
      <p:grpSp>
        <p:nvGrpSpPr>
          <p:cNvPr id="117771" name="Group 54"/>
          <p:cNvGrpSpPr/>
          <p:nvPr/>
        </p:nvGrpSpPr>
        <p:grpSpPr bwMode="auto">
          <a:xfrm>
            <a:off x="5486400" y="1431925"/>
            <a:ext cx="3163888" cy="3444875"/>
            <a:chOff x="3456" y="902"/>
            <a:chExt cx="1993" cy="2170"/>
          </a:xfrm>
        </p:grpSpPr>
        <p:grpSp>
          <p:nvGrpSpPr>
            <p:cNvPr id="117772" name="Group 3"/>
            <p:cNvGrpSpPr/>
            <p:nvPr/>
          </p:nvGrpSpPr>
          <p:grpSpPr bwMode="auto">
            <a:xfrm>
              <a:off x="3456" y="902"/>
              <a:ext cx="1968" cy="2170"/>
              <a:chOff x="3024" y="1104"/>
              <a:chExt cx="1968" cy="2353"/>
            </a:xfrm>
          </p:grpSpPr>
          <p:sp>
            <p:nvSpPr>
              <p:cNvPr id="117774" name="Rectangle 4"/>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0     0    0        0</a:t>
                </a:r>
              </a:p>
            </p:txBody>
          </p:sp>
          <p:grpSp>
            <p:nvGrpSpPr>
              <p:cNvPr id="117775" name="Group 5"/>
              <p:cNvGrpSpPr/>
              <p:nvPr/>
            </p:nvGrpSpPr>
            <p:grpSpPr bwMode="auto">
              <a:xfrm>
                <a:off x="3216" y="1104"/>
                <a:ext cx="1776" cy="2353"/>
                <a:chOff x="3216" y="1104"/>
                <a:chExt cx="1776" cy="2353"/>
              </a:xfrm>
            </p:grpSpPr>
            <p:sp>
              <p:nvSpPr>
                <p:cNvPr id="117776" name="Line 6"/>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7777" name="Line 7"/>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17778" name="Line 8"/>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96265" name="Rectangle 9"/>
                <p:cNvSpPr>
                  <a:spLocks noChangeArrowheads="1"/>
                </p:cNvSpPr>
                <p:nvPr/>
              </p:nvSpPr>
              <p:spPr bwMode="auto">
                <a:xfrm>
                  <a:off x="3216" y="1104"/>
                  <a:ext cx="1708"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A</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a:latin typeface="Times New Roman" panose="02020603050405020304" charset="0"/>
                    </a:rPr>
                    <a:t>   </a:t>
                  </a:r>
                  <a:r>
                    <a:rPr lang="en-US" altLang="zh-CN" sz="2800" b="1" i="1">
                      <a:latin typeface="Times New Roman" panose="02020603050405020304" charset="0"/>
                    </a:rPr>
                    <a:t>C</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p>
              </p:txBody>
            </p:sp>
            <p:sp>
              <p:nvSpPr>
                <p:cNvPr id="117780" name="Rectangle 10"/>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1" name="Rectangle 11"/>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2" name="Rectangle 12"/>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0     1    1        0</a:t>
                  </a:r>
                </a:p>
              </p:txBody>
            </p:sp>
            <p:sp>
              <p:nvSpPr>
                <p:cNvPr id="117783" name="Rectangle 13"/>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17784" name="Rectangle 14"/>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1     0    1        0</a:t>
                  </a:r>
                </a:p>
              </p:txBody>
            </p:sp>
            <p:sp>
              <p:nvSpPr>
                <p:cNvPr id="117785" name="Rectangle 15"/>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1     1    0        0</a:t>
                  </a:r>
                </a:p>
              </p:txBody>
            </p:sp>
            <p:sp>
              <p:nvSpPr>
                <p:cNvPr id="117786" name="Rectangle 16"/>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17773" name="Line 53"/>
            <p:cNvSpPr>
              <a:spLocks noChangeShapeType="1"/>
            </p:cNvSpPr>
            <p:nvPr/>
          </p:nvSpPr>
          <p:spPr bwMode="auto">
            <a:xfrm>
              <a:off x="3817" y="3024"/>
              <a:ext cx="163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85"/>
                                        </p:tgtEl>
                                        <p:attrNameLst>
                                          <p:attrName>style.visibility</p:attrName>
                                        </p:attrNameLst>
                                      </p:cBhvr>
                                      <p:to>
                                        <p:strVal val="visible"/>
                                      </p:to>
                                    </p:set>
                                    <p:animEffect transition="in" filter="wipe(left)">
                                      <p:cBhvr>
                                        <p:cTn id="7" dur="500"/>
                                        <p:tgtEl>
                                          <p:spTgt spid="96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86"/>
                                        </p:tgtEl>
                                        <p:attrNameLst>
                                          <p:attrName>style.visibility</p:attrName>
                                        </p:attrNameLst>
                                      </p:cBhvr>
                                      <p:to>
                                        <p:strVal val="visible"/>
                                      </p:to>
                                    </p:set>
                                    <p:animEffect transition="in" filter="wipe(left)">
                                      <p:cBhvr>
                                        <p:cTn id="12" dur="500"/>
                                        <p:tgtEl>
                                          <p:spTgt spid="962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Effect transition="in" filter="wipe(left)">
                                      <p:cBhvr>
                                        <p:cTn id="17" dur="500"/>
                                        <p:tgtEl>
                                          <p:spTgt spid="96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308"/>
                                        </p:tgtEl>
                                        <p:attrNameLst>
                                          <p:attrName>style.visibility</p:attrName>
                                        </p:attrNameLst>
                                      </p:cBhvr>
                                      <p:to>
                                        <p:strVal val="visible"/>
                                      </p:to>
                                    </p:set>
                                    <p:animEffect transition="in" filter="wipe(left)">
                                      <p:cBhvr>
                                        <p:cTn id="22" dur="500"/>
                                        <p:tgtEl>
                                          <p:spTgt spid="963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6284"/>
                                        </p:tgtEl>
                                        <p:attrNameLst>
                                          <p:attrName>style.visibility</p:attrName>
                                        </p:attrNameLst>
                                      </p:cBhvr>
                                      <p:to>
                                        <p:strVal val="visible"/>
                                      </p:to>
                                    </p:set>
                                    <p:animEffect transition="in" filter="box(out)">
                                      <p:cBhvr>
                                        <p:cTn id="32" dur="500"/>
                                        <p:tgtEl>
                                          <p:spTgt spid="9628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6276"/>
                                        </p:tgtEl>
                                        <p:attrNameLst>
                                          <p:attrName>style.visibility</p:attrName>
                                        </p:attrNameLst>
                                      </p:cBhvr>
                                      <p:to>
                                        <p:strVal val="visible"/>
                                      </p:to>
                                    </p:set>
                                    <p:animEffect transition="in" filter="box(out)">
                                      <p:cBhvr>
                                        <p:cTn id="37" dur="500"/>
                                        <p:tgtEl>
                                          <p:spTgt spid="962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4" grpId="0" autoUpdateAnimBg="0"/>
      <p:bldP spid="96285" grpId="0" animBg="1" autoUpdateAnimBg="0"/>
      <p:bldP spid="96286" grpId="0" animBg="1" autoUpdateAnimBg="0"/>
      <p:bldP spid="963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519113" y="414338"/>
            <a:ext cx="1938337" cy="519112"/>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(4)  </a:t>
            </a:r>
            <a:r>
              <a:rPr lang="zh-CN" altLang="zh-CN"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endParaRPr lang="zh-CN" altLang="en-US" sz="2800" b="1">
              <a:solidFill>
                <a:srgbClr val="0033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18787" name="Text Box 3"/>
          <p:cNvSpPr txBox="1">
            <a:spLocks noChangeArrowheads="1"/>
          </p:cNvSpPr>
          <p:nvPr/>
        </p:nvSpPr>
        <p:spPr bwMode="auto">
          <a:xfrm>
            <a:off x="8077200" y="3581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200" b="1">
              <a:solidFill>
                <a:schemeClr val="bg1"/>
              </a:solidFill>
            </a:endParaRPr>
          </a:p>
        </p:txBody>
      </p:sp>
      <p:sp>
        <p:nvSpPr>
          <p:cNvPr id="118788" name="Text Box 4"/>
          <p:cNvSpPr txBox="1">
            <a:spLocks noChangeArrowheads="1"/>
          </p:cNvSpPr>
          <p:nvPr/>
        </p:nvSpPr>
        <p:spPr bwMode="auto">
          <a:xfrm>
            <a:off x="1447800" y="44958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C</a:t>
            </a:r>
            <a:endParaRPr lang="en-US" altLang="zh-CN" sz="3200" b="1" i="1">
              <a:solidFill>
                <a:schemeClr val="bg1"/>
              </a:solidFill>
            </a:endParaRPr>
          </a:p>
        </p:txBody>
      </p:sp>
      <p:sp>
        <p:nvSpPr>
          <p:cNvPr id="118789" name="Text Box 5"/>
          <p:cNvSpPr txBox="1">
            <a:spLocks noChangeArrowheads="1"/>
          </p:cNvSpPr>
          <p:nvPr/>
        </p:nvSpPr>
        <p:spPr bwMode="auto">
          <a:xfrm>
            <a:off x="1371600" y="28956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B</a:t>
            </a:r>
            <a:endParaRPr lang="en-US" altLang="zh-CN" sz="3200" b="1">
              <a:solidFill>
                <a:schemeClr val="bg1"/>
              </a:solidFill>
            </a:endParaRPr>
          </a:p>
        </p:txBody>
      </p:sp>
      <p:sp>
        <p:nvSpPr>
          <p:cNvPr id="118790" name="Text Box 6"/>
          <p:cNvSpPr txBox="1">
            <a:spLocks noChangeArrowheads="1"/>
          </p:cNvSpPr>
          <p:nvPr/>
        </p:nvSpPr>
        <p:spPr bwMode="auto">
          <a:xfrm>
            <a:off x="1371600" y="1295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A</a:t>
            </a:r>
            <a:endParaRPr lang="en-US" altLang="zh-CN" sz="3200" b="1">
              <a:solidFill>
                <a:schemeClr val="bg1"/>
              </a:solidFill>
            </a:endParaRPr>
          </a:p>
        </p:txBody>
      </p:sp>
      <p:grpSp>
        <p:nvGrpSpPr>
          <p:cNvPr id="2" name="Group 7"/>
          <p:cNvGrpSpPr/>
          <p:nvPr/>
        </p:nvGrpSpPr>
        <p:grpSpPr bwMode="auto">
          <a:xfrm>
            <a:off x="1066800" y="1219200"/>
            <a:ext cx="438150" cy="3719513"/>
            <a:chOff x="240" y="750"/>
            <a:chExt cx="276" cy="2343"/>
          </a:xfrm>
        </p:grpSpPr>
        <p:sp>
          <p:nvSpPr>
            <p:cNvPr id="118885" name="Rectangle 8"/>
            <p:cNvSpPr>
              <a:spLocks noChangeArrowheads="1"/>
            </p:cNvSpPr>
            <p:nvPr/>
          </p:nvSpPr>
          <p:spPr bwMode="auto">
            <a:xfrm>
              <a:off x="240" y="75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6" name="Rectangle 9"/>
            <p:cNvSpPr>
              <a:spLocks noChangeArrowheads="1"/>
            </p:cNvSpPr>
            <p:nvPr/>
          </p:nvSpPr>
          <p:spPr bwMode="auto">
            <a:xfrm>
              <a:off x="288" y="180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7" name="Rectangle 10"/>
            <p:cNvSpPr>
              <a:spLocks noChangeArrowheads="1"/>
            </p:cNvSpPr>
            <p:nvPr/>
          </p:nvSpPr>
          <p:spPr bwMode="auto">
            <a:xfrm>
              <a:off x="288" y="276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grpSp>
        <p:nvGrpSpPr>
          <p:cNvPr id="3" name="Group 11"/>
          <p:cNvGrpSpPr/>
          <p:nvPr/>
        </p:nvGrpSpPr>
        <p:grpSpPr bwMode="auto">
          <a:xfrm>
            <a:off x="2971800" y="1066800"/>
            <a:ext cx="514350" cy="3871913"/>
            <a:chOff x="1488" y="894"/>
            <a:chExt cx="324" cy="2439"/>
          </a:xfrm>
        </p:grpSpPr>
        <p:sp>
          <p:nvSpPr>
            <p:cNvPr id="118882" name="Rectangle 12"/>
            <p:cNvSpPr>
              <a:spLocks noChangeArrowheads="1"/>
            </p:cNvSpPr>
            <p:nvPr/>
          </p:nvSpPr>
          <p:spPr bwMode="auto">
            <a:xfrm>
              <a:off x="1584" y="300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3" name="Rectangle 13"/>
            <p:cNvSpPr>
              <a:spLocks noChangeArrowheads="1"/>
            </p:cNvSpPr>
            <p:nvPr/>
          </p:nvSpPr>
          <p:spPr bwMode="auto">
            <a:xfrm>
              <a:off x="1536" y="195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8884" name="Rectangle 14"/>
            <p:cNvSpPr>
              <a:spLocks noChangeArrowheads="1"/>
            </p:cNvSpPr>
            <p:nvPr/>
          </p:nvSpPr>
          <p:spPr bwMode="auto">
            <a:xfrm>
              <a:off x="1488" y="89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grpSp>
        <p:nvGrpSpPr>
          <p:cNvPr id="4" name="Group 15"/>
          <p:cNvGrpSpPr/>
          <p:nvPr/>
        </p:nvGrpSpPr>
        <p:grpSpPr bwMode="auto">
          <a:xfrm>
            <a:off x="5181600" y="1343025"/>
            <a:ext cx="438150" cy="4100513"/>
            <a:chOff x="2784" y="798"/>
            <a:chExt cx="276" cy="2583"/>
          </a:xfrm>
        </p:grpSpPr>
        <p:sp>
          <p:nvSpPr>
            <p:cNvPr id="118878" name="Rectangle 16"/>
            <p:cNvSpPr>
              <a:spLocks noChangeArrowheads="1"/>
            </p:cNvSpPr>
            <p:nvPr/>
          </p:nvSpPr>
          <p:spPr bwMode="auto">
            <a:xfrm>
              <a:off x="2784" y="798"/>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79" name="Rectangle 17"/>
            <p:cNvSpPr>
              <a:spLocks noChangeArrowheads="1"/>
            </p:cNvSpPr>
            <p:nvPr/>
          </p:nvSpPr>
          <p:spPr bwMode="auto">
            <a:xfrm>
              <a:off x="2832" y="233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0" name="Rectangle 18"/>
            <p:cNvSpPr>
              <a:spLocks noChangeArrowheads="1"/>
            </p:cNvSpPr>
            <p:nvPr/>
          </p:nvSpPr>
          <p:spPr bwMode="auto">
            <a:xfrm>
              <a:off x="2832" y="156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8881" name="Rectangle 19"/>
            <p:cNvSpPr>
              <a:spLocks noChangeArrowheads="1"/>
            </p:cNvSpPr>
            <p:nvPr/>
          </p:nvSpPr>
          <p:spPr bwMode="auto">
            <a:xfrm>
              <a:off x="2832" y="305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sp>
        <p:nvSpPr>
          <p:cNvPr id="97300" name="Rectangle 20"/>
          <p:cNvSpPr>
            <a:spLocks noChangeArrowheads="1"/>
          </p:cNvSpPr>
          <p:nvPr/>
        </p:nvSpPr>
        <p:spPr bwMode="auto">
          <a:xfrm>
            <a:off x="7620000" y="3400425"/>
            <a:ext cx="361950" cy="519113"/>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nvGrpSpPr>
          <p:cNvPr id="118795" name="Group 21"/>
          <p:cNvGrpSpPr/>
          <p:nvPr/>
        </p:nvGrpSpPr>
        <p:grpSpPr bwMode="auto">
          <a:xfrm>
            <a:off x="1828800" y="1066800"/>
            <a:ext cx="6400800" cy="4876800"/>
            <a:chOff x="1152" y="672"/>
            <a:chExt cx="4032" cy="3072"/>
          </a:xfrm>
        </p:grpSpPr>
        <p:sp>
          <p:nvSpPr>
            <p:cNvPr id="118808" name="Line 22"/>
            <p:cNvSpPr>
              <a:spLocks noChangeShapeType="1"/>
            </p:cNvSpPr>
            <p:nvPr/>
          </p:nvSpPr>
          <p:spPr bwMode="auto">
            <a:xfrm>
              <a:off x="3264" y="3456"/>
              <a:ext cx="57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09" name="Line 23"/>
            <p:cNvSpPr>
              <a:spLocks noChangeShapeType="1"/>
            </p:cNvSpPr>
            <p:nvPr/>
          </p:nvSpPr>
          <p:spPr bwMode="auto">
            <a:xfrm>
              <a:off x="3840" y="2256"/>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10" name="Rectangle 24"/>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1" name="Text Box 25"/>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2" name="Oval 26"/>
            <p:cNvSpPr>
              <a:spLocks noChangeArrowheads="1"/>
            </p:cNvSpPr>
            <p:nvPr/>
          </p:nvSpPr>
          <p:spPr bwMode="auto">
            <a:xfrm>
              <a:off x="1872" y="96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13" name="Line 27"/>
            <p:cNvSpPr>
              <a:spLocks noChangeShapeType="1"/>
            </p:cNvSpPr>
            <p:nvPr/>
          </p:nvSpPr>
          <p:spPr bwMode="auto">
            <a:xfrm>
              <a:off x="1152" y="1008"/>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14" name="Rectangle 28"/>
            <p:cNvSpPr>
              <a:spLocks noChangeArrowheads="1"/>
            </p:cNvSpPr>
            <p:nvPr/>
          </p:nvSpPr>
          <p:spPr bwMode="auto">
            <a:xfrm>
              <a:off x="2784" y="3216"/>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5" name="Text Box 29"/>
            <p:cNvSpPr txBox="1">
              <a:spLocks noChangeArrowheads="1"/>
            </p:cNvSpPr>
            <p:nvPr/>
          </p:nvSpPr>
          <p:spPr bwMode="auto">
            <a:xfrm>
              <a:off x="2832" y="3216"/>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6" name="Oval 30"/>
            <p:cNvSpPr>
              <a:spLocks noChangeArrowheads="1"/>
            </p:cNvSpPr>
            <p:nvPr/>
          </p:nvSpPr>
          <p:spPr bwMode="auto">
            <a:xfrm>
              <a:off x="3168" y="3408"/>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17" name="Rectangle 31"/>
            <p:cNvSpPr>
              <a:spLocks noChangeArrowheads="1"/>
            </p:cNvSpPr>
            <p:nvPr/>
          </p:nvSpPr>
          <p:spPr bwMode="auto">
            <a:xfrm>
              <a:off x="2784" y="960"/>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18" name="Text Box 32"/>
            <p:cNvSpPr txBox="1">
              <a:spLocks noChangeArrowheads="1"/>
            </p:cNvSpPr>
            <p:nvPr/>
          </p:nvSpPr>
          <p:spPr bwMode="auto">
            <a:xfrm>
              <a:off x="2832" y="960"/>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19" name="Oval 33"/>
            <p:cNvSpPr>
              <a:spLocks noChangeArrowheads="1"/>
            </p:cNvSpPr>
            <p:nvPr/>
          </p:nvSpPr>
          <p:spPr bwMode="auto">
            <a:xfrm>
              <a:off x="3168" y="1152"/>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0" name="Rectangle 34"/>
            <p:cNvSpPr>
              <a:spLocks noChangeArrowheads="1"/>
            </p:cNvSpPr>
            <p:nvPr/>
          </p:nvSpPr>
          <p:spPr bwMode="auto">
            <a:xfrm>
              <a:off x="2784" y="2496"/>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1" name="Text Box 35"/>
            <p:cNvSpPr txBox="1">
              <a:spLocks noChangeArrowheads="1"/>
            </p:cNvSpPr>
            <p:nvPr/>
          </p:nvSpPr>
          <p:spPr bwMode="auto">
            <a:xfrm>
              <a:off x="2832" y="2496"/>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2" name="Oval 36"/>
            <p:cNvSpPr>
              <a:spLocks noChangeArrowheads="1"/>
            </p:cNvSpPr>
            <p:nvPr/>
          </p:nvSpPr>
          <p:spPr bwMode="auto">
            <a:xfrm>
              <a:off x="3168" y="2688"/>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3" name="Rectangle 37"/>
            <p:cNvSpPr>
              <a:spLocks noChangeArrowheads="1"/>
            </p:cNvSpPr>
            <p:nvPr/>
          </p:nvSpPr>
          <p:spPr bwMode="auto">
            <a:xfrm>
              <a:off x="2784" y="172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4" name="Text Box 38"/>
            <p:cNvSpPr txBox="1">
              <a:spLocks noChangeArrowheads="1"/>
            </p:cNvSpPr>
            <p:nvPr/>
          </p:nvSpPr>
          <p:spPr bwMode="auto">
            <a:xfrm>
              <a:off x="2832" y="172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5" name="Oval 39"/>
            <p:cNvSpPr>
              <a:spLocks noChangeArrowheads="1"/>
            </p:cNvSpPr>
            <p:nvPr/>
          </p:nvSpPr>
          <p:spPr bwMode="auto">
            <a:xfrm>
              <a:off x="3168" y="192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6" name="Rectangle 40"/>
            <p:cNvSpPr>
              <a:spLocks noChangeArrowheads="1"/>
            </p:cNvSpPr>
            <p:nvPr/>
          </p:nvSpPr>
          <p:spPr bwMode="auto">
            <a:xfrm>
              <a:off x="1536" y="1824"/>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27" name="Text Box 41"/>
            <p:cNvSpPr txBox="1">
              <a:spLocks noChangeArrowheads="1"/>
            </p:cNvSpPr>
            <p:nvPr/>
          </p:nvSpPr>
          <p:spPr bwMode="auto">
            <a:xfrm>
              <a:off x="1584" y="182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28" name="Oval 42"/>
            <p:cNvSpPr>
              <a:spLocks noChangeArrowheads="1"/>
            </p:cNvSpPr>
            <p:nvPr/>
          </p:nvSpPr>
          <p:spPr bwMode="auto">
            <a:xfrm>
              <a:off x="1920" y="2016"/>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29" name="Line 43"/>
            <p:cNvSpPr>
              <a:spLocks noChangeShapeType="1"/>
            </p:cNvSpPr>
            <p:nvPr/>
          </p:nvSpPr>
          <p:spPr bwMode="auto">
            <a:xfrm>
              <a:off x="1200" y="2064"/>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30" name="Rectangle 44"/>
            <p:cNvSpPr>
              <a:spLocks noChangeArrowheads="1"/>
            </p:cNvSpPr>
            <p:nvPr/>
          </p:nvSpPr>
          <p:spPr bwMode="auto">
            <a:xfrm>
              <a:off x="1536" y="283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18831" name="Text Box 45"/>
            <p:cNvSpPr txBox="1">
              <a:spLocks noChangeArrowheads="1"/>
            </p:cNvSpPr>
            <p:nvPr/>
          </p:nvSpPr>
          <p:spPr bwMode="auto">
            <a:xfrm>
              <a:off x="1584" y="2832"/>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32" name="Oval 46"/>
            <p:cNvSpPr>
              <a:spLocks noChangeArrowheads="1"/>
            </p:cNvSpPr>
            <p:nvPr/>
          </p:nvSpPr>
          <p:spPr bwMode="auto">
            <a:xfrm>
              <a:off x="1920" y="3024"/>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33" name="Line 47"/>
            <p:cNvSpPr>
              <a:spLocks noChangeShapeType="1"/>
            </p:cNvSpPr>
            <p:nvPr/>
          </p:nvSpPr>
          <p:spPr bwMode="auto">
            <a:xfrm>
              <a:off x="1200" y="3072"/>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34" name="Line 48"/>
            <p:cNvSpPr>
              <a:spLocks noChangeShapeType="1"/>
            </p:cNvSpPr>
            <p:nvPr/>
          </p:nvSpPr>
          <p:spPr bwMode="auto">
            <a:xfrm>
              <a:off x="2016" y="3072"/>
              <a:ext cx="384" cy="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5" name="Line 49"/>
            <p:cNvSpPr>
              <a:spLocks noChangeShapeType="1"/>
            </p:cNvSpPr>
            <p:nvPr/>
          </p:nvSpPr>
          <p:spPr bwMode="auto">
            <a:xfrm flipV="1">
              <a:off x="2400" y="1392"/>
              <a:ext cx="0" cy="168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6" name="Line 50"/>
            <p:cNvSpPr>
              <a:spLocks noChangeShapeType="1"/>
            </p:cNvSpPr>
            <p:nvPr/>
          </p:nvSpPr>
          <p:spPr bwMode="auto">
            <a:xfrm>
              <a:off x="2400" y="2112"/>
              <a:ext cx="384" cy="0"/>
            </a:xfrm>
            <a:prstGeom prst="line">
              <a:avLst/>
            </a:prstGeom>
            <a:noFill/>
            <a:ln w="28575" cap="sq">
              <a:solidFill>
                <a:srgbClr val="FF0000"/>
              </a:solidFill>
              <a:round/>
            </a:ln>
          </p:spPr>
          <p:txBody>
            <a:bodyPr anchor="ctr">
              <a:spAutoFit/>
            </a:bodyPr>
            <a:lstStyle/>
            <a:p>
              <a:endParaRPr lang="zh-CN" altLang="en-US">
                <a:latin typeface="Times New Roman" panose="02020603050405020304" charset="0"/>
              </a:endParaRPr>
            </a:p>
          </p:txBody>
        </p:sp>
        <p:sp>
          <p:nvSpPr>
            <p:cNvPr id="118837" name="Line 51"/>
            <p:cNvSpPr>
              <a:spLocks noChangeShapeType="1"/>
            </p:cNvSpPr>
            <p:nvPr/>
          </p:nvSpPr>
          <p:spPr bwMode="auto">
            <a:xfrm>
              <a:off x="2400" y="1392"/>
              <a:ext cx="384" cy="0"/>
            </a:xfrm>
            <a:prstGeom prst="line">
              <a:avLst/>
            </a:prstGeom>
            <a:noFill/>
            <a:ln w="28575" cap="sq">
              <a:solidFill>
                <a:srgbClr val="FF0000"/>
              </a:solidFill>
              <a:round/>
            </a:ln>
          </p:spPr>
          <p:txBody>
            <a:bodyPr wrap="none" anchor="ctr">
              <a:spAutoFit/>
            </a:bodyPr>
            <a:lstStyle/>
            <a:p>
              <a:endParaRPr lang="zh-CN" altLang="en-US">
                <a:latin typeface="Times New Roman" panose="02020603050405020304" charset="0"/>
              </a:endParaRPr>
            </a:p>
          </p:txBody>
        </p:sp>
        <p:sp>
          <p:nvSpPr>
            <p:cNvPr id="118838" name="Line 52"/>
            <p:cNvSpPr>
              <a:spLocks noChangeShapeType="1"/>
            </p:cNvSpPr>
            <p:nvPr/>
          </p:nvSpPr>
          <p:spPr bwMode="auto">
            <a:xfrm>
              <a:off x="1968" y="1008"/>
              <a:ext cx="336" cy="0"/>
            </a:xfrm>
            <a:prstGeom prst="line">
              <a:avLst/>
            </a:prstGeom>
            <a:noFill/>
            <a:ln w="28575" cap="sq">
              <a:solidFill>
                <a:srgbClr val="003366"/>
              </a:solidFill>
              <a:round/>
            </a:ln>
          </p:spPr>
          <p:txBody>
            <a:bodyPr anchor="ctr">
              <a:spAutoFit/>
            </a:bodyPr>
            <a:lstStyle/>
            <a:p>
              <a:endParaRPr lang="zh-CN" altLang="en-US">
                <a:latin typeface="Times New Roman" panose="02020603050405020304" charset="0"/>
              </a:endParaRPr>
            </a:p>
          </p:txBody>
        </p:sp>
        <p:sp>
          <p:nvSpPr>
            <p:cNvPr id="118839" name="Line 53"/>
            <p:cNvSpPr>
              <a:spLocks noChangeShapeType="1"/>
            </p:cNvSpPr>
            <p:nvPr/>
          </p:nvSpPr>
          <p:spPr bwMode="auto">
            <a:xfrm>
              <a:off x="2304" y="1008"/>
              <a:ext cx="0" cy="1584"/>
            </a:xfrm>
            <a:prstGeom prst="line">
              <a:avLst/>
            </a:prstGeom>
            <a:noFill/>
            <a:ln w="28575" cap="sq">
              <a:solidFill>
                <a:srgbClr val="003366"/>
              </a:solidFill>
              <a:round/>
            </a:ln>
          </p:spPr>
          <p:txBody>
            <a:bodyPr anchor="ctr">
              <a:spAutoFit/>
            </a:bodyPr>
            <a:lstStyle/>
            <a:p>
              <a:endParaRPr lang="zh-CN" altLang="en-US">
                <a:latin typeface="Times New Roman" panose="02020603050405020304" charset="0"/>
              </a:endParaRPr>
            </a:p>
          </p:txBody>
        </p:sp>
        <p:sp>
          <p:nvSpPr>
            <p:cNvPr id="118840" name="Line 54"/>
            <p:cNvSpPr>
              <a:spLocks noChangeShapeType="1"/>
            </p:cNvSpPr>
            <p:nvPr/>
          </p:nvSpPr>
          <p:spPr bwMode="auto">
            <a:xfrm>
              <a:off x="2304" y="1824"/>
              <a:ext cx="480" cy="0"/>
            </a:xfrm>
            <a:prstGeom prst="line">
              <a:avLst/>
            </a:prstGeom>
            <a:noFill/>
            <a:ln w="28575" cap="sq">
              <a:solidFill>
                <a:srgbClr val="003366"/>
              </a:solidFill>
              <a:round/>
            </a:ln>
          </p:spPr>
          <p:txBody>
            <a:bodyPr wrap="none" anchor="ctr">
              <a:spAutoFit/>
            </a:bodyPr>
            <a:lstStyle/>
            <a:p>
              <a:endParaRPr lang="zh-CN" altLang="en-US">
                <a:latin typeface="Times New Roman" panose="02020603050405020304" charset="0"/>
              </a:endParaRPr>
            </a:p>
          </p:txBody>
        </p:sp>
        <p:sp>
          <p:nvSpPr>
            <p:cNvPr id="118841" name="Line 55"/>
            <p:cNvSpPr>
              <a:spLocks noChangeShapeType="1"/>
            </p:cNvSpPr>
            <p:nvPr/>
          </p:nvSpPr>
          <p:spPr bwMode="auto">
            <a:xfrm>
              <a:off x="2304" y="2592"/>
              <a:ext cx="480" cy="0"/>
            </a:xfrm>
            <a:prstGeom prst="line">
              <a:avLst/>
            </a:prstGeom>
            <a:noFill/>
            <a:ln w="28575" cap="sq">
              <a:solidFill>
                <a:srgbClr val="003366"/>
              </a:solidFill>
              <a:round/>
            </a:ln>
          </p:spPr>
          <p:txBody>
            <a:bodyPr wrap="none" anchor="ctr">
              <a:spAutoFit/>
            </a:bodyPr>
            <a:lstStyle/>
            <a:p>
              <a:endParaRPr lang="zh-CN" altLang="en-US">
                <a:latin typeface="Times New Roman" panose="02020603050405020304" charset="0"/>
              </a:endParaRPr>
            </a:p>
          </p:txBody>
        </p:sp>
        <p:sp>
          <p:nvSpPr>
            <p:cNvPr id="118842" name="Line 56"/>
            <p:cNvSpPr>
              <a:spLocks noChangeShapeType="1"/>
            </p:cNvSpPr>
            <p:nvPr/>
          </p:nvSpPr>
          <p:spPr bwMode="auto">
            <a:xfrm>
              <a:off x="2016" y="2064"/>
              <a:ext cx="14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3" name="Line 57"/>
            <p:cNvSpPr>
              <a:spLocks noChangeShapeType="1"/>
            </p:cNvSpPr>
            <p:nvPr/>
          </p:nvSpPr>
          <p:spPr bwMode="auto">
            <a:xfrm flipH="1" flipV="1">
              <a:off x="2160" y="1056"/>
              <a:ext cx="0" cy="1824"/>
            </a:xfrm>
            <a:prstGeom prst="line">
              <a:avLst/>
            </a:prstGeom>
            <a:noFill/>
            <a:ln w="28575" cap="sq">
              <a:solidFill>
                <a:srgbClr val="FF0066"/>
              </a:solidFill>
              <a:round/>
            </a:ln>
          </p:spPr>
          <p:txBody>
            <a:bodyPr anchor="ctr">
              <a:spAutoFit/>
            </a:bodyPr>
            <a:lstStyle/>
            <a:p>
              <a:endParaRPr lang="zh-CN" altLang="en-US">
                <a:latin typeface="Times New Roman" panose="02020603050405020304" charset="0"/>
              </a:endParaRPr>
            </a:p>
          </p:txBody>
        </p:sp>
        <p:sp>
          <p:nvSpPr>
            <p:cNvPr id="118844" name="Line 58"/>
            <p:cNvSpPr>
              <a:spLocks noChangeShapeType="1"/>
            </p:cNvSpPr>
            <p:nvPr/>
          </p:nvSpPr>
          <p:spPr bwMode="auto">
            <a:xfrm>
              <a:off x="2160" y="1056"/>
              <a:ext cx="62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5" name="Line 59"/>
            <p:cNvSpPr>
              <a:spLocks noChangeShapeType="1"/>
            </p:cNvSpPr>
            <p:nvPr/>
          </p:nvSpPr>
          <p:spPr bwMode="auto">
            <a:xfrm>
              <a:off x="2160" y="2880"/>
              <a:ext cx="624" cy="0"/>
            </a:xfrm>
            <a:prstGeom prst="line">
              <a:avLst/>
            </a:prstGeom>
            <a:noFill/>
            <a:ln w="28575" cap="sq">
              <a:solidFill>
                <a:srgbClr val="FF0066"/>
              </a:solidFill>
              <a:round/>
            </a:ln>
          </p:spPr>
          <p:txBody>
            <a:bodyPr wrap="none" anchor="ctr">
              <a:spAutoFit/>
            </a:bodyPr>
            <a:lstStyle/>
            <a:p>
              <a:endParaRPr lang="zh-CN" altLang="en-US">
                <a:latin typeface="Times New Roman" panose="02020603050405020304" charset="0"/>
              </a:endParaRPr>
            </a:p>
          </p:txBody>
        </p:sp>
        <p:sp>
          <p:nvSpPr>
            <p:cNvPr id="118846" name="Line 60"/>
            <p:cNvSpPr>
              <a:spLocks noChangeShapeType="1"/>
            </p:cNvSpPr>
            <p:nvPr/>
          </p:nvSpPr>
          <p:spPr bwMode="auto">
            <a:xfrm>
              <a:off x="2448" y="1200"/>
              <a:ext cx="336" cy="0"/>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7" name="Line 61"/>
            <p:cNvSpPr>
              <a:spLocks noChangeShapeType="1"/>
            </p:cNvSpPr>
            <p:nvPr/>
          </p:nvSpPr>
          <p:spPr bwMode="auto">
            <a:xfrm flipV="1">
              <a:off x="1248" y="672"/>
              <a:ext cx="0" cy="336"/>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8" name="Line 62"/>
            <p:cNvSpPr>
              <a:spLocks noChangeShapeType="1"/>
            </p:cNvSpPr>
            <p:nvPr/>
          </p:nvSpPr>
          <p:spPr bwMode="auto">
            <a:xfrm>
              <a:off x="1248" y="672"/>
              <a:ext cx="1200" cy="0"/>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49" name="Line 63"/>
            <p:cNvSpPr>
              <a:spLocks noChangeShapeType="1"/>
            </p:cNvSpPr>
            <p:nvPr/>
          </p:nvSpPr>
          <p:spPr bwMode="auto">
            <a:xfrm>
              <a:off x="2448" y="672"/>
              <a:ext cx="0" cy="528"/>
            </a:xfrm>
            <a:prstGeom prst="line">
              <a:avLst/>
            </a:prstGeom>
            <a:noFill/>
            <a:ln w="28575" cap="sq">
              <a:solidFill>
                <a:srgbClr val="FF9966"/>
              </a:solidFill>
              <a:round/>
            </a:ln>
          </p:spPr>
          <p:txBody>
            <a:bodyPr anchor="ctr">
              <a:spAutoFit/>
            </a:bodyPr>
            <a:lstStyle/>
            <a:p>
              <a:endParaRPr lang="zh-CN" altLang="en-US">
                <a:latin typeface="Times New Roman" panose="02020603050405020304" charset="0"/>
              </a:endParaRPr>
            </a:p>
          </p:txBody>
        </p:sp>
        <p:sp>
          <p:nvSpPr>
            <p:cNvPr id="118850" name="Line 64"/>
            <p:cNvSpPr>
              <a:spLocks noChangeShapeType="1"/>
            </p:cNvSpPr>
            <p:nvPr/>
          </p:nvSpPr>
          <p:spPr bwMode="auto">
            <a:xfrm>
              <a:off x="2640" y="1200"/>
              <a:ext cx="0" cy="2112"/>
            </a:xfrm>
            <a:prstGeom prst="line">
              <a:avLst/>
            </a:prstGeom>
            <a:noFill/>
            <a:ln w="28575" cap="sq">
              <a:solidFill>
                <a:srgbClr val="FF9966"/>
              </a:solidFill>
              <a:round/>
            </a:ln>
          </p:spPr>
          <p:txBody>
            <a:bodyPr wrap="none" anchor="ctr">
              <a:spAutoFit/>
            </a:bodyPr>
            <a:lstStyle/>
            <a:p>
              <a:endParaRPr lang="zh-CN" altLang="en-US">
                <a:latin typeface="Times New Roman" panose="02020603050405020304" charset="0"/>
              </a:endParaRPr>
            </a:p>
          </p:txBody>
        </p:sp>
        <p:sp>
          <p:nvSpPr>
            <p:cNvPr id="118851" name="Line 65"/>
            <p:cNvSpPr>
              <a:spLocks noChangeShapeType="1"/>
            </p:cNvSpPr>
            <p:nvPr/>
          </p:nvSpPr>
          <p:spPr bwMode="auto">
            <a:xfrm>
              <a:off x="2640" y="3312"/>
              <a:ext cx="144" cy="0"/>
            </a:xfrm>
            <a:prstGeom prst="line">
              <a:avLst/>
            </a:prstGeom>
            <a:noFill/>
            <a:ln w="28575" cap="sq">
              <a:solidFill>
                <a:srgbClr val="FF9966"/>
              </a:solidFill>
              <a:round/>
            </a:ln>
          </p:spPr>
          <p:txBody>
            <a:bodyPr wrap="none" anchor="ctr">
              <a:spAutoFit/>
            </a:bodyPr>
            <a:lstStyle/>
            <a:p>
              <a:endParaRPr lang="zh-CN" altLang="en-US">
                <a:latin typeface="Times New Roman" panose="02020603050405020304" charset="0"/>
              </a:endParaRPr>
            </a:p>
          </p:txBody>
        </p:sp>
        <p:sp>
          <p:nvSpPr>
            <p:cNvPr id="118852" name="Line 66"/>
            <p:cNvSpPr>
              <a:spLocks noChangeShapeType="1"/>
            </p:cNvSpPr>
            <p:nvPr/>
          </p:nvSpPr>
          <p:spPr bwMode="auto">
            <a:xfrm>
              <a:off x="2544" y="3456"/>
              <a:ext cx="240"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3" name="Line 67"/>
            <p:cNvSpPr>
              <a:spLocks noChangeShapeType="1"/>
            </p:cNvSpPr>
            <p:nvPr/>
          </p:nvSpPr>
          <p:spPr bwMode="auto">
            <a:xfrm>
              <a:off x="2448" y="1968"/>
              <a:ext cx="336"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4" name="Line 68"/>
            <p:cNvSpPr>
              <a:spLocks noChangeShapeType="1"/>
            </p:cNvSpPr>
            <p:nvPr/>
          </p:nvSpPr>
          <p:spPr bwMode="auto">
            <a:xfrm flipV="1">
              <a:off x="1344" y="1680"/>
              <a:ext cx="0" cy="384"/>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5" name="Line 69"/>
            <p:cNvSpPr>
              <a:spLocks noChangeShapeType="1"/>
            </p:cNvSpPr>
            <p:nvPr/>
          </p:nvSpPr>
          <p:spPr bwMode="auto">
            <a:xfrm>
              <a:off x="1344" y="1680"/>
              <a:ext cx="864" cy="0"/>
            </a:xfrm>
            <a:prstGeom prst="line">
              <a:avLst/>
            </a:prstGeom>
            <a:noFill/>
            <a:ln w="28575" cap="sq">
              <a:solidFill>
                <a:srgbClr val="990099"/>
              </a:solidFill>
              <a:round/>
            </a:ln>
          </p:spPr>
          <p:txBody>
            <a:bodyPr anchor="ctr">
              <a:spAutoFit/>
            </a:bodyPr>
            <a:lstStyle/>
            <a:p>
              <a:endParaRPr lang="zh-CN" altLang="en-US">
                <a:latin typeface="Times New Roman" panose="02020603050405020304" charset="0"/>
              </a:endParaRPr>
            </a:p>
          </p:txBody>
        </p:sp>
        <p:sp>
          <p:nvSpPr>
            <p:cNvPr id="118856" name="Line 70"/>
            <p:cNvSpPr>
              <a:spLocks noChangeShapeType="1"/>
            </p:cNvSpPr>
            <p:nvPr/>
          </p:nvSpPr>
          <p:spPr bwMode="auto">
            <a:xfrm>
              <a:off x="2208" y="1680"/>
              <a:ext cx="0" cy="288"/>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7" name="Line 71"/>
            <p:cNvSpPr>
              <a:spLocks noChangeShapeType="1"/>
            </p:cNvSpPr>
            <p:nvPr/>
          </p:nvSpPr>
          <p:spPr bwMode="auto">
            <a:xfrm>
              <a:off x="2208" y="1968"/>
              <a:ext cx="240" cy="0"/>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8" name="Line 72"/>
            <p:cNvSpPr>
              <a:spLocks noChangeShapeType="1"/>
            </p:cNvSpPr>
            <p:nvPr/>
          </p:nvSpPr>
          <p:spPr bwMode="auto">
            <a:xfrm>
              <a:off x="2544" y="1968"/>
              <a:ext cx="0" cy="1488"/>
            </a:xfrm>
            <a:prstGeom prst="line">
              <a:avLst/>
            </a:prstGeom>
            <a:noFill/>
            <a:ln w="28575" cap="sq">
              <a:solidFill>
                <a:srgbClr val="990099"/>
              </a:solidFill>
              <a:round/>
            </a:ln>
          </p:spPr>
          <p:txBody>
            <a:bodyPr wrap="none" anchor="ctr">
              <a:spAutoFit/>
            </a:bodyPr>
            <a:lstStyle/>
            <a:p>
              <a:endParaRPr lang="zh-CN" altLang="en-US">
                <a:latin typeface="Times New Roman" panose="02020603050405020304" charset="0"/>
              </a:endParaRPr>
            </a:p>
          </p:txBody>
        </p:sp>
        <p:sp>
          <p:nvSpPr>
            <p:cNvPr id="118859" name="Line 73"/>
            <p:cNvSpPr>
              <a:spLocks noChangeShapeType="1"/>
            </p:cNvSpPr>
            <p:nvPr/>
          </p:nvSpPr>
          <p:spPr bwMode="auto">
            <a:xfrm>
              <a:off x="2448" y="2736"/>
              <a:ext cx="336"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0" name="Line 74"/>
            <p:cNvSpPr>
              <a:spLocks noChangeShapeType="1"/>
            </p:cNvSpPr>
            <p:nvPr/>
          </p:nvSpPr>
          <p:spPr bwMode="auto">
            <a:xfrm flipV="1">
              <a:off x="1344" y="2736"/>
              <a:ext cx="0" cy="336"/>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1" name="Line 75"/>
            <p:cNvSpPr>
              <a:spLocks noChangeShapeType="1"/>
            </p:cNvSpPr>
            <p:nvPr/>
          </p:nvSpPr>
          <p:spPr bwMode="auto">
            <a:xfrm>
              <a:off x="1344" y="2736"/>
              <a:ext cx="1104" cy="0"/>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18862" name="Line 76"/>
            <p:cNvSpPr>
              <a:spLocks noChangeShapeType="1"/>
            </p:cNvSpPr>
            <p:nvPr/>
          </p:nvSpPr>
          <p:spPr bwMode="auto">
            <a:xfrm>
              <a:off x="2448" y="2736"/>
              <a:ext cx="0" cy="912"/>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8863" name="Line 77"/>
            <p:cNvSpPr>
              <a:spLocks noChangeShapeType="1"/>
            </p:cNvSpPr>
            <p:nvPr/>
          </p:nvSpPr>
          <p:spPr bwMode="auto">
            <a:xfrm>
              <a:off x="2448" y="3648"/>
              <a:ext cx="336"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18864" name="Rectangle 78"/>
            <p:cNvSpPr>
              <a:spLocks noChangeArrowheads="1"/>
            </p:cNvSpPr>
            <p:nvPr/>
          </p:nvSpPr>
          <p:spPr bwMode="auto">
            <a:xfrm>
              <a:off x="4128" y="2064"/>
              <a:ext cx="528" cy="720"/>
            </a:xfrm>
            <a:prstGeom prst="rect">
              <a:avLst/>
            </a:prstGeom>
            <a:noFill/>
            <a:ln w="28575" cap="sq">
              <a:solidFill>
                <a:srgbClr val="333300"/>
              </a:solidFill>
              <a:miter lim="800000"/>
            </a:ln>
          </p:spPr>
          <p:txBody>
            <a:bodyPr anchor="ctr">
              <a:spAutoFit/>
            </a:bodyPr>
            <a:lstStyle/>
            <a:p>
              <a:endParaRPr lang="zh-CN" altLang="en-US">
                <a:latin typeface="Times New Roman" panose="02020603050405020304" charset="0"/>
              </a:endParaRPr>
            </a:p>
          </p:txBody>
        </p:sp>
        <p:sp>
          <p:nvSpPr>
            <p:cNvPr id="118865" name="Text Box 79"/>
            <p:cNvSpPr txBox="1">
              <a:spLocks noChangeArrowheads="1"/>
            </p:cNvSpPr>
            <p:nvPr/>
          </p:nvSpPr>
          <p:spPr bwMode="auto">
            <a:xfrm>
              <a:off x="4272" y="2112"/>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sp>
          <p:nvSpPr>
            <p:cNvPr id="118866" name="Oval 80"/>
            <p:cNvSpPr>
              <a:spLocks noChangeArrowheads="1"/>
            </p:cNvSpPr>
            <p:nvPr/>
          </p:nvSpPr>
          <p:spPr bwMode="auto">
            <a:xfrm>
              <a:off x="4656" y="2400"/>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7" name="Line 81"/>
            <p:cNvSpPr>
              <a:spLocks noChangeShapeType="1"/>
            </p:cNvSpPr>
            <p:nvPr/>
          </p:nvSpPr>
          <p:spPr bwMode="auto">
            <a:xfrm flipV="1">
              <a:off x="3600" y="2544"/>
              <a:ext cx="0" cy="192"/>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8" name="Line 82"/>
            <p:cNvSpPr>
              <a:spLocks noChangeShapeType="1"/>
            </p:cNvSpPr>
            <p:nvPr/>
          </p:nvSpPr>
          <p:spPr bwMode="auto">
            <a:xfrm>
              <a:off x="3264" y="1200"/>
              <a:ext cx="57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69" name="Line 83"/>
            <p:cNvSpPr>
              <a:spLocks noChangeShapeType="1"/>
            </p:cNvSpPr>
            <p:nvPr/>
          </p:nvSpPr>
          <p:spPr bwMode="auto">
            <a:xfrm>
              <a:off x="3840" y="1200"/>
              <a:ext cx="0" cy="1056"/>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0" name="Line 84"/>
            <p:cNvSpPr>
              <a:spLocks noChangeShapeType="1"/>
            </p:cNvSpPr>
            <p:nvPr/>
          </p:nvSpPr>
          <p:spPr bwMode="auto">
            <a:xfrm>
              <a:off x="3264" y="1968"/>
              <a:ext cx="33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1" name="Line 85"/>
            <p:cNvSpPr>
              <a:spLocks noChangeShapeType="1"/>
            </p:cNvSpPr>
            <p:nvPr/>
          </p:nvSpPr>
          <p:spPr bwMode="auto">
            <a:xfrm>
              <a:off x="3600" y="1968"/>
              <a:ext cx="0" cy="43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2" name="Line 86"/>
            <p:cNvSpPr>
              <a:spLocks noChangeShapeType="1"/>
            </p:cNvSpPr>
            <p:nvPr/>
          </p:nvSpPr>
          <p:spPr bwMode="auto">
            <a:xfrm>
              <a:off x="3600" y="2400"/>
              <a:ext cx="52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3" name="Line 87"/>
            <p:cNvSpPr>
              <a:spLocks noChangeShapeType="1"/>
            </p:cNvSpPr>
            <p:nvPr/>
          </p:nvSpPr>
          <p:spPr bwMode="auto">
            <a:xfrm>
              <a:off x="3264" y="2736"/>
              <a:ext cx="336"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4" name="Line 88"/>
            <p:cNvSpPr>
              <a:spLocks noChangeShapeType="1"/>
            </p:cNvSpPr>
            <p:nvPr/>
          </p:nvSpPr>
          <p:spPr bwMode="auto">
            <a:xfrm>
              <a:off x="3600" y="2544"/>
              <a:ext cx="52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5" name="Line 89"/>
            <p:cNvSpPr>
              <a:spLocks noChangeShapeType="1"/>
            </p:cNvSpPr>
            <p:nvPr/>
          </p:nvSpPr>
          <p:spPr bwMode="auto">
            <a:xfrm flipV="1">
              <a:off x="3840" y="2688"/>
              <a:ext cx="0" cy="768"/>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18876" name="Line 90"/>
            <p:cNvSpPr>
              <a:spLocks noChangeShapeType="1"/>
            </p:cNvSpPr>
            <p:nvPr/>
          </p:nvSpPr>
          <p:spPr bwMode="auto">
            <a:xfrm>
              <a:off x="3840" y="2688"/>
              <a:ext cx="288"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18877" name="Line 91"/>
            <p:cNvSpPr>
              <a:spLocks noChangeShapeType="1"/>
            </p:cNvSpPr>
            <p:nvPr/>
          </p:nvSpPr>
          <p:spPr bwMode="auto">
            <a:xfrm>
              <a:off x="4752" y="2448"/>
              <a:ext cx="432" cy="0"/>
            </a:xfrm>
            <a:prstGeom prst="lin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grpSp>
      <p:grpSp>
        <p:nvGrpSpPr>
          <p:cNvPr id="6" name="Group 92"/>
          <p:cNvGrpSpPr/>
          <p:nvPr/>
        </p:nvGrpSpPr>
        <p:grpSpPr bwMode="auto">
          <a:xfrm>
            <a:off x="3048000" y="2743200"/>
            <a:ext cx="361950" cy="561975"/>
            <a:chOff x="1920" y="1728"/>
            <a:chExt cx="228" cy="354"/>
          </a:xfrm>
        </p:grpSpPr>
        <p:graphicFrame>
          <p:nvGraphicFramePr>
            <p:cNvPr id="118806" name="Object 93"/>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12" name="BMP 图象" r:id="rId3" imgW="238125" imgH="295275" progId="Paint.Picture">
                    <p:embed/>
                  </p:oleObj>
                </mc:Choice>
                <mc:Fallback>
                  <p:oleObj name="BMP 图象" r:id="rId3" imgW="238125" imgH="295275" progId="Paint.Picture">
                    <p:embed/>
                    <p:pic>
                      <p:nvPicPr>
                        <p:cNvPr id="0" name="图片 1136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7" name="Rectangle 94"/>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1</a:t>
              </a:r>
              <a:endParaRPr lang="en-US" altLang="zh-CN" sz="2800" b="1">
                <a:solidFill>
                  <a:srgbClr val="FF0000"/>
                </a:solidFill>
                <a:latin typeface="Times New Roman" panose="02020603050405020304" charset="0"/>
              </a:endParaRPr>
            </a:p>
          </p:txBody>
        </p:sp>
      </p:grpSp>
      <p:grpSp>
        <p:nvGrpSpPr>
          <p:cNvPr id="7" name="Group 95"/>
          <p:cNvGrpSpPr/>
          <p:nvPr/>
        </p:nvGrpSpPr>
        <p:grpSpPr bwMode="auto">
          <a:xfrm>
            <a:off x="5257800" y="3733800"/>
            <a:ext cx="361950" cy="561975"/>
            <a:chOff x="1920" y="1728"/>
            <a:chExt cx="228" cy="354"/>
          </a:xfrm>
        </p:grpSpPr>
        <p:graphicFrame>
          <p:nvGraphicFramePr>
            <p:cNvPr id="118804" name="Object 96"/>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13" name="BMP 图象" r:id="rId5" imgW="238125" imgH="295275" progId="Paint.Picture">
                    <p:embed/>
                  </p:oleObj>
                </mc:Choice>
                <mc:Fallback>
                  <p:oleObj name="BMP 图象" r:id="rId5" imgW="238125" imgH="295275" progId="Paint.Picture">
                    <p:embed/>
                    <p:pic>
                      <p:nvPicPr>
                        <p:cNvPr id="0" name="图片 1136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5" name="Rectangle 97"/>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0</a:t>
              </a:r>
              <a:endParaRPr lang="en-US" altLang="zh-CN" sz="2800" b="1">
                <a:solidFill>
                  <a:srgbClr val="FF0000"/>
                </a:solidFill>
                <a:latin typeface="Times New Roman" panose="02020603050405020304" charset="0"/>
              </a:endParaRPr>
            </a:p>
          </p:txBody>
        </p:sp>
      </p:grpSp>
      <p:grpSp>
        <p:nvGrpSpPr>
          <p:cNvPr id="8" name="Group 98"/>
          <p:cNvGrpSpPr/>
          <p:nvPr/>
        </p:nvGrpSpPr>
        <p:grpSpPr bwMode="auto">
          <a:xfrm>
            <a:off x="7620000" y="3352800"/>
            <a:ext cx="361950" cy="561975"/>
            <a:chOff x="1920" y="1728"/>
            <a:chExt cx="228" cy="354"/>
          </a:xfrm>
        </p:grpSpPr>
        <p:graphicFrame>
          <p:nvGraphicFramePr>
            <p:cNvPr id="118802" name="Object 99"/>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14" name="BMP 图象" r:id="rId6" imgW="238125" imgH="295275" progId="Paint.Picture">
                    <p:embed/>
                  </p:oleObj>
                </mc:Choice>
                <mc:Fallback>
                  <p:oleObj name="BMP 图象" r:id="rId6" imgW="238125" imgH="295275" progId="Paint.Picture">
                    <p:embed/>
                    <p:pic>
                      <p:nvPicPr>
                        <p:cNvPr id="0" name="图片 113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3" name="Rectangle 100"/>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1</a:t>
              </a:r>
              <a:endParaRPr lang="en-US" altLang="zh-CN" sz="2800" b="1">
                <a:solidFill>
                  <a:srgbClr val="FF0000"/>
                </a:solidFill>
                <a:latin typeface="Times New Roman" panose="02020603050405020304" charset="0"/>
              </a:endParaRPr>
            </a:p>
          </p:txBody>
        </p:sp>
      </p:grpSp>
      <p:grpSp>
        <p:nvGrpSpPr>
          <p:cNvPr id="9" name="Group 101"/>
          <p:cNvGrpSpPr/>
          <p:nvPr/>
        </p:nvGrpSpPr>
        <p:grpSpPr bwMode="auto">
          <a:xfrm>
            <a:off x="1066800" y="2895600"/>
            <a:ext cx="361950" cy="561975"/>
            <a:chOff x="1920" y="1728"/>
            <a:chExt cx="228" cy="354"/>
          </a:xfrm>
        </p:grpSpPr>
        <p:graphicFrame>
          <p:nvGraphicFramePr>
            <p:cNvPr id="118800" name="Object 102"/>
            <p:cNvGraphicFramePr>
              <a:graphicFrameLocks noChangeAspect="1"/>
            </p:cNvGraphicFramePr>
            <p:nvPr/>
          </p:nvGraphicFramePr>
          <p:xfrm>
            <a:off x="1968" y="1824"/>
            <a:ext cx="149" cy="186"/>
          </p:xfrm>
          <a:graphic>
            <a:graphicData uri="http://schemas.openxmlformats.org/presentationml/2006/ole">
              <mc:AlternateContent xmlns:mc="http://schemas.openxmlformats.org/markup-compatibility/2006">
                <mc:Choice xmlns:v="urn:schemas-microsoft-com:vml" Requires="v">
                  <p:oleObj spid="_x0000_s113815" name="BMP 图象" r:id="rId7" imgW="238125" imgH="295275" progId="Paint.Picture">
                    <p:embed/>
                  </p:oleObj>
                </mc:Choice>
                <mc:Fallback>
                  <p:oleObj name="BMP 图象" r:id="rId7" imgW="238125" imgH="295275" progId="Paint.Picture">
                    <p:embed/>
                    <p:pic>
                      <p:nvPicPr>
                        <p:cNvPr id="0" name="图片 1136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824"/>
                          <a:ext cx="149" cy="186"/>
                        </a:xfrm>
                        <a:prstGeom prst="rect">
                          <a:avLst/>
                        </a:prstGeom>
                        <a:noFill/>
                        <a:ln>
                          <a:noFill/>
                        </a:ln>
                        <a:effectLst/>
                      </p:spPr>
                    </p:pic>
                  </p:oleObj>
                </mc:Fallback>
              </mc:AlternateContent>
            </a:graphicData>
          </a:graphic>
        </p:graphicFrame>
        <p:sp>
          <p:nvSpPr>
            <p:cNvPr id="118801" name="Rectangle 103"/>
            <p:cNvSpPr>
              <a:spLocks noChangeArrowheads="1"/>
            </p:cNvSpPr>
            <p:nvPr/>
          </p:nvSpPr>
          <p:spPr bwMode="auto">
            <a:xfrm>
              <a:off x="1920" y="1728"/>
              <a:ext cx="228" cy="354"/>
            </a:xfrm>
            <a:prstGeom prst="rect">
              <a:avLst/>
            </a:prstGeom>
            <a:noFill/>
            <a:ln>
              <a:noFill/>
            </a:ln>
          </p:spPr>
          <p:txBody>
            <a:bodyPr wrap="none">
              <a:spAutoFit/>
            </a:bodyPr>
            <a:lstStyle/>
            <a:p>
              <a:pPr algn="ctr">
                <a:lnSpc>
                  <a:spcPct val="110000"/>
                </a:lnSpc>
                <a:spcBef>
                  <a:spcPct val="10000"/>
                </a:spcBef>
              </a:pPr>
              <a:r>
                <a:rPr lang="en-US" altLang="zh-CN" sz="2800" b="1">
                  <a:solidFill>
                    <a:srgbClr val="000099"/>
                  </a:solidFill>
                  <a:latin typeface="Times New Roman" panose="02020603050405020304" charset="0"/>
                </a:rPr>
                <a:t>0</a:t>
              </a:r>
              <a:endParaRPr lang="en-US" altLang="zh-CN" sz="2800" b="1">
                <a:solidFill>
                  <a:srgbClr val="FF0000"/>
                </a:solidFill>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300"/>
                                        </p:tgtEl>
                                        <p:attrNameLst>
                                          <p:attrName>style.visibility</p:attrName>
                                        </p:attrNameLst>
                                      </p:cBhvr>
                                      <p:to>
                                        <p:strVal val="visible"/>
                                      </p:to>
                                    </p:set>
                                    <p:animEffect transition="in" filter="blinds(horizontal)">
                                      <p:cBhvr>
                                        <p:cTn id="22" dur="500"/>
                                        <p:tgtEl>
                                          <p:spTgt spid="97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762000" y="533400"/>
            <a:ext cx="7772400" cy="291147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zh-CN" altLang="en-US" sz="2800" b="1">
                <a:solidFill>
                  <a:srgbClr val="CC0000"/>
                </a:solidFill>
                <a:effectLst>
                  <a:outerShdw blurRad="38100" dist="38100" dir="2700000" algn="tl">
                    <a:srgbClr val="DDDDDD"/>
                  </a:outerShdw>
                </a:effectLst>
              </a:rPr>
              <a:t>例 </a:t>
            </a:r>
            <a:r>
              <a:rPr lang="en-US" altLang="zh-CN" sz="2800" b="1">
                <a:solidFill>
                  <a:srgbClr val="CC0000"/>
                </a:solidFill>
                <a:effectLst>
                  <a:outerShdw blurRad="38100" dist="38100" dir="2700000" algn="tl">
                    <a:srgbClr val="DDDDDD"/>
                  </a:outerShdw>
                </a:effectLst>
              </a:rPr>
              <a:t>2:</a:t>
            </a:r>
            <a:r>
              <a:rPr lang="en-US" altLang="zh-CN" sz="2800" b="1">
                <a:effectLst>
                  <a:outerShdw blurRad="38100" dist="38100" dir="2700000" algn="tl">
                    <a:srgbClr val="DDDDDD"/>
                  </a:outerShdw>
                </a:effectLst>
              </a:rPr>
              <a:t>    </a:t>
            </a:r>
            <a:r>
              <a:rPr lang="zh-CN" altLang="en-US" sz="2800" b="1">
                <a:effectLst>
                  <a:outerShdw blurRad="38100" dist="38100" dir="2700000" algn="tl">
                    <a:srgbClr val="DDDDDD"/>
                  </a:outerShdw>
                </a:effectLst>
              </a:rPr>
              <a:t>某工厂有</a:t>
            </a:r>
            <a:r>
              <a:rPr lang="en-US" altLang="zh-CN" sz="2800" b="1" i="1">
                <a:solidFill>
                  <a:srgbClr val="CC0000"/>
                </a:solidFill>
                <a:effectLst>
                  <a:outerShdw blurRad="38100" dist="38100" dir="2700000" algn="tl">
                    <a:srgbClr val="DDDDDD"/>
                  </a:outerShdw>
                </a:effectLst>
              </a:rPr>
              <a:t>A</a:t>
            </a:r>
            <a:r>
              <a:rPr lang="zh-CN" altLang="en-US" sz="2800" b="1" i="1">
                <a:solidFill>
                  <a:srgbClr val="CC0000"/>
                </a:solidFill>
                <a:effectLst>
                  <a:outerShdw blurRad="38100" dist="38100" dir="2700000" algn="tl">
                    <a:srgbClr val="DDDDDD"/>
                  </a:outerShdw>
                </a:effectLst>
              </a:rPr>
              <a:t>、</a:t>
            </a:r>
            <a:r>
              <a:rPr lang="en-US" altLang="zh-CN" sz="2800" b="1" i="1">
                <a:solidFill>
                  <a:srgbClr val="CC0000"/>
                </a:solidFill>
                <a:effectLst>
                  <a:outerShdw blurRad="38100" dist="38100" dir="2700000" algn="tl">
                    <a:srgbClr val="DDDDDD"/>
                  </a:outerShdw>
                </a:effectLst>
              </a:rPr>
              <a:t>B</a:t>
            </a:r>
            <a:r>
              <a:rPr lang="zh-CN" altLang="en-US" sz="2800" b="1" i="1">
                <a:solidFill>
                  <a:srgbClr val="CC0000"/>
                </a:solidFill>
                <a:effectLst>
                  <a:outerShdw blurRad="38100" dist="38100" dir="2700000" algn="tl">
                    <a:srgbClr val="DDDDDD"/>
                  </a:outerShdw>
                </a:effectLst>
              </a:rPr>
              <a:t>、</a:t>
            </a:r>
            <a:r>
              <a:rPr lang="en-US" altLang="zh-CN" sz="2800" b="1" i="1">
                <a:solidFill>
                  <a:srgbClr val="CC0000"/>
                </a:solidFill>
                <a:effectLst>
                  <a:outerShdw blurRad="38100" dist="38100" dir="2700000" algn="tl">
                    <a:srgbClr val="DDDDDD"/>
                  </a:outerShdw>
                </a:effectLst>
              </a:rPr>
              <a:t>C</a:t>
            </a:r>
            <a:r>
              <a:rPr lang="zh-CN" altLang="en-US" sz="2800" b="1">
                <a:effectLst>
                  <a:outerShdw blurRad="38100" dist="38100" dir="2700000" algn="tl">
                    <a:srgbClr val="DDDDDD"/>
                  </a:outerShdw>
                </a:effectLst>
              </a:rPr>
              <a:t>三个车间和一个自备电站，站内有两台发电机</a:t>
            </a:r>
            <a:r>
              <a:rPr lang="en-US" altLang="zh-CN" sz="2800" b="1" i="1">
                <a:solidFill>
                  <a:srgbClr val="000099"/>
                </a:solidFill>
                <a:effectLst>
                  <a:outerShdw blurRad="38100" dist="38100" dir="2700000" algn="tl">
                    <a:srgbClr val="DDDDDD"/>
                  </a:outerShdw>
                </a:effectLst>
              </a:rPr>
              <a:t>G</a:t>
            </a:r>
            <a:r>
              <a:rPr lang="en-US" altLang="zh-CN" sz="2800" b="1" baseline="-25000">
                <a:solidFill>
                  <a:srgbClr val="000099"/>
                </a:solidFill>
                <a:effectLst>
                  <a:outerShdw blurRad="38100" dist="38100" dir="2700000" algn="tl">
                    <a:srgbClr val="DDDDDD"/>
                  </a:outerShdw>
                </a:effectLst>
              </a:rPr>
              <a:t>1</a:t>
            </a:r>
            <a:r>
              <a:rPr lang="zh-CN" altLang="en-US" sz="2800" b="1">
                <a:effectLst>
                  <a:outerShdw blurRad="38100" dist="38100" dir="2700000" algn="tl">
                    <a:srgbClr val="DDDDDD"/>
                  </a:outerShdw>
                </a:effectLst>
              </a:rPr>
              <a:t>和</a:t>
            </a:r>
            <a:r>
              <a:rPr lang="en-US" altLang="zh-CN" sz="2800" b="1" i="1">
                <a:solidFill>
                  <a:srgbClr val="000099"/>
                </a:solidFill>
                <a:effectLst>
                  <a:outerShdw blurRad="38100" dist="38100" dir="2700000" algn="tl">
                    <a:srgbClr val="DDDDDD"/>
                  </a:outerShdw>
                </a:effectLst>
              </a:rPr>
              <a:t>G</a:t>
            </a:r>
            <a:r>
              <a:rPr lang="en-US" altLang="zh-CN" sz="2800" b="1" baseline="-25000">
                <a:solidFill>
                  <a:srgbClr val="000099"/>
                </a:solidFill>
                <a:effectLst>
                  <a:outerShdw blurRad="38100" dist="38100" dir="2700000" algn="tl">
                    <a:srgbClr val="DDDDDD"/>
                  </a:outerShdw>
                </a:effectLst>
              </a:rPr>
              <a:t>2</a:t>
            </a:r>
            <a:r>
              <a:rPr lang="zh-CN" altLang="en-US"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的容量是</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的两倍。如果一个车间开工，只需</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运行即可满足要求；如果两个车间开工，只需</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运行，如果三个车间同时开工，则</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和 </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均需运行。试画出控制</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和 </a:t>
            </a:r>
            <a:r>
              <a:rPr lang="en-US" altLang="zh-CN" sz="2800" b="1" i="1">
                <a:effectLst>
                  <a:outerShdw blurRad="38100" dist="38100" dir="2700000" algn="tl">
                    <a:srgbClr val="DDDDDD"/>
                  </a:outerShdw>
                </a:effectLst>
              </a:rPr>
              <a:t>G</a:t>
            </a:r>
            <a:r>
              <a:rPr lang="en-US" altLang="zh-CN" sz="2800" b="1" baseline="-25000">
                <a:effectLst>
                  <a:outerShdw blurRad="38100" dist="38100" dir="2700000" algn="tl">
                    <a:srgbClr val="DDDDDD"/>
                  </a:outerShdw>
                </a:effectLst>
              </a:rPr>
              <a:t>2</a:t>
            </a:r>
            <a:r>
              <a:rPr lang="zh-CN" altLang="en-US" sz="2800" b="1">
                <a:effectLst>
                  <a:outerShdw blurRad="38100" dist="38100" dir="2700000" algn="tl">
                    <a:srgbClr val="DDDDDD"/>
                  </a:outerShdw>
                </a:effectLst>
              </a:rPr>
              <a:t>运行的逻辑图。</a:t>
            </a:r>
          </a:p>
        </p:txBody>
      </p:sp>
      <p:sp>
        <p:nvSpPr>
          <p:cNvPr id="98307" name="Rectangle 3"/>
          <p:cNvSpPr>
            <a:spLocks noChangeArrowheads="1"/>
          </p:cNvSpPr>
          <p:nvPr/>
        </p:nvSpPr>
        <p:spPr bwMode="auto">
          <a:xfrm>
            <a:off x="609600" y="4800600"/>
            <a:ext cx="7696200" cy="1373188"/>
          </a:xfrm>
          <a:prstGeom prst="rect">
            <a:avLst/>
          </a:prstGeom>
          <a:noFill/>
          <a:ln w="9525">
            <a:noFill/>
            <a:miter lim="800000"/>
          </a:ln>
          <a:effectLst/>
        </p:spPr>
        <p:txBody>
          <a:bodyPr>
            <a:spAutoFit/>
          </a:bodyPr>
          <a:lstStyle/>
          <a:p>
            <a:r>
              <a:rPr lang="en-US" altLang="zh-CN" sz="2800" b="1" dirty="0">
                <a:solidFill>
                  <a:schemeClr val="bg1"/>
                </a:solidFill>
                <a:latin typeface="Times New Roman" panose="02020603050405020304" charset="0"/>
              </a:rPr>
              <a:t>    </a:t>
            </a:r>
            <a:r>
              <a:rPr lang="zh-CN" altLang="en-US" sz="2800" b="1" dirty="0">
                <a:effectLst>
                  <a:outerShdw blurRad="38100" dist="38100" dir="2700000" algn="tl">
                    <a:srgbClr val="DDDDDD"/>
                  </a:outerShdw>
                </a:effectLst>
                <a:latin typeface="Times New Roman" panose="02020603050405020304" charset="0"/>
              </a:rPr>
              <a:t>设：</a:t>
            </a:r>
            <a:r>
              <a:rPr lang="en-US" altLang="zh-CN" sz="2800" b="1" i="1" dirty="0">
                <a:effectLst>
                  <a:outerShdw blurRad="38100" dist="38100" dir="2700000" algn="tl">
                    <a:srgbClr val="DDDDDD"/>
                  </a:outerShdw>
                </a:effectLst>
                <a:latin typeface="Times New Roman" panose="02020603050405020304" charset="0"/>
              </a:rPr>
              <a:t>A</a:t>
            </a:r>
            <a:r>
              <a:rPr lang="zh-CN" altLang="en-US" sz="2800" b="1" i="1" dirty="0">
                <a:effectLst>
                  <a:outerShdw blurRad="38100" dist="38100" dir="2700000" algn="tl">
                    <a:srgbClr val="DDDDDD"/>
                  </a:outerShdw>
                </a:effectLst>
                <a:latin typeface="Times New Roman" panose="02020603050405020304" charset="0"/>
              </a:rPr>
              <a:t>、</a:t>
            </a:r>
            <a:r>
              <a:rPr lang="en-US" altLang="zh-CN" sz="2800" b="1" i="1" dirty="0">
                <a:effectLst>
                  <a:outerShdw blurRad="38100" dist="38100" dir="2700000" algn="tl">
                    <a:srgbClr val="DDDDDD"/>
                  </a:outerShdw>
                </a:effectLst>
                <a:latin typeface="Times New Roman" panose="02020603050405020304" charset="0"/>
              </a:rPr>
              <a:t>B</a:t>
            </a:r>
            <a:r>
              <a:rPr lang="zh-CN" altLang="en-US" sz="2800" b="1" i="1" dirty="0">
                <a:effectLst>
                  <a:outerShdw blurRad="38100" dist="38100" dir="2700000" algn="tl">
                    <a:srgbClr val="DDDDDD"/>
                  </a:outerShdw>
                </a:effectLst>
                <a:latin typeface="Times New Roman" panose="02020603050405020304" charset="0"/>
              </a:rPr>
              <a:t>、</a:t>
            </a:r>
            <a:r>
              <a:rPr lang="en-US" altLang="zh-CN" sz="2800" b="1" i="1" dirty="0">
                <a:effectLst>
                  <a:outerShdw blurRad="38100" dist="38100" dir="2700000" algn="tl">
                    <a:srgbClr val="DDDDDD"/>
                  </a:outerShdw>
                </a:effectLst>
                <a:latin typeface="Times New Roman" panose="02020603050405020304" charset="0"/>
              </a:rPr>
              <a:t>C</a:t>
            </a:r>
            <a:r>
              <a:rPr lang="zh-CN" altLang="en-US" sz="2800" b="1" dirty="0">
                <a:effectLst>
                  <a:outerShdw blurRad="38100" dist="38100" dir="2700000" algn="tl">
                    <a:srgbClr val="DDDDDD"/>
                  </a:outerShdw>
                </a:effectLst>
                <a:latin typeface="Times New Roman" panose="02020603050405020304" charset="0"/>
              </a:rPr>
              <a:t>分别表示三个车间的开工状态：</a:t>
            </a:r>
          </a:p>
          <a:p>
            <a:r>
              <a:rPr lang="zh-CN" altLang="en-US" sz="2800" b="1" dirty="0">
                <a:solidFill>
                  <a:srgbClr val="FF0000"/>
                </a:solidFill>
                <a:latin typeface="Times New Roman" panose="02020603050405020304" charset="0"/>
              </a:rPr>
              <a:t>    </a:t>
            </a:r>
            <a:r>
              <a:rPr lang="zh-CN" altLang="en-US" sz="2800" b="1" dirty="0">
                <a:solidFill>
                  <a:srgbClr val="CC0000"/>
                </a:solidFill>
                <a:latin typeface="Times New Roman" panose="02020603050405020304" charset="0"/>
              </a:rPr>
              <a:t>开工为“</a:t>
            </a:r>
            <a:r>
              <a:rPr lang="en-US" altLang="zh-CN" sz="2800" b="1" dirty="0">
                <a:solidFill>
                  <a:srgbClr val="CC0000"/>
                </a:solidFill>
                <a:latin typeface="Times New Roman" panose="02020603050405020304" charset="0"/>
              </a:rPr>
              <a:t>1”</a:t>
            </a:r>
            <a:r>
              <a:rPr lang="zh-CN" altLang="en-US" sz="2800" b="1" dirty="0">
                <a:solidFill>
                  <a:srgbClr val="CC0000"/>
                </a:solidFill>
                <a:latin typeface="Times New Roman" panose="02020603050405020304" charset="0"/>
              </a:rPr>
              <a:t>，不开工为“</a:t>
            </a:r>
            <a:r>
              <a:rPr lang="en-US" altLang="zh-CN" sz="2800" b="1" dirty="0">
                <a:solidFill>
                  <a:srgbClr val="CC0000"/>
                </a:solidFill>
                <a:latin typeface="Times New Roman" panose="02020603050405020304" charset="0"/>
              </a:rPr>
              <a:t>0”</a:t>
            </a:r>
            <a:r>
              <a:rPr lang="zh-CN" altLang="en-US" sz="2800" b="1" dirty="0">
                <a:solidFill>
                  <a:srgbClr val="CC0000"/>
                </a:solidFill>
                <a:latin typeface="Times New Roman" panose="02020603050405020304" charset="0"/>
              </a:rPr>
              <a:t>；</a:t>
            </a:r>
          </a:p>
          <a:p>
            <a:r>
              <a:rPr lang="zh-CN" altLang="en-US" sz="2800" b="1" dirty="0">
                <a:solidFill>
                  <a:schemeClr val="accent2"/>
                </a:solidFill>
                <a:latin typeface="Times New Roman" panose="02020603050405020304" charset="0"/>
              </a:rPr>
              <a:t>    </a:t>
            </a:r>
            <a:r>
              <a:rPr lang="en-US" altLang="zh-CN" sz="2800" b="1" i="1" dirty="0">
                <a:solidFill>
                  <a:srgbClr val="003366"/>
                </a:solidFill>
                <a:latin typeface="Times New Roman" panose="02020603050405020304" charset="0"/>
              </a:rPr>
              <a:t>G</a:t>
            </a:r>
            <a:r>
              <a:rPr lang="en-US" altLang="zh-CN" sz="2800" b="1" baseline="-25000" dirty="0">
                <a:solidFill>
                  <a:srgbClr val="003366"/>
                </a:solidFill>
                <a:latin typeface="Times New Roman" panose="02020603050405020304" charset="0"/>
              </a:rPr>
              <a:t>1</a:t>
            </a:r>
            <a:r>
              <a:rPr lang="zh-CN" altLang="en-US" sz="2800" b="1" dirty="0">
                <a:solidFill>
                  <a:srgbClr val="003366"/>
                </a:solidFill>
                <a:latin typeface="Times New Roman" panose="02020603050405020304" charset="0"/>
              </a:rPr>
              <a:t>和</a:t>
            </a:r>
            <a:r>
              <a:rPr lang="zh-CN" altLang="en-US" sz="2800" b="1" i="1" dirty="0">
                <a:solidFill>
                  <a:srgbClr val="003366"/>
                </a:solidFill>
                <a:latin typeface="Times New Roman" panose="02020603050405020304" charset="0"/>
              </a:rPr>
              <a:t> </a:t>
            </a:r>
            <a:r>
              <a:rPr lang="en-US" altLang="zh-CN" sz="2800" b="1" i="1" dirty="0">
                <a:solidFill>
                  <a:srgbClr val="003366"/>
                </a:solidFill>
                <a:latin typeface="Times New Roman" panose="02020603050405020304" charset="0"/>
              </a:rPr>
              <a:t>G</a:t>
            </a:r>
            <a:r>
              <a:rPr lang="en-US" altLang="zh-CN" sz="2800" b="1" baseline="-25000" dirty="0">
                <a:solidFill>
                  <a:srgbClr val="003366"/>
                </a:solidFill>
                <a:latin typeface="Times New Roman" panose="02020603050405020304" charset="0"/>
              </a:rPr>
              <a:t>2</a:t>
            </a:r>
            <a:r>
              <a:rPr lang="zh-CN" altLang="en-US" sz="2800" b="1" dirty="0">
                <a:solidFill>
                  <a:srgbClr val="003366"/>
                </a:solidFill>
                <a:latin typeface="Times New Roman" panose="02020603050405020304" charset="0"/>
              </a:rPr>
              <a:t>运行为“</a:t>
            </a:r>
            <a:r>
              <a:rPr lang="en-US" altLang="zh-CN" sz="2800" b="1" dirty="0">
                <a:solidFill>
                  <a:srgbClr val="003366"/>
                </a:solidFill>
                <a:latin typeface="Times New Roman" panose="02020603050405020304" charset="0"/>
              </a:rPr>
              <a:t>1”</a:t>
            </a:r>
            <a:r>
              <a:rPr lang="zh-CN" altLang="en-US" sz="2800" b="1" dirty="0">
                <a:solidFill>
                  <a:srgbClr val="003366"/>
                </a:solidFill>
                <a:latin typeface="Times New Roman" panose="02020603050405020304" charset="0"/>
              </a:rPr>
              <a:t>，不运行为“</a:t>
            </a:r>
            <a:r>
              <a:rPr lang="en-US" altLang="zh-CN" sz="2800" b="1" dirty="0">
                <a:solidFill>
                  <a:srgbClr val="003366"/>
                </a:solidFill>
                <a:latin typeface="Times New Roman" panose="02020603050405020304" charset="0"/>
              </a:rPr>
              <a:t>0”</a:t>
            </a:r>
            <a:r>
              <a:rPr lang="zh-CN" altLang="en-US" sz="2800" b="1" dirty="0">
                <a:solidFill>
                  <a:srgbClr val="003366"/>
                </a:solidFill>
                <a:latin typeface="Times New Roman" panose="02020603050405020304" charset="0"/>
              </a:rPr>
              <a:t>。</a:t>
            </a:r>
            <a:endParaRPr lang="zh-CN" altLang="en-US" sz="2800" b="1" dirty="0">
              <a:solidFill>
                <a:schemeClr val="accent2"/>
              </a:solidFill>
              <a:latin typeface="Times New Roman" panose="02020603050405020304" charset="0"/>
            </a:endParaRPr>
          </a:p>
        </p:txBody>
      </p:sp>
      <p:sp>
        <p:nvSpPr>
          <p:cNvPr id="98308" name="Text Box 4"/>
          <p:cNvSpPr txBox="1">
            <a:spLocks noChangeArrowheads="1"/>
          </p:cNvSpPr>
          <p:nvPr/>
        </p:nvSpPr>
        <p:spPr bwMode="auto">
          <a:xfrm>
            <a:off x="685800" y="3429000"/>
            <a:ext cx="4419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根据逻辑要求列状态表</a:t>
            </a:r>
          </a:p>
        </p:txBody>
      </p:sp>
      <p:sp>
        <p:nvSpPr>
          <p:cNvPr id="98309" name="Text Box 5"/>
          <p:cNvSpPr txBox="1">
            <a:spLocks noChangeArrowheads="1"/>
          </p:cNvSpPr>
          <p:nvPr/>
        </p:nvSpPr>
        <p:spPr bwMode="auto">
          <a:xfrm>
            <a:off x="685800" y="3886200"/>
            <a:ext cx="7620000" cy="94615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40000"/>
              </a:spcBef>
            </a:pPr>
            <a:r>
              <a:rPr lang="en-US" altLang="zh-CN" sz="2800" b="1">
                <a:solidFill>
                  <a:srgbClr val="006600"/>
                </a:solidFill>
                <a:effectLst>
                  <a:outerShdw blurRad="38100" dist="38100" dir="2700000" algn="tl">
                    <a:srgbClr val="DDDDDD"/>
                  </a:outerShdw>
                </a:effectLst>
              </a:rPr>
              <a:t>    </a:t>
            </a:r>
            <a:r>
              <a:rPr lang="zh-CN" altLang="en-US" sz="2800" b="1">
                <a:solidFill>
                  <a:srgbClr val="000099"/>
                </a:solidFill>
                <a:effectLst>
                  <a:outerShdw blurRad="38100" dist="38100" dir="2700000" algn="tl">
                    <a:srgbClr val="DDDDDD"/>
                  </a:outerShdw>
                </a:effectLst>
              </a:rPr>
              <a:t>首先假设逻辑变量、逻辑函数取</a:t>
            </a:r>
            <a:r>
              <a:rPr lang="zh-CN" altLang="en-US" sz="2800" b="1">
                <a:solidFill>
                  <a:srgbClr val="CC0000"/>
                </a:solidFill>
                <a:effectLst>
                  <a:outerShdw blurRad="38100" dist="38100" dir="2700000" algn="tl">
                    <a:srgbClr val="DDDDDD"/>
                  </a:outerShdw>
                </a:effectLst>
              </a:rPr>
              <a:t>“</a:t>
            </a:r>
            <a:r>
              <a:rPr lang="en-US" altLang="zh-CN" sz="2800" b="1">
                <a:solidFill>
                  <a:srgbClr val="CC0000"/>
                </a:solidFill>
                <a:effectLst>
                  <a:outerShdw blurRad="38100" dist="38100" dir="2700000" algn="tl">
                    <a:srgbClr val="DDDDDD"/>
                  </a:outerShdw>
                </a:effectLst>
              </a:rPr>
              <a:t>0”</a:t>
            </a:r>
            <a:r>
              <a:rPr lang="zh-CN" altLang="en-US" sz="2800" b="1">
                <a:solidFill>
                  <a:srgbClr val="CC0000"/>
                </a:solidFill>
                <a:effectLst>
                  <a:outerShdw blurRad="38100" dist="38100" dir="2700000" algn="tl">
                    <a:srgbClr val="DDDDDD"/>
                  </a:outerShdw>
                </a:effectLst>
              </a:rPr>
              <a:t>、“</a:t>
            </a:r>
            <a:r>
              <a:rPr lang="en-US" altLang="zh-CN" sz="2800" b="1">
                <a:solidFill>
                  <a:srgbClr val="CC0000"/>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的含义</a:t>
            </a:r>
            <a:r>
              <a:rPr lang="zh-CN" altLang="en-US" sz="2800" b="1">
                <a:solidFill>
                  <a:srgbClr val="006600"/>
                </a:solidFill>
                <a:effectLst>
                  <a:outerShdw blurRad="38100" dist="38100" dir="2700000" algn="tl">
                    <a:srgbClr val="DDDDDD"/>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left)">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gtEl>
                                        <p:attrNameLst>
                                          <p:attrName>style.visibility</p:attrName>
                                        </p:attrNameLst>
                                      </p:cBhvr>
                                      <p:to>
                                        <p:strVal val="visible"/>
                                      </p:to>
                                    </p:set>
                                    <p:animEffect transition="in" filter="wipe(left)">
                                      <p:cBhvr>
                                        <p:cTn id="12" dur="500"/>
                                        <p:tgtEl>
                                          <p:spTgt spid="98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7"/>
                                        </p:tgtEl>
                                        <p:attrNameLst>
                                          <p:attrName>style.visibility</p:attrName>
                                        </p:attrNameLst>
                                      </p:cBhvr>
                                      <p:to>
                                        <p:strVal val="visible"/>
                                      </p:to>
                                    </p:set>
                                    <p:animEffect transition="in" filter="wipe(left)">
                                      <p:cBhvr>
                                        <p:cTn id="17"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762000" y="1066800"/>
            <a:ext cx="4267200" cy="3035300"/>
          </a:xfrm>
          <a:prstGeom prst="rect">
            <a:avLst/>
          </a:prstGeom>
          <a:noFill/>
          <a:ln w="9525">
            <a:noFill/>
            <a:miter lim="800000"/>
          </a:ln>
          <a:effectLst/>
        </p:spPr>
        <p:txBody>
          <a:bodyPr>
            <a:spAutoFit/>
          </a:bodyPr>
          <a:lstStyle/>
          <a:p>
            <a:pPr>
              <a:lnSpc>
                <a:spcPct val="115000"/>
              </a:lnSpc>
              <a:spcBef>
                <a:spcPct val="50000"/>
              </a:spcBef>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逻辑要求：如果一个车间开工，只需</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2</a:t>
            </a:r>
            <a:r>
              <a:rPr lang="zh-CN" altLang="en-US" sz="2800" b="1">
                <a:effectLst>
                  <a:outerShdw blurRad="38100" dist="38100" dir="2700000" algn="tl">
                    <a:srgbClr val="DDDDDD"/>
                  </a:outerShdw>
                </a:effectLst>
                <a:latin typeface="Times New Roman" panose="02020603050405020304" charset="0"/>
              </a:rPr>
              <a:t>运行即可满足要求；如果两个车间开工，只需</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运行，如果三个车间同时开工，则</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和 </a:t>
            </a:r>
            <a:r>
              <a:rPr lang="en-US" altLang="zh-CN" sz="2800" b="1" i="1">
                <a:effectLst>
                  <a:outerShdw blurRad="38100" dist="38100" dir="2700000" algn="tl">
                    <a:srgbClr val="DDDDDD"/>
                  </a:outerShdw>
                </a:effectLst>
                <a:latin typeface="Times New Roman" panose="02020603050405020304" charset="0"/>
              </a:rPr>
              <a:t>G</a:t>
            </a:r>
            <a:r>
              <a:rPr lang="en-US" altLang="zh-CN" sz="2800" b="1" baseline="-25000">
                <a:effectLst>
                  <a:outerShdw blurRad="38100" dist="38100" dir="2700000" algn="tl">
                    <a:srgbClr val="DDDDDD"/>
                  </a:outerShdw>
                </a:effectLst>
                <a:latin typeface="Times New Roman" panose="02020603050405020304" charset="0"/>
              </a:rPr>
              <a:t>2</a:t>
            </a:r>
            <a:r>
              <a:rPr lang="zh-CN" altLang="en-US" sz="2800" b="1">
                <a:effectLst>
                  <a:outerShdw blurRad="38100" dist="38100" dir="2700000" algn="tl">
                    <a:srgbClr val="DDDDDD"/>
                  </a:outerShdw>
                </a:effectLst>
                <a:latin typeface="Times New Roman" panose="02020603050405020304" charset="0"/>
              </a:rPr>
              <a:t>均需运行。</a:t>
            </a:r>
          </a:p>
        </p:txBody>
      </p:sp>
      <p:sp>
        <p:nvSpPr>
          <p:cNvPr id="99331" name="Rectangle 3"/>
          <p:cNvSpPr>
            <a:spLocks noChangeArrowheads="1"/>
          </p:cNvSpPr>
          <p:nvPr/>
        </p:nvSpPr>
        <p:spPr bwMode="auto">
          <a:xfrm>
            <a:off x="609600" y="4343400"/>
            <a:ext cx="901700"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开工</a:t>
            </a:r>
            <a:endParaRPr lang="zh-CN" altLang="en-US" sz="3200" b="1">
              <a:solidFill>
                <a:srgbClr val="00CCFF"/>
              </a:solidFill>
              <a:effectLst>
                <a:outerShdw blurRad="38100" dist="38100" dir="2700000" algn="tl">
                  <a:srgbClr val="DDDDDD"/>
                </a:outerShdw>
              </a:effectLst>
              <a:latin typeface="Times New Roman" panose="02020603050405020304" charset="0"/>
            </a:endParaRPr>
          </a:p>
        </p:txBody>
      </p:sp>
      <p:sp>
        <p:nvSpPr>
          <p:cNvPr id="120836" name="Line 4"/>
          <p:cNvSpPr>
            <a:spLocks noChangeShapeType="1"/>
          </p:cNvSpPr>
          <p:nvPr/>
        </p:nvSpPr>
        <p:spPr bwMode="auto">
          <a:xfrm>
            <a:off x="1524000" y="4598988"/>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99333" name="Rectangle 5"/>
          <p:cNvSpPr>
            <a:spLocks noChangeArrowheads="1"/>
          </p:cNvSpPr>
          <p:nvPr/>
        </p:nvSpPr>
        <p:spPr bwMode="auto">
          <a:xfrm>
            <a:off x="1905000" y="4321175"/>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FF0000"/>
                </a:solidFill>
                <a:effectLst>
                  <a:outerShdw blurRad="38100" dist="38100" dir="2700000" algn="tl">
                    <a:srgbClr val="DDDDDD"/>
                  </a:outerShdw>
                </a:effectLst>
                <a:latin typeface="Times New Roman" panose="02020603050405020304" charset="0"/>
              </a:rPr>
              <a:t>“1”</a:t>
            </a:r>
            <a:endParaRPr lang="en-US" altLang="zh-CN" sz="3200" b="1">
              <a:solidFill>
                <a:srgbClr val="00CCFF"/>
              </a:solidFill>
              <a:effectLst>
                <a:outerShdw blurRad="38100" dist="38100" dir="2700000" algn="tl">
                  <a:srgbClr val="DDDDDD"/>
                </a:outerShdw>
              </a:effectLst>
              <a:latin typeface="Times New Roman" panose="02020603050405020304" charset="0"/>
            </a:endParaRPr>
          </a:p>
        </p:txBody>
      </p:sp>
      <p:sp>
        <p:nvSpPr>
          <p:cNvPr id="99334" name="Rectangle 6"/>
          <p:cNvSpPr>
            <a:spLocks noChangeArrowheads="1"/>
          </p:cNvSpPr>
          <p:nvPr/>
        </p:nvSpPr>
        <p:spPr bwMode="auto">
          <a:xfrm>
            <a:off x="2859088" y="4346575"/>
            <a:ext cx="1255712"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不开工</a:t>
            </a:r>
            <a:endParaRPr lang="zh-CN" altLang="en-US" sz="2800" b="1">
              <a:solidFill>
                <a:srgbClr val="00CCFF"/>
              </a:solidFill>
              <a:effectLst>
                <a:outerShdw blurRad="38100" dist="38100" dir="2700000" algn="tl">
                  <a:srgbClr val="DDDDDD"/>
                </a:outerShdw>
              </a:effectLst>
              <a:latin typeface="Times New Roman" panose="02020603050405020304" charset="0"/>
            </a:endParaRPr>
          </a:p>
        </p:txBody>
      </p:sp>
      <p:sp>
        <p:nvSpPr>
          <p:cNvPr id="120839" name="Line 7"/>
          <p:cNvSpPr>
            <a:spLocks noChangeShapeType="1"/>
          </p:cNvSpPr>
          <p:nvPr/>
        </p:nvSpPr>
        <p:spPr bwMode="auto">
          <a:xfrm>
            <a:off x="4114800" y="4598988"/>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99336" name="Rectangle 8"/>
          <p:cNvSpPr>
            <a:spLocks noChangeArrowheads="1"/>
          </p:cNvSpPr>
          <p:nvPr/>
        </p:nvSpPr>
        <p:spPr bwMode="auto">
          <a:xfrm>
            <a:off x="4495800" y="4343400"/>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FF0000"/>
                </a:solidFill>
                <a:effectLst>
                  <a:outerShdw blurRad="38100" dist="38100" dir="2700000" algn="tl">
                    <a:srgbClr val="DDDDDD"/>
                  </a:outerShdw>
                </a:effectLst>
                <a:latin typeface="Times New Roman" panose="02020603050405020304" charset="0"/>
              </a:rPr>
              <a:t>“0”</a:t>
            </a:r>
            <a:endParaRPr lang="en-US" altLang="zh-CN" sz="3200" b="1">
              <a:solidFill>
                <a:srgbClr val="00CCFF"/>
              </a:solidFill>
              <a:effectLst>
                <a:outerShdw blurRad="38100" dist="38100" dir="2700000" algn="tl">
                  <a:srgbClr val="DDDDDD"/>
                </a:outerShdw>
              </a:effectLst>
              <a:latin typeface="Times New Roman" panose="02020603050405020304" charset="0"/>
            </a:endParaRPr>
          </a:p>
        </p:txBody>
      </p:sp>
      <p:sp>
        <p:nvSpPr>
          <p:cNvPr id="99337" name="Rectangle 9"/>
          <p:cNvSpPr>
            <a:spLocks noChangeArrowheads="1"/>
          </p:cNvSpPr>
          <p:nvPr/>
        </p:nvSpPr>
        <p:spPr bwMode="auto">
          <a:xfrm>
            <a:off x="533400" y="5105400"/>
            <a:ext cx="901700"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3366"/>
                </a:solidFill>
                <a:effectLst>
                  <a:outerShdw blurRad="38100" dist="38100" dir="2700000" algn="tl">
                    <a:srgbClr val="DDDDDD"/>
                  </a:outerShdw>
                </a:effectLst>
                <a:latin typeface="Times New Roman" panose="02020603050405020304" charset="0"/>
              </a:rPr>
              <a:t>运行</a:t>
            </a:r>
            <a:endParaRPr lang="zh-CN" altLang="en-US" sz="2800" b="1">
              <a:solidFill>
                <a:srgbClr val="FFFF66"/>
              </a:solidFill>
              <a:effectLst>
                <a:outerShdw blurRad="38100" dist="38100" dir="2700000" algn="tl">
                  <a:srgbClr val="DDDDDD"/>
                </a:outerShdw>
              </a:effectLst>
              <a:latin typeface="Times New Roman" panose="02020603050405020304" charset="0"/>
            </a:endParaRPr>
          </a:p>
        </p:txBody>
      </p:sp>
      <p:sp>
        <p:nvSpPr>
          <p:cNvPr id="120842" name="Line 10"/>
          <p:cNvSpPr>
            <a:spLocks noChangeShapeType="1"/>
          </p:cNvSpPr>
          <p:nvPr/>
        </p:nvSpPr>
        <p:spPr bwMode="auto">
          <a:xfrm>
            <a:off x="1524000" y="5357813"/>
            <a:ext cx="381000" cy="0"/>
          </a:xfrm>
          <a:prstGeom prst="line">
            <a:avLst/>
          </a:prstGeom>
          <a:noFill/>
          <a:ln w="28575">
            <a:solidFill>
              <a:srgbClr val="003366"/>
            </a:solidFill>
            <a:round/>
          </a:ln>
        </p:spPr>
        <p:txBody>
          <a:bodyPr wrap="none" anchor="ctr"/>
          <a:lstStyle/>
          <a:p>
            <a:endParaRPr lang="zh-CN" altLang="en-US">
              <a:latin typeface="Times New Roman" panose="02020603050405020304" charset="0"/>
            </a:endParaRPr>
          </a:p>
        </p:txBody>
      </p:sp>
      <p:sp>
        <p:nvSpPr>
          <p:cNvPr id="99339" name="Rectangle 11"/>
          <p:cNvSpPr>
            <a:spLocks noChangeArrowheads="1"/>
          </p:cNvSpPr>
          <p:nvPr/>
        </p:nvSpPr>
        <p:spPr bwMode="auto">
          <a:xfrm>
            <a:off x="1905000" y="5080000"/>
            <a:ext cx="793750" cy="579438"/>
          </a:xfrm>
          <a:prstGeom prst="rect">
            <a:avLst/>
          </a:prstGeom>
          <a:noFill/>
          <a:ln w="9525">
            <a:noFill/>
            <a:miter lim="800000"/>
          </a:ln>
          <a:effectLst/>
        </p:spPr>
        <p:txBody>
          <a:bodyPr wrap="none">
            <a:spAutoFit/>
          </a:bodyPr>
          <a:lstStyle/>
          <a:p>
            <a:pPr>
              <a:spcBef>
                <a:spcPct val="50000"/>
              </a:spcBef>
            </a:pPr>
            <a:r>
              <a:rPr lang="en-US" altLang="zh-CN" sz="3200" b="1">
                <a:solidFill>
                  <a:srgbClr val="003366"/>
                </a:solidFill>
                <a:effectLst>
                  <a:outerShdw blurRad="38100" dist="38100" dir="2700000" algn="tl">
                    <a:srgbClr val="DDDDDD"/>
                  </a:outerShdw>
                </a:effectLst>
                <a:latin typeface="Times New Roman" panose="02020603050405020304" charset="0"/>
              </a:rPr>
              <a:t>“1”</a:t>
            </a:r>
            <a:endParaRPr lang="en-US" altLang="zh-CN" sz="3200" b="1">
              <a:solidFill>
                <a:srgbClr val="FFFF66"/>
              </a:solidFill>
              <a:effectLst>
                <a:outerShdw blurRad="38100" dist="38100" dir="2700000" algn="tl">
                  <a:srgbClr val="DDDDDD"/>
                </a:outerShdw>
              </a:effectLst>
              <a:latin typeface="Times New Roman" panose="02020603050405020304" charset="0"/>
            </a:endParaRPr>
          </a:p>
        </p:txBody>
      </p:sp>
      <p:sp>
        <p:nvSpPr>
          <p:cNvPr id="99340" name="Rectangle 12"/>
          <p:cNvSpPr>
            <a:spLocks noChangeArrowheads="1"/>
          </p:cNvSpPr>
          <p:nvPr/>
        </p:nvSpPr>
        <p:spPr bwMode="auto">
          <a:xfrm>
            <a:off x="2743200" y="5105400"/>
            <a:ext cx="126047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3366"/>
                </a:solidFill>
                <a:effectLst>
                  <a:outerShdw blurRad="38100" dist="38100" dir="2700000" algn="tl">
                    <a:srgbClr val="DDDDDD"/>
                  </a:outerShdw>
                </a:effectLst>
                <a:latin typeface="Times New Roman" panose="02020603050405020304" charset="0"/>
              </a:rPr>
              <a:t>不运行</a:t>
            </a:r>
            <a:endParaRPr lang="zh-CN" altLang="en-US" sz="2800" b="1">
              <a:solidFill>
                <a:srgbClr val="FFFF66"/>
              </a:solidFill>
              <a:effectLst>
                <a:outerShdw blurRad="38100" dist="38100" dir="2700000" algn="tl">
                  <a:srgbClr val="DDDDDD"/>
                </a:outerShdw>
              </a:effectLst>
              <a:latin typeface="Times New Roman" panose="02020603050405020304" charset="0"/>
            </a:endParaRPr>
          </a:p>
        </p:txBody>
      </p:sp>
      <p:sp>
        <p:nvSpPr>
          <p:cNvPr id="120845" name="Line 13"/>
          <p:cNvSpPr>
            <a:spLocks noChangeShapeType="1"/>
          </p:cNvSpPr>
          <p:nvPr/>
        </p:nvSpPr>
        <p:spPr bwMode="auto">
          <a:xfrm>
            <a:off x="4114800" y="5357813"/>
            <a:ext cx="381000" cy="0"/>
          </a:xfrm>
          <a:prstGeom prst="line">
            <a:avLst/>
          </a:prstGeom>
          <a:noFill/>
          <a:ln w="28575">
            <a:solidFill>
              <a:srgbClr val="003366"/>
            </a:solidFill>
            <a:round/>
          </a:ln>
        </p:spPr>
        <p:txBody>
          <a:bodyPr wrap="none" anchor="ctr"/>
          <a:lstStyle/>
          <a:p>
            <a:endParaRPr lang="zh-CN" altLang="en-US">
              <a:latin typeface="Times New Roman" panose="02020603050405020304" charset="0"/>
            </a:endParaRPr>
          </a:p>
        </p:txBody>
      </p:sp>
      <p:sp>
        <p:nvSpPr>
          <p:cNvPr id="99342" name="Rectangle 14"/>
          <p:cNvSpPr>
            <a:spLocks noChangeArrowheads="1"/>
          </p:cNvSpPr>
          <p:nvPr/>
        </p:nvSpPr>
        <p:spPr bwMode="auto">
          <a:xfrm>
            <a:off x="4495800" y="5053013"/>
            <a:ext cx="793750" cy="579437"/>
          </a:xfrm>
          <a:prstGeom prst="rect">
            <a:avLst/>
          </a:prstGeom>
          <a:noFill/>
          <a:ln w="9525">
            <a:noFill/>
            <a:miter lim="800000"/>
          </a:ln>
          <a:effectLst/>
        </p:spPr>
        <p:txBody>
          <a:bodyPr>
            <a:spAutoFit/>
          </a:bodyPr>
          <a:lstStyle/>
          <a:p>
            <a:pPr>
              <a:spcBef>
                <a:spcPct val="50000"/>
              </a:spcBef>
            </a:pPr>
            <a:r>
              <a:rPr lang="en-US" altLang="zh-CN" sz="3200" b="1">
                <a:solidFill>
                  <a:srgbClr val="003366"/>
                </a:solidFill>
                <a:effectLst>
                  <a:outerShdw blurRad="38100" dist="38100" dir="2700000" algn="tl">
                    <a:srgbClr val="DDDDDD"/>
                  </a:outerShdw>
                </a:effectLst>
                <a:latin typeface="Times New Roman" panose="02020603050405020304" charset="0"/>
              </a:rPr>
              <a:t>“0”</a:t>
            </a:r>
            <a:endParaRPr lang="en-US" altLang="zh-CN" sz="3200" b="1">
              <a:solidFill>
                <a:srgbClr val="FFFF66"/>
              </a:solidFill>
              <a:effectLst>
                <a:outerShdw blurRad="38100" dist="38100" dir="2700000" algn="tl">
                  <a:srgbClr val="DDDDDD"/>
                </a:outerShdw>
              </a:effectLst>
              <a:latin typeface="Times New Roman" panose="02020603050405020304" charset="0"/>
            </a:endParaRPr>
          </a:p>
        </p:txBody>
      </p:sp>
      <p:sp>
        <p:nvSpPr>
          <p:cNvPr id="99343" name="Text Box 15"/>
          <p:cNvSpPr txBox="1">
            <a:spLocks noChangeArrowheads="1"/>
          </p:cNvSpPr>
          <p:nvPr/>
        </p:nvSpPr>
        <p:spPr bwMode="auto">
          <a:xfrm>
            <a:off x="685800" y="623888"/>
            <a:ext cx="4384675" cy="519112"/>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根据逻辑要求列状态表</a:t>
            </a:r>
          </a:p>
        </p:txBody>
      </p:sp>
      <p:grpSp>
        <p:nvGrpSpPr>
          <p:cNvPr id="120848" name="Group 16"/>
          <p:cNvGrpSpPr/>
          <p:nvPr/>
        </p:nvGrpSpPr>
        <p:grpSpPr bwMode="auto">
          <a:xfrm>
            <a:off x="533400" y="5791200"/>
            <a:ext cx="4724400" cy="171450"/>
            <a:chOff x="336" y="3648"/>
            <a:chExt cx="2976" cy="108"/>
          </a:xfrm>
        </p:grpSpPr>
        <p:pic>
          <p:nvPicPr>
            <p:cNvPr id="120883"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 y="3654"/>
              <a:ext cx="102" cy="102"/>
            </a:xfrm>
            <a:prstGeom prst="rect">
              <a:avLst/>
            </a:prstGeom>
            <a:noFill/>
            <a:ln>
              <a:noFill/>
            </a:ln>
          </p:spPr>
        </p:pic>
        <p:pic>
          <p:nvPicPr>
            <p:cNvPr id="120884"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 y="3654"/>
              <a:ext cx="102" cy="102"/>
            </a:xfrm>
            <a:prstGeom prst="rect">
              <a:avLst/>
            </a:prstGeom>
            <a:noFill/>
            <a:ln>
              <a:noFill/>
            </a:ln>
          </p:spPr>
        </p:pic>
        <p:pic>
          <p:nvPicPr>
            <p:cNvPr id="120885"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3654"/>
              <a:ext cx="102" cy="102"/>
            </a:xfrm>
            <a:prstGeom prst="rect">
              <a:avLst/>
            </a:prstGeom>
            <a:noFill/>
            <a:ln>
              <a:noFill/>
            </a:ln>
          </p:spPr>
        </p:pic>
        <p:pic>
          <p:nvPicPr>
            <p:cNvPr id="120886"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 y="3654"/>
              <a:ext cx="102" cy="102"/>
            </a:xfrm>
            <a:prstGeom prst="rect">
              <a:avLst/>
            </a:prstGeom>
            <a:noFill/>
            <a:ln>
              <a:noFill/>
            </a:ln>
          </p:spPr>
        </p:pic>
        <p:pic>
          <p:nvPicPr>
            <p:cNvPr id="120887"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3654"/>
              <a:ext cx="102" cy="102"/>
            </a:xfrm>
            <a:prstGeom prst="rect">
              <a:avLst/>
            </a:prstGeom>
            <a:noFill/>
            <a:ln>
              <a:noFill/>
            </a:ln>
          </p:spPr>
        </p:pic>
        <p:pic>
          <p:nvPicPr>
            <p:cNvPr id="120888"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3654"/>
              <a:ext cx="102" cy="102"/>
            </a:xfrm>
            <a:prstGeom prst="rect">
              <a:avLst/>
            </a:prstGeom>
            <a:noFill/>
            <a:ln>
              <a:noFill/>
            </a:ln>
          </p:spPr>
        </p:pic>
        <p:pic>
          <p:nvPicPr>
            <p:cNvPr id="120889"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 y="3654"/>
              <a:ext cx="102" cy="102"/>
            </a:xfrm>
            <a:prstGeom prst="rect">
              <a:avLst/>
            </a:prstGeom>
            <a:noFill/>
            <a:ln>
              <a:noFill/>
            </a:ln>
          </p:spPr>
        </p:pic>
        <p:pic>
          <p:nvPicPr>
            <p:cNvPr id="120890"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3654"/>
              <a:ext cx="102" cy="102"/>
            </a:xfrm>
            <a:prstGeom prst="rect">
              <a:avLst/>
            </a:prstGeom>
            <a:noFill/>
            <a:ln>
              <a:noFill/>
            </a:ln>
          </p:spPr>
        </p:pic>
        <p:pic>
          <p:nvPicPr>
            <p:cNvPr id="120891"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 y="3654"/>
              <a:ext cx="102" cy="102"/>
            </a:xfrm>
            <a:prstGeom prst="rect">
              <a:avLst/>
            </a:prstGeom>
            <a:noFill/>
            <a:ln>
              <a:noFill/>
            </a:ln>
          </p:spPr>
        </p:pic>
        <p:pic>
          <p:nvPicPr>
            <p:cNvPr id="120892"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3654"/>
              <a:ext cx="102" cy="102"/>
            </a:xfrm>
            <a:prstGeom prst="rect">
              <a:avLst/>
            </a:prstGeom>
            <a:noFill/>
            <a:ln>
              <a:noFill/>
            </a:ln>
          </p:spPr>
        </p:pic>
        <p:pic>
          <p:nvPicPr>
            <p:cNvPr id="120893"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3654"/>
              <a:ext cx="102" cy="102"/>
            </a:xfrm>
            <a:prstGeom prst="rect">
              <a:avLst/>
            </a:prstGeom>
            <a:noFill/>
            <a:ln>
              <a:noFill/>
            </a:ln>
          </p:spPr>
        </p:pic>
        <p:pic>
          <p:nvPicPr>
            <p:cNvPr id="120894"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 y="3654"/>
              <a:ext cx="102" cy="102"/>
            </a:xfrm>
            <a:prstGeom prst="rect">
              <a:avLst/>
            </a:prstGeom>
            <a:noFill/>
            <a:ln>
              <a:noFill/>
            </a:ln>
          </p:spPr>
        </p:pic>
        <p:pic>
          <p:nvPicPr>
            <p:cNvPr id="120895"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3654"/>
              <a:ext cx="102" cy="102"/>
            </a:xfrm>
            <a:prstGeom prst="rect">
              <a:avLst/>
            </a:prstGeom>
            <a:noFill/>
            <a:ln>
              <a:noFill/>
            </a:ln>
          </p:spPr>
        </p:pic>
        <p:pic>
          <p:nvPicPr>
            <p:cNvPr id="120896"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3654"/>
              <a:ext cx="102" cy="102"/>
            </a:xfrm>
            <a:prstGeom prst="rect">
              <a:avLst/>
            </a:prstGeom>
            <a:noFill/>
            <a:ln>
              <a:noFill/>
            </a:ln>
          </p:spPr>
        </p:pic>
        <p:pic>
          <p:nvPicPr>
            <p:cNvPr id="120897"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3654"/>
              <a:ext cx="102" cy="102"/>
            </a:xfrm>
            <a:prstGeom prst="rect">
              <a:avLst/>
            </a:prstGeom>
            <a:noFill/>
            <a:ln>
              <a:noFill/>
            </a:ln>
          </p:spPr>
        </p:pic>
        <p:pic>
          <p:nvPicPr>
            <p:cNvPr id="120898"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3654"/>
              <a:ext cx="102" cy="102"/>
            </a:xfrm>
            <a:prstGeom prst="rect">
              <a:avLst/>
            </a:prstGeom>
            <a:noFill/>
            <a:ln>
              <a:noFill/>
            </a:ln>
          </p:spPr>
        </p:pic>
        <p:pic>
          <p:nvPicPr>
            <p:cNvPr id="120899"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 y="3654"/>
              <a:ext cx="102" cy="102"/>
            </a:xfrm>
            <a:prstGeom prst="rect">
              <a:avLst/>
            </a:prstGeom>
            <a:noFill/>
            <a:ln>
              <a:noFill/>
            </a:ln>
          </p:spPr>
        </p:pic>
        <p:pic>
          <p:nvPicPr>
            <p:cNvPr id="120900"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3654"/>
              <a:ext cx="102" cy="102"/>
            </a:xfrm>
            <a:prstGeom prst="rect">
              <a:avLst/>
            </a:prstGeom>
            <a:noFill/>
            <a:ln>
              <a:noFill/>
            </a:ln>
          </p:spPr>
        </p:pic>
        <p:pic>
          <p:nvPicPr>
            <p:cNvPr id="120901"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 y="3654"/>
              <a:ext cx="102" cy="102"/>
            </a:xfrm>
            <a:prstGeom prst="rect">
              <a:avLst/>
            </a:prstGeom>
            <a:noFill/>
            <a:ln>
              <a:noFill/>
            </a:ln>
          </p:spPr>
        </p:pic>
        <p:pic>
          <p:nvPicPr>
            <p:cNvPr id="120902" name="Picture 3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 y="3654"/>
              <a:ext cx="102" cy="102"/>
            </a:xfrm>
            <a:prstGeom prst="rect">
              <a:avLst/>
            </a:prstGeom>
            <a:noFill/>
            <a:ln>
              <a:noFill/>
            </a:ln>
          </p:spPr>
        </p:pic>
        <p:pic>
          <p:nvPicPr>
            <p:cNvPr id="120903"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3654"/>
              <a:ext cx="102" cy="102"/>
            </a:xfrm>
            <a:prstGeom prst="rect">
              <a:avLst/>
            </a:prstGeom>
            <a:noFill/>
            <a:ln>
              <a:noFill/>
            </a:ln>
          </p:spPr>
        </p:pic>
        <p:pic>
          <p:nvPicPr>
            <p:cNvPr id="120904"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3654"/>
              <a:ext cx="102" cy="102"/>
            </a:xfrm>
            <a:prstGeom prst="rect">
              <a:avLst/>
            </a:prstGeom>
            <a:noFill/>
            <a:ln>
              <a:noFill/>
            </a:ln>
          </p:spPr>
        </p:pic>
        <p:pic>
          <p:nvPicPr>
            <p:cNvPr id="120905"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3654"/>
              <a:ext cx="102" cy="102"/>
            </a:xfrm>
            <a:prstGeom prst="rect">
              <a:avLst/>
            </a:prstGeom>
            <a:noFill/>
            <a:ln>
              <a:noFill/>
            </a:ln>
          </p:spPr>
        </p:pic>
        <p:pic>
          <p:nvPicPr>
            <p:cNvPr id="120906"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 y="3654"/>
              <a:ext cx="102" cy="102"/>
            </a:xfrm>
            <a:prstGeom prst="rect">
              <a:avLst/>
            </a:prstGeom>
            <a:noFill/>
            <a:ln>
              <a:noFill/>
            </a:ln>
          </p:spPr>
        </p:pic>
        <p:pic>
          <p:nvPicPr>
            <p:cNvPr id="120907"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 y="3654"/>
              <a:ext cx="102" cy="102"/>
            </a:xfrm>
            <a:prstGeom prst="rect">
              <a:avLst/>
            </a:prstGeom>
            <a:noFill/>
            <a:ln>
              <a:noFill/>
            </a:ln>
          </p:spPr>
        </p:pic>
        <p:grpSp>
          <p:nvGrpSpPr>
            <p:cNvPr id="120908" name="Group 42"/>
            <p:cNvGrpSpPr/>
            <p:nvPr/>
          </p:nvGrpSpPr>
          <p:grpSpPr bwMode="auto">
            <a:xfrm>
              <a:off x="336" y="3648"/>
              <a:ext cx="582" cy="102"/>
              <a:chOff x="4698" y="720"/>
              <a:chExt cx="582" cy="102"/>
            </a:xfrm>
          </p:grpSpPr>
          <p:pic>
            <p:nvPicPr>
              <p:cNvPr id="120909" name="Picture 4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20910" name="Picture 4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20911" name="Picture 4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20912" name="Picture 4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20913" name="Picture 4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20914" name="Picture 4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49"/>
          <p:cNvGrpSpPr/>
          <p:nvPr/>
        </p:nvGrpSpPr>
        <p:grpSpPr bwMode="auto">
          <a:xfrm>
            <a:off x="7010400" y="1905000"/>
            <a:ext cx="450850" cy="3340100"/>
            <a:chOff x="4320" y="1104"/>
            <a:chExt cx="284" cy="2104"/>
          </a:xfrm>
        </p:grpSpPr>
        <p:sp>
          <p:nvSpPr>
            <p:cNvPr id="120875" name="Rectangle 50"/>
            <p:cNvSpPr>
              <a:spLocks noChangeArrowheads="1"/>
            </p:cNvSpPr>
            <p:nvPr/>
          </p:nvSpPr>
          <p:spPr bwMode="auto">
            <a:xfrm>
              <a:off x="4368" y="1104"/>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0</a:t>
              </a:r>
            </a:p>
          </p:txBody>
        </p:sp>
        <p:sp>
          <p:nvSpPr>
            <p:cNvPr id="120876" name="Rectangle 51"/>
            <p:cNvSpPr>
              <a:spLocks noChangeArrowheads="1"/>
            </p:cNvSpPr>
            <p:nvPr/>
          </p:nvSpPr>
          <p:spPr bwMode="auto">
            <a:xfrm>
              <a:off x="4364" y="240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7" name="Rectangle 52"/>
            <p:cNvSpPr>
              <a:spLocks noChangeArrowheads="1"/>
            </p:cNvSpPr>
            <p:nvPr/>
          </p:nvSpPr>
          <p:spPr bwMode="auto">
            <a:xfrm>
              <a:off x="4364" y="264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8" name="Rectangle 53"/>
            <p:cNvSpPr>
              <a:spLocks noChangeArrowheads="1"/>
            </p:cNvSpPr>
            <p:nvPr/>
          </p:nvSpPr>
          <p:spPr bwMode="auto">
            <a:xfrm>
              <a:off x="4364" y="288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0879" name="Rectangle 54"/>
            <p:cNvSpPr>
              <a:spLocks noChangeArrowheads="1"/>
            </p:cNvSpPr>
            <p:nvPr/>
          </p:nvSpPr>
          <p:spPr bwMode="auto">
            <a:xfrm>
              <a:off x="4320" y="1344"/>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0880" name="Rectangle 55"/>
            <p:cNvSpPr>
              <a:spLocks noChangeArrowheads="1"/>
            </p:cNvSpPr>
            <p:nvPr/>
          </p:nvSpPr>
          <p:spPr bwMode="auto">
            <a:xfrm>
              <a:off x="4320" y="163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0881" name="Rectangle 56"/>
            <p:cNvSpPr>
              <a:spLocks noChangeArrowheads="1"/>
            </p:cNvSpPr>
            <p:nvPr/>
          </p:nvSpPr>
          <p:spPr bwMode="auto">
            <a:xfrm>
              <a:off x="4320" y="187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1</a:t>
              </a:r>
            </a:p>
          </p:txBody>
        </p:sp>
        <p:sp>
          <p:nvSpPr>
            <p:cNvPr id="120882" name="Rectangle 57"/>
            <p:cNvSpPr>
              <a:spLocks noChangeArrowheads="1"/>
            </p:cNvSpPr>
            <p:nvPr/>
          </p:nvSpPr>
          <p:spPr bwMode="auto">
            <a:xfrm>
              <a:off x="4320" y="2160"/>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grpSp>
      <p:grpSp>
        <p:nvGrpSpPr>
          <p:cNvPr id="5" name="Group 72"/>
          <p:cNvGrpSpPr/>
          <p:nvPr/>
        </p:nvGrpSpPr>
        <p:grpSpPr bwMode="auto">
          <a:xfrm>
            <a:off x="7696200" y="1905000"/>
            <a:ext cx="500063" cy="3370263"/>
            <a:chOff x="4848" y="1200"/>
            <a:chExt cx="315" cy="2123"/>
          </a:xfrm>
        </p:grpSpPr>
        <p:sp>
          <p:nvSpPr>
            <p:cNvPr id="120867" name="Rectangle 73"/>
            <p:cNvSpPr>
              <a:spLocks noChangeArrowheads="1"/>
            </p:cNvSpPr>
            <p:nvPr/>
          </p:nvSpPr>
          <p:spPr bwMode="auto">
            <a:xfrm>
              <a:off x="4848" y="1440"/>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sp>
          <p:nvSpPr>
            <p:cNvPr id="120868" name="Rectangle 74"/>
            <p:cNvSpPr>
              <a:spLocks noChangeArrowheads="1"/>
            </p:cNvSpPr>
            <p:nvPr/>
          </p:nvSpPr>
          <p:spPr bwMode="auto">
            <a:xfrm>
              <a:off x="4896" y="120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69" name="Rectangle 75"/>
            <p:cNvSpPr>
              <a:spLocks noChangeArrowheads="1"/>
            </p:cNvSpPr>
            <p:nvPr/>
          </p:nvSpPr>
          <p:spPr bwMode="auto">
            <a:xfrm>
              <a:off x="4920" y="251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70" name="Rectangle 76"/>
            <p:cNvSpPr>
              <a:spLocks noChangeArrowheads="1"/>
            </p:cNvSpPr>
            <p:nvPr/>
          </p:nvSpPr>
          <p:spPr bwMode="auto">
            <a:xfrm>
              <a:off x="4920" y="275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0871" name="Rectangle 77"/>
            <p:cNvSpPr>
              <a:spLocks noChangeArrowheads="1"/>
            </p:cNvSpPr>
            <p:nvPr/>
          </p:nvSpPr>
          <p:spPr bwMode="auto">
            <a:xfrm>
              <a:off x="4935" y="299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0872" name="Rectangle 78"/>
            <p:cNvSpPr>
              <a:spLocks noChangeArrowheads="1"/>
            </p:cNvSpPr>
            <p:nvPr/>
          </p:nvSpPr>
          <p:spPr bwMode="auto">
            <a:xfrm>
              <a:off x="4916" y="173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0873" name="Rectangle 79"/>
            <p:cNvSpPr>
              <a:spLocks noChangeArrowheads="1"/>
            </p:cNvSpPr>
            <p:nvPr/>
          </p:nvSpPr>
          <p:spPr bwMode="auto">
            <a:xfrm>
              <a:off x="4872" y="1988"/>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0</a:t>
              </a:r>
            </a:p>
          </p:txBody>
        </p:sp>
        <p:sp>
          <p:nvSpPr>
            <p:cNvPr id="120874" name="Rectangle 80"/>
            <p:cNvSpPr>
              <a:spLocks noChangeArrowheads="1"/>
            </p:cNvSpPr>
            <p:nvPr/>
          </p:nvSpPr>
          <p:spPr bwMode="auto">
            <a:xfrm>
              <a:off x="4871" y="2256"/>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grpSp>
      <p:grpSp>
        <p:nvGrpSpPr>
          <p:cNvPr id="120851" name="Group 82"/>
          <p:cNvGrpSpPr/>
          <p:nvPr/>
        </p:nvGrpSpPr>
        <p:grpSpPr bwMode="auto">
          <a:xfrm>
            <a:off x="5334000" y="1295400"/>
            <a:ext cx="3200400" cy="3948113"/>
            <a:chOff x="3360" y="816"/>
            <a:chExt cx="2016" cy="2487"/>
          </a:xfrm>
        </p:grpSpPr>
        <p:grpSp>
          <p:nvGrpSpPr>
            <p:cNvPr id="120852" name="Group 58"/>
            <p:cNvGrpSpPr/>
            <p:nvPr/>
          </p:nvGrpSpPr>
          <p:grpSpPr bwMode="auto">
            <a:xfrm>
              <a:off x="3360" y="816"/>
              <a:ext cx="2016" cy="2487"/>
              <a:chOff x="3360" y="816"/>
              <a:chExt cx="2016" cy="2487"/>
            </a:xfrm>
          </p:grpSpPr>
          <p:sp>
            <p:nvSpPr>
              <p:cNvPr id="120854" name="Rectangle 59"/>
              <p:cNvSpPr>
                <a:spLocks noChangeArrowheads="1"/>
              </p:cNvSpPr>
              <p:nvPr/>
            </p:nvSpPr>
            <p:spPr bwMode="auto">
              <a:xfrm>
                <a:off x="3456" y="249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a:t>
                </a:r>
              </a:p>
            </p:txBody>
          </p:sp>
          <p:sp>
            <p:nvSpPr>
              <p:cNvPr id="120855" name="Rectangle 60"/>
              <p:cNvSpPr>
                <a:spLocks noChangeArrowheads="1"/>
              </p:cNvSpPr>
              <p:nvPr/>
            </p:nvSpPr>
            <p:spPr bwMode="auto">
              <a:xfrm>
                <a:off x="3456" y="1440"/>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p>
            </p:txBody>
          </p:sp>
          <p:sp>
            <p:nvSpPr>
              <p:cNvPr id="120856" name="Rectangle 61"/>
              <p:cNvSpPr>
                <a:spLocks noChangeArrowheads="1"/>
              </p:cNvSpPr>
              <p:nvPr/>
            </p:nvSpPr>
            <p:spPr bwMode="auto">
              <a:xfrm>
                <a:off x="3456" y="1709"/>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p>
            </p:txBody>
          </p:sp>
          <p:sp>
            <p:nvSpPr>
              <p:cNvPr id="120857" name="Rectangle 62"/>
              <p:cNvSpPr>
                <a:spLocks noChangeArrowheads="1"/>
              </p:cNvSpPr>
              <p:nvPr/>
            </p:nvSpPr>
            <p:spPr bwMode="auto">
              <a:xfrm>
                <a:off x="3456" y="1968"/>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p>
            </p:txBody>
          </p:sp>
          <p:sp>
            <p:nvSpPr>
              <p:cNvPr id="120858" name="Rectangle 63"/>
              <p:cNvSpPr>
                <a:spLocks noChangeArrowheads="1"/>
              </p:cNvSpPr>
              <p:nvPr/>
            </p:nvSpPr>
            <p:spPr bwMode="auto">
              <a:xfrm>
                <a:off x="3456" y="2237"/>
                <a:ext cx="90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p>
            </p:txBody>
          </p:sp>
          <p:sp>
            <p:nvSpPr>
              <p:cNvPr id="120859" name="Rectangle 64"/>
              <p:cNvSpPr>
                <a:spLocks noChangeArrowheads="1"/>
              </p:cNvSpPr>
              <p:nvPr/>
            </p:nvSpPr>
            <p:spPr bwMode="auto">
              <a:xfrm>
                <a:off x="3456" y="273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a:t>
                </a:r>
              </a:p>
            </p:txBody>
          </p:sp>
          <p:sp>
            <p:nvSpPr>
              <p:cNvPr id="120860" name="Rectangle 65"/>
              <p:cNvSpPr>
                <a:spLocks noChangeArrowheads="1"/>
              </p:cNvSpPr>
              <p:nvPr/>
            </p:nvSpPr>
            <p:spPr bwMode="auto">
              <a:xfrm>
                <a:off x="3456" y="297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a:t>
                </a:r>
              </a:p>
            </p:txBody>
          </p:sp>
          <p:sp>
            <p:nvSpPr>
              <p:cNvPr id="120861" name="Rectangle 66"/>
              <p:cNvSpPr>
                <a:spLocks noChangeArrowheads="1"/>
              </p:cNvSpPr>
              <p:nvPr/>
            </p:nvSpPr>
            <p:spPr bwMode="auto">
              <a:xfrm>
                <a:off x="3456" y="1200"/>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a:t>
                </a:r>
              </a:p>
            </p:txBody>
          </p:sp>
          <p:sp>
            <p:nvSpPr>
              <p:cNvPr id="120862" name="Line 67"/>
              <p:cNvSpPr>
                <a:spLocks noChangeShapeType="1"/>
              </p:cNvSpPr>
              <p:nvPr/>
            </p:nvSpPr>
            <p:spPr bwMode="auto">
              <a:xfrm>
                <a:off x="4416" y="816"/>
                <a:ext cx="0" cy="242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3" name="Line 68"/>
              <p:cNvSpPr>
                <a:spLocks noChangeShapeType="1"/>
              </p:cNvSpPr>
              <p:nvPr/>
            </p:nvSpPr>
            <p:spPr bwMode="auto">
              <a:xfrm>
                <a:off x="3408" y="816"/>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4" name="Line 69"/>
              <p:cNvSpPr>
                <a:spLocks noChangeShapeType="1"/>
              </p:cNvSpPr>
              <p:nvPr/>
            </p:nvSpPr>
            <p:spPr bwMode="auto">
              <a:xfrm>
                <a:off x="3408" y="1200"/>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0865" name="Rectangle 70"/>
              <p:cNvSpPr>
                <a:spLocks noChangeArrowheads="1"/>
              </p:cNvSpPr>
              <p:nvPr/>
            </p:nvSpPr>
            <p:spPr bwMode="auto">
              <a:xfrm>
                <a:off x="3360" y="864"/>
                <a:ext cx="2016" cy="327"/>
              </a:xfrm>
              <a:prstGeom prst="rect">
                <a:avLst/>
              </a:prstGeom>
              <a:noFill/>
              <a:ln>
                <a:noFill/>
              </a:ln>
            </p:spPr>
            <p:txBody>
              <a:bodyPr>
                <a:spAutoFit/>
              </a:bodyPr>
              <a:lstStyle/>
              <a:p>
                <a:pPr>
                  <a:spcBef>
                    <a:spcPct val="50000"/>
                  </a:spcBef>
                </a:pPr>
                <a:r>
                  <a:rPr lang="en-US" altLang="zh-CN" sz="2800" b="1" i="1">
                    <a:latin typeface="Times New Roman" panose="02020603050405020304" charset="0"/>
                  </a:rPr>
                  <a:t>A   B   C</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1    </a:t>
                </a:r>
                <a:r>
                  <a:rPr lang="en-US" altLang="zh-CN" sz="2800" b="1" i="1">
                    <a:latin typeface="Times New Roman" panose="02020603050405020304" charset="0"/>
                  </a:rPr>
                  <a:t>G</a:t>
                </a:r>
                <a:r>
                  <a:rPr lang="en-US" altLang="zh-CN" sz="2800" b="1" baseline="-25000">
                    <a:latin typeface="Times New Roman" panose="02020603050405020304" charset="0"/>
                  </a:rPr>
                  <a:t>2</a:t>
                </a:r>
                <a:endParaRPr lang="en-US" altLang="zh-CN" sz="3200" b="1" baseline="-25000">
                  <a:solidFill>
                    <a:srgbClr val="003366"/>
                  </a:solidFill>
                  <a:latin typeface="Times New Roman" panose="02020603050405020304" charset="0"/>
                </a:endParaRPr>
              </a:p>
            </p:txBody>
          </p:sp>
          <p:sp>
            <p:nvSpPr>
              <p:cNvPr id="120866" name="Line 71"/>
              <p:cNvSpPr>
                <a:spLocks noChangeShapeType="1"/>
              </p:cNvSpPr>
              <p:nvPr/>
            </p:nvSpPr>
            <p:spPr bwMode="auto">
              <a:xfrm>
                <a:off x="4800" y="816"/>
                <a:ext cx="0" cy="2448"/>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grpSp>
        <p:sp>
          <p:nvSpPr>
            <p:cNvPr id="120853" name="Line 81"/>
            <p:cNvSpPr>
              <a:spLocks noChangeShapeType="1"/>
            </p:cNvSpPr>
            <p:nvPr/>
          </p:nvSpPr>
          <p:spPr bwMode="auto">
            <a:xfrm>
              <a:off x="3504" y="3266"/>
              <a:ext cx="1776"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533400" y="642938"/>
            <a:ext cx="4343400" cy="519112"/>
          </a:xfrm>
          <a:prstGeom prst="rect">
            <a:avLst/>
          </a:prstGeom>
          <a:noFill/>
          <a:ln w="9525">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(2) </a:t>
            </a:r>
            <a:r>
              <a:rPr lang="zh-CN" altLang="en-US" sz="2800" b="1">
                <a:solidFill>
                  <a:srgbClr val="006600"/>
                </a:solidFill>
                <a:effectLst>
                  <a:outerShdw blurRad="38100" dist="38100" dir="2700000" algn="tl">
                    <a:srgbClr val="DDDDDD"/>
                  </a:outerShdw>
                </a:effectLst>
                <a:latin typeface="Times New Roman" panose="02020603050405020304" charset="0"/>
              </a:rPr>
              <a:t>由状态表写出逻辑式</a:t>
            </a:r>
          </a:p>
        </p:txBody>
      </p:sp>
      <p:graphicFrame>
        <p:nvGraphicFramePr>
          <p:cNvPr id="100355" name="Object 3"/>
          <p:cNvGraphicFramePr>
            <a:graphicFrameLocks noChangeAspect="1"/>
          </p:cNvGraphicFramePr>
          <p:nvPr/>
        </p:nvGraphicFramePr>
        <p:xfrm>
          <a:off x="652463" y="1252538"/>
          <a:ext cx="4598987" cy="533400"/>
        </p:xfrm>
        <a:graphic>
          <a:graphicData uri="http://schemas.openxmlformats.org/presentationml/2006/ole">
            <mc:AlternateContent xmlns:mc="http://schemas.openxmlformats.org/markup-compatibility/2006">
              <mc:Choice xmlns:v="urn:schemas-microsoft-com:vml" Requires="v">
                <p:oleObj spid="_x0000_s116848" name="Equation" r:id="rId4" imgW="2692400" imgH="190500" progId="Equation.3">
                  <p:embed/>
                </p:oleObj>
              </mc:Choice>
              <mc:Fallback>
                <p:oleObj name="Equation" r:id="rId4" imgW="2692400" imgH="190500" progId="Equation.3">
                  <p:embed/>
                  <p:pic>
                    <p:nvPicPr>
                      <p:cNvPr id="0" name="图片 1167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3" y="1252538"/>
                        <a:ext cx="4598987" cy="533400"/>
                      </a:xfrm>
                      <a:prstGeom prst="rect">
                        <a:avLst/>
                      </a:prstGeom>
                      <a:noFill/>
                      <a:ln>
                        <a:noFill/>
                      </a:ln>
                      <a:effectLst/>
                    </p:spPr>
                  </p:pic>
                </p:oleObj>
              </mc:Fallback>
            </mc:AlternateContent>
          </a:graphicData>
        </a:graphic>
      </p:graphicFrame>
      <p:graphicFrame>
        <p:nvGraphicFramePr>
          <p:cNvPr id="100356" name="Object 4"/>
          <p:cNvGraphicFramePr>
            <a:graphicFrameLocks noChangeAspect="1"/>
          </p:cNvGraphicFramePr>
          <p:nvPr/>
        </p:nvGraphicFramePr>
        <p:xfrm>
          <a:off x="665163" y="1862138"/>
          <a:ext cx="4945062" cy="557212"/>
        </p:xfrm>
        <a:graphic>
          <a:graphicData uri="http://schemas.openxmlformats.org/presentationml/2006/ole">
            <mc:AlternateContent xmlns:mc="http://schemas.openxmlformats.org/markup-compatibility/2006">
              <mc:Choice xmlns:v="urn:schemas-microsoft-com:vml" Requires="v">
                <p:oleObj spid="_x0000_s116849" name="Equation" r:id="rId6" imgW="2768600" imgH="190500" progId="Equation.3">
                  <p:embed/>
                </p:oleObj>
              </mc:Choice>
              <mc:Fallback>
                <p:oleObj name="Equation" r:id="rId6" imgW="2768600" imgH="190500" progId="Equation.3">
                  <p:embed/>
                  <p:pic>
                    <p:nvPicPr>
                      <p:cNvPr id="0" name="图片 1167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163" y="1862138"/>
                        <a:ext cx="4945062" cy="557212"/>
                      </a:xfrm>
                      <a:prstGeom prst="rect">
                        <a:avLst/>
                      </a:prstGeom>
                      <a:noFill/>
                      <a:ln>
                        <a:noFill/>
                      </a:ln>
                      <a:effectLst/>
                    </p:spPr>
                  </p:pic>
                </p:oleObj>
              </mc:Fallback>
            </mc:AlternateContent>
          </a:graphicData>
        </a:graphic>
      </p:graphicFrame>
      <p:grpSp>
        <p:nvGrpSpPr>
          <p:cNvPr id="2" name="Group 5"/>
          <p:cNvGrpSpPr/>
          <p:nvPr/>
        </p:nvGrpSpPr>
        <p:grpSpPr bwMode="auto">
          <a:xfrm>
            <a:off x="5715000" y="2776538"/>
            <a:ext cx="1371600" cy="2438400"/>
            <a:chOff x="3168" y="1584"/>
            <a:chExt cx="864" cy="1536"/>
          </a:xfrm>
        </p:grpSpPr>
        <p:sp>
          <p:nvSpPr>
            <p:cNvPr id="121928" name="Line 6"/>
            <p:cNvSpPr>
              <a:spLocks noChangeShapeType="1"/>
            </p:cNvSpPr>
            <p:nvPr/>
          </p:nvSpPr>
          <p:spPr bwMode="auto">
            <a:xfrm>
              <a:off x="3216" y="1584"/>
              <a:ext cx="816" cy="0"/>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29" name="Line 7"/>
            <p:cNvSpPr>
              <a:spLocks noChangeShapeType="1"/>
            </p:cNvSpPr>
            <p:nvPr/>
          </p:nvSpPr>
          <p:spPr bwMode="auto">
            <a:xfrm flipV="1">
              <a:off x="3216" y="1864"/>
              <a:ext cx="816" cy="8"/>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30" name="Line 8"/>
            <p:cNvSpPr>
              <a:spLocks noChangeShapeType="1"/>
            </p:cNvSpPr>
            <p:nvPr/>
          </p:nvSpPr>
          <p:spPr bwMode="auto">
            <a:xfrm>
              <a:off x="3216" y="2400"/>
              <a:ext cx="816" cy="0"/>
            </a:xfrm>
            <a:prstGeom prst="line">
              <a:avLst/>
            </a:prstGeom>
            <a:noFill/>
            <a:ln w="28575" cap="sq">
              <a:solidFill>
                <a:srgbClr val="339933"/>
              </a:solidFill>
              <a:round/>
            </a:ln>
          </p:spPr>
          <p:txBody>
            <a:bodyPr anchor="ctr">
              <a:spAutoFit/>
            </a:bodyPr>
            <a:lstStyle/>
            <a:p>
              <a:endParaRPr lang="zh-CN" altLang="en-US">
                <a:latin typeface="Times New Roman" panose="02020603050405020304" charset="0"/>
              </a:endParaRPr>
            </a:p>
          </p:txBody>
        </p:sp>
        <p:sp>
          <p:nvSpPr>
            <p:cNvPr id="121931" name="Line 9"/>
            <p:cNvSpPr>
              <a:spLocks noChangeShapeType="1"/>
            </p:cNvSpPr>
            <p:nvPr/>
          </p:nvSpPr>
          <p:spPr bwMode="auto">
            <a:xfrm>
              <a:off x="3168" y="3120"/>
              <a:ext cx="864" cy="0"/>
            </a:xfrm>
            <a:prstGeom prst="line">
              <a:avLst/>
            </a:prstGeom>
            <a:noFill/>
            <a:ln w="28575" cap="sq">
              <a:solidFill>
                <a:srgbClr val="339933"/>
              </a:solidFill>
              <a:round/>
            </a:ln>
          </p:spPr>
          <p:txBody>
            <a:bodyPr wrap="none" anchor="ctr">
              <a:spAutoFit/>
            </a:bodyPr>
            <a:lstStyle/>
            <a:p>
              <a:endParaRPr lang="zh-CN" altLang="en-US">
                <a:latin typeface="Times New Roman" panose="02020603050405020304" charset="0"/>
              </a:endParaRPr>
            </a:p>
          </p:txBody>
        </p:sp>
      </p:grpSp>
      <p:grpSp>
        <p:nvGrpSpPr>
          <p:cNvPr id="3" name="Group 42"/>
          <p:cNvGrpSpPr/>
          <p:nvPr/>
        </p:nvGrpSpPr>
        <p:grpSpPr bwMode="auto">
          <a:xfrm>
            <a:off x="5715000" y="3614738"/>
            <a:ext cx="1981200" cy="1600200"/>
            <a:chOff x="3264" y="2112"/>
            <a:chExt cx="1248" cy="1008"/>
          </a:xfrm>
        </p:grpSpPr>
        <p:sp>
          <p:nvSpPr>
            <p:cNvPr id="121924" name="Line 43"/>
            <p:cNvSpPr>
              <a:spLocks noChangeShapeType="1"/>
            </p:cNvSpPr>
            <p:nvPr/>
          </p:nvSpPr>
          <p:spPr bwMode="auto">
            <a:xfrm>
              <a:off x="3264" y="2112"/>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5" name="Line 44"/>
            <p:cNvSpPr>
              <a:spLocks noChangeShapeType="1"/>
            </p:cNvSpPr>
            <p:nvPr/>
          </p:nvSpPr>
          <p:spPr bwMode="auto">
            <a:xfrm>
              <a:off x="3264" y="264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6" name="Line 45"/>
            <p:cNvSpPr>
              <a:spLocks noChangeShapeType="1"/>
            </p:cNvSpPr>
            <p:nvPr/>
          </p:nvSpPr>
          <p:spPr bwMode="auto">
            <a:xfrm>
              <a:off x="3264" y="288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1927" name="Line 46"/>
            <p:cNvSpPr>
              <a:spLocks noChangeShapeType="1"/>
            </p:cNvSpPr>
            <p:nvPr/>
          </p:nvSpPr>
          <p:spPr bwMode="auto">
            <a:xfrm>
              <a:off x="3264" y="3120"/>
              <a:ext cx="1248"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grpSp>
      <p:grpSp>
        <p:nvGrpSpPr>
          <p:cNvPr id="4" name="Group 47"/>
          <p:cNvGrpSpPr/>
          <p:nvPr/>
        </p:nvGrpSpPr>
        <p:grpSpPr bwMode="auto">
          <a:xfrm>
            <a:off x="1066800" y="4148138"/>
            <a:ext cx="3352800" cy="1871662"/>
            <a:chOff x="720" y="2304"/>
            <a:chExt cx="2112" cy="1179"/>
          </a:xfrm>
        </p:grpSpPr>
        <p:grpSp>
          <p:nvGrpSpPr>
            <p:cNvPr id="121901" name="Group 48"/>
            <p:cNvGrpSpPr/>
            <p:nvPr/>
          </p:nvGrpSpPr>
          <p:grpSpPr bwMode="auto">
            <a:xfrm>
              <a:off x="720" y="2304"/>
              <a:ext cx="2112" cy="1179"/>
              <a:chOff x="1152" y="1584"/>
              <a:chExt cx="2112" cy="1179"/>
            </a:xfrm>
          </p:grpSpPr>
          <p:sp>
            <p:nvSpPr>
              <p:cNvPr id="121905" name="Line 49"/>
              <p:cNvSpPr>
                <a:spLocks noChangeShapeType="1"/>
              </p:cNvSpPr>
              <p:nvPr/>
            </p:nvSpPr>
            <p:spPr bwMode="auto">
              <a:xfrm flipH="1" flipV="1">
                <a:off x="1296" y="1754"/>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06" name="Text Box 50"/>
              <p:cNvSpPr txBox="1">
                <a:spLocks noChangeArrowheads="1"/>
              </p:cNvSpPr>
              <p:nvPr/>
            </p:nvSpPr>
            <p:spPr bwMode="auto">
              <a:xfrm>
                <a:off x="1152" y="1728"/>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21907" name="Text Box 51"/>
              <p:cNvSpPr txBox="1">
                <a:spLocks noChangeArrowheads="1"/>
              </p:cNvSpPr>
              <p:nvPr/>
            </p:nvSpPr>
            <p:spPr bwMode="auto">
              <a:xfrm>
                <a:off x="1296" y="1584"/>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21908" name="Rectangle 52"/>
              <p:cNvSpPr>
                <a:spLocks noChangeArrowheads="1"/>
              </p:cNvSpPr>
              <p:nvPr/>
            </p:nvSpPr>
            <p:spPr bwMode="auto">
              <a:xfrm>
                <a:off x="1536" y="199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1909" name="Line 53"/>
              <p:cNvSpPr>
                <a:spLocks noChangeShapeType="1"/>
              </p:cNvSpPr>
              <p:nvPr/>
            </p:nvSpPr>
            <p:spPr bwMode="auto">
              <a:xfrm>
                <a:off x="1536" y="237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0" name="Line 54"/>
              <p:cNvSpPr>
                <a:spLocks noChangeShapeType="1"/>
              </p:cNvSpPr>
              <p:nvPr/>
            </p:nvSpPr>
            <p:spPr bwMode="auto">
              <a:xfrm>
                <a:off x="1968" y="199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1" name="Text Box 55"/>
              <p:cNvSpPr txBox="1">
                <a:spLocks noChangeArrowheads="1"/>
              </p:cNvSpPr>
              <p:nvPr/>
            </p:nvSpPr>
            <p:spPr bwMode="auto">
              <a:xfrm>
                <a:off x="1536" y="1728"/>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21912" name="Text Box 56"/>
              <p:cNvSpPr txBox="1">
                <a:spLocks noChangeArrowheads="1"/>
              </p:cNvSpPr>
              <p:nvPr/>
            </p:nvSpPr>
            <p:spPr bwMode="auto">
              <a:xfrm>
                <a:off x="1248" y="2400"/>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21913" name="Text Box 57"/>
              <p:cNvSpPr txBox="1">
                <a:spLocks noChangeArrowheads="1"/>
              </p:cNvSpPr>
              <p:nvPr/>
            </p:nvSpPr>
            <p:spPr bwMode="auto">
              <a:xfrm>
                <a:off x="1248" y="2043"/>
                <a:ext cx="336"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21914" name="Rectangle 58"/>
              <p:cNvSpPr>
                <a:spLocks noChangeArrowheads="1"/>
              </p:cNvSpPr>
              <p:nvPr/>
            </p:nvSpPr>
            <p:spPr bwMode="auto">
              <a:xfrm>
                <a:off x="2400" y="199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1915" name="Line 59"/>
              <p:cNvSpPr>
                <a:spLocks noChangeShapeType="1"/>
              </p:cNvSpPr>
              <p:nvPr/>
            </p:nvSpPr>
            <p:spPr bwMode="auto">
              <a:xfrm>
                <a:off x="2400" y="237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6" name="Line 60"/>
              <p:cNvSpPr>
                <a:spLocks noChangeShapeType="1"/>
              </p:cNvSpPr>
              <p:nvPr/>
            </p:nvSpPr>
            <p:spPr bwMode="auto">
              <a:xfrm>
                <a:off x="2832" y="199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1917" name="Text Box 61"/>
              <p:cNvSpPr txBox="1">
                <a:spLocks noChangeArrowheads="1"/>
              </p:cNvSpPr>
              <p:nvPr/>
            </p:nvSpPr>
            <p:spPr bwMode="auto">
              <a:xfrm>
                <a:off x="1968"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21918" name="Text Box 62"/>
              <p:cNvSpPr txBox="1">
                <a:spLocks noChangeArrowheads="1"/>
              </p:cNvSpPr>
              <p:nvPr/>
            </p:nvSpPr>
            <p:spPr bwMode="auto">
              <a:xfrm>
                <a:off x="2400"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21919" name="Text Box 63"/>
              <p:cNvSpPr txBox="1">
                <a:spLocks noChangeArrowheads="1"/>
              </p:cNvSpPr>
              <p:nvPr/>
            </p:nvSpPr>
            <p:spPr bwMode="auto">
              <a:xfrm>
                <a:off x="2832" y="1707"/>
                <a:ext cx="432" cy="311"/>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21920" name="Rectangle 64"/>
              <p:cNvSpPr>
                <a:spLocks noChangeArrowheads="1"/>
              </p:cNvSpPr>
              <p:nvPr/>
            </p:nvSpPr>
            <p:spPr bwMode="auto">
              <a:xfrm>
                <a:off x="2496" y="2016"/>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1" name="Rectangle 65"/>
              <p:cNvSpPr>
                <a:spLocks noChangeArrowheads="1"/>
              </p:cNvSpPr>
              <p:nvPr/>
            </p:nvSpPr>
            <p:spPr bwMode="auto">
              <a:xfrm>
                <a:off x="2928"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2" name="Rectangle 66"/>
              <p:cNvSpPr>
                <a:spLocks noChangeArrowheads="1"/>
              </p:cNvSpPr>
              <p:nvPr/>
            </p:nvSpPr>
            <p:spPr bwMode="auto">
              <a:xfrm>
                <a:off x="2112"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1923" name="Rectangle 67"/>
              <p:cNvSpPr>
                <a:spLocks noChangeArrowheads="1"/>
              </p:cNvSpPr>
              <p:nvPr/>
            </p:nvSpPr>
            <p:spPr bwMode="auto">
              <a:xfrm>
                <a:off x="2496" y="2400"/>
                <a:ext cx="212" cy="311"/>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sp>
          <p:nvSpPr>
            <p:cNvPr id="121902" name="Oval 68"/>
            <p:cNvSpPr>
              <a:spLocks noChangeArrowheads="1"/>
            </p:cNvSpPr>
            <p:nvPr/>
          </p:nvSpPr>
          <p:spPr bwMode="auto">
            <a:xfrm>
              <a:off x="2064" y="2784"/>
              <a:ext cx="240" cy="624"/>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21903" name="Oval 69"/>
            <p:cNvSpPr>
              <a:spLocks noChangeArrowheads="1"/>
            </p:cNvSpPr>
            <p:nvPr/>
          </p:nvSpPr>
          <p:spPr bwMode="auto">
            <a:xfrm>
              <a:off x="1632" y="3168"/>
              <a:ext cx="720" cy="240"/>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21904" name="Oval 70"/>
            <p:cNvSpPr>
              <a:spLocks noChangeArrowheads="1"/>
            </p:cNvSpPr>
            <p:nvPr/>
          </p:nvSpPr>
          <p:spPr bwMode="auto">
            <a:xfrm>
              <a:off x="2016" y="3168"/>
              <a:ext cx="720" cy="240"/>
            </a:xfrm>
            <a:prstGeom prst="ellipse">
              <a:avLst/>
            </a:prstGeom>
            <a:noFill/>
            <a:ln w="28575">
              <a:solidFill>
                <a:srgbClr val="CC0000"/>
              </a:solidFill>
              <a:round/>
            </a:ln>
          </p:spPr>
          <p:txBody>
            <a:bodyPr wrap="none" anchor="ctr"/>
            <a:lstStyle/>
            <a:p>
              <a:endParaRPr lang="zh-CN" altLang="en-US">
                <a:latin typeface="Times New Roman" panose="02020603050405020304" charset="0"/>
              </a:endParaRPr>
            </a:p>
          </p:txBody>
        </p:sp>
      </p:grpSp>
      <p:sp>
        <p:nvSpPr>
          <p:cNvPr id="100423" name="Rectangle 71"/>
          <p:cNvSpPr>
            <a:spLocks noChangeArrowheads="1"/>
          </p:cNvSpPr>
          <p:nvPr/>
        </p:nvSpPr>
        <p:spPr bwMode="auto">
          <a:xfrm>
            <a:off x="533400" y="3538538"/>
            <a:ext cx="4113213" cy="561975"/>
          </a:xfrm>
          <a:prstGeom prst="rect">
            <a:avLst/>
          </a:prstGeom>
          <a:noFill/>
          <a:ln w="9525">
            <a:noFill/>
            <a:miter lim="800000"/>
          </a:ln>
          <a:effectLst/>
        </p:spPr>
        <p:txBody>
          <a:bodyPr wrap="none">
            <a:spAutoFit/>
          </a:bodyPr>
          <a:lstStyle/>
          <a:p>
            <a:pPr algn="ctr">
              <a:lnSpc>
                <a:spcPct val="110000"/>
              </a:lnSpc>
              <a:spcBef>
                <a:spcPct val="10000"/>
              </a:spcBef>
            </a:pPr>
            <a:r>
              <a:rPr lang="zh-CN" altLang="en-US" sz="2800" b="1">
                <a:effectLst>
                  <a:outerShdw blurRad="38100" dist="38100" dir="2700000" algn="tl">
                    <a:srgbClr val="DDDDDD"/>
                  </a:outerShdw>
                </a:effectLst>
                <a:latin typeface="Times New Roman" panose="02020603050405020304" charset="0"/>
              </a:rPr>
              <a:t>或由卡图诺可得相同结果</a:t>
            </a:r>
          </a:p>
        </p:txBody>
      </p:sp>
      <p:graphicFrame>
        <p:nvGraphicFramePr>
          <p:cNvPr id="100425" name="Object 73"/>
          <p:cNvGraphicFramePr>
            <a:graphicFrameLocks noChangeAspect="1"/>
          </p:cNvGraphicFramePr>
          <p:nvPr/>
        </p:nvGraphicFramePr>
        <p:xfrm>
          <a:off x="762000" y="3005138"/>
          <a:ext cx="3470275" cy="533400"/>
        </p:xfrm>
        <a:graphic>
          <a:graphicData uri="http://schemas.openxmlformats.org/presentationml/2006/ole">
            <mc:AlternateContent xmlns:mc="http://schemas.openxmlformats.org/markup-compatibility/2006">
              <mc:Choice xmlns:v="urn:schemas-microsoft-com:vml" Requires="v">
                <p:oleObj spid="_x0000_s116850" name="公式" r:id="rId8" imgW="1612900" imgH="177800" progId="Equation.3">
                  <p:embed/>
                </p:oleObj>
              </mc:Choice>
              <mc:Fallback>
                <p:oleObj name="公式" r:id="rId8" imgW="1612900" imgH="177800" progId="Equation.3">
                  <p:embed/>
                  <p:pic>
                    <p:nvPicPr>
                      <p:cNvPr id="0" name="图片 1167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005138"/>
                        <a:ext cx="3470275" cy="533400"/>
                      </a:xfrm>
                      <a:prstGeom prst="rect">
                        <a:avLst/>
                      </a:prstGeom>
                      <a:noFill/>
                      <a:ln>
                        <a:noFill/>
                      </a:ln>
                      <a:effectLst/>
                    </p:spPr>
                  </p:pic>
                </p:oleObj>
              </mc:Fallback>
            </mc:AlternateContent>
          </a:graphicData>
        </a:graphic>
      </p:graphicFrame>
      <p:sp>
        <p:nvSpPr>
          <p:cNvPr id="100426" name="Text Box 74"/>
          <p:cNvSpPr txBox="1">
            <a:spLocks noChangeArrowheads="1"/>
          </p:cNvSpPr>
          <p:nvPr/>
        </p:nvSpPr>
        <p:spPr bwMode="auto">
          <a:xfrm>
            <a:off x="457200" y="2471738"/>
            <a:ext cx="3505200" cy="519112"/>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(3)  </a:t>
            </a:r>
            <a:r>
              <a:rPr lang="zh-CN" altLang="en-US" sz="2800" b="1">
                <a:solidFill>
                  <a:srgbClr val="006600"/>
                </a:solidFill>
                <a:effectLst>
                  <a:outerShdw blurRad="38100" dist="38100" dir="2700000" algn="tl">
                    <a:srgbClr val="DDDDDD"/>
                  </a:outerShdw>
                </a:effectLst>
              </a:rPr>
              <a:t>化简逻辑式可得：</a:t>
            </a:r>
          </a:p>
        </p:txBody>
      </p:sp>
      <p:grpSp>
        <p:nvGrpSpPr>
          <p:cNvPr id="121867" name="Group 76"/>
          <p:cNvGrpSpPr/>
          <p:nvPr/>
        </p:nvGrpSpPr>
        <p:grpSpPr bwMode="auto">
          <a:xfrm>
            <a:off x="5638800" y="1328738"/>
            <a:ext cx="3200400" cy="3979862"/>
            <a:chOff x="3456" y="837"/>
            <a:chExt cx="2016" cy="2507"/>
          </a:xfrm>
        </p:grpSpPr>
        <p:grpSp>
          <p:nvGrpSpPr>
            <p:cNvPr id="121868" name="Group 10"/>
            <p:cNvGrpSpPr/>
            <p:nvPr/>
          </p:nvGrpSpPr>
          <p:grpSpPr bwMode="auto">
            <a:xfrm>
              <a:off x="3456" y="837"/>
              <a:ext cx="2016" cy="2507"/>
              <a:chOff x="3360" y="816"/>
              <a:chExt cx="2016" cy="2507"/>
            </a:xfrm>
          </p:grpSpPr>
          <p:sp>
            <p:nvSpPr>
              <p:cNvPr id="121870" name="Rectangle 11"/>
              <p:cNvSpPr>
                <a:spLocks noChangeArrowheads="1"/>
              </p:cNvSpPr>
              <p:nvPr/>
            </p:nvSpPr>
            <p:spPr bwMode="auto">
              <a:xfrm>
                <a:off x="3456" y="249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a:t>
                </a:r>
              </a:p>
            </p:txBody>
          </p:sp>
          <p:sp>
            <p:nvSpPr>
              <p:cNvPr id="121871" name="Rectangle 12"/>
              <p:cNvSpPr>
                <a:spLocks noChangeArrowheads="1"/>
              </p:cNvSpPr>
              <p:nvPr/>
            </p:nvSpPr>
            <p:spPr bwMode="auto">
              <a:xfrm>
                <a:off x="3456" y="1440"/>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p>
            </p:txBody>
          </p:sp>
          <p:sp>
            <p:nvSpPr>
              <p:cNvPr id="121872" name="Rectangle 13"/>
              <p:cNvSpPr>
                <a:spLocks noChangeArrowheads="1"/>
              </p:cNvSpPr>
              <p:nvPr/>
            </p:nvSpPr>
            <p:spPr bwMode="auto">
              <a:xfrm>
                <a:off x="3456" y="1709"/>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p>
            </p:txBody>
          </p:sp>
          <p:sp>
            <p:nvSpPr>
              <p:cNvPr id="121873" name="Rectangle 14"/>
              <p:cNvSpPr>
                <a:spLocks noChangeArrowheads="1"/>
              </p:cNvSpPr>
              <p:nvPr/>
            </p:nvSpPr>
            <p:spPr bwMode="auto">
              <a:xfrm>
                <a:off x="3456" y="1968"/>
                <a:ext cx="84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p>
            </p:txBody>
          </p:sp>
          <p:sp>
            <p:nvSpPr>
              <p:cNvPr id="121874" name="Rectangle 15"/>
              <p:cNvSpPr>
                <a:spLocks noChangeArrowheads="1"/>
              </p:cNvSpPr>
              <p:nvPr/>
            </p:nvSpPr>
            <p:spPr bwMode="auto">
              <a:xfrm>
                <a:off x="3456" y="2237"/>
                <a:ext cx="90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a:t>
                </a:r>
              </a:p>
            </p:txBody>
          </p:sp>
          <p:sp>
            <p:nvSpPr>
              <p:cNvPr id="121875" name="Rectangle 16"/>
              <p:cNvSpPr>
                <a:spLocks noChangeArrowheads="1"/>
              </p:cNvSpPr>
              <p:nvPr/>
            </p:nvSpPr>
            <p:spPr bwMode="auto">
              <a:xfrm>
                <a:off x="3456" y="273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a:t>
                </a:r>
              </a:p>
            </p:txBody>
          </p:sp>
          <p:sp>
            <p:nvSpPr>
              <p:cNvPr id="121876" name="Rectangle 17"/>
              <p:cNvSpPr>
                <a:spLocks noChangeArrowheads="1"/>
              </p:cNvSpPr>
              <p:nvPr/>
            </p:nvSpPr>
            <p:spPr bwMode="auto">
              <a:xfrm>
                <a:off x="3456" y="2976"/>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a:t>
                </a:r>
              </a:p>
            </p:txBody>
          </p:sp>
          <p:sp>
            <p:nvSpPr>
              <p:cNvPr id="121877" name="Rectangle 18"/>
              <p:cNvSpPr>
                <a:spLocks noChangeArrowheads="1"/>
              </p:cNvSpPr>
              <p:nvPr/>
            </p:nvSpPr>
            <p:spPr bwMode="auto">
              <a:xfrm>
                <a:off x="3456" y="1200"/>
                <a:ext cx="78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a:t>
                </a:r>
              </a:p>
            </p:txBody>
          </p:sp>
          <p:grpSp>
            <p:nvGrpSpPr>
              <p:cNvPr id="121878" name="Group 19"/>
              <p:cNvGrpSpPr/>
              <p:nvPr/>
            </p:nvGrpSpPr>
            <p:grpSpPr bwMode="auto">
              <a:xfrm>
                <a:off x="4416" y="1200"/>
                <a:ext cx="284" cy="2104"/>
                <a:chOff x="4320" y="1104"/>
                <a:chExt cx="284" cy="2104"/>
              </a:xfrm>
            </p:grpSpPr>
            <p:sp>
              <p:nvSpPr>
                <p:cNvPr id="121893" name="Rectangle 20"/>
                <p:cNvSpPr>
                  <a:spLocks noChangeArrowheads="1"/>
                </p:cNvSpPr>
                <p:nvPr/>
              </p:nvSpPr>
              <p:spPr bwMode="auto">
                <a:xfrm>
                  <a:off x="4368" y="1104"/>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0</a:t>
                  </a:r>
                </a:p>
              </p:txBody>
            </p:sp>
            <p:sp>
              <p:nvSpPr>
                <p:cNvPr id="121894" name="Rectangle 21"/>
                <p:cNvSpPr>
                  <a:spLocks noChangeArrowheads="1"/>
                </p:cNvSpPr>
                <p:nvPr/>
              </p:nvSpPr>
              <p:spPr bwMode="auto">
                <a:xfrm>
                  <a:off x="4364" y="240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5" name="Rectangle 22"/>
                <p:cNvSpPr>
                  <a:spLocks noChangeArrowheads="1"/>
                </p:cNvSpPr>
                <p:nvPr/>
              </p:nvSpPr>
              <p:spPr bwMode="auto">
                <a:xfrm>
                  <a:off x="4364" y="264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6" name="Rectangle 23"/>
                <p:cNvSpPr>
                  <a:spLocks noChangeArrowheads="1"/>
                </p:cNvSpPr>
                <p:nvPr/>
              </p:nvSpPr>
              <p:spPr bwMode="auto">
                <a:xfrm>
                  <a:off x="4364" y="2881"/>
                  <a:ext cx="228"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1</a:t>
                  </a:r>
                </a:p>
              </p:txBody>
            </p:sp>
            <p:sp>
              <p:nvSpPr>
                <p:cNvPr id="121897" name="Rectangle 24"/>
                <p:cNvSpPr>
                  <a:spLocks noChangeArrowheads="1"/>
                </p:cNvSpPr>
                <p:nvPr/>
              </p:nvSpPr>
              <p:spPr bwMode="auto">
                <a:xfrm>
                  <a:off x="4320" y="1344"/>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1898" name="Rectangle 25"/>
                <p:cNvSpPr>
                  <a:spLocks noChangeArrowheads="1"/>
                </p:cNvSpPr>
                <p:nvPr/>
              </p:nvSpPr>
              <p:spPr bwMode="auto">
                <a:xfrm>
                  <a:off x="4320" y="163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sp>
              <p:nvSpPr>
                <p:cNvPr id="121899" name="Rectangle 26"/>
                <p:cNvSpPr>
                  <a:spLocks noChangeArrowheads="1"/>
                </p:cNvSpPr>
                <p:nvPr/>
              </p:nvSpPr>
              <p:spPr bwMode="auto">
                <a:xfrm>
                  <a:off x="4320" y="1872"/>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1</a:t>
                  </a:r>
                </a:p>
              </p:txBody>
            </p:sp>
            <p:sp>
              <p:nvSpPr>
                <p:cNvPr id="121900" name="Rectangle 27"/>
                <p:cNvSpPr>
                  <a:spLocks noChangeArrowheads="1"/>
                </p:cNvSpPr>
                <p:nvPr/>
              </p:nvSpPr>
              <p:spPr bwMode="auto">
                <a:xfrm>
                  <a:off x="4320" y="2160"/>
                  <a:ext cx="284" cy="327"/>
                </a:xfrm>
                <a:prstGeom prst="rect">
                  <a:avLst/>
                </a:prstGeom>
                <a:noFill/>
                <a:ln>
                  <a:noFill/>
                </a:ln>
              </p:spPr>
              <p:txBody>
                <a:bodyPr wrap="none">
                  <a:spAutoFit/>
                </a:bodyPr>
                <a:lstStyle/>
                <a:p>
                  <a:pPr>
                    <a:spcBef>
                      <a:spcPct val="50000"/>
                    </a:spcBef>
                  </a:pPr>
                  <a:r>
                    <a:rPr lang="en-US" altLang="zh-CN" sz="2800" b="1">
                      <a:solidFill>
                        <a:srgbClr val="CC0000"/>
                      </a:solidFill>
                      <a:latin typeface="Times New Roman" panose="02020603050405020304" charset="0"/>
                    </a:rPr>
                    <a:t> 0</a:t>
                  </a:r>
                </a:p>
              </p:txBody>
            </p:sp>
          </p:grpSp>
          <p:sp>
            <p:nvSpPr>
              <p:cNvPr id="121879" name="Line 28"/>
              <p:cNvSpPr>
                <a:spLocks noChangeShapeType="1"/>
              </p:cNvSpPr>
              <p:nvPr/>
            </p:nvSpPr>
            <p:spPr bwMode="auto">
              <a:xfrm>
                <a:off x="4416" y="816"/>
                <a:ext cx="0" cy="242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0" name="Line 29"/>
              <p:cNvSpPr>
                <a:spLocks noChangeShapeType="1"/>
              </p:cNvSpPr>
              <p:nvPr/>
            </p:nvSpPr>
            <p:spPr bwMode="auto">
              <a:xfrm>
                <a:off x="3408" y="816"/>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1" name="Line 30"/>
              <p:cNvSpPr>
                <a:spLocks noChangeShapeType="1"/>
              </p:cNvSpPr>
              <p:nvPr/>
            </p:nvSpPr>
            <p:spPr bwMode="auto">
              <a:xfrm>
                <a:off x="3408" y="1200"/>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1882" name="Rectangle 31"/>
              <p:cNvSpPr>
                <a:spLocks noChangeArrowheads="1"/>
              </p:cNvSpPr>
              <p:nvPr/>
            </p:nvSpPr>
            <p:spPr bwMode="auto">
              <a:xfrm>
                <a:off x="3360" y="864"/>
                <a:ext cx="2016" cy="327"/>
              </a:xfrm>
              <a:prstGeom prst="rect">
                <a:avLst/>
              </a:prstGeom>
              <a:noFill/>
              <a:ln>
                <a:noFill/>
              </a:ln>
            </p:spPr>
            <p:txBody>
              <a:bodyPr>
                <a:spAutoFit/>
              </a:bodyPr>
              <a:lstStyle/>
              <a:p>
                <a:pPr>
                  <a:spcBef>
                    <a:spcPct val="50000"/>
                  </a:spcBef>
                </a:pPr>
                <a:r>
                  <a:rPr lang="en-US" altLang="zh-CN" sz="2800" b="1" i="1">
                    <a:latin typeface="Times New Roman" panose="02020603050405020304" charset="0"/>
                  </a:rPr>
                  <a:t>A   B   C</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1  </a:t>
                </a:r>
                <a:r>
                  <a:rPr lang="en-US" altLang="zh-CN" sz="2800" b="1" i="1" baseline="-25000">
                    <a:latin typeface="Times New Roman" panose="02020603050405020304" charset="0"/>
                  </a:rPr>
                  <a:t>  </a:t>
                </a:r>
                <a:r>
                  <a:rPr lang="en-US" altLang="zh-CN" sz="2800" b="1" i="1">
                    <a:latin typeface="Times New Roman" panose="02020603050405020304" charset="0"/>
                  </a:rPr>
                  <a:t>G</a:t>
                </a:r>
                <a:r>
                  <a:rPr lang="en-US" altLang="zh-CN" sz="2800" b="1" baseline="-25000">
                    <a:latin typeface="Times New Roman" panose="02020603050405020304" charset="0"/>
                  </a:rPr>
                  <a:t>2</a:t>
                </a:r>
                <a:endParaRPr lang="en-US" altLang="zh-CN" sz="3200" b="1" baseline="-25000">
                  <a:solidFill>
                    <a:srgbClr val="003366"/>
                  </a:solidFill>
                  <a:latin typeface="Times New Roman" panose="02020603050405020304" charset="0"/>
                </a:endParaRPr>
              </a:p>
            </p:txBody>
          </p:sp>
          <p:sp>
            <p:nvSpPr>
              <p:cNvPr id="121883" name="Line 32"/>
              <p:cNvSpPr>
                <a:spLocks noChangeShapeType="1"/>
              </p:cNvSpPr>
              <p:nvPr/>
            </p:nvSpPr>
            <p:spPr bwMode="auto">
              <a:xfrm>
                <a:off x="4800" y="816"/>
                <a:ext cx="0" cy="2448"/>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grpSp>
            <p:nvGrpSpPr>
              <p:cNvPr id="121884" name="Group 33"/>
              <p:cNvGrpSpPr/>
              <p:nvPr/>
            </p:nvGrpSpPr>
            <p:grpSpPr bwMode="auto">
              <a:xfrm>
                <a:off x="4848" y="1200"/>
                <a:ext cx="315" cy="2123"/>
                <a:chOff x="4848" y="1200"/>
                <a:chExt cx="315" cy="2123"/>
              </a:xfrm>
            </p:grpSpPr>
            <p:sp>
              <p:nvSpPr>
                <p:cNvPr id="121885" name="Rectangle 34"/>
                <p:cNvSpPr>
                  <a:spLocks noChangeArrowheads="1"/>
                </p:cNvSpPr>
                <p:nvPr/>
              </p:nvSpPr>
              <p:spPr bwMode="auto">
                <a:xfrm>
                  <a:off x="4848" y="1440"/>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sp>
              <p:nvSpPr>
                <p:cNvPr id="121886" name="Rectangle 35"/>
                <p:cNvSpPr>
                  <a:spLocks noChangeArrowheads="1"/>
                </p:cNvSpPr>
                <p:nvPr/>
              </p:nvSpPr>
              <p:spPr bwMode="auto">
                <a:xfrm>
                  <a:off x="4896" y="120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7" name="Rectangle 36"/>
                <p:cNvSpPr>
                  <a:spLocks noChangeArrowheads="1"/>
                </p:cNvSpPr>
                <p:nvPr/>
              </p:nvSpPr>
              <p:spPr bwMode="auto">
                <a:xfrm>
                  <a:off x="4920" y="251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8" name="Rectangle 37"/>
                <p:cNvSpPr>
                  <a:spLocks noChangeArrowheads="1"/>
                </p:cNvSpPr>
                <p:nvPr/>
              </p:nvSpPr>
              <p:spPr bwMode="auto">
                <a:xfrm>
                  <a:off x="4920" y="275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0</a:t>
                  </a:r>
                </a:p>
              </p:txBody>
            </p:sp>
            <p:sp>
              <p:nvSpPr>
                <p:cNvPr id="121889" name="Rectangle 38"/>
                <p:cNvSpPr>
                  <a:spLocks noChangeArrowheads="1"/>
                </p:cNvSpPr>
                <p:nvPr/>
              </p:nvSpPr>
              <p:spPr bwMode="auto">
                <a:xfrm>
                  <a:off x="4935" y="299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1890" name="Rectangle 39"/>
                <p:cNvSpPr>
                  <a:spLocks noChangeArrowheads="1"/>
                </p:cNvSpPr>
                <p:nvPr/>
              </p:nvSpPr>
              <p:spPr bwMode="auto">
                <a:xfrm>
                  <a:off x="4916" y="173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a:t>
                  </a:r>
                </a:p>
              </p:txBody>
            </p:sp>
            <p:sp>
              <p:nvSpPr>
                <p:cNvPr id="121891" name="Rectangle 40"/>
                <p:cNvSpPr>
                  <a:spLocks noChangeArrowheads="1"/>
                </p:cNvSpPr>
                <p:nvPr/>
              </p:nvSpPr>
              <p:spPr bwMode="auto">
                <a:xfrm>
                  <a:off x="4872" y="1988"/>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0</a:t>
                  </a:r>
                </a:p>
              </p:txBody>
            </p:sp>
            <p:sp>
              <p:nvSpPr>
                <p:cNvPr id="121892" name="Rectangle 41"/>
                <p:cNvSpPr>
                  <a:spLocks noChangeArrowheads="1"/>
                </p:cNvSpPr>
                <p:nvPr/>
              </p:nvSpPr>
              <p:spPr bwMode="auto">
                <a:xfrm>
                  <a:off x="4871" y="2256"/>
                  <a:ext cx="284"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 1</a:t>
                  </a:r>
                </a:p>
              </p:txBody>
            </p:sp>
          </p:grpSp>
        </p:grpSp>
        <p:sp>
          <p:nvSpPr>
            <p:cNvPr id="121869" name="Line 75"/>
            <p:cNvSpPr>
              <a:spLocks noChangeShapeType="1"/>
            </p:cNvSpPr>
            <p:nvPr/>
          </p:nvSpPr>
          <p:spPr bwMode="auto">
            <a:xfrm>
              <a:off x="3504" y="3312"/>
              <a:ext cx="187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box(out)">
                                      <p:cBhvr>
                                        <p:cTn id="12" dur="500"/>
                                        <p:tgtEl>
                                          <p:spTgt spid="100355"/>
                                        </p:tgtEl>
                                      </p:cBhvr>
                                    </p:animEffect>
                                  </p:childTnLst>
                                  <p:subTnLst>
                                    <p:audio>
                                      <p:cMediaNode>
                                        <p:cTn display="0" masterRel="sameClick">
                                          <p:stCondLst>
                                            <p:cond evt="begin" delay="0">
                                              <p:tn val="10"/>
                                            </p:cond>
                                          </p:stCondLst>
                                          <p:endCondLst>
                                            <p:cond evt="onStopAudio" delay="0">
                                              <p:tgtEl>
                                                <p:sldTgt/>
                                              </p:tgtEl>
                                            </p:cond>
                                          </p:endCondLst>
                                        </p:cTn>
                                        <p:tgtEl>
                                          <p:sndTgt r:embed="rId3" name="提示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00356"/>
                                        </p:tgtEl>
                                        <p:attrNameLst>
                                          <p:attrName>style.visibility</p:attrName>
                                        </p:attrNameLst>
                                      </p:cBhvr>
                                      <p:to>
                                        <p:strVal val="visible"/>
                                      </p:to>
                                    </p:set>
                                    <p:animEffect transition="in" filter="box(out)">
                                      <p:cBhvr>
                                        <p:cTn id="22" dur="500"/>
                                        <p:tgtEl>
                                          <p:spTgt spid="100356"/>
                                        </p:tgtEl>
                                      </p:cBhvr>
                                    </p:animEffect>
                                  </p:childTnLst>
                                  <p:subTnLst>
                                    <p:audio>
                                      <p:cMediaNode>
                                        <p:cTn display="0" masterRel="sameClick">
                                          <p:stCondLst>
                                            <p:cond evt="begin" delay="0">
                                              <p:tn val="20"/>
                                            </p:cond>
                                          </p:stCondLst>
                                          <p:endCondLst>
                                            <p:cond evt="onStopAudio" delay="0">
                                              <p:tgtEl>
                                                <p:sldTgt/>
                                              </p:tgtEl>
                                            </p:cond>
                                          </p:endCondLst>
                                        </p:cTn>
                                        <p:tgtEl>
                                          <p:sndTgt r:embed="rId3" name="提示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426"/>
                                        </p:tgtEl>
                                        <p:attrNameLst>
                                          <p:attrName>style.visibility</p:attrName>
                                        </p:attrNameLst>
                                      </p:cBhvr>
                                      <p:to>
                                        <p:strVal val="visible"/>
                                      </p:to>
                                    </p:set>
                                    <p:animEffect transition="in" filter="wipe(left)">
                                      <p:cBhvr>
                                        <p:cTn id="27" dur="500"/>
                                        <p:tgtEl>
                                          <p:spTgt spid="10042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0425"/>
                                        </p:tgtEl>
                                        <p:attrNameLst>
                                          <p:attrName>style.visibility</p:attrName>
                                        </p:attrNameLst>
                                      </p:cBhvr>
                                      <p:to>
                                        <p:strVal val="visible"/>
                                      </p:to>
                                    </p:set>
                                    <p:animEffect transition="in" filter="box(in)">
                                      <p:cBhvr>
                                        <p:cTn id="32" dur="500"/>
                                        <p:tgtEl>
                                          <p:spTgt spid="100425"/>
                                        </p:tgtEl>
                                      </p:cBhvr>
                                    </p:animEffect>
                                  </p:childTnLst>
                                  <p:subTnLst>
                                    <p:audio>
                                      <p:cMediaNode>
                                        <p:cTn display="0" masterRel="sameClick">
                                          <p:stCondLst>
                                            <p:cond evt="begin" delay="0">
                                              <p:tn val="30"/>
                                            </p:cond>
                                          </p:stCondLst>
                                          <p:endCondLst>
                                            <p:cond evt="onStopAudio" delay="0">
                                              <p:tgtEl>
                                                <p:sldTgt/>
                                              </p:tgtEl>
                                            </p:cond>
                                          </p:endCondLst>
                                        </p:cTn>
                                        <p:tgtEl>
                                          <p:sndTgt r:embed="rId3" name="提示时奏幻想空间.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0423"/>
                                        </p:tgtEl>
                                        <p:attrNameLst>
                                          <p:attrName>style.visibility</p:attrName>
                                        </p:attrNameLst>
                                      </p:cBhvr>
                                      <p:to>
                                        <p:strVal val="visible"/>
                                      </p:to>
                                    </p:set>
                                    <p:animEffect transition="in" filter="wipe(left)">
                                      <p:cBhvr>
                                        <p:cTn id="37" dur="500"/>
                                        <p:tgtEl>
                                          <p:spTgt spid="1004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23" grpId="0" autoUpdateAnimBg="0"/>
      <p:bldP spid="10042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762000" y="3367088"/>
            <a:ext cx="4953000" cy="519112"/>
          </a:xfrm>
          <a:prstGeom prst="rect">
            <a:avLst/>
          </a:prstGeom>
          <a:noFill/>
          <a:ln w="9525">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(4) </a:t>
            </a:r>
            <a:r>
              <a:rPr lang="zh-CN" altLang="en-US" sz="2800" b="1">
                <a:solidFill>
                  <a:srgbClr val="006600"/>
                </a:solidFill>
                <a:effectLst>
                  <a:outerShdw blurRad="38100" dist="38100" dir="2700000" algn="tl">
                    <a:srgbClr val="DDDDDD"/>
                  </a:outerShdw>
                </a:effectLst>
                <a:latin typeface="Times New Roman" panose="02020603050405020304" charset="0"/>
              </a:rPr>
              <a:t>用“与非”门构成逻辑电路</a:t>
            </a:r>
          </a:p>
        </p:txBody>
      </p:sp>
      <p:graphicFrame>
        <p:nvGraphicFramePr>
          <p:cNvPr id="101379" name="Object 3"/>
          <p:cNvGraphicFramePr>
            <a:graphicFrameLocks noChangeAspect="1"/>
          </p:cNvGraphicFramePr>
          <p:nvPr/>
        </p:nvGraphicFramePr>
        <p:xfrm>
          <a:off x="1116013" y="4137025"/>
          <a:ext cx="3470275" cy="511175"/>
        </p:xfrm>
        <a:graphic>
          <a:graphicData uri="http://schemas.openxmlformats.org/presentationml/2006/ole">
            <mc:AlternateContent xmlns:mc="http://schemas.openxmlformats.org/markup-compatibility/2006">
              <mc:Choice xmlns:v="urn:schemas-microsoft-com:vml" Requires="v">
                <p:oleObj spid="_x0000_s117908" name="公式" r:id="rId3" imgW="1612900" imgH="177800" progId="Equation.3">
                  <p:embed/>
                </p:oleObj>
              </mc:Choice>
              <mc:Fallback>
                <p:oleObj name="公式" r:id="rId3" imgW="1612900" imgH="177800" progId="Equation.3">
                  <p:embed/>
                  <p:pic>
                    <p:nvPicPr>
                      <p:cNvPr id="0" name="图片 1177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37025"/>
                        <a:ext cx="3470275" cy="511175"/>
                      </a:xfrm>
                      <a:prstGeom prst="rect">
                        <a:avLst/>
                      </a:prstGeom>
                      <a:noFill/>
                      <a:ln>
                        <a:noFill/>
                      </a:ln>
                      <a:effectLst/>
                    </p:spPr>
                  </p:pic>
                </p:oleObj>
              </mc:Fallback>
            </mc:AlternateContent>
          </a:graphicData>
        </a:graphic>
      </p:graphicFrame>
      <p:sp>
        <p:nvSpPr>
          <p:cNvPr id="101380" name="Line 4"/>
          <p:cNvSpPr>
            <a:spLocks noChangeShapeType="1"/>
          </p:cNvSpPr>
          <p:nvPr/>
        </p:nvSpPr>
        <p:spPr bwMode="auto">
          <a:xfrm>
            <a:off x="2030413" y="4114800"/>
            <a:ext cx="2438400" cy="1588"/>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01381" name="Line 5"/>
          <p:cNvSpPr>
            <a:spLocks noChangeShapeType="1"/>
          </p:cNvSpPr>
          <p:nvPr/>
        </p:nvSpPr>
        <p:spPr bwMode="auto">
          <a:xfrm>
            <a:off x="2030413" y="4038600"/>
            <a:ext cx="2438400" cy="1588"/>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nvGrpSpPr>
          <p:cNvPr id="2" name="Group 6"/>
          <p:cNvGrpSpPr/>
          <p:nvPr/>
        </p:nvGrpSpPr>
        <p:grpSpPr bwMode="auto">
          <a:xfrm>
            <a:off x="4648200" y="4038600"/>
            <a:ext cx="2640013" cy="533400"/>
            <a:chOff x="2993" y="1968"/>
            <a:chExt cx="1663" cy="384"/>
          </a:xfrm>
        </p:grpSpPr>
        <p:graphicFrame>
          <p:nvGraphicFramePr>
            <p:cNvPr id="122919" name="Object 7"/>
            <p:cNvGraphicFramePr>
              <a:graphicFrameLocks noChangeAspect="1"/>
            </p:cNvGraphicFramePr>
            <p:nvPr/>
          </p:nvGraphicFramePr>
          <p:xfrm>
            <a:off x="2993" y="2031"/>
            <a:ext cx="1649" cy="321"/>
          </p:xfrm>
          <a:graphic>
            <a:graphicData uri="http://schemas.openxmlformats.org/presentationml/2006/ole">
              <mc:AlternateContent xmlns:mc="http://schemas.openxmlformats.org/markup-compatibility/2006">
                <mc:Choice xmlns:v="urn:schemas-microsoft-com:vml" Requires="v">
                  <p:oleObj spid="_x0000_s117909" name="公式" r:id="rId5" imgW="1193800" imgH="127000" progId="Equation.3">
                    <p:embed/>
                  </p:oleObj>
                </mc:Choice>
                <mc:Fallback>
                  <p:oleObj name="公式" r:id="rId5" imgW="1193800" imgH="127000" progId="Equation.3">
                    <p:embed/>
                    <p:pic>
                      <p:nvPicPr>
                        <p:cNvPr id="0" name="图片 1177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 y="2031"/>
                          <a:ext cx="1649" cy="321"/>
                        </a:xfrm>
                        <a:prstGeom prst="rect">
                          <a:avLst/>
                        </a:prstGeom>
                        <a:noFill/>
                        <a:ln>
                          <a:noFill/>
                        </a:ln>
                        <a:effectLst/>
                      </p:spPr>
                    </p:pic>
                  </p:oleObj>
                </mc:Fallback>
              </mc:AlternateContent>
            </a:graphicData>
          </a:graphic>
        </p:graphicFrame>
        <p:grpSp>
          <p:nvGrpSpPr>
            <p:cNvPr id="122920" name="Group 8"/>
            <p:cNvGrpSpPr/>
            <p:nvPr/>
          </p:nvGrpSpPr>
          <p:grpSpPr bwMode="auto">
            <a:xfrm>
              <a:off x="3216" y="1968"/>
              <a:ext cx="1440" cy="48"/>
              <a:chOff x="3216" y="1968"/>
              <a:chExt cx="1440" cy="48"/>
            </a:xfrm>
          </p:grpSpPr>
          <p:sp>
            <p:nvSpPr>
              <p:cNvPr id="122921" name="Line 9"/>
              <p:cNvSpPr>
                <a:spLocks noChangeShapeType="1"/>
              </p:cNvSpPr>
              <p:nvPr/>
            </p:nvSpPr>
            <p:spPr bwMode="auto">
              <a:xfrm>
                <a:off x="3216" y="1968"/>
                <a:ext cx="1440"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nvGrpSpPr>
              <p:cNvPr id="122922" name="Group 10"/>
              <p:cNvGrpSpPr/>
              <p:nvPr/>
            </p:nvGrpSpPr>
            <p:grpSpPr bwMode="auto">
              <a:xfrm>
                <a:off x="3264" y="2016"/>
                <a:ext cx="1344" cy="0"/>
                <a:chOff x="3264" y="2016"/>
                <a:chExt cx="1344" cy="0"/>
              </a:xfrm>
            </p:grpSpPr>
            <p:sp>
              <p:nvSpPr>
                <p:cNvPr id="122923" name="Line 11"/>
                <p:cNvSpPr>
                  <a:spLocks noChangeShapeType="1"/>
                </p:cNvSpPr>
                <p:nvPr/>
              </p:nvSpPr>
              <p:spPr bwMode="auto">
                <a:xfrm>
                  <a:off x="326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22924" name="Line 12"/>
                <p:cNvSpPr>
                  <a:spLocks noChangeShapeType="1"/>
                </p:cNvSpPr>
                <p:nvPr/>
              </p:nvSpPr>
              <p:spPr bwMode="auto">
                <a:xfrm>
                  <a:off x="374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sp>
              <p:nvSpPr>
                <p:cNvPr id="122925" name="Line 13"/>
                <p:cNvSpPr>
                  <a:spLocks noChangeShapeType="1"/>
                </p:cNvSpPr>
                <p:nvPr/>
              </p:nvSpPr>
              <p:spPr bwMode="auto">
                <a:xfrm>
                  <a:off x="4224" y="2016"/>
                  <a:ext cx="384" cy="0"/>
                </a:xfrm>
                <a:prstGeom prst="line">
                  <a:avLst/>
                </a:prstGeom>
                <a:noFill/>
                <a:ln w="28575" cap="sq">
                  <a:solidFill>
                    <a:srgbClr val="FF3300"/>
                  </a:solidFill>
                  <a:round/>
                </a:ln>
              </p:spPr>
              <p:txBody>
                <a:bodyPr anchor="ctr">
                  <a:spAutoFit/>
                </a:bodyPr>
                <a:lstStyle/>
                <a:p>
                  <a:endParaRPr lang="zh-CN" altLang="en-US">
                    <a:latin typeface="Times New Roman" panose="02020603050405020304" charset="0"/>
                  </a:endParaRPr>
                </a:p>
              </p:txBody>
            </p:sp>
          </p:grpSp>
        </p:grpSp>
      </p:grpSp>
      <p:grpSp>
        <p:nvGrpSpPr>
          <p:cNvPr id="5" name="Group 14"/>
          <p:cNvGrpSpPr/>
          <p:nvPr/>
        </p:nvGrpSpPr>
        <p:grpSpPr bwMode="auto">
          <a:xfrm>
            <a:off x="1089025" y="4724400"/>
            <a:ext cx="5464175" cy="658813"/>
            <a:chOff x="768" y="2432"/>
            <a:chExt cx="3586" cy="496"/>
          </a:xfrm>
        </p:grpSpPr>
        <p:graphicFrame>
          <p:nvGraphicFramePr>
            <p:cNvPr id="122912" name="Object 15"/>
            <p:cNvGraphicFramePr>
              <a:graphicFrameLocks noChangeAspect="1"/>
            </p:cNvGraphicFramePr>
            <p:nvPr/>
          </p:nvGraphicFramePr>
          <p:xfrm>
            <a:off x="768" y="2480"/>
            <a:ext cx="3538" cy="448"/>
          </p:xfrm>
          <a:graphic>
            <a:graphicData uri="http://schemas.openxmlformats.org/presentationml/2006/ole">
              <mc:AlternateContent xmlns:mc="http://schemas.openxmlformats.org/markup-compatibility/2006">
                <mc:Choice xmlns:v="urn:schemas-microsoft-com:vml" Requires="v">
                  <p:oleObj spid="_x0000_s117910" name="公式" r:id="rId7" imgW="2489200" imgH="190500" progId="Equation.3">
                    <p:embed/>
                  </p:oleObj>
                </mc:Choice>
                <mc:Fallback>
                  <p:oleObj name="公式" r:id="rId7" imgW="2489200" imgH="190500" progId="Equation.3">
                    <p:embed/>
                    <p:pic>
                      <p:nvPicPr>
                        <p:cNvPr id="0" name="图片 1177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480"/>
                          <a:ext cx="3538" cy="448"/>
                        </a:xfrm>
                        <a:prstGeom prst="rect">
                          <a:avLst/>
                        </a:prstGeom>
                        <a:noFill/>
                        <a:ln>
                          <a:noFill/>
                        </a:ln>
                        <a:effectLst/>
                      </p:spPr>
                    </p:pic>
                  </p:oleObj>
                </mc:Fallback>
              </mc:AlternateContent>
            </a:graphicData>
          </a:graphic>
        </p:graphicFrame>
        <p:grpSp>
          <p:nvGrpSpPr>
            <p:cNvPr id="122913" name="Group 16"/>
            <p:cNvGrpSpPr/>
            <p:nvPr/>
          </p:nvGrpSpPr>
          <p:grpSpPr bwMode="auto">
            <a:xfrm>
              <a:off x="1378" y="2432"/>
              <a:ext cx="2976" cy="48"/>
              <a:chOff x="1378" y="2432"/>
              <a:chExt cx="2976" cy="48"/>
            </a:xfrm>
          </p:grpSpPr>
          <p:sp>
            <p:nvSpPr>
              <p:cNvPr id="122914" name="Line 17"/>
              <p:cNvSpPr>
                <a:spLocks noChangeShapeType="1"/>
              </p:cNvSpPr>
              <p:nvPr/>
            </p:nvSpPr>
            <p:spPr bwMode="auto">
              <a:xfrm>
                <a:off x="1378" y="2432"/>
                <a:ext cx="2976"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2915" name="Line 18"/>
              <p:cNvSpPr>
                <a:spLocks noChangeShapeType="1"/>
              </p:cNvSpPr>
              <p:nvPr/>
            </p:nvSpPr>
            <p:spPr bwMode="auto">
              <a:xfrm>
                <a:off x="1378"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6" name="Line 19"/>
              <p:cNvSpPr>
                <a:spLocks noChangeShapeType="1"/>
              </p:cNvSpPr>
              <p:nvPr/>
            </p:nvSpPr>
            <p:spPr bwMode="auto">
              <a:xfrm>
                <a:off x="2146"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7" name="Line 20"/>
              <p:cNvSpPr>
                <a:spLocks noChangeShapeType="1"/>
              </p:cNvSpPr>
              <p:nvPr/>
            </p:nvSpPr>
            <p:spPr bwMode="auto">
              <a:xfrm>
                <a:off x="2962"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2918" name="Line 21"/>
              <p:cNvSpPr>
                <a:spLocks noChangeShapeType="1"/>
              </p:cNvSpPr>
              <p:nvPr/>
            </p:nvSpPr>
            <p:spPr bwMode="auto">
              <a:xfrm>
                <a:off x="3730" y="2480"/>
                <a:ext cx="624" cy="0"/>
              </a:xfrm>
              <a:prstGeom prst="lin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grpSp>
      </p:grpSp>
      <p:graphicFrame>
        <p:nvGraphicFramePr>
          <p:cNvPr id="122888" name="Object 22"/>
          <p:cNvGraphicFramePr>
            <a:graphicFrameLocks noChangeAspect="1"/>
          </p:cNvGraphicFramePr>
          <p:nvPr/>
        </p:nvGraphicFramePr>
        <p:xfrm>
          <a:off x="838200" y="889000"/>
          <a:ext cx="4953000" cy="558800"/>
        </p:xfrm>
        <a:graphic>
          <a:graphicData uri="http://schemas.openxmlformats.org/presentationml/2006/ole">
            <mc:AlternateContent xmlns:mc="http://schemas.openxmlformats.org/markup-compatibility/2006">
              <mc:Choice xmlns:v="urn:schemas-microsoft-com:vml" Requires="v">
                <p:oleObj spid="_x0000_s117911" name="公式" r:id="rId9" imgW="2768600" imgH="190500" progId="Equation.3">
                  <p:embed/>
                </p:oleObj>
              </mc:Choice>
              <mc:Fallback>
                <p:oleObj name="公式" r:id="rId9" imgW="2768600" imgH="190500" progId="Equation.3">
                  <p:embed/>
                  <p:pic>
                    <p:nvPicPr>
                      <p:cNvPr id="0" name="图片 1177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889000"/>
                        <a:ext cx="4953000" cy="558800"/>
                      </a:xfrm>
                      <a:prstGeom prst="rect">
                        <a:avLst/>
                      </a:prstGeom>
                      <a:noFill/>
                      <a:ln>
                        <a:noFill/>
                      </a:ln>
                      <a:effectLst/>
                    </p:spPr>
                  </p:pic>
                </p:oleObj>
              </mc:Fallback>
            </mc:AlternateContent>
          </a:graphicData>
        </a:graphic>
      </p:graphicFrame>
      <p:grpSp>
        <p:nvGrpSpPr>
          <p:cNvPr id="7" name="Group 23"/>
          <p:cNvGrpSpPr/>
          <p:nvPr/>
        </p:nvGrpSpPr>
        <p:grpSpPr bwMode="auto">
          <a:xfrm>
            <a:off x="1066800" y="1412875"/>
            <a:ext cx="7620000" cy="2168525"/>
            <a:chOff x="528" y="816"/>
            <a:chExt cx="4800" cy="1366"/>
          </a:xfrm>
        </p:grpSpPr>
        <p:sp>
          <p:nvSpPr>
            <p:cNvPr id="101400" name="Rectangle 24"/>
            <p:cNvSpPr>
              <a:spLocks noChangeArrowheads="1"/>
            </p:cNvSpPr>
            <p:nvPr/>
          </p:nvSpPr>
          <p:spPr bwMode="auto">
            <a:xfrm>
              <a:off x="528" y="1022"/>
              <a:ext cx="2278" cy="946"/>
            </a:xfrm>
            <a:prstGeom prst="rect">
              <a:avLst/>
            </a:prstGeom>
            <a:noFill/>
            <a:ln w="9525">
              <a:noFill/>
              <a:miter lim="800000"/>
            </a:ln>
            <a:effectLst/>
          </p:spPr>
          <p:txBody>
            <a:bodyPr>
              <a:spAutoFit/>
            </a:bodyPr>
            <a:lstStyle/>
            <a:p>
              <a:pPr>
                <a:lnSpc>
                  <a:spcPct val="110000"/>
                </a:lnSpc>
              </a:pPr>
              <a:r>
                <a:rPr lang="en-US" altLang="zh-CN" sz="2800" b="1">
                  <a:solidFill>
                    <a:srgbClr val="000099"/>
                  </a:solidFill>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由逻辑表达式画出卡诺图，由卡图诺可知，该函数不可化简。</a:t>
              </a:r>
            </a:p>
          </p:txBody>
        </p:sp>
        <p:grpSp>
          <p:nvGrpSpPr>
            <p:cNvPr id="122891" name="Group 25"/>
            <p:cNvGrpSpPr/>
            <p:nvPr/>
          </p:nvGrpSpPr>
          <p:grpSpPr bwMode="auto">
            <a:xfrm>
              <a:off x="2998" y="816"/>
              <a:ext cx="2330" cy="1366"/>
              <a:chOff x="2928" y="1127"/>
              <a:chExt cx="2112" cy="1156"/>
            </a:xfrm>
          </p:grpSpPr>
          <p:sp>
            <p:nvSpPr>
              <p:cNvPr id="122892" name="Line 26"/>
              <p:cNvSpPr>
                <a:spLocks noChangeShapeType="1"/>
              </p:cNvSpPr>
              <p:nvPr/>
            </p:nvSpPr>
            <p:spPr bwMode="auto">
              <a:xfrm flipH="1" flipV="1">
                <a:off x="3072" y="1275"/>
                <a:ext cx="240" cy="24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22893" name="Group 27"/>
              <p:cNvGrpSpPr/>
              <p:nvPr/>
            </p:nvGrpSpPr>
            <p:grpSpPr bwMode="auto">
              <a:xfrm>
                <a:off x="2928" y="1127"/>
                <a:ext cx="2112" cy="1156"/>
                <a:chOff x="2928" y="1127"/>
                <a:chExt cx="2112" cy="1156"/>
              </a:xfrm>
            </p:grpSpPr>
            <p:sp>
              <p:nvSpPr>
                <p:cNvPr id="122894" name="Text Box 28"/>
                <p:cNvSpPr txBox="1">
                  <a:spLocks noChangeArrowheads="1"/>
                </p:cNvSpPr>
                <p:nvPr/>
              </p:nvSpPr>
              <p:spPr bwMode="auto">
                <a:xfrm>
                  <a:off x="2928" y="1273"/>
                  <a:ext cx="337"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A</a:t>
                  </a:r>
                  <a:endParaRPr lang="en-US" altLang="zh-CN" sz="2800" b="1"/>
                </a:p>
              </p:txBody>
            </p:sp>
            <p:sp>
              <p:nvSpPr>
                <p:cNvPr id="122895" name="Text Box 29"/>
                <p:cNvSpPr txBox="1">
                  <a:spLocks noChangeArrowheads="1"/>
                </p:cNvSpPr>
                <p:nvPr/>
              </p:nvSpPr>
              <p:spPr bwMode="auto">
                <a:xfrm>
                  <a:off x="3073" y="1127"/>
                  <a:ext cx="431"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i="1"/>
                    <a:t>BC</a:t>
                  </a:r>
                  <a:endParaRPr lang="en-US" altLang="zh-CN" sz="2800" b="1"/>
                </a:p>
              </p:txBody>
            </p:sp>
            <p:sp>
              <p:nvSpPr>
                <p:cNvPr id="122896" name="Rectangle 30"/>
                <p:cNvSpPr>
                  <a:spLocks noChangeArrowheads="1"/>
                </p:cNvSpPr>
                <p:nvPr/>
              </p:nvSpPr>
              <p:spPr bwMode="auto">
                <a:xfrm>
                  <a:off x="3312"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2897" name="Line 31"/>
                <p:cNvSpPr>
                  <a:spLocks noChangeShapeType="1"/>
                </p:cNvSpPr>
                <p:nvPr/>
              </p:nvSpPr>
              <p:spPr bwMode="auto">
                <a:xfrm>
                  <a:off x="3312"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898" name="Line 32"/>
                <p:cNvSpPr>
                  <a:spLocks noChangeShapeType="1"/>
                </p:cNvSpPr>
                <p:nvPr/>
              </p:nvSpPr>
              <p:spPr bwMode="auto">
                <a:xfrm>
                  <a:off x="3744"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899" name="Text Box 33"/>
                <p:cNvSpPr txBox="1">
                  <a:spLocks noChangeArrowheads="1"/>
                </p:cNvSpPr>
                <p:nvPr/>
              </p:nvSpPr>
              <p:spPr bwMode="auto">
                <a:xfrm>
                  <a:off x="3313" y="1272"/>
                  <a:ext cx="430"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00</a:t>
                  </a:r>
                  <a:endParaRPr lang="en-US" altLang="zh-CN" b="1"/>
                </a:p>
              </p:txBody>
            </p:sp>
            <p:sp>
              <p:nvSpPr>
                <p:cNvPr id="122900" name="Text Box 34"/>
                <p:cNvSpPr txBox="1">
                  <a:spLocks noChangeArrowheads="1"/>
                </p:cNvSpPr>
                <p:nvPr/>
              </p:nvSpPr>
              <p:spPr bwMode="auto">
                <a:xfrm>
                  <a:off x="3025" y="1944"/>
                  <a:ext cx="336"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a:t>
                  </a:r>
                  <a:endParaRPr lang="en-US" altLang="zh-CN" b="1"/>
                </a:p>
              </p:txBody>
            </p:sp>
            <p:sp>
              <p:nvSpPr>
                <p:cNvPr id="122901" name="Text Box 35"/>
                <p:cNvSpPr txBox="1">
                  <a:spLocks noChangeArrowheads="1"/>
                </p:cNvSpPr>
                <p:nvPr/>
              </p:nvSpPr>
              <p:spPr bwMode="auto">
                <a:xfrm>
                  <a:off x="3025" y="1586"/>
                  <a:ext cx="336"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a:t>
                  </a:r>
                  <a:endParaRPr lang="en-US" altLang="zh-CN" sz="2800" b="1"/>
                </a:p>
              </p:txBody>
            </p:sp>
            <p:sp>
              <p:nvSpPr>
                <p:cNvPr id="122902" name="Rectangle 36"/>
                <p:cNvSpPr>
                  <a:spLocks noChangeArrowheads="1"/>
                </p:cNvSpPr>
                <p:nvPr/>
              </p:nvSpPr>
              <p:spPr bwMode="auto">
                <a:xfrm>
                  <a:off x="4176" y="1515"/>
                  <a:ext cx="864" cy="768"/>
                </a:xfrm>
                <a:prstGeom prst="rect">
                  <a:avLst/>
                </a:prstGeom>
                <a:noFill/>
                <a:ln w="28575">
                  <a:solidFill>
                    <a:srgbClr val="000000"/>
                  </a:solidFill>
                  <a:miter lim="800000"/>
                </a:ln>
              </p:spPr>
              <p:txBody>
                <a:bodyPr wrap="none" anchor="ctr"/>
                <a:lstStyle/>
                <a:p>
                  <a:endParaRPr lang="zh-CN" altLang="en-US">
                    <a:latin typeface="Times New Roman" panose="02020603050405020304" charset="0"/>
                  </a:endParaRPr>
                </a:p>
              </p:txBody>
            </p:sp>
            <p:sp>
              <p:nvSpPr>
                <p:cNvPr id="122903" name="Line 37"/>
                <p:cNvSpPr>
                  <a:spLocks noChangeShapeType="1"/>
                </p:cNvSpPr>
                <p:nvPr/>
              </p:nvSpPr>
              <p:spPr bwMode="auto">
                <a:xfrm>
                  <a:off x="4176" y="1899"/>
                  <a:ext cx="86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904" name="Line 38"/>
                <p:cNvSpPr>
                  <a:spLocks noChangeShapeType="1"/>
                </p:cNvSpPr>
                <p:nvPr/>
              </p:nvSpPr>
              <p:spPr bwMode="auto">
                <a:xfrm>
                  <a:off x="4608" y="1515"/>
                  <a:ext cx="0" cy="768"/>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22905" name="Text Box 39"/>
                <p:cNvSpPr txBox="1">
                  <a:spLocks noChangeArrowheads="1"/>
                </p:cNvSpPr>
                <p:nvPr/>
              </p:nvSpPr>
              <p:spPr bwMode="auto">
                <a:xfrm>
                  <a:off x="3743" y="1251"/>
                  <a:ext cx="433"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01</a:t>
                  </a:r>
                  <a:endParaRPr lang="en-US" altLang="zh-CN" b="1"/>
                </a:p>
              </p:txBody>
            </p:sp>
            <p:sp>
              <p:nvSpPr>
                <p:cNvPr id="122906" name="Text Box 40"/>
                <p:cNvSpPr txBox="1">
                  <a:spLocks noChangeArrowheads="1"/>
                </p:cNvSpPr>
                <p:nvPr/>
              </p:nvSpPr>
              <p:spPr bwMode="auto">
                <a:xfrm>
                  <a:off x="4176" y="1251"/>
                  <a:ext cx="432"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11</a:t>
                  </a:r>
                  <a:endParaRPr lang="en-US" altLang="zh-CN" b="1"/>
                </a:p>
              </p:txBody>
            </p:sp>
            <p:sp>
              <p:nvSpPr>
                <p:cNvPr id="122907" name="Text Box 41"/>
                <p:cNvSpPr txBox="1">
                  <a:spLocks noChangeArrowheads="1"/>
                </p:cNvSpPr>
                <p:nvPr/>
              </p:nvSpPr>
              <p:spPr bwMode="auto">
                <a:xfrm>
                  <a:off x="4608" y="1251"/>
                  <a:ext cx="432" cy="263"/>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b="1"/>
                    <a:t>10</a:t>
                  </a:r>
                  <a:endParaRPr lang="en-US" altLang="zh-CN" b="1"/>
                </a:p>
              </p:txBody>
            </p:sp>
            <p:sp>
              <p:nvSpPr>
                <p:cNvPr id="122908" name="Rectangle 42"/>
                <p:cNvSpPr>
                  <a:spLocks noChangeArrowheads="1"/>
                </p:cNvSpPr>
                <p:nvPr/>
              </p:nvSpPr>
              <p:spPr bwMode="auto">
                <a:xfrm>
                  <a:off x="3849" y="1536"/>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09" name="Rectangle 43"/>
                <p:cNvSpPr>
                  <a:spLocks noChangeArrowheads="1"/>
                </p:cNvSpPr>
                <p:nvPr/>
              </p:nvSpPr>
              <p:spPr bwMode="auto">
                <a:xfrm>
                  <a:off x="4714" y="1536"/>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10" name="Rectangle 44"/>
                <p:cNvSpPr>
                  <a:spLocks noChangeArrowheads="1"/>
                </p:cNvSpPr>
                <p:nvPr/>
              </p:nvSpPr>
              <p:spPr bwMode="auto">
                <a:xfrm>
                  <a:off x="3417" y="1920"/>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sp>
              <p:nvSpPr>
                <p:cNvPr id="122911" name="Rectangle 45"/>
                <p:cNvSpPr>
                  <a:spLocks noChangeArrowheads="1"/>
                </p:cNvSpPr>
                <p:nvPr/>
              </p:nvSpPr>
              <p:spPr bwMode="auto">
                <a:xfrm>
                  <a:off x="4330" y="1920"/>
                  <a:ext cx="192" cy="263"/>
                </a:xfrm>
                <a:prstGeom prst="rect">
                  <a:avLst/>
                </a:prstGeom>
                <a:noFill/>
                <a:ln>
                  <a:noFill/>
                </a:ln>
              </p:spPr>
              <p:txBody>
                <a:bodyPr wrap="none">
                  <a:spAutoFit/>
                </a:bodyPr>
                <a:lstStyle/>
                <a:p>
                  <a:pPr algn="ctr">
                    <a:lnSpc>
                      <a:spcPct val="110000"/>
                    </a:lnSpc>
                    <a:spcBef>
                      <a:spcPct val="10000"/>
                    </a:spcBef>
                  </a:pPr>
                  <a:r>
                    <a:rPr lang="en-US" b="1">
                      <a:latin typeface="Times New Roman" panose="02020603050405020304" charset="0"/>
                    </a:rPr>
                    <a:t>1</a:t>
                  </a:r>
                  <a:endParaRPr lang="en-US" altLang="zh-CN" b="1">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378"/>
                                        </p:tgtEl>
                                        <p:attrNameLst>
                                          <p:attrName>style.visibility</p:attrName>
                                        </p:attrNameLst>
                                      </p:cBhvr>
                                      <p:to>
                                        <p:strVal val="visible"/>
                                      </p:to>
                                    </p:set>
                                    <p:animEffect transition="in" filter="box(out)">
                                      <p:cBhvr>
                                        <p:cTn id="12" dur="500"/>
                                        <p:tgtEl>
                                          <p:spTgt spid="1013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1379"/>
                                        </p:tgtEl>
                                        <p:attrNameLst>
                                          <p:attrName>style.visibility</p:attrName>
                                        </p:attrNameLst>
                                      </p:cBhvr>
                                      <p:to>
                                        <p:strVal val="visible"/>
                                      </p:to>
                                    </p:set>
                                    <p:animEffect transition="in" filter="box(in)">
                                      <p:cBhvr>
                                        <p:cTn id="17" dur="500"/>
                                        <p:tgtEl>
                                          <p:spTgt spid="1013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80"/>
                                        </p:tgtEl>
                                        <p:attrNameLst>
                                          <p:attrName>style.visibility</p:attrName>
                                        </p:attrNameLst>
                                      </p:cBhvr>
                                      <p:to>
                                        <p:strVal val="visible"/>
                                      </p:to>
                                    </p:set>
                                    <p:animEffect transition="in" filter="wipe(left)">
                                      <p:cBhvr>
                                        <p:cTn id="22" dur="500"/>
                                        <p:tgtEl>
                                          <p:spTgt spid="10138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1381"/>
                                        </p:tgtEl>
                                        <p:attrNameLst>
                                          <p:attrName>style.visibility</p:attrName>
                                        </p:attrNameLst>
                                      </p:cBhvr>
                                      <p:to>
                                        <p:strVal val="visible"/>
                                      </p:to>
                                    </p:set>
                                    <p:animEffect transition="in" filter="wipe(left)">
                                      <p:cBhvr>
                                        <p:cTn id="26" dur="500"/>
                                        <p:tgtEl>
                                          <p:spTgt spid="1013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0" grpId="0" animBg="1"/>
      <p:bldP spid="1013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825500" y="609600"/>
            <a:ext cx="4203700" cy="561975"/>
          </a:xfrm>
          <a:prstGeom prst="rect">
            <a:avLst/>
          </a:prstGeom>
          <a:noFill/>
          <a:ln w="9525">
            <a:noFill/>
            <a:miter lim="800000"/>
          </a:ln>
          <a:effectLst/>
        </p:spPr>
        <p:txBody>
          <a:bodyPr>
            <a:spAutoFit/>
          </a:bodyPr>
          <a:lstStyle/>
          <a:p>
            <a:pPr>
              <a:lnSpc>
                <a:spcPct val="110000"/>
              </a:lnSpc>
              <a:spcBef>
                <a:spcPct val="10000"/>
              </a:spcBef>
            </a:pPr>
            <a:r>
              <a:rPr lang="en-US" altLang="zh-CN" sz="2800" b="1">
                <a:solidFill>
                  <a:srgbClr val="003300"/>
                </a:solidFill>
                <a:effectLst>
                  <a:outerShdw blurRad="38100" dist="38100" dir="2700000" algn="tl">
                    <a:srgbClr val="DDDDDD"/>
                  </a:outerShdw>
                </a:effectLst>
                <a:latin typeface="Times New Roman" panose="02020603050405020304" charset="0"/>
              </a:rPr>
              <a:t>(5)  </a:t>
            </a:r>
            <a:r>
              <a:rPr lang="zh-CN" altLang="en-US" sz="2800" b="1">
                <a:solidFill>
                  <a:srgbClr val="003300"/>
                </a:solidFill>
                <a:effectLst>
                  <a:outerShdw blurRad="38100" dist="38100" dir="2700000" algn="tl">
                    <a:srgbClr val="DDDDDD"/>
                  </a:outerShdw>
                </a:effectLst>
                <a:latin typeface="Times New Roman" panose="02020603050405020304" charset="0"/>
              </a:rPr>
              <a:t>画出逻辑图</a:t>
            </a:r>
          </a:p>
        </p:txBody>
      </p:sp>
      <p:grpSp>
        <p:nvGrpSpPr>
          <p:cNvPr id="2" name="Group 110"/>
          <p:cNvGrpSpPr/>
          <p:nvPr/>
        </p:nvGrpSpPr>
        <p:grpSpPr bwMode="auto">
          <a:xfrm>
            <a:off x="838200" y="1066800"/>
            <a:ext cx="7315200" cy="5286375"/>
            <a:chOff x="528" y="672"/>
            <a:chExt cx="4608" cy="3330"/>
          </a:xfrm>
        </p:grpSpPr>
        <p:sp>
          <p:nvSpPr>
            <p:cNvPr id="123908" name="Text Box 4"/>
            <p:cNvSpPr txBox="1">
              <a:spLocks noChangeArrowheads="1"/>
            </p:cNvSpPr>
            <p:nvPr/>
          </p:nvSpPr>
          <p:spPr bwMode="auto">
            <a:xfrm>
              <a:off x="528"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A</a:t>
              </a:r>
            </a:p>
          </p:txBody>
        </p:sp>
        <p:sp>
          <p:nvSpPr>
            <p:cNvPr id="123909" name="Text Box 5"/>
            <p:cNvSpPr txBox="1">
              <a:spLocks noChangeArrowheads="1"/>
            </p:cNvSpPr>
            <p:nvPr/>
          </p:nvSpPr>
          <p:spPr bwMode="auto">
            <a:xfrm>
              <a:off x="816"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B</a:t>
              </a:r>
              <a:endParaRPr lang="en-US" altLang="zh-CN" sz="2800" b="1"/>
            </a:p>
          </p:txBody>
        </p:sp>
        <p:sp>
          <p:nvSpPr>
            <p:cNvPr id="123910" name="Text Box 6"/>
            <p:cNvSpPr txBox="1">
              <a:spLocks noChangeArrowheads="1"/>
            </p:cNvSpPr>
            <p:nvPr/>
          </p:nvSpPr>
          <p:spPr bwMode="auto">
            <a:xfrm>
              <a:off x="1440" y="3552"/>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C</a:t>
              </a:r>
              <a:endParaRPr lang="en-US" altLang="zh-CN" sz="2800" b="1"/>
            </a:p>
          </p:txBody>
        </p:sp>
        <p:grpSp>
          <p:nvGrpSpPr>
            <p:cNvPr id="123911" name="Group 7"/>
            <p:cNvGrpSpPr/>
            <p:nvPr/>
          </p:nvGrpSpPr>
          <p:grpSpPr bwMode="auto">
            <a:xfrm>
              <a:off x="2448" y="3600"/>
              <a:ext cx="288" cy="354"/>
              <a:chOff x="2448" y="3408"/>
              <a:chExt cx="288" cy="354"/>
            </a:xfrm>
          </p:grpSpPr>
          <p:sp>
            <p:nvSpPr>
              <p:cNvPr id="124000" name="Text Box 8"/>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A</a:t>
                </a:r>
                <a:endParaRPr lang="en-US" altLang="zh-CN" sz="2800" b="1"/>
              </a:p>
            </p:txBody>
          </p:sp>
          <p:sp>
            <p:nvSpPr>
              <p:cNvPr id="124001" name="Line 9"/>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2" name="Group 10"/>
            <p:cNvGrpSpPr/>
            <p:nvPr/>
          </p:nvGrpSpPr>
          <p:grpSpPr bwMode="auto">
            <a:xfrm>
              <a:off x="2688" y="3600"/>
              <a:ext cx="288" cy="354"/>
              <a:chOff x="2448" y="3408"/>
              <a:chExt cx="288" cy="354"/>
            </a:xfrm>
          </p:grpSpPr>
          <p:sp>
            <p:nvSpPr>
              <p:cNvPr id="123998" name="Text Box 11"/>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B</a:t>
                </a:r>
                <a:endParaRPr lang="en-US" altLang="zh-CN" sz="2800" b="1"/>
              </a:p>
            </p:txBody>
          </p:sp>
          <p:sp>
            <p:nvSpPr>
              <p:cNvPr id="123999" name="Line 12"/>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3" name="Group 13"/>
            <p:cNvGrpSpPr/>
            <p:nvPr/>
          </p:nvGrpSpPr>
          <p:grpSpPr bwMode="auto">
            <a:xfrm>
              <a:off x="3552" y="3648"/>
              <a:ext cx="288" cy="354"/>
              <a:chOff x="2448" y="3408"/>
              <a:chExt cx="288" cy="354"/>
            </a:xfrm>
          </p:grpSpPr>
          <p:sp>
            <p:nvSpPr>
              <p:cNvPr id="123996" name="Text Box 14"/>
              <p:cNvSpPr txBox="1">
                <a:spLocks noChangeArrowheads="1"/>
              </p:cNvSpPr>
              <p:nvPr/>
            </p:nvSpPr>
            <p:spPr bwMode="auto">
              <a:xfrm>
                <a:off x="2448" y="3408"/>
                <a:ext cx="288"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C</a:t>
                </a:r>
                <a:endParaRPr lang="en-US" altLang="zh-CN" sz="2800" b="1"/>
              </a:p>
            </p:txBody>
          </p:sp>
          <p:sp>
            <p:nvSpPr>
              <p:cNvPr id="123997" name="Line 15"/>
              <p:cNvSpPr>
                <a:spLocks noChangeShapeType="1"/>
              </p:cNvSpPr>
              <p:nvPr/>
            </p:nvSpPr>
            <p:spPr bwMode="auto">
              <a:xfrm>
                <a:off x="2518" y="3504"/>
                <a:ext cx="144" cy="0"/>
              </a:xfrm>
              <a:prstGeom prst="line">
                <a:avLst/>
              </a:prstGeom>
              <a:noFill/>
              <a:ln w="19050">
                <a:solidFill>
                  <a:schemeClr val="tx1"/>
                </a:solidFill>
                <a:round/>
              </a:ln>
            </p:spPr>
            <p:txBody>
              <a:bodyPr wrap="none" anchor="ctr"/>
              <a:lstStyle/>
              <a:p>
                <a:endParaRPr lang="zh-CN" altLang="en-US">
                  <a:latin typeface="Times New Roman" panose="02020603050405020304" charset="0"/>
                </a:endParaRPr>
              </a:p>
            </p:txBody>
          </p:sp>
        </p:grpSp>
        <p:grpSp>
          <p:nvGrpSpPr>
            <p:cNvPr id="123914" name="Group 16"/>
            <p:cNvGrpSpPr/>
            <p:nvPr/>
          </p:nvGrpSpPr>
          <p:grpSpPr bwMode="auto">
            <a:xfrm>
              <a:off x="2544" y="2088"/>
              <a:ext cx="576" cy="408"/>
              <a:chOff x="2544" y="2232"/>
              <a:chExt cx="576" cy="408"/>
            </a:xfrm>
          </p:grpSpPr>
          <p:sp>
            <p:nvSpPr>
              <p:cNvPr id="123993" name="Rectangle 17"/>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94" name="Oval 18"/>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95" name="Rectangle 19"/>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15" name="Group 20"/>
            <p:cNvGrpSpPr/>
            <p:nvPr/>
          </p:nvGrpSpPr>
          <p:grpSpPr bwMode="auto">
            <a:xfrm>
              <a:off x="624" y="2112"/>
              <a:ext cx="433" cy="385"/>
              <a:chOff x="1919" y="2111"/>
              <a:chExt cx="433" cy="385"/>
            </a:xfrm>
          </p:grpSpPr>
          <p:sp>
            <p:nvSpPr>
              <p:cNvPr id="123990" name="Rectangle 21"/>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91" name="Oval 22"/>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92" name="Text Box 23"/>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16" name="Line 24"/>
            <p:cNvSpPr>
              <a:spLocks noChangeShapeType="1"/>
            </p:cNvSpPr>
            <p:nvPr/>
          </p:nvSpPr>
          <p:spPr bwMode="auto">
            <a:xfrm flipH="1">
              <a:off x="720"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17" name="Line 25"/>
            <p:cNvSpPr>
              <a:spLocks noChangeShapeType="1"/>
            </p:cNvSpPr>
            <p:nvPr/>
          </p:nvSpPr>
          <p:spPr bwMode="auto">
            <a:xfrm>
              <a:off x="960"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18" name="Group 26"/>
            <p:cNvGrpSpPr/>
            <p:nvPr/>
          </p:nvGrpSpPr>
          <p:grpSpPr bwMode="auto">
            <a:xfrm>
              <a:off x="1296" y="2112"/>
              <a:ext cx="433" cy="385"/>
              <a:chOff x="1919" y="2111"/>
              <a:chExt cx="433" cy="385"/>
            </a:xfrm>
          </p:grpSpPr>
          <p:sp>
            <p:nvSpPr>
              <p:cNvPr id="123987" name="Rectangle 27"/>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8" name="Oval 28"/>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89" name="Text Box 29"/>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19" name="Line 30"/>
            <p:cNvSpPr>
              <a:spLocks noChangeShapeType="1"/>
            </p:cNvSpPr>
            <p:nvPr/>
          </p:nvSpPr>
          <p:spPr bwMode="auto">
            <a:xfrm>
              <a:off x="163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20" name="Group 31"/>
            <p:cNvGrpSpPr/>
            <p:nvPr/>
          </p:nvGrpSpPr>
          <p:grpSpPr bwMode="auto">
            <a:xfrm>
              <a:off x="1920" y="2112"/>
              <a:ext cx="433" cy="385"/>
              <a:chOff x="1919" y="2111"/>
              <a:chExt cx="433" cy="385"/>
            </a:xfrm>
          </p:grpSpPr>
          <p:sp>
            <p:nvSpPr>
              <p:cNvPr id="123984" name="Rectangle 32"/>
              <p:cNvSpPr>
                <a:spLocks noChangeArrowheads="1"/>
              </p:cNvSpPr>
              <p:nvPr/>
            </p:nvSpPr>
            <p:spPr bwMode="auto">
              <a:xfrm rot="-5400000">
                <a:off x="1991" y="2135"/>
                <a:ext cx="289" cy="433"/>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5" name="Oval 33"/>
              <p:cNvSpPr>
                <a:spLocks noChangeArrowheads="1"/>
              </p:cNvSpPr>
              <p:nvPr/>
            </p:nvSpPr>
            <p:spPr bwMode="auto">
              <a:xfrm rot="-5400000">
                <a:off x="2111" y="2111"/>
                <a:ext cx="96" cy="96"/>
              </a:xfrm>
              <a:prstGeom prst="ellipse">
                <a:avLst/>
              </a:prstGeom>
              <a:noFill/>
              <a:ln w="28575" cap="sq">
                <a:solidFill>
                  <a:schemeClr val="tx1"/>
                </a:solidFill>
                <a:round/>
              </a:ln>
            </p:spPr>
            <p:txBody>
              <a:bodyPr wrap="none" anchor="ctr">
                <a:spAutoFit/>
              </a:bodyPr>
              <a:lstStyle/>
              <a:p>
                <a:endParaRPr lang="zh-CN" altLang="en-US">
                  <a:latin typeface="Times New Roman" panose="02020603050405020304" charset="0"/>
                </a:endParaRPr>
              </a:p>
            </p:txBody>
          </p:sp>
          <p:sp>
            <p:nvSpPr>
              <p:cNvPr id="123986" name="Text Box 34"/>
              <p:cNvSpPr txBox="1">
                <a:spLocks noChangeArrowheads="1"/>
              </p:cNvSpPr>
              <p:nvPr/>
            </p:nvSpPr>
            <p:spPr bwMode="auto">
              <a:xfrm>
                <a:off x="2016" y="2160"/>
                <a:ext cx="240" cy="31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b="1"/>
                  <a:t>&amp;</a:t>
                </a:r>
              </a:p>
            </p:txBody>
          </p:sp>
        </p:grpSp>
        <p:sp>
          <p:nvSpPr>
            <p:cNvPr id="123921" name="Rectangle 35"/>
            <p:cNvSpPr>
              <a:spLocks noChangeArrowheads="1"/>
            </p:cNvSpPr>
            <p:nvPr/>
          </p:nvSpPr>
          <p:spPr bwMode="auto">
            <a:xfrm rot="-5400000">
              <a:off x="3600" y="1104"/>
              <a:ext cx="336" cy="624"/>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22" name="Rectangle 36"/>
            <p:cNvSpPr>
              <a:spLocks noChangeArrowheads="1"/>
            </p:cNvSpPr>
            <p:nvPr/>
          </p:nvSpPr>
          <p:spPr bwMode="auto">
            <a:xfrm>
              <a:off x="3626" y="1200"/>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sp>
          <p:nvSpPr>
            <p:cNvPr id="123923" name="Line 37"/>
            <p:cNvSpPr>
              <a:spLocks noChangeShapeType="1"/>
            </p:cNvSpPr>
            <p:nvPr/>
          </p:nvSpPr>
          <p:spPr bwMode="auto">
            <a:xfrm flipV="1">
              <a:off x="864" y="1872"/>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4" name="Line 38"/>
            <p:cNvSpPr>
              <a:spLocks noChangeShapeType="1"/>
            </p:cNvSpPr>
            <p:nvPr/>
          </p:nvSpPr>
          <p:spPr bwMode="auto">
            <a:xfrm flipV="1">
              <a:off x="1536" y="153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5" name="Line 39"/>
            <p:cNvSpPr>
              <a:spLocks noChangeShapeType="1"/>
            </p:cNvSpPr>
            <p:nvPr/>
          </p:nvSpPr>
          <p:spPr bwMode="auto">
            <a:xfrm flipV="1">
              <a:off x="2160" y="1872"/>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6" name="Line 40"/>
            <p:cNvSpPr>
              <a:spLocks noChangeShapeType="1"/>
            </p:cNvSpPr>
            <p:nvPr/>
          </p:nvSpPr>
          <p:spPr bwMode="auto">
            <a:xfrm>
              <a:off x="864" y="1872"/>
              <a:ext cx="48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7" name="Line 41"/>
            <p:cNvSpPr>
              <a:spLocks noChangeShapeType="1"/>
            </p:cNvSpPr>
            <p:nvPr/>
          </p:nvSpPr>
          <p:spPr bwMode="auto">
            <a:xfrm flipV="1">
              <a:off x="1344" y="1536"/>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8" name="Line 42"/>
            <p:cNvSpPr>
              <a:spLocks noChangeShapeType="1"/>
            </p:cNvSpPr>
            <p:nvPr/>
          </p:nvSpPr>
          <p:spPr bwMode="auto">
            <a:xfrm>
              <a:off x="1728" y="187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29" name="Line 43"/>
            <p:cNvSpPr>
              <a:spLocks noChangeShapeType="1"/>
            </p:cNvSpPr>
            <p:nvPr/>
          </p:nvSpPr>
          <p:spPr bwMode="auto">
            <a:xfrm flipV="1">
              <a:off x="1728" y="1536"/>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0" name="Line 44"/>
            <p:cNvSpPr>
              <a:spLocks noChangeShapeType="1"/>
            </p:cNvSpPr>
            <p:nvPr/>
          </p:nvSpPr>
          <p:spPr bwMode="auto">
            <a:xfrm flipV="1">
              <a:off x="2832" y="1728"/>
              <a:ext cx="0" cy="35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1" name="Line 45"/>
            <p:cNvSpPr>
              <a:spLocks noChangeShapeType="1"/>
            </p:cNvSpPr>
            <p:nvPr/>
          </p:nvSpPr>
          <p:spPr bwMode="auto">
            <a:xfrm flipV="1">
              <a:off x="3504" y="1920"/>
              <a:ext cx="0" cy="17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2" name="Line 46"/>
            <p:cNvSpPr>
              <a:spLocks noChangeShapeType="1"/>
            </p:cNvSpPr>
            <p:nvPr/>
          </p:nvSpPr>
          <p:spPr bwMode="auto">
            <a:xfrm flipV="1">
              <a:off x="4848" y="1728"/>
              <a:ext cx="0" cy="35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3" name="Line 47"/>
            <p:cNvSpPr>
              <a:spLocks noChangeShapeType="1"/>
            </p:cNvSpPr>
            <p:nvPr/>
          </p:nvSpPr>
          <p:spPr bwMode="auto">
            <a:xfrm>
              <a:off x="2832" y="1728"/>
              <a:ext cx="72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4" name="Line 48"/>
            <p:cNvSpPr>
              <a:spLocks noChangeShapeType="1"/>
            </p:cNvSpPr>
            <p:nvPr/>
          </p:nvSpPr>
          <p:spPr bwMode="auto">
            <a:xfrm flipV="1">
              <a:off x="3552" y="15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5" name="Line 49"/>
            <p:cNvSpPr>
              <a:spLocks noChangeShapeType="1"/>
            </p:cNvSpPr>
            <p:nvPr/>
          </p:nvSpPr>
          <p:spPr bwMode="auto">
            <a:xfrm>
              <a:off x="3984" y="1728"/>
              <a:ext cx="86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36" name="Line 50"/>
            <p:cNvSpPr>
              <a:spLocks noChangeShapeType="1"/>
            </p:cNvSpPr>
            <p:nvPr/>
          </p:nvSpPr>
          <p:spPr bwMode="auto">
            <a:xfrm flipV="1">
              <a:off x="3984" y="15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37" name="Group 51"/>
            <p:cNvGrpSpPr/>
            <p:nvPr/>
          </p:nvGrpSpPr>
          <p:grpSpPr bwMode="auto">
            <a:xfrm>
              <a:off x="3216" y="2088"/>
              <a:ext cx="576" cy="408"/>
              <a:chOff x="2544" y="2232"/>
              <a:chExt cx="576" cy="408"/>
            </a:xfrm>
          </p:grpSpPr>
          <p:sp>
            <p:nvSpPr>
              <p:cNvPr id="123981" name="Rectangle 52"/>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82" name="Oval 53"/>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83" name="Rectangle 54"/>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38" name="Group 55"/>
            <p:cNvGrpSpPr/>
            <p:nvPr/>
          </p:nvGrpSpPr>
          <p:grpSpPr bwMode="auto">
            <a:xfrm>
              <a:off x="3888" y="2088"/>
              <a:ext cx="576" cy="408"/>
              <a:chOff x="2544" y="2232"/>
              <a:chExt cx="576" cy="408"/>
            </a:xfrm>
          </p:grpSpPr>
          <p:sp>
            <p:nvSpPr>
              <p:cNvPr id="123978" name="Rectangle 56"/>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9" name="Oval 57"/>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80" name="Rectangle 58"/>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grpSp>
          <p:nvGrpSpPr>
            <p:cNvPr id="123939" name="Group 59"/>
            <p:cNvGrpSpPr/>
            <p:nvPr/>
          </p:nvGrpSpPr>
          <p:grpSpPr bwMode="auto">
            <a:xfrm>
              <a:off x="4560" y="2088"/>
              <a:ext cx="576" cy="408"/>
              <a:chOff x="2544" y="2232"/>
              <a:chExt cx="576" cy="408"/>
            </a:xfrm>
          </p:grpSpPr>
          <p:sp>
            <p:nvSpPr>
              <p:cNvPr id="123975" name="Rectangle 60"/>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6" name="Oval 61"/>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77" name="Rectangle 62"/>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sp>
          <p:nvSpPr>
            <p:cNvPr id="123940" name="Line 63"/>
            <p:cNvSpPr>
              <a:spLocks noChangeShapeType="1"/>
            </p:cNvSpPr>
            <p:nvPr/>
          </p:nvSpPr>
          <p:spPr bwMode="auto">
            <a:xfrm>
              <a:off x="3504" y="192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1" name="Line 64"/>
            <p:cNvSpPr>
              <a:spLocks noChangeShapeType="1"/>
            </p:cNvSpPr>
            <p:nvPr/>
          </p:nvSpPr>
          <p:spPr bwMode="auto">
            <a:xfrm flipV="1">
              <a:off x="3696" y="1584"/>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2" name="Line 65"/>
            <p:cNvSpPr>
              <a:spLocks noChangeShapeType="1"/>
            </p:cNvSpPr>
            <p:nvPr/>
          </p:nvSpPr>
          <p:spPr bwMode="auto">
            <a:xfrm flipV="1">
              <a:off x="4176" y="1920"/>
              <a:ext cx="0" cy="17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3" name="Line 66"/>
            <p:cNvSpPr>
              <a:spLocks noChangeShapeType="1"/>
            </p:cNvSpPr>
            <p:nvPr/>
          </p:nvSpPr>
          <p:spPr bwMode="auto">
            <a:xfrm>
              <a:off x="3840" y="1920"/>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4" name="Line 67"/>
            <p:cNvSpPr>
              <a:spLocks noChangeShapeType="1"/>
            </p:cNvSpPr>
            <p:nvPr/>
          </p:nvSpPr>
          <p:spPr bwMode="auto">
            <a:xfrm flipV="1">
              <a:off x="3840" y="1584"/>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3945" name="Group 68"/>
            <p:cNvGrpSpPr/>
            <p:nvPr/>
          </p:nvGrpSpPr>
          <p:grpSpPr bwMode="auto">
            <a:xfrm>
              <a:off x="1248" y="1130"/>
              <a:ext cx="576" cy="408"/>
              <a:chOff x="2544" y="2232"/>
              <a:chExt cx="576" cy="408"/>
            </a:xfrm>
          </p:grpSpPr>
          <p:sp>
            <p:nvSpPr>
              <p:cNvPr id="123972" name="Rectangle 69"/>
              <p:cNvSpPr>
                <a:spLocks noChangeArrowheads="1"/>
              </p:cNvSpPr>
              <p:nvPr/>
            </p:nvSpPr>
            <p:spPr bwMode="auto">
              <a:xfrm rot="-5400000">
                <a:off x="2682" y="2202"/>
                <a:ext cx="300" cy="576"/>
              </a:xfrm>
              <a:prstGeom prst="rect">
                <a:avLst/>
              </a:prstGeom>
              <a:noFill/>
              <a:ln w="28575" cap="sq">
                <a:solidFill>
                  <a:schemeClr val="tx1"/>
                </a:solidFill>
                <a:miter lim="800000"/>
              </a:ln>
            </p:spPr>
            <p:txBody>
              <a:bodyPr anchor="ctr">
                <a:spAutoFit/>
              </a:bodyPr>
              <a:lstStyle/>
              <a:p>
                <a:endParaRPr lang="zh-CN" altLang="en-US">
                  <a:latin typeface="Times New Roman" panose="02020603050405020304" charset="0"/>
                </a:endParaRPr>
              </a:p>
            </p:txBody>
          </p:sp>
          <p:sp>
            <p:nvSpPr>
              <p:cNvPr id="123973" name="Oval 70"/>
              <p:cNvSpPr>
                <a:spLocks noChangeArrowheads="1"/>
              </p:cNvSpPr>
              <p:nvPr/>
            </p:nvSpPr>
            <p:spPr bwMode="auto">
              <a:xfrm rot="-5400000">
                <a:off x="2784" y="223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74" name="Rectangle 71"/>
              <p:cNvSpPr>
                <a:spLocks noChangeArrowheads="1"/>
              </p:cNvSpPr>
              <p:nvPr/>
            </p:nvSpPr>
            <p:spPr bwMode="auto">
              <a:xfrm>
                <a:off x="2713" y="2304"/>
                <a:ext cx="276" cy="311"/>
              </a:xfrm>
              <a:prstGeom prst="rect">
                <a:avLst/>
              </a:prstGeom>
              <a:noFill/>
              <a:ln>
                <a:noFill/>
              </a:ln>
            </p:spPr>
            <p:txBody>
              <a:bodyPr wrap="none">
                <a:spAutoFit/>
              </a:bodyPr>
              <a:lstStyle/>
              <a:p>
                <a:pPr algn="ctr">
                  <a:lnSpc>
                    <a:spcPct val="110000"/>
                  </a:lnSpc>
                  <a:spcBef>
                    <a:spcPct val="10000"/>
                  </a:spcBef>
                </a:pPr>
                <a:r>
                  <a:rPr lang="en-US" altLang="zh-CN" b="1">
                    <a:latin typeface="Times New Roman" panose="02020603050405020304" charset="0"/>
                  </a:rPr>
                  <a:t>&amp;</a:t>
                </a:r>
              </a:p>
            </p:txBody>
          </p:sp>
        </p:grpSp>
        <p:sp>
          <p:nvSpPr>
            <p:cNvPr id="123946" name="Line 72"/>
            <p:cNvSpPr>
              <a:spLocks noChangeShapeType="1"/>
            </p:cNvSpPr>
            <p:nvPr/>
          </p:nvSpPr>
          <p:spPr bwMode="auto">
            <a:xfrm>
              <a:off x="259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7" name="Line 73"/>
            <p:cNvSpPr>
              <a:spLocks noChangeShapeType="1"/>
            </p:cNvSpPr>
            <p:nvPr/>
          </p:nvSpPr>
          <p:spPr bwMode="auto">
            <a:xfrm>
              <a:off x="2832" y="2496"/>
              <a:ext cx="0" cy="11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8" name="Line 74"/>
            <p:cNvSpPr>
              <a:spLocks noChangeShapeType="1"/>
            </p:cNvSpPr>
            <p:nvPr/>
          </p:nvSpPr>
          <p:spPr bwMode="auto">
            <a:xfrm>
              <a:off x="3696" y="2496"/>
              <a:ext cx="0" cy="120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49" name="Line 75"/>
            <p:cNvSpPr>
              <a:spLocks noChangeShapeType="1"/>
            </p:cNvSpPr>
            <p:nvPr/>
          </p:nvSpPr>
          <p:spPr bwMode="auto">
            <a:xfrm flipV="1">
              <a:off x="1536" y="816"/>
              <a:ext cx="0" cy="31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0" name="Line 76"/>
            <p:cNvSpPr>
              <a:spLocks noChangeShapeType="1"/>
            </p:cNvSpPr>
            <p:nvPr/>
          </p:nvSpPr>
          <p:spPr bwMode="auto">
            <a:xfrm flipV="1">
              <a:off x="3744" y="837"/>
              <a:ext cx="0" cy="31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1" name="Oval 77"/>
            <p:cNvSpPr>
              <a:spLocks noChangeArrowheads="1"/>
            </p:cNvSpPr>
            <p:nvPr/>
          </p:nvSpPr>
          <p:spPr bwMode="auto">
            <a:xfrm rot="-5400000">
              <a:off x="3696" y="1152"/>
              <a:ext cx="96" cy="96"/>
            </a:xfrm>
            <a:prstGeom prst="ellips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23952" name="Line 78"/>
            <p:cNvSpPr>
              <a:spLocks noChangeShapeType="1"/>
            </p:cNvSpPr>
            <p:nvPr/>
          </p:nvSpPr>
          <p:spPr bwMode="auto">
            <a:xfrm>
              <a:off x="720" y="2688"/>
              <a:ext cx="39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3" name="Line 79"/>
            <p:cNvSpPr>
              <a:spLocks noChangeShapeType="1"/>
            </p:cNvSpPr>
            <p:nvPr/>
          </p:nvSpPr>
          <p:spPr bwMode="auto">
            <a:xfrm flipV="1">
              <a:off x="1392"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4" name="Line 80"/>
            <p:cNvSpPr>
              <a:spLocks noChangeShapeType="1"/>
            </p:cNvSpPr>
            <p:nvPr/>
          </p:nvSpPr>
          <p:spPr bwMode="auto">
            <a:xfrm flipV="1">
              <a:off x="3984"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5" name="Line 81"/>
            <p:cNvSpPr>
              <a:spLocks noChangeShapeType="1"/>
            </p:cNvSpPr>
            <p:nvPr/>
          </p:nvSpPr>
          <p:spPr bwMode="auto">
            <a:xfrm flipV="1">
              <a:off x="4656" y="2496"/>
              <a:ext cx="0" cy="1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6" name="Line 85"/>
            <p:cNvSpPr>
              <a:spLocks noChangeShapeType="1"/>
            </p:cNvSpPr>
            <p:nvPr/>
          </p:nvSpPr>
          <p:spPr bwMode="auto">
            <a:xfrm>
              <a:off x="960" y="2880"/>
              <a:ext cx="38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7" name="Line 86"/>
            <p:cNvSpPr>
              <a:spLocks noChangeShapeType="1"/>
            </p:cNvSpPr>
            <p:nvPr/>
          </p:nvSpPr>
          <p:spPr bwMode="auto">
            <a:xfrm>
              <a:off x="2016"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8" name="Line 87"/>
            <p:cNvSpPr>
              <a:spLocks noChangeShapeType="1"/>
            </p:cNvSpPr>
            <p:nvPr/>
          </p:nvSpPr>
          <p:spPr bwMode="auto">
            <a:xfrm>
              <a:off x="3312"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59" name="Line 88"/>
            <p:cNvSpPr>
              <a:spLocks noChangeShapeType="1"/>
            </p:cNvSpPr>
            <p:nvPr/>
          </p:nvSpPr>
          <p:spPr bwMode="auto">
            <a:xfrm>
              <a:off x="4848" y="2496"/>
              <a:ext cx="0" cy="38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0" name="Line 92"/>
            <p:cNvSpPr>
              <a:spLocks noChangeShapeType="1"/>
            </p:cNvSpPr>
            <p:nvPr/>
          </p:nvSpPr>
          <p:spPr bwMode="auto">
            <a:xfrm>
              <a:off x="1632" y="3072"/>
              <a:ext cx="340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1" name="Line 93"/>
            <p:cNvSpPr>
              <a:spLocks noChangeShapeType="1"/>
            </p:cNvSpPr>
            <p:nvPr/>
          </p:nvSpPr>
          <p:spPr bwMode="auto">
            <a:xfrm>
              <a:off x="2256"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2" name="Line 94"/>
            <p:cNvSpPr>
              <a:spLocks noChangeShapeType="1"/>
            </p:cNvSpPr>
            <p:nvPr/>
          </p:nvSpPr>
          <p:spPr bwMode="auto">
            <a:xfrm>
              <a:off x="3024"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3" name="Line 95"/>
            <p:cNvSpPr>
              <a:spLocks noChangeShapeType="1"/>
            </p:cNvSpPr>
            <p:nvPr/>
          </p:nvSpPr>
          <p:spPr bwMode="auto">
            <a:xfrm>
              <a:off x="5040" y="2496"/>
              <a:ext cx="0" cy="57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4" name="Line 99"/>
            <p:cNvSpPr>
              <a:spLocks noChangeShapeType="1"/>
            </p:cNvSpPr>
            <p:nvPr/>
          </p:nvSpPr>
          <p:spPr bwMode="auto">
            <a:xfrm>
              <a:off x="2592" y="3216"/>
              <a:ext cx="91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5" name="Line 100"/>
            <p:cNvSpPr>
              <a:spLocks noChangeShapeType="1"/>
            </p:cNvSpPr>
            <p:nvPr/>
          </p:nvSpPr>
          <p:spPr bwMode="auto">
            <a:xfrm flipV="1">
              <a:off x="3504" y="2496"/>
              <a:ext cx="0" cy="72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6" name="Line 102"/>
            <p:cNvSpPr>
              <a:spLocks noChangeShapeType="1"/>
            </p:cNvSpPr>
            <p:nvPr/>
          </p:nvSpPr>
          <p:spPr bwMode="auto">
            <a:xfrm>
              <a:off x="2832" y="3360"/>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7" name="Line 103"/>
            <p:cNvSpPr>
              <a:spLocks noChangeShapeType="1"/>
            </p:cNvSpPr>
            <p:nvPr/>
          </p:nvSpPr>
          <p:spPr bwMode="auto">
            <a:xfrm flipV="1">
              <a:off x="4176" y="2496"/>
              <a:ext cx="0" cy="86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8" name="Line 105"/>
            <p:cNvSpPr>
              <a:spLocks noChangeShapeType="1"/>
            </p:cNvSpPr>
            <p:nvPr/>
          </p:nvSpPr>
          <p:spPr bwMode="auto">
            <a:xfrm>
              <a:off x="3696" y="3552"/>
              <a:ext cx="67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69" name="Line 106"/>
            <p:cNvSpPr>
              <a:spLocks noChangeShapeType="1"/>
            </p:cNvSpPr>
            <p:nvPr/>
          </p:nvSpPr>
          <p:spPr bwMode="auto">
            <a:xfrm flipV="1">
              <a:off x="4368" y="2496"/>
              <a:ext cx="0" cy="105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3970" name="Text Box 108"/>
            <p:cNvSpPr txBox="1">
              <a:spLocks noChangeArrowheads="1"/>
            </p:cNvSpPr>
            <p:nvPr/>
          </p:nvSpPr>
          <p:spPr bwMode="auto">
            <a:xfrm>
              <a:off x="1536" y="672"/>
              <a:ext cx="480"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G</a:t>
              </a:r>
              <a:r>
                <a:rPr lang="en-US" altLang="zh-CN" sz="2800" b="1" baseline="-25000"/>
                <a:t>1</a:t>
              </a:r>
              <a:endParaRPr lang="en-US" altLang="zh-CN" sz="2800" b="1"/>
            </a:p>
          </p:txBody>
        </p:sp>
        <p:sp>
          <p:nvSpPr>
            <p:cNvPr id="123971" name="Text Box 109"/>
            <p:cNvSpPr txBox="1">
              <a:spLocks noChangeArrowheads="1"/>
            </p:cNvSpPr>
            <p:nvPr/>
          </p:nvSpPr>
          <p:spPr bwMode="auto">
            <a:xfrm>
              <a:off x="3696" y="672"/>
              <a:ext cx="480" cy="35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i="1"/>
                <a:t>G</a:t>
              </a:r>
              <a:r>
                <a:rPr lang="en-US" altLang="zh-CN" sz="2800" b="1" baseline="-25000"/>
                <a:t>2</a:t>
              </a:r>
              <a:endParaRPr lang="en-US" altLang="zh-CN" sz="2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bwMode="auto">
          <a:xfrm>
            <a:off x="914400" y="457200"/>
            <a:ext cx="7315200" cy="457200"/>
          </a:xfrm>
          <a:ln>
            <a:miter lim="800000"/>
          </a:ln>
        </p:spPr>
        <p:txBody>
          <a:bodyPr vert="horz" wrap="square" lIns="91440" tIns="45720" rIns="91440" bIns="45720" numCol="1" anchor="t" anchorCtr="0" compatLnSpc="1">
            <a:normAutofit fontScale="90000"/>
          </a:bodyPr>
          <a:lstStyle/>
          <a:p>
            <a:pPr algn="l" eaLnBrk="1" hangingPunct="1"/>
            <a:r>
              <a:rPr lang="en-US" altLang="zh-CN" sz="3600" b="1">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rPr>
              <a:t>7.5</a:t>
            </a:r>
            <a:r>
              <a:rPr lang="en-US" altLang="zh-CN" sz="3600" b="1">
                <a:solidFill>
                  <a:srgbClr val="CC0000"/>
                </a:solidFill>
                <a:effectLst>
                  <a:outerShdw blurRad="38100" dist="38100" dir="2700000" algn="tl">
                    <a:srgbClr val="DDDDDD"/>
                  </a:outerShdw>
                </a:effectLst>
                <a:latin typeface="楷体_GB2312" charset="0"/>
                <a:ea typeface="楷体_GB2312" charset="0"/>
                <a:cs typeface="楷体_GB2312" charset="0"/>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组合逻辑电路的分析与设计</a:t>
            </a:r>
          </a:p>
        </p:txBody>
      </p:sp>
      <p:grpSp>
        <p:nvGrpSpPr>
          <p:cNvPr id="2" name="Group 3"/>
          <p:cNvGrpSpPr/>
          <p:nvPr/>
        </p:nvGrpSpPr>
        <p:grpSpPr bwMode="auto">
          <a:xfrm>
            <a:off x="1006475" y="1447800"/>
            <a:ext cx="7086600" cy="1630363"/>
            <a:chOff x="624" y="864"/>
            <a:chExt cx="4464" cy="1027"/>
          </a:xfrm>
        </p:grpSpPr>
        <p:sp>
          <p:nvSpPr>
            <p:cNvPr id="82948" name="Rectangle 4"/>
            <p:cNvSpPr>
              <a:spLocks noChangeArrowheads="1"/>
            </p:cNvSpPr>
            <p:nvPr/>
          </p:nvSpPr>
          <p:spPr bwMode="auto">
            <a:xfrm>
              <a:off x="624" y="864"/>
              <a:ext cx="4464" cy="1027"/>
            </a:xfrm>
            <a:prstGeom prst="rect">
              <a:avLst/>
            </a:prstGeom>
            <a:noFill/>
            <a:ln w="9525">
              <a:noFill/>
              <a:miter lim="800000"/>
            </a:ln>
          </p:spPr>
          <p:txBody>
            <a:bodyPr>
              <a:spAutoFit/>
            </a:bodyPr>
            <a:lstStyle/>
            <a:p>
              <a:pPr>
                <a:lnSpc>
                  <a:spcPct val="120000"/>
                </a:lnSpc>
              </a:pPr>
              <a:r>
                <a:rPr lang="en-US" altLang="zh-CN" sz="2800" b="1">
                  <a:solidFill>
                    <a:srgbClr val="000099"/>
                  </a:solidFill>
                  <a:effectLst>
                    <a:outerShdw blurRad="38100" dist="38100" dir="2700000" algn="tl">
                      <a:srgbClr val="DDDDDD"/>
                    </a:outerShdw>
                  </a:effectLst>
                  <a:latin typeface="Times New Roman" panose="02020603050405020304" charset="0"/>
                </a:rPr>
                <a:t>       </a:t>
              </a:r>
              <a:r>
                <a:rPr lang="zh-CN" altLang="en-US" sz="2800" b="1">
                  <a:solidFill>
                    <a:srgbClr val="CC0000"/>
                  </a:solidFill>
                  <a:effectLst>
                    <a:outerShdw blurRad="38100" dist="38100" dir="2700000" algn="tl">
                      <a:srgbClr val="DDDDDD"/>
                    </a:outerShdw>
                  </a:effectLst>
                  <a:latin typeface="Times New Roman" panose="02020603050405020304" charset="0"/>
                </a:rPr>
                <a:t>组合逻辑电路：</a:t>
              </a:r>
              <a:r>
                <a:rPr lang="zh-CN" altLang="en-US" sz="2800" b="1">
                  <a:solidFill>
                    <a:srgbClr val="000099"/>
                  </a:solidFill>
                  <a:effectLst>
                    <a:outerShdw blurRad="38100" dist="38100" dir="2700000" algn="tl">
                      <a:srgbClr val="DDDDDD"/>
                    </a:outerShdw>
                  </a:effectLst>
                  <a:latin typeface="Times New Roman" panose="02020603050405020304" charset="0"/>
                </a:rPr>
                <a:t>任何时刻电路的输出状态只取决于该时刻的输入状态，而与该时刻以前的电路状态无关。</a:t>
              </a:r>
            </a:p>
          </p:txBody>
        </p:sp>
        <p:sp>
          <p:nvSpPr>
            <p:cNvPr id="82949" name="AutoShape 5"/>
            <p:cNvSpPr>
              <a:spLocks noChangeArrowheads="1"/>
            </p:cNvSpPr>
            <p:nvPr/>
          </p:nvSpPr>
          <p:spPr bwMode="auto">
            <a:xfrm>
              <a:off x="768" y="864"/>
              <a:ext cx="306" cy="288"/>
            </a:xfrm>
            <a:prstGeom prst="star5">
              <a:avLst/>
            </a:prstGeom>
            <a:solidFill>
              <a:srgbClr val="FF3300"/>
            </a:solidFill>
            <a:ln w="9525">
              <a:solidFill>
                <a:srgbClr val="FF0000"/>
              </a:solidFill>
              <a:miter lim="800000"/>
            </a:ln>
            <a:effectLst/>
          </p:spPr>
          <p:txBody>
            <a:bodyPr wrap="none" anchor="ctr"/>
            <a:lstStyle/>
            <a:p>
              <a:pPr>
                <a:defRPr/>
              </a:pPr>
              <a:endParaRPr lang="zh-CN" altLang="en-US">
                <a:latin typeface="Times New Roman" panose="02020603050405020304" charset="0"/>
                <a:ea typeface="宋体" panose="02010600030101010101" pitchFamily="2" charset="-122"/>
                <a:cs typeface="+mn-cs"/>
              </a:endParaRPr>
            </a:p>
          </p:txBody>
        </p:sp>
      </p:grpSp>
      <p:sp>
        <p:nvSpPr>
          <p:cNvPr id="82951" name="Rectangle 7"/>
          <p:cNvSpPr>
            <a:spLocks noChangeArrowheads="1"/>
          </p:cNvSpPr>
          <p:nvPr/>
        </p:nvSpPr>
        <p:spPr bwMode="auto">
          <a:xfrm>
            <a:off x="2911475" y="5195888"/>
            <a:ext cx="3041650" cy="519112"/>
          </a:xfrm>
          <a:prstGeom prst="rect">
            <a:avLst/>
          </a:prstGeom>
          <a:noFill/>
          <a:ln w="9525">
            <a:noFill/>
            <a:miter lim="800000"/>
          </a:ln>
        </p:spPr>
        <p:txBody>
          <a:bodyPr wrap="none">
            <a:spAutoFit/>
          </a:bodyPr>
          <a:lstStyle/>
          <a:p>
            <a:r>
              <a:rPr lang="zh-CN" altLang="en-US" sz="2800" b="1">
                <a:effectLst>
                  <a:outerShdw blurRad="38100" dist="38100" dir="2700000" algn="tl">
                    <a:srgbClr val="DDDDDD"/>
                  </a:outerShdw>
                </a:effectLst>
                <a:latin typeface="Times New Roman" panose="02020603050405020304" charset="0"/>
              </a:rPr>
              <a:t>组合逻辑电路框图</a:t>
            </a:r>
            <a:endParaRPr lang="zh-CN" altLang="en-US" sz="3600" b="1">
              <a:effectLst>
                <a:outerShdw blurRad="38100" dist="38100" dir="2700000" algn="tl">
                  <a:srgbClr val="DDDDDD"/>
                </a:outerShdw>
              </a:effectLst>
              <a:latin typeface="Times New Roman" panose="02020603050405020304" charset="0"/>
            </a:endParaRPr>
          </a:p>
        </p:txBody>
      </p:sp>
      <p:grpSp>
        <p:nvGrpSpPr>
          <p:cNvPr id="3" name="Group 29"/>
          <p:cNvGrpSpPr/>
          <p:nvPr/>
        </p:nvGrpSpPr>
        <p:grpSpPr bwMode="auto">
          <a:xfrm>
            <a:off x="701675" y="3443288"/>
            <a:ext cx="7604125" cy="1601787"/>
            <a:chOff x="442" y="2169"/>
            <a:chExt cx="4790" cy="1009"/>
          </a:xfrm>
        </p:grpSpPr>
        <p:sp>
          <p:nvSpPr>
            <p:cNvPr id="82952" name="Rectangle 8"/>
            <p:cNvSpPr>
              <a:spLocks noChangeArrowheads="1"/>
            </p:cNvSpPr>
            <p:nvPr/>
          </p:nvSpPr>
          <p:spPr bwMode="auto">
            <a:xfrm>
              <a:off x="1354" y="2169"/>
              <a:ext cx="308"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1</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3" name="Rectangle 9"/>
            <p:cNvSpPr>
              <a:spLocks noChangeArrowheads="1"/>
            </p:cNvSpPr>
            <p:nvPr/>
          </p:nvSpPr>
          <p:spPr bwMode="auto">
            <a:xfrm>
              <a:off x="1402" y="2841"/>
              <a:ext cx="315"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n</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4" name="Rectangle 10"/>
            <p:cNvSpPr>
              <a:spLocks noChangeArrowheads="1"/>
            </p:cNvSpPr>
            <p:nvPr/>
          </p:nvSpPr>
          <p:spPr bwMode="auto">
            <a:xfrm>
              <a:off x="1354" y="2409"/>
              <a:ext cx="308"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X</a:t>
              </a:r>
              <a:r>
                <a:rPr lang="en-US" altLang="zh-CN" b="1" baseline="-25000">
                  <a:solidFill>
                    <a:srgbClr val="FF3300"/>
                  </a:solidFill>
                  <a:effectLst>
                    <a:outerShdw blurRad="38100" dist="38100" dir="2700000" algn="tl">
                      <a:srgbClr val="DDDDDD"/>
                    </a:outerShdw>
                  </a:effectLst>
                  <a:latin typeface="Times New Roman" panose="02020603050405020304" charset="0"/>
                </a:rPr>
                <a:t>2</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grpSp>
          <p:nvGrpSpPr>
            <p:cNvPr id="106505" name="Group 11"/>
            <p:cNvGrpSpPr/>
            <p:nvPr/>
          </p:nvGrpSpPr>
          <p:grpSpPr bwMode="auto">
            <a:xfrm>
              <a:off x="4090" y="2217"/>
              <a:ext cx="326" cy="960"/>
              <a:chOff x="4032" y="2208"/>
              <a:chExt cx="326" cy="960"/>
            </a:xfrm>
          </p:grpSpPr>
          <p:sp>
            <p:nvSpPr>
              <p:cNvPr id="82956" name="Rectangle 12"/>
              <p:cNvSpPr>
                <a:spLocks noChangeArrowheads="1"/>
              </p:cNvSpPr>
              <p:nvPr/>
            </p:nvSpPr>
            <p:spPr bwMode="auto">
              <a:xfrm>
                <a:off x="4032" y="2448"/>
                <a:ext cx="297"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2</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7" name="Rectangle 13"/>
              <p:cNvSpPr>
                <a:spLocks noChangeArrowheads="1"/>
              </p:cNvSpPr>
              <p:nvPr/>
            </p:nvSpPr>
            <p:spPr bwMode="auto">
              <a:xfrm>
                <a:off x="4032" y="2208"/>
                <a:ext cx="297" cy="288"/>
              </a:xfrm>
              <a:prstGeom prst="rect">
                <a:avLst/>
              </a:prstGeom>
              <a:noFill/>
              <a:ln w="9525">
                <a:noFill/>
                <a:miter lim="800000"/>
              </a:ln>
            </p:spPr>
            <p:txBody>
              <a:bodyPr wrap="none">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1</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sp>
            <p:nvSpPr>
              <p:cNvPr id="82958" name="Rectangle 14"/>
              <p:cNvSpPr>
                <a:spLocks noChangeArrowheads="1"/>
              </p:cNvSpPr>
              <p:nvPr/>
            </p:nvSpPr>
            <p:spPr bwMode="auto">
              <a:xfrm>
                <a:off x="4032" y="2880"/>
                <a:ext cx="326" cy="288"/>
              </a:xfrm>
              <a:prstGeom prst="rect">
                <a:avLst/>
              </a:prstGeom>
              <a:noFill/>
              <a:ln w="9525">
                <a:noFill/>
                <a:miter lim="800000"/>
              </a:ln>
            </p:spPr>
            <p:txBody>
              <a:bodyPr>
                <a:spAutoFit/>
              </a:bodyPr>
              <a:lstStyle/>
              <a:p>
                <a:pPr>
                  <a:spcBef>
                    <a:spcPct val="50000"/>
                  </a:spcBef>
                </a:pPr>
                <a:r>
                  <a:rPr lang="en-US" altLang="zh-CN" b="1" i="1">
                    <a:solidFill>
                      <a:srgbClr val="FF3300"/>
                    </a:solidFill>
                    <a:effectLst>
                      <a:outerShdw blurRad="38100" dist="38100" dir="2700000" algn="tl">
                        <a:srgbClr val="DDDDDD"/>
                      </a:outerShdw>
                    </a:effectLst>
                    <a:latin typeface="Times New Roman" panose="02020603050405020304" charset="0"/>
                  </a:rPr>
                  <a:t>Y</a:t>
                </a:r>
                <a:r>
                  <a:rPr lang="en-US" altLang="zh-CN" b="1" baseline="-25000">
                    <a:solidFill>
                      <a:srgbClr val="FF3300"/>
                    </a:solidFill>
                    <a:effectLst>
                      <a:outerShdw blurRad="38100" dist="38100" dir="2700000" algn="tl">
                        <a:srgbClr val="DDDDDD"/>
                      </a:outerShdw>
                    </a:effectLst>
                    <a:latin typeface="Times New Roman" panose="02020603050405020304" charset="0"/>
                  </a:rPr>
                  <a:t>n</a:t>
                </a:r>
                <a:endParaRPr lang="en-US" altLang="zh-CN" b="1" baseline="-25000">
                  <a:solidFill>
                    <a:schemeClr val="bg1"/>
                  </a:solidFill>
                  <a:effectLst>
                    <a:outerShdw blurRad="38100" dist="38100" dir="2700000" algn="tl">
                      <a:srgbClr val="DDDDDD"/>
                    </a:outerShdw>
                  </a:effectLst>
                  <a:latin typeface="Times New Roman" panose="02020603050405020304" charset="0"/>
                </a:endParaRPr>
              </a:p>
            </p:txBody>
          </p:sp>
        </p:grpSp>
        <p:sp>
          <p:nvSpPr>
            <p:cNvPr id="82959" name="Rectangle 15" descr="蓝色砂纸"/>
            <p:cNvSpPr>
              <a:spLocks noChangeArrowheads="1"/>
            </p:cNvSpPr>
            <p:nvPr/>
          </p:nvSpPr>
          <p:spPr bwMode="auto">
            <a:xfrm>
              <a:off x="2131" y="2217"/>
              <a:ext cx="1470" cy="864"/>
            </a:xfrm>
            <a:prstGeom prst="rect">
              <a:avLst/>
            </a:prstGeom>
            <a:noFill/>
            <a:ln w="28575">
              <a:solidFill>
                <a:schemeClr val="tx1"/>
              </a:solidFill>
              <a:miter lim="800000"/>
            </a:ln>
          </p:spPr>
          <p:txBody>
            <a:bodyPr wrap="none" anchor="ctr"/>
            <a:lstStyle/>
            <a:p>
              <a:pPr algn="ctr">
                <a:spcBef>
                  <a:spcPct val="50000"/>
                </a:spcBef>
                <a:defRPr/>
              </a:pPr>
              <a:endParaRPr lang="zh-CN" altLang="zh-CN" sz="3200" b="1">
                <a:solidFill>
                  <a:srgbClr val="FF33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06507" name="Line 16"/>
            <p:cNvSpPr>
              <a:spLocks noChangeShapeType="1"/>
            </p:cNvSpPr>
            <p:nvPr/>
          </p:nvSpPr>
          <p:spPr bwMode="auto">
            <a:xfrm>
              <a:off x="1690" y="238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08" name="Line 17"/>
            <p:cNvSpPr>
              <a:spLocks noChangeShapeType="1"/>
            </p:cNvSpPr>
            <p:nvPr/>
          </p:nvSpPr>
          <p:spPr bwMode="auto">
            <a:xfrm>
              <a:off x="1690" y="254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09" name="Line 18"/>
            <p:cNvSpPr>
              <a:spLocks noChangeShapeType="1"/>
            </p:cNvSpPr>
            <p:nvPr/>
          </p:nvSpPr>
          <p:spPr bwMode="auto">
            <a:xfrm>
              <a:off x="1690" y="3033"/>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0" name="Line 19"/>
            <p:cNvSpPr>
              <a:spLocks noChangeShapeType="1"/>
            </p:cNvSpPr>
            <p:nvPr/>
          </p:nvSpPr>
          <p:spPr bwMode="auto">
            <a:xfrm>
              <a:off x="3610" y="3033"/>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1" name="Line 20"/>
            <p:cNvSpPr>
              <a:spLocks noChangeShapeType="1"/>
            </p:cNvSpPr>
            <p:nvPr/>
          </p:nvSpPr>
          <p:spPr bwMode="auto">
            <a:xfrm>
              <a:off x="3601" y="2541"/>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06512" name="Line 21"/>
            <p:cNvSpPr>
              <a:spLocks noChangeShapeType="1"/>
            </p:cNvSpPr>
            <p:nvPr/>
          </p:nvSpPr>
          <p:spPr bwMode="auto">
            <a:xfrm>
              <a:off x="3601" y="2379"/>
              <a:ext cx="441"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82966" name="Rectangle 22"/>
            <p:cNvSpPr>
              <a:spLocks noChangeArrowheads="1"/>
            </p:cNvSpPr>
            <p:nvPr/>
          </p:nvSpPr>
          <p:spPr bwMode="auto">
            <a:xfrm rot="5400000">
              <a:off x="3513" y="2602"/>
              <a:ext cx="673" cy="480"/>
            </a:xfrm>
            <a:prstGeom prst="rect">
              <a:avLst/>
            </a:prstGeom>
            <a:noFill/>
            <a:ln w="9525">
              <a:noFill/>
              <a:miter lim="800000"/>
            </a:ln>
            <a:effectLst/>
          </p:spPr>
          <p:txBody>
            <a:bodyPr>
              <a:spAutoFit/>
            </a:bodyPr>
            <a:lstStyle/>
            <a:p>
              <a:pPr>
                <a:spcBef>
                  <a:spcPct val="50000"/>
                </a:spcBef>
              </a:pPr>
              <a:r>
                <a:rPr lang="en-US" altLang="zh-CN" sz="4400" b="1">
                  <a:solidFill>
                    <a:srgbClr val="FF3300"/>
                  </a:solidFill>
                  <a:effectLst>
                    <a:outerShdw blurRad="38100" dist="38100" dir="2700000" algn="tl">
                      <a:srgbClr val="DDDDDD"/>
                    </a:outerShdw>
                  </a:effectLst>
                  <a:latin typeface="Times New Roman" panose="02020603050405020304" charset="0"/>
                </a:rPr>
                <a:t>. . .</a:t>
              </a:r>
              <a:endParaRPr lang="en-US" altLang="zh-CN" sz="4800" b="1">
                <a:solidFill>
                  <a:srgbClr val="FF3300"/>
                </a:solidFill>
                <a:effectLst>
                  <a:outerShdw blurRad="38100" dist="38100" dir="2700000" algn="tl">
                    <a:srgbClr val="DDDDDD"/>
                  </a:outerShdw>
                </a:effectLst>
                <a:latin typeface="Times New Roman" panose="02020603050405020304" charset="0"/>
              </a:endParaRPr>
            </a:p>
          </p:txBody>
        </p:sp>
        <p:sp>
          <p:nvSpPr>
            <p:cNvPr id="82967" name="Rectangle 23"/>
            <p:cNvSpPr>
              <a:spLocks noChangeArrowheads="1"/>
            </p:cNvSpPr>
            <p:nvPr/>
          </p:nvSpPr>
          <p:spPr bwMode="auto">
            <a:xfrm rot="5382859">
              <a:off x="1652" y="2563"/>
              <a:ext cx="556" cy="480"/>
            </a:xfrm>
            <a:prstGeom prst="rect">
              <a:avLst/>
            </a:prstGeom>
            <a:noFill/>
            <a:ln w="9525">
              <a:noFill/>
              <a:miter lim="800000"/>
            </a:ln>
            <a:effectLst/>
          </p:spPr>
          <p:txBody>
            <a:bodyPr wrap="none">
              <a:spAutoFit/>
            </a:bodyPr>
            <a:lstStyle/>
            <a:p>
              <a:pPr>
                <a:spcBef>
                  <a:spcPct val="50000"/>
                </a:spcBef>
              </a:pPr>
              <a:r>
                <a:rPr lang="en-US" altLang="zh-CN" sz="4400" b="1">
                  <a:solidFill>
                    <a:srgbClr val="FF3300"/>
                  </a:solidFill>
                  <a:effectLst>
                    <a:outerShdw blurRad="38100" dist="38100" dir="2700000" algn="tl">
                      <a:srgbClr val="DDDDDD"/>
                    </a:outerShdw>
                  </a:effectLst>
                  <a:latin typeface="Times New Roman" panose="02020603050405020304" charset="0"/>
                </a:rPr>
                <a:t>. . .</a:t>
              </a:r>
              <a:endParaRPr lang="en-US" altLang="zh-CN" sz="4800" b="1">
                <a:solidFill>
                  <a:schemeClr val="bg1"/>
                </a:solidFill>
                <a:effectLst>
                  <a:outerShdw blurRad="38100" dist="38100" dir="2700000" algn="tl">
                    <a:srgbClr val="DDDDDD"/>
                  </a:outerShdw>
                </a:effectLst>
                <a:latin typeface="Times New Roman" panose="02020603050405020304" charset="0"/>
              </a:endParaRPr>
            </a:p>
          </p:txBody>
        </p:sp>
        <p:sp>
          <p:nvSpPr>
            <p:cNvPr id="82968" name="Rectangle 24"/>
            <p:cNvSpPr>
              <a:spLocks noChangeArrowheads="1"/>
            </p:cNvSpPr>
            <p:nvPr/>
          </p:nvSpPr>
          <p:spPr bwMode="auto">
            <a:xfrm>
              <a:off x="2122" y="2457"/>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组合逻辑电路</a:t>
              </a:r>
              <a:endParaRPr lang="zh-CN" altLang="en-US" sz="3600" b="1">
                <a:solidFill>
                  <a:srgbClr val="CC0000"/>
                </a:solidFill>
                <a:effectLst>
                  <a:outerShdw blurRad="38100" dist="38100" dir="2700000" algn="tl">
                    <a:srgbClr val="DDDDDD"/>
                  </a:outerShdw>
                </a:effectLst>
                <a:latin typeface="Times New Roman" panose="02020603050405020304" charset="0"/>
              </a:endParaRPr>
            </a:p>
          </p:txBody>
        </p:sp>
        <p:sp>
          <p:nvSpPr>
            <p:cNvPr id="106516" name="AutoShape 25"/>
            <p:cNvSpPr/>
            <p:nvPr/>
          </p:nvSpPr>
          <p:spPr bwMode="auto">
            <a:xfrm>
              <a:off x="1162" y="2237"/>
              <a:ext cx="144" cy="816"/>
            </a:xfrm>
            <a:prstGeom prst="leftBrace">
              <a:avLst>
                <a:gd name="adj1" fmla="val 47222"/>
                <a:gd name="adj2" fmla="val 50000"/>
              </a:avLst>
            </a:prstGeom>
            <a:noFill/>
            <a:ln w="38100"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106517" name="AutoShape 26"/>
            <p:cNvSpPr/>
            <p:nvPr/>
          </p:nvSpPr>
          <p:spPr bwMode="auto">
            <a:xfrm rot="10800000">
              <a:off x="4474" y="2285"/>
              <a:ext cx="144" cy="816"/>
            </a:xfrm>
            <a:prstGeom prst="leftBrace">
              <a:avLst>
                <a:gd name="adj1" fmla="val 47222"/>
                <a:gd name="adj2" fmla="val 50000"/>
              </a:avLst>
            </a:prstGeom>
            <a:noFill/>
            <a:ln w="38100" cap="sq">
              <a:solidFill>
                <a:srgbClr val="000099"/>
              </a:solidFill>
              <a:round/>
            </a:ln>
          </p:spPr>
          <p:txBody>
            <a:bodyPr wrap="none" anchor="ctr">
              <a:spAutoFit/>
            </a:bodyPr>
            <a:lstStyle/>
            <a:p>
              <a:endParaRPr lang="zh-CN" altLang="en-US">
                <a:latin typeface="Times New Roman" panose="02020603050405020304" charset="0"/>
              </a:endParaRPr>
            </a:p>
          </p:txBody>
        </p:sp>
        <p:sp>
          <p:nvSpPr>
            <p:cNvPr id="82971" name="Rectangle 27"/>
            <p:cNvSpPr>
              <a:spLocks noChangeArrowheads="1"/>
            </p:cNvSpPr>
            <p:nvPr/>
          </p:nvSpPr>
          <p:spPr bwMode="auto">
            <a:xfrm>
              <a:off x="442" y="2462"/>
              <a:ext cx="566" cy="327"/>
            </a:xfrm>
            <a:prstGeom prst="rect">
              <a:avLst/>
            </a:prstGeom>
            <a:noFill/>
            <a:ln w="9525" cap="sq">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输入</a:t>
              </a:r>
              <a:endParaRPr lang="zh-CN" altLang="en-US" sz="3200" b="1">
                <a:solidFill>
                  <a:srgbClr val="CC0000"/>
                </a:solidFill>
                <a:effectLst>
                  <a:outerShdw blurRad="38100" dist="38100" dir="2700000" algn="tl">
                    <a:srgbClr val="DDDDDD"/>
                  </a:outerShdw>
                </a:effectLst>
                <a:latin typeface="Times New Roman" panose="02020603050405020304" charset="0"/>
              </a:endParaRPr>
            </a:p>
          </p:txBody>
        </p:sp>
        <p:sp>
          <p:nvSpPr>
            <p:cNvPr id="82972" name="Rectangle 28"/>
            <p:cNvSpPr>
              <a:spLocks noChangeArrowheads="1"/>
            </p:cNvSpPr>
            <p:nvPr/>
          </p:nvSpPr>
          <p:spPr bwMode="auto">
            <a:xfrm>
              <a:off x="4666" y="2462"/>
              <a:ext cx="566" cy="327"/>
            </a:xfrm>
            <a:prstGeom prst="rect">
              <a:avLst/>
            </a:prstGeom>
            <a:noFill/>
            <a:ln w="9525" cap="sq">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输出</a:t>
              </a:r>
              <a:endParaRPr lang="zh-CN" altLang="en-US" sz="3200" b="1">
                <a:solidFill>
                  <a:srgbClr val="CC0000"/>
                </a:solidFill>
                <a:effectLst>
                  <a:outerShdw blurRad="38100" dist="38100" dir="2700000" algn="tl">
                    <a:srgbClr val="DDDDDD"/>
                  </a:outerShdw>
                </a:effectLst>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wipe(left)">
                                      <p:cBhvr>
                                        <p:cTn id="1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bwMode="auto">
          <a:xfrm>
            <a:off x="685800" y="2362200"/>
            <a:ext cx="3352800" cy="457200"/>
          </a:xfrm>
          <a:noFill/>
        </p:spPr>
        <p:txBody>
          <a:bodyPr vert="horz" wrap="square" lIns="91440" tIns="45720" rIns="91440" bIns="45720" numCol="1" anchor="t" anchorCtr="0" compatLnSpc="1">
            <a:normAutofit fontScale="90000"/>
          </a:bodyPr>
          <a:lstStyle/>
          <a:p>
            <a:pPr algn="l" eaLnBrk="1" hangingPunct="1"/>
            <a:r>
              <a:rPr lang="en-US" altLang="zh-CN" sz="3600" b="1">
                <a:solidFill>
                  <a:srgbClr val="CC0000"/>
                </a:solidFill>
                <a:latin typeface="Times New Roman" panose="02020603050405020304" charset="0"/>
                <a:ea typeface="楷体_GB2312" charset="0"/>
                <a:cs typeface="楷体_GB2312" charset="0"/>
              </a:rPr>
              <a:t>7.6</a:t>
            </a:r>
            <a:r>
              <a:rPr lang="en-US" altLang="zh-CN" sz="3600" b="1">
                <a:solidFill>
                  <a:srgbClr val="CC0000"/>
                </a:solidFill>
                <a:latin typeface="楷体_GB2312" charset="0"/>
                <a:ea typeface="楷体_GB2312" charset="0"/>
                <a:cs typeface="楷体_GB2312" charset="0"/>
              </a:rPr>
              <a:t> </a:t>
            </a:r>
            <a:r>
              <a:rPr lang="zh-CN" altLang="en-US" sz="3600" b="1" dirty="0">
                <a:solidFill>
                  <a:srgbClr val="CC0000"/>
                </a:solidFill>
                <a:latin typeface="楷体_GB2312" charset="0"/>
                <a:ea typeface="楷体_GB2312" charset="0"/>
                <a:cs typeface="楷体_GB2312" charset="0"/>
              </a:rPr>
              <a:t>加法器</a:t>
            </a:r>
          </a:p>
        </p:txBody>
      </p:sp>
      <p:grpSp>
        <p:nvGrpSpPr>
          <p:cNvPr id="2" name="Group 3"/>
          <p:cNvGrpSpPr/>
          <p:nvPr/>
        </p:nvGrpSpPr>
        <p:grpSpPr bwMode="auto">
          <a:xfrm>
            <a:off x="838200" y="2971800"/>
            <a:ext cx="2743200" cy="171450"/>
            <a:chOff x="720" y="576"/>
            <a:chExt cx="1728" cy="108"/>
          </a:xfrm>
        </p:grpSpPr>
        <p:pic>
          <p:nvPicPr>
            <p:cNvPr id="124937" name="Picture 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582"/>
              <a:ext cx="102" cy="102"/>
            </a:xfrm>
            <a:prstGeom prst="rect">
              <a:avLst/>
            </a:prstGeom>
            <a:noFill/>
            <a:ln>
              <a:noFill/>
            </a:ln>
          </p:spPr>
        </p:pic>
        <p:pic>
          <p:nvPicPr>
            <p:cNvPr id="124938" name="Picture 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582"/>
              <a:ext cx="102" cy="102"/>
            </a:xfrm>
            <a:prstGeom prst="rect">
              <a:avLst/>
            </a:prstGeom>
            <a:noFill/>
            <a:ln>
              <a:noFill/>
            </a:ln>
          </p:spPr>
        </p:pic>
        <p:pic>
          <p:nvPicPr>
            <p:cNvPr id="124939"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582"/>
              <a:ext cx="102" cy="102"/>
            </a:xfrm>
            <a:prstGeom prst="rect">
              <a:avLst/>
            </a:prstGeom>
            <a:noFill/>
            <a:ln>
              <a:noFill/>
            </a:ln>
          </p:spPr>
        </p:pic>
        <p:pic>
          <p:nvPicPr>
            <p:cNvPr id="124940"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582"/>
              <a:ext cx="102" cy="102"/>
            </a:xfrm>
            <a:prstGeom prst="rect">
              <a:avLst/>
            </a:prstGeom>
            <a:noFill/>
            <a:ln>
              <a:noFill/>
            </a:ln>
          </p:spPr>
        </p:pic>
        <p:pic>
          <p:nvPicPr>
            <p:cNvPr id="124941"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582"/>
              <a:ext cx="102" cy="102"/>
            </a:xfrm>
            <a:prstGeom prst="rect">
              <a:avLst/>
            </a:prstGeom>
            <a:noFill/>
            <a:ln>
              <a:noFill/>
            </a:ln>
          </p:spPr>
        </p:pic>
        <p:pic>
          <p:nvPicPr>
            <p:cNvPr id="124942"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582"/>
              <a:ext cx="102" cy="102"/>
            </a:xfrm>
            <a:prstGeom prst="rect">
              <a:avLst/>
            </a:prstGeom>
            <a:noFill/>
            <a:ln>
              <a:noFill/>
            </a:ln>
          </p:spPr>
        </p:pic>
        <p:pic>
          <p:nvPicPr>
            <p:cNvPr id="124943"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582"/>
              <a:ext cx="102" cy="102"/>
            </a:xfrm>
            <a:prstGeom prst="rect">
              <a:avLst/>
            </a:prstGeom>
            <a:noFill/>
            <a:ln>
              <a:noFill/>
            </a:ln>
          </p:spPr>
        </p:pic>
        <p:pic>
          <p:nvPicPr>
            <p:cNvPr id="124944"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582"/>
              <a:ext cx="102" cy="102"/>
            </a:xfrm>
            <a:prstGeom prst="rect">
              <a:avLst/>
            </a:prstGeom>
            <a:noFill/>
            <a:ln>
              <a:noFill/>
            </a:ln>
          </p:spPr>
        </p:pic>
        <p:pic>
          <p:nvPicPr>
            <p:cNvPr id="124945"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582"/>
              <a:ext cx="102" cy="102"/>
            </a:xfrm>
            <a:prstGeom prst="rect">
              <a:avLst/>
            </a:prstGeom>
            <a:noFill/>
            <a:ln>
              <a:noFill/>
            </a:ln>
          </p:spPr>
        </p:pic>
        <p:pic>
          <p:nvPicPr>
            <p:cNvPr id="124946"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582"/>
              <a:ext cx="102" cy="102"/>
            </a:xfrm>
            <a:prstGeom prst="rect">
              <a:avLst/>
            </a:prstGeom>
            <a:noFill/>
            <a:ln>
              <a:noFill/>
            </a:ln>
          </p:spPr>
        </p:pic>
        <p:pic>
          <p:nvPicPr>
            <p:cNvPr id="124947"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582"/>
              <a:ext cx="102" cy="102"/>
            </a:xfrm>
            <a:prstGeom prst="rect">
              <a:avLst/>
            </a:prstGeom>
            <a:noFill/>
            <a:ln>
              <a:noFill/>
            </a:ln>
          </p:spPr>
        </p:pic>
        <p:pic>
          <p:nvPicPr>
            <p:cNvPr id="124948"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582"/>
              <a:ext cx="102" cy="102"/>
            </a:xfrm>
            <a:prstGeom prst="rect">
              <a:avLst/>
            </a:prstGeom>
            <a:noFill/>
            <a:ln>
              <a:noFill/>
            </a:ln>
          </p:spPr>
        </p:pic>
        <p:grpSp>
          <p:nvGrpSpPr>
            <p:cNvPr id="124949" name="Group 16"/>
            <p:cNvGrpSpPr/>
            <p:nvPr/>
          </p:nvGrpSpPr>
          <p:grpSpPr bwMode="auto">
            <a:xfrm>
              <a:off x="720" y="576"/>
              <a:ext cx="582" cy="102"/>
              <a:chOff x="4698" y="720"/>
              <a:chExt cx="582" cy="102"/>
            </a:xfrm>
          </p:grpSpPr>
          <p:pic>
            <p:nvPicPr>
              <p:cNvPr id="124950"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24951"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24952"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24953"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24954"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24955"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
        <p:nvSpPr>
          <p:cNvPr id="103447" name="Rectangle 23"/>
          <p:cNvSpPr>
            <a:spLocks noChangeArrowheads="1"/>
          </p:cNvSpPr>
          <p:nvPr/>
        </p:nvSpPr>
        <p:spPr bwMode="auto">
          <a:xfrm>
            <a:off x="749808" y="3200400"/>
            <a:ext cx="2971800" cy="533400"/>
          </a:xfrm>
          <a:prstGeom prst="rect">
            <a:avLst/>
          </a:prstGeom>
          <a:noFill/>
          <a:ln w="9525">
            <a:noFill/>
            <a:miter lim="800000"/>
          </a:ln>
          <a:effectLst/>
        </p:spPr>
        <p:txBody>
          <a:bodyPr anchor="ctr"/>
          <a:lstStyle/>
          <a:p>
            <a:r>
              <a:rPr lang="zh-CN" altLang="en-US" sz="3200" b="1" dirty="0">
                <a:solidFill>
                  <a:srgbClr val="000099"/>
                </a:solidFill>
                <a:effectLst>
                  <a:outerShdw blurRad="38100" dist="38100" dir="2700000" algn="tl">
                    <a:srgbClr val="DDDDDD"/>
                  </a:outerShdw>
                </a:effectLst>
                <a:latin typeface="Times New Roman" panose="02020603050405020304" charset="0"/>
              </a:rPr>
              <a:t>二进制 </a:t>
            </a:r>
          </a:p>
        </p:txBody>
      </p:sp>
      <p:sp>
        <p:nvSpPr>
          <p:cNvPr id="103449" name="Rectangle 25"/>
          <p:cNvSpPr>
            <a:spLocks noChangeArrowheads="1"/>
          </p:cNvSpPr>
          <p:nvPr/>
        </p:nvSpPr>
        <p:spPr bwMode="auto">
          <a:xfrm>
            <a:off x="685800" y="457200"/>
            <a:ext cx="7467600" cy="1971675"/>
          </a:xfrm>
          <a:prstGeom prst="rect">
            <a:avLst/>
          </a:prstGeom>
          <a:noFill/>
          <a:ln w="9525">
            <a:noFill/>
            <a:miter lim="800000"/>
          </a:ln>
          <a:effectLst/>
        </p:spPr>
        <p:txBody>
          <a:bodyPr>
            <a:spAutoFit/>
          </a:bodyPr>
          <a:lstStyle/>
          <a:p>
            <a:pPr>
              <a:lnSpc>
                <a:spcPct val="110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在数字电路中，常用的组合电路有加法器、编码器、译码器、数据分配器和多路选择器等。下面几节分别介绍这几种典型组合逻辑电路的基本结构、工作原理和使用方法。</a:t>
            </a:r>
          </a:p>
        </p:txBody>
      </p:sp>
      <p:sp>
        <p:nvSpPr>
          <p:cNvPr id="103450" name="Rectangle 26"/>
          <p:cNvSpPr>
            <a:spLocks noChangeArrowheads="1"/>
          </p:cNvSpPr>
          <p:nvPr/>
        </p:nvSpPr>
        <p:spPr bwMode="auto">
          <a:xfrm>
            <a:off x="685800" y="3854894"/>
            <a:ext cx="7848600" cy="1031875"/>
          </a:xfrm>
          <a:prstGeom prst="rect">
            <a:avLst/>
          </a:prstGeom>
          <a:noFill/>
          <a:ln w="9525">
            <a:noFill/>
            <a:miter lim="800000"/>
          </a:ln>
          <a:effectLst/>
        </p:spPr>
        <p:txBody>
          <a:bodyPr>
            <a:spAutoFit/>
          </a:bodyPr>
          <a:lstStyle/>
          <a:p>
            <a:pPr>
              <a:lnSpc>
                <a:spcPct val="110000"/>
              </a:lnSpc>
              <a:spcBef>
                <a:spcPct val="10000"/>
              </a:spcBef>
            </a:pPr>
            <a:r>
              <a:rPr lang="en-US" altLang="zh-CN" sz="2800" b="1" dirty="0">
                <a:effectLst>
                  <a:outerShdw blurRad="38100" dist="38100" dir="2700000" algn="tl">
                    <a:srgbClr val="DDDDDD"/>
                  </a:outerShdw>
                </a:effectLst>
                <a:latin typeface="Times New Roman" panose="02020603050405020304" charset="0"/>
              </a:rPr>
              <a:t>       </a:t>
            </a:r>
            <a:r>
              <a:rPr lang="zh-CN" altLang="en-US" sz="2800" b="1" dirty="0">
                <a:effectLst>
                  <a:outerShdw blurRad="38100" dist="38100" dir="2700000" algn="tl">
                    <a:srgbClr val="DDDDDD"/>
                  </a:outerShdw>
                </a:effectLst>
                <a:latin typeface="Times New Roman" panose="02020603050405020304" charset="0"/>
              </a:rPr>
              <a:t>在数字电路中，为了把电路的两个状态 </a:t>
            </a:r>
            <a:r>
              <a:rPr lang="en-US" altLang="zh-CN" sz="2800" b="1" dirty="0">
                <a:effectLst>
                  <a:outerShdw blurRad="38100" dist="38100" dir="2700000" algn="tl">
                    <a:srgbClr val="DDDDDD"/>
                  </a:outerShdw>
                </a:effectLst>
                <a:latin typeface="Times New Roman" panose="02020603050405020304" charset="0"/>
              </a:rPr>
              <a:t>(</a:t>
            </a:r>
            <a:r>
              <a:rPr lang="en-US" altLang="zh-CN" sz="2800" b="1" dirty="0">
                <a:solidFill>
                  <a:srgbClr val="CC0000"/>
                </a:solidFill>
                <a:effectLst>
                  <a:outerShdw blurRad="38100" dist="38100" dir="2700000" algn="tl">
                    <a:srgbClr val="DDDDDD"/>
                  </a:outerShdw>
                </a:effectLst>
                <a:latin typeface="Times New Roman" panose="02020603050405020304" charset="0"/>
              </a:rPr>
              <a:t>“1”</a:t>
            </a:r>
            <a:r>
              <a:rPr lang="zh-CN" altLang="en-US" sz="2800" b="1" dirty="0">
                <a:solidFill>
                  <a:srgbClr val="CC0000"/>
                </a:solidFill>
                <a:effectLst>
                  <a:outerShdw blurRad="38100" dist="38100" dir="2700000" algn="tl">
                    <a:srgbClr val="DDDDDD"/>
                  </a:outerShdw>
                </a:effectLst>
                <a:latin typeface="Times New Roman" panose="02020603050405020304" charset="0"/>
              </a:rPr>
              <a:t>态和“</a:t>
            </a:r>
            <a:r>
              <a:rPr lang="en-US" altLang="zh-CN" sz="2800" b="1" dirty="0">
                <a:solidFill>
                  <a:srgbClr val="CC0000"/>
                </a:solidFill>
                <a:effectLst>
                  <a:outerShdw blurRad="38100" dist="38100" dir="2700000" algn="tl">
                    <a:srgbClr val="DDDDDD"/>
                  </a:outerShdw>
                </a:effectLst>
                <a:latin typeface="Times New Roman" panose="02020603050405020304" charset="0"/>
              </a:rPr>
              <a:t>0”</a:t>
            </a:r>
            <a:r>
              <a:rPr lang="zh-CN" altLang="en-US" sz="2800" b="1" dirty="0">
                <a:solidFill>
                  <a:srgbClr val="CC0000"/>
                </a:solidFill>
                <a:effectLst>
                  <a:outerShdw blurRad="38100" dist="38100" dir="2700000" algn="tl">
                    <a:srgbClr val="DDDDDD"/>
                  </a:outerShdw>
                </a:effectLst>
                <a:latin typeface="Times New Roman" panose="02020603050405020304" charset="0"/>
              </a:rPr>
              <a:t>态</a:t>
            </a:r>
            <a:r>
              <a:rPr lang="en-US" altLang="zh-CN" sz="2800" b="1" dirty="0">
                <a:effectLst>
                  <a:outerShdw blurRad="38100" dist="38100" dir="2700000" algn="tl">
                    <a:srgbClr val="DDDDDD"/>
                  </a:outerShdw>
                </a:effectLst>
                <a:latin typeface="Times New Roman" panose="02020603050405020304" charset="0"/>
              </a:rPr>
              <a:t>)</a:t>
            </a:r>
            <a:r>
              <a:rPr lang="zh-CN" altLang="en-US" sz="2800" b="1" dirty="0">
                <a:effectLst>
                  <a:outerShdw blurRad="38100" dist="38100" dir="2700000" algn="tl">
                    <a:srgbClr val="DDDDDD"/>
                  </a:outerShdw>
                </a:effectLst>
                <a:latin typeface="Times New Roman" panose="02020603050405020304" charset="0"/>
              </a:rPr>
              <a:t>与数码对应起来，采用</a:t>
            </a:r>
            <a:r>
              <a:rPr lang="zh-CN" altLang="en-US" sz="2800" b="1" dirty="0">
                <a:solidFill>
                  <a:srgbClr val="CC0000"/>
                </a:solidFill>
                <a:effectLst>
                  <a:outerShdw blurRad="38100" dist="38100" dir="2700000" algn="tl">
                    <a:srgbClr val="DDDDDD"/>
                  </a:outerShdw>
                </a:effectLst>
                <a:latin typeface="Times New Roman" panose="02020603050405020304" charset="0"/>
              </a:rPr>
              <a:t>二进制</a:t>
            </a:r>
            <a:r>
              <a:rPr lang="zh-CN" altLang="en-US" sz="2800" b="1" dirty="0">
                <a:effectLst>
                  <a:outerShdw blurRad="38100" dist="38100" dir="2700000" algn="tl">
                    <a:srgbClr val="DDDDDD"/>
                  </a:outerShdw>
                </a:effectLst>
                <a:latin typeface="Times New Roman" panose="02020603050405020304" charset="0"/>
              </a:rPr>
              <a:t>。</a:t>
            </a:r>
          </a:p>
        </p:txBody>
      </p:sp>
      <p:sp>
        <p:nvSpPr>
          <p:cNvPr id="103451" name="Rectangle 27"/>
          <p:cNvSpPr>
            <a:spLocks noChangeArrowheads="1"/>
          </p:cNvSpPr>
          <p:nvPr/>
        </p:nvSpPr>
        <p:spPr bwMode="auto">
          <a:xfrm>
            <a:off x="703263" y="4883721"/>
            <a:ext cx="6611937" cy="561975"/>
          </a:xfrm>
          <a:prstGeom prst="rect">
            <a:avLst/>
          </a:prstGeom>
          <a:noFill/>
          <a:ln w="9525">
            <a:noFill/>
            <a:miter lim="800000"/>
          </a:ln>
          <a:effectLst/>
        </p:spPr>
        <p:txBody>
          <a:bodyPr wrap="none">
            <a:spAutoFit/>
          </a:bodyPr>
          <a:lstStyle/>
          <a:p>
            <a:pPr algn="ctr">
              <a:lnSpc>
                <a:spcPct val="110000"/>
              </a:lnSpc>
              <a:spcBef>
                <a:spcPct val="10000"/>
              </a:spcBef>
            </a:pPr>
            <a:r>
              <a:rPr lang="zh-CN" altLang="en-US" sz="2800" b="1" dirty="0">
                <a:solidFill>
                  <a:srgbClr val="CC0000"/>
                </a:solidFill>
                <a:effectLst>
                  <a:outerShdw blurRad="38100" dist="38100" dir="2700000" algn="tl">
                    <a:srgbClr val="DDDDDD"/>
                  </a:outerShdw>
                </a:effectLst>
                <a:latin typeface="Times New Roman" panose="02020603050405020304" charset="0"/>
              </a:rPr>
              <a:t>二进制：</a:t>
            </a:r>
            <a:r>
              <a:rPr lang="en-US" altLang="zh-CN" sz="2800" b="1" dirty="0">
                <a:solidFill>
                  <a:srgbClr val="000099"/>
                </a:solidFill>
                <a:effectLst>
                  <a:outerShdw blurRad="38100" dist="38100" dir="2700000" algn="tl">
                    <a:srgbClr val="DDDDDD"/>
                  </a:outerShdw>
                </a:effectLst>
                <a:latin typeface="Times New Roman" panose="02020603050405020304" charset="0"/>
              </a:rPr>
              <a:t>0</a:t>
            </a:r>
            <a:r>
              <a:rPr lang="zh-CN" altLang="en-US" sz="2800" b="1" dirty="0">
                <a:solidFill>
                  <a:srgbClr val="000099"/>
                </a:solidFill>
                <a:effectLst>
                  <a:outerShdw blurRad="38100" dist="38100" dir="2700000" algn="tl">
                    <a:srgbClr val="DDDDDD"/>
                  </a:outerShdw>
                </a:effectLst>
                <a:latin typeface="Times New Roman" panose="02020603050405020304" charset="0"/>
              </a:rPr>
              <a:t>，</a:t>
            </a:r>
            <a:r>
              <a:rPr lang="en-US" altLang="zh-CN" sz="2800" b="1" dirty="0">
                <a:solidFill>
                  <a:srgbClr val="000099"/>
                </a:solidFill>
                <a:effectLst>
                  <a:outerShdw blurRad="38100" dist="38100" dir="2700000" algn="tl">
                    <a:srgbClr val="DDDDDD"/>
                  </a:outerShdw>
                </a:effectLst>
                <a:latin typeface="Times New Roman" panose="02020603050405020304" charset="0"/>
              </a:rPr>
              <a:t>1</a:t>
            </a:r>
            <a:r>
              <a:rPr lang="zh-CN" altLang="en-US" sz="2800" b="1" dirty="0">
                <a:solidFill>
                  <a:srgbClr val="000099"/>
                </a:solidFill>
                <a:effectLst>
                  <a:outerShdw blurRad="38100" dist="38100" dir="2700000" algn="tl">
                    <a:srgbClr val="DDDDDD"/>
                  </a:outerShdw>
                </a:effectLst>
                <a:latin typeface="Times New Roman" panose="02020603050405020304" charset="0"/>
              </a:rPr>
              <a:t>两个数码，“逢二进一”。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3447"/>
                                        </p:tgtEl>
                                        <p:attrNameLst>
                                          <p:attrName>style.visibility</p:attrName>
                                        </p:attrNameLst>
                                      </p:cBhvr>
                                      <p:to>
                                        <p:strVal val="visible"/>
                                      </p:to>
                                    </p:set>
                                    <p:animEffect transition="in" filter="wipe(left)">
                                      <p:cBhvr>
                                        <p:cTn id="16" dur="500"/>
                                        <p:tgtEl>
                                          <p:spTgt spid="1034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450"/>
                                        </p:tgtEl>
                                        <p:attrNameLst>
                                          <p:attrName>style.visibility</p:attrName>
                                        </p:attrNameLst>
                                      </p:cBhvr>
                                      <p:to>
                                        <p:strVal val="visible"/>
                                      </p:to>
                                    </p:set>
                                    <p:animEffect transition="in" filter="wipe(left)">
                                      <p:cBhvr>
                                        <p:cTn id="21" dur="500"/>
                                        <p:tgtEl>
                                          <p:spTgt spid="1034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3451"/>
                                        </p:tgtEl>
                                        <p:attrNameLst>
                                          <p:attrName>style.visibility</p:attrName>
                                        </p:attrNameLst>
                                      </p:cBhvr>
                                      <p:to>
                                        <p:strVal val="visible"/>
                                      </p:to>
                                    </p:set>
                                    <p:animEffect transition="in" filter="wipe(left)">
                                      <p:cBhvr>
                                        <p:cTn id="26" dur="500"/>
                                        <p:tgtEl>
                                          <p:spTgt spid="10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47" grpId="0" autoUpdateAnimBg="0"/>
      <p:bldP spid="103450" grpId="0" autoUpdateAnimBg="0"/>
      <p:bldP spid="1034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bwMode="auto">
          <a:xfrm>
            <a:off x="3048000" y="457200"/>
            <a:ext cx="3352800" cy="457200"/>
          </a:xfrm>
          <a:noFill/>
        </p:spPr>
        <p:txBody>
          <a:bodyPr vert="horz" wrap="square" lIns="91440" tIns="45720" rIns="91440" bIns="45720" numCol="1" anchor="t" anchorCtr="0" compatLnSpc="1">
            <a:normAutofit fontScale="90000"/>
          </a:bodyPr>
          <a:lstStyle/>
          <a:p>
            <a:pPr algn="l" eaLnBrk="1" hangingPunct="1"/>
            <a:r>
              <a:rPr lang="en-US" altLang="zh-CN" sz="3600" b="1">
                <a:solidFill>
                  <a:srgbClr val="CC0000"/>
                </a:solidFill>
                <a:latin typeface="Times New Roman" panose="02020603050405020304" charset="0"/>
                <a:ea typeface="华文新魏" panose="02010800040101010101" charset="-122"/>
                <a:cs typeface="华文新魏" panose="02010800040101010101" charset="-122"/>
              </a:rPr>
              <a:t>7.6</a:t>
            </a:r>
            <a:r>
              <a:rPr lang="en-US" altLang="zh-CN" sz="3600" b="1">
                <a:solidFill>
                  <a:srgbClr val="CC0000"/>
                </a:solidFill>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latin typeface="华文新魏" panose="02010800040101010101" charset="-122"/>
                <a:ea typeface="华文新魏" panose="02010800040101010101" charset="-122"/>
                <a:cs typeface="华文新魏" panose="02010800040101010101" charset="-122"/>
              </a:rPr>
              <a:t>加法器</a:t>
            </a:r>
          </a:p>
        </p:txBody>
      </p:sp>
      <p:sp>
        <p:nvSpPr>
          <p:cNvPr id="104451" name="Rectangle 3"/>
          <p:cNvSpPr>
            <a:spLocks noChangeArrowheads="1"/>
          </p:cNvSpPr>
          <p:nvPr/>
        </p:nvSpPr>
        <p:spPr bwMode="auto">
          <a:xfrm>
            <a:off x="685800" y="1114425"/>
            <a:ext cx="58388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加法器</a:t>
            </a:r>
            <a:r>
              <a:rPr lang="en-US" altLang="zh-CN" sz="2800" b="1">
                <a:solidFill>
                  <a:srgbClr val="CC0000"/>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实现二进制加法运算的电路</a:t>
            </a:r>
          </a:p>
        </p:txBody>
      </p:sp>
      <p:sp>
        <p:nvSpPr>
          <p:cNvPr id="104452" name="Text Box 4"/>
          <p:cNvSpPr txBox="1">
            <a:spLocks noChangeArrowheads="1"/>
          </p:cNvSpPr>
          <p:nvPr/>
        </p:nvSpPr>
        <p:spPr bwMode="auto">
          <a:xfrm>
            <a:off x="685800" y="4054475"/>
            <a:ext cx="1219200" cy="519113"/>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CC0000"/>
                </a:solidFill>
                <a:effectLst>
                  <a:outerShdw blurRad="38100" dist="38100" dir="2700000" algn="tl">
                    <a:srgbClr val="DDDDDD"/>
                  </a:outerShdw>
                </a:effectLst>
              </a:rPr>
              <a:t>进位</a:t>
            </a:r>
            <a:endParaRPr lang="zh-CN" altLang="en-US" sz="3200" b="1">
              <a:solidFill>
                <a:srgbClr val="CC0000"/>
              </a:solidFill>
            </a:endParaRPr>
          </a:p>
        </p:txBody>
      </p:sp>
      <p:sp>
        <p:nvSpPr>
          <p:cNvPr id="104453" name="Oval 5"/>
          <p:cNvSpPr>
            <a:spLocks noChangeArrowheads="1"/>
          </p:cNvSpPr>
          <p:nvPr/>
        </p:nvSpPr>
        <p:spPr bwMode="auto">
          <a:xfrm>
            <a:off x="3581400" y="2805113"/>
            <a:ext cx="381000" cy="1143000"/>
          </a:xfrm>
          <a:prstGeom prst="ellipse">
            <a:avLst/>
          </a:prstGeom>
          <a:noFill/>
          <a:ln w="28575">
            <a:solidFill>
              <a:srgbClr val="990099"/>
            </a:solidFill>
            <a:round/>
          </a:ln>
        </p:spPr>
        <p:txBody>
          <a:bodyPr wrap="none" anchor="ctr"/>
          <a:lstStyle/>
          <a:p>
            <a:endParaRPr lang="zh-CN" altLang="en-US">
              <a:latin typeface="Times New Roman" panose="02020603050405020304" charset="0"/>
            </a:endParaRPr>
          </a:p>
        </p:txBody>
      </p:sp>
      <p:sp>
        <p:nvSpPr>
          <p:cNvPr id="104454" name="Oval 6"/>
          <p:cNvSpPr>
            <a:spLocks noChangeArrowheads="1"/>
          </p:cNvSpPr>
          <p:nvPr/>
        </p:nvSpPr>
        <p:spPr bwMode="auto">
          <a:xfrm>
            <a:off x="2971800" y="2805113"/>
            <a:ext cx="457200" cy="1752600"/>
          </a:xfrm>
          <a:prstGeom prst="ellipse">
            <a:avLst/>
          </a:prstGeom>
          <a:noFill/>
          <a:ln w="28575">
            <a:solidFill>
              <a:srgbClr val="006600"/>
            </a:solidFill>
            <a:round/>
          </a:ln>
        </p:spPr>
        <p:txBody>
          <a:bodyPr wrap="none" anchor="ctr"/>
          <a:lstStyle/>
          <a:p>
            <a:endParaRPr lang="zh-CN" altLang="en-US">
              <a:latin typeface="Times New Roman" panose="02020603050405020304" charset="0"/>
            </a:endParaRPr>
          </a:p>
        </p:txBody>
      </p:sp>
      <p:grpSp>
        <p:nvGrpSpPr>
          <p:cNvPr id="2" name="Group 7"/>
          <p:cNvGrpSpPr/>
          <p:nvPr/>
        </p:nvGrpSpPr>
        <p:grpSpPr bwMode="auto">
          <a:xfrm>
            <a:off x="1066800" y="2011363"/>
            <a:ext cx="3429000" cy="2614612"/>
            <a:chOff x="576" y="1132"/>
            <a:chExt cx="2160" cy="1647"/>
          </a:xfrm>
        </p:grpSpPr>
        <p:sp>
          <p:nvSpPr>
            <p:cNvPr id="104456" name="Rectangle 8"/>
            <p:cNvSpPr>
              <a:spLocks noChangeArrowheads="1"/>
            </p:cNvSpPr>
            <p:nvPr/>
          </p:nvSpPr>
          <p:spPr bwMode="auto">
            <a:xfrm>
              <a:off x="576" y="1132"/>
              <a:ext cx="566"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如：</a:t>
              </a:r>
            </a:p>
          </p:txBody>
        </p:sp>
        <p:sp>
          <p:nvSpPr>
            <p:cNvPr id="125981" name="Rectangle 9"/>
            <p:cNvSpPr>
              <a:spLocks noChangeArrowheads="1"/>
            </p:cNvSpPr>
            <p:nvPr/>
          </p:nvSpPr>
          <p:spPr bwMode="auto">
            <a:xfrm>
              <a:off x="1248" y="1627"/>
              <a:ext cx="628"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p>
          </p:txBody>
        </p:sp>
        <p:sp>
          <p:nvSpPr>
            <p:cNvPr id="125982" name="Rectangle 10"/>
            <p:cNvSpPr>
              <a:spLocks noChangeArrowheads="1"/>
            </p:cNvSpPr>
            <p:nvPr/>
          </p:nvSpPr>
          <p:spPr bwMode="auto">
            <a:xfrm>
              <a:off x="1248" y="2059"/>
              <a:ext cx="56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r>
                <a:rPr lang="en-US" altLang="zh-CN" sz="3200" b="1">
                  <a:latin typeface="Times New Roman" panose="02020603050405020304" charset="0"/>
                </a:rPr>
                <a:t>0</a:t>
              </a:r>
              <a:r>
                <a:rPr lang="en-US" altLang="zh-CN" sz="3200" b="1">
                  <a:solidFill>
                    <a:srgbClr val="FF0066"/>
                  </a:solidFill>
                  <a:latin typeface="Times New Roman" panose="02020603050405020304" charset="0"/>
                </a:rPr>
                <a:t> </a:t>
              </a:r>
            </a:p>
          </p:txBody>
        </p:sp>
        <p:sp>
          <p:nvSpPr>
            <p:cNvPr id="125983" name="Rectangle 11"/>
            <p:cNvSpPr>
              <a:spLocks noChangeArrowheads="1"/>
            </p:cNvSpPr>
            <p:nvPr/>
          </p:nvSpPr>
          <p:spPr bwMode="auto">
            <a:xfrm>
              <a:off x="2160" y="1632"/>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4" name="Rectangle 12"/>
            <p:cNvSpPr>
              <a:spLocks noChangeArrowheads="1"/>
            </p:cNvSpPr>
            <p:nvPr/>
          </p:nvSpPr>
          <p:spPr bwMode="auto">
            <a:xfrm>
              <a:off x="2160" y="2064"/>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5" name="Line 13"/>
            <p:cNvSpPr>
              <a:spLocks noChangeShapeType="1"/>
            </p:cNvSpPr>
            <p:nvPr/>
          </p:nvSpPr>
          <p:spPr bwMode="auto">
            <a:xfrm>
              <a:off x="960" y="2779"/>
              <a:ext cx="1776" cy="0"/>
            </a:xfrm>
            <a:prstGeom prst="line">
              <a:avLst/>
            </a:prstGeom>
            <a:noFill/>
            <a:ln w="28575">
              <a:solidFill>
                <a:srgbClr val="FF0066"/>
              </a:solidFill>
              <a:round/>
            </a:ln>
          </p:spPr>
          <p:txBody>
            <a:bodyPr wrap="none" anchor="ctr"/>
            <a:lstStyle/>
            <a:p>
              <a:endParaRPr lang="zh-CN" altLang="en-US">
                <a:latin typeface="Times New Roman" panose="02020603050405020304" charset="0"/>
              </a:endParaRPr>
            </a:p>
          </p:txBody>
        </p:sp>
        <p:sp>
          <p:nvSpPr>
            <p:cNvPr id="125986" name="Text Box 14"/>
            <p:cNvSpPr txBox="1">
              <a:spLocks noChangeArrowheads="1"/>
            </p:cNvSpPr>
            <p:nvPr/>
          </p:nvSpPr>
          <p:spPr bwMode="auto">
            <a:xfrm>
              <a:off x="912" y="2011"/>
              <a:ext cx="240"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600" b="1">
                  <a:solidFill>
                    <a:srgbClr val="FF0066"/>
                  </a:solidFill>
                </a:rPr>
                <a:t>+</a:t>
              </a:r>
            </a:p>
          </p:txBody>
        </p:sp>
        <p:sp>
          <p:nvSpPr>
            <p:cNvPr id="125987" name="Rectangle 15"/>
            <p:cNvSpPr>
              <a:spLocks noChangeArrowheads="1"/>
            </p:cNvSpPr>
            <p:nvPr/>
          </p:nvSpPr>
          <p:spPr bwMode="auto">
            <a:xfrm>
              <a:off x="1824" y="2059"/>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a:t>
              </a:r>
            </a:p>
          </p:txBody>
        </p:sp>
        <p:sp>
          <p:nvSpPr>
            <p:cNvPr id="125988" name="Rectangle 16"/>
            <p:cNvSpPr>
              <a:spLocks noChangeArrowheads="1"/>
            </p:cNvSpPr>
            <p:nvPr/>
          </p:nvSpPr>
          <p:spPr bwMode="auto">
            <a:xfrm>
              <a:off x="1824" y="1627"/>
              <a:ext cx="244" cy="36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a:t>
              </a:r>
            </a:p>
          </p:txBody>
        </p:sp>
      </p:grpSp>
      <p:grpSp>
        <p:nvGrpSpPr>
          <p:cNvPr id="3" name="Group 17"/>
          <p:cNvGrpSpPr/>
          <p:nvPr/>
        </p:nvGrpSpPr>
        <p:grpSpPr bwMode="auto">
          <a:xfrm>
            <a:off x="3048000" y="3948113"/>
            <a:ext cx="920750" cy="1265237"/>
            <a:chOff x="1968" y="2208"/>
            <a:chExt cx="580" cy="797"/>
          </a:xfrm>
        </p:grpSpPr>
        <p:sp>
          <p:nvSpPr>
            <p:cNvPr id="125978" name="Rectangle 18"/>
            <p:cNvSpPr>
              <a:spLocks noChangeArrowheads="1"/>
            </p:cNvSpPr>
            <p:nvPr/>
          </p:nvSpPr>
          <p:spPr bwMode="auto">
            <a:xfrm>
              <a:off x="1968" y="2208"/>
              <a:ext cx="244" cy="365"/>
            </a:xfrm>
            <a:prstGeom prst="rect">
              <a:avLst/>
            </a:prstGeom>
            <a:noFill/>
            <a:ln>
              <a:noFill/>
            </a:ln>
          </p:spPr>
          <p:txBody>
            <a:bodyPr wrap="none">
              <a:spAutoFit/>
            </a:bodyPr>
            <a:lstStyle/>
            <a:p>
              <a:pPr>
                <a:spcBef>
                  <a:spcPct val="50000"/>
                </a:spcBef>
              </a:pPr>
              <a:r>
                <a:rPr lang="en-US" altLang="zh-CN" sz="3200" b="1">
                  <a:solidFill>
                    <a:schemeClr val="accent2"/>
                  </a:solidFill>
                  <a:latin typeface="Times New Roman" panose="02020603050405020304" charset="0"/>
                </a:rPr>
                <a:t>1</a:t>
              </a:r>
            </a:p>
          </p:txBody>
        </p:sp>
        <p:sp>
          <p:nvSpPr>
            <p:cNvPr id="125979" name="Rectangle 19"/>
            <p:cNvSpPr>
              <a:spLocks noChangeArrowheads="1"/>
            </p:cNvSpPr>
            <p:nvPr/>
          </p:nvSpPr>
          <p:spPr bwMode="auto">
            <a:xfrm>
              <a:off x="2304" y="2640"/>
              <a:ext cx="244" cy="365"/>
            </a:xfrm>
            <a:prstGeom prst="rect">
              <a:avLst/>
            </a:prstGeom>
            <a:noFill/>
            <a:ln>
              <a:noFill/>
            </a:ln>
          </p:spPr>
          <p:txBody>
            <a:bodyPr wrap="none">
              <a:spAutoFit/>
            </a:bodyPr>
            <a:lstStyle/>
            <a:p>
              <a:pPr>
                <a:spcBef>
                  <a:spcPct val="50000"/>
                </a:spcBef>
              </a:pPr>
              <a:r>
                <a:rPr lang="en-US" altLang="zh-CN" sz="3200" b="1">
                  <a:solidFill>
                    <a:schemeClr val="accent2"/>
                  </a:solidFill>
                  <a:latin typeface="Times New Roman" panose="02020603050405020304" charset="0"/>
                </a:rPr>
                <a:t>0</a:t>
              </a:r>
            </a:p>
          </p:txBody>
        </p:sp>
      </p:grpSp>
      <p:grpSp>
        <p:nvGrpSpPr>
          <p:cNvPr id="4" name="Group 20"/>
          <p:cNvGrpSpPr/>
          <p:nvPr/>
        </p:nvGrpSpPr>
        <p:grpSpPr bwMode="auto">
          <a:xfrm>
            <a:off x="2514600" y="3948113"/>
            <a:ext cx="920750" cy="1265237"/>
            <a:chOff x="1632" y="2208"/>
            <a:chExt cx="580" cy="797"/>
          </a:xfrm>
        </p:grpSpPr>
        <p:sp>
          <p:nvSpPr>
            <p:cNvPr id="125976" name="Rectangle 21"/>
            <p:cNvSpPr>
              <a:spLocks noChangeArrowheads="1"/>
            </p:cNvSpPr>
            <p:nvPr/>
          </p:nvSpPr>
          <p:spPr bwMode="auto">
            <a:xfrm>
              <a:off x="1632" y="2208"/>
              <a:ext cx="244" cy="365"/>
            </a:xfrm>
            <a:prstGeom prst="rect">
              <a:avLst/>
            </a:prstGeom>
            <a:noFill/>
            <a:ln>
              <a:noFill/>
            </a:ln>
          </p:spPr>
          <p:txBody>
            <a:bodyPr wrap="none">
              <a:spAutoFit/>
            </a:bodyPr>
            <a:lstStyle/>
            <a:p>
              <a:pPr>
                <a:spcBef>
                  <a:spcPct val="50000"/>
                </a:spcBef>
              </a:pPr>
              <a:r>
                <a:rPr lang="en-US" altLang="zh-CN" sz="3200" b="1">
                  <a:solidFill>
                    <a:srgbClr val="FF0000"/>
                  </a:solidFill>
                  <a:latin typeface="Times New Roman" panose="02020603050405020304" charset="0"/>
                </a:rPr>
                <a:t>1</a:t>
              </a:r>
            </a:p>
          </p:txBody>
        </p:sp>
        <p:sp>
          <p:nvSpPr>
            <p:cNvPr id="125977" name="Rectangle 22"/>
            <p:cNvSpPr>
              <a:spLocks noChangeArrowheads="1"/>
            </p:cNvSpPr>
            <p:nvPr/>
          </p:nvSpPr>
          <p:spPr bwMode="auto">
            <a:xfrm>
              <a:off x="1968" y="2640"/>
              <a:ext cx="244" cy="365"/>
            </a:xfrm>
            <a:prstGeom prst="rect">
              <a:avLst/>
            </a:prstGeom>
            <a:noFill/>
            <a:ln>
              <a:noFill/>
            </a:ln>
          </p:spPr>
          <p:txBody>
            <a:bodyPr wrap="none">
              <a:spAutoFit/>
            </a:bodyPr>
            <a:lstStyle/>
            <a:p>
              <a:pPr>
                <a:spcBef>
                  <a:spcPct val="50000"/>
                </a:spcBef>
              </a:pPr>
              <a:r>
                <a:rPr lang="en-US" altLang="zh-CN" sz="3200" b="1">
                  <a:solidFill>
                    <a:srgbClr val="FF0000"/>
                  </a:solidFill>
                  <a:latin typeface="Times New Roman" panose="02020603050405020304" charset="0"/>
                </a:rPr>
                <a:t>0</a:t>
              </a:r>
            </a:p>
          </p:txBody>
        </p:sp>
      </p:grpSp>
      <p:grpSp>
        <p:nvGrpSpPr>
          <p:cNvPr id="5" name="Group 23"/>
          <p:cNvGrpSpPr/>
          <p:nvPr/>
        </p:nvGrpSpPr>
        <p:grpSpPr bwMode="auto">
          <a:xfrm>
            <a:off x="2209800" y="4633913"/>
            <a:ext cx="768350" cy="579437"/>
            <a:chOff x="1392" y="2640"/>
            <a:chExt cx="484" cy="365"/>
          </a:xfrm>
        </p:grpSpPr>
        <p:sp>
          <p:nvSpPr>
            <p:cNvPr id="125974" name="Rectangle 24"/>
            <p:cNvSpPr>
              <a:spLocks noChangeArrowheads="1"/>
            </p:cNvSpPr>
            <p:nvPr/>
          </p:nvSpPr>
          <p:spPr bwMode="auto">
            <a:xfrm>
              <a:off x="1632" y="2640"/>
              <a:ext cx="244" cy="365"/>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1</a:t>
              </a:r>
            </a:p>
          </p:txBody>
        </p:sp>
        <p:sp>
          <p:nvSpPr>
            <p:cNvPr id="125975" name="Rectangle 25"/>
            <p:cNvSpPr>
              <a:spLocks noChangeArrowheads="1"/>
            </p:cNvSpPr>
            <p:nvPr/>
          </p:nvSpPr>
          <p:spPr bwMode="auto">
            <a:xfrm>
              <a:off x="1392" y="2640"/>
              <a:ext cx="244" cy="365"/>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0</a:t>
              </a:r>
            </a:p>
          </p:txBody>
        </p:sp>
      </p:grpSp>
      <p:sp>
        <p:nvSpPr>
          <p:cNvPr id="104474" name="AutoShape 26"/>
          <p:cNvSpPr>
            <a:spLocks noChangeArrowheads="1"/>
          </p:cNvSpPr>
          <p:nvPr/>
        </p:nvSpPr>
        <p:spPr bwMode="auto">
          <a:xfrm>
            <a:off x="4648200" y="4329113"/>
            <a:ext cx="2057400" cy="922337"/>
          </a:xfrm>
          <a:prstGeom prst="wedgeRoundRectCallout">
            <a:avLst>
              <a:gd name="adj1" fmla="val -86421"/>
              <a:gd name="adj2" fmla="val -100431"/>
              <a:gd name="adj3" fmla="val 16667"/>
            </a:avLst>
          </a:prstGeom>
          <a:solidFill>
            <a:srgbClr val="FFFFFF"/>
          </a:solidFill>
          <a:ln w="28575">
            <a:solidFill>
              <a:srgbClr val="FF0000"/>
            </a:solidFill>
            <a:miter lim="800000"/>
          </a:ln>
        </p:spPr>
        <p:txBody>
          <a:bodyPr wrap="none" anchor="ctr"/>
          <a:lstStyle/>
          <a:p>
            <a:pPr algn="ctr">
              <a:spcBef>
                <a:spcPct val="20000"/>
              </a:spcBef>
            </a:pPr>
            <a:r>
              <a:rPr lang="zh-CN" altLang="en-US" sz="2800" b="1">
                <a:latin typeface="Times New Roman" panose="02020603050405020304" charset="0"/>
              </a:rPr>
              <a:t>不考虑低位</a:t>
            </a:r>
          </a:p>
          <a:p>
            <a:pPr algn="ctr">
              <a:spcBef>
                <a:spcPct val="20000"/>
              </a:spcBef>
            </a:pPr>
            <a:r>
              <a:rPr lang="zh-CN" altLang="en-US" sz="2800" b="1">
                <a:latin typeface="Times New Roman" panose="02020603050405020304" charset="0"/>
              </a:rPr>
              <a:t>来的进位</a:t>
            </a:r>
          </a:p>
        </p:txBody>
      </p:sp>
      <p:grpSp>
        <p:nvGrpSpPr>
          <p:cNvPr id="6" name="Group 27"/>
          <p:cNvGrpSpPr/>
          <p:nvPr/>
        </p:nvGrpSpPr>
        <p:grpSpPr bwMode="auto">
          <a:xfrm>
            <a:off x="5562600" y="5319713"/>
            <a:ext cx="2514600" cy="700087"/>
            <a:chOff x="3408" y="3216"/>
            <a:chExt cx="1584" cy="441"/>
          </a:xfrm>
        </p:grpSpPr>
        <p:sp>
          <p:nvSpPr>
            <p:cNvPr id="125971" name="Rectangle 28"/>
            <p:cNvSpPr>
              <a:spLocks noChangeArrowheads="1"/>
            </p:cNvSpPr>
            <p:nvPr/>
          </p:nvSpPr>
          <p:spPr bwMode="auto">
            <a:xfrm>
              <a:off x="3696" y="3312"/>
              <a:ext cx="1296" cy="345"/>
            </a:xfrm>
            <a:prstGeom prst="rect">
              <a:avLst/>
            </a:prstGeom>
            <a:solidFill>
              <a:srgbClr val="FFFFFF"/>
            </a:solidFill>
            <a:ln w="28575">
              <a:solidFill>
                <a:srgbClr val="FF3300"/>
              </a:solidFill>
              <a:miter lim="800000"/>
            </a:ln>
          </p:spPr>
          <p:txBody>
            <a:bodyPr>
              <a:spAutoFit/>
            </a:bodyPr>
            <a:lstStyle/>
            <a:p>
              <a:pPr>
                <a:spcBef>
                  <a:spcPct val="50000"/>
                </a:spcBef>
              </a:pPr>
              <a:r>
                <a:rPr lang="zh-CN" altLang="en-US" sz="2800" b="1">
                  <a:latin typeface="Times New Roman" panose="02020603050405020304" charset="0"/>
                </a:rPr>
                <a:t>半加器实现</a:t>
              </a:r>
            </a:p>
          </p:txBody>
        </p:sp>
        <p:sp>
          <p:nvSpPr>
            <p:cNvPr id="125972" name="Line 29" descr="40%"/>
            <p:cNvSpPr>
              <a:spLocks noChangeShapeType="1"/>
            </p:cNvSpPr>
            <p:nvPr/>
          </p:nvSpPr>
          <p:spPr bwMode="auto">
            <a:xfrm>
              <a:off x="3408" y="3572"/>
              <a:ext cx="240"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25973" name="Line 30" descr="40%"/>
            <p:cNvSpPr>
              <a:spLocks noChangeShapeType="1"/>
            </p:cNvSpPr>
            <p:nvPr/>
          </p:nvSpPr>
          <p:spPr bwMode="auto">
            <a:xfrm>
              <a:off x="3408" y="3216"/>
              <a:ext cx="0" cy="336"/>
            </a:xfrm>
            <a:prstGeom prst="line">
              <a:avLst/>
            </a:prstGeom>
            <a:noFill/>
            <a:ln w="28575" cap="sq">
              <a:solidFill>
                <a:srgbClr val="FF3300"/>
              </a:solidFill>
              <a:round/>
            </a:ln>
          </p:spPr>
          <p:txBody>
            <a:bodyPr wrap="none" anchor="ctr">
              <a:spAutoFit/>
            </a:bodyPr>
            <a:lstStyle/>
            <a:p>
              <a:endParaRPr lang="zh-CN" altLang="en-US">
                <a:latin typeface="Times New Roman" panose="02020603050405020304" charset="0"/>
              </a:endParaRPr>
            </a:p>
          </p:txBody>
        </p:sp>
      </p:grpSp>
      <p:sp>
        <p:nvSpPr>
          <p:cNvPr id="104479" name="AutoShape 31" descr="80%"/>
          <p:cNvSpPr>
            <a:spLocks noChangeArrowheads="1"/>
          </p:cNvSpPr>
          <p:nvPr/>
        </p:nvSpPr>
        <p:spPr bwMode="auto">
          <a:xfrm>
            <a:off x="4114800" y="1828800"/>
            <a:ext cx="2209800" cy="914400"/>
          </a:xfrm>
          <a:prstGeom prst="wedgeRoundRectCallout">
            <a:avLst>
              <a:gd name="adj1" fmla="val -93606"/>
              <a:gd name="adj2" fmla="val 50000"/>
              <a:gd name="adj3" fmla="val 16667"/>
            </a:avLst>
          </a:prstGeom>
          <a:pattFill prst="pct80">
            <a:fgClr>
              <a:srgbClr val="FFCCCC"/>
            </a:fgClr>
            <a:bgClr>
              <a:srgbClr val="FFFFFF"/>
            </a:bgClr>
          </a:pattFill>
          <a:ln w="28575">
            <a:solidFill>
              <a:srgbClr val="FF3300"/>
            </a:solidFill>
            <a:miter lim="800000"/>
          </a:ln>
          <a:effectLst/>
        </p:spPr>
        <p:txBody>
          <a:bodyPr wrap="none" anchor="ctr"/>
          <a:lstStyle/>
          <a:p>
            <a:pPr algn="ctr">
              <a:spcBef>
                <a:spcPct val="20000"/>
              </a:spcBef>
            </a:pPr>
            <a:r>
              <a:rPr lang="zh-CN" altLang="en-US" sz="2800" b="1">
                <a:solidFill>
                  <a:srgbClr val="000099"/>
                </a:solidFill>
                <a:effectLst>
                  <a:outerShdw blurRad="38100" dist="38100" dir="2700000" algn="tl">
                    <a:srgbClr val="DDDDDD"/>
                  </a:outerShdw>
                </a:effectLst>
                <a:latin typeface="Times New Roman" panose="02020603050405020304" charset="0"/>
              </a:rPr>
              <a:t>要考虑低位</a:t>
            </a:r>
          </a:p>
          <a:p>
            <a:pPr algn="ctr">
              <a:spcBef>
                <a:spcPct val="20000"/>
              </a:spcBef>
            </a:pPr>
            <a:r>
              <a:rPr lang="zh-CN" altLang="en-US" sz="2800" b="1">
                <a:solidFill>
                  <a:srgbClr val="000099"/>
                </a:solidFill>
                <a:effectLst>
                  <a:outerShdw blurRad="38100" dist="38100" dir="2700000" algn="tl">
                    <a:srgbClr val="DDDDDD"/>
                  </a:outerShdw>
                </a:effectLst>
                <a:latin typeface="Times New Roman" panose="02020603050405020304" charset="0"/>
              </a:rPr>
              <a:t>来的进位</a:t>
            </a:r>
            <a:endParaRPr lang="zh-CN" altLang="en-US" sz="2800" b="1">
              <a:solidFill>
                <a:srgbClr val="FF0000"/>
              </a:solidFill>
              <a:latin typeface="Times New Roman" panose="02020603050405020304" charset="0"/>
            </a:endParaRPr>
          </a:p>
        </p:txBody>
      </p:sp>
      <p:grpSp>
        <p:nvGrpSpPr>
          <p:cNvPr id="7" name="Group 32"/>
          <p:cNvGrpSpPr/>
          <p:nvPr/>
        </p:nvGrpSpPr>
        <p:grpSpPr bwMode="auto">
          <a:xfrm>
            <a:off x="5257800" y="2819400"/>
            <a:ext cx="2514600" cy="700088"/>
            <a:chOff x="3600" y="1632"/>
            <a:chExt cx="1584" cy="441"/>
          </a:xfrm>
        </p:grpSpPr>
        <p:sp>
          <p:nvSpPr>
            <p:cNvPr id="125968" name="Rectangle 33" descr="40%"/>
            <p:cNvSpPr>
              <a:spLocks noChangeArrowheads="1"/>
            </p:cNvSpPr>
            <p:nvPr/>
          </p:nvSpPr>
          <p:spPr bwMode="auto">
            <a:xfrm>
              <a:off x="3881" y="1728"/>
              <a:ext cx="1303" cy="345"/>
            </a:xfrm>
            <a:prstGeom prst="rect">
              <a:avLst/>
            </a:prstGeom>
            <a:pattFill prst="pct40">
              <a:fgClr>
                <a:srgbClr val="FFFF00"/>
              </a:fgClr>
              <a:bgClr>
                <a:srgbClr val="FFFFFF"/>
              </a:bgClr>
            </a:pattFill>
            <a:ln w="28575">
              <a:solidFill>
                <a:srgbClr val="FF3300"/>
              </a:solidFill>
              <a:miter lim="800000"/>
            </a:ln>
          </p:spPr>
          <p:txBody>
            <a:bodyPr>
              <a:spAutoFit/>
            </a:bodyPr>
            <a:lstStyle/>
            <a:p>
              <a:pPr>
                <a:spcBef>
                  <a:spcPct val="50000"/>
                </a:spcBef>
              </a:pPr>
              <a:r>
                <a:rPr lang="zh-CN" altLang="en-US" sz="2800" b="1">
                  <a:solidFill>
                    <a:srgbClr val="000099"/>
                  </a:solidFill>
                  <a:latin typeface="Times New Roman" panose="02020603050405020304" charset="0"/>
                </a:rPr>
                <a:t>全加器实现</a:t>
              </a:r>
            </a:p>
          </p:txBody>
        </p:sp>
        <p:sp>
          <p:nvSpPr>
            <p:cNvPr id="125969" name="Line 34" descr="40%"/>
            <p:cNvSpPr>
              <a:spLocks noChangeShapeType="1"/>
            </p:cNvSpPr>
            <p:nvPr/>
          </p:nvSpPr>
          <p:spPr bwMode="auto">
            <a:xfrm>
              <a:off x="3600" y="1988"/>
              <a:ext cx="234" cy="0"/>
            </a:xfrm>
            <a:prstGeom prst="line">
              <a:avLst/>
            </a:prstGeom>
            <a:noFill/>
            <a:ln w="28575">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125970" name="Line 35" descr="40%"/>
            <p:cNvSpPr>
              <a:spLocks noChangeShapeType="1"/>
            </p:cNvSpPr>
            <p:nvPr/>
          </p:nvSpPr>
          <p:spPr bwMode="auto">
            <a:xfrm>
              <a:off x="3600" y="1632"/>
              <a:ext cx="0" cy="336"/>
            </a:xfrm>
            <a:prstGeom prst="line">
              <a:avLst/>
            </a:prstGeom>
            <a:noFill/>
            <a:ln w="28575" cap="sq">
              <a:solidFill>
                <a:srgbClr val="FF3300"/>
              </a:solidFill>
              <a:round/>
            </a:ln>
          </p:spPr>
          <p:txBody>
            <a:bodyPr wrap="none" anchor="ctr">
              <a:spAutoFit/>
            </a:bodyPr>
            <a:lstStyle/>
            <a:p>
              <a:endParaRPr lang="zh-CN" altLang="en-US">
                <a:latin typeface="Times New Roman" panose="02020603050405020304" charset="0"/>
              </a:endParaRPr>
            </a:p>
          </p:txBody>
        </p:sp>
      </p:grpSp>
      <p:sp>
        <p:nvSpPr>
          <p:cNvPr id="104484" name="Oval 36"/>
          <p:cNvSpPr>
            <a:spLocks noChangeArrowheads="1"/>
          </p:cNvSpPr>
          <p:nvPr/>
        </p:nvSpPr>
        <p:spPr bwMode="auto">
          <a:xfrm>
            <a:off x="2438400" y="2805113"/>
            <a:ext cx="457200" cy="1752600"/>
          </a:xfrm>
          <a:prstGeom prst="ellipse">
            <a:avLst/>
          </a:prstGeom>
          <a:noFill/>
          <a:ln w="28575">
            <a:solidFill>
              <a:srgbClr val="0066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blinds(vertical)">
                                      <p:cBhvr>
                                        <p:cTn id="7" dur="500"/>
                                        <p:tgtEl>
                                          <p:spTgt spid="10445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453"/>
                                        </p:tgtEl>
                                        <p:attrNameLst>
                                          <p:attrName>style.visibility</p:attrName>
                                        </p:attrNameLst>
                                      </p:cBhvr>
                                      <p:to>
                                        <p:strVal val="visible"/>
                                      </p:to>
                                    </p:set>
                                    <p:animEffect transition="in" filter="wipe(up)">
                                      <p:cBhvr>
                                        <p:cTn id="17" dur="500"/>
                                        <p:tgtEl>
                                          <p:spTgt spid="104453"/>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par>
                          <p:cTn id="18" fill="hold">
                            <p:stCondLst>
                              <p:cond delay="500"/>
                            </p:stCondLst>
                            <p:childTnLst>
                              <p:par>
                                <p:cTn id="19" presetID="22" presetClass="entr" presetSubtype="4" fill="hold" nodeType="afterEffect">
                                  <p:stCondLst>
                                    <p:cond delay="100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04474"/>
                                        </p:tgtEl>
                                        <p:attrNameLst>
                                          <p:attrName>style.visibility</p:attrName>
                                        </p:attrNameLst>
                                      </p:cBhvr>
                                      <p:to>
                                        <p:strVal val="visible"/>
                                      </p:to>
                                    </p:set>
                                    <p:animEffect transition="in" filter="wipe(right)">
                                      <p:cBhvr>
                                        <p:cTn id="26" dur="500"/>
                                        <p:tgtEl>
                                          <p:spTgt spid="104474"/>
                                        </p:tgtEl>
                                      </p:cBhvr>
                                    </p:animEffect>
                                  </p:childTnLst>
                                  <p:subTnLst>
                                    <p:audio>
                                      <p:cMediaNode>
                                        <p:cTn display="0" masterRel="sameClick">
                                          <p:stCondLst>
                                            <p:cond evt="begin" delay="0">
                                              <p:tn val="24"/>
                                            </p:cond>
                                          </p:stCondLst>
                                          <p:endCondLst>
                                            <p:cond evt="onStopAudio" delay="0">
                                              <p:tgtEl>
                                                <p:sldTgt/>
                                              </p:tgtEl>
                                            </p:cond>
                                          </p:endCondLst>
                                        </p:cTn>
                                        <p:tgtEl>
                                          <p:sndTgt r:embed="rId4" name="提示时奏幻想空间.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4452"/>
                                        </p:tgtEl>
                                        <p:attrNameLst>
                                          <p:attrName>style.visibility</p:attrName>
                                        </p:attrNameLst>
                                      </p:cBhvr>
                                      <p:to>
                                        <p:strVal val="visible"/>
                                      </p:to>
                                    </p:set>
                                    <p:animEffect transition="in" filter="blinds(horizontal)">
                                      <p:cBhvr>
                                        <p:cTn id="31" dur="500"/>
                                        <p:tgtEl>
                                          <p:spTgt spid="1044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4454"/>
                                        </p:tgtEl>
                                        <p:attrNameLst>
                                          <p:attrName>style.visibility</p:attrName>
                                        </p:attrNameLst>
                                      </p:cBhvr>
                                      <p:to>
                                        <p:strVal val="visible"/>
                                      </p:to>
                                    </p:set>
                                    <p:animEffect transition="in" filter="wipe(up)">
                                      <p:cBhvr>
                                        <p:cTn id="41" dur="500"/>
                                        <p:tgtEl>
                                          <p:spTgt spid="104454"/>
                                        </p:tgtEl>
                                      </p:cBhvr>
                                    </p:animEffect>
                                  </p:childTnLst>
                                  <p:subTnLst>
                                    <p:audio>
                                      <p:cMediaNode>
                                        <p:cTn display="0" masterRel="sameClick">
                                          <p:stCondLst>
                                            <p:cond evt="begin" delay="0">
                                              <p:tn val="39"/>
                                            </p:cond>
                                          </p:stCondLst>
                                          <p:endCondLst>
                                            <p:cond evt="onStopAudio" delay="0">
                                              <p:tgtEl>
                                                <p:sldTgt/>
                                              </p:tgtEl>
                                            </p:cond>
                                          </p:endCondLst>
                                        </p:cTn>
                                        <p:tgtEl>
                                          <p:sndTgt r:embed="rId5" name="感叹时奏乐.wav"/>
                                        </p:tgtEl>
                                      </p:cMediaNode>
                                    </p:audio>
                                  </p:subTnLst>
                                </p:cTn>
                              </p:par>
                            </p:childTnLst>
                          </p:cTn>
                        </p:par>
                        <p:par>
                          <p:cTn id="42" fill="hold">
                            <p:stCondLst>
                              <p:cond delay="500"/>
                            </p:stCondLst>
                            <p:childTnLst>
                              <p:par>
                                <p:cTn id="43" presetID="22" presetClass="entr" presetSubtype="4" fill="hold" nodeType="afterEffect">
                                  <p:stCondLst>
                                    <p:cond delay="100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04484"/>
                                        </p:tgtEl>
                                        <p:attrNameLst>
                                          <p:attrName>style.visibility</p:attrName>
                                        </p:attrNameLst>
                                      </p:cBhvr>
                                      <p:to>
                                        <p:strVal val="visible"/>
                                      </p:to>
                                    </p:set>
                                    <p:animEffect transition="in" filter="wipe(up)">
                                      <p:cBhvr>
                                        <p:cTn id="50" dur="500"/>
                                        <p:tgtEl>
                                          <p:spTgt spid="104484"/>
                                        </p:tgtEl>
                                      </p:cBhvr>
                                    </p:animEffect>
                                  </p:childTnLst>
                                  <p:subTnLst>
                                    <p:audio>
                                      <p:cMediaNode>
                                        <p:cTn display="0" masterRel="sameClick">
                                          <p:stCondLst>
                                            <p:cond evt="begin" delay="0">
                                              <p:tn val="48"/>
                                            </p:cond>
                                          </p:stCondLst>
                                          <p:endCondLst>
                                            <p:cond evt="onStopAudio" delay="0">
                                              <p:tgtEl>
                                                <p:sldTgt/>
                                              </p:tgtEl>
                                            </p:cond>
                                          </p:endCondLst>
                                        </p:cTn>
                                        <p:tgtEl>
                                          <p:sndTgt r:embed="rId5" name="感叹时奏乐.wav"/>
                                        </p:tgtEl>
                                      </p:cMediaNode>
                                    </p:audio>
                                  </p:sub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04479"/>
                                        </p:tgtEl>
                                        <p:attrNameLst>
                                          <p:attrName>style.visibility</p:attrName>
                                        </p:attrNameLst>
                                      </p:cBhvr>
                                      <p:to>
                                        <p:strVal val="visible"/>
                                      </p:to>
                                    </p:set>
                                    <p:animEffect transition="in" filter="wipe(up)">
                                      <p:cBhvr>
                                        <p:cTn id="58" dur="500"/>
                                        <p:tgtEl>
                                          <p:spTgt spid="104479"/>
                                        </p:tgtEl>
                                      </p:cBhvr>
                                    </p:animEffect>
                                  </p:childTnLst>
                                  <p:subTnLst>
                                    <p:audio>
                                      <p:cMediaNode>
                                        <p:cTn display="0" masterRel="sameClick">
                                          <p:stCondLst>
                                            <p:cond evt="begin" delay="0">
                                              <p:tn val="56"/>
                                            </p:cond>
                                          </p:stCondLst>
                                          <p:endCondLst>
                                            <p:cond evt="onStopAudio" delay="0">
                                              <p:tgtEl>
                                                <p:sldTgt/>
                                              </p:tgtEl>
                                            </p:cond>
                                          </p:endCondLst>
                                        </p:cTn>
                                        <p:tgtEl>
                                          <p:sndTgt r:embed="rId6" name="最大化时奏乐.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2" grpId="0" autoUpdateAnimBg="0"/>
      <p:bldP spid="104453" grpId="0" animBg="1"/>
      <p:bldP spid="104454" grpId="0" animBg="1"/>
      <p:bldP spid="104474" grpId="0" animBg="1" autoUpdateAnimBg="0"/>
      <p:bldP spid="104479" grpId="0" animBg="1" autoUpdateAnimBg="0"/>
      <p:bldP spid="1044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381000" y="457200"/>
            <a:ext cx="3581400" cy="590550"/>
          </a:xfrm>
          <a:ln>
            <a:miter lim="800000"/>
          </a:ln>
        </p:spPr>
        <p:txBody>
          <a:bodyPr vert="horz" wrap="square" lIns="91440" tIns="45720" rIns="91440" bIns="45720" numCol="1" anchor="t" anchorCtr="0" compatLnSpc="1"/>
          <a:lstStyle/>
          <a:p>
            <a:pPr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7.6.1   </a:t>
            </a:r>
            <a:r>
              <a:rPr lang="zh-CN" altLang="en-US" sz="3200"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半加器 </a:t>
            </a:r>
          </a:p>
        </p:txBody>
      </p:sp>
      <p:sp>
        <p:nvSpPr>
          <p:cNvPr id="105475" name="Rectangle 3"/>
          <p:cNvSpPr>
            <a:spLocks noChangeArrowheads="1"/>
          </p:cNvSpPr>
          <p:nvPr/>
        </p:nvSpPr>
        <p:spPr bwMode="auto">
          <a:xfrm>
            <a:off x="762000" y="1072896"/>
            <a:ext cx="7696200" cy="1031875"/>
          </a:xfrm>
          <a:prstGeom prst="rect">
            <a:avLst/>
          </a:prstGeom>
          <a:noFill/>
          <a:ln w="38100">
            <a:noFill/>
            <a:miter lim="800000"/>
          </a:ln>
          <a:effectLst/>
        </p:spPr>
        <p:txBody>
          <a:bodyPr>
            <a:spAutoFit/>
          </a:bodyPr>
          <a:lstStyle/>
          <a:p>
            <a:pPr>
              <a:lnSpc>
                <a:spcPct val="110000"/>
              </a:lnSpc>
              <a:spcBef>
                <a:spcPct val="30000"/>
              </a:spcBef>
            </a:pPr>
            <a:r>
              <a:rPr lang="en-US" altLang="zh-CN" sz="2800" b="1">
                <a:solidFill>
                  <a:srgbClr val="00CCFF"/>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半加：实现两个一位二进制数相加，不考虑来自低位的进位。</a:t>
            </a:r>
          </a:p>
        </p:txBody>
      </p:sp>
      <p:grpSp>
        <p:nvGrpSpPr>
          <p:cNvPr id="2" name="Group 4"/>
          <p:cNvGrpSpPr/>
          <p:nvPr/>
        </p:nvGrpSpPr>
        <p:grpSpPr bwMode="auto">
          <a:xfrm>
            <a:off x="914400" y="2566416"/>
            <a:ext cx="6042025" cy="1052513"/>
            <a:chOff x="576" y="1440"/>
            <a:chExt cx="3806" cy="663"/>
          </a:xfrm>
        </p:grpSpPr>
        <p:sp>
          <p:nvSpPr>
            <p:cNvPr id="105477" name="Rectangle 5"/>
            <p:cNvSpPr>
              <a:spLocks noChangeArrowheads="1"/>
            </p:cNvSpPr>
            <p:nvPr/>
          </p:nvSpPr>
          <p:spPr bwMode="auto">
            <a:xfrm>
              <a:off x="1728" y="1440"/>
              <a:ext cx="265"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endParaRPr lang="en-US" altLang="zh-CN" sz="2800" b="1">
                <a:solidFill>
                  <a:schemeClr val="bg1"/>
                </a:solidFill>
                <a:effectLst>
                  <a:outerShdw blurRad="38100" dist="38100" dir="2700000" algn="tl">
                    <a:srgbClr val="DDDDDD"/>
                  </a:outerShdw>
                </a:effectLst>
                <a:latin typeface="Times New Roman" panose="02020603050405020304" charset="0"/>
              </a:endParaRPr>
            </a:p>
          </p:txBody>
        </p:sp>
        <p:sp>
          <p:nvSpPr>
            <p:cNvPr id="105478" name="Rectangle 6"/>
            <p:cNvSpPr>
              <a:spLocks noChangeArrowheads="1"/>
            </p:cNvSpPr>
            <p:nvPr/>
          </p:nvSpPr>
          <p:spPr bwMode="auto">
            <a:xfrm>
              <a:off x="1728" y="1776"/>
              <a:ext cx="265" cy="327"/>
            </a:xfrm>
            <a:prstGeom prst="rect">
              <a:avLst/>
            </a:prstGeom>
            <a:noFill/>
            <a:ln w="9525">
              <a:noFill/>
              <a:miter lim="800000"/>
            </a:ln>
            <a:effectLst/>
          </p:spPr>
          <p:txBody>
            <a:bodyPr wrap="none">
              <a:spAutoFit/>
            </a:bodyPr>
            <a:lstStyle/>
            <a:p>
              <a:pPr>
                <a:spcBef>
                  <a:spcPct val="50000"/>
                </a:spcBef>
              </a:pPr>
              <a:r>
                <a:rPr lang="en-US" altLang="zh-CN" sz="2800" b="1" i="1" dirty="0">
                  <a:solidFill>
                    <a:srgbClr val="FF0000"/>
                  </a:solidFill>
                  <a:effectLst>
                    <a:outerShdw blurRad="38100" dist="38100" dir="2700000" algn="tl">
                      <a:srgbClr val="DDDDDD"/>
                    </a:outerShdw>
                  </a:effectLst>
                  <a:latin typeface="Times New Roman" panose="02020603050405020304" charset="0"/>
                </a:rPr>
                <a:t>B</a:t>
              </a:r>
              <a:endParaRPr lang="en-US" altLang="zh-CN" sz="2800" b="1" dirty="0">
                <a:solidFill>
                  <a:schemeClr val="bg1"/>
                </a:solidFill>
                <a:effectLst>
                  <a:outerShdw blurRad="38100" dist="38100" dir="2700000" algn="tl">
                    <a:srgbClr val="DDDDDD"/>
                  </a:outerShdw>
                </a:effectLst>
                <a:latin typeface="Times New Roman" panose="02020603050405020304" charset="0"/>
              </a:endParaRPr>
            </a:p>
          </p:txBody>
        </p:sp>
        <p:sp>
          <p:nvSpPr>
            <p:cNvPr id="105479" name="Rectangle 7"/>
            <p:cNvSpPr>
              <a:spLocks noChangeArrowheads="1"/>
            </p:cNvSpPr>
            <p:nvPr/>
          </p:nvSpPr>
          <p:spPr bwMode="auto">
            <a:xfrm>
              <a:off x="576" y="1680"/>
              <a:ext cx="1016" cy="327"/>
            </a:xfrm>
            <a:prstGeom prst="rect">
              <a:avLst/>
            </a:prstGeom>
            <a:noFill/>
            <a:ln w="9525">
              <a:noFill/>
              <a:miter lim="800000"/>
            </a:ln>
            <a:effectLst/>
          </p:spPr>
          <p:txBody>
            <a:bodyPr wrap="none">
              <a:spAutoFit/>
            </a:bodyPr>
            <a:lstStyle/>
            <a:p>
              <a:pPr>
                <a:spcBef>
                  <a:spcPct val="50000"/>
                </a:spcBef>
              </a:pPr>
              <a:r>
                <a:rPr lang="zh-CN" altLang="en-US" sz="2800" b="1" dirty="0">
                  <a:solidFill>
                    <a:srgbClr val="CC0000"/>
                  </a:solidFill>
                  <a:effectLst>
                    <a:outerShdw blurRad="38100" dist="38100" dir="2700000" algn="tl">
                      <a:srgbClr val="DDDDDD"/>
                    </a:outerShdw>
                  </a:effectLst>
                  <a:latin typeface="Times New Roman" panose="02020603050405020304" charset="0"/>
                </a:rPr>
                <a:t>两个输入</a:t>
              </a:r>
            </a:p>
          </p:txBody>
        </p:sp>
        <p:sp>
          <p:nvSpPr>
            <p:cNvPr id="127011" name="AutoShape 8"/>
            <p:cNvSpPr/>
            <p:nvPr/>
          </p:nvSpPr>
          <p:spPr bwMode="auto">
            <a:xfrm>
              <a:off x="1632" y="1536"/>
              <a:ext cx="96" cy="528"/>
            </a:xfrm>
            <a:prstGeom prst="leftBrace">
              <a:avLst>
                <a:gd name="adj1" fmla="val 45833"/>
                <a:gd name="adj2" fmla="val 50000"/>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05481" name="Rectangle 9"/>
            <p:cNvSpPr>
              <a:spLocks noChangeArrowheads="1"/>
            </p:cNvSpPr>
            <p:nvPr/>
          </p:nvSpPr>
          <p:spPr bwMode="auto">
            <a:xfrm>
              <a:off x="2016" y="1632"/>
              <a:ext cx="23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表示两个同位相加的数</a:t>
              </a:r>
            </a:p>
          </p:txBody>
        </p:sp>
      </p:grpSp>
      <p:grpSp>
        <p:nvGrpSpPr>
          <p:cNvPr id="3" name="Group 10"/>
          <p:cNvGrpSpPr/>
          <p:nvPr/>
        </p:nvGrpSpPr>
        <p:grpSpPr bwMode="auto">
          <a:xfrm>
            <a:off x="914400" y="3861816"/>
            <a:ext cx="5789613" cy="1057275"/>
            <a:chOff x="672" y="2253"/>
            <a:chExt cx="3647" cy="666"/>
          </a:xfrm>
        </p:grpSpPr>
        <p:sp>
          <p:nvSpPr>
            <p:cNvPr id="105483" name="Rectangle 11"/>
            <p:cNvSpPr>
              <a:spLocks noChangeArrowheads="1"/>
            </p:cNvSpPr>
            <p:nvPr/>
          </p:nvSpPr>
          <p:spPr bwMode="auto">
            <a:xfrm>
              <a:off x="672" y="2352"/>
              <a:ext cx="101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两个输出</a:t>
              </a:r>
            </a:p>
          </p:txBody>
        </p:sp>
        <p:sp>
          <p:nvSpPr>
            <p:cNvPr id="127001" name="AutoShape 12"/>
            <p:cNvSpPr/>
            <p:nvPr/>
          </p:nvSpPr>
          <p:spPr bwMode="auto">
            <a:xfrm>
              <a:off x="1728" y="2304"/>
              <a:ext cx="96" cy="528"/>
            </a:xfrm>
            <a:prstGeom prst="leftBrace">
              <a:avLst>
                <a:gd name="adj1" fmla="val 45833"/>
                <a:gd name="adj2" fmla="val 50000"/>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05485" name="Rectangle 13"/>
            <p:cNvSpPr>
              <a:spLocks noChangeArrowheads="1"/>
            </p:cNvSpPr>
            <p:nvPr/>
          </p:nvSpPr>
          <p:spPr bwMode="auto">
            <a:xfrm>
              <a:off x="1824" y="2253"/>
              <a:ext cx="2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S</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105486" name="Rectangle 14"/>
            <p:cNvSpPr>
              <a:spLocks noChangeArrowheads="1"/>
            </p:cNvSpPr>
            <p:nvPr/>
          </p:nvSpPr>
          <p:spPr bwMode="auto">
            <a:xfrm>
              <a:off x="1776" y="2589"/>
              <a:ext cx="265" cy="327"/>
            </a:xfrm>
            <a:prstGeom prst="rect">
              <a:avLst/>
            </a:prstGeom>
            <a:noFill/>
            <a:ln w="9525">
              <a:noFill/>
              <a:miter lim="800000"/>
            </a:ln>
            <a:effectLst/>
          </p:spPr>
          <p:txBody>
            <a:bodyPr wrap="none">
              <a:spAutoFit/>
            </a:bodyPr>
            <a:lstStyle/>
            <a:p>
              <a:pPr>
                <a:spcBef>
                  <a:spcPct val="50000"/>
                </a:spcBef>
              </a:pPr>
              <a:r>
                <a:rPr lang="en-US" altLang="zh-CN" sz="2800" b="1" i="1" dirty="0">
                  <a:solidFill>
                    <a:srgbClr val="CC0000"/>
                  </a:solidFill>
                  <a:effectLst>
                    <a:outerShdw blurRad="38100" dist="38100" dir="2700000" algn="tl">
                      <a:srgbClr val="DDDDDD"/>
                    </a:outerShdw>
                  </a:effectLst>
                  <a:latin typeface="Times New Roman" panose="02020603050405020304" charset="0"/>
                </a:rPr>
                <a:t>C</a:t>
              </a:r>
              <a:endParaRPr lang="en-US" altLang="zh-CN" sz="2800" b="1" dirty="0">
                <a:solidFill>
                  <a:srgbClr val="CC0000"/>
                </a:solidFill>
                <a:effectLst>
                  <a:outerShdw blurRad="38100" dist="38100" dir="2700000" algn="tl">
                    <a:srgbClr val="DDDDDD"/>
                  </a:outerShdw>
                </a:effectLst>
                <a:latin typeface="Times New Roman" panose="02020603050405020304" charset="0"/>
              </a:endParaRPr>
            </a:p>
          </p:txBody>
        </p:sp>
        <p:sp>
          <p:nvSpPr>
            <p:cNvPr id="127004" name="Line 15"/>
            <p:cNvSpPr>
              <a:spLocks noChangeShapeType="1"/>
            </p:cNvSpPr>
            <p:nvPr/>
          </p:nvSpPr>
          <p:spPr bwMode="auto">
            <a:xfrm>
              <a:off x="2112" y="2415"/>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27005" name="Line 16"/>
            <p:cNvSpPr>
              <a:spLocks noChangeShapeType="1"/>
            </p:cNvSpPr>
            <p:nvPr/>
          </p:nvSpPr>
          <p:spPr bwMode="auto">
            <a:xfrm>
              <a:off x="2112" y="2751"/>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05489" name="Rectangle 17"/>
            <p:cNvSpPr>
              <a:spLocks noChangeArrowheads="1"/>
            </p:cNvSpPr>
            <p:nvPr/>
          </p:nvSpPr>
          <p:spPr bwMode="auto">
            <a:xfrm>
              <a:off x="2352" y="2256"/>
              <a:ext cx="1241"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33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表示半加和</a:t>
              </a:r>
            </a:p>
          </p:txBody>
        </p:sp>
        <p:sp>
          <p:nvSpPr>
            <p:cNvPr id="105490" name="Rectangle 18"/>
            <p:cNvSpPr>
              <a:spLocks noChangeArrowheads="1"/>
            </p:cNvSpPr>
            <p:nvPr/>
          </p:nvSpPr>
          <p:spPr bwMode="auto">
            <a:xfrm>
              <a:off x="2400" y="2592"/>
              <a:ext cx="1919" cy="327"/>
            </a:xfrm>
            <a:prstGeom prst="rect">
              <a:avLst/>
            </a:prstGeom>
            <a:noFill/>
            <a:ln w="9525">
              <a:noFill/>
              <a:miter lim="800000"/>
            </a:ln>
            <a:effectLst/>
          </p:spPr>
          <p:txBody>
            <a:bodyPr wrap="none">
              <a:spAutoFit/>
            </a:bodyPr>
            <a:lstStyle/>
            <a:p>
              <a:pPr>
                <a:spcBef>
                  <a:spcPct val="50000"/>
                </a:spcBef>
              </a:pPr>
              <a:r>
                <a:rPr lang="zh-CN" altLang="en-US" sz="2800" b="1">
                  <a:solidFill>
                    <a:srgbClr val="003399"/>
                  </a:solidFill>
                  <a:effectLst>
                    <a:outerShdw blurRad="38100" dist="38100" dir="2700000" algn="tl">
                      <a:srgbClr val="DDDDDD"/>
                    </a:outerShdw>
                  </a:effectLst>
                  <a:latin typeface="Times New Roman" panose="02020603050405020304" charset="0"/>
                </a:rPr>
                <a:t>表示向高位的进位</a:t>
              </a:r>
            </a:p>
          </p:txBody>
        </p:sp>
      </p:grpSp>
      <p:sp>
        <p:nvSpPr>
          <p:cNvPr id="105491" name="Rectangle 19"/>
          <p:cNvSpPr>
            <a:spLocks noChangeArrowheads="1"/>
          </p:cNvSpPr>
          <p:nvPr/>
        </p:nvSpPr>
        <p:spPr bwMode="auto">
          <a:xfrm>
            <a:off x="914400" y="5081016"/>
            <a:ext cx="1970088" cy="519113"/>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逻辑符号：</a:t>
            </a:r>
          </a:p>
        </p:txBody>
      </p:sp>
      <p:sp>
        <p:nvSpPr>
          <p:cNvPr id="105492" name="Rectangle 20"/>
          <p:cNvSpPr>
            <a:spLocks noChangeArrowheads="1"/>
          </p:cNvSpPr>
          <p:nvPr/>
        </p:nvSpPr>
        <p:spPr bwMode="auto">
          <a:xfrm>
            <a:off x="838200" y="2139696"/>
            <a:ext cx="1611313" cy="519113"/>
          </a:xfrm>
          <a:prstGeom prst="rect">
            <a:avLst/>
          </a:prstGeom>
          <a:noFill/>
          <a:ln w="9525">
            <a:noFill/>
            <a:miter lim="800000"/>
          </a:ln>
          <a:effectLst/>
        </p:spPr>
        <p:txBody>
          <a:bodyPr wrap="none">
            <a:spAutoFit/>
          </a:bodyPr>
          <a:lstStyle/>
          <a:p>
            <a:pPr>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半加器：</a:t>
            </a:r>
          </a:p>
        </p:txBody>
      </p:sp>
      <p:grpSp>
        <p:nvGrpSpPr>
          <p:cNvPr id="4" name="Group 21"/>
          <p:cNvGrpSpPr/>
          <p:nvPr/>
        </p:nvGrpSpPr>
        <p:grpSpPr bwMode="auto">
          <a:xfrm>
            <a:off x="3200400" y="5004816"/>
            <a:ext cx="2935288" cy="1295400"/>
            <a:chOff x="2016" y="2976"/>
            <a:chExt cx="1849" cy="816"/>
          </a:xfrm>
        </p:grpSpPr>
        <p:sp>
          <p:nvSpPr>
            <p:cNvPr id="126985" name="Rectangle 22"/>
            <p:cNvSpPr>
              <a:spLocks noChangeArrowheads="1"/>
            </p:cNvSpPr>
            <p:nvPr/>
          </p:nvSpPr>
          <p:spPr bwMode="auto">
            <a:xfrm>
              <a:off x="2640" y="2976"/>
              <a:ext cx="624" cy="81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6986" name="Line 23"/>
            <p:cNvSpPr>
              <a:spLocks noChangeShapeType="1"/>
            </p:cNvSpPr>
            <p:nvPr/>
          </p:nvSpPr>
          <p:spPr bwMode="auto">
            <a:xfrm>
              <a:off x="2352" y="32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7" name="Line 24"/>
            <p:cNvSpPr>
              <a:spLocks noChangeShapeType="1"/>
            </p:cNvSpPr>
            <p:nvPr/>
          </p:nvSpPr>
          <p:spPr bwMode="auto">
            <a:xfrm>
              <a:off x="2352" y="355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8" name="Line 25"/>
            <p:cNvSpPr>
              <a:spLocks noChangeShapeType="1"/>
            </p:cNvSpPr>
            <p:nvPr/>
          </p:nvSpPr>
          <p:spPr bwMode="auto">
            <a:xfrm>
              <a:off x="3264" y="355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89" name="Line 26"/>
            <p:cNvSpPr>
              <a:spLocks noChangeShapeType="1"/>
            </p:cNvSpPr>
            <p:nvPr/>
          </p:nvSpPr>
          <p:spPr bwMode="auto">
            <a:xfrm>
              <a:off x="3264" y="32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0" name="Oval 27"/>
            <p:cNvSpPr>
              <a:spLocks noChangeArrowheads="1"/>
            </p:cNvSpPr>
            <p:nvPr/>
          </p:nvSpPr>
          <p:spPr bwMode="auto">
            <a:xfrm>
              <a:off x="2304" y="3527"/>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5500" name="Rectangle 28"/>
            <p:cNvSpPr>
              <a:spLocks noChangeArrowheads="1"/>
            </p:cNvSpPr>
            <p:nvPr/>
          </p:nvSpPr>
          <p:spPr bwMode="auto">
            <a:xfrm>
              <a:off x="2832" y="3408"/>
              <a:ext cx="452"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CO</a:t>
              </a:r>
            </a:p>
          </p:txBody>
        </p:sp>
        <p:sp>
          <p:nvSpPr>
            <p:cNvPr id="105501" name="Rectangle 29"/>
            <p:cNvSpPr>
              <a:spLocks noChangeArrowheads="1"/>
            </p:cNvSpPr>
            <p:nvPr/>
          </p:nvSpPr>
          <p:spPr bwMode="auto">
            <a:xfrm>
              <a:off x="2016" y="3024"/>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2" name="Rectangle 30"/>
            <p:cNvSpPr>
              <a:spLocks noChangeArrowheads="1"/>
            </p:cNvSpPr>
            <p:nvPr/>
          </p:nvSpPr>
          <p:spPr bwMode="auto">
            <a:xfrm>
              <a:off x="2016" y="3360"/>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3" name="Rectangle 31"/>
            <p:cNvSpPr>
              <a:spLocks noChangeArrowheads="1"/>
            </p:cNvSpPr>
            <p:nvPr/>
          </p:nvSpPr>
          <p:spPr bwMode="auto">
            <a:xfrm>
              <a:off x="3600" y="3024"/>
              <a:ext cx="241"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S</a:t>
              </a:r>
              <a:endParaRPr lang="en-US" altLang="zh-CN" sz="2800" b="1">
                <a:solidFill>
                  <a:schemeClr val="bg1"/>
                </a:solidFill>
                <a:effectLst>
                  <a:outerShdw blurRad="38100" dist="38100" dir="2700000" algn="tl">
                    <a:srgbClr val="DDDDDD"/>
                  </a:outerShdw>
                </a:effectLst>
                <a:latin typeface="Times New Roman" panose="02020603050405020304" charset="0"/>
              </a:endParaRPr>
            </a:p>
          </p:txBody>
        </p:sp>
        <p:sp>
          <p:nvSpPr>
            <p:cNvPr id="105504" name="Rectangle 32"/>
            <p:cNvSpPr>
              <a:spLocks noChangeArrowheads="1"/>
            </p:cNvSpPr>
            <p:nvPr/>
          </p:nvSpPr>
          <p:spPr bwMode="auto">
            <a:xfrm>
              <a:off x="3600" y="3408"/>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C</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sp>
          <p:nvSpPr>
            <p:cNvPr id="105505" name="Text Box 33"/>
            <p:cNvSpPr txBox="1">
              <a:spLocks noChangeArrowheads="1"/>
            </p:cNvSpPr>
            <p:nvPr/>
          </p:nvSpPr>
          <p:spPr bwMode="auto">
            <a:xfrm>
              <a:off x="2832" y="3024"/>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26997" name="Oval 34"/>
            <p:cNvSpPr>
              <a:spLocks noChangeArrowheads="1"/>
            </p:cNvSpPr>
            <p:nvPr/>
          </p:nvSpPr>
          <p:spPr bwMode="auto">
            <a:xfrm>
              <a:off x="2304" y="3189"/>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8" name="Oval 35"/>
            <p:cNvSpPr>
              <a:spLocks noChangeArrowheads="1"/>
            </p:cNvSpPr>
            <p:nvPr/>
          </p:nvSpPr>
          <p:spPr bwMode="auto">
            <a:xfrm>
              <a:off x="3552" y="3194"/>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6999" name="Oval 36"/>
            <p:cNvSpPr>
              <a:spLocks noChangeArrowheads="1"/>
            </p:cNvSpPr>
            <p:nvPr/>
          </p:nvSpPr>
          <p:spPr bwMode="auto">
            <a:xfrm>
              <a:off x="3550" y="3529"/>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box(out)">
                                      <p:cBhvr>
                                        <p:cTn id="7" dur="500"/>
                                        <p:tgtEl>
                                          <p:spTgt spid="10547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92"/>
                                        </p:tgtEl>
                                        <p:attrNameLst>
                                          <p:attrName>style.visibility</p:attrName>
                                        </p:attrNameLst>
                                      </p:cBhvr>
                                      <p:to>
                                        <p:strVal val="visible"/>
                                      </p:to>
                                    </p:set>
                                    <p:animEffect transition="in" filter="wipe(left)">
                                      <p:cBhvr>
                                        <p:cTn id="12" dur="500"/>
                                        <p:tgtEl>
                                          <p:spTgt spid="105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491"/>
                                        </p:tgtEl>
                                        <p:attrNameLst>
                                          <p:attrName>style.visibility</p:attrName>
                                        </p:attrNameLst>
                                      </p:cBhvr>
                                      <p:to>
                                        <p:strVal val="visible"/>
                                      </p:to>
                                    </p:set>
                                    <p:animEffect transition="in" filter="wipe(left)">
                                      <p:cBhvr>
                                        <p:cTn id="27" dur="500"/>
                                        <p:tgtEl>
                                          <p:spTgt spid="105491"/>
                                        </p:tgtEl>
                                      </p:cBhvr>
                                    </p:animEffect>
                                  </p:childTnLst>
                                  <p:subTnLst>
                                    <p:audio>
                                      <p:cMediaNode>
                                        <p:cTn display="0" masterRel="sameClick">
                                          <p:stCondLst>
                                            <p:cond evt="begin" delay="0">
                                              <p:tn val="25"/>
                                            </p:cond>
                                          </p:stCondLst>
                                          <p:endCondLst>
                                            <p:cond evt="onStopAudio" delay="0">
                                              <p:tgtEl>
                                                <p:sldTgt/>
                                              </p:tgtEl>
                                            </p:cond>
                                          </p:endCondLst>
                                        </p:cTn>
                                        <p:tgtEl>
                                          <p:sndTgt r:embed="rId3" name="提示时奏幻想空间.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91" grpId="0" autoUpdateAnimBg="0"/>
      <p:bldP spid="10549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90600" y="762000"/>
            <a:ext cx="3178175"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半加器逻辑状态表</a:t>
            </a:r>
          </a:p>
        </p:txBody>
      </p:sp>
      <p:grpSp>
        <p:nvGrpSpPr>
          <p:cNvPr id="128003" name="Group 3"/>
          <p:cNvGrpSpPr/>
          <p:nvPr/>
        </p:nvGrpSpPr>
        <p:grpSpPr bwMode="auto">
          <a:xfrm>
            <a:off x="1371600" y="1447800"/>
            <a:ext cx="2438400" cy="2463800"/>
            <a:chOff x="672" y="960"/>
            <a:chExt cx="1536" cy="1552"/>
          </a:xfrm>
        </p:grpSpPr>
        <p:sp>
          <p:nvSpPr>
            <p:cNvPr id="128034" name="Line 4"/>
            <p:cNvSpPr>
              <a:spLocks noChangeShapeType="1"/>
            </p:cNvSpPr>
            <p:nvPr/>
          </p:nvSpPr>
          <p:spPr bwMode="auto">
            <a:xfrm>
              <a:off x="672" y="960"/>
              <a:ext cx="15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5" name="Line 5"/>
            <p:cNvSpPr>
              <a:spLocks noChangeShapeType="1"/>
            </p:cNvSpPr>
            <p:nvPr/>
          </p:nvSpPr>
          <p:spPr bwMode="auto">
            <a:xfrm>
              <a:off x="1440" y="960"/>
              <a:ext cx="0" cy="15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6" name="Line 6"/>
            <p:cNvSpPr>
              <a:spLocks noChangeShapeType="1"/>
            </p:cNvSpPr>
            <p:nvPr/>
          </p:nvSpPr>
          <p:spPr bwMode="auto">
            <a:xfrm>
              <a:off x="672" y="1296"/>
              <a:ext cx="15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7" name="Rectangle 7"/>
            <p:cNvSpPr>
              <a:spLocks noChangeArrowheads="1"/>
            </p:cNvSpPr>
            <p:nvPr/>
          </p:nvSpPr>
          <p:spPr bwMode="auto">
            <a:xfrm>
              <a:off x="672" y="960"/>
              <a:ext cx="1360"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B</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S</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 C</a:t>
              </a:r>
              <a:endParaRPr lang="en-US" altLang="zh-CN" sz="2800" b="1">
                <a:solidFill>
                  <a:schemeClr val="bg1"/>
                </a:solidFill>
                <a:latin typeface="Times New Roman" panose="02020603050405020304" charset="0"/>
              </a:endParaRPr>
            </a:p>
          </p:txBody>
        </p:sp>
        <p:sp>
          <p:nvSpPr>
            <p:cNvPr id="128038" name="Rectangle 8"/>
            <p:cNvSpPr>
              <a:spLocks noChangeArrowheads="1"/>
            </p:cNvSpPr>
            <p:nvPr/>
          </p:nvSpPr>
          <p:spPr bwMode="auto">
            <a:xfrm>
              <a:off x="672" y="12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0     0     0    0</a:t>
              </a:r>
            </a:p>
          </p:txBody>
        </p:sp>
        <p:sp>
          <p:nvSpPr>
            <p:cNvPr id="128039" name="Rectangle 9"/>
            <p:cNvSpPr>
              <a:spLocks noChangeArrowheads="1"/>
            </p:cNvSpPr>
            <p:nvPr/>
          </p:nvSpPr>
          <p:spPr bwMode="auto">
            <a:xfrm>
              <a:off x="672" y="15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0     1     1    0</a:t>
              </a:r>
              <a:endParaRPr lang="en-US" altLang="zh-CN" sz="2800" b="1">
                <a:solidFill>
                  <a:schemeClr val="bg1"/>
                </a:solidFill>
                <a:latin typeface="Times New Roman" panose="02020603050405020304" charset="0"/>
              </a:endParaRPr>
            </a:p>
          </p:txBody>
        </p:sp>
        <p:sp>
          <p:nvSpPr>
            <p:cNvPr id="128040" name="Rectangle 10"/>
            <p:cNvSpPr>
              <a:spLocks noChangeArrowheads="1"/>
            </p:cNvSpPr>
            <p:nvPr/>
          </p:nvSpPr>
          <p:spPr bwMode="auto">
            <a:xfrm>
              <a:off x="672" y="1884"/>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1     0     1    0</a:t>
              </a:r>
              <a:endParaRPr lang="en-US" altLang="zh-CN" sz="2800" b="1">
                <a:solidFill>
                  <a:schemeClr val="bg1"/>
                </a:solidFill>
                <a:latin typeface="Times New Roman" panose="02020603050405020304" charset="0"/>
              </a:endParaRPr>
            </a:p>
          </p:txBody>
        </p:sp>
        <p:sp>
          <p:nvSpPr>
            <p:cNvPr id="128041" name="Rectangle 11"/>
            <p:cNvSpPr>
              <a:spLocks noChangeArrowheads="1"/>
            </p:cNvSpPr>
            <p:nvPr/>
          </p:nvSpPr>
          <p:spPr bwMode="auto">
            <a:xfrm>
              <a:off x="672" y="2185"/>
              <a:ext cx="134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1     1     0    1</a:t>
              </a:r>
              <a:endParaRPr lang="en-US" altLang="zh-CN" sz="2800" b="1">
                <a:solidFill>
                  <a:schemeClr val="bg1"/>
                </a:solidFill>
                <a:latin typeface="Times New Roman" panose="02020603050405020304" charset="0"/>
              </a:endParaRPr>
            </a:p>
          </p:txBody>
        </p:sp>
      </p:grpSp>
      <p:sp>
        <p:nvSpPr>
          <p:cNvPr id="106508" name="Rectangle 12"/>
          <p:cNvSpPr>
            <a:spLocks noChangeArrowheads="1"/>
          </p:cNvSpPr>
          <p:nvPr/>
        </p:nvSpPr>
        <p:spPr bwMode="auto">
          <a:xfrm>
            <a:off x="1066800" y="4114800"/>
            <a:ext cx="1970088"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6600"/>
                </a:solidFill>
                <a:effectLst>
                  <a:outerShdw blurRad="38100" dist="38100" dir="2700000" algn="tl">
                    <a:srgbClr val="DDDDDD"/>
                  </a:outerShdw>
                </a:effectLst>
                <a:latin typeface="Times New Roman" panose="02020603050405020304" charset="0"/>
              </a:rPr>
              <a:t>逻辑表达式</a:t>
            </a:r>
          </a:p>
        </p:txBody>
      </p:sp>
      <p:graphicFrame>
        <p:nvGraphicFramePr>
          <p:cNvPr id="106509" name="Object 13"/>
          <p:cNvGraphicFramePr>
            <a:graphicFrameLocks noChangeAspect="1"/>
          </p:cNvGraphicFramePr>
          <p:nvPr/>
        </p:nvGraphicFramePr>
        <p:xfrm>
          <a:off x="1255713" y="4724400"/>
          <a:ext cx="3925887" cy="547688"/>
        </p:xfrm>
        <a:graphic>
          <a:graphicData uri="http://schemas.openxmlformats.org/presentationml/2006/ole">
            <mc:AlternateContent xmlns:mc="http://schemas.openxmlformats.org/markup-compatibility/2006">
              <mc:Choice xmlns:v="urn:schemas-microsoft-com:vml" Requires="v">
                <p:oleObj spid="_x0000_s122992" name="公式" r:id="rId3" imgW="1816100" imgH="152400" progId="Equation.3">
                  <p:embed/>
                </p:oleObj>
              </mc:Choice>
              <mc:Fallback>
                <p:oleObj name="公式" r:id="rId3" imgW="1816100" imgH="152400" progId="Equation.3">
                  <p:embed/>
                  <p:pic>
                    <p:nvPicPr>
                      <p:cNvPr id="0" name="图片 1228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4724400"/>
                        <a:ext cx="3925887" cy="547688"/>
                      </a:xfrm>
                      <a:prstGeom prst="rect">
                        <a:avLst/>
                      </a:prstGeom>
                      <a:noFill/>
                      <a:ln>
                        <a:noFill/>
                      </a:ln>
                      <a:effectLst/>
                    </p:spPr>
                  </p:pic>
                </p:oleObj>
              </mc:Fallback>
            </mc:AlternateContent>
          </a:graphicData>
        </a:graphic>
      </p:graphicFrame>
      <p:graphicFrame>
        <p:nvGraphicFramePr>
          <p:cNvPr id="106510" name="Object 14"/>
          <p:cNvGraphicFramePr>
            <a:graphicFrameLocks noChangeAspect="1"/>
          </p:cNvGraphicFramePr>
          <p:nvPr/>
        </p:nvGraphicFramePr>
        <p:xfrm>
          <a:off x="1143000" y="5638800"/>
          <a:ext cx="1600200" cy="530225"/>
        </p:xfrm>
        <a:graphic>
          <a:graphicData uri="http://schemas.openxmlformats.org/presentationml/2006/ole">
            <mc:AlternateContent xmlns:mc="http://schemas.openxmlformats.org/markup-compatibility/2006">
              <mc:Choice xmlns:v="urn:schemas-microsoft-com:vml" Requires="v">
                <p:oleObj spid="_x0000_s122993" name="公式" r:id="rId5" imgW="596900" imgH="127000" progId="Equation.3">
                  <p:embed/>
                </p:oleObj>
              </mc:Choice>
              <mc:Fallback>
                <p:oleObj name="公式" r:id="rId5" imgW="596900" imgH="127000" progId="Equation.3">
                  <p:embed/>
                  <p:pic>
                    <p:nvPicPr>
                      <p:cNvPr id="0" name="图片 1228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638800"/>
                        <a:ext cx="1600200" cy="530225"/>
                      </a:xfrm>
                      <a:prstGeom prst="rect">
                        <a:avLst/>
                      </a:prstGeom>
                      <a:noFill/>
                      <a:ln>
                        <a:noFill/>
                      </a:ln>
                      <a:effectLst/>
                    </p:spPr>
                  </p:pic>
                </p:oleObj>
              </mc:Fallback>
            </mc:AlternateContent>
          </a:graphicData>
        </a:graphic>
      </p:graphicFrame>
      <p:grpSp>
        <p:nvGrpSpPr>
          <p:cNvPr id="3" name="Group 15"/>
          <p:cNvGrpSpPr/>
          <p:nvPr/>
        </p:nvGrpSpPr>
        <p:grpSpPr bwMode="auto">
          <a:xfrm>
            <a:off x="4419600" y="990600"/>
            <a:ext cx="3430588" cy="3567113"/>
            <a:chOff x="2784" y="528"/>
            <a:chExt cx="2161" cy="2247"/>
          </a:xfrm>
        </p:grpSpPr>
        <p:sp>
          <p:nvSpPr>
            <p:cNvPr id="106512" name="Rectangle 16"/>
            <p:cNvSpPr>
              <a:spLocks noChangeArrowheads="1"/>
            </p:cNvSpPr>
            <p:nvPr/>
          </p:nvSpPr>
          <p:spPr bwMode="auto">
            <a:xfrm>
              <a:off x="3456" y="2448"/>
              <a:ext cx="791"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sp>
          <p:nvSpPr>
            <p:cNvPr id="128011" name="Line 17"/>
            <p:cNvSpPr>
              <a:spLocks noChangeShapeType="1"/>
            </p:cNvSpPr>
            <p:nvPr/>
          </p:nvSpPr>
          <p:spPr bwMode="auto">
            <a:xfrm>
              <a:off x="3504" y="912"/>
              <a:ext cx="0" cy="9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2" name="Line 18"/>
            <p:cNvSpPr>
              <a:spLocks noChangeShapeType="1"/>
            </p:cNvSpPr>
            <p:nvPr/>
          </p:nvSpPr>
          <p:spPr bwMode="auto">
            <a:xfrm>
              <a:off x="3360" y="1200"/>
              <a:ext cx="0" cy="9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3" name="Rectangle 19"/>
            <p:cNvSpPr>
              <a:spLocks noChangeArrowheads="1"/>
            </p:cNvSpPr>
            <p:nvPr/>
          </p:nvSpPr>
          <p:spPr bwMode="auto">
            <a:xfrm>
              <a:off x="3696" y="72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8014" name="Rectangle 20"/>
            <p:cNvSpPr>
              <a:spLocks noChangeArrowheads="1"/>
            </p:cNvSpPr>
            <p:nvPr/>
          </p:nvSpPr>
          <p:spPr bwMode="auto">
            <a:xfrm>
              <a:off x="3696" y="1584"/>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6517" name="Rectangle 21"/>
            <p:cNvSpPr>
              <a:spLocks noChangeArrowheads="1"/>
            </p:cNvSpPr>
            <p:nvPr/>
          </p:nvSpPr>
          <p:spPr bwMode="auto">
            <a:xfrm>
              <a:off x="3792" y="1662"/>
              <a:ext cx="3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&amp;</a:t>
              </a:r>
              <a:endParaRPr lang="en-US" altLang="zh-CN" sz="3200" b="1">
                <a:solidFill>
                  <a:srgbClr val="006600"/>
                </a:solidFill>
                <a:effectLst>
                  <a:outerShdw blurRad="38100" dist="38100" dir="2700000" algn="tl">
                    <a:srgbClr val="DDDDDD"/>
                  </a:outerShdw>
                </a:effectLst>
                <a:latin typeface="Times New Roman" panose="02020603050405020304" charset="0"/>
              </a:endParaRPr>
            </a:p>
          </p:txBody>
        </p:sp>
        <p:sp>
          <p:nvSpPr>
            <p:cNvPr id="106518" name="Rectangle 22"/>
            <p:cNvSpPr>
              <a:spLocks noChangeArrowheads="1"/>
            </p:cNvSpPr>
            <p:nvPr/>
          </p:nvSpPr>
          <p:spPr bwMode="auto">
            <a:xfrm>
              <a:off x="3744" y="798"/>
              <a:ext cx="356"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a:t>
              </a:r>
              <a:endParaRPr lang="en-US" altLang="zh-CN" sz="3200" b="1">
                <a:solidFill>
                  <a:srgbClr val="006600"/>
                </a:solidFill>
                <a:effectLst>
                  <a:outerShdw blurRad="38100" dist="38100" dir="2700000" algn="tl">
                    <a:srgbClr val="DDDDDD"/>
                  </a:outerShdw>
                </a:effectLst>
                <a:latin typeface="Times New Roman" panose="02020603050405020304" charset="0"/>
              </a:endParaRPr>
            </a:p>
          </p:txBody>
        </p:sp>
        <p:sp>
          <p:nvSpPr>
            <p:cNvPr id="128017" name="Line 23"/>
            <p:cNvSpPr>
              <a:spLocks noChangeShapeType="1"/>
            </p:cNvSpPr>
            <p:nvPr/>
          </p:nvSpPr>
          <p:spPr bwMode="auto">
            <a:xfrm>
              <a:off x="3120" y="912"/>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8" name="Line 24"/>
            <p:cNvSpPr>
              <a:spLocks noChangeShapeType="1"/>
            </p:cNvSpPr>
            <p:nvPr/>
          </p:nvSpPr>
          <p:spPr bwMode="auto">
            <a:xfrm>
              <a:off x="3120" y="120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19" name="Line 25"/>
            <p:cNvSpPr>
              <a:spLocks noChangeShapeType="1"/>
            </p:cNvSpPr>
            <p:nvPr/>
          </p:nvSpPr>
          <p:spPr bwMode="auto">
            <a:xfrm>
              <a:off x="4176" y="1056"/>
              <a:ext cx="48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0" name="Line 26"/>
            <p:cNvSpPr>
              <a:spLocks noChangeShapeType="1"/>
            </p:cNvSpPr>
            <p:nvPr/>
          </p:nvSpPr>
          <p:spPr bwMode="auto">
            <a:xfrm>
              <a:off x="4176" y="192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1" name="Line 27"/>
            <p:cNvSpPr>
              <a:spLocks noChangeShapeType="1"/>
            </p:cNvSpPr>
            <p:nvPr/>
          </p:nvSpPr>
          <p:spPr bwMode="auto">
            <a:xfrm>
              <a:off x="3504" y="1824"/>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2" name="Line 28"/>
            <p:cNvSpPr>
              <a:spLocks noChangeShapeType="1"/>
            </p:cNvSpPr>
            <p:nvPr/>
          </p:nvSpPr>
          <p:spPr bwMode="auto">
            <a:xfrm>
              <a:off x="3360" y="2112"/>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23" name="Text Box 29"/>
            <p:cNvSpPr txBox="1">
              <a:spLocks noChangeArrowheads="1"/>
            </p:cNvSpPr>
            <p:nvPr/>
          </p:nvSpPr>
          <p:spPr bwMode="auto">
            <a:xfrm>
              <a:off x="3264" y="864"/>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3600" b="1"/>
            </a:p>
          </p:txBody>
        </p:sp>
        <p:sp>
          <p:nvSpPr>
            <p:cNvPr id="128024" name="Rectangle 30"/>
            <p:cNvSpPr>
              <a:spLocks noChangeArrowheads="1"/>
            </p:cNvSpPr>
            <p:nvPr/>
          </p:nvSpPr>
          <p:spPr bwMode="auto">
            <a:xfrm>
              <a:off x="3408" y="576"/>
              <a:ext cx="204" cy="480"/>
            </a:xfrm>
            <a:prstGeom prst="rect">
              <a:avLst/>
            </a:prstGeom>
            <a:noFill/>
            <a:ln>
              <a:noFill/>
            </a:ln>
          </p:spPr>
          <p:txBody>
            <a:bodyPr wrap="none">
              <a:spAutoFit/>
            </a:bodyPr>
            <a:lstStyle/>
            <a:p>
              <a:pPr>
                <a:spcBef>
                  <a:spcPct val="50000"/>
                </a:spcBef>
              </a:pPr>
              <a:r>
                <a:rPr lang="en-US" altLang="zh-CN" sz="4400" b="1">
                  <a:latin typeface="Times New Roman" panose="02020603050405020304" charset="0"/>
                </a:rPr>
                <a:t>.</a:t>
              </a:r>
            </a:p>
          </p:txBody>
        </p:sp>
        <p:sp>
          <p:nvSpPr>
            <p:cNvPr id="128025" name="Rectangle 31"/>
            <p:cNvSpPr>
              <a:spLocks noChangeArrowheads="1"/>
            </p:cNvSpPr>
            <p:nvPr/>
          </p:nvSpPr>
          <p:spPr bwMode="auto">
            <a:xfrm>
              <a:off x="2784" y="720"/>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A</a:t>
              </a:r>
            </a:p>
          </p:txBody>
        </p:sp>
        <p:sp>
          <p:nvSpPr>
            <p:cNvPr id="128026" name="Rectangle 32"/>
            <p:cNvSpPr>
              <a:spLocks noChangeArrowheads="1"/>
            </p:cNvSpPr>
            <p:nvPr/>
          </p:nvSpPr>
          <p:spPr bwMode="auto">
            <a:xfrm>
              <a:off x="2784" y="1056"/>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B</a:t>
              </a:r>
            </a:p>
          </p:txBody>
        </p:sp>
        <p:sp>
          <p:nvSpPr>
            <p:cNvPr id="128027" name="Rectangle 33"/>
            <p:cNvSpPr>
              <a:spLocks noChangeArrowheads="1"/>
            </p:cNvSpPr>
            <p:nvPr/>
          </p:nvSpPr>
          <p:spPr bwMode="auto">
            <a:xfrm>
              <a:off x="4704" y="912"/>
              <a:ext cx="241"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S</a:t>
              </a:r>
            </a:p>
          </p:txBody>
        </p:sp>
        <p:sp>
          <p:nvSpPr>
            <p:cNvPr id="128028" name="Rectangle 34"/>
            <p:cNvSpPr>
              <a:spLocks noChangeArrowheads="1"/>
            </p:cNvSpPr>
            <p:nvPr/>
          </p:nvSpPr>
          <p:spPr bwMode="auto">
            <a:xfrm>
              <a:off x="4656" y="1728"/>
              <a:ext cx="265" cy="327"/>
            </a:xfrm>
            <a:prstGeom prst="rect">
              <a:avLst/>
            </a:prstGeom>
            <a:noFill/>
            <a:ln>
              <a:noFill/>
            </a:ln>
          </p:spPr>
          <p:txBody>
            <a:bodyPr wrap="none">
              <a:spAutoFit/>
            </a:bodyPr>
            <a:lstStyle/>
            <a:p>
              <a:pPr>
                <a:spcBef>
                  <a:spcPct val="50000"/>
                </a:spcBef>
              </a:pPr>
              <a:r>
                <a:rPr lang="en-US" altLang="zh-CN" sz="2800" b="1" i="1">
                  <a:solidFill>
                    <a:srgbClr val="FF3300"/>
                  </a:solidFill>
                  <a:latin typeface="Times New Roman" panose="02020603050405020304" charset="0"/>
                </a:rPr>
                <a:t>C</a:t>
              </a:r>
            </a:p>
          </p:txBody>
        </p:sp>
        <p:sp>
          <p:nvSpPr>
            <p:cNvPr id="128029" name="Rectangle 35"/>
            <p:cNvSpPr>
              <a:spLocks noChangeArrowheads="1"/>
            </p:cNvSpPr>
            <p:nvPr/>
          </p:nvSpPr>
          <p:spPr bwMode="auto">
            <a:xfrm>
              <a:off x="3216" y="528"/>
              <a:ext cx="1200" cy="1872"/>
            </a:xfrm>
            <a:prstGeom prst="rect">
              <a:avLst/>
            </a:prstGeom>
            <a:noFill/>
            <a:ln w="28575">
              <a:solidFill>
                <a:srgbClr val="FF0000"/>
              </a:solidFill>
              <a:prstDash val="dash"/>
              <a:miter lim="800000"/>
            </a:ln>
          </p:spPr>
          <p:txBody>
            <a:bodyPr anchor="ctr">
              <a:spAutoFit/>
            </a:bodyPr>
            <a:lstStyle/>
            <a:p>
              <a:endParaRPr lang="zh-CN" altLang="en-US">
                <a:latin typeface="Times New Roman" panose="02020603050405020304" charset="0"/>
              </a:endParaRPr>
            </a:p>
          </p:txBody>
        </p:sp>
        <p:sp>
          <p:nvSpPr>
            <p:cNvPr id="128030" name="Oval 36"/>
            <p:cNvSpPr>
              <a:spLocks noChangeArrowheads="1"/>
            </p:cNvSpPr>
            <p:nvPr/>
          </p:nvSpPr>
          <p:spPr bwMode="auto">
            <a:xfrm>
              <a:off x="4656" y="1033"/>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1" name="Oval 37"/>
            <p:cNvSpPr>
              <a:spLocks noChangeArrowheads="1"/>
            </p:cNvSpPr>
            <p:nvPr/>
          </p:nvSpPr>
          <p:spPr bwMode="auto">
            <a:xfrm>
              <a:off x="3066" y="117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2" name="Oval 38"/>
            <p:cNvSpPr>
              <a:spLocks noChangeArrowheads="1"/>
            </p:cNvSpPr>
            <p:nvPr/>
          </p:nvSpPr>
          <p:spPr bwMode="auto">
            <a:xfrm>
              <a:off x="4626" y="1894"/>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8033" name="Oval 39"/>
            <p:cNvSpPr>
              <a:spLocks noChangeArrowheads="1"/>
            </p:cNvSpPr>
            <p:nvPr/>
          </p:nvSpPr>
          <p:spPr bwMode="auto">
            <a:xfrm>
              <a:off x="3066" y="88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aphicFrame>
        <p:nvGraphicFramePr>
          <p:cNvPr id="106536" name="Object 40"/>
          <p:cNvGraphicFramePr>
            <a:graphicFrameLocks noChangeAspect="1"/>
          </p:cNvGraphicFramePr>
          <p:nvPr/>
        </p:nvGraphicFramePr>
        <p:xfrm>
          <a:off x="1203325" y="5410200"/>
          <a:ext cx="1441450" cy="477838"/>
        </p:xfrm>
        <a:graphic>
          <a:graphicData uri="http://schemas.openxmlformats.org/presentationml/2006/ole">
            <mc:AlternateContent xmlns:mc="http://schemas.openxmlformats.org/markup-compatibility/2006">
              <mc:Choice xmlns:v="urn:schemas-microsoft-com:vml" Requires="v">
                <p:oleObj spid="_x0000_s122994" name="公式" r:id="rId7" imgW="596900" imgH="127000" progId="Equation.3">
                  <p:embed/>
                </p:oleObj>
              </mc:Choice>
              <mc:Fallback>
                <p:oleObj name="公式" r:id="rId7" imgW="596900" imgH="127000" progId="Equation.3">
                  <p:embed/>
                  <p:pic>
                    <p:nvPicPr>
                      <p:cNvPr id="0" name="图片 1228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3325" y="5410200"/>
                        <a:ext cx="1441450" cy="477838"/>
                      </a:xfrm>
                      <a:prstGeom prst="rect">
                        <a:avLst/>
                      </a:prstGeom>
                      <a:noFill/>
                      <a:ln>
                        <a:noFill/>
                      </a:ln>
                      <a:effectLst/>
                    </p:spPr>
                  </p:pic>
                </p:oleObj>
              </mc:Fallback>
            </mc:AlternateContent>
          </a:graphicData>
        </a:graphic>
      </p:graphicFrame>
      <p:pic>
        <p:nvPicPr>
          <p:cNvPr id="128009" name="Picture 41" descr="AG00317_"/>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343400"/>
            <a:ext cx="1246188" cy="16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8"/>
                                        </p:tgtEl>
                                        <p:attrNameLst>
                                          <p:attrName>style.visibility</p:attrName>
                                        </p:attrNameLst>
                                      </p:cBhvr>
                                      <p:to>
                                        <p:strVal val="visible"/>
                                      </p:to>
                                    </p:set>
                                    <p:animEffect transition="in" filter="blinds(horizontal)">
                                      <p:cBhvr>
                                        <p:cTn id="7" dur="500"/>
                                        <p:tgtEl>
                                          <p:spTgt spid="106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509"/>
                                        </p:tgtEl>
                                        <p:attrNameLst>
                                          <p:attrName>style.visibility</p:attrName>
                                        </p:attrNameLst>
                                      </p:cBhvr>
                                      <p:to>
                                        <p:strVal val="visible"/>
                                      </p:to>
                                    </p:set>
                                    <p:animEffect transition="in" filter="blinds(horizontal)">
                                      <p:cBhvr>
                                        <p:cTn id="12" dur="500"/>
                                        <p:tgtEl>
                                          <p:spTgt spid="106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6536"/>
                                        </p:tgtEl>
                                        <p:attrNameLst>
                                          <p:attrName>style.visibility</p:attrName>
                                        </p:attrNameLst>
                                      </p:cBhvr>
                                      <p:to>
                                        <p:strVal val="visible"/>
                                      </p:to>
                                    </p:set>
                                    <p:animEffect transition="in" filter="blinds(horizontal)">
                                      <p:cBhvr>
                                        <p:cTn id="17" dur="500"/>
                                        <p:tgtEl>
                                          <p:spTgt spid="1065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6510"/>
                                        </p:tgtEl>
                                        <p:attrNameLst>
                                          <p:attrName>style.visibility</p:attrName>
                                        </p:attrNameLst>
                                      </p:cBhvr>
                                      <p:to>
                                        <p:strVal val="visible"/>
                                      </p:to>
                                    </p:set>
                                    <p:animEffect transition="in" filter="blinds(horizontal)">
                                      <p:cBhvr>
                                        <p:cTn id="22" dur="500"/>
                                        <p:tgtEl>
                                          <p:spTgt spid="1065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838200" y="457200"/>
            <a:ext cx="2743200" cy="685800"/>
          </a:xfrm>
          <a:ln>
            <a:miter lim="800000"/>
          </a:ln>
        </p:spPr>
        <p:txBody>
          <a:bodyPr vert="horz" wrap="square" lIns="91440" tIns="45720" rIns="91440" bIns="45720" numCol="1" anchor="t" anchorCtr="0" compatLnSpc="1"/>
          <a:lstStyle/>
          <a:p>
            <a:pPr eaLnBrk="1" hangingPunct="1">
              <a:defRPr/>
            </a:pPr>
            <a:r>
              <a:rPr lang="en-US" altLang="zh-CN" sz="3200" b="1">
                <a:solidFill>
                  <a:srgbClr val="000099"/>
                </a:solidFill>
                <a:effectLst>
                  <a:outerShdw blurRad="38100" dist="38100" dir="2700000" algn="tl">
                    <a:srgbClr val="C0C0C0"/>
                  </a:outerShdw>
                </a:effectLst>
              </a:rPr>
              <a:t>7</a:t>
            </a:r>
            <a:r>
              <a:rPr lang="en-US" altLang="zh-CN" sz="3200" b="1">
                <a:solidFill>
                  <a:srgbClr val="000099"/>
                </a:solidFill>
                <a:effectLst>
                  <a:outerShdw blurRad="38100" dist="38100" dir="2700000" algn="tl">
                    <a:srgbClr val="C0C0C0"/>
                  </a:outerShdw>
                </a:effectLst>
                <a:cs typeface="+mj-cs"/>
              </a:rPr>
              <a:t>.6.2   </a:t>
            </a:r>
            <a:r>
              <a:rPr lang="zh-CN" altLang="en-US" sz="3200" b="1" dirty="0">
                <a:solidFill>
                  <a:srgbClr val="000099"/>
                </a:solidFill>
                <a:effectLst>
                  <a:outerShdw blurRad="38100" dist="38100" dir="2700000" algn="tl">
                    <a:srgbClr val="C0C0C0"/>
                  </a:outerShdw>
                </a:effectLst>
                <a:cs typeface="+mj-cs"/>
              </a:rPr>
              <a:t>全加器</a:t>
            </a:r>
          </a:p>
        </p:txBody>
      </p:sp>
      <p:grpSp>
        <p:nvGrpSpPr>
          <p:cNvPr id="2" name="Group 3"/>
          <p:cNvGrpSpPr/>
          <p:nvPr/>
        </p:nvGrpSpPr>
        <p:grpSpPr bwMode="auto">
          <a:xfrm>
            <a:off x="1252728" y="2273808"/>
            <a:ext cx="6118225" cy="1590675"/>
            <a:chOff x="679" y="1326"/>
            <a:chExt cx="3854" cy="1002"/>
          </a:xfrm>
        </p:grpSpPr>
        <p:sp>
          <p:nvSpPr>
            <p:cNvPr id="129063" name="AutoShape 4"/>
            <p:cNvSpPr/>
            <p:nvPr/>
          </p:nvSpPr>
          <p:spPr bwMode="auto">
            <a:xfrm>
              <a:off x="1879" y="1440"/>
              <a:ext cx="48" cy="432"/>
            </a:xfrm>
            <a:prstGeom prst="rightBracket">
              <a:avLst>
                <a:gd name="adj" fmla="val 75000"/>
              </a:avLst>
            </a:prstGeom>
            <a:noFill/>
            <a:ln w="38100">
              <a:solidFill>
                <a:srgbClr val="FF0000"/>
              </a:solidFill>
              <a:round/>
            </a:ln>
          </p:spPr>
          <p:txBody>
            <a:bodyPr wrap="none" anchor="ctr"/>
            <a:lstStyle/>
            <a:p>
              <a:endParaRPr lang="zh-CN" altLang="en-US">
                <a:latin typeface="Times New Roman" panose="02020603050405020304" charset="0"/>
              </a:endParaRPr>
            </a:p>
          </p:txBody>
        </p:sp>
        <p:sp>
          <p:nvSpPr>
            <p:cNvPr id="129064" name="Rectangle 5"/>
            <p:cNvSpPr>
              <a:spLocks noChangeArrowheads="1"/>
            </p:cNvSpPr>
            <p:nvPr/>
          </p:nvSpPr>
          <p:spPr bwMode="auto">
            <a:xfrm>
              <a:off x="679" y="1569"/>
              <a:ext cx="566" cy="327"/>
            </a:xfrm>
            <a:prstGeom prst="rect">
              <a:avLst/>
            </a:prstGeom>
            <a:noFill/>
            <a:ln>
              <a:noFill/>
            </a:ln>
          </p:spPr>
          <p:txBody>
            <a:bodyPr wrap="none">
              <a:spAutoFit/>
            </a:bodyPr>
            <a:lstStyle/>
            <a:p>
              <a:pPr>
                <a:spcBef>
                  <a:spcPct val="50000"/>
                </a:spcBef>
              </a:pPr>
              <a:r>
                <a:rPr lang="zh-CN" altLang="en-US" sz="2800" b="1">
                  <a:solidFill>
                    <a:srgbClr val="CC0000"/>
                  </a:solidFill>
                  <a:latin typeface="Times New Roman" panose="02020603050405020304" charset="0"/>
                </a:rPr>
                <a:t>输入</a:t>
              </a:r>
            </a:p>
          </p:txBody>
        </p:sp>
        <p:sp>
          <p:nvSpPr>
            <p:cNvPr id="129065" name="AutoShape 6"/>
            <p:cNvSpPr/>
            <p:nvPr/>
          </p:nvSpPr>
          <p:spPr bwMode="auto">
            <a:xfrm>
              <a:off x="1351" y="1440"/>
              <a:ext cx="96" cy="864"/>
            </a:xfrm>
            <a:prstGeom prst="leftBrace">
              <a:avLst>
                <a:gd name="adj1" fmla="val 75000"/>
                <a:gd name="adj2" fmla="val 50000"/>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07527" name="Rectangle 7"/>
            <p:cNvSpPr>
              <a:spLocks noChangeArrowheads="1"/>
            </p:cNvSpPr>
            <p:nvPr/>
          </p:nvSpPr>
          <p:spPr bwMode="auto">
            <a:xfrm>
              <a:off x="1543" y="1326"/>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i="1">
                <a:solidFill>
                  <a:schemeClr val="bg1"/>
                </a:solidFill>
                <a:effectLst>
                  <a:outerShdw blurRad="38100" dist="38100" dir="2700000" algn="tl">
                    <a:srgbClr val="DDDDDD"/>
                  </a:outerShdw>
                </a:effectLst>
                <a:latin typeface="Times New Roman" panose="02020603050405020304" charset="0"/>
              </a:endParaRPr>
            </a:p>
          </p:txBody>
        </p:sp>
        <p:sp>
          <p:nvSpPr>
            <p:cNvPr id="107528" name="Rectangle 8"/>
            <p:cNvSpPr>
              <a:spLocks noChangeArrowheads="1"/>
            </p:cNvSpPr>
            <p:nvPr/>
          </p:nvSpPr>
          <p:spPr bwMode="auto">
            <a:xfrm>
              <a:off x="2167" y="1521"/>
              <a:ext cx="23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表示两个同位相加的数</a:t>
              </a:r>
            </a:p>
          </p:txBody>
        </p:sp>
        <p:sp>
          <p:nvSpPr>
            <p:cNvPr id="107529" name="Rectangle 9"/>
            <p:cNvSpPr>
              <a:spLocks noChangeArrowheads="1"/>
            </p:cNvSpPr>
            <p:nvPr/>
          </p:nvSpPr>
          <p:spPr bwMode="auto">
            <a:xfrm>
              <a:off x="1543" y="1662"/>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B</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i="1" baseline="-25000">
                <a:solidFill>
                  <a:schemeClr val="bg1"/>
                </a:solidFill>
                <a:effectLst>
                  <a:outerShdw blurRad="38100" dist="38100" dir="2700000" algn="tl">
                    <a:srgbClr val="DDDDDD"/>
                  </a:outerShdw>
                </a:effectLst>
                <a:latin typeface="Times New Roman" panose="02020603050405020304" charset="0"/>
              </a:endParaRPr>
            </a:p>
          </p:txBody>
        </p:sp>
        <p:sp>
          <p:nvSpPr>
            <p:cNvPr id="107530" name="Rectangle 10"/>
            <p:cNvSpPr>
              <a:spLocks noChangeArrowheads="1"/>
            </p:cNvSpPr>
            <p:nvPr/>
          </p:nvSpPr>
          <p:spPr bwMode="auto">
            <a:xfrm>
              <a:off x="1495" y="1998"/>
              <a:ext cx="434"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r>
                <a:rPr lang="en-US" altLang="zh-CN" sz="2800" b="1" baseline="-25000">
                  <a:solidFill>
                    <a:srgbClr val="FF0000"/>
                  </a:solidFill>
                  <a:latin typeface="Times New Roman" panose="02020603050405020304" charset="0"/>
                </a:rPr>
                <a:t>-1</a:t>
              </a:r>
              <a:endParaRPr lang="en-US" altLang="zh-CN" sz="2800" b="1" baseline="-25000">
                <a:solidFill>
                  <a:schemeClr val="bg1"/>
                </a:solidFill>
                <a:latin typeface="Times New Roman" panose="02020603050405020304" charset="0"/>
              </a:endParaRPr>
            </a:p>
          </p:txBody>
        </p:sp>
        <p:sp>
          <p:nvSpPr>
            <p:cNvPr id="129070" name="Rectangle 11"/>
            <p:cNvSpPr>
              <a:spLocks noChangeArrowheads="1"/>
            </p:cNvSpPr>
            <p:nvPr/>
          </p:nvSpPr>
          <p:spPr bwMode="auto">
            <a:xfrm>
              <a:off x="2167" y="2001"/>
              <a:ext cx="1916"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表示低位来的进位</a:t>
              </a:r>
            </a:p>
          </p:txBody>
        </p:sp>
        <p:sp>
          <p:nvSpPr>
            <p:cNvPr id="129071" name="Line 12"/>
            <p:cNvSpPr>
              <a:spLocks noChangeShapeType="1"/>
            </p:cNvSpPr>
            <p:nvPr/>
          </p:nvSpPr>
          <p:spPr bwMode="auto">
            <a:xfrm>
              <a:off x="1975" y="2160"/>
              <a:ext cx="24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29072" name="Line 13"/>
            <p:cNvSpPr>
              <a:spLocks noChangeShapeType="1"/>
            </p:cNvSpPr>
            <p:nvPr/>
          </p:nvSpPr>
          <p:spPr bwMode="auto">
            <a:xfrm>
              <a:off x="1975" y="1680"/>
              <a:ext cx="24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nvGrpSpPr>
          <p:cNvPr id="3" name="Group 14"/>
          <p:cNvGrpSpPr/>
          <p:nvPr/>
        </p:nvGrpSpPr>
        <p:grpSpPr bwMode="auto">
          <a:xfrm>
            <a:off x="1252728" y="3950208"/>
            <a:ext cx="5327650" cy="1133475"/>
            <a:chOff x="669" y="2353"/>
            <a:chExt cx="3356" cy="714"/>
          </a:xfrm>
        </p:grpSpPr>
        <p:sp>
          <p:nvSpPr>
            <p:cNvPr id="107535" name="Rectangle 15"/>
            <p:cNvSpPr>
              <a:spLocks noChangeArrowheads="1"/>
            </p:cNvSpPr>
            <p:nvPr/>
          </p:nvSpPr>
          <p:spPr bwMode="auto">
            <a:xfrm>
              <a:off x="669" y="2500"/>
              <a:ext cx="566" cy="327"/>
            </a:xfrm>
            <a:prstGeom prst="rect">
              <a:avLst/>
            </a:prstGeom>
            <a:noFill/>
            <a:ln w="9525">
              <a:noFill/>
              <a:miter lim="800000"/>
            </a:ln>
            <a:effectLst/>
          </p:spPr>
          <p:txBody>
            <a:bodyPr wrap="none">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输出</a:t>
              </a:r>
            </a:p>
          </p:txBody>
        </p:sp>
        <p:sp>
          <p:nvSpPr>
            <p:cNvPr id="129056" name="AutoShape 16"/>
            <p:cNvSpPr/>
            <p:nvPr/>
          </p:nvSpPr>
          <p:spPr bwMode="auto">
            <a:xfrm>
              <a:off x="1341" y="2448"/>
              <a:ext cx="96" cy="528"/>
            </a:xfrm>
            <a:prstGeom prst="leftBrace">
              <a:avLst>
                <a:gd name="adj1" fmla="val 45833"/>
                <a:gd name="adj2" fmla="val 50000"/>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29057" name="Line 17"/>
            <p:cNvSpPr>
              <a:spLocks noChangeShapeType="1"/>
            </p:cNvSpPr>
            <p:nvPr/>
          </p:nvSpPr>
          <p:spPr bwMode="auto">
            <a:xfrm>
              <a:off x="1821" y="2563"/>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29058" name="Line 18"/>
            <p:cNvSpPr>
              <a:spLocks noChangeShapeType="1"/>
            </p:cNvSpPr>
            <p:nvPr/>
          </p:nvSpPr>
          <p:spPr bwMode="auto">
            <a:xfrm>
              <a:off x="1821" y="2899"/>
              <a:ext cx="24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7539" name="Rectangle 19"/>
            <p:cNvSpPr>
              <a:spLocks noChangeArrowheads="1"/>
            </p:cNvSpPr>
            <p:nvPr/>
          </p:nvSpPr>
          <p:spPr bwMode="auto">
            <a:xfrm>
              <a:off x="2061" y="2404"/>
              <a:ext cx="1241"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表示本位和</a:t>
              </a:r>
            </a:p>
          </p:txBody>
        </p:sp>
        <p:sp>
          <p:nvSpPr>
            <p:cNvPr id="107540" name="Rectangle 20"/>
            <p:cNvSpPr>
              <a:spLocks noChangeArrowheads="1"/>
            </p:cNvSpPr>
            <p:nvPr/>
          </p:nvSpPr>
          <p:spPr bwMode="auto">
            <a:xfrm>
              <a:off x="2109" y="2740"/>
              <a:ext cx="191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表示向高位的进位</a:t>
              </a:r>
            </a:p>
          </p:txBody>
        </p:sp>
        <p:sp>
          <p:nvSpPr>
            <p:cNvPr id="107541" name="Rectangle 21"/>
            <p:cNvSpPr>
              <a:spLocks noChangeArrowheads="1"/>
            </p:cNvSpPr>
            <p:nvPr/>
          </p:nvSpPr>
          <p:spPr bwMode="auto">
            <a:xfrm>
              <a:off x="1437" y="2737"/>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C</a:t>
              </a:r>
              <a:r>
                <a:rPr lang="en-US" altLang="zh-CN" sz="2800" b="1" baseline="-25000">
                  <a:solidFill>
                    <a:srgbClr val="CC0000"/>
                  </a:solidFill>
                  <a:effectLst>
                    <a:outerShdw blurRad="38100" dist="38100" dir="2700000" algn="tl">
                      <a:srgbClr val="DDDDDD"/>
                    </a:outerShdw>
                  </a:effectLst>
                  <a:latin typeface="Times New Roman" panose="02020603050405020304" charset="0"/>
                </a:rPr>
                <a:t>i</a:t>
              </a:r>
            </a:p>
          </p:txBody>
        </p:sp>
        <p:sp>
          <p:nvSpPr>
            <p:cNvPr id="107542" name="Rectangle 22"/>
            <p:cNvSpPr>
              <a:spLocks noChangeArrowheads="1"/>
            </p:cNvSpPr>
            <p:nvPr/>
          </p:nvSpPr>
          <p:spPr bwMode="auto">
            <a:xfrm>
              <a:off x="1437" y="2353"/>
              <a:ext cx="283"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S</a:t>
              </a:r>
              <a:r>
                <a:rPr lang="en-US" altLang="zh-CN" sz="2800" b="1" baseline="-25000">
                  <a:solidFill>
                    <a:srgbClr val="CC0000"/>
                  </a:solidFill>
                  <a:effectLst>
                    <a:outerShdw blurRad="38100" dist="38100" dir="2700000" algn="tl">
                      <a:srgbClr val="DDDDDD"/>
                    </a:outerShdw>
                  </a:effectLst>
                  <a:latin typeface="Times New Roman" panose="02020603050405020304" charset="0"/>
                </a:rPr>
                <a:t>i</a:t>
              </a:r>
            </a:p>
          </p:txBody>
        </p:sp>
      </p:grpSp>
      <p:sp>
        <p:nvSpPr>
          <p:cNvPr id="107543" name="Rectangle 23"/>
          <p:cNvSpPr>
            <a:spLocks noChangeArrowheads="1"/>
          </p:cNvSpPr>
          <p:nvPr/>
        </p:nvSpPr>
        <p:spPr bwMode="auto">
          <a:xfrm>
            <a:off x="762000" y="987552"/>
            <a:ext cx="7848600" cy="1031875"/>
          </a:xfrm>
          <a:prstGeom prst="rect">
            <a:avLst/>
          </a:prstGeom>
          <a:noFill/>
          <a:ln w="38100">
            <a:noFill/>
            <a:miter lim="800000"/>
          </a:ln>
          <a:effectLst/>
        </p:spPr>
        <p:txBody>
          <a:bodyPr>
            <a:spAutoFit/>
          </a:bodyPr>
          <a:lstStyle/>
          <a:p>
            <a:pPr>
              <a:lnSpc>
                <a:spcPct val="110000"/>
              </a:lnSpc>
              <a:spcBef>
                <a:spcPct val="30000"/>
              </a:spcBef>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全加：实现两个一位二进制数相加，且考虑来自低位的进位。</a:t>
            </a:r>
          </a:p>
        </p:txBody>
      </p:sp>
      <p:sp>
        <p:nvSpPr>
          <p:cNvPr id="107544" name="Rectangle 24"/>
          <p:cNvSpPr>
            <a:spLocks noChangeArrowheads="1"/>
          </p:cNvSpPr>
          <p:nvPr/>
        </p:nvSpPr>
        <p:spPr bwMode="auto">
          <a:xfrm>
            <a:off x="1176528" y="5093208"/>
            <a:ext cx="1970088" cy="519113"/>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逻辑符号：</a:t>
            </a:r>
          </a:p>
        </p:txBody>
      </p:sp>
      <p:sp>
        <p:nvSpPr>
          <p:cNvPr id="107545" name="Rectangle 25"/>
          <p:cNvSpPr>
            <a:spLocks noChangeArrowheads="1"/>
          </p:cNvSpPr>
          <p:nvPr/>
        </p:nvSpPr>
        <p:spPr bwMode="auto">
          <a:xfrm>
            <a:off x="457200" y="1978152"/>
            <a:ext cx="1828800" cy="519113"/>
          </a:xfrm>
          <a:prstGeom prst="rect">
            <a:avLst/>
          </a:prstGeom>
          <a:noFill/>
          <a:ln w="38100">
            <a:noFill/>
            <a:miter lim="800000"/>
          </a:ln>
          <a:effectLst/>
        </p:spPr>
        <p:txBody>
          <a:bodyPr>
            <a:spAutoFit/>
          </a:bodyPr>
          <a:lstStyle/>
          <a:p>
            <a:pPr>
              <a:spcBef>
                <a:spcPct val="30000"/>
              </a:spcBef>
              <a:defRPr/>
            </a:pPr>
            <a:r>
              <a:rPr lang="en-US" altLang="zh-CN" sz="2800" b="1">
                <a:solidFill>
                  <a:srgbClr val="0033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全加器：</a:t>
            </a:r>
          </a:p>
        </p:txBody>
      </p:sp>
      <p:grpSp>
        <p:nvGrpSpPr>
          <p:cNvPr id="4" name="Group 26"/>
          <p:cNvGrpSpPr/>
          <p:nvPr/>
        </p:nvGrpSpPr>
        <p:grpSpPr bwMode="auto">
          <a:xfrm>
            <a:off x="3233928" y="5093208"/>
            <a:ext cx="3154363" cy="1371600"/>
            <a:chOff x="1920" y="3024"/>
            <a:chExt cx="1987" cy="864"/>
          </a:xfrm>
        </p:grpSpPr>
        <p:sp>
          <p:nvSpPr>
            <p:cNvPr id="129033" name="Rectangle 27"/>
            <p:cNvSpPr>
              <a:spLocks noChangeArrowheads="1"/>
            </p:cNvSpPr>
            <p:nvPr/>
          </p:nvSpPr>
          <p:spPr bwMode="auto">
            <a:xfrm>
              <a:off x="2016" y="3024"/>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A</a:t>
              </a:r>
              <a:r>
                <a:rPr lang="en-US" altLang="zh-CN" sz="2800" b="1" baseline="-25000">
                  <a:latin typeface="Times New Roman" panose="02020603050405020304" charset="0"/>
                </a:rPr>
                <a:t>i</a:t>
              </a:r>
            </a:p>
          </p:txBody>
        </p:sp>
        <p:sp>
          <p:nvSpPr>
            <p:cNvPr id="129034" name="Rectangle 28"/>
            <p:cNvSpPr>
              <a:spLocks noChangeArrowheads="1"/>
            </p:cNvSpPr>
            <p:nvPr/>
          </p:nvSpPr>
          <p:spPr bwMode="auto">
            <a:xfrm>
              <a:off x="2016" y="3312"/>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B</a:t>
              </a:r>
              <a:r>
                <a:rPr lang="en-US" altLang="zh-CN" sz="2800" b="1" baseline="-25000">
                  <a:latin typeface="Times New Roman" panose="02020603050405020304" charset="0"/>
                </a:rPr>
                <a:t>i</a:t>
              </a:r>
            </a:p>
          </p:txBody>
        </p:sp>
        <p:sp>
          <p:nvSpPr>
            <p:cNvPr id="129035" name="Rectangle 29"/>
            <p:cNvSpPr>
              <a:spLocks noChangeArrowheads="1"/>
            </p:cNvSpPr>
            <p:nvPr/>
          </p:nvSpPr>
          <p:spPr bwMode="auto">
            <a:xfrm>
              <a:off x="1920" y="3552"/>
              <a:ext cx="434"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C</a:t>
              </a:r>
              <a:r>
                <a:rPr lang="en-US" altLang="zh-CN" sz="2800" b="1" baseline="-25000">
                  <a:latin typeface="Times New Roman" panose="02020603050405020304" charset="0"/>
                </a:rPr>
                <a:t>i-1</a:t>
              </a:r>
            </a:p>
          </p:txBody>
        </p:sp>
        <p:sp>
          <p:nvSpPr>
            <p:cNvPr id="129036" name="Rectangle 30"/>
            <p:cNvSpPr>
              <a:spLocks noChangeArrowheads="1"/>
            </p:cNvSpPr>
            <p:nvPr/>
          </p:nvSpPr>
          <p:spPr bwMode="auto">
            <a:xfrm>
              <a:off x="3600" y="3120"/>
              <a:ext cx="283"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S</a:t>
              </a:r>
              <a:r>
                <a:rPr lang="en-US" altLang="zh-CN" sz="2800" b="1" baseline="-25000">
                  <a:latin typeface="Times New Roman" panose="02020603050405020304" charset="0"/>
                </a:rPr>
                <a:t>i</a:t>
              </a:r>
            </a:p>
          </p:txBody>
        </p:sp>
        <p:sp>
          <p:nvSpPr>
            <p:cNvPr id="129037" name="Rectangle 31"/>
            <p:cNvSpPr>
              <a:spLocks noChangeArrowheads="1"/>
            </p:cNvSpPr>
            <p:nvPr/>
          </p:nvSpPr>
          <p:spPr bwMode="auto">
            <a:xfrm>
              <a:off x="3600" y="3504"/>
              <a:ext cx="307" cy="327"/>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C</a:t>
              </a:r>
              <a:r>
                <a:rPr lang="en-US" altLang="zh-CN" sz="2800" b="1" baseline="-25000">
                  <a:latin typeface="Times New Roman" panose="02020603050405020304" charset="0"/>
                </a:rPr>
                <a:t>i</a:t>
              </a:r>
            </a:p>
          </p:txBody>
        </p:sp>
        <p:sp>
          <p:nvSpPr>
            <p:cNvPr id="129038" name="Rectangle 32"/>
            <p:cNvSpPr>
              <a:spLocks noChangeArrowheads="1"/>
            </p:cNvSpPr>
            <p:nvPr/>
          </p:nvSpPr>
          <p:spPr bwMode="auto">
            <a:xfrm>
              <a:off x="2640" y="3072"/>
              <a:ext cx="624" cy="81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29039" name="Line 33"/>
            <p:cNvSpPr>
              <a:spLocks noChangeShapeType="1"/>
            </p:cNvSpPr>
            <p:nvPr/>
          </p:nvSpPr>
          <p:spPr bwMode="auto">
            <a:xfrm>
              <a:off x="3264"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40" name="Line 34"/>
            <p:cNvSpPr>
              <a:spLocks noChangeShapeType="1"/>
            </p:cNvSpPr>
            <p:nvPr/>
          </p:nvSpPr>
          <p:spPr bwMode="auto">
            <a:xfrm>
              <a:off x="3264" y="331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9041" name="Group 35"/>
            <p:cNvGrpSpPr/>
            <p:nvPr/>
          </p:nvGrpSpPr>
          <p:grpSpPr bwMode="auto">
            <a:xfrm>
              <a:off x="2304" y="3456"/>
              <a:ext cx="336" cy="50"/>
              <a:chOff x="2304" y="3623"/>
              <a:chExt cx="336" cy="50"/>
            </a:xfrm>
          </p:grpSpPr>
          <p:sp>
            <p:nvSpPr>
              <p:cNvPr id="129053" name="Line 36"/>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4" name="Oval 37"/>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7558" name="Rectangle 38"/>
            <p:cNvSpPr>
              <a:spLocks noChangeArrowheads="1"/>
            </p:cNvSpPr>
            <p:nvPr/>
          </p:nvSpPr>
          <p:spPr bwMode="auto">
            <a:xfrm>
              <a:off x="2880" y="3504"/>
              <a:ext cx="404"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DDDDDD"/>
                    </a:outerShdw>
                  </a:effectLst>
                  <a:latin typeface="Times New Roman" panose="02020603050405020304" charset="0"/>
                </a:rPr>
                <a:t>CO</a:t>
              </a:r>
              <a:endParaRPr lang="en-US" altLang="zh-CN" sz="2800" b="1">
                <a:effectLst>
                  <a:outerShdw blurRad="38100" dist="38100" dir="2700000" algn="tl">
                    <a:srgbClr val="DDDDDD"/>
                  </a:outerShdw>
                </a:effectLst>
                <a:latin typeface="Times New Roman" panose="02020603050405020304" charset="0"/>
              </a:endParaRPr>
            </a:p>
          </p:txBody>
        </p:sp>
        <p:sp>
          <p:nvSpPr>
            <p:cNvPr id="107559" name="Text Box 39"/>
            <p:cNvSpPr txBox="1">
              <a:spLocks noChangeArrowheads="1"/>
            </p:cNvSpPr>
            <p:nvPr/>
          </p:nvSpPr>
          <p:spPr bwMode="auto">
            <a:xfrm>
              <a:off x="2832" y="3120"/>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29044" name="Oval 40"/>
            <p:cNvSpPr>
              <a:spLocks noChangeArrowheads="1"/>
            </p:cNvSpPr>
            <p:nvPr/>
          </p:nvSpPr>
          <p:spPr bwMode="auto">
            <a:xfrm>
              <a:off x="3552" y="3290"/>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45" name="Oval 41"/>
            <p:cNvSpPr>
              <a:spLocks noChangeArrowheads="1"/>
            </p:cNvSpPr>
            <p:nvPr/>
          </p:nvSpPr>
          <p:spPr bwMode="auto">
            <a:xfrm>
              <a:off x="3550" y="3625"/>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29046" name="Group 42"/>
            <p:cNvGrpSpPr/>
            <p:nvPr/>
          </p:nvGrpSpPr>
          <p:grpSpPr bwMode="auto">
            <a:xfrm>
              <a:off x="2304" y="3744"/>
              <a:ext cx="336" cy="50"/>
              <a:chOff x="2304" y="3623"/>
              <a:chExt cx="336" cy="50"/>
            </a:xfrm>
          </p:grpSpPr>
          <p:sp>
            <p:nvSpPr>
              <p:cNvPr id="129051" name="Line 43"/>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2" name="Oval 44"/>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29047" name="Group 45"/>
            <p:cNvGrpSpPr/>
            <p:nvPr/>
          </p:nvGrpSpPr>
          <p:grpSpPr bwMode="auto">
            <a:xfrm>
              <a:off x="2304" y="3168"/>
              <a:ext cx="336" cy="50"/>
              <a:chOff x="2304" y="3623"/>
              <a:chExt cx="336" cy="50"/>
            </a:xfrm>
          </p:grpSpPr>
          <p:sp>
            <p:nvSpPr>
              <p:cNvPr id="129049" name="Line 46"/>
              <p:cNvSpPr>
                <a:spLocks noChangeShapeType="1"/>
              </p:cNvSpPr>
              <p:nvPr/>
            </p:nvSpPr>
            <p:spPr bwMode="auto">
              <a:xfrm>
                <a:off x="2352" y="36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29050" name="Oval 47"/>
              <p:cNvSpPr>
                <a:spLocks noChangeArrowheads="1"/>
              </p:cNvSpPr>
              <p:nvPr/>
            </p:nvSpPr>
            <p:spPr bwMode="auto">
              <a:xfrm>
                <a:off x="2304" y="3623"/>
                <a:ext cx="50" cy="5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7568" name="Rectangle 48"/>
            <p:cNvSpPr>
              <a:spLocks noChangeArrowheads="1"/>
            </p:cNvSpPr>
            <p:nvPr/>
          </p:nvSpPr>
          <p:spPr bwMode="auto">
            <a:xfrm>
              <a:off x="2592" y="3600"/>
              <a:ext cx="404"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DDDDDD"/>
                    </a:outerShdw>
                  </a:effectLst>
                  <a:latin typeface="Times New Roman" panose="02020603050405020304" charset="0"/>
                </a:rPr>
                <a:t>CI</a:t>
              </a:r>
              <a:endParaRPr lang="en-US" altLang="zh-CN" sz="2800" b="1">
                <a:effectLst>
                  <a:outerShdw blurRad="38100" dist="38100" dir="2700000" algn="tl">
                    <a:srgbClr val="DDDDDD"/>
                  </a:outerShdw>
                </a:effectLst>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43"/>
                                        </p:tgtEl>
                                        <p:attrNameLst>
                                          <p:attrName>style.visibility</p:attrName>
                                        </p:attrNameLst>
                                      </p:cBhvr>
                                      <p:to>
                                        <p:strVal val="visible"/>
                                      </p:to>
                                    </p:set>
                                    <p:animEffect transition="in" filter="box(out)">
                                      <p:cBhvr>
                                        <p:cTn id="7" dur="500"/>
                                        <p:tgtEl>
                                          <p:spTgt spid="1075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545"/>
                                        </p:tgtEl>
                                        <p:attrNameLst>
                                          <p:attrName>style.visibility</p:attrName>
                                        </p:attrNameLst>
                                      </p:cBhvr>
                                      <p:to>
                                        <p:strVal val="visible"/>
                                      </p:to>
                                    </p:set>
                                    <p:animEffect transition="in" filter="box(out)">
                                      <p:cBhvr>
                                        <p:cTn id="12" dur="500"/>
                                        <p:tgtEl>
                                          <p:spTgt spid="107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44"/>
                                        </p:tgtEl>
                                        <p:attrNameLst>
                                          <p:attrName>style.visibility</p:attrName>
                                        </p:attrNameLst>
                                      </p:cBhvr>
                                      <p:to>
                                        <p:strVal val="visible"/>
                                      </p:to>
                                    </p:set>
                                    <p:animEffect transition="in" filter="wipe(left)">
                                      <p:cBhvr>
                                        <p:cTn id="27" dur="500"/>
                                        <p:tgtEl>
                                          <p:spTgt spid="1075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3" grpId="0" autoUpdateAnimBg="0"/>
      <p:bldP spid="107544" grpId="0" autoUpdateAnimBg="0"/>
      <p:bldP spid="10754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685800" y="533400"/>
            <a:ext cx="33528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  </a:t>
            </a:r>
            <a:r>
              <a:rPr lang="zh-CN" altLang="en-US" sz="2800" b="1">
                <a:solidFill>
                  <a:srgbClr val="006600"/>
                </a:solidFill>
                <a:effectLst>
                  <a:outerShdw blurRad="38100" dist="38100" dir="2700000" algn="tl">
                    <a:srgbClr val="DDDDDD"/>
                  </a:outerShdw>
                </a:effectLst>
              </a:rPr>
              <a:t>列逻辑状态表</a:t>
            </a:r>
          </a:p>
        </p:txBody>
      </p:sp>
      <p:sp>
        <p:nvSpPr>
          <p:cNvPr id="108547" name="Rectangle 3"/>
          <p:cNvSpPr>
            <a:spLocks noChangeArrowheads="1"/>
          </p:cNvSpPr>
          <p:nvPr/>
        </p:nvSpPr>
        <p:spPr bwMode="auto">
          <a:xfrm>
            <a:off x="685800" y="3505200"/>
            <a:ext cx="2563813"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(2)  </a:t>
            </a:r>
            <a:r>
              <a:rPr lang="zh-CN" altLang="en-US" sz="2800" b="1">
                <a:solidFill>
                  <a:srgbClr val="006600"/>
                </a:solidFill>
                <a:effectLst>
                  <a:outerShdw blurRad="38100" dist="38100" dir="2700000" algn="tl">
                    <a:srgbClr val="DDDDDD"/>
                  </a:outerShdw>
                </a:effectLst>
                <a:latin typeface="Times New Roman" panose="02020603050405020304" charset="0"/>
              </a:rPr>
              <a:t>写出逻辑式</a:t>
            </a:r>
          </a:p>
        </p:txBody>
      </p:sp>
      <p:graphicFrame>
        <p:nvGraphicFramePr>
          <p:cNvPr id="108548" name="Object 4"/>
          <p:cNvGraphicFramePr>
            <a:graphicFrameLocks noChangeAspect="1"/>
          </p:cNvGraphicFramePr>
          <p:nvPr/>
        </p:nvGraphicFramePr>
        <p:xfrm>
          <a:off x="939800" y="4114800"/>
          <a:ext cx="6527800" cy="533400"/>
        </p:xfrm>
        <a:graphic>
          <a:graphicData uri="http://schemas.openxmlformats.org/presentationml/2006/ole">
            <mc:AlternateContent xmlns:mc="http://schemas.openxmlformats.org/markup-compatibility/2006">
              <mc:Choice xmlns:v="urn:schemas-microsoft-com:vml" Requires="v">
                <p:oleObj spid="_x0000_s125076" name="公式" r:id="rId5" imgW="3644900" imgH="190500" progId="Equation.3">
                  <p:embed/>
                </p:oleObj>
              </mc:Choice>
              <mc:Fallback>
                <p:oleObj name="公式" r:id="rId5" imgW="3644900" imgH="190500" progId="Equation.3">
                  <p:embed/>
                  <p:pic>
                    <p:nvPicPr>
                      <p:cNvPr id="0" name="图片 1249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114800"/>
                        <a:ext cx="6527800" cy="533400"/>
                      </a:xfrm>
                      <a:prstGeom prst="rect">
                        <a:avLst/>
                      </a:prstGeom>
                      <a:noFill/>
                      <a:ln>
                        <a:noFill/>
                      </a:ln>
                      <a:effectLst/>
                    </p:spPr>
                  </p:pic>
                </p:oleObj>
              </mc:Fallback>
            </mc:AlternateContent>
          </a:graphicData>
        </a:graphic>
      </p:graphicFrame>
      <p:graphicFrame>
        <p:nvGraphicFramePr>
          <p:cNvPr id="108549" name="Object 5"/>
          <p:cNvGraphicFramePr>
            <a:graphicFrameLocks noChangeAspect="1"/>
          </p:cNvGraphicFramePr>
          <p:nvPr/>
        </p:nvGraphicFramePr>
        <p:xfrm>
          <a:off x="838200" y="5181600"/>
          <a:ext cx="7185025" cy="533400"/>
        </p:xfrm>
        <a:graphic>
          <a:graphicData uri="http://schemas.openxmlformats.org/presentationml/2006/ole">
            <mc:AlternateContent xmlns:mc="http://schemas.openxmlformats.org/markup-compatibility/2006">
              <mc:Choice xmlns:v="urn:schemas-microsoft-com:vml" Requires="v">
                <p:oleObj spid="_x0000_s125077" name="公式" r:id="rId7" imgW="3657600" imgH="190500" progId="Equation.3">
                  <p:embed/>
                </p:oleObj>
              </mc:Choice>
              <mc:Fallback>
                <p:oleObj name="公式" r:id="rId7" imgW="3657600" imgH="190500" progId="Equation.3">
                  <p:embed/>
                  <p:pic>
                    <p:nvPicPr>
                      <p:cNvPr id="0" name="图片 1249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81600"/>
                        <a:ext cx="7185025" cy="533400"/>
                      </a:xfrm>
                      <a:prstGeom prst="rect">
                        <a:avLst/>
                      </a:prstGeom>
                      <a:noFill/>
                      <a:ln>
                        <a:noFill/>
                      </a:ln>
                      <a:effectLst/>
                    </p:spPr>
                  </p:pic>
                </p:oleObj>
              </mc:Fallback>
            </mc:AlternateContent>
          </a:graphicData>
        </a:graphic>
      </p:graphicFrame>
      <p:graphicFrame>
        <p:nvGraphicFramePr>
          <p:cNvPr id="108550" name="Object 6"/>
          <p:cNvGraphicFramePr>
            <a:graphicFrameLocks noChangeAspect="1"/>
          </p:cNvGraphicFramePr>
          <p:nvPr/>
        </p:nvGraphicFramePr>
        <p:xfrm>
          <a:off x="1258888" y="5791200"/>
          <a:ext cx="4227512" cy="533400"/>
        </p:xfrm>
        <a:graphic>
          <a:graphicData uri="http://schemas.openxmlformats.org/presentationml/2006/ole">
            <mc:AlternateContent xmlns:mc="http://schemas.openxmlformats.org/markup-compatibility/2006">
              <mc:Choice xmlns:v="urn:schemas-microsoft-com:vml" Requires="v">
                <p:oleObj spid="_x0000_s125078" name="公式" r:id="rId9" imgW="1854200" imgH="177800" progId="Equation.3">
                  <p:embed/>
                </p:oleObj>
              </mc:Choice>
              <mc:Fallback>
                <p:oleObj name="公式" r:id="rId9" imgW="1854200" imgH="177800" progId="Equation.3">
                  <p:embed/>
                  <p:pic>
                    <p:nvPicPr>
                      <p:cNvPr id="0" name="图片 1249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791200"/>
                        <a:ext cx="4227512" cy="533400"/>
                      </a:xfrm>
                      <a:prstGeom prst="rect">
                        <a:avLst/>
                      </a:prstGeom>
                      <a:noFill/>
                      <a:ln>
                        <a:noFill/>
                      </a:ln>
                      <a:effectLst/>
                    </p:spPr>
                  </p:pic>
                </p:oleObj>
              </mc:Fallback>
            </mc:AlternateContent>
          </a:graphicData>
        </a:graphic>
      </p:graphicFrame>
      <p:graphicFrame>
        <p:nvGraphicFramePr>
          <p:cNvPr id="108551" name="Object 7"/>
          <p:cNvGraphicFramePr>
            <a:graphicFrameLocks noChangeAspect="1"/>
          </p:cNvGraphicFramePr>
          <p:nvPr/>
        </p:nvGraphicFramePr>
        <p:xfrm>
          <a:off x="1316038" y="4648200"/>
          <a:ext cx="2951162" cy="533400"/>
        </p:xfrm>
        <a:graphic>
          <a:graphicData uri="http://schemas.openxmlformats.org/presentationml/2006/ole">
            <mc:AlternateContent xmlns:mc="http://schemas.openxmlformats.org/markup-compatibility/2006">
              <mc:Choice xmlns:v="urn:schemas-microsoft-com:vml" Requires="v">
                <p:oleObj spid="_x0000_s125079" name="公式" r:id="rId11" imgW="1257300" imgH="177800" progId="Equation.3">
                  <p:embed/>
                </p:oleObj>
              </mc:Choice>
              <mc:Fallback>
                <p:oleObj name="公式" r:id="rId11" imgW="1257300" imgH="177800" progId="Equation.3">
                  <p:embed/>
                  <p:pic>
                    <p:nvPicPr>
                      <p:cNvPr id="0" name="图片 1249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6038" y="4648200"/>
                        <a:ext cx="2951162" cy="533400"/>
                      </a:xfrm>
                      <a:prstGeom prst="rect">
                        <a:avLst/>
                      </a:prstGeom>
                      <a:noFill/>
                      <a:ln>
                        <a:noFill/>
                      </a:ln>
                      <a:effectLst/>
                    </p:spPr>
                  </p:pic>
                </p:oleObj>
              </mc:Fallback>
            </mc:AlternateContent>
          </a:graphicData>
        </a:graphic>
      </p:graphicFrame>
      <p:grpSp>
        <p:nvGrpSpPr>
          <p:cNvPr id="2" name="Group 22"/>
          <p:cNvGrpSpPr/>
          <p:nvPr/>
        </p:nvGrpSpPr>
        <p:grpSpPr bwMode="auto">
          <a:xfrm>
            <a:off x="4495800" y="457200"/>
            <a:ext cx="3276600" cy="3690938"/>
            <a:chOff x="2832" y="288"/>
            <a:chExt cx="2064" cy="2325"/>
          </a:xfrm>
        </p:grpSpPr>
        <p:grpSp>
          <p:nvGrpSpPr>
            <p:cNvPr id="130057" name="Group 8"/>
            <p:cNvGrpSpPr/>
            <p:nvPr/>
          </p:nvGrpSpPr>
          <p:grpSpPr bwMode="auto">
            <a:xfrm>
              <a:off x="2832" y="288"/>
              <a:ext cx="2064" cy="2325"/>
              <a:chOff x="2592" y="336"/>
              <a:chExt cx="2064" cy="2325"/>
            </a:xfrm>
          </p:grpSpPr>
          <p:sp>
            <p:nvSpPr>
              <p:cNvPr id="130059" name="Line 9"/>
              <p:cNvSpPr>
                <a:spLocks noChangeShapeType="1"/>
              </p:cNvSpPr>
              <p:nvPr/>
            </p:nvSpPr>
            <p:spPr bwMode="auto">
              <a:xfrm>
                <a:off x="3840" y="384"/>
                <a:ext cx="0" cy="220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54" name="Rectangle 10"/>
              <p:cNvSpPr>
                <a:spLocks noChangeArrowheads="1"/>
              </p:cNvSpPr>
              <p:nvPr/>
            </p:nvSpPr>
            <p:spPr bwMode="auto">
              <a:xfrm>
                <a:off x="2592" y="336"/>
                <a:ext cx="2064" cy="327"/>
              </a:xfrm>
              <a:prstGeom prst="rect">
                <a:avLst/>
              </a:prstGeom>
              <a:noFill/>
              <a:ln w="9525">
                <a:noFill/>
                <a:miter lim="800000"/>
              </a:ln>
              <a:effectLst/>
            </p:spPr>
            <p:txBody>
              <a:bodyPr>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B</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C</a:t>
                </a:r>
                <a:r>
                  <a:rPr lang="en-US" altLang="zh-CN" sz="2800" b="1" baseline="-25000">
                    <a:effectLst>
                      <a:outerShdw blurRad="38100" dist="38100" dir="2700000" algn="tl">
                        <a:srgbClr val="DDDDDD"/>
                      </a:outerShdw>
                    </a:effectLst>
                    <a:latin typeface="Times New Roman" panose="02020603050405020304" charset="0"/>
                  </a:rPr>
                  <a:t>i-1</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S</a:t>
                </a:r>
                <a:r>
                  <a:rPr lang="en-US" altLang="zh-CN" sz="2800" b="1" baseline="-25000">
                    <a:effectLst>
                      <a:outerShdw blurRad="38100" dist="38100" dir="2700000" algn="tl">
                        <a:srgbClr val="DDDDDD"/>
                      </a:outerShdw>
                    </a:effectLst>
                    <a:latin typeface="Times New Roman" panose="02020603050405020304" charset="0"/>
                  </a:rPr>
                  <a:t>i    </a:t>
                </a: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C</a:t>
                </a:r>
                <a:r>
                  <a:rPr lang="en-US" altLang="zh-CN" sz="2800" b="1" baseline="-25000">
                    <a:effectLst>
                      <a:outerShdw blurRad="38100" dist="38100" dir="2700000" algn="tl">
                        <a:srgbClr val="DDDDDD"/>
                      </a:outerShdw>
                    </a:effectLst>
                    <a:latin typeface="Times New Roman" panose="02020603050405020304" charset="0"/>
                  </a:rPr>
                  <a:t>i</a:t>
                </a:r>
                <a:r>
                  <a:rPr lang="en-US" altLang="zh-CN" sz="2800" b="1">
                    <a:solidFill>
                      <a:srgbClr val="CC0000"/>
                    </a:solidFill>
                    <a:effectLst>
                      <a:outerShdw blurRad="38100" dist="38100" dir="2700000" algn="tl">
                        <a:srgbClr val="DDDDDD"/>
                      </a:outerShdw>
                    </a:effectLst>
                    <a:latin typeface="Times New Roman" panose="02020603050405020304" charset="0"/>
                  </a:rPr>
                  <a:t>  </a:t>
                </a:r>
              </a:p>
            </p:txBody>
          </p:sp>
          <p:sp>
            <p:nvSpPr>
              <p:cNvPr id="130061" name="Rectangle 11"/>
              <p:cNvSpPr>
                <a:spLocks noChangeArrowheads="1"/>
              </p:cNvSpPr>
              <p:nvPr/>
            </p:nvSpPr>
            <p:spPr bwMode="auto">
              <a:xfrm>
                <a:off x="2640" y="65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0     0      0     0     0</a:t>
                </a:r>
                <a:endParaRPr lang="en-US" altLang="zh-CN" sz="2800" b="1">
                  <a:solidFill>
                    <a:schemeClr val="bg1"/>
                  </a:solidFill>
                  <a:latin typeface="Times New Roman" panose="02020603050405020304" charset="0"/>
                </a:endParaRPr>
              </a:p>
            </p:txBody>
          </p:sp>
          <p:sp>
            <p:nvSpPr>
              <p:cNvPr id="130062" name="Rectangle 12"/>
              <p:cNvSpPr>
                <a:spLocks noChangeArrowheads="1"/>
              </p:cNvSpPr>
              <p:nvPr/>
            </p:nvSpPr>
            <p:spPr bwMode="auto">
              <a:xfrm>
                <a:off x="2640" y="89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30063" name="Rectangle 13"/>
              <p:cNvSpPr>
                <a:spLocks noChangeArrowheads="1"/>
              </p:cNvSpPr>
              <p:nvPr/>
            </p:nvSpPr>
            <p:spPr bwMode="auto">
              <a:xfrm>
                <a:off x="2640" y="113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08558" name="Rectangle 14"/>
              <p:cNvSpPr>
                <a:spLocks noChangeArrowheads="1"/>
              </p:cNvSpPr>
              <p:nvPr/>
            </p:nvSpPr>
            <p:spPr bwMode="auto">
              <a:xfrm>
                <a:off x="2640" y="137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0     1      1     0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08559" name="Rectangle 15"/>
              <p:cNvSpPr>
                <a:spLocks noChangeArrowheads="1"/>
              </p:cNvSpPr>
              <p:nvPr/>
            </p:nvSpPr>
            <p:spPr bwMode="auto">
              <a:xfrm>
                <a:off x="2640" y="161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1     0      0     </a:t>
                </a:r>
                <a:r>
                  <a:rPr lang="en-US" altLang="zh-CN" sz="2800" b="1">
                    <a:solidFill>
                      <a:srgbClr val="CC0000"/>
                    </a:solidFill>
                    <a:effectLst>
                      <a:outerShdw blurRad="38100" dist="38100" dir="2700000" algn="tl">
                        <a:srgbClr val="DDDDDD"/>
                      </a:outerShdw>
                    </a:effectLst>
                    <a:latin typeface="Times New Roman" panose="02020603050405020304" charset="0"/>
                  </a:rPr>
                  <a:t>1</a:t>
                </a:r>
                <a:r>
                  <a:rPr lang="en-US" altLang="zh-CN" sz="2800" b="1">
                    <a:latin typeface="Times New Roman" panose="02020603050405020304" charset="0"/>
                  </a:rPr>
                  <a:t>     0</a:t>
                </a:r>
                <a:endParaRPr lang="en-US" altLang="zh-CN" sz="2800" b="1">
                  <a:solidFill>
                    <a:schemeClr val="bg1"/>
                  </a:solidFill>
                  <a:latin typeface="Times New Roman" panose="02020603050405020304" charset="0"/>
                </a:endParaRPr>
              </a:p>
            </p:txBody>
          </p:sp>
          <p:sp>
            <p:nvSpPr>
              <p:cNvPr id="108560" name="Rectangle 16"/>
              <p:cNvSpPr>
                <a:spLocks noChangeArrowheads="1"/>
              </p:cNvSpPr>
              <p:nvPr/>
            </p:nvSpPr>
            <p:spPr bwMode="auto">
              <a:xfrm>
                <a:off x="2640" y="185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1     0      1     0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08561" name="Rectangle 17"/>
              <p:cNvSpPr>
                <a:spLocks noChangeArrowheads="1"/>
              </p:cNvSpPr>
              <p:nvPr/>
            </p:nvSpPr>
            <p:spPr bwMode="auto">
              <a:xfrm>
                <a:off x="2640" y="2094"/>
                <a:ext cx="1852" cy="327"/>
              </a:xfrm>
              <a:prstGeom prst="rect">
                <a:avLst/>
              </a:prstGeom>
              <a:noFill/>
              <a:ln w="9525">
                <a:noFill/>
                <a:miter lim="800000"/>
              </a:ln>
              <a:effectLst/>
            </p:spPr>
            <p:txBody>
              <a:bodyPr wrap="none">
                <a:spAutoFit/>
              </a:bodyPr>
              <a:lstStyle/>
              <a:p>
                <a:pPr>
                  <a:spcBef>
                    <a:spcPct val="50000"/>
                  </a:spcBef>
                </a:pPr>
                <a:r>
                  <a:rPr lang="en-US" altLang="zh-CN" sz="2800" b="1">
                    <a:latin typeface="Times New Roman" panose="02020603050405020304" charset="0"/>
                  </a:rPr>
                  <a:t>1     1      0     0     </a:t>
                </a:r>
                <a:r>
                  <a:rPr lang="en-US" altLang="zh-CN" sz="2800" b="1">
                    <a:solidFill>
                      <a:srgbClr val="CC0000"/>
                    </a:solidFill>
                    <a:effectLst>
                      <a:outerShdw blurRad="38100" dist="38100" dir="2700000" algn="tl">
                        <a:srgbClr val="DDDDDD"/>
                      </a:outerShdw>
                    </a:effectLst>
                    <a:latin typeface="Times New Roman" panose="02020603050405020304" charset="0"/>
                  </a:rPr>
                  <a:t>1</a:t>
                </a:r>
              </a:p>
            </p:txBody>
          </p:sp>
          <p:sp>
            <p:nvSpPr>
              <p:cNvPr id="130068" name="Rectangle 18"/>
              <p:cNvSpPr>
                <a:spLocks noChangeArrowheads="1"/>
              </p:cNvSpPr>
              <p:nvPr/>
            </p:nvSpPr>
            <p:spPr bwMode="auto">
              <a:xfrm>
                <a:off x="2640" y="2334"/>
                <a:ext cx="185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CC0000"/>
                    </a:solidFill>
                    <a:latin typeface="Times New Roman" panose="02020603050405020304" charset="0"/>
                  </a:rPr>
                  <a:t>1</a:t>
                </a:r>
                <a:r>
                  <a:rPr lang="en-US" altLang="zh-CN" sz="2800" b="1">
                    <a:latin typeface="Times New Roman" panose="02020603050405020304" charset="0"/>
                  </a:rPr>
                  <a:t>     1</a:t>
                </a:r>
                <a:endParaRPr lang="en-US" altLang="zh-CN" sz="2800" b="1">
                  <a:solidFill>
                    <a:schemeClr val="bg1"/>
                  </a:solidFill>
                  <a:latin typeface="Times New Roman" panose="02020603050405020304" charset="0"/>
                </a:endParaRPr>
              </a:p>
            </p:txBody>
          </p:sp>
          <p:sp>
            <p:nvSpPr>
              <p:cNvPr id="130069" name="Line 19"/>
              <p:cNvSpPr>
                <a:spLocks noChangeShapeType="1"/>
              </p:cNvSpPr>
              <p:nvPr/>
            </p:nvSpPr>
            <p:spPr bwMode="auto">
              <a:xfrm>
                <a:off x="2640" y="672"/>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0070" name="Line 20"/>
              <p:cNvSpPr>
                <a:spLocks noChangeShapeType="1"/>
              </p:cNvSpPr>
              <p:nvPr/>
            </p:nvSpPr>
            <p:spPr bwMode="auto">
              <a:xfrm>
                <a:off x="2640" y="384"/>
                <a:ext cx="182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30058" name="Line 21"/>
            <p:cNvSpPr>
              <a:spLocks noChangeShapeType="1"/>
            </p:cNvSpPr>
            <p:nvPr/>
          </p:nvSpPr>
          <p:spPr bwMode="auto">
            <a:xfrm>
              <a:off x="2880" y="2568"/>
              <a:ext cx="187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box(out)">
                                      <p:cBhvr>
                                        <p:cTn id="12" dur="500"/>
                                        <p:tgtEl>
                                          <p:spTgt spid="108547"/>
                                        </p:tgtEl>
                                      </p:cBhvr>
                                    </p:animEffect>
                                  </p:childTnLst>
                                  <p:subTnLst>
                                    <p:audio>
                                      <p:cMediaNode>
                                        <p:cTn display="0" masterRel="sameClick">
                                          <p:stCondLst>
                                            <p:cond evt="begin" delay="0">
                                              <p:tn val="10"/>
                                            </p:cond>
                                          </p:stCondLst>
                                          <p:endCondLst>
                                            <p:cond evt="onStopAudio" delay="0">
                                              <p:tgtEl>
                                                <p:sldTgt/>
                                              </p:tgtEl>
                                            </p:cond>
                                          </p:endCondLst>
                                        </p:cTn>
                                        <p:tgtEl>
                                          <p:sndTgt r:embed="rId3"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548"/>
                                        </p:tgtEl>
                                        <p:attrNameLst>
                                          <p:attrName>style.visibility</p:attrName>
                                        </p:attrNameLst>
                                      </p:cBhvr>
                                      <p:to>
                                        <p:strVal val="visible"/>
                                      </p:to>
                                    </p:set>
                                    <p:animEffect transition="in" filter="blinds(horizontal)">
                                      <p:cBhvr>
                                        <p:cTn id="17" dur="500"/>
                                        <p:tgtEl>
                                          <p:spTgt spid="108548"/>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8551"/>
                                        </p:tgtEl>
                                        <p:attrNameLst>
                                          <p:attrName>style.visibility</p:attrName>
                                        </p:attrNameLst>
                                      </p:cBhvr>
                                      <p:to>
                                        <p:strVal val="visible"/>
                                      </p:to>
                                    </p:set>
                                    <p:animEffect transition="in" filter="blinds(horizontal)">
                                      <p:cBhvr>
                                        <p:cTn id="22" dur="500"/>
                                        <p:tgtEl>
                                          <p:spTgt spid="108551"/>
                                        </p:tgtEl>
                                      </p:cBhvr>
                                    </p:animEffect>
                                  </p:childTnLst>
                                  <p:subTnLst>
                                    <p:audio>
                                      <p:cMediaNode>
                                        <p:cTn display="0" masterRel="sameClick">
                                          <p:stCondLst>
                                            <p:cond evt="begin" delay="0">
                                              <p:tn val="20"/>
                                            </p:cond>
                                          </p:stCondLst>
                                          <p:endCondLst>
                                            <p:cond evt="onStopAudio" delay="0">
                                              <p:tgtEl>
                                                <p:sldTgt/>
                                              </p:tgtEl>
                                            </p:cond>
                                          </p:endCondLst>
                                        </p:cTn>
                                        <p:tgtEl>
                                          <p:sndTgt r:embed="rId3" name="感叹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8549"/>
                                        </p:tgtEl>
                                        <p:attrNameLst>
                                          <p:attrName>style.visibility</p:attrName>
                                        </p:attrNameLst>
                                      </p:cBhvr>
                                      <p:to>
                                        <p:strVal val="visible"/>
                                      </p:to>
                                    </p:set>
                                    <p:animEffect transition="in" filter="blinds(horizontal)">
                                      <p:cBhvr>
                                        <p:cTn id="27" dur="500"/>
                                        <p:tgtEl>
                                          <p:spTgt spid="108549"/>
                                        </p:tgtEl>
                                      </p:cBhvr>
                                    </p:animEffect>
                                  </p:childTnLst>
                                  <p:subTnLst>
                                    <p:audio>
                                      <p:cMediaNode>
                                        <p:cTn display="0" masterRel="sameClick">
                                          <p:stCondLst>
                                            <p:cond evt="begin" delay="0">
                                              <p:tn val="25"/>
                                            </p:cond>
                                          </p:stCondLst>
                                          <p:endCondLst>
                                            <p:cond evt="onStopAudio" delay="0">
                                              <p:tgtEl>
                                                <p:sldTgt/>
                                              </p:tgtEl>
                                            </p:cond>
                                          </p:endCondLst>
                                        </p:cTn>
                                        <p:tgtEl>
                                          <p:sndTgt r:embed="rId4" name="感叹时奏乐.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8550"/>
                                        </p:tgtEl>
                                        <p:attrNameLst>
                                          <p:attrName>style.visibility</p:attrName>
                                        </p:attrNameLst>
                                      </p:cBhvr>
                                      <p:to>
                                        <p:strVal val="visible"/>
                                      </p:to>
                                    </p:set>
                                    <p:animEffect transition="in" filter="blinds(horizontal)">
                                      <p:cBhvr>
                                        <p:cTn id="32" dur="500"/>
                                        <p:tgtEl>
                                          <p:spTgt spid="108550"/>
                                        </p:tgtEl>
                                      </p:cBhvr>
                                    </p:animEffect>
                                  </p:childTnLst>
                                  <p:subTnLst>
                                    <p:audio>
                                      <p:cMediaNode>
                                        <p:cTn display="0" masterRel="sameClick">
                                          <p:stCondLst>
                                            <p:cond evt="begin" delay="0">
                                              <p:tn val="30"/>
                                            </p:cond>
                                          </p:stCondLst>
                                          <p:endCondLst>
                                            <p:cond evt="onStopAudio" delay="0">
                                              <p:tgtEl>
                                                <p:sldTgt/>
                                              </p:tgtEl>
                                            </p:cond>
                                          </p:endCondLst>
                                        </p:cTn>
                                        <p:tgtEl>
                                          <p:sndTgt r:embed="rId4"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3446463" y="954088"/>
          <a:ext cx="4260850" cy="569912"/>
        </p:xfrm>
        <a:graphic>
          <a:graphicData uri="http://schemas.openxmlformats.org/presentationml/2006/ole">
            <mc:AlternateContent xmlns:mc="http://schemas.openxmlformats.org/markup-compatibility/2006">
              <mc:Choice xmlns:v="urn:schemas-microsoft-com:vml" Requires="v">
                <p:oleObj spid="_x0000_s126064" name="公式" r:id="rId3" imgW="2108200" imgH="177800" progId="Equation.3">
                  <p:embed/>
                </p:oleObj>
              </mc:Choice>
              <mc:Fallback>
                <p:oleObj name="公式" r:id="rId3" imgW="2108200" imgH="177800" progId="Equation.3">
                  <p:embed/>
                  <p:pic>
                    <p:nvPicPr>
                      <p:cNvPr id="0" name="图片 1259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954088"/>
                        <a:ext cx="4260850" cy="569912"/>
                      </a:xfrm>
                      <a:prstGeom prst="rect">
                        <a:avLst/>
                      </a:prstGeom>
                      <a:noFill/>
                      <a:ln>
                        <a:noFill/>
                      </a:ln>
                      <a:effectLst/>
                    </p:spPr>
                  </p:pic>
                </p:oleObj>
              </mc:Fallback>
            </mc:AlternateContent>
          </a:graphicData>
        </a:graphic>
      </p:graphicFrame>
      <p:graphicFrame>
        <p:nvGraphicFramePr>
          <p:cNvPr id="131075" name="Object 3"/>
          <p:cNvGraphicFramePr>
            <a:graphicFrameLocks noChangeAspect="1"/>
          </p:cNvGraphicFramePr>
          <p:nvPr/>
        </p:nvGraphicFramePr>
        <p:xfrm>
          <a:off x="3444875" y="457200"/>
          <a:ext cx="3057525" cy="569913"/>
        </p:xfrm>
        <a:graphic>
          <a:graphicData uri="http://schemas.openxmlformats.org/presentationml/2006/ole">
            <mc:AlternateContent xmlns:mc="http://schemas.openxmlformats.org/markup-compatibility/2006">
              <mc:Choice xmlns:v="urn:schemas-microsoft-com:vml" Requires="v">
                <p:oleObj spid="_x0000_s126065" name="公式" r:id="rId5" imgW="1473200" imgH="177800" progId="Equation.3">
                  <p:embed/>
                </p:oleObj>
              </mc:Choice>
              <mc:Fallback>
                <p:oleObj name="公式" r:id="rId5" imgW="1473200" imgH="177800" progId="Equation.3">
                  <p:embed/>
                  <p:pic>
                    <p:nvPicPr>
                      <p:cNvPr id="0" name="图片 1259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4875" y="457200"/>
                        <a:ext cx="3057525" cy="569913"/>
                      </a:xfrm>
                      <a:prstGeom prst="rect">
                        <a:avLst/>
                      </a:prstGeom>
                      <a:noFill/>
                      <a:ln>
                        <a:noFill/>
                      </a:ln>
                      <a:effectLst/>
                    </p:spPr>
                  </p:pic>
                </p:oleObj>
              </mc:Fallback>
            </mc:AlternateContent>
          </a:graphicData>
        </a:graphic>
      </p:graphicFrame>
      <p:grpSp>
        <p:nvGrpSpPr>
          <p:cNvPr id="2" name="Group 4"/>
          <p:cNvGrpSpPr/>
          <p:nvPr/>
        </p:nvGrpSpPr>
        <p:grpSpPr bwMode="auto">
          <a:xfrm>
            <a:off x="685800" y="457200"/>
            <a:ext cx="3840163" cy="5753100"/>
            <a:chOff x="432" y="336"/>
            <a:chExt cx="2419" cy="3624"/>
          </a:xfrm>
        </p:grpSpPr>
        <p:sp>
          <p:nvSpPr>
            <p:cNvPr id="109573" name="Rectangle 5"/>
            <p:cNvSpPr>
              <a:spLocks noChangeArrowheads="1"/>
            </p:cNvSpPr>
            <p:nvPr/>
          </p:nvSpPr>
          <p:spPr bwMode="auto">
            <a:xfrm>
              <a:off x="1104" y="3633"/>
              <a:ext cx="791" cy="327"/>
            </a:xfrm>
            <a:prstGeom prst="rect">
              <a:avLst/>
            </a:prstGeom>
            <a:noFill/>
            <a:ln w="9525">
              <a:noFill/>
              <a:miter lim="800000"/>
            </a:ln>
            <a:effectLst/>
          </p:spPr>
          <p:txBody>
            <a:bodyPr wrap="none">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sp>
          <p:nvSpPr>
            <p:cNvPr id="131118" name="Rectangle 6"/>
            <p:cNvSpPr>
              <a:spLocks noChangeArrowheads="1"/>
            </p:cNvSpPr>
            <p:nvPr/>
          </p:nvSpPr>
          <p:spPr bwMode="auto">
            <a:xfrm>
              <a:off x="1920" y="3072"/>
              <a:ext cx="432"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31119" name="Group 7"/>
            <p:cNvGrpSpPr/>
            <p:nvPr/>
          </p:nvGrpSpPr>
          <p:grpSpPr bwMode="auto">
            <a:xfrm>
              <a:off x="1146" y="864"/>
              <a:ext cx="390" cy="576"/>
              <a:chOff x="906" y="816"/>
              <a:chExt cx="390" cy="576"/>
            </a:xfrm>
          </p:grpSpPr>
          <p:sp>
            <p:nvSpPr>
              <p:cNvPr id="131167" name="Rectangle 8"/>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8" name="Text Box 9"/>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sp>
          <p:nvSpPr>
            <p:cNvPr id="131120" name="Text Box 10"/>
            <p:cNvSpPr txBox="1">
              <a:spLocks noChangeArrowheads="1"/>
            </p:cNvSpPr>
            <p:nvPr/>
          </p:nvSpPr>
          <p:spPr bwMode="auto">
            <a:xfrm>
              <a:off x="1968" y="3120"/>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=1</a:t>
              </a:r>
              <a:endParaRPr lang="en-US" altLang="zh-CN" sz="3600" b="1">
                <a:solidFill>
                  <a:srgbClr val="CC0000"/>
                </a:solidFill>
              </a:endParaRPr>
            </a:p>
          </p:txBody>
        </p:sp>
        <p:sp>
          <p:nvSpPr>
            <p:cNvPr id="131121" name="Line 11"/>
            <p:cNvSpPr>
              <a:spLocks noChangeShapeType="1"/>
            </p:cNvSpPr>
            <p:nvPr/>
          </p:nvSpPr>
          <p:spPr bwMode="auto">
            <a:xfrm>
              <a:off x="768" y="720"/>
              <a:ext cx="0" cy="264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2" name="Line 12"/>
            <p:cNvSpPr>
              <a:spLocks noChangeShapeType="1"/>
            </p:cNvSpPr>
            <p:nvPr/>
          </p:nvSpPr>
          <p:spPr bwMode="auto">
            <a:xfrm>
              <a:off x="576" y="720"/>
              <a:ext cx="0" cy="283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3" name="Line 13"/>
            <p:cNvSpPr>
              <a:spLocks noChangeShapeType="1"/>
            </p:cNvSpPr>
            <p:nvPr/>
          </p:nvSpPr>
          <p:spPr bwMode="auto">
            <a:xfrm>
              <a:off x="1536" y="1200"/>
              <a:ext cx="14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4" name="Line 14"/>
            <p:cNvSpPr>
              <a:spLocks noChangeShapeType="1"/>
            </p:cNvSpPr>
            <p:nvPr/>
          </p:nvSpPr>
          <p:spPr bwMode="auto">
            <a:xfrm>
              <a:off x="1680" y="1728"/>
              <a:ext cx="24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5" name="Line 15"/>
            <p:cNvSpPr>
              <a:spLocks noChangeShapeType="1"/>
            </p:cNvSpPr>
            <p:nvPr/>
          </p:nvSpPr>
          <p:spPr bwMode="auto">
            <a:xfrm>
              <a:off x="1536" y="1968"/>
              <a:ext cx="38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6" name="Line 16"/>
            <p:cNvSpPr>
              <a:spLocks noChangeShapeType="1"/>
            </p:cNvSpPr>
            <p:nvPr/>
          </p:nvSpPr>
          <p:spPr bwMode="auto">
            <a:xfrm>
              <a:off x="1680" y="2160"/>
              <a:ext cx="24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7" name="Line 17"/>
            <p:cNvSpPr>
              <a:spLocks noChangeShapeType="1"/>
            </p:cNvSpPr>
            <p:nvPr/>
          </p:nvSpPr>
          <p:spPr bwMode="auto">
            <a:xfrm>
              <a:off x="2352" y="3360"/>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8" name="Oval 18"/>
            <p:cNvSpPr>
              <a:spLocks noChangeArrowheads="1"/>
            </p:cNvSpPr>
            <p:nvPr/>
          </p:nvSpPr>
          <p:spPr bwMode="auto">
            <a:xfrm>
              <a:off x="929" y="65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29" name="Rectangle 19"/>
            <p:cNvSpPr>
              <a:spLocks noChangeArrowheads="1"/>
            </p:cNvSpPr>
            <p:nvPr/>
          </p:nvSpPr>
          <p:spPr bwMode="auto">
            <a:xfrm>
              <a:off x="1920" y="1680"/>
              <a:ext cx="432" cy="57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30" name="Text Box 20"/>
            <p:cNvSpPr txBox="1">
              <a:spLocks noChangeArrowheads="1"/>
            </p:cNvSpPr>
            <p:nvPr/>
          </p:nvSpPr>
          <p:spPr bwMode="auto">
            <a:xfrm>
              <a:off x="1968" y="1728"/>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&gt;1</a:t>
              </a:r>
              <a:endParaRPr lang="en-US" altLang="zh-CN" sz="3600" b="1"/>
            </a:p>
          </p:txBody>
        </p:sp>
        <p:sp>
          <p:nvSpPr>
            <p:cNvPr id="131131" name="Line 21"/>
            <p:cNvSpPr>
              <a:spLocks noChangeShapeType="1"/>
            </p:cNvSpPr>
            <p:nvPr/>
          </p:nvSpPr>
          <p:spPr bwMode="auto">
            <a:xfrm flipH="1">
              <a:off x="2016" y="1920"/>
              <a:ext cx="144" cy="9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32" name="Line 22"/>
            <p:cNvSpPr>
              <a:spLocks noChangeShapeType="1"/>
            </p:cNvSpPr>
            <p:nvPr/>
          </p:nvSpPr>
          <p:spPr bwMode="auto">
            <a:xfrm>
              <a:off x="2352" y="1968"/>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33" name="Oval 23"/>
            <p:cNvSpPr>
              <a:spLocks noChangeArrowheads="1"/>
            </p:cNvSpPr>
            <p:nvPr/>
          </p:nvSpPr>
          <p:spPr bwMode="auto">
            <a:xfrm>
              <a:off x="2544" y="194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09592" name="Text Box 24"/>
            <p:cNvSpPr txBox="1">
              <a:spLocks noChangeArrowheads="1"/>
            </p:cNvSpPr>
            <p:nvPr/>
          </p:nvSpPr>
          <p:spPr bwMode="auto">
            <a:xfrm>
              <a:off x="432" y="336"/>
              <a:ext cx="336"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0000"/>
                  </a:solidFill>
                  <a:effectLst>
                    <a:outerShdw blurRad="38100" dist="38100" dir="2700000" algn="tl">
                      <a:srgbClr val="DDDDDD"/>
                    </a:outerShdw>
                  </a:effectLst>
                </a:rPr>
                <a:t>A</a:t>
              </a:r>
              <a:r>
                <a:rPr lang="en-US" altLang="zh-CN" sz="2800" b="1" baseline="-25000">
                  <a:solidFill>
                    <a:srgbClr val="FF0000"/>
                  </a:solidFill>
                  <a:effectLst>
                    <a:outerShdw blurRad="38100" dist="38100" dir="2700000" algn="tl">
                      <a:srgbClr val="DDDDDD"/>
                    </a:outerShdw>
                  </a:effectLst>
                </a:rPr>
                <a:t>i</a:t>
              </a:r>
              <a:endParaRPr lang="en-US" altLang="zh-CN" sz="2800" b="1">
                <a:solidFill>
                  <a:schemeClr val="bg1"/>
                </a:solidFill>
                <a:effectLst>
                  <a:outerShdw blurRad="38100" dist="38100" dir="2700000" algn="tl">
                    <a:srgbClr val="DDDDDD"/>
                  </a:outerShdw>
                </a:effectLst>
              </a:endParaRPr>
            </a:p>
          </p:txBody>
        </p:sp>
        <p:sp>
          <p:nvSpPr>
            <p:cNvPr id="131135" name="Rectangle 25"/>
            <p:cNvSpPr>
              <a:spLocks noChangeArrowheads="1"/>
            </p:cNvSpPr>
            <p:nvPr/>
          </p:nvSpPr>
          <p:spPr bwMode="auto">
            <a:xfrm>
              <a:off x="2544" y="1824"/>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136" name="Rectangle 26"/>
            <p:cNvSpPr>
              <a:spLocks noChangeArrowheads="1"/>
            </p:cNvSpPr>
            <p:nvPr/>
          </p:nvSpPr>
          <p:spPr bwMode="auto">
            <a:xfrm>
              <a:off x="2544" y="3168"/>
              <a:ext cx="283"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S</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09595" name="Rectangle 27"/>
            <p:cNvSpPr>
              <a:spLocks noChangeArrowheads="1"/>
            </p:cNvSpPr>
            <p:nvPr/>
          </p:nvSpPr>
          <p:spPr bwMode="auto">
            <a:xfrm>
              <a:off x="864" y="336"/>
              <a:ext cx="434"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i-1</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sp>
          <p:nvSpPr>
            <p:cNvPr id="109596" name="Rectangle 28"/>
            <p:cNvSpPr>
              <a:spLocks noChangeArrowheads="1"/>
            </p:cNvSpPr>
            <p:nvPr/>
          </p:nvSpPr>
          <p:spPr bwMode="auto">
            <a:xfrm>
              <a:off x="624" y="336"/>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B</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grpSp>
          <p:nvGrpSpPr>
            <p:cNvPr id="131139" name="Group 29"/>
            <p:cNvGrpSpPr/>
            <p:nvPr/>
          </p:nvGrpSpPr>
          <p:grpSpPr bwMode="auto">
            <a:xfrm>
              <a:off x="1152" y="1680"/>
              <a:ext cx="390" cy="576"/>
              <a:chOff x="906" y="816"/>
              <a:chExt cx="390" cy="576"/>
            </a:xfrm>
          </p:grpSpPr>
          <p:sp>
            <p:nvSpPr>
              <p:cNvPr id="131165" name="Rectangle 30"/>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6" name="Text Box 31"/>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grpSp>
          <p:nvGrpSpPr>
            <p:cNvPr id="131140" name="Group 32"/>
            <p:cNvGrpSpPr/>
            <p:nvPr/>
          </p:nvGrpSpPr>
          <p:grpSpPr bwMode="auto">
            <a:xfrm>
              <a:off x="1152" y="2448"/>
              <a:ext cx="390" cy="576"/>
              <a:chOff x="906" y="816"/>
              <a:chExt cx="390" cy="576"/>
            </a:xfrm>
          </p:grpSpPr>
          <p:sp>
            <p:nvSpPr>
              <p:cNvPr id="131163" name="Rectangle 33"/>
              <p:cNvSpPr>
                <a:spLocks noChangeArrowheads="1"/>
              </p:cNvSpPr>
              <p:nvPr/>
            </p:nvSpPr>
            <p:spPr bwMode="auto">
              <a:xfrm>
                <a:off x="906" y="838"/>
                <a:ext cx="390" cy="55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164" name="Text Box 34"/>
              <p:cNvSpPr txBox="1">
                <a:spLocks noChangeArrowheads="1"/>
              </p:cNvSpPr>
              <p:nvPr/>
            </p:nvSpPr>
            <p:spPr bwMode="auto">
              <a:xfrm>
                <a:off x="960" y="816"/>
                <a:ext cx="24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&amp;</a:t>
                </a:r>
                <a:endParaRPr lang="en-US" altLang="zh-CN" sz="3600" b="1"/>
              </a:p>
            </p:txBody>
          </p:sp>
        </p:grpSp>
        <p:sp>
          <p:nvSpPr>
            <p:cNvPr id="131141" name="Line 35"/>
            <p:cNvSpPr>
              <a:spLocks noChangeShapeType="1"/>
            </p:cNvSpPr>
            <p:nvPr/>
          </p:nvSpPr>
          <p:spPr bwMode="auto">
            <a:xfrm>
              <a:off x="1680" y="1200"/>
              <a:ext cx="0" cy="52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2" name="Line 36"/>
            <p:cNvSpPr>
              <a:spLocks noChangeShapeType="1"/>
            </p:cNvSpPr>
            <p:nvPr/>
          </p:nvSpPr>
          <p:spPr bwMode="auto">
            <a:xfrm>
              <a:off x="1680" y="2160"/>
              <a:ext cx="0" cy="59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3" name="Line 37"/>
            <p:cNvSpPr>
              <a:spLocks noChangeShapeType="1"/>
            </p:cNvSpPr>
            <p:nvPr/>
          </p:nvSpPr>
          <p:spPr bwMode="auto">
            <a:xfrm>
              <a:off x="1536" y="2759"/>
              <a:ext cx="1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4" name="Line 38"/>
            <p:cNvSpPr>
              <a:spLocks noChangeShapeType="1"/>
            </p:cNvSpPr>
            <p:nvPr/>
          </p:nvSpPr>
          <p:spPr bwMode="auto">
            <a:xfrm>
              <a:off x="960" y="3168"/>
              <a:ext cx="96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5" name="Line 39"/>
            <p:cNvSpPr>
              <a:spLocks noChangeShapeType="1"/>
            </p:cNvSpPr>
            <p:nvPr/>
          </p:nvSpPr>
          <p:spPr bwMode="auto">
            <a:xfrm>
              <a:off x="768" y="3360"/>
              <a:ext cx="115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6" name="Line 40"/>
            <p:cNvSpPr>
              <a:spLocks noChangeShapeType="1"/>
            </p:cNvSpPr>
            <p:nvPr/>
          </p:nvSpPr>
          <p:spPr bwMode="auto">
            <a:xfrm>
              <a:off x="576" y="3552"/>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7" name="Line 41"/>
            <p:cNvSpPr>
              <a:spLocks noChangeShapeType="1"/>
            </p:cNvSpPr>
            <p:nvPr/>
          </p:nvSpPr>
          <p:spPr bwMode="auto">
            <a:xfrm flipV="1">
              <a:off x="960" y="720"/>
              <a:ext cx="0" cy="24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8" name="Line 42"/>
            <p:cNvSpPr>
              <a:spLocks noChangeShapeType="1"/>
            </p:cNvSpPr>
            <p:nvPr/>
          </p:nvSpPr>
          <p:spPr bwMode="auto">
            <a:xfrm flipH="1">
              <a:off x="960" y="1056"/>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49" name="Oval 43"/>
            <p:cNvSpPr>
              <a:spLocks noChangeArrowheads="1"/>
            </p:cNvSpPr>
            <p:nvPr/>
          </p:nvSpPr>
          <p:spPr bwMode="auto">
            <a:xfrm>
              <a:off x="933" y="1034"/>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0" name="Line 44"/>
            <p:cNvSpPr>
              <a:spLocks noChangeShapeType="1"/>
            </p:cNvSpPr>
            <p:nvPr/>
          </p:nvSpPr>
          <p:spPr bwMode="auto">
            <a:xfrm>
              <a:off x="960" y="259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1" name="Oval 45"/>
            <p:cNvSpPr>
              <a:spLocks noChangeArrowheads="1"/>
            </p:cNvSpPr>
            <p:nvPr/>
          </p:nvSpPr>
          <p:spPr bwMode="auto">
            <a:xfrm>
              <a:off x="938" y="2568"/>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2" name="Line 46"/>
            <p:cNvSpPr>
              <a:spLocks noChangeShapeType="1"/>
            </p:cNvSpPr>
            <p:nvPr/>
          </p:nvSpPr>
          <p:spPr bwMode="auto">
            <a:xfrm>
              <a:off x="768" y="1824"/>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3" name="Oval 47"/>
            <p:cNvSpPr>
              <a:spLocks noChangeArrowheads="1"/>
            </p:cNvSpPr>
            <p:nvPr/>
          </p:nvSpPr>
          <p:spPr bwMode="auto">
            <a:xfrm>
              <a:off x="745" y="1800"/>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4" name="Line 48"/>
            <p:cNvSpPr>
              <a:spLocks noChangeShapeType="1"/>
            </p:cNvSpPr>
            <p:nvPr/>
          </p:nvSpPr>
          <p:spPr bwMode="auto">
            <a:xfrm>
              <a:off x="768" y="1344"/>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5" name="Oval 49"/>
            <p:cNvSpPr>
              <a:spLocks noChangeArrowheads="1"/>
            </p:cNvSpPr>
            <p:nvPr/>
          </p:nvSpPr>
          <p:spPr bwMode="auto">
            <a:xfrm>
              <a:off x="743" y="1322"/>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6" name="Line 50"/>
            <p:cNvSpPr>
              <a:spLocks noChangeShapeType="1"/>
            </p:cNvSpPr>
            <p:nvPr/>
          </p:nvSpPr>
          <p:spPr bwMode="auto">
            <a:xfrm>
              <a:off x="576" y="2928"/>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7" name="Oval 51"/>
            <p:cNvSpPr>
              <a:spLocks noChangeArrowheads="1"/>
            </p:cNvSpPr>
            <p:nvPr/>
          </p:nvSpPr>
          <p:spPr bwMode="auto">
            <a:xfrm>
              <a:off x="552" y="2904"/>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58" name="Line 52"/>
            <p:cNvSpPr>
              <a:spLocks noChangeShapeType="1"/>
            </p:cNvSpPr>
            <p:nvPr/>
          </p:nvSpPr>
          <p:spPr bwMode="auto">
            <a:xfrm>
              <a:off x="576" y="216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59" name="Oval 53"/>
            <p:cNvSpPr>
              <a:spLocks noChangeArrowheads="1"/>
            </p:cNvSpPr>
            <p:nvPr/>
          </p:nvSpPr>
          <p:spPr bwMode="auto">
            <a:xfrm>
              <a:off x="552" y="2138"/>
              <a:ext cx="48" cy="48"/>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1160" name="Oval 54"/>
            <p:cNvSpPr>
              <a:spLocks noChangeArrowheads="1"/>
            </p:cNvSpPr>
            <p:nvPr/>
          </p:nvSpPr>
          <p:spPr bwMode="auto">
            <a:xfrm>
              <a:off x="743" y="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61" name="Oval 55"/>
            <p:cNvSpPr>
              <a:spLocks noChangeArrowheads="1"/>
            </p:cNvSpPr>
            <p:nvPr/>
          </p:nvSpPr>
          <p:spPr bwMode="auto">
            <a:xfrm>
              <a:off x="550" y="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62" name="Oval 56"/>
            <p:cNvSpPr>
              <a:spLocks noChangeArrowheads="1"/>
            </p:cNvSpPr>
            <p:nvPr/>
          </p:nvSpPr>
          <p:spPr bwMode="auto">
            <a:xfrm>
              <a:off x="2544" y="3337"/>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6" name="Group 57"/>
          <p:cNvGrpSpPr/>
          <p:nvPr/>
        </p:nvGrpSpPr>
        <p:grpSpPr bwMode="auto">
          <a:xfrm>
            <a:off x="4419600" y="1752600"/>
            <a:ext cx="3954463" cy="4252913"/>
            <a:chOff x="2784" y="1104"/>
            <a:chExt cx="2491" cy="2679"/>
          </a:xfrm>
        </p:grpSpPr>
        <p:sp>
          <p:nvSpPr>
            <p:cNvPr id="109626" name="Rectangle 58"/>
            <p:cNvSpPr>
              <a:spLocks noChangeArrowheads="1"/>
            </p:cNvSpPr>
            <p:nvPr/>
          </p:nvSpPr>
          <p:spPr bwMode="auto">
            <a:xfrm>
              <a:off x="3120" y="3456"/>
              <a:ext cx="2141" cy="327"/>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半加器构成的全加器</a:t>
              </a:r>
              <a:endParaRPr lang="zh-CN" altLang="en-US" sz="3200" b="1">
                <a:effectLst>
                  <a:outerShdw blurRad="38100" dist="38100" dir="2700000" algn="tl">
                    <a:srgbClr val="DDDDDD"/>
                  </a:outerShdw>
                </a:effectLst>
                <a:latin typeface="Times New Roman" panose="02020603050405020304" charset="0"/>
              </a:endParaRPr>
            </a:p>
          </p:txBody>
        </p:sp>
        <p:graphicFrame>
          <p:nvGraphicFramePr>
            <p:cNvPr id="131079" name="Object 59"/>
            <p:cNvGraphicFramePr>
              <a:graphicFrameLocks noChangeAspect="1"/>
            </p:cNvGraphicFramePr>
            <p:nvPr/>
          </p:nvGraphicFramePr>
          <p:xfrm>
            <a:off x="3110" y="2229"/>
            <a:ext cx="71" cy="135"/>
          </p:xfrm>
          <a:graphic>
            <a:graphicData uri="http://schemas.openxmlformats.org/presentationml/2006/ole">
              <mc:AlternateContent xmlns:mc="http://schemas.openxmlformats.org/markup-compatibility/2006">
                <mc:Choice xmlns:v="urn:schemas-microsoft-com:vml" Requires="v">
                  <p:oleObj spid="_x0000_s126066" name="公式" r:id="rId7" imgW="114300" imgH="215900" progId="Equation.3">
                    <p:embed/>
                  </p:oleObj>
                </mc:Choice>
                <mc:Fallback>
                  <p:oleObj name="公式" r:id="rId7" imgW="114300" imgH="215900" progId="Equation.3">
                    <p:embed/>
                    <p:pic>
                      <p:nvPicPr>
                        <p:cNvPr id="0" name="图片 1259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0" y="2229"/>
                          <a:ext cx="71" cy="135"/>
                        </a:xfrm>
                        <a:prstGeom prst="rect">
                          <a:avLst/>
                        </a:prstGeom>
                        <a:noFill/>
                        <a:ln>
                          <a:noFill/>
                        </a:ln>
                        <a:effectLst/>
                      </p:spPr>
                    </p:pic>
                  </p:oleObj>
                </mc:Fallback>
              </mc:AlternateContent>
            </a:graphicData>
          </a:graphic>
        </p:graphicFrame>
        <p:sp>
          <p:nvSpPr>
            <p:cNvPr id="131080" name="Line 60"/>
            <p:cNvSpPr>
              <a:spLocks noChangeShapeType="1"/>
            </p:cNvSpPr>
            <p:nvPr/>
          </p:nvSpPr>
          <p:spPr bwMode="auto">
            <a:xfrm>
              <a:off x="3903" y="2408"/>
              <a:ext cx="5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1" name="Line 61"/>
            <p:cNvSpPr>
              <a:spLocks noChangeShapeType="1"/>
            </p:cNvSpPr>
            <p:nvPr/>
          </p:nvSpPr>
          <p:spPr bwMode="auto">
            <a:xfrm>
              <a:off x="4704" y="1728"/>
              <a:ext cx="11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2" name="Oval 62"/>
            <p:cNvSpPr>
              <a:spLocks noChangeArrowheads="1"/>
            </p:cNvSpPr>
            <p:nvPr/>
          </p:nvSpPr>
          <p:spPr bwMode="auto">
            <a:xfrm>
              <a:off x="4987" y="1364"/>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3" name="Rectangle 63"/>
            <p:cNvSpPr>
              <a:spLocks noChangeArrowheads="1"/>
            </p:cNvSpPr>
            <p:nvPr/>
          </p:nvSpPr>
          <p:spPr bwMode="auto">
            <a:xfrm>
              <a:off x="4236" y="2578"/>
              <a:ext cx="501" cy="38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31084" name="Text Box 64"/>
            <p:cNvSpPr txBox="1">
              <a:spLocks noChangeArrowheads="1"/>
            </p:cNvSpPr>
            <p:nvPr/>
          </p:nvSpPr>
          <p:spPr bwMode="auto">
            <a:xfrm>
              <a:off x="4320" y="2621"/>
              <a:ext cx="375"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FFFF00"/>
                </a:solidFill>
              </a:endParaRPr>
            </a:p>
          </p:txBody>
        </p:sp>
        <p:grpSp>
          <p:nvGrpSpPr>
            <p:cNvPr id="131085" name="Group 65"/>
            <p:cNvGrpSpPr/>
            <p:nvPr/>
          </p:nvGrpSpPr>
          <p:grpSpPr bwMode="auto">
            <a:xfrm>
              <a:off x="3880" y="1680"/>
              <a:ext cx="344" cy="387"/>
              <a:chOff x="3999" y="1684"/>
              <a:chExt cx="291" cy="383"/>
            </a:xfrm>
          </p:grpSpPr>
          <p:sp>
            <p:nvSpPr>
              <p:cNvPr id="131114" name="Line 66"/>
              <p:cNvSpPr>
                <a:spLocks noChangeShapeType="1"/>
              </p:cNvSpPr>
              <p:nvPr/>
            </p:nvSpPr>
            <p:spPr bwMode="auto">
              <a:xfrm>
                <a:off x="4165" y="1684"/>
                <a:ext cx="12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15" name="Line 67"/>
              <p:cNvSpPr>
                <a:spLocks noChangeShapeType="1"/>
              </p:cNvSpPr>
              <p:nvPr/>
            </p:nvSpPr>
            <p:spPr bwMode="auto">
              <a:xfrm>
                <a:off x="3999" y="2067"/>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1116" name="Line 68"/>
              <p:cNvSpPr>
                <a:spLocks noChangeShapeType="1"/>
              </p:cNvSpPr>
              <p:nvPr/>
            </p:nvSpPr>
            <p:spPr bwMode="auto">
              <a:xfrm flipV="1">
                <a:off x="4166" y="1684"/>
                <a:ext cx="0" cy="38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31086" name="Line 69"/>
            <p:cNvSpPr>
              <a:spLocks noChangeShapeType="1"/>
            </p:cNvSpPr>
            <p:nvPr/>
          </p:nvSpPr>
          <p:spPr bwMode="auto">
            <a:xfrm>
              <a:off x="4403" y="2408"/>
              <a:ext cx="0" cy="17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7" name="Line 70"/>
            <p:cNvSpPr>
              <a:spLocks noChangeShapeType="1"/>
            </p:cNvSpPr>
            <p:nvPr/>
          </p:nvSpPr>
          <p:spPr bwMode="auto">
            <a:xfrm>
              <a:off x="4820" y="1726"/>
              <a:ext cx="0" cy="68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8" name="Line 71"/>
            <p:cNvSpPr>
              <a:spLocks noChangeShapeType="1"/>
            </p:cNvSpPr>
            <p:nvPr/>
          </p:nvSpPr>
          <p:spPr bwMode="auto">
            <a:xfrm>
              <a:off x="4570" y="2408"/>
              <a:ext cx="2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89" name="Line 72"/>
            <p:cNvSpPr>
              <a:spLocks noChangeShapeType="1"/>
            </p:cNvSpPr>
            <p:nvPr/>
          </p:nvSpPr>
          <p:spPr bwMode="auto">
            <a:xfrm>
              <a:off x="4570" y="2408"/>
              <a:ext cx="0" cy="17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0" name="Line 73"/>
            <p:cNvSpPr>
              <a:spLocks noChangeShapeType="1"/>
            </p:cNvSpPr>
            <p:nvPr/>
          </p:nvSpPr>
          <p:spPr bwMode="auto">
            <a:xfrm>
              <a:off x="4486" y="2961"/>
              <a:ext cx="0" cy="21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1" name="Line 74"/>
            <p:cNvSpPr>
              <a:spLocks noChangeShapeType="1"/>
            </p:cNvSpPr>
            <p:nvPr/>
          </p:nvSpPr>
          <p:spPr bwMode="auto">
            <a:xfrm>
              <a:off x="4486" y="3174"/>
              <a:ext cx="45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2" name="Line 75"/>
            <p:cNvSpPr>
              <a:spLocks noChangeShapeType="1"/>
            </p:cNvSpPr>
            <p:nvPr/>
          </p:nvSpPr>
          <p:spPr bwMode="auto">
            <a:xfrm flipV="1">
              <a:off x="4704" y="1385"/>
              <a:ext cx="283" cy="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3" name="Rectangle 76"/>
            <p:cNvSpPr>
              <a:spLocks noChangeArrowheads="1"/>
            </p:cNvSpPr>
            <p:nvPr/>
          </p:nvSpPr>
          <p:spPr bwMode="auto">
            <a:xfrm>
              <a:off x="2784" y="2304"/>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B</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094" name="Rectangle 77"/>
            <p:cNvSpPr>
              <a:spLocks noChangeArrowheads="1"/>
            </p:cNvSpPr>
            <p:nvPr/>
          </p:nvSpPr>
          <p:spPr bwMode="auto">
            <a:xfrm>
              <a:off x="2784" y="1968"/>
              <a:ext cx="307"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31095" name="Rectangle 78"/>
            <p:cNvSpPr>
              <a:spLocks noChangeArrowheads="1"/>
            </p:cNvSpPr>
            <p:nvPr/>
          </p:nvSpPr>
          <p:spPr bwMode="auto">
            <a:xfrm>
              <a:off x="2784" y="1248"/>
              <a:ext cx="434"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r>
                <a:rPr lang="en-US" altLang="zh-CN" sz="2800" b="1" baseline="-25000">
                  <a:solidFill>
                    <a:srgbClr val="FF0000"/>
                  </a:solidFill>
                  <a:latin typeface="Times New Roman" panose="02020603050405020304" charset="0"/>
                </a:rPr>
                <a:t>i-1</a:t>
              </a:r>
              <a:endParaRPr lang="en-US" altLang="zh-CN" sz="2800" b="1" baseline="-25000">
                <a:solidFill>
                  <a:schemeClr val="bg1"/>
                </a:solidFill>
                <a:latin typeface="Times New Roman" panose="02020603050405020304" charset="0"/>
              </a:endParaRPr>
            </a:p>
          </p:txBody>
        </p:sp>
        <p:sp>
          <p:nvSpPr>
            <p:cNvPr id="131096" name="Rectangle 79"/>
            <p:cNvSpPr>
              <a:spLocks noChangeArrowheads="1"/>
            </p:cNvSpPr>
            <p:nvPr/>
          </p:nvSpPr>
          <p:spPr bwMode="auto">
            <a:xfrm>
              <a:off x="4992" y="1200"/>
              <a:ext cx="283" cy="327"/>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S</a:t>
              </a:r>
              <a:r>
                <a:rPr lang="en-US" altLang="zh-CN" sz="2800" b="1" baseline="-25000">
                  <a:solidFill>
                    <a:srgbClr val="FF0000"/>
                  </a:solidFill>
                  <a:latin typeface="Times New Roman" panose="02020603050405020304" charset="0"/>
                </a:rPr>
                <a:t>i</a:t>
              </a:r>
              <a:endParaRPr lang="en-US" altLang="zh-CN" sz="2800" b="1" baseline="-25000">
                <a:solidFill>
                  <a:schemeClr val="bg1"/>
                </a:solidFill>
                <a:latin typeface="Times New Roman" panose="02020603050405020304" charset="0"/>
              </a:endParaRPr>
            </a:p>
          </p:txBody>
        </p:sp>
        <p:sp>
          <p:nvSpPr>
            <p:cNvPr id="109648" name="Rectangle 80"/>
            <p:cNvSpPr>
              <a:spLocks noChangeArrowheads="1"/>
            </p:cNvSpPr>
            <p:nvPr/>
          </p:nvSpPr>
          <p:spPr bwMode="auto">
            <a:xfrm>
              <a:off x="4944" y="3024"/>
              <a:ext cx="307"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C</a:t>
              </a:r>
              <a:r>
                <a:rPr lang="en-US" altLang="zh-CN" sz="2800" b="1" baseline="-25000">
                  <a:solidFill>
                    <a:srgbClr val="FF0000"/>
                  </a:solidFill>
                  <a:effectLst>
                    <a:outerShdw blurRad="38100" dist="38100" dir="2700000" algn="tl">
                      <a:srgbClr val="DDDDDD"/>
                    </a:outerShdw>
                  </a:effectLst>
                  <a:latin typeface="Times New Roman" panose="02020603050405020304" charset="0"/>
                </a:rPr>
                <a:t>i</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sp>
          <p:nvSpPr>
            <p:cNvPr id="131098" name="Line 81"/>
            <p:cNvSpPr>
              <a:spLocks noChangeShapeType="1"/>
            </p:cNvSpPr>
            <p:nvPr/>
          </p:nvSpPr>
          <p:spPr bwMode="auto">
            <a:xfrm flipV="1">
              <a:off x="4406" y="2854"/>
              <a:ext cx="118" cy="4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099" name="Rectangle 82"/>
            <p:cNvSpPr>
              <a:spLocks noChangeArrowheads="1"/>
            </p:cNvSpPr>
            <p:nvPr/>
          </p:nvSpPr>
          <p:spPr bwMode="auto">
            <a:xfrm>
              <a:off x="3324" y="1104"/>
              <a:ext cx="1584" cy="2256"/>
            </a:xfrm>
            <a:prstGeom prst="rect">
              <a:avLst/>
            </a:prstGeom>
            <a:noFill/>
            <a:ln w="9525">
              <a:solidFill>
                <a:schemeClr val="accent2"/>
              </a:solidFill>
              <a:prstDash val="dash"/>
              <a:miter lim="800000"/>
            </a:ln>
          </p:spPr>
          <p:txBody>
            <a:bodyPr wrap="none" anchor="ctr"/>
            <a:lstStyle/>
            <a:p>
              <a:endParaRPr lang="zh-CN" altLang="en-US">
                <a:latin typeface="Times New Roman" panose="02020603050405020304" charset="0"/>
              </a:endParaRPr>
            </a:p>
          </p:txBody>
        </p:sp>
        <p:sp>
          <p:nvSpPr>
            <p:cNvPr id="131100" name="Rectangle 83"/>
            <p:cNvSpPr>
              <a:spLocks noChangeArrowheads="1"/>
            </p:cNvSpPr>
            <p:nvPr/>
          </p:nvSpPr>
          <p:spPr bwMode="auto">
            <a:xfrm>
              <a:off x="3408" y="1920"/>
              <a:ext cx="480" cy="673"/>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1101" name="Line 84"/>
            <p:cNvSpPr>
              <a:spLocks noChangeShapeType="1"/>
            </p:cNvSpPr>
            <p:nvPr/>
          </p:nvSpPr>
          <p:spPr bwMode="auto">
            <a:xfrm>
              <a:off x="3120" y="211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9653" name="Rectangle 85"/>
            <p:cNvSpPr>
              <a:spLocks noChangeArrowheads="1"/>
            </p:cNvSpPr>
            <p:nvPr/>
          </p:nvSpPr>
          <p:spPr bwMode="auto">
            <a:xfrm>
              <a:off x="3504" y="2256"/>
              <a:ext cx="393" cy="288"/>
            </a:xfrm>
            <a:prstGeom prst="rect">
              <a:avLst/>
            </a:prstGeom>
            <a:noFill/>
            <a:ln w="9525">
              <a:noFill/>
              <a:miter lim="800000"/>
            </a:ln>
            <a:effectLst/>
          </p:spPr>
          <p:txBody>
            <a:bodyPr wrap="none">
              <a:spAutoFit/>
            </a:bodyPr>
            <a:lstStyle/>
            <a:p>
              <a:pPr>
                <a:spcBef>
                  <a:spcPct val="50000"/>
                </a:spcBef>
              </a:pPr>
              <a:r>
                <a:rPr lang="en-US" altLang="zh-CN" b="1" i="1">
                  <a:effectLst>
                    <a:outerShdw blurRad="38100" dist="38100" dir="2700000" algn="tl">
                      <a:srgbClr val="DDDDDD"/>
                    </a:outerShdw>
                  </a:effectLst>
                  <a:latin typeface="Times New Roman" panose="02020603050405020304" charset="0"/>
                </a:rPr>
                <a:t>C</a:t>
              </a:r>
              <a:r>
                <a:rPr lang="en-US" altLang="zh-CN" b="1">
                  <a:effectLst>
                    <a:outerShdw blurRad="38100" dist="38100" dir="2700000" algn="tl">
                      <a:srgbClr val="DDDDDD"/>
                    </a:outerShdw>
                  </a:effectLst>
                  <a:latin typeface="Times New Roman" panose="02020603050405020304" charset="0"/>
                </a:rPr>
                <a:t>O</a:t>
              </a:r>
              <a:endParaRPr lang="en-US" altLang="zh-CN" sz="2800" b="1">
                <a:effectLst>
                  <a:outerShdw blurRad="38100" dist="38100" dir="2700000" algn="tl">
                    <a:srgbClr val="DDDDDD"/>
                  </a:outerShdw>
                </a:effectLst>
                <a:latin typeface="Times New Roman" panose="02020603050405020304" charset="0"/>
              </a:endParaRPr>
            </a:p>
          </p:txBody>
        </p:sp>
        <p:sp>
          <p:nvSpPr>
            <p:cNvPr id="109654" name="Text Box 86"/>
            <p:cNvSpPr txBox="1">
              <a:spLocks noChangeArrowheads="1"/>
            </p:cNvSpPr>
            <p:nvPr/>
          </p:nvSpPr>
          <p:spPr bwMode="auto">
            <a:xfrm>
              <a:off x="3504" y="1920"/>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sp>
          <p:nvSpPr>
            <p:cNvPr id="131104" name="Line 87"/>
            <p:cNvSpPr>
              <a:spLocks noChangeShapeType="1"/>
            </p:cNvSpPr>
            <p:nvPr/>
          </p:nvSpPr>
          <p:spPr bwMode="auto">
            <a:xfrm>
              <a:off x="3120" y="244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31105" name="Group 88"/>
            <p:cNvGrpSpPr/>
            <p:nvPr/>
          </p:nvGrpSpPr>
          <p:grpSpPr bwMode="auto">
            <a:xfrm>
              <a:off x="4224" y="1200"/>
              <a:ext cx="524" cy="673"/>
              <a:chOff x="3024" y="2736"/>
              <a:chExt cx="574" cy="673"/>
            </a:xfrm>
          </p:grpSpPr>
          <p:sp>
            <p:nvSpPr>
              <p:cNvPr id="131111" name="Rectangle 89"/>
              <p:cNvSpPr>
                <a:spLocks noChangeArrowheads="1"/>
              </p:cNvSpPr>
              <p:nvPr/>
            </p:nvSpPr>
            <p:spPr bwMode="auto">
              <a:xfrm>
                <a:off x="3024" y="2736"/>
                <a:ext cx="528" cy="673"/>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9658" name="Rectangle 90"/>
              <p:cNvSpPr>
                <a:spLocks noChangeArrowheads="1"/>
              </p:cNvSpPr>
              <p:nvPr/>
            </p:nvSpPr>
            <p:spPr bwMode="auto">
              <a:xfrm>
                <a:off x="3168" y="3072"/>
                <a:ext cx="430" cy="288"/>
              </a:xfrm>
              <a:prstGeom prst="rect">
                <a:avLst/>
              </a:prstGeom>
              <a:noFill/>
              <a:ln w="9525">
                <a:noFill/>
                <a:miter lim="800000"/>
              </a:ln>
              <a:effectLst/>
            </p:spPr>
            <p:txBody>
              <a:bodyPr wrap="none">
                <a:spAutoFit/>
              </a:bodyPr>
              <a:lstStyle/>
              <a:p>
                <a:pPr>
                  <a:spcBef>
                    <a:spcPct val="50000"/>
                  </a:spcBef>
                </a:pPr>
                <a:r>
                  <a:rPr lang="en-US" altLang="zh-CN" b="1" i="1">
                    <a:effectLst>
                      <a:outerShdw blurRad="38100" dist="38100" dir="2700000" algn="tl">
                        <a:srgbClr val="DDDDDD"/>
                      </a:outerShdw>
                    </a:effectLst>
                    <a:latin typeface="Times New Roman" panose="02020603050405020304" charset="0"/>
                  </a:rPr>
                  <a:t>C</a:t>
                </a:r>
                <a:r>
                  <a:rPr lang="en-US" altLang="zh-CN" b="1">
                    <a:effectLst>
                      <a:outerShdw blurRad="38100" dist="38100" dir="2700000" algn="tl">
                        <a:srgbClr val="DDDDDD"/>
                      </a:outerShdw>
                    </a:effectLst>
                    <a:latin typeface="Times New Roman" panose="02020603050405020304" charset="0"/>
                  </a:rPr>
                  <a:t>O</a:t>
                </a:r>
                <a:endParaRPr lang="en-US" altLang="zh-CN" sz="2800" b="1">
                  <a:effectLst>
                    <a:outerShdw blurRad="38100" dist="38100" dir="2700000" algn="tl">
                      <a:srgbClr val="DDDDDD"/>
                    </a:outerShdw>
                  </a:effectLst>
                  <a:latin typeface="Times New Roman" panose="02020603050405020304" charset="0"/>
                </a:endParaRPr>
              </a:p>
            </p:txBody>
          </p:sp>
          <p:sp>
            <p:nvSpPr>
              <p:cNvPr id="109659" name="Text Box 91"/>
              <p:cNvSpPr txBox="1">
                <a:spLocks noChangeArrowheads="1"/>
              </p:cNvSpPr>
              <p:nvPr/>
            </p:nvSpPr>
            <p:spPr bwMode="auto">
              <a:xfrm>
                <a:off x="3168" y="2736"/>
                <a:ext cx="384"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effectLst>
                      <a:outerShdw blurRad="38100" dist="38100" dir="2700000" algn="tl">
                        <a:srgbClr val="DDDDDD"/>
                      </a:outerShdw>
                    </a:effectLst>
                    <a:sym typeface="Symbol" panose="05050102010706020507" charset="0"/>
                  </a:rPr>
                  <a:t></a:t>
                </a:r>
                <a:endParaRPr lang="en-US" altLang="zh-CN" sz="2800" b="1">
                  <a:effectLst>
                    <a:outerShdw blurRad="38100" dist="38100" dir="2700000" algn="tl">
                      <a:srgbClr val="DDDDDD"/>
                    </a:outerShdw>
                  </a:effectLst>
                </a:endParaRPr>
              </a:p>
            </p:txBody>
          </p:sp>
        </p:grpSp>
        <p:sp>
          <p:nvSpPr>
            <p:cNvPr id="131106" name="Line 92"/>
            <p:cNvSpPr>
              <a:spLocks noChangeShapeType="1"/>
            </p:cNvSpPr>
            <p:nvPr/>
          </p:nvSpPr>
          <p:spPr bwMode="auto">
            <a:xfrm flipH="1">
              <a:off x="3120" y="1392"/>
              <a:ext cx="1104"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31107" name="Oval 93"/>
            <p:cNvSpPr>
              <a:spLocks noChangeArrowheads="1"/>
            </p:cNvSpPr>
            <p:nvPr/>
          </p:nvSpPr>
          <p:spPr bwMode="auto">
            <a:xfrm>
              <a:off x="4944" y="314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08" name="Oval 94"/>
            <p:cNvSpPr>
              <a:spLocks noChangeArrowheads="1"/>
            </p:cNvSpPr>
            <p:nvPr/>
          </p:nvSpPr>
          <p:spPr bwMode="auto">
            <a:xfrm>
              <a:off x="3072" y="241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09" name="Oval 95"/>
            <p:cNvSpPr>
              <a:spLocks noChangeArrowheads="1"/>
            </p:cNvSpPr>
            <p:nvPr/>
          </p:nvSpPr>
          <p:spPr bwMode="auto">
            <a:xfrm>
              <a:off x="3072" y="2085"/>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1110" name="Oval 96"/>
            <p:cNvSpPr>
              <a:spLocks noChangeArrowheads="1"/>
            </p:cNvSpPr>
            <p:nvPr/>
          </p:nvSpPr>
          <p:spPr bwMode="auto">
            <a:xfrm>
              <a:off x="3072" y="136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7d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16025"/>
            <a:ext cx="748823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ChangeArrowheads="1"/>
          </p:cNvSpPr>
          <p:nvPr/>
        </p:nvSpPr>
        <p:spPr bwMode="gray">
          <a:xfrm>
            <a:off x="933450" y="3688513"/>
            <a:ext cx="2866169" cy="3699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zh-CN" altLang="en-US" b="1" dirty="0">
                <a:effectLst>
                  <a:outerShdw blurRad="38100" dist="38100" dir="2700000" algn="tl">
                    <a:srgbClr val="DDDDDD"/>
                  </a:outerShdw>
                </a:effectLst>
                <a:latin typeface="Times New Roman"/>
                <a:cs typeface="Times New Roman"/>
              </a:rPr>
              <a:t>将</a:t>
            </a:r>
            <a:r>
              <a:rPr lang="en-US" altLang="zh-CN" b="1" i="1" dirty="0">
                <a:effectLst>
                  <a:outerShdw blurRad="38100" dist="38100" dir="2700000" algn="tl">
                    <a:srgbClr val="DDDDDD"/>
                  </a:outerShdw>
                </a:effectLst>
                <a:latin typeface="Times New Roman"/>
                <a:cs typeface="Times New Roman"/>
              </a:rPr>
              <a:t>n</a:t>
            </a:r>
            <a:r>
              <a:rPr lang="zh-CN" altLang="en-US" b="1" dirty="0">
                <a:effectLst>
                  <a:outerShdw blurRad="38100" dist="38100" dir="2700000" algn="tl">
                    <a:srgbClr val="DDDDDD"/>
                  </a:outerShdw>
                </a:effectLst>
                <a:latin typeface="Times New Roman"/>
                <a:cs typeface="Times New Roman"/>
              </a:rPr>
              <a:t>个一位全加器串接起来 </a:t>
            </a:r>
          </a:p>
        </p:txBody>
      </p:sp>
      <p:pic>
        <p:nvPicPr>
          <p:cNvPr id="38916" name="Picture 6" descr="7d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64801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39750" y="457200"/>
            <a:ext cx="2743200" cy="685800"/>
          </a:xfrm>
          <a:prstGeom prst="rect">
            <a:avLst/>
          </a:prstGeom>
          <a:ln>
            <a:miter lim="800000"/>
            <a:headEnd/>
            <a:tailEnd/>
          </a:ln>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defRPr/>
            </a:pPr>
            <a:r>
              <a:rPr lang="en-US" altLang="zh-CN" sz="3200" b="1" kern="0" dirty="0">
                <a:solidFill>
                  <a:srgbClr val="000099"/>
                </a:solidFill>
                <a:effectLst>
                  <a:outerShdw blurRad="38100" dist="38100" dir="2700000" algn="tl">
                    <a:srgbClr val="C0C0C0"/>
                  </a:outerShdw>
                </a:effectLst>
                <a:latin typeface="Times New Roman"/>
                <a:cs typeface="Times New Roman"/>
              </a:rPr>
              <a:t>N</a:t>
            </a:r>
            <a:r>
              <a:rPr lang="zh-CN" altLang="en-US" sz="3200" b="1" kern="0" dirty="0">
                <a:solidFill>
                  <a:srgbClr val="000099"/>
                </a:solidFill>
                <a:effectLst>
                  <a:outerShdw blurRad="38100" dist="38100" dir="2700000" algn="tl">
                    <a:srgbClr val="C0C0C0"/>
                  </a:outerShdw>
                </a:effectLst>
                <a:latin typeface="Times New Roman"/>
                <a:cs typeface="Times New Roman"/>
              </a:rPr>
              <a:t>位全加器</a:t>
            </a:r>
          </a:p>
        </p:txBody>
      </p:sp>
    </p:spTree>
    <p:extLst>
      <p:ext uri="{BB962C8B-B14F-4D97-AF65-F5344CB8AC3E}">
        <p14:creationId xmlns:p14="http://schemas.microsoft.com/office/powerpoint/2010/main" val="186176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379413" y="1341438"/>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 typeface="Wingdings" charset="0"/>
              <a:buNone/>
            </a:pPr>
            <a:r>
              <a:rPr lang="en-US" altLang="zh-CN" sz="2800" b="1" dirty="0">
                <a:solidFill>
                  <a:srgbClr val="FF0000"/>
                </a:solidFill>
                <a:effectLst>
                  <a:outerShdw blurRad="38100" dist="38100" dir="2700000" algn="tl">
                    <a:srgbClr val="DDDDDD"/>
                  </a:outerShdw>
                </a:effectLst>
                <a:latin typeface="+mn-ea"/>
                <a:ea typeface="+mn-ea"/>
                <a:cs typeface="华文楷体" charset="0"/>
              </a:rPr>
              <a:t>  </a:t>
            </a:r>
            <a:r>
              <a:rPr lang="zh-CN" altLang="en-US" sz="2800" b="1" dirty="0">
                <a:solidFill>
                  <a:srgbClr val="FF0000"/>
                </a:solidFill>
                <a:effectLst>
                  <a:outerShdw blurRad="38100" dist="38100" dir="2700000" algn="tl">
                    <a:srgbClr val="DDDDDD"/>
                  </a:outerShdw>
                </a:effectLst>
                <a:latin typeface="+mn-ea"/>
                <a:ea typeface="+mn-ea"/>
                <a:cs typeface="华文楷体" charset="0"/>
              </a:rPr>
              <a:t>全加器的功能扩展：</a:t>
            </a:r>
            <a:r>
              <a:rPr lang="zh-CN" altLang="en-US" sz="2800" b="1" dirty="0">
                <a:effectLst>
                  <a:outerShdw blurRad="38100" dist="38100" dir="2700000" algn="tl">
                    <a:srgbClr val="DDDDDD"/>
                  </a:outerShdw>
                </a:effectLst>
                <a:latin typeface="+mn-ea"/>
                <a:ea typeface="+mn-ea"/>
                <a:cs typeface="华文楷体" charset="0"/>
              </a:rPr>
              <a:t>集成全加器最多为</a:t>
            </a:r>
            <a:r>
              <a:rPr lang="en-US" altLang="zh-CN" sz="2800" b="1" dirty="0">
                <a:effectLst>
                  <a:outerShdw blurRad="38100" dist="38100" dir="2700000" algn="tl">
                    <a:srgbClr val="DDDDDD"/>
                  </a:outerShdw>
                </a:effectLst>
                <a:latin typeface="+mn-ea"/>
                <a:ea typeface="+mn-ea"/>
                <a:cs typeface="华文楷体" charset="0"/>
              </a:rPr>
              <a:t>4</a:t>
            </a:r>
            <a:r>
              <a:rPr lang="zh-CN" altLang="en-US" sz="2800" b="1" dirty="0">
                <a:effectLst>
                  <a:outerShdw blurRad="38100" dist="38100" dir="2700000" algn="tl">
                    <a:srgbClr val="DDDDDD"/>
                  </a:outerShdw>
                </a:effectLst>
                <a:latin typeface="+mn-ea"/>
                <a:ea typeface="+mn-ea"/>
                <a:cs typeface="华文楷体" charset="0"/>
              </a:rPr>
              <a:t>位 </a:t>
            </a:r>
            <a:r>
              <a:rPr lang="en-US" altLang="zh-CN" sz="2800" b="1" dirty="0">
                <a:effectLst>
                  <a:outerShdw blurRad="38100" dist="38100" dir="2700000" algn="tl">
                    <a:srgbClr val="DDDDDD"/>
                  </a:outerShdw>
                </a:effectLst>
                <a:latin typeface="+mn-ea"/>
                <a:ea typeface="+mn-ea"/>
                <a:cs typeface="华文楷体" charset="0"/>
              </a:rPr>
              <a:t>,</a:t>
            </a:r>
            <a:r>
              <a:rPr lang="zh-CN" altLang="en-US" sz="2800" b="1" dirty="0">
                <a:effectLst>
                  <a:outerShdw blurRad="38100" dist="38100" dir="2700000" algn="tl">
                    <a:srgbClr val="DDDDDD"/>
                  </a:outerShdw>
                </a:effectLst>
                <a:latin typeface="+mn-ea"/>
                <a:ea typeface="+mn-ea"/>
                <a:cs typeface="华文楷体" charset="0"/>
              </a:rPr>
              <a:t>如果要构成</a:t>
            </a:r>
            <a:r>
              <a:rPr lang="en-US" altLang="zh-CN" sz="2800" b="1" dirty="0">
                <a:effectLst>
                  <a:outerShdw blurRad="38100" dist="38100" dir="2700000" algn="tl">
                    <a:srgbClr val="DDDDDD"/>
                  </a:outerShdw>
                </a:effectLst>
                <a:latin typeface="+mn-ea"/>
                <a:ea typeface="+mn-ea"/>
                <a:cs typeface="华文楷体" charset="0"/>
              </a:rPr>
              <a:t>8</a:t>
            </a:r>
            <a:r>
              <a:rPr lang="zh-CN" altLang="en-US" sz="2800" b="1" dirty="0">
                <a:effectLst>
                  <a:outerShdw blurRad="38100" dist="38100" dir="2700000" algn="tl">
                    <a:srgbClr val="DDDDDD"/>
                  </a:outerShdw>
                </a:effectLst>
                <a:latin typeface="+mn-ea"/>
                <a:ea typeface="+mn-ea"/>
                <a:cs typeface="华文楷体" charset="0"/>
              </a:rPr>
              <a:t>位或者更多位的加法器就必须由多片</a:t>
            </a:r>
            <a:r>
              <a:rPr lang="en-US" altLang="zh-CN" sz="2800" b="1" dirty="0">
                <a:effectLst>
                  <a:outerShdw blurRad="38100" dist="38100" dir="2700000" algn="tl">
                    <a:srgbClr val="DDDDDD"/>
                  </a:outerShdw>
                </a:effectLst>
                <a:latin typeface="+mn-ea"/>
                <a:ea typeface="+mn-ea"/>
                <a:cs typeface="华文楷体" charset="0"/>
              </a:rPr>
              <a:t>4</a:t>
            </a:r>
            <a:r>
              <a:rPr lang="zh-CN" altLang="en-US" sz="2800" b="1" dirty="0">
                <a:effectLst>
                  <a:outerShdw blurRad="38100" dist="38100" dir="2700000" algn="tl">
                    <a:srgbClr val="DDDDDD"/>
                  </a:outerShdw>
                </a:effectLst>
                <a:latin typeface="+mn-ea"/>
                <a:ea typeface="+mn-ea"/>
                <a:cs typeface="华文楷体" charset="0"/>
              </a:rPr>
              <a:t>位全加器串接而成。</a:t>
            </a:r>
            <a:r>
              <a:rPr lang="zh-CN" altLang="en-US" sz="3200" b="1" dirty="0">
                <a:effectLst>
                  <a:outerShdw blurRad="38100" dist="38100" dir="2700000" algn="tl">
                    <a:srgbClr val="DDDDDD"/>
                  </a:outerShdw>
                </a:effectLst>
                <a:latin typeface="+mn-ea"/>
                <a:ea typeface="+mn-ea"/>
                <a:cs typeface="华文楷体" charset="0"/>
              </a:rPr>
              <a:t> </a:t>
            </a:r>
          </a:p>
          <a:p>
            <a:pPr eaLnBrk="1" hangingPunct="1">
              <a:spcBef>
                <a:spcPct val="20000"/>
              </a:spcBef>
              <a:buFont typeface="Wingdings" charset="0"/>
              <a:buNone/>
            </a:pPr>
            <a:endParaRPr lang="en-US" altLang="zh-CN" sz="3200" dirty="0"/>
          </a:p>
        </p:txBody>
      </p:sp>
      <p:pic>
        <p:nvPicPr>
          <p:cNvPr id="39939" name="Picture 4" descr="7d43"/>
          <p:cNvPicPr>
            <a:picLocks noChangeAspect="1" noChangeArrowheads="1"/>
          </p:cNvPicPr>
          <p:nvPr/>
        </p:nvPicPr>
        <p:blipFill>
          <a:blip r:embed="rId2">
            <a:extLst>
              <a:ext uri="{28A0092B-C50C-407E-A947-70E740481C1C}">
                <a14:useLocalDpi xmlns:a14="http://schemas.microsoft.com/office/drawing/2010/main" val="0"/>
              </a:ext>
            </a:extLst>
          </a:blip>
          <a:srcRect t="2547" b="3152"/>
          <a:stretch>
            <a:fillRect/>
          </a:stretch>
        </p:blipFill>
        <p:spPr bwMode="auto">
          <a:xfrm>
            <a:off x="509588" y="3203575"/>
            <a:ext cx="20764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descr="7d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3355975"/>
            <a:ext cx="5508625"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539750" y="457200"/>
            <a:ext cx="4679950" cy="685800"/>
          </a:xfrm>
          <a:prstGeom prst="rect">
            <a:avLst/>
          </a:prstGeom>
          <a:ln>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3200" b="1" dirty="0">
                <a:solidFill>
                  <a:srgbClr val="000099"/>
                </a:solidFill>
                <a:effectLst>
                  <a:outerShdw blurRad="38100" dist="38100" dir="2700000" algn="tl">
                    <a:srgbClr val="DDDDDD"/>
                  </a:outerShdw>
                </a:effectLst>
              </a:rPr>
              <a:t>4</a:t>
            </a:r>
            <a:r>
              <a:rPr lang="zh-CN" altLang="en-US" sz="3200" b="1" dirty="0">
                <a:solidFill>
                  <a:srgbClr val="000099"/>
                </a:solidFill>
                <a:effectLst>
                  <a:outerShdw blurRad="38100" dist="38100" dir="2700000" algn="tl">
                    <a:srgbClr val="DDDDDD"/>
                  </a:outerShdw>
                </a:effectLst>
              </a:rPr>
              <a:t>位集成加法器及其扩展</a:t>
            </a:r>
          </a:p>
        </p:txBody>
      </p:sp>
    </p:spTree>
    <p:extLst>
      <p:ext uri="{BB962C8B-B14F-4D97-AF65-F5344CB8AC3E}">
        <p14:creationId xmlns:p14="http://schemas.microsoft.com/office/powerpoint/2010/main" val="245269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subTitle" idx="1"/>
          </p:nvPr>
        </p:nvSpPr>
        <p:spPr bwMode="auto">
          <a:xfrm>
            <a:off x="2895600" y="457200"/>
            <a:ext cx="3057525" cy="62865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rPr>
              <a:t>7.7</a:t>
            </a:r>
            <a:r>
              <a:rPr lang="en-US" altLang="zh-CN" sz="3600" b="1">
                <a:solidFill>
                  <a:srgbClr val="CC0000"/>
                </a:solidFill>
                <a:effectLst>
                  <a:outerShdw blurRad="38100" dist="38100" dir="2700000" algn="tl">
                    <a:srgbClr val="DDDDDD"/>
                  </a:outerShdw>
                </a:effectLst>
                <a:latin typeface="楷体_GB2312" charset="0"/>
                <a:ea typeface="楷体_GB2312" charset="0"/>
                <a:cs typeface="楷体_GB2312" charset="0"/>
              </a:rPr>
              <a:t> </a:t>
            </a:r>
            <a:r>
              <a:rPr lang="zh-CN" altLang="en-US" sz="3600" b="1" dirty="0">
                <a:solidFill>
                  <a:srgbClr val="CC0000"/>
                </a:solidFill>
                <a:effectLst>
                  <a:outerShdw blurRad="38100" dist="38100" dir="2700000" algn="tl">
                    <a:srgbClr val="DDDDDD"/>
                  </a:outerShdw>
                </a:effectLst>
                <a:latin typeface="楷体_GB2312" charset="0"/>
                <a:ea typeface="楷体_GB2312" charset="0"/>
                <a:cs typeface="楷体_GB2312" charset="0"/>
              </a:rPr>
              <a:t>编码器</a:t>
            </a:r>
          </a:p>
        </p:txBody>
      </p:sp>
      <p:sp>
        <p:nvSpPr>
          <p:cNvPr id="110595" name="Text Box 3"/>
          <p:cNvSpPr txBox="1">
            <a:spLocks noChangeArrowheads="1"/>
          </p:cNvSpPr>
          <p:nvPr/>
        </p:nvSpPr>
        <p:spPr bwMode="auto">
          <a:xfrm>
            <a:off x="762000" y="1508125"/>
            <a:ext cx="7696200" cy="1692275"/>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5000"/>
              </a:lnSpc>
            </a:pPr>
            <a:r>
              <a:rPr lang="en-US" altLang="zh-CN" sz="2800" b="1" dirty="0">
                <a:solidFill>
                  <a:schemeClr val="bg1"/>
                </a:solidFill>
              </a:rPr>
              <a:t>        </a:t>
            </a:r>
            <a:r>
              <a:rPr lang="zh-CN" altLang="en-US" sz="2800" b="1" dirty="0">
                <a:solidFill>
                  <a:srgbClr val="000099"/>
                </a:solidFill>
                <a:effectLst>
                  <a:outerShdw blurRad="38100" dist="38100" dir="2700000" algn="tl">
                    <a:srgbClr val="DDDDDD"/>
                  </a:outerShdw>
                </a:effectLst>
              </a:rPr>
              <a:t>把二进制码按一定规律编排，使每组代码具有一特定的含义，</a:t>
            </a:r>
            <a:r>
              <a:rPr lang="zh-CN" altLang="en-US" sz="2800" b="1" dirty="0">
                <a:solidFill>
                  <a:srgbClr val="CC0000"/>
                </a:solidFill>
                <a:effectLst>
                  <a:outerShdw blurRad="38100" dist="38100" dir="2700000" algn="tl">
                    <a:srgbClr val="DDDDDD"/>
                  </a:outerShdw>
                </a:effectLst>
              </a:rPr>
              <a:t>称为编码。具有编码功能的逻辑电路称为编码器。</a:t>
            </a:r>
          </a:p>
        </p:txBody>
      </p:sp>
      <p:sp>
        <p:nvSpPr>
          <p:cNvPr id="110596" name="Rectangle 4"/>
          <p:cNvSpPr>
            <a:spLocks noChangeArrowheads="1"/>
          </p:cNvSpPr>
          <p:nvPr/>
        </p:nvSpPr>
        <p:spPr bwMode="auto">
          <a:xfrm>
            <a:off x="838200" y="3184525"/>
            <a:ext cx="7772400" cy="1158875"/>
          </a:xfrm>
          <a:prstGeom prst="rect">
            <a:avLst/>
          </a:prstGeom>
          <a:noFill/>
          <a:ln>
            <a:noFill/>
          </a:ln>
        </p:spPr>
        <p:txBody>
          <a:bodyPr>
            <a:spAutoFit/>
          </a:bodyPr>
          <a:lstStyle/>
          <a:p>
            <a:pPr>
              <a:lnSpc>
                <a:spcPct val="125000"/>
              </a:lnSpc>
            </a:pPr>
            <a:r>
              <a:rPr lang="en-US" altLang="zh-CN" sz="2800" b="1">
                <a:solidFill>
                  <a:srgbClr val="FF0000"/>
                </a:solidFill>
                <a:latin typeface="Times New Roman" panose="02020603050405020304" charset="0"/>
              </a:rPr>
              <a:t>        </a:t>
            </a:r>
            <a:r>
              <a:rPr lang="en-US" altLang="zh-CN" sz="2800" b="1" i="1">
                <a:solidFill>
                  <a:srgbClr val="FF0000"/>
                </a:solidFill>
                <a:latin typeface="Times New Roman" panose="02020603050405020304" charset="0"/>
              </a:rPr>
              <a:t>n</a:t>
            </a:r>
            <a:r>
              <a:rPr lang="en-US" altLang="zh-CN" sz="2800" b="1">
                <a:solidFill>
                  <a:srgbClr val="FF0066"/>
                </a:solidFill>
                <a:latin typeface="Times New Roman" panose="02020603050405020304" charset="0"/>
              </a:rPr>
              <a:t> </a:t>
            </a:r>
            <a:r>
              <a:rPr lang="zh-CN" altLang="en-US" sz="2800" b="1">
                <a:solidFill>
                  <a:srgbClr val="333300"/>
                </a:solidFill>
                <a:latin typeface="Times New Roman" panose="02020603050405020304" charset="0"/>
              </a:rPr>
              <a:t>位二进制代码有 </a:t>
            </a:r>
            <a:r>
              <a:rPr lang="en-US" altLang="zh-CN" sz="2800" b="1">
                <a:solidFill>
                  <a:srgbClr val="FF0000"/>
                </a:solidFill>
                <a:latin typeface="Times New Roman" panose="02020603050405020304" charset="0"/>
              </a:rPr>
              <a:t>2</a:t>
            </a:r>
            <a:r>
              <a:rPr lang="en-US" altLang="zh-CN" sz="2800" b="1" i="1" baseline="30000">
                <a:solidFill>
                  <a:srgbClr val="FF0000"/>
                </a:solidFill>
                <a:latin typeface="Times New Roman" panose="02020603050405020304" charset="0"/>
              </a:rPr>
              <a:t>n</a:t>
            </a:r>
            <a:r>
              <a:rPr lang="en-US" altLang="zh-CN" sz="2800" b="1" baseline="30000">
                <a:solidFill>
                  <a:srgbClr val="FF0000"/>
                </a:solidFill>
                <a:latin typeface="Times New Roman" panose="02020603050405020304" charset="0"/>
              </a:rPr>
              <a:t> </a:t>
            </a:r>
            <a:r>
              <a:rPr lang="zh-CN" altLang="en-US" sz="2800" b="1">
                <a:solidFill>
                  <a:srgbClr val="333300"/>
                </a:solidFill>
                <a:latin typeface="Times New Roman" panose="02020603050405020304" charset="0"/>
              </a:rPr>
              <a:t>种组合，可以表示 </a:t>
            </a:r>
            <a:r>
              <a:rPr lang="en-US" altLang="zh-CN" sz="2800" b="1">
                <a:solidFill>
                  <a:srgbClr val="FF0000"/>
                </a:solidFill>
                <a:latin typeface="Times New Roman" panose="02020603050405020304" charset="0"/>
              </a:rPr>
              <a:t>2</a:t>
            </a:r>
            <a:r>
              <a:rPr lang="en-US" altLang="zh-CN" sz="2800" b="1" i="1" baseline="30000">
                <a:solidFill>
                  <a:srgbClr val="FF0000"/>
                </a:solidFill>
                <a:latin typeface="Times New Roman" panose="02020603050405020304" charset="0"/>
              </a:rPr>
              <a:t>n</a:t>
            </a:r>
            <a:r>
              <a:rPr lang="en-US" altLang="zh-CN" sz="2800" b="1" baseline="30000">
                <a:solidFill>
                  <a:srgbClr val="FF0000"/>
                </a:solidFill>
                <a:latin typeface="Times New Roman" panose="02020603050405020304" charset="0"/>
              </a:rPr>
              <a:t> </a:t>
            </a:r>
            <a:r>
              <a:rPr lang="zh-CN" altLang="en-US" sz="2800" b="1">
                <a:solidFill>
                  <a:srgbClr val="333300"/>
                </a:solidFill>
                <a:latin typeface="Times New Roman" panose="02020603050405020304" charset="0"/>
              </a:rPr>
              <a:t>个信息。</a:t>
            </a:r>
          </a:p>
        </p:txBody>
      </p:sp>
      <p:sp>
        <p:nvSpPr>
          <p:cNvPr id="110597" name="Rectangle 5"/>
          <p:cNvSpPr>
            <a:spLocks noChangeArrowheads="1"/>
          </p:cNvSpPr>
          <p:nvPr/>
        </p:nvSpPr>
        <p:spPr bwMode="auto">
          <a:xfrm>
            <a:off x="914400" y="4327525"/>
            <a:ext cx="7391400" cy="1235075"/>
          </a:xfrm>
          <a:prstGeom prst="rect">
            <a:avLst/>
          </a:prstGeom>
          <a:noFill/>
          <a:ln w="9525">
            <a:noFill/>
            <a:miter lim="800000"/>
          </a:ln>
          <a:effectLst/>
        </p:spPr>
        <p:txBody>
          <a:bodyPr>
            <a:spAutoFit/>
          </a:bodyPr>
          <a:lstStyle/>
          <a:p>
            <a:pPr>
              <a:lnSpc>
                <a:spcPct val="125000"/>
              </a:lnSpc>
            </a:pPr>
            <a:r>
              <a:rPr lang="en-US" altLang="zh-CN" sz="2800" b="1">
                <a:solidFill>
                  <a:srgbClr val="333300"/>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要表示</a:t>
            </a:r>
            <a:r>
              <a:rPr lang="en-US" altLang="zh-CN" sz="2800" b="1">
                <a:solidFill>
                  <a:srgbClr val="FF0000"/>
                </a:solidFill>
                <a:effectLst>
                  <a:outerShdw blurRad="38100" dist="38100" dir="2700000" algn="tl">
                    <a:srgbClr val="DDDDDD"/>
                  </a:outerShdw>
                </a:effectLst>
                <a:latin typeface="Times New Roman" panose="02020603050405020304" charset="0"/>
              </a:rPr>
              <a:t>N</a:t>
            </a:r>
            <a:r>
              <a:rPr lang="zh-CN" altLang="en-US" sz="2800" b="1">
                <a:solidFill>
                  <a:srgbClr val="333300"/>
                </a:solidFill>
                <a:effectLst>
                  <a:outerShdw blurRad="38100" dist="38100" dir="2700000" algn="tl">
                    <a:srgbClr val="DDDDDD"/>
                  </a:outerShdw>
                </a:effectLst>
                <a:latin typeface="Times New Roman" panose="02020603050405020304" charset="0"/>
              </a:rPr>
              <a:t>个信息所需的二进制代码应满足  </a:t>
            </a:r>
          </a:p>
          <a:p>
            <a:pPr>
              <a:lnSpc>
                <a:spcPct val="125000"/>
              </a:lnSpc>
            </a:pPr>
            <a:r>
              <a:rPr lang="zh-CN" altLang="en-US" sz="2800" b="1">
                <a:solidFill>
                  <a:srgbClr val="333300"/>
                </a:solidFill>
                <a:effectLst>
                  <a:outerShdw blurRad="38100" dist="38100" dir="2700000" algn="tl">
                    <a:srgbClr val="DDDDDD"/>
                  </a:outerShdw>
                </a:effectLst>
                <a:latin typeface="Times New Roman" panose="02020603050405020304" charset="0"/>
              </a:rPr>
              <a:t>                        </a:t>
            </a:r>
            <a:r>
              <a:rPr lang="en-US" altLang="zh-CN" sz="3200" b="1">
                <a:solidFill>
                  <a:srgbClr val="FF0000"/>
                </a:solidFill>
                <a:effectLst>
                  <a:outerShdw blurRad="38100" dist="38100" dir="2700000" algn="tl">
                    <a:srgbClr val="DDDDDD"/>
                  </a:outerShdw>
                </a:effectLst>
                <a:latin typeface="Times New Roman" panose="02020603050405020304" charset="0"/>
              </a:rPr>
              <a:t>2</a:t>
            </a:r>
            <a:r>
              <a:rPr lang="en-US" altLang="zh-CN" sz="3200" b="1" i="1" baseline="30000">
                <a:solidFill>
                  <a:srgbClr val="FF0000"/>
                </a:solidFill>
                <a:effectLst>
                  <a:outerShdw blurRad="38100" dist="38100" dir="2700000" algn="tl">
                    <a:srgbClr val="DDDDDD"/>
                  </a:outerShdw>
                </a:effectLst>
                <a:latin typeface="Times New Roman" panose="02020603050405020304" charset="0"/>
              </a:rPr>
              <a:t>n</a:t>
            </a:r>
            <a:r>
              <a:rPr lang="en-US" altLang="zh-CN" sz="3200" b="1">
                <a:solidFill>
                  <a:srgbClr val="FF0000"/>
                </a:solidFill>
                <a:effectLst>
                  <a:outerShdw blurRad="38100" dist="38100" dir="2700000" algn="tl">
                    <a:srgbClr val="DDDDDD"/>
                  </a:outerShdw>
                </a:effectLst>
                <a:latin typeface="Times New Roman" panose="02020603050405020304" charset="0"/>
                <a:sym typeface="Symbol" panose="05050102010706020507" charset="0"/>
              </a:rPr>
              <a:t> </a:t>
            </a:r>
            <a:r>
              <a:rPr lang="en-US" altLang="zh-CN" sz="3200" b="1">
                <a:solidFill>
                  <a:srgbClr val="FF0000"/>
                </a:solidFill>
                <a:effectLst>
                  <a:outerShdw blurRad="38100" dist="38100" dir="2700000" algn="tl">
                    <a:srgbClr val="DDDDDD"/>
                  </a:outerShdw>
                </a:effectLst>
                <a:latin typeface="Times New Roman" panose="02020603050405020304" charset="0"/>
              </a:rPr>
              <a:t>N</a:t>
            </a:r>
            <a:endParaRPr lang="en-US" altLang="zh-CN" sz="3200" b="1">
              <a:solidFill>
                <a:schemeClr val="bg1"/>
              </a:solidFill>
              <a:effectLst>
                <a:outerShdw blurRad="38100" dist="38100" dir="2700000" algn="tl">
                  <a:srgbClr val="DDDDDD"/>
                </a:outerShdw>
              </a:effectLst>
              <a:latin typeface="Times New Roman" panose="02020603050405020304" charset="0"/>
            </a:endParaRPr>
          </a:p>
        </p:txBody>
      </p:sp>
      <p:pic>
        <p:nvPicPr>
          <p:cNvPr id="132102" name="Picture 6" descr="AG00315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20013" y="4994275"/>
            <a:ext cx="1042987" cy="1177925"/>
          </a:xfrm>
          <a:prstGeom prst="rect">
            <a:avLst/>
          </a:prstGeom>
          <a:noFill/>
          <a:ln>
            <a:noFill/>
          </a:ln>
        </p:spPr>
      </p:pic>
      <p:grpSp>
        <p:nvGrpSpPr>
          <p:cNvPr id="132103" name="Group 7"/>
          <p:cNvGrpSpPr/>
          <p:nvPr/>
        </p:nvGrpSpPr>
        <p:grpSpPr bwMode="auto">
          <a:xfrm>
            <a:off x="2209800" y="1200150"/>
            <a:ext cx="4419600" cy="171450"/>
            <a:chOff x="1632" y="720"/>
            <a:chExt cx="2784" cy="108"/>
          </a:xfrm>
        </p:grpSpPr>
        <p:pic>
          <p:nvPicPr>
            <p:cNvPr id="132104" name="Picture 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726"/>
              <a:ext cx="102" cy="102"/>
            </a:xfrm>
            <a:prstGeom prst="rect">
              <a:avLst/>
            </a:prstGeom>
            <a:noFill/>
            <a:ln>
              <a:noFill/>
            </a:ln>
          </p:spPr>
        </p:pic>
        <p:pic>
          <p:nvPicPr>
            <p:cNvPr id="132105" name="Picture 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 y="726"/>
              <a:ext cx="102" cy="102"/>
            </a:xfrm>
            <a:prstGeom prst="rect">
              <a:avLst/>
            </a:prstGeom>
            <a:noFill/>
            <a:ln>
              <a:noFill/>
            </a:ln>
          </p:spPr>
        </p:pic>
        <p:pic>
          <p:nvPicPr>
            <p:cNvPr id="132106" name="Picture 1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726"/>
              <a:ext cx="102" cy="102"/>
            </a:xfrm>
            <a:prstGeom prst="rect">
              <a:avLst/>
            </a:prstGeom>
            <a:noFill/>
            <a:ln>
              <a:noFill/>
            </a:ln>
          </p:spPr>
        </p:pic>
        <p:pic>
          <p:nvPicPr>
            <p:cNvPr id="132107" name="Picture 1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 y="726"/>
              <a:ext cx="102" cy="102"/>
            </a:xfrm>
            <a:prstGeom prst="rect">
              <a:avLst/>
            </a:prstGeom>
            <a:noFill/>
            <a:ln>
              <a:noFill/>
            </a:ln>
          </p:spPr>
        </p:pic>
        <p:pic>
          <p:nvPicPr>
            <p:cNvPr id="132108" name="Picture 1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726"/>
              <a:ext cx="102" cy="102"/>
            </a:xfrm>
            <a:prstGeom prst="rect">
              <a:avLst/>
            </a:prstGeom>
            <a:noFill/>
            <a:ln>
              <a:noFill/>
            </a:ln>
          </p:spPr>
        </p:pic>
        <p:pic>
          <p:nvPicPr>
            <p:cNvPr id="132109" name="Picture 1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726"/>
              <a:ext cx="102" cy="102"/>
            </a:xfrm>
            <a:prstGeom prst="rect">
              <a:avLst/>
            </a:prstGeom>
            <a:noFill/>
            <a:ln>
              <a:noFill/>
            </a:ln>
          </p:spPr>
        </p:pic>
        <p:pic>
          <p:nvPicPr>
            <p:cNvPr id="132110" name="Picture 1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726"/>
              <a:ext cx="102" cy="102"/>
            </a:xfrm>
            <a:prstGeom prst="rect">
              <a:avLst/>
            </a:prstGeom>
            <a:noFill/>
            <a:ln>
              <a:noFill/>
            </a:ln>
          </p:spPr>
        </p:pic>
        <p:grpSp>
          <p:nvGrpSpPr>
            <p:cNvPr id="132111" name="Group 15"/>
            <p:cNvGrpSpPr/>
            <p:nvPr/>
          </p:nvGrpSpPr>
          <p:grpSpPr bwMode="auto">
            <a:xfrm>
              <a:off x="2868" y="726"/>
              <a:ext cx="780" cy="102"/>
              <a:chOff x="2868" y="726"/>
              <a:chExt cx="780" cy="102"/>
            </a:xfrm>
          </p:grpSpPr>
          <p:pic>
            <p:nvPicPr>
              <p:cNvPr id="132128"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 y="726"/>
                <a:ext cx="102" cy="102"/>
              </a:xfrm>
              <a:prstGeom prst="rect">
                <a:avLst/>
              </a:prstGeom>
              <a:noFill/>
              <a:ln>
                <a:noFill/>
              </a:ln>
            </p:spPr>
          </p:pic>
          <p:pic>
            <p:nvPicPr>
              <p:cNvPr id="132129"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 y="726"/>
                <a:ext cx="102" cy="102"/>
              </a:xfrm>
              <a:prstGeom prst="rect">
                <a:avLst/>
              </a:prstGeom>
              <a:noFill/>
              <a:ln>
                <a:noFill/>
              </a:ln>
            </p:spPr>
          </p:pic>
          <p:pic>
            <p:nvPicPr>
              <p:cNvPr id="132130"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 y="726"/>
                <a:ext cx="102" cy="102"/>
              </a:xfrm>
              <a:prstGeom prst="rect">
                <a:avLst/>
              </a:prstGeom>
              <a:noFill/>
              <a:ln>
                <a:noFill/>
              </a:ln>
            </p:spPr>
          </p:pic>
          <p:pic>
            <p:nvPicPr>
              <p:cNvPr id="132131"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 y="726"/>
                <a:ext cx="102" cy="102"/>
              </a:xfrm>
              <a:prstGeom prst="rect">
                <a:avLst/>
              </a:prstGeom>
              <a:noFill/>
              <a:ln>
                <a:noFill/>
              </a:ln>
            </p:spPr>
          </p:pic>
          <p:pic>
            <p:nvPicPr>
              <p:cNvPr id="132132"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726"/>
                <a:ext cx="102" cy="102"/>
              </a:xfrm>
              <a:prstGeom prst="rect">
                <a:avLst/>
              </a:prstGeom>
              <a:noFill/>
              <a:ln>
                <a:noFill/>
              </a:ln>
            </p:spPr>
          </p:pic>
          <p:pic>
            <p:nvPicPr>
              <p:cNvPr id="132133"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 y="726"/>
                <a:ext cx="102" cy="102"/>
              </a:xfrm>
              <a:prstGeom prst="rect">
                <a:avLst/>
              </a:prstGeom>
              <a:noFill/>
              <a:ln>
                <a:noFill/>
              </a:ln>
            </p:spPr>
          </p:pic>
          <p:pic>
            <p:nvPicPr>
              <p:cNvPr id="132134"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726"/>
                <a:ext cx="102" cy="102"/>
              </a:xfrm>
              <a:prstGeom prst="rect">
                <a:avLst/>
              </a:prstGeom>
              <a:noFill/>
              <a:ln>
                <a:noFill/>
              </a:ln>
            </p:spPr>
          </p:pic>
          <p:pic>
            <p:nvPicPr>
              <p:cNvPr id="132135"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 y="726"/>
                <a:ext cx="102" cy="102"/>
              </a:xfrm>
              <a:prstGeom prst="rect">
                <a:avLst/>
              </a:prstGeom>
              <a:noFill/>
              <a:ln>
                <a:noFill/>
              </a:ln>
            </p:spPr>
          </p:pic>
        </p:grpSp>
        <p:grpSp>
          <p:nvGrpSpPr>
            <p:cNvPr id="132112" name="Group 24"/>
            <p:cNvGrpSpPr/>
            <p:nvPr/>
          </p:nvGrpSpPr>
          <p:grpSpPr bwMode="auto">
            <a:xfrm>
              <a:off x="1632" y="720"/>
              <a:ext cx="582" cy="102"/>
              <a:chOff x="4698" y="720"/>
              <a:chExt cx="582" cy="102"/>
            </a:xfrm>
          </p:grpSpPr>
          <p:pic>
            <p:nvPicPr>
              <p:cNvPr id="132122"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32123"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32124"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32125"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32126"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32127"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nvGrpSpPr>
            <p:cNvPr id="132113" name="Group 31"/>
            <p:cNvGrpSpPr/>
            <p:nvPr/>
          </p:nvGrpSpPr>
          <p:grpSpPr bwMode="auto">
            <a:xfrm>
              <a:off x="3636" y="720"/>
              <a:ext cx="780" cy="102"/>
              <a:chOff x="2868" y="726"/>
              <a:chExt cx="780" cy="102"/>
            </a:xfrm>
          </p:grpSpPr>
          <p:pic>
            <p:nvPicPr>
              <p:cNvPr id="132114"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 y="726"/>
                <a:ext cx="102" cy="102"/>
              </a:xfrm>
              <a:prstGeom prst="rect">
                <a:avLst/>
              </a:prstGeom>
              <a:noFill/>
              <a:ln>
                <a:noFill/>
              </a:ln>
            </p:spPr>
          </p:pic>
          <p:pic>
            <p:nvPicPr>
              <p:cNvPr id="132115"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 y="726"/>
                <a:ext cx="102" cy="102"/>
              </a:xfrm>
              <a:prstGeom prst="rect">
                <a:avLst/>
              </a:prstGeom>
              <a:noFill/>
              <a:ln>
                <a:noFill/>
              </a:ln>
            </p:spPr>
          </p:pic>
          <p:pic>
            <p:nvPicPr>
              <p:cNvPr id="132116"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 y="726"/>
                <a:ext cx="102" cy="102"/>
              </a:xfrm>
              <a:prstGeom prst="rect">
                <a:avLst/>
              </a:prstGeom>
              <a:noFill/>
              <a:ln>
                <a:noFill/>
              </a:ln>
            </p:spPr>
          </p:pic>
          <p:pic>
            <p:nvPicPr>
              <p:cNvPr id="132117"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 y="726"/>
                <a:ext cx="102" cy="102"/>
              </a:xfrm>
              <a:prstGeom prst="rect">
                <a:avLst/>
              </a:prstGeom>
              <a:noFill/>
              <a:ln>
                <a:noFill/>
              </a:ln>
            </p:spPr>
          </p:pic>
          <p:pic>
            <p:nvPicPr>
              <p:cNvPr id="132118"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726"/>
                <a:ext cx="102" cy="102"/>
              </a:xfrm>
              <a:prstGeom prst="rect">
                <a:avLst/>
              </a:prstGeom>
              <a:noFill/>
              <a:ln>
                <a:noFill/>
              </a:ln>
            </p:spPr>
          </p:pic>
          <p:pic>
            <p:nvPicPr>
              <p:cNvPr id="132119"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 y="726"/>
                <a:ext cx="102" cy="102"/>
              </a:xfrm>
              <a:prstGeom prst="rect">
                <a:avLst/>
              </a:prstGeom>
              <a:noFill/>
              <a:ln>
                <a:noFill/>
              </a:ln>
            </p:spPr>
          </p:pic>
          <p:pic>
            <p:nvPicPr>
              <p:cNvPr id="132120"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726"/>
                <a:ext cx="102" cy="102"/>
              </a:xfrm>
              <a:prstGeom prst="rect">
                <a:avLst/>
              </a:prstGeom>
              <a:noFill/>
              <a:ln>
                <a:noFill/>
              </a:ln>
            </p:spPr>
          </p:pic>
          <p:pic>
            <p:nvPicPr>
              <p:cNvPr id="132121"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 y="726"/>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596"/>
                                        </p:tgtEl>
                                        <p:attrNameLst>
                                          <p:attrName>style.visibility</p:attrName>
                                        </p:attrNameLst>
                                      </p:cBhvr>
                                      <p:to>
                                        <p:strVal val="visible"/>
                                      </p:to>
                                    </p:set>
                                    <p:animEffect transition="in" filter="wipe(left)">
                                      <p:cBhvr>
                                        <p:cTn id="11" dur="500"/>
                                        <p:tgtEl>
                                          <p:spTgt spid="11059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wipe(left)">
                                      <p:cBhvr>
                                        <p:cTn id="15"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6" grpId="0" autoUpdateAnimBg="0"/>
      <p:bldP spid="11059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bwMode="auto">
          <a:xfrm>
            <a:off x="838200" y="533400"/>
            <a:ext cx="5105400" cy="4572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7.5.1  </a:t>
            </a:r>
            <a:r>
              <a:rPr lang="zh-CN" altLang="en-US" sz="3200" b="1" dirty="0">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组合逻辑电路的分析</a:t>
            </a:r>
          </a:p>
        </p:txBody>
      </p:sp>
      <p:sp>
        <p:nvSpPr>
          <p:cNvPr id="83971" name="Rectangle 3"/>
          <p:cNvSpPr>
            <a:spLocks noChangeArrowheads="1"/>
          </p:cNvSpPr>
          <p:nvPr/>
        </p:nvSpPr>
        <p:spPr bwMode="auto">
          <a:xfrm>
            <a:off x="762000" y="3248025"/>
            <a:ext cx="6135688"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 (1) </a:t>
            </a:r>
            <a:r>
              <a:rPr lang="zh-CN" altLang="en-US" sz="2800" b="1">
                <a:effectLst>
                  <a:outerShdw blurRad="38100" dist="38100" dir="2700000" algn="tl">
                    <a:srgbClr val="DDDDDD"/>
                  </a:outerShdw>
                </a:effectLst>
                <a:latin typeface="Times New Roman" panose="02020603050405020304" charset="0"/>
              </a:rPr>
              <a:t>由逻辑图写出输出端的逻辑表达式</a:t>
            </a:r>
          </a:p>
        </p:txBody>
      </p:sp>
      <p:sp>
        <p:nvSpPr>
          <p:cNvPr id="83972" name="Rectangle 4"/>
          <p:cNvSpPr>
            <a:spLocks noChangeArrowheads="1"/>
          </p:cNvSpPr>
          <p:nvPr/>
        </p:nvSpPr>
        <p:spPr bwMode="auto">
          <a:xfrm>
            <a:off x="838200" y="3883025"/>
            <a:ext cx="4618038"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(2) </a:t>
            </a:r>
            <a:r>
              <a:rPr lang="zh-CN" altLang="en-US" sz="2800" b="1">
                <a:effectLst>
                  <a:outerShdw blurRad="38100" dist="38100" dir="2700000" algn="tl">
                    <a:srgbClr val="DDDDDD"/>
                  </a:outerShdw>
                </a:effectLst>
                <a:latin typeface="Times New Roman" panose="02020603050405020304" charset="0"/>
              </a:rPr>
              <a:t>运用逻辑代数化简或变换</a:t>
            </a:r>
          </a:p>
        </p:txBody>
      </p:sp>
      <p:sp>
        <p:nvSpPr>
          <p:cNvPr id="83973" name="Rectangle 5"/>
          <p:cNvSpPr>
            <a:spLocks noChangeArrowheads="1"/>
          </p:cNvSpPr>
          <p:nvPr/>
        </p:nvSpPr>
        <p:spPr bwMode="auto">
          <a:xfrm>
            <a:off x="838200" y="4492625"/>
            <a:ext cx="2832100"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(3) </a:t>
            </a:r>
            <a:r>
              <a:rPr lang="zh-CN" altLang="en-US" sz="2800" b="1">
                <a:effectLst>
                  <a:outerShdw blurRad="38100" dist="38100" dir="2700000" algn="tl">
                    <a:srgbClr val="DDDDDD"/>
                  </a:outerShdw>
                </a:effectLst>
                <a:latin typeface="Times New Roman" panose="02020603050405020304" charset="0"/>
              </a:rPr>
              <a:t>列逻辑状态表</a:t>
            </a:r>
          </a:p>
        </p:txBody>
      </p:sp>
      <p:sp>
        <p:nvSpPr>
          <p:cNvPr id="83974" name="Rectangle 6"/>
          <p:cNvSpPr>
            <a:spLocks noChangeArrowheads="1"/>
          </p:cNvSpPr>
          <p:nvPr/>
        </p:nvSpPr>
        <p:spPr bwMode="auto">
          <a:xfrm>
            <a:off x="838200" y="5106988"/>
            <a:ext cx="2832100" cy="519112"/>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(4) </a:t>
            </a:r>
            <a:r>
              <a:rPr lang="zh-CN" altLang="en-US" sz="2800" b="1">
                <a:effectLst>
                  <a:outerShdw blurRad="38100" dist="38100" dir="2700000" algn="tl">
                    <a:srgbClr val="DDDDDD"/>
                  </a:outerShdw>
                </a:effectLst>
                <a:latin typeface="Times New Roman" panose="02020603050405020304" charset="0"/>
              </a:rPr>
              <a:t>分析逻辑功能</a:t>
            </a:r>
          </a:p>
        </p:txBody>
      </p:sp>
      <p:sp>
        <p:nvSpPr>
          <p:cNvPr id="83975" name="Rectangle 7" descr="80%"/>
          <p:cNvSpPr>
            <a:spLocks noChangeArrowheads="1"/>
          </p:cNvSpPr>
          <p:nvPr/>
        </p:nvSpPr>
        <p:spPr bwMode="auto">
          <a:xfrm>
            <a:off x="1219200" y="1698625"/>
            <a:ext cx="2663825" cy="617538"/>
          </a:xfrm>
          <a:prstGeom prst="rect">
            <a:avLst/>
          </a:prstGeom>
          <a:pattFill prst="pct80">
            <a:fgClr>
              <a:srgbClr val="FFFF99"/>
            </a:fgClr>
            <a:bgClr>
              <a:srgbClr val="FFFFFF"/>
            </a:bgClr>
          </a:pattFill>
          <a:ln w="38100">
            <a:solidFill>
              <a:srgbClr val="006600"/>
            </a:solid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已知逻辑电路</a:t>
            </a:r>
            <a:endParaRPr lang="zh-CN" altLang="en-US" sz="3200" b="1">
              <a:solidFill>
                <a:srgbClr val="000099"/>
              </a:solidFill>
              <a:latin typeface="Times New Roman" panose="02020603050405020304" charset="0"/>
            </a:endParaRPr>
          </a:p>
        </p:txBody>
      </p:sp>
      <p:sp>
        <p:nvSpPr>
          <p:cNvPr id="107528" name="Line 8"/>
          <p:cNvSpPr>
            <a:spLocks noChangeShapeType="1"/>
          </p:cNvSpPr>
          <p:nvPr/>
        </p:nvSpPr>
        <p:spPr bwMode="auto">
          <a:xfrm>
            <a:off x="3886200" y="2027238"/>
            <a:ext cx="175260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07529" name="Text Box 9"/>
          <p:cNvSpPr txBox="1">
            <a:spLocks noChangeArrowheads="1"/>
          </p:cNvSpPr>
          <p:nvPr/>
        </p:nvSpPr>
        <p:spPr bwMode="auto">
          <a:xfrm>
            <a:off x="4343400" y="1447800"/>
            <a:ext cx="10668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t>确定</a:t>
            </a:r>
            <a:endParaRPr lang="zh-CN" altLang="en-US" sz="2800" b="1">
              <a:solidFill>
                <a:srgbClr val="FFFF00"/>
              </a:solidFill>
            </a:endParaRPr>
          </a:p>
        </p:txBody>
      </p:sp>
      <p:sp>
        <p:nvSpPr>
          <p:cNvPr id="83978" name="Rectangle 10" descr="40%"/>
          <p:cNvSpPr>
            <a:spLocks noChangeArrowheads="1"/>
          </p:cNvSpPr>
          <p:nvPr/>
        </p:nvSpPr>
        <p:spPr bwMode="auto">
          <a:xfrm>
            <a:off x="5715000" y="1698625"/>
            <a:ext cx="1854200" cy="617538"/>
          </a:xfrm>
          <a:prstGeom prst="rect">
            <a:avLst/>
          </a:prstGeom>
          <a:pattFill prst="pct40">
            <a:fgClr>
              <a:srgbClr val="FFCCCC"/>
            </a:fgClr>
            <a:bgClr>
              <a:srgbClr val="FFFFFF"/>
            </a:bgClr>
          </a:pattFill>
          <a:ln w="38100">
            <a:solidFill>
              <a:srgbClr val="006600"/>
            </a:solidFill>
            <a:miter lim="800000"/>
          </a:ln>
          <a:effectLst/>
        </p:spPr>
        <p:txBody>
          <a:bodyPr wrap="none">
            <a:spAutoFit/>
          </a:bodyPr>
          <a:lstStyle/>
          <a:p>
            <a:pPr>
              <a:spcBef>
                <a:spcPct val="50000"/>
              </a:spcBef>
            </a:pPr>
            <a:r>
              <a:rPr lang="zh-CN" altLang="en-US" sz="3200" b="1">
                <a:solidFill>
                  <a:srgbClr val="FF3300"/>
                </a:solidFill>
                <a:effectLst>
                  <a:outerShdw blurRad="38100" dist="38100" dir="2700000" algn="tl">
                    <a:srgbClr val="DDDDDD"/>
                  </a:outerShdw>
                </a:effectLst>
                <a:latin typeface="Times New Roman" panose="02020603050405020304" charset="0"/>
              </a:rPr>
              <a:t>逻辑功能</a:t>
            </a:r>
            <a:endParaRPr lang="zh-CN" altLang="en-US" sz="3200" b="1">
              <a:solidFill>
                <a:srgbClr val="FF3300"/>
              </a:solidFill>
              <a:latin typeface="Times New Roman" panose="02020603050405020304" charset="0"/>
            </a:endParaRPr>
          </a:p>
        </p:txBody>
      </p:sp>
      <p:sp>
        <p:nvSpPr>
          <p:cNvPr id="83979" name="Rectangle 11"/>
          <p:cNvSpPr>
            <a:spLocks noChangeArrowheads="1"/>
          </p:cNvSpPr>
          <p:nvPr/>
        </p:nvSpPr>
        <p:spPr bwMode="auto">
          <a:xfrm>
            <a:off x="685800" y="2514600"/>
            <a:ext cx="2224088" cy="579438"/>
          </a:xfrm>
          <a:prstGeom prst="rect">
            <a:avLst/>
          </a:prstGeom>
          <a:noFill/>
          <a:ln w="9525">
            <a:noFill/>
            <a:miter lim="800000"/>
          </a:ln>
          <a:effectLst/>
        </p:spPr>
        <p:txBody>
          <a:bodyPr wrap="none">
            <a:spAutoFit/>
          </a:bodyPr>
          <a:lstStyle/>
          <a:p>
            <a:pPr>
              <a:spcBef>
                <a:spcPct val="50000"/>
              </a:spcBef>
            </a:pPr>
            <a:r>
              <a:rPr lang="zh-CN" altLang="en-US" sz="3200" b="1">
                <a:solidFill>
                  <a:srgbClr val="000099"/>
                </a:solidFill>
                <a:effectLst>
                  <a:outerShdw blurRad="38100" dist="38100" dir="2700000" algn="tl">
                    <a:srgbClr val="DDDDDD"/>
                  </a:outerShdw>
                </a:effectLst>
                <a:latin typeface="Times New Roman" panose="02020603050405020304" charset="0"/>
              </a:rPr>
              <a:t>分析步骤：</a:t>
            </a:r>
            <a:endParaRPr lang="zh-CN" altLang="en-US" sz="3600" b="1">
              <a:solidFill>
                <a:srgbClr val="000099"/>
              </a:solidFill>
              <a:effectLst>
                <a:outerShdw blurRad="38100" dist="38100" dir="2700000" algn="tl">
                  <a:srgbClr val="DDDDDD"/>
                </a:outerShdw>
              </a:effectLst>
              <a:latin typeface="Times New Roman" panose="02020603050405020304" charset="0"/>
            </a:endParaRPr>
          </a:p>
        </p:txBody>
      </p:sp>
      <p:pic>
        <p:nvPicPr>
          <p:cNvPr id="107532" name="Picture 12" descr="AG0031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495800"/>
            <a:ext cx="1246188" cy="1600200"/>
          </a:xfrm>
          <a:prstGeom prst="rect">
            <a:avLst/>
          </a:prstGeom>
          <a:noFill/>
          <a:ln>
            <a:noFill/>
          </a:ln>
        </p:spPr>
      </p:pic>
      <p:grpSp>
        <p:nvGrpSpPr>
          <p:cNvPr id="107533" name="Group 13"/>
          <p:cNvGrpSpPr/>
          <p:nvPr/>
        </p:nvGrpSpPr>
        <p:grpSpPr bwMode="auto">
          <a:xfrm>
            <a:off x="762000" y="5791200"/>
            <a:ext cx="5781675" cy="171450"/>
            <a:chOff x="0" y="3696"/>
            <a:chExt cx="3642" cy="108"/>
          </a:xfrm>
        </p:grpSpPr>
        <p:pic>
          <p:nvPicPr>
            <p:cNvPr id="107534" name="Picture 1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 y="3702"/>
              <a:ext cx="102" cy="102"/>
            </a:xfrm>
            <a:prstGeom prst="rect">
              <a:avLst/>
            </a:prstGeom>
            <a:noFill/>
            <a:ln>
              <a:noFill/>
            </a:ln>
          </p:spPr>
        </p:pic>
        <p:pic>
          <p:nvPicPr>
            <p:cNvPr id="107535" name="Picture 1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3702"/>
              <a:ext cx="102" cy="102"/>
            </a:xfrm>
            <a:prstGeom prst="rect">
              <a:avLst/>
            </a:prstGeom>
            <a:noFill/>
            <a:ln>
              <a:noFill/>
            </a:ln>
          </p:spPr>
        </p:pic>
        <p:pic>
          <p:nvPicPr>
            <p:cNvPr id="107536" name="Picture 1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3702"/>
              <a:ext cx="102" cy="102"/>
            </a:xfrm>
            <a:prstGeom prst="rect">
              <a:avLst/>
            </a:prstGeom>
            <a:noFill/>
            <a:ln>
              <a:noFill/>
            </a:ln>
          </p:spPr>
        </p:pic>
        <p:pic>
          <p:nvPicPr>
            <p:cNvPr id="107537" name="Picture 1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3702"/>
              <a:ext cx="102" cy="102"/>
            </a:xfrm>
            <a:prstGeom prst="rect">
              <a:avLst/>
            </a:prstGeom>
            <a:noFill/>
            <a:ln>
              <a:noFill/>
            </a:ln>
          </p:spPr>
        </p:pic>
        <p:pic>
          <p:nvPicPr>
            <p:cNvPr id="107538" name="Picture 1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 y="3702"/>
              <a:ext cx="102" cy="102"/>
            </a:xfrm>
            <a:prstGeom prst="rect">
              <a:avLst/>
            </a:prstGeom>
            <a:noFill/>
            <a:ln>
              <a:noFill/>
            </a:ln>
          </p:spPr>
        </p:pic>
        <p:pic>
          <p:nvPicPr>
            <p:cNvPr id="107539" name="Picture 1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 y="3702"/>
              <a:ext cx="102" cy="102"/>
            </a:xfrm>
            <a:prstGeom prst="rect">
              <a:avLst/>
            </a:prstGeom>
            <a:noFill/>
            <a:ln>
              <a:noFill/>
            </a:ln>
          </p:spPr>
        </p:pic>
        <p:pic>
          <p:nvPicPr>
            <p:cNvPr id="107540" name="Picture 2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 y="3702"/>
              <a:ext cx="102" cy="102"/>
            </a:xfrm>
            <a:prstGeom prst="rect">
              <a:avLst/>
            </a:prstGeom>
            <a:noFill/>
            <a:ln>
              <a:noFill/>
            </a:ln>
          </p:spPr>
        </p:pic>
        <p:pic>
          <p:nvPicPr>
            <p:cNvPr id="107541" name="Picture 2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3702"/>
              <a:ext cx="102" cy="102"/>
            </a:xfrm>
            <a:prstGeom prst="rect">
              <a:avLst/>
            </a:prstGeom>
            <a:noFill/>
            <a:ln>
              <a:noFill/>
            </a:ln>
          </p:spPr>
        </p:pic>
        <p:pic>
          <p:nvPicPr>
            <p:cNvPr id="107542" name="Picture 2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3702"/>
              <a:ext cx="102" cy="102"/>
            </a:xfrm>
            <a:prstGeom prst="rect">
              <a:avLst/>
            </a:prstGeom>
            <a:noFill/>
            <a:ln>
              <a:noFill/>
            </a:ln>
          </p:spPr>
        </p:pic>
        <p:pic>
          <p:nvPicPr>
            <p:cNvPr id="107543" name="Picture 2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 y="3702"/>
              <a:ext cx="102" cy="102"/>
            </a:xfrm>
            <a:prstGeom prst="rect">
              <a:avLst/>
            </a:prstGeom>
            <a:noFill/>
            <a:ln>
              <a:noFill/>
            </a:ln>
          </p:spPr>
        </p:pic>
        <p:pic>
          <p:nvPicPr>
            <p:cNvPr id="107544" name="Picture 2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3702"/>
              <a:ext cx="102" cy="102"/>
            </a:xfrm>
            <a:prstGeom prst="rect">
              <a:avLst/>
            </a:prstGeom>
            <a:noFill/>
            <a:ln>
              <a:noFill/>
            </a:ln>
          </p:spPr>
        </p:pic>
        <p:pic>
          <p:nvPicPr>
            <p:cNvPr id="107545" name="Picture 2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 y="3702"/>
              <a:ext cx="102" cy="102"/>
            </a:xfrm>
            <a:prstGeom prst="rect">
              <a:avLst/>
            </a:prstGeom>
            <a:noFill/>
            <a:ln>
              <a:noFill/>
            </a:ln>
          </p:spPr>
        </p:pic>
        <p:pic>
          <p:nvPicPr>
            <p:cNvPr id="107546" name="Picture 2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 y="3702"/>
              <a:ext cx="102" cy="102"/>
            </a:xfrm>
            <a:prstGeom prst="rect">
              <a:avLst/>
            </a:prstGeom>
            <a:noFill/>
            <a:ln>
              <a:noFill/>
            </a:ln>
          </p:spPr>
        </p:pic>
        <p:pic>
          <p:nvPicPr>
            <p:cNvPr id="107547" name="Picture 2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702"/>
              <a:ext cx="102" cy="102"/>
            </a:xfrm>
            <a:prstGeom prst="rect">
              <a:avLst/>
            </a:prstGeom>
            <a:noFill/>
            <a:ln>
              <a:noFill/>
            </a:ln>
          </p:spPr>
        </p:pic>
        <p:pic>
          <p:nvPicPr>
            <p:cNvPr id="107548" name="Picture 2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 y="3702"/>
              <a:ext cx="102" cy="102"/>
            </a:xfrm>
            <a:prstGeom prst="rect">
              <a:avLst/>
            </a:prstGeom>
            <a:noFill/>
            <a:ln>
              <a:noFill/>
            </a:ln>
          </p:spPr>
        </p:pic>
        <p:pic>
          <p:nvPicPr>
            <p:cNvPr id="107549" name="Picture 2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3702"/>
              <a:ext cx="102" cy="102"/>
            </a:xfrm>
            <a:prstGeom prst="rect">
              <a:avLst/>
            </a:prstGeom>
            <a:noFill/>
            <a:ln>
              <a:noFill/>
            </a:ln>
          </p:spPr>
        </p:pic>
        <p:pic>
          <p:nvPicPr>
            <p:cNvPr id="107550" name="Picture 3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 y="3702"/>
              <a:ext cx="102" cy="102"/>
            </a:xfrm>
            <a:prstGeom prst="rect">
              <a:avLst/>
            </a:prstGeom>
            <a:noFill/>
            <a:ln>
              <a:noFill/>
            </a:ln>
          </p:spPr>
        </p:pic>
        <p:pic>
          <p:nvPicPr>
            <p:cNvPr id="107551" name="Picture 3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 y="3702"/>
              <a:ext cx="102" cy="102"/>
            </a:xfrm>
            <a:prstGeom prst="rect">
              <a:avLst/>
            </a:prstGeom>
            <a:noFill/>
            <a:ln>
              <a:noFill/>
            </a:ln>
          </p:spPr>
        </p:pic>
        <p:pic>
          <p:nvPicPr>
            <p:cNvPr id="107552" name="Picture 3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3702"/>
              <a:ext cx="102" cy="102"/>
            </a:xfrm>
            <a:prstGeom prst="rect">
              <a:avLst/>
            </a:prstGeom>
            <a:noFill/>
            <a:ln>
              <a:noFill/>
            </a:ln>
          </p:spPr>
        </p:pic>
        <p:pic>
          <p:nvPicPr>
            <p:cNvPr id="107553" name="Picture 3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 y="3702"/>
              <a:ext cx="102" cy="102"/>
            </a:xfrm>
            <a:prstGeom prst="rect">
              <a:avLst/>
            </a:prstGeom>
            <a:noFill/>
            <a:ln>
              <a:noFill/>
            </a:ln>
          </p:spPr>
        </p:pic>
        <p:pic>
          <p:nvPicPr>
            <p:cNvPr id="107554" name="Picture 3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3702"/>
              <a:ext cx="102" cy="102"/>
            </a:xfrm>
            <a:prstGeom prst="rect">
              <a:avLst/>
            </a:prstGeom>
            <a:noFill/>
            <a:ln>
              <a:noFill/>
            </a:ln>
          </p:spPr>
        </p:pic>
        <p:pic>
          <p:nvPicPr>
            <p:cNvPr id="107555" name="Picture 3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 y="3702"/>
              <a:ext cx="102" cy="102"/>
            </a:xfrm>
            <a:prstGeom prst="rect">
              <a:avLst/>
            </a:prstGeom>
            <a:noFill/>
            <a:ln>
              <a:noFill/>
            </a:ln>
          </p:spPr>
        </p:pic>
        <p:pic>
          <p:nvPicPr>
            <p:cNvPr id="107556" name="Picture 3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 y="3702"/>
              <a:ext cx="102" cy="102"/>
            </a:xfrm>
            <a:prstGeom prst="rect">
              <a:avLst/>
            </a:prstGeom>
            <a:noFill/>
            <a:ln>
              <a:noFill/>
            </a:ln>
          </p:spPr>
        </p:pic>
        <p:pic>
          <p:nvPicPr>
            <p:cNvPr id="107557" name="Picture 3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 y="3702"/>
              <a:ext cx="102" cy="102"/>
            </a:xfrm>
            <a:prstGeom prst="rect">
              <a:avLst/>
            </a:prstGeom>
            <a:noFill/>
            <a:ln>
              <a:noFill/>
            </a:ln>
          </p:spPr>
        </p:pic>
        <p:pic>
          <p:nvPicPr>
            <p:cNvPr id="107558" name="Picture 3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 y="3702"/>
              <a:ext cx="102" cy="102"/>
            </a:xfrm>
            <a:prstGeom prst="rect">
              <a:avLst/>
            </a:prstGeom>
            <a:noFill/>
            <a:ln>
              <a:noFill/>
            </a:ln>
          </p:spPr>
        </p:pic>
        <p:pic>
          <p:nvPicPr>
            <p:cNvPr id="107559" name="Picture 3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3702"/>
              <a:ext cx="102" cy="102"/>
            </a:xfrm>
            <a:prstGeom prst="rect">
              <a:avLst/>
            </a:prstGeom>
            <a:noFill/>
            <a:ln>
              <a:noFill/>
            </a:ln>
          </p:spPr>
        </p:pic>
        <p:pic>
          <p:nvPicPr>
            <p:cNvPr id="107560" name="Picture 4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 y="3702"/>
              <a:ext cx="102" cy="102"/>
            </a:xfrm>
            <a:prstGeom prst="rect">
              <a:avLst/>
            </a:prstGeom>
            <a:noFill/>
            <a:ln>
              <a:noFill/>
            </a:ln>
          </p:spPr>
        </p:pic>
        <p:pic>
          <p:nvPicPr>
            <p:cNvPr id="107561" name="Picture 4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 y="3702"/>
              <a:ext cx="102" cy="102"/>
            </a:xfrm>
            <a:prstGeom prst="rect">
              <a:avLst/>
            </a:prstGeom>
            <a:noFill/>
            <a:ln>
              <a:noFill/>
            </a:ln>
          </p:spPr>
        </p:pic>
        <p:pic>
          <p:nvPicPr>
            <p:cNvPr id="107562" name="Picture 4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3702"/>
              <a:ext cx="102" cy="102"/>
            </a:xfrm>
            <a:prstGeom prst="rect">
              <a:avLst/>
            </a:prstGeom>
            <a:noFill/>
            <a:ln>
              <a:noFill/>
            </a:ln>
          </p:spPr>
        </p:pic>
        <p:pic>
          <p:nvPicPr>
            <p:cNvPr id="107563" name="Picture 4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 y="3702"/>
              <a:ext cx="102" cy="102"/>
            </a:xfrm>
            <a:prstGeom prst="rect">
              <a:avLst/>
            </a:prstGeom>
            <a:noFill/>
            <a:ln>
              <a:noFill/>
            </a:ln>
          </p:spPr>
        </p:pic>
        <p:pic>
          <p:nvPicPr>
            <p:cNvPr id="107564" name="Picture 4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 y="3702"/>
              <a:ext cx="102" cy="102"/>
            </a:xfrm>
            <a:prstGeom prst="rect">
              <a:avLst/>
            </a:prstGeom>
            <a:noFill/>
            <a:ln>
              <a:noFill/>
            </a:ln>
          </p:spPr>
        </p:pic>
        <p:pic>
          <p:nvPicPr>
            <p:cNvPr id="107565"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 y="3702"/>
              <a:ext cx="102" cy="102"/>
            </a:xfrm>
            <a:prstGeom prst="rect">
              <a:avLst/>
            </a:prstGeom>
            <a:noFill/>
            <a:ln>
              <a:noFill/>
            </a:ln>
          </p:spPr>
        </p:pic>
        <p:grpSp>
          <p:nvGrpSpPr>
            <p:cNvPr id="107566" name="Group 46"/>
            <p:cNvGrpSpPr/>
            <p:nvPr/>
          </p:nvGrpSpPr>
          <p:grpSpPr bwMode="auto">
            <a:xfrm>
              <a:off x="0" y="3696"/>
              <a:ext cx="582" cy="102"/>
              <a:chOff x="4698" y="720"/>
              <a:chExt cx="582" cy="102"/>
            </a:xfrm>
          </p:grpSpPr>
          <p:pic>
            <p:nvPicPr>
              <p:cNvPr id="107567"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07568" name="Picture 4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07569"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07570"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07571"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07572"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blinds(horizontal)">
                                      <p:cBhvr>
                                        <p:cTn id="7" dur="500"/>
                                        <p:tgtEl>
                                          <p:spTgt spid="83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left)">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wipe(left)">
                                      <p:cBhvr>
                                        <p:cTn id="22" dur="500"/>
                                        <p:tgtEl>
                                          <p:spTgt spid="839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4"/>
                                        </p:tgtEl>
                                        <p:attrNameLst>
                                          <p:attrName>style.visibility</p:attrName>
                                        </p:attrNameLst>
                                      </p:cBhvr>
                                      <p:to>
                                        <p:strVal val="visible"/>
                                      </p:to>
                                    </p:set>
                                    <p:animEffect transition="in" filter="wipe(left)">
                                      <p:cBhvr>
                                        <p:cTn id="2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83974" grpId="0" autoUpdateAnimBg="0"/>
      <p:bldP spid="8397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762000" y="533400"/>
            <a:ext cx="4297680" cy="533400"/>
          </a:xfrm>
          <a:prstGeom prst="rect">
            <a:avLst/>
          </a:prstGeom>
          <a:noFill/>
          <a:ln w="9525">
            <a:noFill/>
            <a:miter lim="800000"/>
          </a:ln>
        </p:spPr>
        <p:txBody>
          <a:bodyPr/>
          <a:lstStyle/>
          <a:p>
            <a:pPr>
              <a:spcBef>
                <a:spcPct val="20000"/>
              </a:spcBef>
            </a:pPr>
            <a:r>
              <a:rPr lang="en-US" altLang="zh-CN" sz="3200" b="1">
                <a:solidFill>
                  <a:srgbClr val="000099"/>
                </a:solidFill>
                <a:effectLst>
                  <a:outerShdw blurRad="38100" dist="38100" dir="2700000" algn="tl">
                    <a:srgbClr val="DDDDDD"/>
                  </a:outerShdw>
                </a:effectLst>
                <a:latin typeface="Times New Roman" panose="02020603050405020304" charset="0"/>
              </a:rPr>
              <a:t>7.7.1  </a:t>
            </a:r>
            <a:r>
              <a:rPr lang="zh-CN" altLang="en-US" sz="3200" b="1" dirty="0">
                <a:solidFill>
                  <a:srgbClr val="000099"/>
                </a:solidFill>
                <a:effectLst>
                  <a:outerShdw blurRad="38100" dist="38100" dir="2700000" algn="tl">
                    <a:srgbClr val="DDDDDD"/>
                  </a:outerShdw>
                </a:effectLst>
                <a:latin typeface="Times New Roman" panose="02020603050405020304" charset="0"/>
              </a:rPr>
              <a:t>二进制编码器</a:t>
            </a:r>
          </a:p>
        </p:txBody>
      </p:sp>
      <p:sp>
        <p:nvSpPr>
          <p:cNvPr id="111619" name="Rectangle 3"/>
          <p:cNvSpPr>
            <a:spLocks noChangeArrowheads="1"/>
          </p:cNvSpPr>
          <p:nvPr/>
        </p:nvSpPr>
        <p:spPr bwMode="auto">
          <a:xfrm>
            <a:off x="762000" y="1524000"/>
            <a:ext cx="7239000" cy="519113"/>
          </a:xfrm>
          <a:prstGeom prst="rect">
            <a:avLst/>
          </a:prstGeom>
          <a:noFill/>
          <a:ln w="9525">
            <a:no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将输入信号编成二进制代码的电路。</a:t>
            </a:r>
          </a:p>
        </p:txBody>
      </p:sp>
      <p:sp>
        <p:nvSpPr>
          <p:cNvPr id="111620" name="Rectangle 4"/>
          <p:cNvSpPr>
            <a:spLocks noChangeArrowheads="1"/>
          </p:cNvSpPr>
          <p:nvPr/>
        </p:nvSpPr>
        <p:spPr bwMode="auto">
          <a:xfrm>
            <a:off x="2438400" y="3114675"/>
            <a:ext cx="854075" cy="519113"/>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2</a:t>
            </a:r>
            <a:r>
              <a:rPr lang="en-US" altLang="zh-CN" sz="2800" b="1" i="1" baseline="30000">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n</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个</a:t>
            </a:r>
          </a:p>
        </p:txBody>
      </p:sp>
      <p:sp>
        <p:nvSpPr>
          <p:cNvPr id="111621" name="Rectangle 5"/>
          <p:cNvSpPr>
            <a:spLocks noChangeArrowheads="1"/>
          </p:cNvSpPr>
          <p:nvPr/>
        </p:nvSpPr>
        <p:spPr bwMode="auto">
          <a:xfrm>
            <a:off x="5943600" y="3114675"/>
            <a:ext cx="739775" cy="519113"/>
          </a:xfrm>
          <a:prstGeom prst="rect">
            <a:avLst/>
          </a:prstGeom>
          <a:noFill/>
          <a:ln w="9525" cap="sq">
            <a:noFill/>
            <a:miter lim="800000"/>
          </a:ln>
          <a:effectLst/>
        </p:spPr>
        <p:txBody>
          <a:bodyPr wrap="none">
            <a:spAutoFit/>
          </a:bodyPr>
          <a:lstStyle/>
          <a:p>
            <a:pPr>
              <a:spcBef>
                <a:spcPct val="50000"/>
              </a:spcBef>
              <a:defRPr/>
            </a:pPr>
            <a:r>
              <a:rPr lang="en-US" altLang="zh-CN" sz="2800" b="1" i="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n</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grpSp>
        <p:nvGrpSpPr>
          <p:cNvPr id="133126" name="Group 6"/>
          <p:cNvGrpSpPr/>
          <p:nvPr/>
        </p:nvGrpSpPr>
        <p:grpSpPr bwMode="auto">
          <a:xfrm>
            <a:off x="838200" y="1143000"/>
            <a:ext cx="3952875" cy="171450"/>
            <a:chOff x="144" y="756"/>
            <a:chExt cx="2490" cy="108"/>
          </a:xfrm>
        </p:grpSpPr>
        <p:pic>
          <p:nvPicPr>
            <p:cNvPr id="133136"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 y="762"/>
              <a:ext cx="102" cy="102"/>
            </a:xfrm>
            <a:prstGeom prst="rect">
              <a:avLst/>
            </a:prstGeom>
            <a:noFill/>
            <a:ln>
              <a:noFill/>
            </a:ln>
          </p:spPr>
        </p:pic>
        <p:pic>
          <p:nvPicPr>
            <p:cNvPr id="133137"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 y="762"/>
              <a:ext cx="102" cy="102"/>
            </a:xfrm>
            <a:prstGeom prst="rect">
              <a:avLst/>
            </a:prstGeom>
            <a:noFill/>
            <a:ln>
              <a:noFill/>
            </a:ln>
          </p:spPr>
        </p:pic>
        <p:pic>
          <p:nvPicPr>
            <p:cNvPr id="133138"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 y="762"/>
              <a:ext cx="102" cy="102"/>
            </a:xfrm>
            <a:prstGeom prst="rect">
              <a:avLst/>
            </a:prstGeom>
            <a:noFill/>
            <a:ln>
              <a:noFill/>
            </a:ln>
          </p:spPr>
        </p:pic>
        <p:pic>
          <p:nvPicPr>
            <p:cNvPr id="133139"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 y="762"/>
              <a:ext cx="102" cy="102"/>
            </a:xfrm>
            <a:prstGeom prst="rect">
              <a:avLst/>
            </a:prstGeom>
            <a:noFill/>
            <a:ln>
              <a:noFill/>
            </a:ln>
          </p:spPr>
        </p:pic>
        <p:pic>
          <p:nvPicPr>
            <p:cNvPr id="133140"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762"/>
              <a:ext cx="102" cy="102"/>
            </a:xfrm>
            <a:prstGeom prst="rect">
              <a:avLst/>
            </a:prstGeom>
            <a:noFill/>
            <a:ln>
              <a:noFill/>
            </a:ln>
          </p:spPr>
        </p:pic>
        <p:pic>
          <p:nvPicPr>
            <p:cNvPr id="133141"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62"/>
              <a:ext cx="102" cy="102"/>
            </a:xfrm>
            <a:prstGeom prst="rect">
              <a:avLst/>
            </a:prstGeom>
            <a:noFill/>
            <a:ln>
              <a:noFill/>
            </a:ln>
          </p:spPr>
        </p:pic>
        <p:pic>
          <p:nvPicPr>
            <p:cNvPr id="133142"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762"/>
              <a:ext cx="102" cy="102"/>
            </a:xfrm>
            <a:prstGeom prst="rect">
              <a:avLst/>
            </a:prstGeom>
            <a:noFill/>
            <a:ln>
              <a:noFill/>
            </a:ln>
          </p:spPr>
        </p:pic>
        <p:pic>
          <p:nvPicPr>
            <p:cNvPr id="133143"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762"/>
              <a:ext cx="102" cy="102"/>
            </a:xfrm>
            <a:prstGeom prst="rect">
              <a:avLst/>
            </a:prstGeom>
            <a:noFill/>
            <a:ln>
              <a:noFill/>
            </a:ln>
          </p:spPr>
        </p:pic>
        <p:pic>
          <p:nvPicPr>
            <p:cNvPr id="133144"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762"/>
              <a:ext cx="102" cy="102"/>
            </a:xfrm>
            <a:prstGeom prst="rect">
              <a:avLst/>
            </a:prstGeom>
            <a:noFill/>
            <a:ln>
              <a:noFill/>
            </a:ln>
          </p:spPr>
        </p:pic>
        <p:pic>
          <p:nvPicPr>
            <p:cNvPr id="133145"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762"/>
              <a:ext cx="102" cy="102"/>
            </a:xfrm>
            <a:prstGeom prst="rect">
              <a:avLst/>
            </a:prstGeom>
            <a:noFill/>
            <a:ln>
              <a:noFill/>
            </a:ln>
          </p:spPr>
        </p:pic>
        <p:pic>
          <p:nvPicPr>
            <p:cNvPr id="133146"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62"/>
              <a:ext cx="102" cy="102"/>
            </a:xfrm>
            <a:prstGeom prst="rect">
              <a:avLst/>
            </a:prstGeom>
            <a:noFill/>
            <a:ln>
              <a:noFill/>
            </a:ln>
          </p:spPr>
        </p:pic>
        <p:pic>
          <p:nvPicPr>
            <p:cNvPr id="133147"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762"/>
              <a:ext cx="102" cy="102"/>
            </a:xfrm>
            <a:prstGeom prst="rect">
              <a:avLst/>
            </a:prstGeom>
            <a:noFill/>
            <a:ln>
              <a:noFill/>
            </a:ln>
          </p:spPr>
        </p:pic>
        <p:pic>
          <p:nvPicPr>
            <p:cNvPr id="133148"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62"/>
              <a:ext cx="102" cy="102"/>
            </a:xfrm>
            <a:prstGeom prst="rect">
              <a:avLst/>
            </a:prstGeom>
            <a:noFill/>
            <a:ln>
              <a:noFill/>
            </a:ln>
          </p:spPr>
        </p:pic>
        <p:pic>
          <p:nvPicPr>
            <p:cNvPr id="133149"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62"/>
              <a:ext cx="102" cy="102"/>
            </a:xfrm>
            <a:prstGeom prst="rect">
              <a:avLst/>
            </a:prstGeom>
            <a:noFill/>
            <a:ln>
              <a:noFill/>
            </a:ln>
          </p:spPr>
        </p:pic>
        <p:pic>
          <p:nvPicPr>
            <p:cNvPr id="133150"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762"/>
              <a:ext cx="102" cy="102"/>
            </a:xfrm>
            <a:prstGeom prst="rect">
              <a:avLst/>
            </a:prstGeom>
            <a:noFill/>
            <a:ln>
              <a:noFill/>
            </a:ln>
          </p:spPr>
        </p:pic>
        <p:pic>
          <p:nvPicPr>
            <p:cNvPr id="133151"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62"/>
              <a:ext cx="102" cy="102"/>
            </a:xfrm>
            <a:prstGeom prst="rect">
              <a:avLst/>
            </a:prstGeom>
            <a:noFill/>
            <a:ln>
              <a:noFill/>
            </a:ln>
          </p:spPr>
        </p:pic>
        <p:pic>
          <p:nvPicPr>
            <p:cNvPr id="133152"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762"/>
              <a:ext cx="102" cy="102"/>
            </a:xfrm>
            <a:prstGeom prst="rect">
              <a:avLst/>
            </a:prstGeom>
            <a:noFill/>
            <a:ln>
              <a:noFill/>
            </a:ln>
          </p:spPr>
        </p:pic>
        <p:pic>
          <p:nvPicPr>
            <p:cNvPr id="133153"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762"/>
              <a:ext cx="102" cy="102"/>
            </a:xfrm>
            <a:prstGeom prst="rect">
              <a:avLst/>
            </a:prstGeom>
            <a:noFill/>
            <a:ln>
              <a:noFill/>
            </a:ln>
          </p:spPr>
        </p:pic>
        <p:pic>
          <p:nvPicPr>
            <p:cNvPr id="133154"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62"/>
              <a:ext cx="102" cy="102"/>
            </a:xfrm>
            <a:prstGeom prst="rect">
              <a:avLst/>
            </a:prstGeom>
            <a:noFill/>
            <a:ln>
              <a:noFill/>
            </a:ln>
          </p:spPr>
        </p:pic>
        <p:pic>
          <p:nvPicPr>
            <p:cNvPr id="133155"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 y="762"/>
              <a:ext cx="102" cy="102"/>
            </a:xfrm>
            <a:prstGeom prst="rect">
              <a:avLst/>
            </a:prstGeom>
            <a:noFill/>
            <a:ln>
              <a:noFill/>
            </a:ln>
          </p:spPr>
        </p:pic>
        <p:grpSp>
          <p:nvGrpSpPr>
            <p:cNvPr id="133156" name="Group 27"/>
            <p:cNvGrpSpPr/>
            <p:nvPr/>
          </p:nvGrpSpPr>
          <p:grpSpPr bwMode="auto">
            <a:xfrm>
              <a:off x="144" y="756"/>
              <a:ext cx="582" cy="102"/>
              <a:chOff x="4698" y="720"/>
              <a:chExt cx="582" cy="102"/>
            </a:xfrm>
          </p:grpSpPr>
          <p:pic>
            <p:nvPicPr>
              <p:cNvPr id="133157"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33158"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33159"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33160"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33161"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33162"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34"/>
          <p:cNvGrpSpPr/>
          <p:nvPr/>
        </p:nvGrpSpPr>
        <p:grpSpPr bwMode="auto">
          <a:xfrm>
            <a:off x="1600200" y="2365375"/>
            <a:ext cx="6019800" cy="2682875"/>
            <a:chOff x="1056" y="1586"/>
            <a:chExt cx="3792" cy="1690"/>
          </a:xfrm>
        </p:grpSpPr>
        <p:sp>
          <p:nvSpPr>
            <p:cNvPr id="111651" name="Rectangle 35"/>
            <p:cNvSpPr>
              <a:spLocks noChangeArrowheads="1"/>
            </p:cNvSpPr>
            <p:nvPr/>
          </p:nvSpPr>
          <p:spPr bwMode="auto">
            <a:xfrm>
              <a:off x="3792" y="2115"/>
              <a:ext cx="116" cy="327"/>
            </a:xfrm>
            <a:prstGeom prst="rect">
              <a:avLst/>
            </a:prstGeom>
            <a:noFill/>
            <a:ln w="9525" cap="sq">
              <a:noFill/>
              <a:miter lim="800000"/>
            </a:ln>
            <a:effectLst/>
          </p:spPr>
          <p:txBody>
            <a:bodyPr wrap="none">
              <a:spAutoFit/>
            </a:bodyPr>
            <a:lstStyle/>
            <a:p>
              <a:pPr>
                <a:spcBef>
                  <a:spcPct val="50000"/>
                </a:spcBef>
                <a:defRPr/>
              </a:pPr>
              <a:endParaRPr lang="zh-CN"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33129" name="Rectangle 36"/>
            <p:cNvSpPr>
              <a:spLocks noChangeArrowheads="1"/>
            </p:cNvSpPr>
            <p:nvPr/>
          </p:nvSpPr>
          <p:spPr bwMode="auto">
            <a:xfrm>
              <a:off x="1584" y="2095"/>
              <a:ext cx="116" cy="327"/>
            </a:xfrm>
            <a:prstGeom prst="rect">
              <a:avLst/>
            </a:prstGeom>
            <a:noFill/>
            <a:ln>
              <a:noFill/>
            </a:ln>
          </p:spPr>
          <p:txBody>
            <a:bodyPr wrap="none">
              <a:spAutoFit/>
            </a:bodyPr>
            <a:lstStyle/>
            <a:p>
              <a:pPr>
                <a:spcBef>
                  <a:spcPct val="50000"/>
                </a:spcBef>
              </a:pPr>
              <a:endParaRPr lang="zh-CN" sz="2800" b="1">
                <a:solidFill>
                  <a:srgbClr val="000099"/>
                </a:solidFill>
                <a:latin typeface="Times New Roman" panose="02020603050405020304" charset="0"/>
              </a:endParaRPr>
            </a:p>
          </p:txBody>
        </p:sp>
        <p:sp>
          <p:nvSpPr>
            <p:cNvPr id="133130" name="Rectangle 37"/>
            <p:cNvSpPr>
              <a:spLocks noChangeArrowheads="1"/>
            </p:cNvSpPr>
            <p:nvPr/>
          </p:nvSpPr>
          <p:spPr bwMode="auto">
            <a:xfrm>
              <a:off x="2352" y="2259"/>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3131" name="Text Box 38"/>
            <p:cNvSpPr txBox="1">
              <a:spLocks noChangeArrowheads="1"/>
            </p:cNvSpPr>
            <p:nvPr/>
          </p:nvSpPr>
          <p:spPr bwMode="auto">
            <a:xfrm>
              <a:off x="2448" y="2355"/>
              <a:ext cx="105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rPr>
                <a:t>编码器</a:t>
              </a:r>
            </a:p>
          </p:txBody>
        </p:sp>
        <p:sp>
          <p:nvSpPr>
            <p:cNvPr id="111655" name="Text Box 39"/>
            <p:cNvSpPr txBox="1">
              <a:spLocks noChangeArrowheads="1"/>
            </p:cNvSpPr>
            <p:nvPr/>
          </p:nvSpPr>
          <p:spPr bwMode="auto">
            <a:xfrm>
              <a:off x="1056" y="1586"/>
              <a:ext cx="432" cy="1690"/>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高低电平信号</a:t>
              </a:r>
            </a:p>
          </p:txBody>
        </p:sp>
        <p:sp>
          <p:nvSpPr>
            <p:cNvPr id="111656" name="Rectangle 40"/>
            <p:cNvSpPr>
              <a:spLocks noChangeArrowheads="1"/>
            </p:cNvSpPr>
            <p:nvPr/>
          </p:nvSpPr>
          <p:spPr bwMode="auto">
            <a:xfrm>
              <a:off x="4464" y="1635"/>
              <a:ext cx="384" cy="1421"/>
            </a:xfrm>
            <a:prstGeom prst="rect">
              <a:avLst/>
            </a:prstGeom>
            <a:noFill/>
            <a:ln w="28575">
              <a:solidFill>
                <a:srgbClr val="006600"/>
              </a:solid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二进制代码</a:t>
              </a:r>
            </a:p>
          </p:txBody>
        </p:sp>
        <p:sp>
          <p:nvSpPr>
            <p:cNvPr id="133134" name="AutoShape 41"/>
            <p:cNvSpPr>
              <a:spLocks noChangeArrowheads="1"/>
            </p:cNvSpPr>
            <p:nvPr/>
          </p:nvSpPr>
          <p:spPr bwMode="auto">
            <a:xfrm>
              <a:off x="374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3135" name="AutoShape 42"/>
            <p:cNvSpPr>
              <a:spLocks noChangeArrowheads="1"/>
            </p:cNvSpPr>
            <p:nvPr/>
          </p:nvSpPr>
          <p:spPr bwMode="auto">
            <a:xfrm>
              <a:off x="158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5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blinds(horizontal)">
                                      <p:cBhvr>
                                        <p:cTn id="17" dur="500"/>
                                        <p:tgtEl>
                                          <p:spTgt spid="1116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1621"/>
                                        </p:tgtEl>
                                        <p:attrNameLst>
                                          <p:attrName>style.visibility</p:attrName>
                                        </p:attrNameLst>
                                      </p:cBhvr>
                                      <p:to>
                                        <p:strVal val="visible"/>
                                      </p:to>
                                    </p:set>
                                    <p:animEffect transition="in" filter="blinds(horizontal)">
                                      <p:cBhvr>
                                        <p:cTn id="22"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0" grpId="0" autoUpdateAnimBg="0"/>
      <p:bldP spid="11162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685800" y="3562350"/>
            <a:ext cx="7924800" cy="1630363"/>
          </a:xfrm>
          <a:prstGeom prst="rect">
            <a:avLst/>
          </a:prstGeom>
          <a:noFill/>
          <a:ln w="9525">
            <a:noFill/>
            <a:miter lim="800000"/>
          </a:ln>
        </p:spPr>
        <p:txBody>
          <a:bodyPr>
            <a:spAutoFit/>
          </a:bodyPr>
          <a:lstStyle/>
          <a:p>
            <a:pPr>
              <a:lnSpc>
                <a:spcPct val="120000"/>
              </a:lnSpc>
            </a:pP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分析要求：</a:t>
            </a:r>
          </a:p>
          <a:p>
            <a:pPr>
              <a:lnSpc>
                <a:spcPct val="120000"/>
              </a:lnSpc>
            </a:pPr>
            <a:r>
              <a:rPr lang="zh-CN" altLang="en-US" sz="2800" b="1">
                <a:solidFill>
                  <a:schemeClr val="accent2"/>
                </a:solidFill>
                <a:latin typeface="Times New Roman" panose="02020603050405020304" charset="0"/>
              </a:rPr>
              <a:t>      </a:t>
            </a:r>
            <a:r>
              <a:rPr lang="zh-CN" altLang="en-US" sz="2800" b="1">
                <a:solidFill>
                  <a:srgbClr val="000099"/>
                </a:solidFill>
                <a:effectLst>
                  <a:outerShdw blurRad="38100" dist="38100" dir="2700000" algn="tl">
                    <a:srgbClr val="DDDDDD"/>
                  </a:outerShdw>
                </a:effectLst>
                <a:latin typeface="Times New Roman" panose="02020603050405020304" charset="0"/>
              </a:rPr>
              <a:t>输入有</a:t>
            </a:r>
            <a:r>
              <a:rPr lang="en-US" altLang="zh-CN" sz="2800" b="1">
                <a:solidFill>
                  <a:srgbClr val="000099"/>
                </a:solidFill>
                <a:effectLst>
                  <a:outerShdw blurRad="38100" dist="38100" dir="2700000" algn="tl">
                    <a:srgbClr val="DDDDDD"/>
                  </a:outerShdw>
                </a:effectLst>
                <a:latin typeface="Times New Roman" panose="02020603050405020304" charset="0"/>
              </a:rPr>
              <a:t>8</a:t>
            </a:r>
            <a:r>
              <a:rPr lang="zh-CN" altLang="en-US" sz="2800" b="1">
                <a:solidFill>
                  <a:srgbClr val="000099"/>
                </a:solidFill>
                <a:effectLst>
                  <a:outerShdw blurRad="38100" dist="38100" dir="2700000" algn="tl">
                    <a:srgbClr val="DDDDDD"/>
                  </a:outerShdw>
                </a:effectLst>
                <a:latin typeface="Times New Roman" panose="02020603050405020304" charset="0"/>
              </a:rPr>
              <a:t>个信号，</a:t>
            </a:r>
            <a:r>
              <a:rPr lang="zh-CN" altLang="en-US" sz="2800" b="1">
                <a:solidFill>
                  <a:srgbClr val="CC0000"/>
                </a:solidFill>
                <a:effectLst>
                  <a:outerShdw blurRad="38100" dist="38100" dir="2700000" algn="tl">
                    <a:srgbClr val="DDDDDD"/>
                  </a:outerShdw>
                </a:effectLst>
                <a:latin typeface="Times New Roman" panose="02020603050405020304" charset="0"/>
              </a:rPr>
              <a:t>即 </a:t>
            </a:r>
            <a:r>
              <a:rPr lang="en-US" altLang="zh-CN" sz="2800" b="1">
                <a:solidFill>
                  <a:srgbClr val="CC0000"/>
                </a:solidFill>
                <a:effectLst>
                  <a:outerShdw blurRad="38100" dist="38100" dir="2700000" algn="tl">
                    <a:srgbClr val="DDDDDD"/>
                  </a:outerShdw>
                </a:effectLst>
                <a:latin typeface="Times New Roman" panose="02020603050405020304" charset="0"/>
              </a:rPr>
              <a:t>N=8</a:t>
            </a:r>
            <a:r>
              <a:rPr lang="zh-CN" altLang="en-US" sz="2800" b="1">
                <a:solidFill>
                  <a:srgbClr val="CC0000"/>
                </a:solidFill>
                <a:effectLst>
                  <a:outerShdw blurRad="38100" dist="38100" dir="2700000" algn="tl">
                    <a:srgbClr val="DDDDDD"/>
                  </a:outerShdw>
                </a:effectLst>
                <a:latin typeface="Times New Roman" panose="02020603050405020304" charset="0"/>
              </a:rPr>
              <a:t>，根据 </a:t>
            </a:r>
            <a:r>
              <a:rPr lang="en-US" altLang="zh-CN" sz="2800" b="1">
                <a:solidFill>
                  <a:srgbClr val="CC0000"/>
                </a:solidFill>
                <a:effectLst>
                  <a:outerShdw blurRad="38100" dist="38100" dir="2700000" algn="tl">
                    <a:srgbClr val="DDDDDD"/>
                  </a:outerShdw>
                </a:effectLst>
                <a:latin typeface="Times New Roman" panose="02020603050405020304" charset="0"/>
              </a:rPr>
              <a:t>2</a:t>
            </a:r>
            <a:r>
              <a:rPr lang="en-US" altLang="zh-CN" sz="2800" b="1" i="1" baseline="30000">
                <a:solidFill>
                  <a:srgbClr val="CC0000"/>
                </a:solidFill>
                <a:effectLst>
                  <a:outerShdw blurRad="38100" dist="38100" dir="2700000" algn="tl">
                    <a:srgbClr val="DDDDDD"/>
                  </a:outerShdw>
                </a:effectLst>
                <a:latin typeface="Times New Roman" panose="02020603050405020304" charset="0"/>
              </a:rPr>
              <a:t>n</a:t>
            </a:r>
            <a:r>
              <a:rPr lang="en-US" altLang="zh-CN" sz="2800" b="1">
                <a:solidFill>
                  <a:srgbClr val="CC0000"/>
                </a:solidFill>
                <a:effectLst>
                  <a:outerShdw blurRad="38100" dist="38100" dir="2700000" algn="tl">
                    <a:srgbClr val="DDDDDD"/>
                  </a:outerShdw>
                </a:effectLst>
                <a:latin typeface="Times New Roman" panose="02020603050405020304" charset="0"/>
              </a:rPr>
              <a:t> </a:t>
            </a:r>
            <a:r>
              <a:rPr lang="en-US" altLang="zh-CN" sz="2800" b="1">
                <a:solidFill>
                  <a:srgbClr val="CC0000"/>
                </a:solidFill>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baseline="30000">
                <a:solidFill>
                  <a:srgbClr val="CC0000"/>
                </a:solidFill>
                <a:effectLst>
                  <a:outerShdw blurRad="38100" dist="38100" dir="2700000" algn="tl">
                    <a:srgbClr val="DDDDDD"/>
                  </a:outerShdw>
                </a:effectLst>
                <a:latin typeface="Times New Roman" panose="02020603050405020304" charset="0"/>
              </a:rPr>
              <a:t>  </a:t>
            </a:r>
            <a:r>
              <a:rPr lang="en-US" altLang="zh-CN" sz="2800" b="1">
                <a:solidFill>
                  <a:srgbClr val="CC0000"/>
                </a:solidFill>
                <a:effectLst>
                  <a:outerShdw blurRad="38100" dist="38100" dir="2700000" algn="tl">
                    <a:srgbClr val="DDDDDD"/>
                  </a:outerShdw>
                </a:effectLst>
                <a:latin typeface="Times New Roman" panose="02020603050405020304" charset="0"/>
              </a:rPr>
              <a:t>N </a:t>
            </a:r>
            <a:r>
              <a:rPr lang="zh-CN" altLang="en-US" sz="2800" b="1">
                <a:solidFill>
                  <a:srgbClr val="CC0000"/>
                </a:solidFill>
                <a:effectLst>
                  <a:outerShdw blurRad="38100" dist="38100" dir="2700000" algn="tl">
                    <a:srgbClr val="DDDDDD"/>
                  </a:outerShdw>
                </a:effectLst>
                <a:latin typeface="Times New Roman" panose="02020603050405020304" charset="0"/>
              </a:rPr>
              <a:t>的关系，即 </a:t>
            </a:r>
            <a:r>
              <a:rPr lang="en-US" altLang="zh-CN" sz="2800" b="1" i="1">
                <a:solidFill>
                  <a:srgbClr val="CC0000"/>
                </a:solidFill>
                <a:effectLst>
                  <a:outerShdw blurRad="38100" dist="38100" dir="2700000" algn="tl">
                    <a:srgbClr val="DDDDDD"/>
                  </a:outerShdw>
                </a:effectLst>
                <a:latin typeface="Times New Roman" panose="02020603050405020304" charset="0"/>
              </a:rPr>
              <a:t>n</a:t>
            </a:r>
            <a:r>
              <a:rPr lang="en-US" altLang="zh-CN" sz="2800" b="1">
                <a:solidFill>
                  <a:srgbClr val="CC0000"/>
                </a:solidFill>
                <a:effectLst>
                  <a:outerShdw blurRad="38100" dist="38100" dir="2700000" algn="tl">
                    <a:srgbClr val="DDDDDD"/>
                  </a:outerShdw>
                </a:effectLst>
                <a:latin typeface="Times New Roman" panose="02020603050405020304" charset="0"/>
              </a:rPr>
              <a:t>=3</a:t>
            </a:r>
            <a:r>
              <a:rPr lang="zh-CN" altLang="en-US" sz="2800" b="1">
                <a:solidFill>
                  <a:srgbClr val="CC0000"/>
                </a:solidFill>
                <a:effectLst>
                  <a:outerShdw blurRad="38100" dist="38100" dir="2700000" algn="tl">
                    <a:srgbClr val="DDDDDD"/>
                  </a:outerShdw>
                </a:effectLst>
                <a:latin typeface="Times New Roman" panose="02020603050405020304" charset="0"/>
              </a:rPr>
              <a:t>，即输出为三位二进制代码。</a:t>
            </a:r>
          </a:p>
        </p:txBody>
      </p:sp>
      <p:sp>
        <p:nvSpPr>
          <p:cNvPr id="112643" name="Text Box 3"/>
          <p:cNvSpPr txBox="1">
            <a:spLocks noChangeArrowheads="1"/>
          </p:cNvSpPr>
          <p:nvPr/>
        </p:nvSpPr>
        <p:spPr bwMode="auto">
          <a:xfrm>
            <a:off x="685800" y="742950"/>
            <a:ext cx="7620000" cy="2655888"/>
          </a:xfrm>
          <a:prstGeom prst="rect">
            <a:avLst/>
          </a:prstGeom>
          <a:noFill/>
          <a:ln w="9525" cap="sq">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sz="2800" b="1">
                <a:solidFill>
                  <a:srgbClr val="CC0000"/>
                </a:solidFill>
                <a:effectLst>
                  <a:outerShdw blurRad="38100" dist="38100" dir="2700000" algn="tl">
                    <a:srgbClr val="DDDDDD"/>
                  </a:outerShdw>
                </a:effectLst>
              </a:rPr>
              <a:t>例：</a:t>
            </a:r>
            <a:r>
              <a:rPr lang="zh-CN" altLang="en-US" sz="2800" b="1">
                <a:effectLst>
                  <a:outerShdw blurRad="38100" dist="38100" dir="2700000" algn="tl">
                    <a:srgbClr val="DDDDDD"/>
                  </a:outerShdw>
                </a:effectLst>
              </a:rPr>
              <a:t>设计一个编码器，满足以下要求：</a:t>
            </a:r>
          </a:p>
          <a:p>
            <a:pPr eaLnBrk="1" hangingPunct="1">
              <a:lnSpc>
                <a:spcPct val="120000"/>
              </a:lnSpc>
            </a:pPr>
            <a:r>
              <a:rPr lang="en-US" altLang="zh-CN" sz="2800" b="1">
                <a:effectLst>
                  <a:outerShdw blurRad="38100" dist="38100" dir="2700000" algn="tl">
                    <a:srgbClr val="DDDDDD"/>
                  </a:outerShdw>
                </a:effectLst>
              </a:rPr>
              <a:t>(1) </a:t>
            </a:r>
            <a:r>
              <a:rPr lang="zh-CN" altLang="en-US" sz="2800" b="1">
                <a:effectLst>
                  <a:outerShdw blurRad="38100" dist="38100" dir="2700000" algn="tl">
                    <a:srgbClr val="DDDDDD"/>
                  </a:outerShdw>
                </a:effectLst>
              </a:rPr>
              <a:t>将 </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0</a:t>
            </a:r>
            <a:r>
              <a:rPr lang="zh-CN" altLang="en-US"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1</a:t>
            </a:r>
            <a:r>
              <a:rPr lang="zh-CN" altLang="en-US" sz="2800" b="1">
                <a:effectLst>
                  <a:outerShdw blurRad="38100" dist="38100" dir="2700000" algn="tl">
                    <a:srgbClr val="DDDDDD"/>
                  </a:outerShdw>
                </a:effectLst>
              </a:rPr>
              <a:t>、</a:t>
            </a:r>
            <a:r>
              <a:rPr lang="en-US" altLang="zh-CN" sz="2800" b="1">
                <a:effectLst>
                  <a:outerShdw blurRad="38100" dist="38100" dir="2700000" algn="tl">
                    <a:srgbClr val="DDDDDD"/>
                  </a:outerShdw>
                </a:effectLst>
              </a:rPr>
              <a:t>…</a:t>
            </a: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7  </a:t>
            </a:r>
            <a:r>
              <a:rPr lang="en-US" altLang="zh-CN" sz="2800" b="1">
                <a:effectLst>
                  <a:outerShdw blurRad="38100" dist="38100" dir="2700000" algn="tl">
                    <a:srgbClr val="DDDDDD"/>
                  </a:outerShdw>
                </a:effectLst>
              </a:rPr>
              <a:t>8</a:t>
            </a:r>
            <a:r>
              <a:rPr lang="zh-CN" altLang="en-US" sz="2800" b="1">
                <a:effectLst>
                  <a:outerShdw blurRad="38100" dist="38100" dir="2700000" algn="tl">
                    <a:srgbClr val="DDDDDD"/>
                  </a:outerShdw>
                </a:effectLst>
              </a:rPr>
              <a:t>个信号编成二进制代码。</a:t>
            </a:r>
          </a:p>
          <a:p>
            <a:pPr eaLnBrk="1" hangingPunct="1">
              <a:lnSpc>
                <a:spcPct val="120000"/>
              </a:lnSpc>
            </a:pPr>
            <a:r>
              <a:rPr lang="en-US" altLang="zh-CN" sz="2800" b="1">
                <a:effectLst>
                  <a:outerShdw blurRad="38100" dist="38100" dir="2700000" algn="tl">
                    <a:srgbClr val="DDDDDD"/>
                  </a:outerShdw>
                </a:effectLst>
              </a:rPr>
              <a:t>(2) </a:t>
            </a:r>
            <a:r>
              <a:rPr lang="zh-CN" altLang="en-US" sz="2800" b="1">
                <a:effectLst>
                  <a:outerShdw blurRad="38100" dist="38100" dir="2700000" algn="tl">
                    <a:srgbClr val="DDDDDD"/>
                  </a:outerShdw>
                </a:effectLst>
              </a:rPr>
              <a:t>编码器每次只能对一个信号进行编码，不</a:t>
            </a:r>
          </a:p>
          <a:p>
            <a:pPr eaLnBrk="1" hangingPunct="1">
              <a:lnSpc>
                <a:spcPct val="120000"/>
              </a:lnSpc>
            </a:pPr>
            <a:r>
              <a:rPr lang="zh-CN" altLang="en-US" sz="2800" b="1">
                <a:effectLst>
                  <a:outerShdw blurRad="38100" dist="38100" dir="2700000" algn="tl">
                    <a:srgbClr val="DDDDDD"/>
                  </a:outerShdw>
                </a:effectLst>
              </a:rPr>
              <a:t>      允许两个或两个以上的信号同时有效。</a:t>
            </a:r>
          </a:p>
          <a:p>
            <a:pPr eaLnBrk="1" hangingPunct="1">
              <a:lnSpc>
                <a:spcPct val="120000"/>
              </a:lnSpc>
            </a:pPr>
            <a:r>
              <a:rPr lang="en-US" altLang="zh-CN" sz="2800" b="1">
                <a:effectLst>
                  <a:outerShdw blurRad="38100" dist="38100" dir="2700000" algn="tl">
                    <a:srgbClr val="DDDDDD"/>
                  </a:outerShdw>
                </a:effectLst>
              </a:rPr>
              <a:t>(3)</a:t>
            </a:r>
            <a:r>
              <a:rPr lang="en-US" altLang="zh-CN" b="1">
                <a:effectLst>
                  <a:outerShdw blurRad="38100" dist="38100" dir="2700000" algn="tl">
                    <a:srgbClr val="DDDDDD"/>
                  </a:outerShdw>
                </a:effectLst>
              </a:rPr>
              <a:t> </a:t>
            </a:r>
            <a:r>
              <a:rPr lang="zh-CN" altLang="en-US" sz="2800" b="1">
                <a:effectLst>
                  <a:outerShdw blurRad="38100" dist="38100" dir="2700000" algn="tl">
                    <a:srgbClr val="DDDDDD"/>
                  </a:outerShdw>
                </a:effectLst>
              </a:rPr>
              <a:t>设输入信号高电平有效。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ox(out)">
                                      <p:cBhvr>
                                        <p:cTn id="7" dur="50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bwMode="auto">
          <a:xfrm>
            <a:off x="2014538" y="2244725"/>
            <a:ext cx="3978275" cy="3703638"/>
            <a:chOff x="1392" y="2160"/>
            <a:chExt cx="2304" cy="2019"/>
          </a:xfrm>
        </p:grpSpPr>
        <p:grpSp>
          <p:nvGrpSpPr>
            <p:cNvPr id="135185" name="Group 13"/>
            <p:cNvGrpSpPr/>
            <p:nvPr/>
          </p:nvGrpSpPr>
          <p:grpSpPr bwMode="auto">
            <a:xfrm>
              <a:off x="2352" y="2160"/>
              <a:ext cx="1344" cy="2016"/>
              <a:chOff x="2352" y="2256"/>
              <a:chExt cx="1344" cy="2016"/>
            </a:xfrm>
          </p:grpSpPr>
          <p:sp>
            <p:nvSpPr>
              <p:cNvPr id="113678" name="Rectangle 14"/>
              <p:cNvSpPr>
                <a:spLocks noChangeArrowheads="1"/>
              </p:cNvSpPr>
              <p:nvPr/>
            </p:nvSpPr>
            <p:spPr bwMode="auto">
              <a:xfrm>
                <a:off x="2352" y="2496"/>
                <a:ext cx="1344" cy="318"/>
              </a:xfrm>
              <a:prstGeom prst="rect">
                <a:avLst/>
              </a:prstGeom>
              <a:noFill/>
              <a:ln w="9525">
                <a:noFill/>
                <a:miter lim="800000"/>
              </a:ln>
              <a:effectLst/>
            </p:spPr>
            <p:txBody>
              <a:bodyPr>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0      0       1</a:t>
                </a:r>
              </a:p>
            </p:txBody>
          </p:sp>
          <p:sp>
            <p:nvSpPr>
              <p:cNvPr id="113679" name="Rectangle 15"/>
              <p:cNvSpPr>
                <a:spLocks noChangeArrowheads="1"/>
              </p:cNvSpPr>
              <p:nvPr/>
            </p:nvSpPr>
            <p:spPr bwMode="auto">
              <a:xfrm>
                <a:off x="2352" y="2976"/>
                <a:ext cx="1344" cy="316"/>
              </a:xfrm>
              <a:prstGeom prst="rect">
                <a:avLst/>
              </a:prstGeom>
              <a:noFill/>
              <a:ln w="9525">
                <a:noFill/>
                <a:miter lim="800000"/>
              </a:ln>
              <a:effectLst/>
            </p:spPr>
            <p:txBody>
              <a:bodyPr>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0      1       1</a:t>
                </a:r>
              </a:p>
            </p:txBody>
          </p:sp>
          <p:sp>
            <p:nvSpPr>
              <p:cNvPr id="113680" name="Rectangle 16"/>
              <p:cNvSpPr>
                <a:spLocks noChangeArrowheads="1"/>
              </p:cNvSpPr>
              <p:nvPr/>
            </p:nvSpPr>
            <p:spPr bwMode="auto">
              <a:xfrm>
                <a:off x="2352" y="3456"/>
                <a:ext cx="1224" cy="316"/>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1      0       1</a:t>
                </a:r>
              </a:p>
            </p:txBody>
          </p:sp>
          <p:sp>
            <p:nvSpPr>
              <p:cNvPr id="135198" name="Rectangle 17"/>
              <p:cNvSpPr>
                <a:spLocks noChangeArrowheads="1"/>
              </p:cNvSpPr>
              <p:nvPr/>
            </p:nvSpPr>
            <p:spPr bwMode="auto">
              <a:xfrm>
                <a:off x="2352" y="2256"/>
                <a:ext cx="1224" cy="316"/>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0      0       0</a:t>
                </a:r>
              </a:p>
            </p:txBody>
          </p:sp>
          <p:sp>
            <p:nvSpPr>
              <p:cNvPr id="113682" name="Rectangle 18"/>
              <p:cNvSpPr>
                <a:spLocks noChangeArrowheads="1"/>
              </p:cNvSpPr>
              <p:nvPr/>
            </p:nvSpPr>
            <p:spPr bwMode="auto">
              <a:xfrm>
                <a:off x="2352" y="2737"/>
                <a:ext cx="1224" cy="316"/>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0      1       0</a:t>
                </a:r>
              </a:p>
            </p:txBody>
          </p:sp>
          <p:sp>
            <p:nvSpPr>
              <p:cNvPr id="135200" name="Rectangle 19"/>
              <p:cNvSpPr>
                <a:spLocks noChangeArrowheads="1"/>
              </p:cNvSpPr>
              <p:nvPr/>
            </p:nvSpPr>
            <p:spPr bwMode="auto">
              <a:xfrm>
                <a:off x="2352" y="3217"/>
                <a:ext cx="1224" cy="315"/>
              </a:xfrm>
              <a:prstGeom prst="rect">
                <a:avLst/>
              </a:prstGeom>
              <a:noFill/>
              <a:ln>
                <a:noFill/>
              </a:ln>
            </p:spPr>
            <p:txBody>
              <a:bodyPr wrap="none">
                <a:spAutoFit/>
              </a:bodyPr>
              <a:lstStyle/>
              <a:p>
                <a:pPr>
                  <a:spcBef>
                    <a:spcPct val="50000"/>
                  </a:spcBef>
                </a:pPr>
                <a:r>
                  <a:rPr lang="en-US" altLang="zh-CN" sz="3200" b="1">
                    <a:latin typeface="Times New Roman" panose="02020603050405020304" charset="0"/>
                  </a:rPr>
                  <a:t>1      0       0</a:t>
                </a:r>
              </a:p>
            </p:txBody>
          </p:sp>
          <p:sp>
            <p:nvSpPr>
              <p:cNvPr id="113684" name="Rectangle 20"/>
              <p:cNvSpPr>
                <a:spLocks noChangeArrowheads="1"/>
              </p:cNvSpPr>
              <p:nvPr/>
            </p:nvSpPr>
            <p:spPr bwMode="auto">
              <a:xfrm>
                <a:off x="2352" y="3696"/>
                <a:ext cx="1224" cy="318"/>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1      1       0</a:t>
                </a:r>
              </a:p>
            </p:txBody>
          </p:sp>
          <p:sp>
            <p:nvSpPr>
              <p:cNvPr id="113685" name="Rectangle 21"/>
              <p:cNvSpPr>
                <a:spLocks noChangeArrowheads="1"/>
              </p:cNvSpPr>
              <p:nvPr/>
            </p:nvSpPr>
            <p:spPr bwMode="auto">
              <a:xfrm>
                <a:off x="2352" y="3957"/>
                <a:ext cx="1224" cy="315"/>
              </a:xfrm>
              <a:prstGeom prst="rect">
                <a:avLst/>
              </a:prstGeom>
              <a:noFill/>
              <a:ln w="9525">
                <a:noFill/>
                <a:miter lim="800000"/>
              </a:ln>
              <a:effectLst/>
            </p:spPr>
            <p:txBody>
              <a:bodyPr wrap="none">
                <a:spAutoFit/>
              </a:bodyPr>
              <a:lstStyle/>
              <a:p>
                <a:pPr>
                  <a:spcBef>
                    <a:spcPct val="50000"/>
                  </a:spcBef>
                </a:pPr>
                <a:r>
                  <a:rPr lang="en-US" altLang="zh-CN" sz="3200" b="1">
                    <a:effectLst>
                      <a:outerShdw blurRad="38100" dist="38100" dir="2700000" algn="tl">
                        <a:srgbClr val="DDDDDD"/>
                      </a:outerShdw>
                    </a:effectLst>
                    <a:latin typeface="Times New Roman" panose="02020603050405020304" charset="0"/>
                  </a:rPr>
                  <a:t>1      1       1</a:t>
                </a:r>
              </a:p>
            </p:txBody>
          </p:sp>
        </p:grpSp>
        <p:grpSp>
          <p:nvGrpSpPr>
            <p:cNvPr id="135186" name="Group 22"/>
            <p:cNvGrpSpPr/>
            <p:nvPr/>
          </p:nvGrpSpPr>
          <p:grpSpPr bwMode="auto">
            <a:xfrm>
              <a:off x="1392" y="2208"/>
              <a:ext cx="432" cy="1971"/>
              <a:chOff x="1392" y="2208"/>
              <a:chExt cx="432" cy="1971"/>
            </a:xfrm>
          </p:grpSpPr>
          <p:sp>
            <p:nvSpPr>
              <p:cNvPr id="135187" name="Rectangle 23"/>
              <p:cNvSpPr>
                <a:spLocks noChangeArrowheads="1"/>
              </p:cNvSpPr>
              <p:nvPr/>
            </p:nvSpPr>
            <p:spPr bwMode="auto">
              <a:xfrm>
                <a:off x="1392" y="2208"/>
                <a:ext cx="432" cy="315"/>
              </a:xfrm>
              <a:prstGeom prst="rect">
                <a:avLst/>
              </a:prstGeom>
              <a:noFill/>
              <a:ln>
                <a:noFill/>
              </a:ln>
            </p:spPr>
            <p:txBody>
              <a:bodyPr>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0</a:t>
                </a:r>
              </a:p>
            </p:txBody>
          </p:sp>
          <p:sp>
            <p:nvSpPr>
              <p:cNvPr id="135188" name="Rectangle 24"/>
              <p:cNvSpPr>
                <a:spLocks noChangeArrowheads="1"/>
              </p:cNvSpPr>
              <p:nvPr/>
            </p:nvSpPr>
            <p:spPr bwMode="auto">
              <a:xfrm>
                <a:off x="1392" y="2421"/>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1</a:t>
                </a:r>
              </a:p>
            </p:txBody>
          </p:sp>
          <p:sp>
            <p:nvSpPr>
              <p:cNvPr id="135189" name="Rectangle 25"/>
              <p:cNvSpPr>
                <a:spLocks noChangeArrowheads="1"/>
              </p:cNvSpPr>
              <p:nvPr/>
            </p:nvSpPr>
            <p:spPr bwMode="auto">
              <a:xfrm>
                <a:off x="1392" y="266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2</a:t>
                </a:r>
              </a:p>
            </p:txBody>
          </p:sp>
          <p:sp>
            <p:nvSpPr>
              <p:cNvPr id="135190" name="Rectangle 26"/>
              <p:cNvSpPr>
                <a:spLocks noChangeArrowheads="1"/>
              </p:cNvSpPr>
              <p:nvPr/>
            </p:nvSpPr>
            <p:spPr bwMode="auto">
              <a:xfrm>
                <a:off x="1392" y="290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3</a:t>
                </a:r>
              </a:p>
            </p:txBody>
          </p:sp>
          <p:sp>
            <p:nvSpPr>
              <p:cNvPr id="113691" name="Rectangle 27"/>
              <p:cNvSpPr>
                <a:spLocks noChangeArrowheads="1"/>
              </p:cNvSpPr>
              <p:nvPr/>
            </p:nvSpPr>
            <p:spPr bwMode="auto">
              <a:xfrm>
                <a:off x="1392" y="3141"/>
                <a:ext cx="268" cy="318"/>
              </a:xfrm>
              <a:prstGeom prst="rect">
                <a:avLst/>
              </a:prstGeom>
              <a:noFill/>
              <a:ln w="9525">
                <a:noFill/>
                <a:miter lim="800000"/>
              </a:ln>
              <a:effectLst/>
            </p:spPr>
            <p:txBody>
              <a:bodyPr wrap="none">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I</a:t>
                </a:r>
                <a:r>
                  <a:rPr lang="en-US" altLang="zh-CN" sz="2800" b="1" baseline="-25000">
                    <a:effectLst>
                      <a:outerShdw blurRad="38100" dist="38100" dir="2700000" algn="tl">
                        <a:srgbClr val="DDDDDD"/>
                      </a:outerShdw>
                    </a:effectLst>
                    <a:latin typeface="Times New Roman" panose="02020603050405020304" charset="0"/>
                  </a:rPr>
                  <a:t>4</a:t>
                </a:r>
              </a:p>
            </p:txBody>
          </p:sp>
          <p:sp>
            <p:nvSpPr>
              <p:cNvPr id="135192" name="Rectangle 28"/>
              <p:cNvSpPr>
                <a:spLocks noChangeArrowheads="1"/>
              </p:cNvSpPr>
              <p:nvPr/>
            </p:nvSpPr>
            <p:spPr bwMode="auto">
              <a:xfrm>
                <a:off x="1392" y="3382"/>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5</a:t>
                </a:r>
              </a:p>
            </p:txBody>
          </p:sp>
          <p:sp>
            <p:nvSpPr>
              <p:cNvPr id="135193" name="Rectangle 29"/>
              <p:cNvSpPr>
                <a:spLocks noChangeArrowheads="1"/>
              </p:cNvSpPr>
              <p:nvPr/>
            </p:nvSpPr>
            <p:spPr bwMode="auto">
              <a:xfrm>
                <a:off x="1392" y="3621"/>
                <a:ext cx="268" cy="316"/>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I</a:t>
                </a:r>
                <a:r>
                  <a:rPr lang="en-US" altLang="zh-CN" sz="2800" b="1" baseline="-25000">
                    <a:latin typeface="Times New Roman" panose="02020603050405020304" charset="0"/>
                  </a:rPr>
                  <a:t>6</a:t>
                </a:r>
              </a:p>
            </p:txBody>
          </p:sp>
          <p:sp>
            <p:nvSpPr>
              <p:cNvPr id="113694" name="Rectangle 30"/>
              <p:cNvSpPr>
                <a:spLocks noChangeArrowheads="1"/>
              </p:cNvSpPr>
              <p:nvPr/>
            </p:nvSpPr>
            <p:spPr bwMode="auto">
              <a:xfrm>
                <a:off x="1392" y="3863"/>
                <a:ext cx="268" cy="316"/>
              </a:xfrm>
              <a:prstGeom prst="rect">
                <a:avLst/>
              </a:prstGeom>
              <a:noFill/>
              <a:ln w="9525">
                <a:noFill/>
                <a:miter lim="800000"/>
              </a:ln>
              <a:effectLst/>
            </p:spPr>
            <p:txBody>
              <a:bodyPr wrap="none">
                <a:spAutoFit/>
              </a:bodyPr>
              <a:lstStyle/>
              <a:p>
                <a:pPr>
                  <a:spcBef>
                    <a:spcPct val="50000"/>
                  </a:spcBef>
                </a:pPr>
                <a:r>
                  <a:rPr lang="en-US" altLang="zh-CN" sz="3200" b="1" i="1">
                    <a:solidFill>
                      <a:srgbClr val="333300"/>
                    </a:solidFill>
                    <a:latin typeface="Times New Roman" panose="02020603050405020304" charset="0"/>
                  </a:rPr>
                  <a:t>I</a:t>
                </a:r>
                <a:r>
                  <a:rPr lang="en-US" altLang="zh-CN" sz="2800" b="1" baseline="-25000">
                    <a:effectLst>
                      <a:outerShdw blurRad="38100" dist="38100" dir="2700000" algn="tl">
                        <a:srgbClr val="DDDDDD"/>
                      </a:outerShdw>
                    </a:effectLst>
                    <a:latin typeface="Times New Roman" panose="02020603050405020304" charset="0"/>
                  </a:rPr>
                  <a:t>7</a:t>
                </a:r>
              </a:p>
            </p:txBody>
          </p:sp>
        </p:grpSp>
      </p:grpSp>
      <p:sp>
        <p:nvSpPr>
          <p:cNvPr id="113695" name="Rectangle 31"/>
          <p:cNvSpPr>
            <a:spLocks noChangeArrowheads="1"/>
          </p:cNvSpPr>
          <p:nvPr/>
        </p:nvSpPr>
        <p:spPr bwMode="auto">
          <a:xfrm>
            <a:off x="533400" y="533400"/>
            <a:ext cx="2652713"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列编码表：</a:t>
            </a:r>
          </a:p>
        </p:txBody>
      </p:sp>
      <p:graphicFrame>
        <p:nvGraphicFramePr>
          <p:cNvPr id="135172" name="Object 32"/>
          <p:cNvGraphicFramePr>
            <a:graphicFrameLocks noChangeAspect="1"/>
          </p:cNvGraphicFramePr>
          <p:nvPr/>
        </p:nvGraphicFramePr>
        <p:xfrm>
          <a:off x="7086600" y="685800"/>
          <a:ext cx="1466850" cy="1273175"/>
        </p:xfrm>
        <a:graphic>
          <a:graphicData uri="http://schemas.openxmlformats.org/presentationml/2006/ole">
            <mc:AlternateContent xmlns:mc="http://schemas.openxmlformats.org/markup-compatibility/2006">
              <mc:Choice xmlns:v="urn:schemas-microsoft-com:vml" Requires="v">
                <p:oleObj spid="_x0000_s130088" name="剪辑" r:id="rId4" imgW="952500" imgH="828675" progId="MS_ClipArt_Gallery.2">
                  <p:embed/>
                </p:oleObj>
              </mc:Choice>
              <mc:Fallback>
                <p:oleObj name="剪辑" r:id="rId4" imgW="952500" imgH="828675" progId="MS_ClipArt_Gallery.2">
                  <p:embed/>
                  <p:pic>
                    <p:nvPicPr>
                      <p:cNvPr id="0" name="图片 130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685800"/>
                        <a:ext cx="1466850" cy="1273175"/>
                      </a:xfrm>
                      <a:prstGeom prst="rect">
                        <a:avLst/>
                      </a:prstGeom>
                      <a:noFill/>
                      <a:ln>
                        <a:noFill/>
                      </a:ln>
                      <a:effectLst/>
                    </p:spPr>
                  </p:pic>
                </p:oleObj>
              </mc:Fallback>
            </mc:AlternateContent>
          </a:graphicData>
        </a:graphic>
      </p:graphicFrame>
      <p:grpSp>
        <p:nvGrpSpPr>
          <p:cNvPr id="5" name="Group 34"/>
          <p:cNvGrpSpPr/>
          <p:nvPr/>
        </p:nvGrpSpPr>
        <p:grpSpPr bwMode="auto">
          <a:xfrm>
            <a:off x="1600200" y="1200150"/>
            <a:ext cx="4953000" cy="4691063"/>
            <a:chOff x="1008" y="756"/>
            <a:chExt cx="3120" cy="2955"/>
          </a:xfrm>
        </p:grpSpPr>
        <p:grpSp>
          <p:nvGrpSpPr>
            <p:cNvPr id="135174" name="Group 2"/>
            <p:cNvGrpSpPr/>
            <p:nvPr/>
          </p:nvGrpSpPr>
          <p:grpSpPr bwMode="auto">
            <a:xfrm>
              <a:off x="1008" y="756"/>
              <a:ext cx="2976" cy="2940"/>
              <a:chOff x="1008" y="756"/>
              <a:chExt cx="2976" cy="2940"/>
            </a:xfrm>
          </p:grpSpPr>
          <p:grpSp>
            <p:nvGrpSpPr>
              <p:cNvPr id="135176" name="Group 3"/>
              <p:cNvGrpSpPr/>
              <p:nvPr/>
            </p:nvGrpSpPr>
            <p:grpSpPr bwMode="auto">
              <a:xfrm>
                <a:off x="1008" y="756"/>
                <a:ext cx="2976" cy="2940"/>
                <a:chOff x="1152" y="1680"/>
                <a:chExt cx="2736" cy="2544"/>
              </a:xfrm>
            </p:grpSpPr>
            <p:sp>
              <p:nvSpPr>
                <p:cNvPr id="135181" name="Line 4"/>
                <p:cNvSpPr>
                  <a:spLocks noChangeShapeType="1"/>
                </p:cNvSpPr>
                <p:nvPr/>
              </p:nvSpPr>
              <p:spPr bwMode="auto">
                <a:xfrm>
                  <a:off x="1152" y="1680"/>
                  <a:ext cx="2736"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2" name="Line 5"/>
                <p:cNvSpPr>
                  <a:spLocks noChangeShapeType="1"/>
                </p:cNvSpPr>
                <p:nvPr/>
              </p:nvSpPr>
              <p:spPr bwMode="auto">
                <a:xfrm>
                  <a:off x="1152" y="2256"/>
                  <a:ext cx="2736"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3" name="Line 6"/>
                <p:cNvSpPr>
                  <a:spLocks noChangeShapeType="1"/>
                </p:cNvSpPr>
                <p:nvPr/>
              </p:nvSpPr>
              <p:spPr bwMode="auto">
                <a:xfrm flipH="1">
                  <a:off x="2016" y="1680"/>
                  <a:ext cx="0" cy="2544"/>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35184" name="Line 7"/>
                <p:cNvSpPr>
                  <a:spLocks noChangeShapeType="1"/>
                </p:cNvSpPr>
                <p:nvPr/>
              </p:nvSpPr>
              <p:spPr bwMode="auto">
                <a:xfrm>
                  <a:off x="2016" y="1968"/>
                  <a:ext cx="1872"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grpSp>
          <p:grpSp>
            <p:nvGrpSpPr>
              <p:cNvPr id="135177" name="Group 8"/>
              <p:cNvGrpSpPr/>
              <p:nvPr/>
            </p:nvGrpSpPr>
            <p:grpSpPr bwMode="auto">
              <a:xfrm>
                <a:off x="1112" y="762"/>
                <a:ext cx="2608" cy="678"/>
                <a:chOff x="1248" y="1649"/>
                <a:chExt cx="2397" cy="587"/>
              </a:xfrm>
            </p:grpSpPr>
            <p:sp>
              <p:nvSpPr>
                <p:cNvPr id="135178" name="Rectangle 9"/>
                <p:cNvSpPr>
                  <a:spLocks noChangeArrowheads="1"/>
                </p:cNvSpPr>
                <p:nvPr/>
              </p:nvSpPr>
              <p:spPr bwMode="auto">
                <a:xfrm>
                  <a:off x="1248" y="1776"/>
                  <a:ext cx="579" cy="316"/>
                </a:xfrm>
                <a:prstGeom prst="rect">
                  <a:avLst/>
                </a:prstGeom>
                <a:noFill/>
                <a:ln>
                  <a:noFill/>
                </a:ln>
              </p:spPr>
              <p:txBody>
                <a:bodyPr wrap="none">
                  <a:spAutoFit/>
                </a:bodyPr>
                <a:lstStyle/>
                <a:p>
                  <a:pPr>
                    <a:spcBef>
                      <a:spcPct val="50000"/>
                    </a:spcBef>
                  </a:pPr>
                  <a:r>
                    <a:rPr lang="zh-CN" altLang="en-US" sz="3200" b="1">
                      <a:solidFill>
                        <a:srgbClr val="CC0000"/>
                      </a:solidFill>
                      <a:latin typeface="Times New Roman" panose="02020603050405020304" charset="0"/>
                    </a:rPr>
                    <a:t>输入</a:t>
                  </a:r>
                </a:p>
              </p:txBody>
            </p:sp>
            <p:sp>
              <p:nvSpPr>
                <p:cNvPr id="135179" name="Rectangle 10"/>
                <p:cNvSpPr>
                  <a:spLocks noChangeArrowheads="1"/>
                </p:cNvSpPr>
                <p:nvPr/>
              </p:nvSpPr>
              <p:spPr bwMode="auto">
                <a:xfrm>
                  <a:off x="2544" y="1649"/>
                  <a:ext cx="873" cy="316"/>
                </a:xfrm>
                <a:prstGeom prst="rect">
                  <a:avLst/>
                </a:prstGeom>
                <a:noFill/>
                <a:ln>
                  <a:noFill/>
                </a:ln>
              </p:spPr>
              <p:txBody>
                <a:bodyPr wrap="none">
                  <a:spAutoFit/>
                </a:bodyPr>
                <a:lstStyle/>
                <a:p>
                  <a:pPr>
                    <a:spcBef>
                      <a:spcPct val="50000"/>
                    </a:spcBef>
                  </a:pPr>
                  <a:r>
                    <a:rPr lang="zh-CN" altLang="en-US" sz="3200" b="1">
                      <a:solidFill>
                        <a:srgbClr val="CC0000"/>
                      </a:solidFill>
                      <a:latin typeface="Times New Roman" panose="02020603050405020304" charset="0"/>
                    </a:rPr>
                    <a:t>输     出</a:t>
                  </a:r>
                </a:p>
              </p:txBody>
            </p:sp>
            <p:sp>
              <p:nvSpPr>
                <p:cNvPr id="135180" name="Rectangle 11"/>
                <p:cNvSpPr>
                  <a:spLocks noChangeArrowheads="1"/>
                </p:cNvSpPr>
                <p:nvPr/>
              </p:nvSpPr>
              <p:spPr bwMode="auto">
                <a:xfrm>
                  <a:off x="2304" y="1920"/>
                  <a:ext cx="1341" cy="316"/>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2</a:t>
                  </a:r>
                  <a:r>
                    <a:rPr lang="en-US" altLang="zh-CN" sz="3200" b="1">
                      <a:solidFill>
                        <a:srgbClr val="003399"/>
                      </a:solidFill>
                      <a:latin typeface="Times New Roman" panose="02020603050405020304" charset="0"/>
                    </a:rPr>
                    <a:t>     </a:t>
                  </a: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1</a:t>
                  </a:r>
                  <a:r>
                    <a:rPr lang="en-US" altLang="zh-CN" sz="3200" b="1">
                      <a:solidFill>
                        <a:srgbClr val="003399"/>
                      </a:solidFill>
                      <a:latin typeface="Times New Roman" panose="02020603050405020304" charset="0"/>
                    </a:rPr>
                    <a:t>      </a:t>
                  </a: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0</a:t>
                  </a:r>
                  <a:endParaRPr lang="en-US" altLang="zh-CN" sz="3200" b="1">
                    <a:solidFill>
                      <a:srgbClr val="003399"/>
                    </a:solidFill>
                    <a:latin typeface="Times New Roman" panose="02020603050405020304" charset="0"/>
                  </a:endParaRPr>
                </a:p>
              </p:txBody>
            </p:sp>
          </p:grpSp>
        </p:grpSp>
        <p:sp>
          <p:nvSpPr>
            <p:cNvPr id="135175" name="Line 33"/>
            <p:cNvSpPr>
              <a:spLocks noChangeShapeType="1"/>
            </p:cNvSpPr>
            <p:nvPr/>
          </p:nvSpPr>
          <p:spPr bwMode="auto">
            <a:xfrm>
              <a:off x="1104" y="3711"/>
              <a:ext cx="3024" cy="0"/>
            </a:xfrm>
            <a:prstGeom prst="line">
              <a:avLst/>
            </a:prstGeom>
            <a:noFill/>
            <a:ln w="28575">
              <a:solidFill>
                <a:schemeClr val="accent2"/>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提示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609600" y="685800"/>
            <a:ext cx="5508625"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(3)  </a:t>
            </a:r>
            <a:r>
              <a:rPr lang="zh-CN" altLang="en-US" sz="2800" b="1">
                <a:solidFill>
                  <a:srgbClr val="006600"/>
                </a:solidFill>
                <a:effectLst>
                  <a:outerShdw blurRad="38100" dist="38100" dir="2700000" algn="tl">
                    <a:srgbClr val="DDDDDD"/>
                  </a:outerShdw>
                </a:effectLst>
                <a:latin typeface="Times New Roman" panose="02020603050405020304" charset="0"/>
              </a:rPr>
              <a:t>写出逻辑式并转换成“与非”式</a:t>
            </a:r>
          </a:p>
        </p:txBody>
      </p:sp>
      <p:sp>
        <p:nvSpPr>
          <p:cNvPr id="114691" name="Rectangle 3"/>
          <p:cNvSpPr>
            <a:spLocks noChangeArrowheads="1"/>
          </p:cNvSpPr>
          <p:nvPr/>
        </p:nvSpPr>
        <p:spPr bwMode="auto">
          <a:xfrm>
            <a:off x="1143000" y="1466850"/>
            <a:ext cx="3794125" cy="641350"/>
          </a:xfrm>
          <a:prstGeom prst="rect">
            <a:avLst/>
          </a:prstGeom>
          <a:noFill/>
          <a:ln>
            <a:noFill/>
          </a:ln>
        </p:spPr>
        <p:txBody>
          <a:bodyPr>
            <a:spAutoFit/>
          </a:bodyPr>
          <a:lstStyle/>
          <a:p>
            <a:pPr>
              <a:spcBef>
                <a:spcPct val="50000"/>
              </a:spcBef>
            </a:pPr>
            <a:r>
              <a:rPr lang="en-US" altLang="zh-CN" sz="3600" b="1">
                <a:latin typeface="Times New Roman" panose="02020603050405020304" charset="0"/>
              </a:rPr>
              <a:t>Y</a:t>
            </a:r>
            <a:r>
              <a:rPr lang="en-US" altLang="zh-CN" sz="3600" b="1" baseline="-25000">
                <a:latin typeface="Times New Roman" panose="02020603050405020304" charset="0"/>
              </a:rPr>
              <a:t>2</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4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 </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2" name="Group 4"/>
          <p:cNvGrpSpPr/>
          <p:nvPr/>
        </p:nvGrpSpPr>
        <p:grpSpPr bwMode="auto">
          <a:xfrm>
            <a:off x="1600200" y="2058988"/>
            <a:ext cx="3221038" cy="855662"/>
            <a:chOff x="1056" y="1056"/>
            <a:chExt cx="2160" cy="573"/>
          </a:xfrm>
        </p:grpSpPr>
        <p:grpSp>
          <p:nvGrpSpPr>
            <p:cNvPr id="136238" name="Group 5"/>
            <p:cNvGrpSpPr/>
            <p:nvPr/>
          </p:nvGrpSpPr>
          <p:grpSpPr bwMode="auto">
            <a:xfrm>
              <a:off x="1056" y="1056"/>
              <a:ext cx="2160" cy="573"/>
              <a:chOff x="3024" y="1248"/>
              <a:chExt cx="2160" cy="573"/>
            </a:xfrm>
          </p:grpSpPr>
          <p:sp>
            <p:nvSpPr>
              <p:cNvPr id="136245" name="Rectangle 6"/>
              <p:cNvSpPr>
                <a:spLocks noChangeArrowheads="1"/>
              </p:cNvSpPr>
              <p:nvPr/>
            </p:nvSpPr>
            <p:spPr bwMode="auto">
              <a:xfrm>
                <a:off x="3024" y="1392"/>
                <a:ext cx="2160" cy="429"/>
              </a:xfrm>
              <a:prstGeom prst="rect">
                <a:avLst/>
              </a:prstGeom>
              <a:noFill/>
              <a:ln>
                <a:noFill/>
              </a:ln>
            </p:spPr>
            <p:txBody>
              <a:bodyPr>
                <a:spAutoFit/>
              </a:bodyPr>
              <a:lstStyle/>
              <a:p>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4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i="1">
                    <a:latin typeface="Times New Roman" panose="02020603050405020304" charset="0"/>
                  </a:rPr>
                  <a:t>I</a:t>
                </a:r>
                <a:r>
                  <a:rPr lang="en-US" altLang="zh-CN" sz="3600" b="1" baseline="-25000">
                    <a:latin typeface="Times New Roman" panose="02020603050405020304" charset="0"/>
                  </a:rPr>
                  <a:t>6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sp>
            <p:nvSpPr>
              <p:cNvPr id="136246" name="Text Box 7"/>
              <p:cNvSpPr txBox="1">
                <a:spLocks noChangeArrowheads="1"/>
              </p:cNvSpPr>
              <p:nvPr/>
            </p:nvSpPr>
            <p:spPr bwMode="auto">
              <a:xfrm>
                <a:off x="3648" y="1248"/>
                <a:ext cx="288"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a:t>
                </a:r>
              </a:p>
            </p:txBody>
          </p:sp>
          <p:sp>
            <p:nvSpPr>
              <p:cNvPr id="136247" name="Rectangle 8"/>
              <p:cNvSpPr>
                <a:spLocks noChangeArrowheads="1"/>
              </p:cNvSpPr>
              <p:nvPr/>
            </p:nvSpPr>
            <p:spPr bwMode="auto">
              <a:xfrm>
                <a:off x="4128" y="1248"/>
                <a:ext cx="226"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sp>
            <p:nvSpPr>
              <p:cNvPr id="136248" name="Rectangle 9"/>
              <p:cNvSpPr>
                <a:spLocks noChangeArrowheads="1"/>
              </p:cNvSpPr>
              <p:nvPr/>
            </p:nvSpPr>
            <p:spPr bwMode="auto">
              <a:xfrm>
                <a:off x="4560" y="1248"/>
                <a:ext cx="226"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39" name="Group 10"/>
            <p:cNvGrpSpPr/>
            <p:nvPr/>
          </p:nvGrpSpPr>
          <p:grpSpPr bwMode="auto">
            <a:xfrm>
              <a:off x="1392" y="1200"/>
              <a:ext cx="1632" cy="48"/>
              <a:chOff x="3360" y="1392"/>
              <a:chExt cx="1632" cy="48"/>
            </a:xfrm>
          </p:grpSpPr>
          <p:sp>
            <p:nvSpPr>
              <p:cNvPr id="136240" name="Line 11"/>
              <p:cNvSpPr>
                <a:spLocks noChangeShapeType="1"/>
              </p:cNvSpPr>
              <p:nvPr/>
            </p:nvSpPr>
            <p:spPr bwMode="auto">
              <a:xfrm>
                <a:off x="3360"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1" name="Line 12"/>
              <p:cNvSpPr>
                <a:spLocks noChangeShapeType="1"/>
              </p:cNvSpPr>
              <p:nvPr/>
            </p:nvSpPr>
            <p:spPr bwMode="auto">
              <a:xfrm>
                <a:off x="4704"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2" name="Line 13"/>
              <p:cNvSpPr>
                <a:spLocks noChangeShapeType="1"/>
              </p:cNvSpPr>
              <p:nvPr/>
            </p:nvSpPr>
            <p:spPr bwMode="auto">
              <a:xfrm>
                <a:off x="42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3" name="Line 14"/>
              <p:cNvSpPr>
                <a:spLocks noChangeShapeType="1"/>
              </p:cNvSpPr>
              <p:nvPr/>
            </p:nvSpPr>
            <p:spPr bwMode="auto">
              <a:xfrm>
                <a:off x="379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44" name="Line 15"/>
              <p:cNvSpPr>
                <a:spLocks noChangeShapeType="1"/>
              </p:cNvSpPr>
              <p:nvPr/>
            </p:nvSpPr>
            <p:spPr bwMode="auto">
              <a:xfrm>
                <a:off x="3360"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5" name="Group 16"/>
          <p:cNvGrpSpPr/>
          <p:nvPr/>
        </p:nvGrpSpPr>
        <p:grpSpPr bwMode="auto">
          <a:xfrm>
            <a:off x="4800600" y="1511300"/>
            <a:ext cx="3003550" cy="641350"/>
            <a:chOff x="3072" y="720"/>
            <a:chExt cx="2014" cy="430"/>
          </a:xfrm>
        </p:grpSpPr>
        <p:sp>
          <p:nvSpPr>
            <p:cNvPr id="136234" name="Rectangle 17"/>
            <p:cNvSpPr>
              <a:spLocks noChangeArrowheads="1"/>
            </p:cNvSpPr>
            <p:nvPr/>
          </p:nvSpPr>
          <p:spPr bwMode="auto">
            <a:xfrm>
              <a:off x="3072" y="720"/>
              <a:ext cx="2014" cy="430"/>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4</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35" name="Group 18"/>
            <p:cNvGrpSpPr/>
            <p:nvPr/>
          </p:nvGrpSpPr>
          <p:grpSpPr bwMode="auto">
            <a:xfrm>
              <a:off x="3360" y="720"/>
              <a:ext cx="1632" cy="48"/>
              <a:chOff x="3360" y="768"/>
              <a:chExt cx="1632" cy="48"/>
            </a:xfrm>
          </p:grpSpPr>
          <p:sp>
            <p:nvSpPr>
              <p:cNvPr id="136236" name="Line 19"/>
              <p:cNvSpPr>
                <a:spLocks noChangeShapeType="1"/>
              </p:cNvSpPr>
              <p:nvPr/>
            </p:nvSpPr>
            <p:spPr bwMode="auto">
              <a:xfrm>
                <a:off x="3360"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37" name="Line 20"/>
              <p:cNvSpPr>
                <a:spLocks noChangeShapeType="1"/>
              </p:cNvSpPr>
              <p:nvPr/>
            </p:nvSpPr>
            <p:spPr bwMode="auto">
              <a:xfrm>
                <a:off x="3360"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
        <p:nvSpPr>
          <p:cNvPr id="114709" name="Rectangle 21"/>
          <p:cNvSpPr>
            <a:spLocks noChangeArrowheads="1"/>
          </p:cNvSpPr>
          <p:nvPr/>
        </p:nvSpPr>
        <p:spPr bwMode="auto">
          <a:xfrm>
            <a:off x="1143000" y="3067050"/>
            <a:ext cx="3257550" cy="641350"/>
          </a:xfrm>
          <a:prstGeom prst="rect">
            <a:avLst/>
          </a:prstGeom>
          <a:noFill/>
          <a:ln>
            <a:noFill/>
          </a:ln>
        </p:spPr>
        <p:txBody>
          <a:bodyPr wrap="none">
            <a:spAutoFit/>
          </a:bodyPr>
          <a:lstStyle/>
          <a:p>
            <a:r>
              <a:rPr lang="en-US" altLang="zh-CN" sz="3600" b="1">
                <a:latin typeface="Times New Roman" panose="02020603050405020304" charset="0"/>
              </a:rPr>
              <a:t>Y</a:t>
            </a:r>
            <a:r>
              <a:rPr lang="en-US" altLang="zh-CN" sz="3600" b="1" baseline="-25000">
                <a:latin typeface="Times New Roman" panose="02020603050405020304" charset="0"/>
              </a:rPr>
              <a:t>1</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2</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7" name="Group 22"/>
          <p:cNvGrpSpPr/>
          <p:nvPr/>
        </p:nvGrpSpPr>
        <p:grpSpPr bwMode="auto">
          <a:xfrm>
            <a:off x="1611313" y="3640138"/>
            <a:ext cx="3221037" cy="855662"/>
            <a:chOff x="976" y="2089"/>
            <a:chExt cx="2029" cy="539"/>
          </a:xfrm>
        </p:grpSpPr>
        <p:grpSp>
          <p:nvGrpSpPr>
            <p:cNvPr id="136223" name="Group 23"/>
            <p:cNvGrpSpPr/>
            <p:nvPr/>
          </p:nvGrpSpPr>
          <p:grpSpPr bwMode="auto">
            <a:xfrm>
              <a:off x="976" y="2089"/>
              <a:ext cx="2029" cy="539"/>
              <a:chOff x="3024" y="1248"/>
              <a:chExt cx="2160" cy="573"/>
            </a:xfrm>
          </p:grpSpPr>
          <p:sp>
            <p:nvSpPr>
              <p:cNvPr id="136230" name="Rectangle 24"/>
              <p:cNvSpPr>
                <a:spLocks noChangeArrowheads="1"/>
              </p:cNvSpPr>
              <p:nvPr/>
            </p:nvSpPr>
            <p:spPr bwMode="auto">
              <a:xfrm>
                <a:off x="3024" y="1392"/>
                <a:ext cx="2160" cy="429"/>
              </a:xfrm>
              <a:prstGeom prst="rect">
                <a:avLst/>
              </a:prstGeom>
              <a:noFill/>
              <a:ln>
                <a:noFill/>
              </a:ln>
            </p:spPr>
            <p:txBody>
              <a:bodyPr>
                <a:spAutoFit/>
              </a:bodyPr>
              <a:lstStyle/>
              <a:p>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2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i="1">
                    <a:latin typeface="Times New Roman" panose="02020603050405020304" charset="0"/>
                  </a:rPr>
                  <a:t>I</a:t>
                </a:r>
                <a:r>
                  <a:rPr lang="en-US" altLang="zh-CN" sz="3600" b="1" baseline="-25000">
                    <a:latin typeface="Times New Roman" panose="02020603050405020304" charset="0"/>
                  </a:rPr>
                  <a:t>6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sp>
            <p:nvSpPr>
              <p:cNvPr id="136231" name="Text Box 25"/>
              <p:cNvSpPr txBox="1">
                <a:spLocks noChangeArrowheads="1"/>
              </p:cNvSpPr>
              <p:nvPr/>
            </p:nvSpPr>
            <p:spPr bwMode="auto">
              <a:xfrm>
                <a:off x="3647" y="1248"/>
                <a:ext cx="289"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  </a:t>
                </a:r>
              </a:p>
            </p:txBody>
          </p:sp>
          <p:sp>
            <p:nvSpPr>
              <p:cNvPr id="136232" name="Rectangle 26"/>
              <p:cNvSpPr>
                <a:spLocks noChangeArrowheads="1"/>
              </p:cNvSpPr>
              <p:nvPr/>
            </p:nvSpPr>
            <p:spPr bwMode="auto">
              <a:xfrm>
                <a:off x="4128" y="1248"/>
                <a:ext cx="327"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 </a:t>
                </a:r>
              </a:p>
            </p:txBody>
          </p:sp>
          <p:sp>
            <p:nvSpPr>
              <p:cNvPr id="136233" name="Rectangle 27"/>
              <p:cNvSpPr>
                <a:spLocks noChangeArrowheads="1"/>
              </p:cNvSpPr>
              <p:nvPr/>
            </p:nvSpPr>
            <p:spPr bwMode="auto">
              <a:xfrm>
                <a:off x="4560"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24" name="Group 28"/>
            <p:cNvGrpSpPr/>
            <p:nvPr/>
          </p:nvGrpSpPr>
          <p:grpSpPr bwMode="auto">
            <a:xfrm>
              <a:off x="1344" y="2208"/>
              <a:ext cx="1632" cy="48"/>
              <a:chOff x="3360" y="1392"/>
              <a:chExt cx="1632" cy="48"/>
            </a:xfrm>
          </p:grpSpPr>
          <p:sp>
            <p:nvSpPr>
              <p:cNvPr id="136225" name="Line 29"/>
              <p:cNvSpPr>
                <a:spLocks noChangeShapeType="1"/>
              </p:cNvSpPr>
              <p:nvPr/>
            </p:nvSpPr>
            <p:spPr bwMode="auto">
              <a:xfrm>
                <a:off x="3360"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6" name="Line 30"/>
              <p:cNvSpPr>
                <a:spLocks noChangeShapeType="1"/>
              </p:cNvSpPr>
              <p:nvPr/>
            </p:nvSpPr>
            <p:spPr bwMode="auto">
              <a:xfrm>
                <a:off x="4704"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7" name="Line 31"/>
              <p:cNvSpPr>
                <a:spLocks noChangeShapeType="1"/>
              </p:cNvSpPr>
              <p:nvPr/>
            </p:nvSpPr>
            <p:spPr bwMode="auto">
              <a:xfrm>
                <a:off x="42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8" name="Line 32"/>
              <p:cNvSpPr>
                <a:spLocks noChangeShapeType="1"/>
              </p:cNvSpPr>
              <p:nvPr/>
            </p:nvSpPr>
            <p:spPr bwMode="auto">
              <a:xfrm>
                <a:off x="379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9" name="Line 33"/>
              <p:cNvSpPr>
                <a:spLocks noChangeShapeType="1"/>
              </p:cNvSpPr>
              <p:nvPr/>
            </p:nvSpPr>
            <p:spPr bwMode="auto">
              <a:xfrm>
                <a:off x="3360"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10" name="Group 34"/>
          <p:cNvGrpSpPr/>
          <p:nvPr/>
        </p:nvGrpSpPr>
        <p:grpSpPr bwMode="auto">
          <a:xfrm>
            <a:off x="4451350" y="3067050"/>
            <a:ext cx="3155950" cy="641350"/>
            <a:chOff x="2804" y="1836"/>
            <a:chExt cx="1988" cy="404"/>
          </a:xfrm>
        </p:grpSpPr>
        <p:sp>
          <p:nvSpPr>
            <p:cNvPr id="136219" name="Rectangle 35"/>
            <p:cNvSpPr>
              <a:spLocks noChangeArrowheads="1"/>
            </p:cNvSpPr>
            <p:nvPr/>
          </p:nvSpPr>
          <p:spPr bwMode="auto">
            <a:xfrm>
              <a:off x="2804" y="1836"/>
              <a:ext cx="1988" cy="404"/>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2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6</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20" name="Group 36"/>
            <p:cNvGrpSpPr/>
            <p:nvPr/>
          </p:nvGrpSpPr>
          <p:grpSpPr bwMode="auto">
            <a:xfrm>
              <a:off x="3155" y="1836"/>
              <a:ext cx="1533" cy="45"/>
              <a:chOff x="3360" y="768"/>
              <a:chExt cx="1632" cy="48"/>
            </a:xfrm>
          </p:grpSpPr>
          <p:sp>
            <p:nvSpPr>
              <p:cNvPr id="136221" name="Line 37"/>
              <p:cNvSpPr>
                <a:spLocks noChangeShapeType="1"/>
              </p:cNvSpPr>
              <p:nvPr/>
            </p:nvSpPr>
            <p:spPr bwMode="auto">
              <a:xfrm>
                <a:off x="3360"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22" name="Line 38"/>
              <p:cNvSpPr>
                <a:spLocks noChangeShapeType="1"/>
              </p:cNvSpPr>
              <p:nvPr/>
            </p:nvSpPr>
            <p:spPr bwMode="auto">
              <a:xfrm>
                <a:off x="3360"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
        <p:nvSpPr>
          <p:cNvPr id="114727" name="Rectangle 39"/>
          <p:cNvSpPr>
            <a:spLocks noChangeArrowheads="1"/>
          </p:cNvSpPr>
          <p:nvPr/>
        </p:nvSpPr>
        <p:spPr bwMode="auto">
          <a:xfrm>
            <a:off x="1143000" y="4540250"/>
            <a:ext cx="3733800" cy="641350"/>
          </a:xfrm>
          <a:prstGeom prst="rect">
            <a:avLst/>
          </a:prstGeom>
          <a:noFill/>
          <a:ln>
            <a:noFill/>
          </a:ln>
        </p:spPr>
        <p:txBody>
          <a:bodyPr>
            <a:spAutoFit/>
          </a:bodyPr>
          <a:lstStyle/>
          <a:p>
            <a:r>
              <a:rPr lang="en-US" altLang="zh-CN" sz="3600" b="1">
                <a:latin typeface="Times New Roman" panose="02020603050405020304" charset="0"/>
              </a:rPr>
              <a:t>Y</a:t>
            </a:r>
            <a:r>
              <a:rPr lang="en-US" altLang="zh-CN" sz="3600" b="1" baseline="-25000">
                <a:latin typeface="Times New Roman" panose="02020603050405020304" charset="0"/>
              </a:rPr>
              <a:t>0</a:t>
            </a:r>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1</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2" name="Group 40"/>
          <p:cNvGrpSpPr/>
          <p:nvPr/>
        </p:nvGrpSpPr>
        <p:grpSpPr bwMode="auto">
          <a:xfrm>
            <a:off x="1390650" y="5164138"/>
            <a:ext cx="3221038" cy="855662"/>
            <a:chOff x="876" y="3157"/>
            <a:chExt cx="2029" cy="539"/>
          </a:xfrm>
        </p:grpSpPr>
        <p:grpSp>
          <p:nvGrpSpPr>
            <p:cNvPr id="136208" name="Group 41"/>
            <p:cNvGrpSpPr/>
            <p:nvPr/>
          </p:nvGrpSpPr>
          <p:grpSpPr bwMode="auto">
            <a:xfrm>
              <a:off x="876" y="3157"/>
              <a:ext cx="2029" cy="539"/>
              <a:chOff x="3024" y="1248"/>
              <a:chExt cx="2160" cy="573"/>
            </a:xfrm>
          </p:grpSpPr>
          <p:sp>
            <p:nvSpPr>
              <p:cNvPr id="136215" name="Rectangle 42"/>
              <p:cNvSpPr>
                <a:spLocks noChangeArrowheads="1"/>
              </p:cNvSpPr>
              <p:nvPr/>
            </p:nvSpPr>
            <p:spPr bwMode="auto">
              <a:xfrm>
                <a:off x="3024" y="1392"/>
                <a:ext cx="2160" cy="429"/>
              </a:xfrm>
              <a:prstGeom prst="rect">
                <a:avLst/>
              </a:prstGeom>
              <a:noFill/>
              <a:ln>
                <a:noFill/>
              </a:ln>
            </p:spPr>
            <p:txBody>
              <a:bodyPr>
                <a:spAutoFit/>
              </a:bodyPr>
              <a:lstStyle/>
              <a:p>
                <a:r>
                  <a:rPr lang="en-US" altLang="zh-CN" sz="3600" b="1">
                    <a:latin typeface="Times New Roman" panose="02020603050405020304" charset="0"/>
                  </a:rPr>
                  <a:t> = </a:t>
                </a:r>
                <a:r>
                  <a:rPr lang="en-US" altLang="zh-CN" sz="3600" b="1" i="1">
                    <a:latin typeface="Times New Roman" panose="02020603050405020304" charset="0"/>
                  </a:rPr>
                  <a:t>I</a:t>
                </a:r>
                <a:r>
                  <a:rPr lang="en-US" altLang="zh-CN" sz="3600" b="1" baseline="-25000">
                    <a:latin typeface="Times New Roman" panose="02020603050405020304" charset="0"/>
                  </a:rPr>
                  <a:t>1     </a:t>
                </a:r>
                <a:r>
                  <a:rPr lang="en-US" altLang="zh-CN" sz="3600" b="1" i="1">
                    <a:latin typeface="Times New Roman" panose="02020603050405020304" charset="0"/>
                  </a:rPr>
                  <a:t>I</a:t>
                </a:r>
                <a:r>
                  <a:rPr lang="en-US" altLang="zh-CN" sz="3600" b="1" baseline="-25000">
                    <a:latin typeface="Times New Roman" panose="02020603050405020304" charset="0"/>
                  </a:rPr>
                  <a:t>3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sp>
            <p:nvSpPr>
              <p:cNvPr id="136216" name="Text Box 43"/>
              <p:cNvSpPr txBox="1">
                <a:spLocks noChangeArrowheads="1"/>
              </p:cNvSpPr>
              <p:nvPr/>
            </p:nvSpPr>
            <p:spPr bwMode="auto">
              <a:xfrm>
                <a:off x="3647" y="1248"/>
                <a:ext cx="289" cy="55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t>.</a:t>
                </a:r>
              </a:p>
            </p:txBody>
          </p:sp>
          <p:sp>
            <p:nvSpPr>
              <p:cNvPr id="136217" name="Rectangle 44"/>
              <p:cNvSpPr>
                <a:spLocks noChangeArrowheads="1"/>
              </p:cNvSpPr>
              <p:nvPr/>
            </p:nvSpPr>
            <p:spPr bwMode="auto">
              <a:xfrm>
                <a:off x="4128"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sp>
            <p:nvSpPr>
              <p:cNvPr id="136218" name="Rectangle 45"/>
              <p:cNvSpPr>
                <a:spLocks noChangeArrowheads="1"/>
              </p:cNvSpPr>
              <p:nvPr/>
            </p:nvSpPr>
            <p:spPr bwMode="auto">
              <a:xfrm>
                <a:off x="4560" y="1248"/>
                <a:ext cx="225" cy="552"/>
              </a:xfrm>
              <a:prstGeom prst="rect">
                <a:avLst/>
              </a:prstGeom>
              <a:noFill/>
              <a:ln>
                <a:noFill/>
              </a:ln>
            </p:spPr>
            <p:txBody>
              <a:bodyPr wrap="none">
                <a:spAutoFit/>
              </a:bodyPr>
              <a:lstStyle/>
              <a:p>
                <a:pPr>
                  <a:spcBef>
                    <a:spcPct val="50000"/>
                  </a:spcBef>
                </a:pPr>
                <a:r>
                  <a:rPr lang="en-US" altLang="zh-CN" sz="4800" b="1">
                    <a:latin typeface="Times New Roman" panose="02020603050405020304" charset="0"/>
                  </a:rPr>
                  <a:t>.</a:t>
                </a:r>
              </a:p>
            </p:txBody>
          </p:sp>
        </p:grpSp>
        <p:grpSp>
          <p:nvGrpSpPr>
            <p:cNvPr id="136209" name="Group 46"/>
            <p:cNvGrpSpPr/>
            <p:nvPr/>
          </p:nvGrpSpPr>
          <p:grpSpPr bwMode="auto">
            <a:xfrm>
              <a:off x="1192" y="3281"/>
              <a:ext cx="1533" cy="45"/>
              <a:chOff x="3360" y="1392"/>
              <a:chExt cx="1632" cy="48"/>
            </a:xfrm>
          </p:grpSpPr>
          <p:sp>
            <p:nvSpPr>
              <p:cNvPr id="136210" name="Line 47"/>
              <p:cNvSpPr>
                <a:spLocks noChangeShapeType="1"/>
              </p:cNvSpPr>
              <p:nvPr/>
            </p:nvSpPr>
            <p:spPr bwMode="auto">
              <a:xfrm>
                <a:off x="3360"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1" name="Line 48"/>
              <p:cNvSpPr>
                <a:spLocks noChangeShapeType="1"/>
              </p:cNvSpPr>
              <p:nvPr/>
            </p:nvSpPr>
            <p:spPr bwMode="auto">
              <a:xfrm>
                <a:off x="4704"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2" name="Line 49"/>
              <p:cNvSpPr>
                <a:spLocks noChangeShapeType="1"/>
              </p:cNvSpPr>
              <p:nvPr/>
            </p:nvSpPr>
            <p:spPr bwMode="auto">
              <a:xfrm>
                <a:off x="427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3" name="Line 50"/>
              <p:cNvSpPr>
                <a:spLocks noChangeShapeType="1"/>
              </p:cNvSpPr>
              <p:nvPr/>
            </p:nvSpPr>
            <p:spPr bwMode="auto">
              <a:xfrm>
                <a:off x="3792" y="1440"/>
                <a:ext cx="240"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14" name="Line 51"/>
              <p:cNvSpPr>
                <a:spLocks noChangeShapeType="1"/>
              </p:cNvSpPr>
              <p:nvPr/>
            </p:nvSpPr>
            <p:spPr bwMode="auto">
              <a:xfrm>
                <a:off x="3360" y="1392"/>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grpSp>
        <p:nvGrpSpPr>
          <p:cNvPr id="15" name="Group 52"/>
          <p:cNvGrpSpPr/>
          <p:nvPr/>
        </p:nvGrpSpPr>
        <p:grpSpPr bwMode="auto">
          <a:xfrm>
            <a:off x="4692650" y="4572000"/>
            <a:ext cx="3155950" cy="642938"/>
            <a:chOff x="2956" y="2784"/>
            <a:chExt cx="1988" cy="405"/>
          </a:xfrm>
        </p:grpSpPr>
        <p:sp>
          <p:nvSpPr>
            <p:cNvPr id="136204" name="Rectangle 53"/>
            <p:cNvSpPr>
              <a:spLocks noChangeArrowheads="1"/>
            </p:cNvSpPr>
            <p:nvPr/>
          </p:nvSpPr>
          <p:spPr bwMode="auto">
            <a:xfrm>
              <a:off x="2956" y="2784"/>
              <a:ext cx="1988" cy="405"/>
            </a:xfrm>
            <a:prstGeom prst="rect">
              <a:avLst/>
            </a:prstGeom>
            <a:noFill/>
            <a:ln>
              <a:noFill/>
            </a:ln>
          </p:spPr>
          <p:txBody>
            <a:bodyPr wrap="none">
              <a:spAutoFit/>
            </a:bodyPr>
            <a:lstStyle/>
            <a:p>
              <a:pPr>
                <a:spcBef>
                  <a:spcPct val="50000"/>
                </a:spcBef>
              </a:pP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1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3</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5 </a:t>
              </a:r>
              <a:r>
                <a:rPr lang="en-US" altLang="zh-CN" sz="3600" b="1">
                  <a:latin typeface="Times New Roman" panose="02020603050405020304" charset="0"/>
                </a:rPr>
                <a:t>+ </a:t>
              </a:r>
              <a:r>
                <a:rPr lang="en-US" altLang="zh-CN" sz="3600" b="1" i="1">
                  <a:latin typeface="Times New Roman" panose="02020603050405020304" charset="0"/>
                </a:rPr>
                <a:t>I</a:t>
              </a:r>
              <a:r>
                <a:rPr lang="en-US" altLang="zh-CN" sz="3600" b="1" baseline="-25000">
                  <a:latin typeface="Times New Roman" panose="02020603050405020304" charset="0"/>
                </a:rPr>
                <a:t>7</a:t>
              </a:r>
            </a:p>
          </p:txBody>
        </p:sp>
        <p:grpSp>
          <p:nvGrpSpPr>
            <p:cNvPr id="136205" name="Group 54"/>
            <p:cNvGrpSpPr/>
            <p:nvPr/>
          </p:nvGrpSpPr>
          <p:grpSpPr bwMode="auto">
            <a:xfrm>
              <a:off x="3131" y="2829"/>
              <a:ext cx="1533" cy="45"/>
              <a:chOff x="3360" y="768"/>
              <a:chExt cx="1632" cy="48"/>
            </a:xfrm>
          </p:grpSpPr>
          <p:sp>
            <p:nvSpPr>
              <p:cNvPr id="136206" name="Line 55"/>
              <p:cNvSpPr>
                <a:spLocks noChangeShapeType="1"/>
              </p:cNvSpPr>
              <p:nvPr/>
            </p:nvSpPr>
            <p:spPr bwMode="auto">
              <a:xfrm>
                <a:off x="3360" y="816"/>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sp>
            <p:nvSpPr>
              <p:cNvPr id="136207" name="Line 56"/>
              <p:cNvSpPr>
                <a:spLocks noChangeShapeType="1"/>
              </p:cNvSpPr>
              <p:nvPr/>
            </p:nvSpPr>
            <p:spPr bwMode="auto">
              <a:xfrm>
                <a:off x="3360" y="768"/>
                <a:ext cx="1632" cy="0"/>
              </a:xfrm>
              <a:prstGeom prst="line">
                <a:avLst/>
              </a:prstGeom>
              <a:noFill/>
              <a:ln w="28575">
                <a:solidFill>
                  <a:srgbClr val="003399"/>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wipe(left)">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09"/>
                                        </p:tgtEl>
                                        <p:attrNameLst>
                                          <p:attrName>style.visibility</p:attrName>
                                        </p:attrNameLst>
                                      </p:cBhvr>
                                      <p:to>
                                        <p:strVal val="visible"/>
                                      </p:to>
                                    </p:set>
                                    <p:animEffect transition="in" filter="wipe(left)">
                                      <p:cBhvr>
                                        <p:cTn id="22" dur="500"/>
                                        <p:tgtEl>
                                          <p:spTgt spid="1147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727"/>
                                        </p:tgtEl>
                                        <p:attrNameLst>
                                          <p:attrName>style.visibility</p:attrName>
                                        </p:attrNameLst>
                                      </p:cBhvr>
                                      <p:to>
                                        <p:strVal val="visible"/>
                                      </p:to>
                                    </p:set>
                                    <p:animEffect transition="in" filter="wipe(left)">
                                      <p:cBhvr>
                                        <p:cTn id="37" dur="500"/>
                                        <p:tgtEl>
                                          <p:spTgt spid="1147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709" grpId="0" autoUpdateAnimBg="0"/>
      <p:bldP spid="11472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762000" y="533400"/>
            <a:ext cx="41910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(4)  </a:t>
            </a:r>
            <a:r>
              <a:rPr lang="zh-CN" altLang="en-US" sz="2800" b="1">
                <a:solidFill>
                  <a:srgbClr val="006600"/>
                </a:solidFill>
                <a:effectLst>
                  <a:outerShdw blurRad="38100" dist="38100" dir="2700000" algn="tl">
                    <a:srgbClr val="DDDDDD"/>
                  </a:outerShdw>
                </a:effectLst>
              </a:rPr>
              <a:t>画出逻辑图</a:t>
            </a:r>
          </a:p>
        </p:txBody>
      </p:sp>
      <p:grpSp>
        <p:nvGrpSpPr>
          <p:cNvPr id="2" name="Group 127"/>
          <p:cNvGrpSpPr/>
          <p:nvPr/>
        </p:nvGrpSpPr>
        <p:grpSpPr bwMode="auto">
          <a:xfrm>
            <a:off x="1600200" y="990600"/>
            <a:ext cx="6324600" cy="5243513"/>
            <a:chOff x="1008" y="624"/>
            <a:chExt cx="3984" cy="3303"/>
          </a:xfrm>
        </p:grpSpPr>
        <p:grpSp>
          <p:nvGrpSpPr>
            <p:cNvPr id="137220" name="Group 3"/>
            <p:cNvGrpSpPr/>
            <p:nvPr/>
          </p:nvGrpSpPr>
          <p:grpSpPr bwMode="auto">
            <a:xfrm>
              <a:off x="1248" y="3360"/>
              <a:ext cx="3668" cy="288"/>
              <a:chOff x="1104" y="3744"/>
              <a:chExt cx="3668" cy="288"/>
            </a:xfrm>
          </p:grpSpPr>
          <p:sp>
            <p:nvSpPr>
              <p:cNvPr id="137317" name="Text Box 4"/>
              <p:cNvSpPr txBox="1">
                <a:spLocks noChangeArrowheads="1"/>
              </p:cNvSpPr>
              <p:nvPr/>
            </p:nvSpPr>
            <p:spPr bwMode="auto">
              <a:xfrm>
                <a:off x="1104" y="3744"/>
                <a:ext cx="19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1</a:t>
                </a:r>
              </a:p>
            </p:txBody>
          </p:sp>
          <p:grpSp>
            <p:nvGrpSpPr>
              <p:cNvPr id="137318" name="Group 5"/>
              <p:cNvGrpSpPr/>
              <p:nvPr/>
            </p:nvGrpSpPr>
            <p:grpSpPr bwMode="auto">
              <a:xfrm>
                <a:off x="1728" y="3744"/>
                <a:ext cx="3044" cy="288"/>
                <a:chOff x="1680" y="3744"/>
                <a:chExt cx="3044" cy="288"/>
              </a:xfrm>
            </p:grpSpPr>
            <p:sp>
              <p:nvSpPr>
                <p:cNvPr id="137319" name="Rectangle 6"/>
                <p:cNvSpPr>
                  <a:spLocks noChangeArrowheads="1"/>
                </p:cNvSpPr>
                <p:nvPr/>
              </p:nvSpPr>
              <p:spPr bwMode="auto">
                <a:xfrm>
                  <a:off x="1680"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0" name="Rectangle 7"/>
                <p:cNvSpPr>
                  <a:spLocks noChangeArrowheads="1"/>
                </p:cNvSpPr>
                <p:nvPr/>
              </p:nvSpPr>
              <p:spPr bwMode="auto">
                <a:xfrm>
                  <a:off x="2208"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1" name="Rectangle 8"/>
                <p:cNvSpPr>
                  <a:spLocks noChangeArrowheads="1"/>
                </p:cNvSpPr>
                <p:nvPr/>
              </p:nvSpPr>
              <p:spPr bwMode="auto">
                <a:xfrm>
                  <a:off x="2784"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2" name="Rectangle 9"/>
                <p:cNvSpPr>
                  <a:spLocks noChangeArrowheads="1"/>
                </p:cNvSpPr>
                <p:nvPr/>
              </p:nvSpPr>
              <p:spPr bwMode="auto">
                <a:xfrm>
                  <a:off x="3360"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3" name="Rectangle 10"/>
                <p:cNvSpPr>
                  <a:spLocks noChangeArrowheads="1"/>
                </p:cNvSpPr>
                <p:nvPr/>
              </p:nvSpPr>
              <p:spPr bwMode="auto">
                <a:xfrm>
                  <a:off x="3936"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37324" name="Rectangle 11"/>
                <p:cNvSpPr>
                  <a:spLocks noChangeArrowheads="1"/>
                </p:cNvSpPr>
                <p:nvPr/>
              </p:nvSpPr>
              <p:spPr bwMode="auto">
                <a:xfrm>
                  <a:off x="4512" y="374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grpSp>
        <p:sp>
          <p:nvSpPr>
            <p:cNvPr id="137221" name="Rectangle 12"/>
            <p:cNvSpPr>
              <a:spLocks noChangeArrowheads="1"/>
            </p:cNvSpPr>
            <p:nvPr/>
          </p:nvSpPr>
          <p:spPr bwMode="auto">
            <a:xfrm>
              <a:off x="1248" y="2784"/>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endParaRPr lang="en-US" altLang="zh-CN" b="1">
                <a:solidFill>
                  <a:srgbClr val="FFFF00"/>
                </a:solidFill>
                <a:latin typeface="Times New Roman" panose="02020603050405020304" charset="0"/>
              </a:endParaRPr>
            </a:p>
          </p:txBody>
        </p:sp>
        <p:grpSp>
          <p:nvGrpSpPr>
            <p:cNvPr id="137222" name="Group 13"/>
            <p:cNvGrpSpPr/>
            <p:nvPr/>
          </p:nvGrpSpPr>
          <p:grpSpPr bwMode="auto">
            <a:xfrm>
              <a:off x="1584" y="912"/>
              <a:ext cx="2708" cy="288"/>
              <a:chOff x="1584" y="768"/>
              <a:chExt cx="2708" cy="288"/>
            </a:xfrm>
          </p:grpSpPr>
          <p:sp>
            <p:nvSpPr>
              <p:cNvPr id="137314" name="Rectangle 14"/>
              <p:cNvSpPr>
                <a:spLocks noChangeArrowheads="1"/>
              </p:cNvSpPr>
              <p:nvPr/>
            </p:nvSpPr>
            <p:spPr bwMode="auto">
              <a:xfrm>
                <a:off x="1584"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37315" name="Rectangle 15"/>
              <p:cNvSpPr>
                <a:spLocks noChangeArrowheads="1"/>
              </p:cNvSpPr>
              <p:nvPr/>
            </p:nvSpPr>
            <p:spPr bwMode="auto">
              <a:xfrm>
                <a:off x="2880"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37316" name="Rectangle 16"/>
              <p:cNvSpPr>
                <a:spLocks noChangeArrowheads="1"/>
              </p:cNvSpPr>
              <p:nvPr/>
            </p:nvSpPr>
            <p:spPr bwMode="auto">
              <a:xfrm>
                <a:off x="4080" y="7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grpSp>
        <p:grpSp>
          <p:nvGrpSpPr>
            <p:cNvPr id="137223" name="Group 18"/>
            <p:cNvGrpSpPr/>
            <p:nvPr/>
          </p:nvGrpSpPr>
          <p:grpSpPr bwMode="auto">
            <a:xfrm>
              <a:off x="1104" y="3552"/>
              <a:ext cx="3886" cy="375"/>
              <a:chOff x="1056" y="3696"/>
              <a:chExt cx="3792" cy="375"/>
            </a:xfrm>
          </p:grpSpPr>
          <p:grpSp>
            <p:nvGrpSpPr>
              <p:cNvPr id="137304" name="Group 19"/>
              <p:cNvGrpSpPr/>
              <p:nvPr/>
            </p:nvGrpSpPr>
            <p:grpSpPr bwMode="auto">
              <a:xfrm>
                <a:off x="1056" y="3712"/>
                <a:ext cx="3792" cy="359"/>
                <a:chOff x="1056" y="3712"/>
                <a:chExt cx="3792" cy="359"/>
              </a:xfrm>
            </p:grpSpPr>
            <p:sp>
              <p:nvSpPr>
                <p:cNvPr id="137307" name="Text Box 20"/>
                <p:cNvSpPr txBox="1">
                  <a:spLocks noChangeArrowheads="1"/>
                </p:cNvSpPr>
                <p:nvPr/>
              </p:nvSpPr>
              <p:spPr bwMode="auto">
                <a:xfrm>
                  <a:off x="4512" y="3744"/>
                  <a:ext cx="3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b="1">
                    <a:solidFill>
                      <a:srgbClr val="000099"/>
                    </a:solidFill>
                  </a:endParaRPr>
                </a:p>
              </p:txBody>
            </p:sp>
            <p:sp>
              <p:nvSpPr>
                <p:cNvPr id="137308" name="Rectangle 21"/>
                <p:cNvSpPr>
                  <a:spLocks noChangeArrowheads="1"/>
                </p:cNvSpPr>
                <p:nvPr/>
              </p:nvSpPr>
              <p:spPr bwMode="auto">
                <a:xfrm>
                  <a:off x="1056"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7</a:t>
                  </a:r>
                </a:p>
              </p:txBody>
            </p:sp>
            <p:sp>
              <p:nvSpPr>
                <p:cNvPr id="137309" name="Rectangle 22"/>
                <p:cNvSpPr>
                  <a:spLocks noChangeArrowheads="1"/>
                </p:cNvSpPr>
                <p:nvPr/>
              </p:nvSpPr>
              <p:spPr bwMode="auto">
                <a:xfrm>
                  <a:off x="1679"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6</a:t>
                  </a:r>
                </a:p>
              </p:txBody>
            </p:sp>
            <p:sp>
              <p:nvSpPr>
                <p:cNvPr id="137310" name="Rectangle 23"/>
                <p:cNvSpPr>
                  <a:spLocks noChangeArrowheads="1"/>
                </p:cNvSpPr>
                <p:nvPr/>
              </p:nvSpPr>
              <p:spPr bwMode="auto">
                <a:xfrm>
                  <a:off x="2208" y="3712"/>
                  <a:ext cx="27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5</a:t>
                  </a:r>
                </a:p>
              </p:txBody>
            </p:sp>
            <p:sp>
              <p:nvSpPr>
                <p:cNvPr id="137311" name="Rectangle 24"/>
                <p:cNvSpPr>
                  <a:spLocks noChangeArrowheads="1"/>
                </p:cNvSpPr>
                <p:nvPr/>
              </p:nvSpPr>
              <p:spPr bwMode="auto">
                <a:xfrm>
                  <a:off x="2784"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4</a:t>
                  </a:r>
                </a:p>
              </p:txBody>
            </p:sp>
            <p:sp>
              <p:nvSpPr>
                <p:cNvPr id="137312" name="Rectangle 25"/>
                <p:cNvSpPr>
                  <a:spLocks noChangeArrowheads="1"/>
                </p:cNvSpPr>
                <p:nvPr/>
              </p:nvSpPr>
              <p:spPr bwMode="auto">
                <a:xfrm>
                  <a:off x="3360" y="3712"/>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3</a:t>
                  </a:r>
                </a:p>
              </p:txBody>
            </p:sp>
            <p:sp>
              <p:nvSpPr>
                <p:cNvPr id="137313" name="Rectangle 26"/>
                <p:cNvSpPr>
                  <a:spLocks noChangeArrowheads="1"/>
                </p:cNvSpPr>
                <p:nvPr/>
              </p:nvSpPr>
              <p:spPr bwMode="auto">
                <a:xfrm>
                  <a:off x="3936" y="3744"/>
                  <a:ext cx="432" cy="240"/>
                </a:xfrm>
                <a:prstGeom prst="rect">
                  <a:avLst/>
                </a:prstGeom>
                <a:noFill/>
                <a:ln>
                  <a:noFill/>
                </a:ln>
              </p:spPr>
              <p:txBody>
                <a:bodyPr>
                  <a:spAutoFit/>
                </a:bodyPr>
                <a:lstStyle/>
                <a:p>
                  <a:pPr>
                    <a:spcBef>
                      <a:spcPct val="50000"/>
                    </a:spcBef>
                  </a:pPr>
                  <a:endParaRPr lang="zh-CN" sz="2800" b="1" baseline="-25000">
                    <a:solidFill>
                      <a:srgbClr val="000099"/>
                    </a:solidFill>
                    <a:latin typeface="Times New Roman" panose="02020603050405020304" charset="0"/>
                  </a:endParaRPr>
                </a:p>
              </p:txBody>
            </p:sp>
          </p:grpSp>
          <p:sp>
            <p:nvSpPr>
              <p:cNvPr id="137305" name="Rectangle 27"/>
              <p:cNvSpPr>
                <a:spLocks noChangeArrowheads="1"/>
              </p:cNvSpPr>
              <p:nvPr/>
            </p:nvSpPr>
            <p:spPr bwMode="auto">
              <a:xfrm>
                <a:off x="4511" y="3696"/>
                <a:ext cx="27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1</a:t>
                </a:r>
              </a:p>
            </p:txBody>
          </p:sp>
          <p:sp>
            <p:nvSpPr>
              <p:cNvPr id="137306" name="Rectangle 28"/>
              <p:cNvSpPr>
                <a:spLocks noChangeArrowheads="1"/>
              </p:cNvSpPr>
              <p:nvPr/>
            </p:nvSpPr>
            <p:spPr bwMode="auto">
              <a:xfrm>
                <a:off x="3936" y="3696"/>
                <a:ext cx="272"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I</a:t>
                </a:r>
                <a:r>
                  <a:rPr lang="en-US" altLang="zh-CN" sz="2800" b="1" baseline="-25000">
                    <a:solidFill>
                      <a:srgbClr val="000099"/>
                    </a:solidFill>
                    <a:latin typeface="Times New Roman" panose="02020603050405020304" charset="0"/>
                  </a:rPr>
                  <a:t>2</a:t>
                </a:r>
              </a:p>
            </p:txBody>
          </p:sp>
        </p:grpSp>
        <p:sp>
          <p:nvSpPr>
            <p:cNvPr id="137224" name="Line 29"/>
            <p:cNvSpPr>
              <a:spLocks noChangeShapeType="1"/>
            </p:cNvSpPr>
            <p:nvPr/>
          </p:nvSpPr>
          <p:spPr bwMode="auto">
            <a:xfrm flipV="1">
              <a:off x="4746" y="2810"/>
              <a:ext cx="0" cy="13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5" name="Line 30"/>
            <p:cNvSpPr>
              <a:spLocks noChangeShapeType="1"/>
            </p:cNvSpPr>
            <p:nvPr/>
          </p:nvSpPr>
          <p:spPr bwMode="auto">
            <a:xfrm flipH="1">
              <a:off x="3959" y="1692"/>
              <a:ext cx="0" cy="5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6" name="Line 31"/>
            <p:cNvSpPr>
              <a:spLocks noChangeShapeType="1"/>
            </p:cNvSpPr>
            <p:nvPr/>
          </p:nvSpPr>
          <p:spPr bwMode="auto">
            <a:xfrm>
              <a:off x="3812"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7" name="Line 32"/>
            <p:cNvSpPr>
              <a:spLocks noChangeShapeType="1"/>
            </p:cNvSpPr>
            <p:nvPr/>
          </p:nvSpPr>
          <p:spPr bwMode="auto">
            <a:xfrm>
              <a:off x="2729" y="1692"/>
              <a:ext cx="0" cy="32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8" name="Line 33"/>
            <p:cNvSpPr>
              <a:spLocks noChangeShapeType="1"/>
            </p:cNvSpPr>
            <p:nvPr/>
          </p:nvSpPr>
          <p:spPr bwMode="auto">
            <a:xfrm>
              <a:off x="1303"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29" name="Line 34"/>
            <p:cNvSpPr>
              <a:spLocks noChangeShapeType="1"/>
            </p:cNvSpPr>
            <p:nvPr/>
          </p:nvSpPr>
          <p:spPr bwMode="auto">
            <a:xfrm>
              <a:off x="1451" y="1692"/>
              <a:ext cx="0" cy="32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0" name="Line 35"/>
            <p:cNvSpPr>
              <a:spLocks noChangeShapeType="1"/>
            </p:cNvSpPr>
            <p:nvPr/>
          </p:nvSpPr>
          <p:spPr bwMode="auto">
            <a:xfrm>
              <a:off x="1598" y="1692"/>
              <a:ext cx="0" cy="51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1" name="Line 36"/>
            <p:cNvSpPr>
              <a:spLocks noChangeShapeType="1"/>
            </p:cNvSpPr>
            <p:nvPr/>
          </p:nvSpPr>
          <p:spPr bwMode="auto">
            <a:xfrm>
              <a:off x="1746" y="1692"/>
              <a:ext cx="0" cy="65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2" name="Line 37"/>
            <p:cNvSpPr>
              <a:spLocks noChangeShapeType="1"/>
            </p:cNvSpPr>
            <p:nvPr/>
          </p:nvSpPr>
          <p:spPr bwMode="auto">
            <a:xfrm>
              <a:off x="2582" y="1692"/>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3" name="Line 38"/>
            <p:cNvSpPr>
              <a:spLocks noChangeShapeType="1"/>
            </p:cNvSpPr>
            <p:nvPr/>
          </p:nvSpPr>
          <p:spPr bwMode="auto">
            <a:xfrm>
              <a:off x="2877" y="1692"/>
              <a:ext cx="0" cy="7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4" name="Line 39"/>
            <p:cNvSpPr>
              <a:spLocks noChangeShapeType="1"/>
            </p:cNvSpPr>
            <p:nvPr/>
          </p:nvSpPr>
          <p:spPr bwMode="auto">
            <a:xfrm flipV="1">
              <a:off x="4156" y="2810"/>
              <a:ext cx="0" cy="139"/>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5" name="Rectangle 40"/>
            <p:cNvSpPr>
              <a:spLocks noChangeArrowheads="1"/>
            </p:cNvSpPr>
            <p:nvPr/>
          </p:nvSpPr>
          <p:spPr bwMode="auto">
            <a:xfrm>
              <a:off x="1205" y="1227"/>
              <a:ext cx="639"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53" name="Text Box 41"/>
            <p:cNvSpPr txBox="1">
              <a:spLocks noChangeArrowheads="1"/>
            </p:cNvSpPr>
            <p:nvPr/>
          </p:nvSpPr>
          <p:spPr bwMode="auto">
            <a:xfrm>
              <a:off x="1352" y="1227"/>
              <a:ext cx="345"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37" name="Oval 42"/>
            <p:cNvSpPr>
              <a:spLocks noChangeArrowheads="1"/>
            </p:cNvSpPr>
            <p:nvPr/>
          </p:nvSpPr>
          <p:spPr bwMode="auto">
            <a:xfrm>
              <a:off x="1500" y="1133"/>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8" name="Line 43"/>
            <p:cNvSpPr>
              <a:spLocks noChangeShapeType="1"/>
            </p:cNvSpPr>
            <p:nvPr/>
          </p:nvSpPr>
          <p:spPr bwMode="auto">
            <a:xfrm flipV="1">
              <a:off x="1549"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39" name="Rectangle 44"/>
            <p:cNvSpPr>
              <a:spLocks noChangeArrowheads="1"/>
            </p:cNvSpPr>
            <p:nvPr/>
          </p:nvSpPr>
          <p:spPr bwMode="auto">
            <a:xfrm>
              <a:off x="2484" y="1227"/>
              <a:ext cx="639"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57" name="Text Box 45"/>
            <p:cNvSpPr txBox="1">
              <a:spLocks noChangeArrowheads="1"/>
            </p:cNvSpPr>
            <p:nvPr/>
          </p:nvSpPr>
          <p:spPr bwMode="auto">
            <a:xfrm>
              <a:off x="2631" y="1227"/>
              <a:ext cx="345"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41" name="Oval 46"/>
            <p:cNvSpPr>
              <a:spLocks noChangeArrowheads="1"/>
            </p:cNvSpPr>
            <p:nvPr/>
          </p:nvSpPr>
          <p:spPr bwMode="auto">
            <a:xfrm>
              <a:off x="2779" y="1133"/>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2" name="Line 47"/>
            <p:cNvSpPr>
              <a:spLocks noChangeShapeType="1"/>
            </p:cNvSpPr>
            <p:nvPr/>
          </p:nvSpPr>
          <p:spPr bwMode="auto">
            <a:xfrm flipV="1">
              <a:off x="2828"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3" name="Rectangle 48"/>
            <p:cNvSpPr>
              <a:spLocks noChangeArrowheads="1"/>
            </p:cNvSpPr>
            <p:nvPr/>
          </p:nvSpPr>
          <p:spPr bwMode="auto">
            <a:xfrm>
              <a:off x="3713" y="1227"/>
              <a:ext cx="640" cy="46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5761" name="Text Box 49"/>
            <p:cNvSpPr txBox="1">
              <a:spLocks noChangeArrowheads="1"/>
            </p:cNvSpPr>
            <p:nvPr/>
          </p:nvSpPr>
          <p:spPr bwMode="auto">
            <a:xfrm>
              <a:off x="3861" y="1227"/>
              <a:ext cx="34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CC0000"/>
                  </a:solidFill>
                  <a:effectLst>
                    <a:outerShdw blurRad="38100" dist="38100" dir="2700000" algn="tl">
                      <a:srgbClr val="DDDDDD"/>
                    </a:outerShdw>
                  </a:effectLst>
                </a:rPr>
                <a:t>&amp;</a:t>
              </a:r>
              <a:endParaRPr lang="en-US" altLang="zh-CN" sz="3600" b="1">
                <a:solidFill>
                  <a:srgbClr val="CC0000"/>
                </a:solidFill>
                <a:effectLst>
                  <a:outerShdw blurRad="38100" dist="38100" dir="2700000" algn="tl">
                    <a:srgbClr val="DDDDDD"/>
                  </a:outerShdw>
                </a:effectLst>
              </a:endParaRPr>
            </a:p>
          </p:txBody>
        </p:sp>
        <p:sp>
          <p:nvSpPr>
            <p:cNvPr id="137245" name="Oval 50"/>
            <p:cNvSpPr>
              <a:spLocks noChangeArrowheads="1"/>
            </p:cNvSpPr>
            <p:nvPr/>
          </p:nvSpPr>
          <p:spPr bwMode="auto">
            <a:xfrm>
              <a:off x="4008" y="1133"/>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6" name="Line 51"/>
            <p:cNvSpPr>
              <a:spLocks noChangeShapeType="1"/>
            </p:cNvSpPr>
            <p:nvPr/>
          </p:nvSpPr>
          <p:spPr bwMode="auto">
            <a:xfrm flipV="1">
              <a:off x="4058" y="947"/>
              <a:ext cx="0" cy="18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7" name="Line 52"/>
            <p:cNvSpPr>
              <a:spLocks noChangeShapeType="1"/>
            </p:cNvSpPr>
            <p:nvPr/>
          </p:nvSpPr>
          <p:spPr bwMode="auto">
            <a:xfrm>
              <a:off x="1008" y="1878"/>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8" name="Line 53"/>
            <p:cNvSpPr>
              <a:spLocks noChangeShapeType="1"/>
            </p:cNvSpPr>
            <p:nvPr/>
          </p:nvSpPr>
          <p:spPr bwMode="auto">
            <a:xfrm>
              <a:off x="1008" y="203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49" name="Line 54"/>
            <p:cNvSpPr>
              <a:spLocks noChangeShapeType="1"/>
            </p:cNvSpPr>
            <p:nvPr/>
          </p:nvSpPr>
          <p:spPr bwMode="auto">
            <a:xfrm>
              <a:off x="1008" y="220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0" name="Line 55"/>
            <p:cNvSpPr>
              <a:spLocks noChangeShapeType="1"/>
            </p:cNvSpPr>
            <p:nvPr/>
          </p:nvSpPr>
          <p:spPr bwMode="auto">
            <a:xfrm>
              <a:off x="1008" y="2344"/>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1" name="Line 56"/>
            <p:cNvSpPr>
              <a:spLocks noChangeShapeType="1"/>
            </p:cNvSpPr>
            <p:nvPr/>
          </p:nvSpPr>
          <p:spPr bwMode="auto">
            <a:xfrm>
              <a:off x="1008" y="2499"/>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2" name="Line 57"/>
            <p:cNvSpPr>
              <a:spLocks noChangeShapeType="1"/>
            </p:cNvSpPr>
            <p:nvPr/>
          </p:nvSpPr>
          <p:spPr bwMode="auto">
            <a:xfrm>
              <a:off x="1008" y="2670"/>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3" name="Line 58"/>
            <p:cNvSpPr>
              <a:spLocks noChangeShapeType="1"/>
            </p:cNvSpPr>
            <p:nvPr/>
          </p:nvSpPr>
          <p:spPr bwMode="auto">
            <a:xfrm>
              <a:off x="1008" y="2810"/>
              <a:ext cx="39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4" name="Rectangle 59"/>
            <p:cNvSpPr>
              <a:spLocks noChangeArrowheads="1"/>
            </p:cNvSpPr>
            <p:nvPr/>
          </p:nvSpPr>
          <p:spPr bwMode="auto">
            <a:xfrm>
              <a:off x="3959"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55" name="Oval 60"/>
            <p:cNvSpPr>
              <a:spLocks noChangeArrowheads="1"/>
            </p:cNvSpPr>
            <p:nvPr/>
          </p:nvSpPr>
          <p:spPr bwMode="auto">
            <a:xfrm>
              <a:off x="4107"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56" name="Line 61"/>
            <p:cNvSpPr>
              <a:spLocks noChangeShapeType="1"/>
            </p:cNvSpPr>
            <p:nvPr/>
          </p:nvSpPr>
          <p:spPr bwMode="auto">
            <a:xfrm>
              <a:off x="415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74" name="Rectangle 62"/>
            <p:cNvSpPr>
              <a:spLocks noChangeArrowheads="1"/>
            </p:cNvSpPr>
            <p:nvPr/>
          </p:nvSpPr>
          <p:spPr bwMode="auto">
            <a:xfrm>
              <a:off x="4059"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58" name="Rectangle 63"/>
            <p:cNvSpPr>
              <a:spLocks noChangeArrowheads="1"/>
            </p:cNvSpPr>
            <p:nvPr/>
          </p:nvSpPr>
          <p:spPr bwMode="auto">
            <a:xfrm>
              <a:off x="4549"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59" name="Oval 64"/>
            <p:cNvSpPr>
              <a:spLocks noChangeArrowheads="1"/>
            </p:cNvSpPr>
            <p:nvPr/>
          </p:nvSpPr>
          <p:spPr bwMode="auto">
            <a:xfrm>
              <a:off x="4697"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0" name="Line 65"/>
            <p:cNvSpPr>
              <a:spLocks noChangeShapeType="1"/>
            </p:cNvSpPr>
            <p:nvPr/>
          </p:nvSpPr>
          <p:spPr bwMode="auto">
            <a:xfrm>
              <a:off x="474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78" name="Rectangle 66"/>
            <p:cNvSpPr>
              <a:spLocks noChangeArrowheads="1"/>
            </p:cNvSpPr>
            <p:nvPr/>
          </p:nvSpPr>
          <p:spPr bwMode="auto">
            <a:xfrm>
              <a:off x="4648"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62" name="Rectangle 67"/>
            <p:cNvSpPr>
              <a:spLocks noChangeArrowheads="1"/>
            </p:cNvSpPr>
            <p:nvPr/>
          </p:nvSpPr>
          <p:spPr bwMode="auto">
            <a:xfrm>
              <a:off x="3369"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63" name="Oval 68"/>
            <p:cNvSpPr>
              <a:spLocks noChangeArrowheads="1"/>
            </p:cNvSpPr>
            <p:nvPr/>
          </p:nvSpPr>
          <p:spPr bwMode="auto">
            <a:xfrm>
              <a:off x="3516"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4" name="Line 69"/>
            <p:cNvSpPr>
              <a:spLocks noChangeShapeType="1"/>
            </p:cNvSpPr>
            <p:nvPr/>
          </p:nvSpPr>
          <p:spPr bwMode="auto">
            <a:xfrm>
              <a:off x="356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82" name="Rectangle 70"/>
            <p:cNvSpPr>
              <a:spLocks noChangeArrowheads="1"/>
            </p:cNvSpPr>
            <p:nvPr/>
          </p:nvSpPr>
          <p:spPr bwMode="auto">
            <a:xfrm>
              <a:off x="346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66" name="Rectangle 71"/>
            <p:cNvSpPr>
              <a:spLocks noChangeArrowheads="1"/>
            </p:cNvSpPr>
            <p:nvPr/>
          </p:nvSpPr>
          <p:spPr bwMode="auto">
            <a:xfrm>
              <a:off x="2779"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67" name="Oval 72"/>
            <p:cNvSpPr>
              <a:spLocks noChangeArrowheads="1"/>
            </p:cNvSpPr>
            <p:nvPr/>
          </p:nvSpPr>
          <p:spPr bwMode="auto">
            <a:xfrm>
              <a:off x="2926"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68" name="Line 73"/>
            <p:cNvSpPr>
              <a:spLocks noChangeShapeType="1"/>
            </p:cNvSpPr>
            <p:nvPr/>
          </p:nvSpPr>
          <p:spPr bwMode="auto">
            <a:xfrm>
              <a:off x="2976"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86" name="Rectangle 74"/>
            <p:cNvSpPr>
              <a:spLocks noChangeArrowheads="1"/>
            </p:cNvSpPr>
            <p:nvPr/>
          </p:nvSpPr>
          <p:spPr bwMode="auto">
            <a:xfrm>
              <a:off x="287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0" name="Rectangle 75"/>
            <p:cNvSpPr>
              <a:spLocks noChangeArrowheads="1"/>
            </p:cNvSpPr>
            <p:nvPr/>
          </p:nvSpPr>
          <p:spPr bwMode="auto">
            <a:xfrm>
              <a:off x="2188" y="3043"/>
              <a:ext cx="394"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71" name="Oval 76"/>
            <p:cNvSpPr>
              <a:spLocks noChangeArrowheads="1"/>
            </p:cNvSpPr>
            <p:nvPr/>
          </p:nvSpPr>
          <p:spPr bwMode="auto">
            <a:xfrm>
              <a:off x="2336"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72" name="Line 77"/>
            <p:cNvSpPr>
              <a:spLocks noChangeShapeType="1"/>
            </p:cNvSpPr>
            <p:nvPr/>
          </p:nvSpPr>
          <p:spPr bwMode="auto">
            <a:xfrm>
              <a:off x="2385"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0" name="Rectangle 78"/>
            <p:cNvSpPr>
              <a:spLocks noChangeArrowheads="1"/>
            </p:cNvSpPr>
            <p:nvPr/>
          </p:nvSpPr>
          <p:spPr bwMode="auto">
            <a:xfrm>
              <a:off x="2287"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4" name="Rectangle 79"/>
            <p:cNvSpPr>
              <a:spLocks noChangeArrowheads="1"/>
            </p:cNvSpPr>
            <p:nvPr/>
          </p:nvSpPr>
          <p:spPr bwMode="auto">
            <a:xfrm>
              <a:off x="1647" y="3043"/>
              <a:ext cx="394" cy="279"/>
            </a:xfrm>
            <a:prstGeom prst="rect">
              <a:avLst/>
            </a:prstGeom>
            <a:noFill/>
            <a:ln w="28575">
              <a:solidFill>
                <a:schemeClr val="tx1"/>
              </a:solidFill>
              <a:miter lim="800000"/>
            </a:ln>
          </p:spPr>
          <p:txBody>
            <a:bodyPr wrap="none" anchor="ctr"/>
            <a:lstStyle/>
            <a:p>
              <a:pPr algn="ctr">
                <a:spcBef>
                  <a:spcPct val="50000"/>
                </a:spcBef>
              </a:pPr>
              <a:endParaRPr lang="zh-CN" sz="3200" b="1">
                <a:solidFill>
                  <a:schemeClr val="bg1"/>
                </a:solidFill>
                <a:latin typeface="Times New Roman" panose="02020603050405020304" charset="0"/>
              </a:endParaRPr>
            </a:p>
          </p:txBody>
        </p:sp>
        <p:sp>
          <p:nvSpPr>
            <p:cNvPr id="137275" name="Oval 80"/>
            <p:cNvSpPr>
              <a:spLocks noChangeArrowheads="1"/>
            </p:cNvSpPr>
            <p:nvPr/>
          </p:nvSpPr>
          <p:spPr bwMode="auto">
            <a:xfrm>
              <a:off x="1795" y="2949"/>
              <a:ext cx="98"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76" name="Line 81"/>
            <p:cNvSpPr>
              <a:spLocks noChangeShapeType="1"/>
            </p:cNvSpPr>
            <p:nvPr/>
          </p:nvSpPr>
          <p:spPr bwMode="auto">
            <a:xfrm>
              <a:off x="1844"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4" name="Rectangle 82"/>
            <p:cNvSpPr>
              <a:spLocks noChangeArrowheads="1"/>
            </p:cNvSpPr>
            <p:nvPr/>
          </p:nvSpPr>
          <p:spPr bwMode="auto">
            <a:xfrm>
              <a:off x="1746"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78" name="Rectangle 83"/>
            <p:cNvSpPr>
              <a:spLocks noChangeArrowheads="1"/>
            </p:cNvSpPr>
            <p:nvPr/>
          </p:nvSpPr>
          <p:spPr bwMode="auto">
            <a:xfrm>
              <a:off x="1008" y="3043"/>
              <a:ext cx="393" cy="279"/>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37279" name="Oval 84"/>
            <p:cNvSpPr>
              <a:spLocks noChangeArrowheads="1"/>
            </p:cNvSpPr>
            <p:nvPr/>
          </p:nvSpPr>
          <p:spPr bwMode="auto">
            <a:xfrm>
              <a:off x="1155" y="2949"/>
              <a:ext cx="99" cy="94"/>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0" name="Line 85"/>
            <p:cNvSpPr>
              <a:spLocks noChangeShapeType="1"/>
            </p:cNvSpPr>
            <p:nvPr/>
          </p:nvSpPr>
          <p:spPr bwMode="auto">
            <a:xfrm>
              <a:off x="1205" y="3322"/>
              <a:ext cx="0" cy="233"/>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1" name="Oval 86"/>
            <p:cNvSpPr>
              <a:spLocks noChangeArrowheads="1"/>
            </p:cNvSpPr>
            <p:nvPr/>
          </p:nvSpPr>
          <p:spPr bwMode="auto">
            <a:xfrm>
              <a:off x="1176" y="3555"/>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5799" name="Rectangle 87"/>
            <p:cNvSpPr>
              <a:spLocks noChangeArrowheads="1"/>
            </p:cNvSpPr>
            <p:nvPr/>
          </p:nvSpPr>
          <p:spPr bwMode="auto">
            <a:xfrm>
              <a:off x="1106" y="3043"/>
              <a:ext cx="212" cy="288"/>
            </a:xfrm>
            <a:prstGeom prst="rect">
              <a:avLst/>
            </a:prstGeom>
            <a:noFill/>
            <a:ln w="9525">
              <a:noFill/>
              <a:miter lim="800000"/>
            </a:ln>
            <a:effectLst/>
          </p:spPr>
          <p:txBody>
            <a:bodyPr wrap="none">
              <a:spAutoFit/>
            </a:bodyPr>
            <a:lstStyle/>
            <a:p>
              <a:pPr>
                <a:spcBef>
                  <a:spcPct val="50000"/>
                </a:spcBef>
              </a:pPr>
              <a:r>
                <a:rPr lang="en-US" altLang="zh-CN" b="1">
                  <a:solidFill>
                    <a:srgbClr val="000099"/>
                  </a:solidFill>
                  <a:effectLst>
                    <a:outerShdw blurRad="38100" dist="38100" dir="2700000" algn="tl">
                      <a:srgbClr val="DDDDDD"/>
                    </a:outerShdw>
                  </a:effectLst>
                  <a:latin typeface="Times New Roman" panose="02020603050405020304" charset="0"/>
                </a:rPr>
                <a:t>1</a:t>
              </a:r>
            </a:p>
          </p:txBody>
        </p:sp>
        <p:sp>
          <p:nvSpPr>
            <p:cNvPr id="137283" name="Line 88"/>
            <p:cNvSpPr>
              <a:spLocks noChangeShapeType="1"/>
            </p:cNvSpPr>
            <p:nvPr/>
          </p:nvSpPr>
          <p:spPr bwMode="auto">
            <a:xfrm>
              <a:off x="3074" y="1692"/>
              <a:ext cx="0" cy="97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4" name="Line 89"/>
            <p:cNvSpPr>
              <a:spLocks noChangeShapeType="1"/>
            </p:cNvSpPr>
            <p:nvPr/>
          </p:nvSpPr>
          <p:spPr bwMode="auto">
            <a:xfrm>
              <a:off x="4107" y="1692"/>
              <a:ext cx="0" cy="79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5" name="Line 90"/>
            <p:cNvSpPr>
              <a:spLocks noChangeShapeType="1"/>
            </p:cNvSpPr>
            <p:nvPr/>
          </p:nvSpPr>
          <p:spPr bwMode="auto">
            <a:xfrm>
              <a:off x="4254" y="1692"/>
              <a:ext cx="0" cy="111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6" name="Line 91"/>
            <p:cNvSpPr>
              <a:spLocks noChangeShapeType="1"/>
            </p:cNvSpPr>
            <p:nvPr/>
          </p:nvSpPr>
          <p:spPr bwMode="auto">
            <a:xfrm flipV="1">
              <a:off x="3566" y="2484"/>
              <a:ext cx="0" cy="46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7" name="Line 92"/>
            <p:cNvSpPr>
              <a:spLocks noChangeShapeType="1"/>
            </p:cNvSpPr>
            <p:nvPr/>
          </p:nvSpPr>
          <p:spPr bwMode="auto">
            <a:xfrm flipV="1">
              <a:off x="2975" y="2344"/>
              <a:ext cx="0" cy="60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8" name="Line 93"/>
            <p:cNvSpPr>
              <a:spLocks noChangeShapeType="1"/>
            </p:cNvSpPr>
            <p:nvPr/>
          </p:nvSpPr>
          <p:spPr bwMode="auto">
            <a:xfrm flipV="1">
              <a:off x="2385" y="2204"/>
              <a:ext cx="0" cy="74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89" name="Line 94"/>
            <p:cNvSpPr>
              <a:spLocks noChangeShapeType="1"/>
            </p:cNvSpPr>
            <p:nvPr/>
          </p:nvSpPr>
          <p:spPr bwMode="auto">
            <a:xfrm flipV="1">
              <a:off x="1844" y="2018"/>
              <a:ext cx="0" cy="93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0" name="Line 95"/>
            <p:cNvSpPr>
              <a:spLocks noChangeShapeType="1"/>
            </p:cNvSpPr>
            <p:nvPr/>
          </p:nvSpPr>
          <p:spPr bwMode="auto">
            <a:xfrm flipV="1">
              <a:off x="1205" y="1878"/>
              <a:ext cx="0" cy="1071"/>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1" name="Line 96"/>
            <p:cNvSpPr>
              <a:spLocks noChangeShapeType="1"/>
            </p:cNvSpPr>
            <p:nvPr/>
          </p:nvSpPr>
          <p:spPr bwMode="auto">
            <a:xfrm flipV="1">
              <a:off x="4156" y="2670"/>
              <a:ext cx="0" cy="1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2" name="Rectangle 97"/>
            <p:cNvSpPr>
              <a:spLocks noChangeArrowheads="1"/>
            </p:cNvSpPr>
            <p:nvPr/>
          </p:nvSpPr>
          <p:spPr bwMode="auto">
            <a:xfrm>
              <a:off x="1392" y="624"/>
              <a:ext cx="329" cy="327"/>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2</a:t>
              </a:r>
            </a:p>
          </p:txBody>
        </p:sp>
        <p:sp>
          <p:nvSpPr>
            <p:cNvPr id="137293" name="Rectangle 98"/>
            <p:cNvSpPr>
              <a:spLocks noChangeArrowheads="1"/>
            </p:cNvSpPr>
            <p:nvPr/>
          </p:nvSpPr>
          <p:spPr bwMode="auto">
            <a:xfrm>
              <a:off x="2688" y="624"/>
              <a:ext cx="440" cy="327"/>
            </a:xfrm>
            <a:prstGeom prst="rect">
              <a:avLst/>
            </a:prstGeom>
            <a:noFill/>
            <a:ln>
              <a:noFill/>
            </a:ln>
          </p:spPr>
          <p:txBody>
            <a:bodyPr>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1</a:t>
              </a:r>
            </a:p>
          </p:txBody>
        </p:sp>
        <p:sp>
          <p:nvSpPr>
            <p:cNvPr id="137294" name="Rectangle 99"/>
            <p:cNvSpPr>
              <a:spLocks noChangeArrowheads="1"/>
            </p:cNvSpPr>
            <p:nvPr/>
          </p:nvSpPr>
          <p:spPr bwMode="auto">
            <a:xfrm>
              <a:off x="3888" y="624"/>
              <a:ext cx="329" cy="327"/>
            </a:xfrm>
            <a:prstGeom prst="rect">
              <a:avLst/>
            </a:prstGeom>
            <a:noFill/>
            <a:ln>
              <a:noFill/>
            </a:ln>
          </p:spPr>
          <p:txBody>
            <a:bodyPr wrap="none">
              <a:spAutoFit/>
            </a:bodyPr>
            <a:lstStyle/>
            <a:p>
              <a:pPr>
                <a:spcBef>
                  <a:spcPct val="50000"/>
                </a:spcBef>
              </a:pPr>
              <a:r>
                <a:rPr lang="en-US" altLang="zh-CN" sz="2800" b="1" i="1">
                  <a:solidFill>
                    <a:srgbClr val="003399"/>
                  </a:solidFill>
                  <a:latin typeface="Times New Roman" panose="02020603050405020304" charset="0"/>
                </a:rPr>
                <a:t>Y</a:t>
              </a:r>
              <a:r>
                <a:rPr lang="en-US" altLang="zh-CN" sz="2800" b="1" baseline="-25000">
                  <a:solidFill>
                    <a:srgbClr val="003399"/>
                  </a:solidFill>
                  <a:latin typeface="Times New Roman" panose="02020603050405020304" charset="0"/>
                </a:rPr>
                <a:t>0</a:t>
              </a:r>
            </a:p>
          </p:txBody>
        </p:sp>
        <p:sp>
          <p:nvSpPr>
            <p:cNvPr id="137295" name="Oval 118"/>
            <p:cNvSpPr>
              <a:spLocks noChangeArrowheads="1"/>
            </p:cNvSpPr>
            <p:nvPr/>
          </p:nvSpPr>
          <p:spPr bwMode="auto">
            <a:xfrm>
              <a:off x="1813"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6" name="Oval 119"/>
            <p:cNvSpPr>
              <a:spLocks noChangeArrowheads="1"/>
            </p:cNvSpPr>
            <p:nvPr/>
          </p:nvSpPr>
          <p:spPr bwMode="auto">
            <a:xfrm>
              <a:off x="3541"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7" name="Oval 120"/>
            <p:cNvSpPr>
              <a:spLocks noChangeArrowheads="1"/>
            </p:cNvSpPr>
            <p:nvPr/>
          </p:nvSpPr>
          <p:spPr bwMode="auto">
            <a:xfrm>
              <a:off x="2951"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8" name="Oval 121"/>
            <p:cNvSpPr>
              <a:spLocks noChangeArrowheads="1"/>
            </p:cNvSpPr>
            <p:nvPr/>
          </p:nvSpPr>
          <p:spPr bwMode="auto">
            <a:xfrm>
              <a:off x="2352"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299" name="Oval 122"/>
            <p:cNvSpPr>
              <a:spLocks noChangeArrowheads="1"/>
            </p:cNvSpPr>
            <p:nvPr/>
          </p:nvSpPr>
          <p:spPr bwMode="auto">
            <a:xfrm>
              <a:off x="4719" y="3552"/>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0" name="Oval 123"/>
            <p:cNvSpPr>
              <a:spLocks noChangeArrowheads="1"/>
            </p:cNvSpPr>
            <p:nvPr/>
          </p:nvSpPr>
          <p:spPr bwMode="auto">
            <a:xfrm>
              <a:off x="4116" y="3541"/>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1" name="Oval 124"/>
            <p:cNvSpPr>
              <a:spLocks noChangeArrowheads="1"/>
            </p:cNvSpPr>
            <p:nvPr/>
          </p:nvSpPr>
          <p:spPr bwMode="auto">
            <a:xfrm>
              <a:off x="1518"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2" name="Oval 125"/>
            <p:cNvSpPr>
              <a:spLocks noChangeArrowheads="1"/>
            </p:cNvSpPr>
            <p:nvPr/>
          </p:nvSpPr>
          <p:spPr bwMode="auto">
            <a:xfrm>
              <a:off x="2806"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37303" name="Oval 126"/>
            <p:cNvSpPr>
              <a:spLocks noChangeArrowheads="1"/>
            </p:cNvSpPr>
            <p:nvPr/>
          </p:nvSpPr>
          <p:spPr bwMode="auto">
            <a:xfrm>
              <a:off x="4032" y="897"/>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838200" y="1295400"/>
            <a:ext cx="7467600" cy="519113"/>
          </a:xfrm>
          <a:prstGeom prst="rect">
            <a:avLst/>
          </a:prstGeom>
          <a:noFill/>
          <a:ln w="9525">
            <a:noFill/>
            <a:miter lim="800000"/>
          </a:ln>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将十进制数 </a:t>
            </a:r>
            <a:r>
              <a:rPr lang="en-US" altLang="zh-CN" sz="2800" b="1">
                <a:solidFill>
                  <a:srgbClr val="CC0000"/>
                </a:solidFill>
                <a:effectLst>
                  <a:outerShdw blurRad="38100" dist="38100" dir="2700000" algn="tl">
                    <a:srgbClr val="DDDDDD"/>
                  </a:outerShdw>
                </a:effectLst>
                <a:latin typeface="Times New Roman" panose="02020603050405020304" charset="0"/>
              </a:rPr>
              <a:t>0~9 </a:t>
            </a:r>
            <a:r>
              <a:rPr lang="zh-CN" altLang="en-US" sz="2800" b="1">
                <a:solidFill>
                  <a:srgbClr val="CC0000"/>
                </a:solidFill>
                <a:effectLst>
                  <a:outerShdw blurRad="38100" dist="38100" dir="2700000" algn="tl">
                    <a:srgbClr val="DDDDDD"/>
                  </a:outerShdw>
                </a:effectLst>
                <a:latin typeface="Times New Roman" panose="02020603050405020304" charset="0"/>
              </a:rPr>
              <a:t>编成二进制代码的电路</a:t>
            </a:r>
          </a:p>
        </p:txBody>
      </p:sp>
      <p:sp>
        <p:nvSpPr>
          <p:cNvPr id="116739" name="Rectangle 3"/>
          <p:cNvSpPr>
            <a:spLocks noGrp="1" noChangeArrowheads="1"/>
          </p:cNvSpPr>
          <p:nvPr>
            <p:ph type="subTitle" idx="1"/>
          </p:nvPr>
        </p:nvSpPr>
        <p:spPr bwMode="auto">
          <a:xfrm>
            <a:off x="762000" y="609600"/>
            <a:ext cx="5181600" cy="533400"/>
          </a:xfrm>
          <a:ln>
            <a:miter lim="800000"/>
          </a:ln>
        </p:spPr>
        <p:txBody>
          <a:bodyPr vert="horz" wrap="square" lIns="91440" tIns="45720" rIns="91440" bIns="45720" numCol="1" anchor="t" anchorCtr="0" compatLnSpc="1">
            <a:normAutofit lnSpcReduction="10000"/>
          </a:bodyPr>
          <a:lstStyle/>
          <a:p>
            <a:pPr algn="l" eaLnBrk="1" hangingPunct="1"/>
            <a:r>
              <a:rPr lang="en-US" altLang="zh-CN"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7.7.2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二 </a:t>
            </a:r>
            <a:r>
              <a:rPr lang="en-US" altLang="zh-CN"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cs typeface="Times New Roman" panose="02020603050405020304" charset="0"/>
              </a:rPr>
              <a:t>–</a:t>
            </a:r>
            <a:r>
              <a:rPr lang="en-US" altLang="zh-CN"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十进制编码器</a:t>
            </a:r>
          </a:p>
        </p:txBody>
      </p:sp>
      <p:sp>
        <p:nvSpPr>
          <p:cNvPr id="116740" name="AutoShape 4"/>
          <p:cNvSpPr>
            <a:spLocks noChangeArrowheads="1"/>
          </p:cNvSpPr>
          <p:nvPr/>
        </p:nvSpPr>
        <p:spPr bwMode="auto">
          <a:xfrm>
            <a:off x="2743200" y="5146675"/>
            <a:ext cx="2590800" cy="592138"/>
          </a:xfrm>
          <a:prstGeom prst="wedgeRoundRectCallout">
            <a:avLst>
              <a:gd name="adj1" fmla="val -66546"/>
              <a:gd name="adj2" fmla="val -262500"/>
              <a:gd name="adj3" fmla="val 16667"/>
            </a:avLst>
          </a:prstGeom>
          <a:solidFill>
            <a:srgbClr val="FFFFFF"/>
          </a:solidFill>
          <a:ln w="38100" cap="sq">
            <a:solidFill>
              <a:srgbClr val="006600"/>
            </a:solidFill>
            <a:miter lim="800000"/>
          </a:ln>
        </p:spPr>
        <p:txBody>
          <a:bodyPr anchor="ctr">
            <a:spAutoFit/>
          </a:bodyPr>
          <a:lstStyle/>
          <a:p>
            <a:pPr algn="ctr">
              <a:spcBef>
                <a:spcPct val="50000"/>
              </a:spcBef>
            </a:pPr>
            <a:r>
              <a:rPr lang="zh-CN" altLang="en-US" sz="2800" b="1">
                <a:solidFill>
                  <a:srgbClr val="000099"/>
                </a:solidFill>
                <a:latin typeface="Times New Roman" panose="02020603050405020304" charset="0"/>
              </a:rPr>
              <a:t>表示十进制数</a:t>
            </a:r>
          </a:p>
        </p:txBody>
      </p:sp>
      <p:grpSp>
        <p:nvGrpSpPr>
          <p:cNvPr id="2" name="Group 5"/>
          <p:cNvGrpSpPr/>
          <p:nvPr/>
        </p:nvGrpSpPr>
        <p:grpSpPr bwMode="auto">
          <a:xfrm>
            <a:off x="1676400" y="2289175"/>
            <a:ext cx="6019800" cy="2682875"/>
            <a:chOff x="1056" y="1586"/>
            <a:chExt cx="3792" cy="1690"/>
          </a:xfrm>
        </p:grpSpPr>
        <p:sp>
          <p:nvSpPr>
            <p:cNvPr id="116742" name="Rectangle 6"/>
            <p:cNvSpPr>
              <a:spLocks noChangeArrowheads="1"/>
            </p:cNvSpPr>
            <p:nvPr/>
          </p:nvSpPr>
          <p:spPr bwMode="auto">
            <a:xfrm>
              <a:off x="3792" y="2129"/>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4</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sp>
          <p:nvSpPr>
            <p:cNvPr id="138247" name="Rectangle 7"/>
            <p:cNvSpPr>
              <a:spLocks noChangeArrowheads="1"/>
            </p:cNvSpPr>
            <p:nvPr/>
          </p:nvSpPr>
          <p:spPr bwMode="auto">
            <a:xfrm>
              <a:off x="1584" y="2109"/>
              <a:ext cx="56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10</a:t>
              </a:r>
              <a:r>
                <a:rPr lang="zh-CN" altLang="en-US" sz="2800" b="1">
                  <a:solidFill>
                    <a:srgbClr val="000099"/>
                  </a:solidFill>
                  <a:latin typeface="Times New Roman" panose="02020603050405020304" charset="0"/>
                </a:rPr>
                <a:t>个</a:t>
              </a:r>
            </a:p>
          </p:txBody>
        </p:sp>
        <p:sp>
          <p:nvSpPr>
            <p:cNvPr id="138248" name="Rectangle 8"/>
            <p:cNvSpPr>
              <a:spLocks noChangeArrowheads="1"/>
            </p:cNvSpPr>
            <p:nvPr/>
          </p:nvSpPr>
          <p:spPr bwMode="auto">
            <a:xfrm>
              <a:off x="2352" y="2259"/>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8249" name="Text Box 9"/>
            <p:cNvSpPr txBox="1">
              <a:spLocks noChangeArrowheads="1"/>
            </p:cNvSpPr>
            <p:nvPr/>
          </p:nvSpPr>
          <p:spPr bwMode="auto">
            <a:xfrm>
              <a:off x="2448" y="2355"/>
              <a:ext cx="105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rPr>
                <a:t>编码器</a:t>
              </a:r>
            </a:p>
          </p:txBody>
        </p:sp>
        <p:sp>
          <p:nvSpPr>
            <p:cNvPr id="116746" name="Text Box 10"/>
            <p:cNvSpPr txBox="1">
              <a:spLocks noChangeArrowheads="1"/>
            </p:cNvSpPr>
            <p:nvPr/>
          </p:nvSpPr>
          <p:spPr bwMode="auto">
            <a:xfrm>
              <a:off x="1056" y="1586"/>
              <a:ext cx="432" cy="1690"/>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3300"/>
                  </a:solidFill>
                  <a:effectLst>
                    <a:outerShdw blurRad="38100" dist="38100" dir="2700000" algn="tl">
                      <a:srgbClr val="DDDDDD"/>
                    </a:outerShdw>
                  </a:effectLst>
                </a:rPr>
                <a:t>高低电平信号</a:t>
              </a:r>
            </a:p>
          </p:txBody>
        </p:sp>
        <p:sp>
          <p:nvSpPr>
            <p:cNvPr id="116747" name="Rectangle 11"/>
            <p:cNvSpPr>
              <a:spLocks noChangeArrowheads="1"/>
            </p:cNvSpPr>
            <p:nvPr/>
          </p:nvSpPr>
          <p:spPr bwMode="auto">
            <a:xfrm>
              <a:off x="4464" y="1635"/>
              <a:ext cx="384" cy="1421"/>
            </a:xfrm>
            <a:prstGeom prst="rect">
              <a:avLst/>
            </a:prstGeom>
            <a:noFill/>
            <a:ln w="28575">
              <a:solidFill>
                <a:srgbClr val="006600"/>
              </a:solidFill>
              <a:miter lim="800000"/>
            </a:ln>
            <a:effectLst/>
          </p:spPr>
          <p:txBody>
            <a:bodyPr>
              <a:spAutoFit/>
            </a:bodyPr>
            <a:lstStyle/>
            <a:p>
              <a:pPr>
                <a:spcBef>
                  <a:spcPct val="50000"/>
                </a:spcBef>
              </a:pPr>
              <a:r>
                <a:rPr lang="zh-CN" altLang="en-US" sz="2800" b="1">
                  <a:solidFill>
                    <a:srgbClr val="FF3300"/>
                  </a:solidFill>
                  <a:effectLst>
                    <a:outerShdw blurRad="38100" dist="38100" dir="2700000" algn="tl">
                      <a:srgbClr val="DDDDDD"/>
                    </a:outerShdw>
                  </a:effectLst>
                  <a:latin typeface="Times New Roman" panose="02020603050405020304" charset="0"/>
                </a:rPr>
                <a:t>二进制代码</a:t>
              </a:r>
            </a:p>
          </p:txBody>
        </p:sp>
        <p:sp>
          <p:nvSpPr>
            <p:cNvPr id="138252" name="AutoShape 12"/>
            <p:cNvSpPr>
              <a:spLocks noChangeArrowheads="1"/>
            </p:cNvSpPr>
            <p:nvPr/>
          </p:nvSpPr>
          <p:spPr bwMode="auto">
            <a:xfrm>
              <a:off x="374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8253" name="AutoShape 13"/>
            <p:cNvSpPr>
              <a:spLocks noChangeArrowheads="1"/>
            </p:cNvSpPr>
            <p:nvPr/>
          </p:nvSpPr>
          <p:spPr bwMode="auto">
            <a:xfrm>
              <a:off x="1584" y="2403"/>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blinds(horizontal)">
                                      <p:cBhvr>
                                        <p:cTn id="7" dur="500"/>
                                        <p:tgtEl>
                                          <p:spTgt spid="1167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6740"/>
                                        </p:tgtEl>
                                        <p:attrNameLst>
                                          <p:attrName>style.visibility</p:attrName>
                                        </p:attrNameLst>
                                      </p:cBhvr>
                                      <p:to>
                                        <p:strVal val="visible"/>
                                      </p:to>
                                    </p:set>
                                    <p:animEffect transition="in" filter="wipe(right)">
                                      <p:cBhvr>
                                        <p:cTn id="1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4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p:cNvSpPr>
            <a:spLocks noChangeArrowheads="1"/>
          </p:cNvSpPr>
          <p:nvPr/>
        </p:nvSpPr>
        <p:spPr bwMode="auto">
          <a:xfrm>
            <a:off x="533400" y="1165225"/>
            <a:ext cx="3581400" cy="4343400"/>
          </a:xfrm>
          <a:prstGeom prst="verticalScroll">
            <a:avLst>
              <a:gd name="adj" fmla="val 12500"/>
            </a:avLst>
          </a:prstGeom>
          <a:solidFill>
            <a:srgbClr val="FFFFCC"/>
          </a:solidFill>
          <a:ln w="38100" cap="sq">
            <a:solidFill>
              <a:srgbClr val="006600"/>
            </a:solidFill>
            <a:round/>
          </a:ln>
          <a:effectLst/>
        </p:spPr>
        <p:txBody>
          <a:bodyPr anchor="ctr">
            <a:spAutoFit/>
          </a:bodyPr>
          <a:lstStyle/>
          <a:p>
            <a:pPr>
              <a:spcBef>
                <a:spcPct val="20000"/>
              </a:spcBef>
            </a:pPr>
            <a:r>
              <a:rPr lang="en-US" altLang="zh-CN" sz="3200" b="1" dirty="0">
                <a:solidFill>
                  <a:schemeClr val="accent2"/>
                </a:solidFill>
                <a:latin typeface="Times New Roman" panose="02020603050405020304" charset="0"/>
              </a:rPr>
              <a:t> </a:t>
            </a:r>
            <a:r>
              <a:rPr lang="zh-CN" altLang="en-US" sz="3200" b="1" dirty="0">
                <a:solidFill>
                  <a:srgbClr val="CC0000"/>
                </a:solidFill>
                <a:effectLst>
                  <a:outerShdw blurRad="38100" dist="38100" dir="2700000" algn="tl">
                    <a:srgbClr val="000000"/>
                  </a:outerShdw>
                </a:effectLst>
                <a:latin typeface="Times New Roman" panose="02020603050405020304" charset="0"/>
              </a:rPr>
              <a:t>列编码表：</a:t>
            </a:r>
          </a:p>
          <a:p>
            <a:pPr>
              <a:spcBef>
                <a:spcPct val="20000"/>
              </a:spcBef>
            </a:pPr>
            <a:r>
              <a:rPr lang="zh-CN" altLang="en-US" sz="2800" b="1" dirty="0">
                <a:solidFill>
                  <a:srgbClr val="000099"/>
                </a:solidFill>
                <a:effectLst>
                  <a:outerShdw blurRad="38100" dist="38100" dir="2700000" algn="tl">
                    <a:srgbClr val="000000"/>
                  </a:outerShdw>
                </a:effectLst>
                <a:latin typeface="Times New Roman" panose="02020603050405020304" charset="0"/>
              </a:rPr>
              <a:t>四位二进制代码可以表示十六种不同的状态，其中任何十种状态都可以表示</a:t>
            </a:r>
            <a:r>
              <a:rPr lang="en-US" altLang="zh-CN" sz="2800" b="1" dirty="0">
                <a:solidFill>
                  <a:srgbClr val="000099"/>
                </a:solidFill>
                <a:effectLst>
                  <a:outerShdw blurRad="38100" dist="38100" dir="2700000" algn="tl">
                    <a:srgbClr val="000000"/>
                  </a:outerShdw>
                </a:effectLst>
                <a:latin typeface="Times New Roman" panose="02020603050405020304" charset="0"/>
              </a:rPr>
              <a:t>0~9</a:t>
            </a:r>
            <a:r>
              <a:rPr lang="zh-CN" altLang="en-US" sz="2800" b="1" dirty="0">
                <a:solidFill>
                  <a:srgbClr val="000099"/>
                </a:solidFill>
                <a:effectLst>
                  <a:outerShdw blurRad="38100" dist="38100" dir="2700000" algn="tl">
                    <a:srgbClr val="000000"/>
                  </a:outerShdw>
                </a:effectLst>
                <a:latin typeface="Times New Roman" panose="02020603050405020304" charset="0"/>
              </a:rPr>
              <a:t>十个数码，最常用的是</a:t>
            </a:r>
            <a:r>
              <a:rPr lang="en-US" altLang="zh-CN" sz="2800" b="1" dirty="0">
                <a:solidFill>
                  <a:srgbClr val="000099"/>
                </a:solidFill>
                <a:effectLst>
                  <a:outerShdw blurRad="38100" dist="38100" dir="2700000" algn="tl">
                    <a:srgbClr val="000000"/>
                  </a:outerShdw>
                </a:effectLst>
                <a:latin typeface="Times New Roman" panose="02020603050405020304" charset="0"/>
              </a:rPr>
              <a:t>8421</a:t>
            </a:r>
            <a:r>
              <a:rPr lang="zh-CN" altLang="en-US" sz="2800" b="1" dirty="0">
                <a:solidFill>
                  <a:srgbClr val="000099"/>
                </a:solidFill>
                <a:effectLst>
                  <a:outerShdw blurRad="38100" dist="38100" dir="2700000" algn="tl">
                    <a:srgbClr val="000000"/>
                  </a:outerShdw>
                </a:effectLst>
                <a:latin typeface="Times New Roman" panose="02020603050405020304" charset="0"/>
              </a:rPr>
              <a:t>码。</a:t>
            </a:r>
          </a:p>
        </p:txBody>
      </p:sp>
      <p:grpSp>
        <p:nvGrpSpPr>
          <p:cNvPr id="2" name="Group 3"/>
          <p:cNvGrpSpPr/>
          <p:nvPr/>
        </p:nvGrpSpPr>
        <p:grpSpPr bwMode="auto">
          <a:xfrm>
            <a:off x="4343400" y="533400"/>
            <a:ext cx="3810000" cy="5608638"/>
            <a:chOff x="2736" y="336"/>
            <a:chExt cx="2400" cy="3533"/>
          </a:xfrm>
        </p:grpSpPr>
        <p:grpSp>
          <p:nvGrpSpPr>
            <p:cNvPr id="139268" name="Group 4"/>
            <p:cNvGrpSpPr/>
            <p:nvPr/>
          </p:nvGrpSpPr>
          <p:grpSpPr bwMode="auto">
            <a:xfrm>
              <a:off x="2736" y="672"/>
              <a:ext cx="2297" cy="3197"/>
              <a:chOff x="2736" y="672"/>
              <a:chExt cx="2297" cy="3197"/>
            </a:xfrm>
          </p:grpSpPr>
          <p:grpSp>
            <p:nvGrpSpPr>
              <p:cNvPr id="139270" name="Group 5"/>
              <p:cNvGrpSpPr/>
              <p:nvPr/>
            </p:nvGrpSpPr>
            <p:grpSpPr bwMode="auto">
              <a:xfrm>
                <a:off x="2832" y="721"/>
                <a:ext cx="2160" cy="3118"/>
                <a:chOff x="480" y="816"/>
                <a:chExt cx="2160" cy="3024"/>
              </a:xfrm>
            </p:grpSpPr>
            <p:sp>
              <p:nvSpPr>
                <p:cNvPr id="139335" name="Line 6"/>
                <p:cNvSpPr>
                  <a:spLocks noChangeShapeType="1"/>
                </p:cNvSpPr>
                <p:nvPr/>
              </p:nvSpPr>
              <p:spPr bwMode="auto">
                <a:xfrm>
                  <a:off x="480" y="816"/>
                  <a:ext cx="216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6" name="Line 7"/>
                <p:cNvSpPr>
                  <a:spLocks noChangeShapeType="1"/>
                </p:cNvSpPr>
                <p:nvPr/>
              </p:nvSpPr>
              <p:spPr bwMode="auto">
                <a:xfrm>
                  <a:off x="1104" y="816"/>
                  <a:ext cx="0" cy="302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7" name="Line 8"/>
                <p:cNvSpPr>
                  <a:spLocks noChangeShapeType="1"/>
                </p:cNvSpPr>
                <p:nvPr/>
              </p:nvSpPr>
              <p:spPr bwMode="auto">
                <a:xfrm>
                  <a:off x="480" y="1392"/>
                  <a:ext cx="216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39338" name="Line 9"/>
                <p:cNvSpPr>
                  <a:spLocks noChangeShapeType="1"/>
                </p:cNvSpPr>
                <p:nvPr/>
              </p:nvSpPr>
              <p:spPr bwMode="auto">
                <a:xfrm>
                  <a:off x="1104" y="1104"/>
                  <a:ext cx="153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17770" name="Rectangle 10"/>
              <p:cNvSpPr>
                <a:spLocks noChangeArrowheads="1"/>
              </p:cNvSpPr>
              <p:nvPr/>
            </p:nvSpPr>
            <p:spPr bwMode="auto">
              <a:xfrm>
                <a:off x="3552" y="2057"/>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17771" name="Rectangle 11"/>
              <p:cNvSpPr>
                <a:spLocks noChangeArrowheads="1"/>
              </p:cNvSpPr>
              <p:nvPr/>
            </p:nvSpPr>
            <p:spPr bwMode="auto">
              <a:xfrm>
                <a:off x="3552" y="2552"/>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17772" name="Rectangle 12"/>
              <p:cNvSpPr>
                <a:spLocks noChangeArrowheads="1"/>
              </p:cNvSpPr>
              <p:nvPr/>
            </p:nvSpPr>
            <p:spPr bwMode="auto">
              <a:xfrm>
                <a:off x="3552" y="3047"/>
                <a:ext cx="228" cy="32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grpSp>
            <p:nvGrpSpPr>
              <p:cNvPr id="139274" name="Group 13"/>
              <p:cNvGrpSpPr/>
              <p:nvPr/>
            </p:nvGrpSpPr>
            <p:grpSpPr bwMode="auto">
              <a:xfrm>
                <a:off x="2736" y="672"/>
                <a:ext cx="2297" cy="3197"/>
                <a:chOff x="384" y="768"/>
                <a:chExt cx="2297" cy="3101"/>
              </a:xfrm>
            </p:grpSpPr>
            <p:grpSp>
              <p:nvGrpSpPr>
                <p:cNvPr id="139275" name="Group 14"/>
                <p:cNvGrpSpPr/>
                <p:nvPr/>
              </p:nvGrpSpPr>
              <p:grpSpPr bwMode="auto">
                <a:xfrm>
                  <a:off x="384" y="768"/>
                  <a:ext cx="2297" cy="3101"/>
                  <a:chOff x="384" y="768"/>
                  <a:chExt cx="2297" cy="3101"/>
                </a:xfrm>
              </p:grpSpPr>
              <p:sp>
                <p:nvSpPr>
                  <p:cNvPr id="117775" name="Rectangle 15"/>
                  <p:cNvSpPr>
                    <a:spLocks noChangeArrowheads="1"/>
                  </p:cNvSpPr>
                  <p:nvPr/>
                </p:nvSpPr>
                <p:spPr bwMode="auto">
                  <a:xfrm>
                    <a:off x="1584" y="768"/>
                    <a:ext cx="622" cy="317"/>
                  </a:xfrm>
                  <a:prstGeom prst="rect">
                    <a:avLst/>
                  </a:prstGeom>
                  <a:noFill/>
                  <a:ln w="9525">
                    <a:noFill/>
                    <a:miter lim="800000"/>
                  </a:ln>
                </p:spPr>
                <p:txBody>
                  <a:bodyPr wrap="none">
                    <a:spAutoFit/>
                  </a:bodyPr>
                  <a:lstStyle/>
                  <a:p>
                    <a:pPr>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17776" name="Text Box 16"/>
                  <p:cNvSpPr txBox="1">
                    <a:spLocks noChangeArrowheads="1"/>
                  </p:cNvSpPr>
                  <p:nvPr/>
                </p:nvSpPr>
                <p:spPr bwMode="auto">
                  <a:xfrm>
                    <a:off x="384" y="960"/>
                    <a:ext cx="624" cy="317"/>
                  </a:xfrm>
                  <a:prstGeom prst="rect">
                    <a:avLst/>
                  </a:prstGeom>
                  <a:noFill/>
                  <a:ln w="9525">
                    <a:noFill/>
                    <a:miter lim="800000"/>
                  </a:ln>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输 入</a:t>
                    </a:r>
                  </a:p>
                </p:txBody>
              </p:sp>
              <p:sp>
                <p:nvSpPr>
                  <p:cNvPr id="117777" name="Rectangle 17"/>
                  <p:cNvSpPr>
                    <a:spLocks noChangeArrowheads="1"/>
                  </p:cNvSpPr>
                  <p:nvPr/>
                </p:nvSpPr>
                <p:spPr bwMode="auto">
                  <a:xfrm>
                    <a:off x="1968"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1</a:t>
                    </a:r>
                  </a:p>
                </p:txBody>
              </p:sp>
              <p:sp>
                <p:nvSpPr>
                  <p:cNvPr id="117778" name="Rectangle 18"/>
                  <p:cNvSpPr>
                    <a:spLocks noChangeArrowheads="1"/>
                  </p:cNvSpPr>
                  <p:nvPr/>
                </p:nvSpPr>
                <p:spPr bwMode="auto">
                  <a:xfrm>
                    <a:off x="1584"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2</a:t>
                    </a:r>
                  </a:p>
                </p:txBody>
              </p:sp>
              <p:sp>
                <p:nvSpPr>
                  <p:cNvPr id="117779" name="Rectangle 19"/>
                  <p:cNvSpPr>
                    <a:spLocks noChangeArrowheads="1"/>
                  </p:cNvSpPr>
                  <p:nvPr/>
                </p:nvSpPr>
                <p:spPr bwMode="auto">
                  <a:xfrm>
                    <a:off x="2352"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0</a:t>
                    </a:r>
                  </a:p>
                </p:txBody>
              </p:sp>
              <p:grpSp>
                <p:nvGrpSpPr>
                  <p:cNvPr id="139323" name="Group 20"/>
                  <p:cNvGrpSpPr/>
                  <p:nvPr/>
                </p:nvGrpSpPr>
                <p:grpSpPr bwMode="auto">
                  <a:xfrm>
                    <a:off x="384" y="1392"/>
                    <a:ext cx="672" cy="2477"/>
                    <a:chOff x="384" y="1392"/>
                    <a:chExt cx="672" cy="2477"/>
                  </a:xfrm>
                </p:grpSpPr>
                <p:sp>
                  <p:nvSpPr>
                    <p:cNvPr id="117781" name="Text Box 21"/>
                    <p:cNvSpPr txBox="1">
                      <a:spLocks noChangeArrowheads="1"/>
                    </p:cNvSpPr>
                    <p:nvPr/>
                  </p:nvSpPr>
                  <p:spPr bwMode="auto">
                    <a:xfrm>
                      <a:off x="384" y="1392"/>
                      <a:ext cx="672" cy="31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 (</a:t>
                      </a:r>
                      <a:r>
                        <a:rPr lang="en-US" altLang="zh-CN" sz="2800" b="1" i="1">
                          <a:solidFill>
                            <a:srgbClr val="000099"/>
                          </a:solidFill>
                          <a:effectLst>
                            <a:outerShdw blurRad="38100" dist="38100" dir="2700000" algn="tl">
                              <a:srgbClr val="DDDDDD"/>
                            </a:outerShdw>
                          </a:effectLst>
                        </a:rPr>
                        <a:t>I</a:t>
                      </a:r>
                      <a:r>
                        <a:rPr lang="en-US" altLang="zh-CN" sz="2800" b="1" baseline="-25000">
                          <a:solidFill>
                            <a:srgbClr val="000099"/>
                          </a:solidFill>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a:t>
                      </a:r>
                    </a:p>
                  </p:txBody>
                </p:sp>
                <p:sp>
                  <p:nvSpPr>
                    <p:cNvPr id="117782" name="Rectangle 22"/>
                    <p:cNvSpPr>
                      <a:spLocks noChangeArrowheads="1"/>
                    </p:cNvSpPr>
                    <p:nvPr/>
                  </p:nvSpPr>
                  <p:spPr bwMode="auto">
                    <a:xfrm>
                      <a:off x="384" y="1624"/>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1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1</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3" name="Rectangle 23"/>
                    <p:cNvSpPr>
                      <a:spLocks noChangeArrowheads="1"/>
                    </p:cNvSpPr>
                    <p:nvPr/>
                  </p:nvSpPr>
                  <p:spPr bwMode="auto">
                    <a:xfrm>
                      <a:off x="384" y="187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2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2</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4" name="Rectangle 24"/>
                    <p:cNvSpPr>
                      <a:spLocks noChangeArrowheads="1"/>
                    </p:cNvSpPr>
                    <p:nvPr/>
                  </p:nvSpPr>
                  <p:spPr bwMode="auto">
                    <a:xfrm>
                      <a:off x="384" y="2109"/>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3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3</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5" name="Rectangle 25"/>
                    <p:cNvSpPr>
                      <a:spLocks noChangeArrowheads="1"/>
                    </p:cNvSpPr>
                    <p:nvPr/>
                  </p:nvSpPr>
                  <p:spPr bwMode="auto">
                    <a:xfrm>
                      <a:off x="384" y="235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4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4</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6" name="Rectangle 26"/>
                    <p:cNvSpPr>
                      <a:spLocks noChangeArrowheads="1"/>
                    </p:cNvSpPr>
                    <p:nvPr/>
                  </p:nvSpPr>
                  <p:spPr bwMode="auto">
                    <a:xfrm>
                      <a:off x="384" y="259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5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5</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7" name="Rectangle 27"/>
                    <p:cNvSpPr>
                      <a:spLocks noChangeArrowheads="1"/>
                    </p:cNvSpPr>
                    <p:nvPr/>
                  </p:nvSpPr>
                  <p:spPr bwMode="auto">
                    <a:xfrm>
                      <a:off x="384" y="283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6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6</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8" name="Rectangle 28"/>
                    <p:cNvSpPr>
                      <a:spLocks noChangeArrowheads="1"/>
                    </p:cNvSpPr>
                    <p:nvPr/>
                  </p:nvSpPr>
                  <p:spPr bwMode="auto">
                    <a:xfrm>
                      <a:off x="384" y="307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7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7</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89" name="Rectangle 29"/>
                    <p:cNvSpPr>
                      <a:spLocks noChangeArrowheads="1"/>
                    </p:cNvSpPr>
                    <p:nvPr/>
                  </p:nvSpPr>
                  <p:spPr bwMode="auto">
                    <a:xfrm>
                      <a:off x="384" y="3311"/>
                      <a:ext cx="672" cy="317"/>
                    </a:xfrm>
                    <a:prstGeom prst="rect">
                      <a:avLst/>
                    </a:prstGeom>
                    <a:noFill/>
                    <a:ln w="9525">
                      <a:noFill/>
                      <a:miter lim="800000"/>
                    </a:ln>
                  </p:spPr>
                  <p:txBody>
                    <a:bodyPr>
                      <a:spAutoFit/>
                    </a:bodyPr>
                    <a:lstStyle/>
                    <a:p>
                      <a:r>
                        <a:rPr lang="en-US" altLang="zh-CN" sz="2800" b="1">
                          <a:effectLst>
                            <a:outerShdw blurRad="38100" dist="38100" dir="2700000" algn="tl">
                              <a:srgbClr val="DDDDDD"/>
                            </a:outerShdw>
                          </a:effectLst>
                          <a:latin typeface="Times New Roman" panose="02020603050405020304" charset="0"/>
                        </a:rPr>
                        <a:t>8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8</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sp>
                  <p:nvSpPr>
                    <p:cNvPr id="117790" name="Rectangle 30"/>
                    <p:cNvSpPr>
                      <a:spLocks noChangeArrowheads="1"/>
                    </p:cNvSpPr>
                    <p:nvPr/>
                  </p:nvSpPr>
                  <p:spPr bwMode="auto">
                    <a:xfrm>
                      <a:off x="384" y="3552"/>
                      <a:ext cx="597"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9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i="1">
                          <a:solidFill>
                            <a:srgbClr val="000099"/>
                          </a:solidFill>
                          <a:effectLst>
                            <a:outerShdw blurRad="38100" dist="38100" dir="2700000" algn="tl">
                              <a:srgbClr val="DDDDDD"/>
                            </a:outerShdw>
                          </a:effectLst>
                          <a:latin typeface="Times New Roman" panose="02020603050405020304" charset="0"/>
                        </a:rPr>
                        <a:t>I</a:t>
                      </a:r>
                      <a:r>
                        <a:rPr lang="en-US" altLang="zh-CN" sz="2800" b="1" baseline="-25000">
                          <a:solidFill>
                            <a:srgbClr val="000099"/>
                          </a:solidFill>
                          <a:effectLst>
                            <a:outerShdw blurRad="38100" dist="38100" dir="2700000" algn="tl">
                              <a:srgbClr val="DDDDDD"/>
                            </a:outerShdw>
                          </a:effectLst>
                          <a:latin typeface="Times New Roman" panose="02020603050405020304" charset="0"/>
                        </a:rPr>
                        <a:t>9</a:t>
                      </a:r>
                      <a:r>
                        <a:rPr lang="en-US" altLang="zh-CN" sz="2800" b="1">
                          <a:solidFill>
                            <a:srgbClr val="000099"/>
                          </a:solidFill>
                          <a:effectLst>
                            <a:outerShdw blurRad="38100" dist="38100" dir="2700000" algn="tl">
                              <a:srgbClr val="DDDDDD"/>
                            </a:outerShdw>
                          </a:effectLst>
                          <a:latin typeface="Times New Roman" panose="02020603050405020304" charset="0"/>
                        </a:rPr>
                        <a:t>)</a:t>
                      </a:r>
                    </a:p>
                  </p:txBody>
                </p:sp>
              </p:grpSp>
              <p:sp>
                <p:nvSpPr>
                  <p:cNvPr id="117791" name="Rectangle 31"/>
                  <p:cNvSpPr>
                    <a:spLocks noChangeArrowheads="1"/>
                  </p:cNvSpPr>
                  <p:nvPr/>
                </p:nvSpPr>
                <p:spPr bwMode="auto">
                  <a:xfrm>
                    <a:off x="1152" y="1056"/>
                    <a:ext cx="329" cy="317"/>
                  </a:xfrm>
                  <a:prstGeom prst="rect">
                    <a:avLst/>
                  </a:prstGeom>
                  <a:noFill/>
                  <a:ln w="9525">
                    <a:noFill/>
                    <a:miter lim="800000"/>
                  </a:ln>
                </p:spPr>
                <p:txBody>
                  <a:bodyPr wrap="none">
                    <a:spAutoFit/>
                  </a:bodyPr>
                  <a:lstStyle/>
                  <a:p>
                    <a:r>
                      <a:rPr lang="en-US" altLang="zh-CN" sz="2800" b="1" i="1">
                        <a:solidFill>
                          <a:srgbClr val="006600"/>
                        </a:solidFill>
                        <a:effectLst>
                          <a:outerShdw blurRad="38100" dist="38100" dir="2700000" algn="tl">
                            <a:srgbClr val="DDDDDD"/>
                          </a:outerShdw>
                        </a:effectLst>
                        <a:latin typeface="Times New Roman" panose="02020603050405020304" charset="0"/>
                      </a:rPr>
                      <a:t>Y</a:t>
                    </a:r>
                    <a:r>
                      <a:rPr lang="en-US" altLang="zh-CN" sz="2800" b="1" baseline="-25000">
                        <a:solidFill>
                          <a:srgbClr val="006600"/>
                        </a:solidFill>
                        <a:effectLst>
                          <a:outerShdw blurRad="38100" dist="38100" dir="2700000" algn="tl">
                            <a:srgbClr val="DDDDDD"/>
                          </a:outerShdw>
                        </a:effectLst>
                        <a:latin typeface="Times New Roman" panose="02020603050405020304" charset="0"/>
                      </a:rPr>
                      <a:t>3</a:t>
                    </a:r>
                  </a:p>
                </p:txBody>
              </p:sp>
            </p:grpSp>
            <p:grpSp>
              <p:nvGrpSpPr>
                <p:cNvPr id="139276" name="Group 32"/>
                <p:cNvGrpSpPr/>
                <p:nvPr/>
              </p:nvGrpSpPr>
              <p:grpSpPr bwMode="auto">
                <a:xfrm>
                  <a:off x="1200" y="1392"/>
                  <a:ext cx="1428" cy="2477"/>
                  <a:chOff x="1200" y="1392"/>
                  <a:chExt cx="1428" cy="2477"/>
                </a:xfrm>
              </p:grpSpPr>
              <p:grpSp>
                <p:nvGrpSpPr>
                  <p:cNvPr id="139277" name="Group 33"/>
                  <p:cNvGrpSpPr/>
                  <p:nvPr/>
                </p:nvGrpSpPr>
                <p:grpSpPr bwMode="auto">
                  <a:xfrm>
                    <a:off x="2400" y="1392"/>
                    <a:ext cx="228" cy="1997"/>
                    <a:chOff x="2160" y="1392"/>
                    <a:chExt cx="228" cy="1997"/>
                  </a:xfrm>
                </p:grpSpPr>
                <p:sp>
                  <p:nvSpPr>
                    <p:cNvPr id="139310" name="Rectangle 34"/>
                    <p:cNvSpPr>
                      <a:spLocks noChangeArrowheads="1"/>
                    </p:cNvSpPr>
                    <p:nvPr/>
                  </p:nvSpPr>
                  <p:spPr bwMode="auto">
                    <a:xfrm>
                      <a:off x="216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1" name="Rectangle 35"/>
                    <p:cNvSpPr>
                      <a:spLocks noChangeArrowheads="1"/>
                    </p:cNvSpPr>
                    <p:nvPr/>
                  </p:nvSpPr>
                  <p:spPr bwMode="auto">
                    <a:xfrm>
                      <a:off x="2160" y="187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2" name="Rectangle 36"/>
                    <p:cNvSpPr>
                      <a:spLocks noChangeArrowheads="1"/>
                    </p:cNvSpPr>
                    <p:nvPr/>
                  </p:nvSpPr>
                  <p:spPr bwMode="auto">
                    <a:xfrm>
                      <a:off x="216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3" name="Rectangle 37"/>
                    <p:cNvSpPr>
                      <a:spLocks noChangeArrowheads="1"/>
                    </p:cNvSpPr>
                    <p:nvPr/>
                  </p:nvSpPr>
                  <p:spPr bwMode="auto">
                    <a:xfrm>
                      <a:off x="2160" y="1630"/>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4" name="Rectangle 38"/>
                    <p:cNvSpPr>
                      <a:spLocks noChangeArrowheads="1"/>
                    </p:cNvSpPr>
                    <p:nvPr/>
                  </p:nvSpPr>
                  <p:spPr bwMode="auto">
                    <a:xfrm>
                      <a:off x="2160" y="21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5" name="Rectangle 39"/>
                    <p:cNvSpPr>
                      <a:spLocks noChangeArrowheads="1"/>
                    </p:cNvSpPr>
                    <p:nvPr/>
                  </p:nvSpPr>
                  <p:spPr bwMode="auto">
                    <a:xfrm>
                      <a:off x="2160" y="259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16" name="Rectangle 40"/>
                    <p:cNvSpPr>
                      <a:spLocks noChangeArrowheads="1"/>
                    </p:cNvSpPr>
                    <p:nvPr/>
                  </p:nvSpPr>
                  <p:spPr bwMode="auto">
                    <a:xfrm>
                      <a:off x="2160" y="2831"/>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17" name="Rectangle 41"/>
                    <p:cNvSpPr>
                      <a:spLocks noChangeArrowheads="1"/>
                    </p:cNvSpPr>
                    <p:nvPr/>
                  </p:nvSpPr>
                  <p:spPr bwMode="auto">
                    <a:xfrm>
                      <a:off x="216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nvGrpSpPr>
                  <p:cNvPr id="139278" name="Group 42"/>
                  <p:cNvGrpSpPr/>
                  <p:nvPr/>
                </p:nvGrpSpPr>
                <p:grpSpPr bwMode="auto">
                  <a:xfrm>
                    <a:off x="1584" y="1392"/>
                    <a:ext cx="228" cy="1997"/>
                    <a:chOff x="1200" y="1392"/>
                    <a:chExt cx="228" cy="1997"/>
                  </a:xfrm>
                </p:grpSpPr>
                <p:sp>
                  <p:nvSpPr>
                    <p:cNvPr id="139302" name="Rectangle 43"/>
                    <p:cNvSpPr>
                      <a:spLocks noChangeArrowheads="1"/>
                    </p:cNvSpPr>
                    <p:nvPr/>
                  </p:nvSpPr>
                  <p:spPr bwMode="auto">
                    <a:xfrm>
                      <a:off x="120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3" name="Rectangle 44"/>
                    <p:cNvSpPr>
                      <a:spLocks noChangeArrowheads="1"/>
                    </p:cNvSpPr>
                    <p:nvPr/>
                  </p:nvSpPr>
                  <p:spPr bwMode="auto">
                    <a:xfrm>
                      <a:off x="1200" y="1630"/>
                      <a:ext cx="228" cy="317"/>
                    </a:xfrm>
                    <a:prstGeom prst="rect">
                      <a:avLst/>
                    </a:prstGeom>
                    <a:noFill/>
                    <a:ln>
                      <a:noFill/>
                    </a:ln>
                  </p:spPr>
                  <p:txBody>
                    <a:bodyPr>
                      <a:spAutoFit/>
                    </a:bodyPr>
                    <a:lstStyle/>
                    <a:p>
                      <a:r>
                        <a:rPr lang="en-US" altLang="zh-CN" sz="2800" b="1">
                          <a:latin typeface="Times New Roman" panose="02020603050405020304" charset="0"/>
                        </a:rPr>
                        <a:t>0</a:t>
                      </a:r>
                    </a:p>
                  </p:txBody>
                </p:sp>
                <p:sp>
                  <p:nvSpPr>
                    <p:cNvPr id="139304" name="Rectangle 45"/>
                    <p:cNvSpPr>
                      <a:spLocks noChangeArrowheads="1"/>
                    </p:cNvSpPr>
                    <p:nvPr/>
                  </p:nvSpPr>
                  <p:spPr bwMode="auto">
                    <a:xfrm>
                      <a:off x="1200" y="187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5" name="Rectangle 46"/>
                    <p:cNvSpPr>
                      <a:spLocks noChangeArrowheads="1"/>
                    </p:cNvSpPr>
                    <p:nvPr/>
                  </p:nvSpPr>
                  <p:spPr bwMode="auto">
                    <a:xfrm>
                      <a:off x="1200" y="21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6" name="Rectangle 47"/>
                    <p:cNvSpPr>
                      <a:spLocks noChangeArrowheads="1"/>
                    </p:cNvSpPr>
                    <p:nvPr/>
                  </p:nvSpPr>
                  <p:spPr bwMode="auto">
                    <a:xfrm>
                      <a:off x="1200" y="23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7" name="Rectangle 48"/>
                    <p:cNvSpPr>
                      <a:spLocks noChangeArrowheads="1"/>
                    </p:cNvSpPr>
                    <p:nvPr/>
                  </p:nvSpPr>
                  <p:spPr bwMode="auto">
                    <a:xfrm>
                      <a:off x="1200" y="259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8" name="Rectangle 49"/>
                    <p:cNvSpPr>
                      <a:spLocks noChangeArrowheads="1"/>
                    </p:cNvSpPr>
                    <p:nvPr/>
                  </p:nvSpPr>
                  <p:spPr bwMode="auto">
                    <a:xfrm>
                      <a:off x="1200" y="2831"/>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9" name="Rectangle 50"/>
                    <p:cNvSpPr>
                      <a:spLocks noChangeArrowheads="1"/>
                    </p:cNvSpPr>
                    <p:nvPr/>
                  </p:nvSpPr>
                  <p:spPr bwMode="auto">
                    <a:xfrm>
                      <a:off x="120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nvGrpSpPr>
                  <p:cNvPr id="139279" name="Group 51"/>
                  <p:cNvGrpSpPr/>
                  <p:nvPr/>
                </p:nvGrpSpPr>
                <p:grpSpPr bwMode="auto">
                  <a:xfrm>
                    <a:off x="2016" y="1392"/>
                    <a:ext cx="228" cy="1997"/>
                    <a:chOff x="1680" y="1392"/>
                    <a:chExt cx="228" cy="1997"/>
                  </a:xfrm>
                </p:grpSpPr>
                <p:sp>
                  <p:nvSpPr>
                    <p:cNvPr id="139294" name="Rectangle 52"/>
                    <p:cNvSpPr>
                      <a:spLocks noChangeArrowheads="1"/>
                    </p:cNvSpPr>
                    <p:nvPr/>
                  </p:nvSpPr>
                  <p:spPr bwMode="auto">
                    <a:xfrm>
                      <a:off x="1680" y="13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5" name="Rectangle 53"/>
                    <p:cNvSpPr>
                      <a:spLocks noChangeArrowheads="1"/>
                    </p:cNvSpPr>
                    <p:nvPr/>
                  </p:nvSpPr>
                  <p:spPr bwMode="auto">
                    <a:xfrm>
                      <a:off x="1680" y="1630"/>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6" name="Rectangle 54"/>
                    <p:cNvSpPr>
                      <a:spLocks noChangeArrowheads="1"/>
                    </p:cNvSpPr>
                    <p:nvPr/>
                  </p:nvSpPr>
                  <p:spPr bwMode="auto">
                    <a:xfrm>
                      <a:off x="168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7" name="Rectangle 55"/>
                    <p:cNvSpPr>
                      <a:spLocks noChangeArrowheads="1"/>
                    </p:cNvSpPr>
                    <p:nvPr/>
                  </p:nvSpPr>
                  <p:spPr bwMode="auto">
                    <a:xfrm>
                      <a:off x="1680" y="18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8" name="Rectangle 56"/>
                    <p:cNvSpPr>
                      <a:spLocks noChangeArrowheads="1"/>
                    </p:cNvSpPr>
                    <p:nvPr/>
                  </p:nvSpPr>
                  <p:spPr bwMode="auto">
                    <a:xfrm>
                      <a:off x="1680" y="21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9" name="Rectangle 57"/>
                    <p:cNvSpPr>
                      <a:spLocks noChangeArrowheads="1"/>
                    </p:cNvSpPr>
                    <p:nvPr/>
                  </p:nvSpPr>
                  <p:spPr bwMode="auto">
                    <a:xfrm>
                      <a:off x="1680" y="259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300" name="Rectangle 58"/>
                    <p:cNvSpPr>
                      <a:spLocks noChangeArrowheads="1"/>
                    </p:cNvSpPr>
                    <p:nvPr/>
                  </p:nvSpPr>
                  <p:spPr bwMode="auto">
                    <a:xfrm>
                      <a:off x="1680" y="2831"/>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301" name="Rectangle 59"/>
                    <p:cNvSpPr>
                      <a:spLocks noChangeArrowheads="1"/>
                    </p:cNvSpPr>
                    <p:nvPr/>
                  </p:nvSpPr>
                  <p:spPr bwMode="auto">
                    <a:xfrm>
                      <a:off x="1680" y="307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sp>
                <p:nvSpPr>
                  <p:cNvPr id="117820" name="Rectangle 60"/>
                  <p:cNvSpPr>
                    <a:spLocks noChangeArrowheads="1"/>
                  </p:cNvSpPr>
                  <p:nvPr/>
                </p:nvSpPr>
                <p:spPr bwMode="auto">
                  <a:xfrm>
                    <a:off x="1200" y="1392"/>
                    <a:ext cx="228" cy="317"/>
                  </a:xfrm>
                  <a:prstGeom prst="rect">
                    <a:avLst/>
                  </a:prstGeom>
                  <a:noFill/>
                  <a:ln w="9525">
                    <a:noFill/>
                    <a:miter lim="800000"/>
                  </a:ln>
                </p:spPr>
                <p:txBody>
                  <a:bodyPr>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39281" name="Rectangle 61"/>
                  <p:cNvSpPr>
                    <a:spLocks noChangeArrowheads="1"/>
                  </p:cNvSpPr>
                  <p:nvPr/>
                </p:nvSpPr>
                <p:spPr bwMode="auto">
                  <a:xfrm>
                    <a:off x="1200" y="1630"/>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17822" name="Rectangle 62"/>
                  <p:cNvSpPr>
                    <a:spLocks noChangeArrowheads="1"/>
                  </p:cNvSpPr>
                  <p:nvPr/>
                </p:nvSpPr>
                <p:spPr bwMode="auto">
                  <a:xfrm>
                    <a:off x="1200" y="1872"/>
                    <a:ext cx="228" cy="317"/>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0</a:t>
                    </a:r>
                  </a:p>
                </p:txBody>
              </p:sp>
              <p:sp>
                <p:nvSpPr>
                  <p:cNvPr id="139283" name="Rectangle 63"/>
                  <p:cNvSpPr>
                    <a:spLocks noChangeArrowheads="1"/>
                  </p:cNvSpPr>
                  <p:nvPr/>
                </p:nvSpPr>
                <p:spPr bwMode="auto">
                  <a:xfrm>
                    <a:off x="1200" y="23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4" name="Rectangle 64"/>
                  <p:cNvSpPr>
                    <a:spLocks noChangeArrowheads="1"/>
                  </p:cNvSpPr>
                  <p:nvPr/>
                </p:nvSpPr>
                <p:spPr bwMode="auto">
                  <a:xfrm>
                    <a:off x="1200" y="283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grpSp>
                <p:nvGrpSpPr>
                  <p:cNvPr id="139285" name="Group 65"/>
                  <p:cNvGrpSpPr/>
                  <p:nvPr/>
                </p:nvGrpSpPr>
                <p:grpSpPr bwMode="auto">
                  <a:xfrm>
                    <a:off x="1200" y="3312"/>
                    <a:ext cx="1428" cy="557"/>
                    <a:chOff x="1200" y="3312"/>
                    <a:chExt cx="1428" cy="557"/>
                  </a:xfrm>
                </p:grpSpPr>
                <p:sp>
                  <p:nvSpPr>
                    <p:cNvPr id="139286" name="Rectangle 66"/>
                    <p:cNvSpPr>
                      <a:spLocks noChangeArrowheads="1"/>
                    </p:cNvSpPr>
                    <p:nvPr/>
                  </p:nvSpPr>
                  <p:spPr bwMode="auto">
                    <a:xfrm>
                      <a:off x="2400"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7" name="Rectangle 67"/>
                    <p:cNvSpPr>
                      <a:spLocks noChangeArrowheads="1"/>
                    </p:cNvSpPr>
                    <p:nvPr/>
                  </p:nvSpPr>
                  <p:spPr bwMode="auto">
                    <a:xfrm>
                      <a:off x="2016"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8" name="Rectangle 68"/>
                    <p:cNvSpPr>
                      <a:spLocks noChangeArrowheads="1"/>
                    </p:cNvSpPr>
                    <p:nvPr/>
                  </p:nvSpPr>
                  <p:spPr bwMode="auto">
                    <a:xfrm>
                      <a:off x="1584" y="331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89" name="Rectangle 69"/>
                    <p:cNvSpPr>
                      <a:spLocks noChangeArrowheads="1"/>
                    </p:cNvSpPr>
                    <p:nvPr/>
                  </p:nvSpPr>
                  <p:spPr bwMode="auto">
                    <a:xfrm>
                      <a:off x="2016" y="35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0" name="Rectangle 70"/>
                    <p:cNvSpPr>
                      <a:spLocks noChangeArrowheads="1"/>
                    </p:cNvSpPr>
                    <p:nvPr/>
                  </p:nvSpPr>
                  <p:spPr bwMode="auto">
                    <a:xfrm>
                      <a:off x="1584" y="3552"/>
                      <a:ext cx="228" cy="317"/>
                    </a:xfrm>
                    <a:prstGeom prst="rect">
                      <a:avLst/>
                    </a:prstGeom>
                    <a:noFill/>
                    <a:ln>
                      <a:noFill/>
                    </a:ln>
                  </p:spPr>
                  <p:txBody>
                    <a:bodyPr wrap="none">
                      <a:spAutoFit/>
                    </a:bodyPr>
                    <a:lstStyle/>
                    <a:p>
                      <a:r>
                        <a:rPr lang="en-US" altLang="zh-CN" sz="2800" b="1">
                          <a:latin typeface="Times New Roman" panose="02020603050405020304" charset="0"/>
                        </a:rPr>
                        <a:t>0</a:t>
                      </a:r>
                    </a:p>
                  </p:txBody>
                </p:sp>
                <p:sp>
                  <p:nvSpPr>
                    <p:cNvPr id="139291" name="Rectangle 71"/>
                    <p:cNvSpPr>
                      <a:spLocks noChangeArrowheads="1"/>
                    </p:cNvSpPr>
                    <p:nvPr/>
                  </p:nvSpPr>
                  <p:spPr bwMode="auto">
                    <a:xfrm>
                      <a:off x="1200" y="331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2" name="Rectangle 72"/>
                    <p:cNvSpPr>
                      <a:spLocks noChangeArrowheads="1"/>
                    </p:cNvSpPr>
                    <p:nvPr/>
                  </p:nvSpPr>
                  <p:spPr bwMode="auto">
                    <a:xfrm>
                      <a:off x="1200" y="35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sp>
                  <p:nvSpPr>
                    <p:cNvPr id="139293" name="Rectangle 73"/>
                    <p:cNvSpPr>
                      <a:spLocks noChangeArrowheads="1"/>
                    </p:cNvSpPr>
                    <p:nvPr/>
                  </p:nvSpPr>
                  <p:spPr bwMode="auto">
                    <a:xfrm>
                      <a:off x="2400" y="3552"/>
                      <a:ext cx="228" cy="317"/>
                    </a:xfrm>
                    <a:prstGeom prst="rect">
                      <a:avLst/>
                    </a:prstGeom>
                    <a:noFill/>
                    <a:ln>
                      <a:noFill/>
                    </a:ln>
                  </p:spPr>
                  <p:txBody>
                    <a:bodyPr wrap="none">
                      <a:spAutoFit/>
                    </a:bodyPr>
                    <a:lstStyle/>
                    <a:p>
                      <a:r>
                        <a:rPr lang="en-US" altLang="zh-CN" sz="2800" b="1">
                          <a:latin typeface="Times New Roman" panose="02020603050405020304" charset="0"/>
                        </a:rPr>
                        <a:t>1</a:t>
                      </a:r>
                    </a:p>
                  </p:txBody>
                </p:sp>
              </p:grpSp>
            </p:grpSp>
          </p:grpSp>
        </p:grpSp>
        <p:sp>
          <p:nvSpPr>
            <p:cNvPr id="117834" name="Text Box 74"/>
            <p:cNvSpPr txBox="1">
              <a:spLocks noChangeArrowheads="1"/>
            </p:cNvSpPr>
            <p:nvPr/>
          </p:nvSpPr>
          <p:spPr bwMode="auto">
            <a:xfrm>
              <a:off x="2880" y="336"/>
              <a:ext cx="2256"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dirty="0">
                  <a:solidFill>
                    <a:srgbClr val="CC0000"/>
                  </a:solidFill>
                  <a:effectLst>
                    <a:outerShdw blurRad="38100" dist="38100" dir="2700000" algn="tl">
                      <a:srgbClr val="DDDDDD"/>
                    </a:outerShdw>
                  </a:effectLst>
                </a:rPr>
                <a:t>8421BCD</a:t>
              </a:r>
              <a:r>
                <a:rPr lang="zh-CN" altLang="en-US" sz="2800" b="1" dirty="0">
                  <a:solidFill>
                    <a:srgbClr val="CC0000"/>
                  </a:solidFill>
                  <a:effectLst>
                    <a:outerShdw blurRad="38100" dist="38100" dir="2700000" algn="tl">
                      <a:srgbClr val="DDDDDD"/>
                    </a:outerShdw>
                  </a:effectLst>
                </a:rPr>
                <a:t>码编码表</a:t>
              </a:r>
              <a:endParaRPr lang="zh-CN" altLang="en-US" sz="2800" dirty="0">
                <a:solidFill>
                  <a:srgbClr val="CC0000"/>
                </a:solidFill>
                <a:effectLst>
                  <a:outerShdw blurRad="38100" dist="38100" dir="2700000" algn="tl">
                    <a:srgbClr val="DDDDDD"/>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wipe(up)">
                                      <p:cBhvr>
                                        <p:cTn id="7" dur="500"/>
                                        <p:tgtEl>
                                          <p:spTgt spid="11776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776288"/>
            <a:ext cx="7528560" cy="523220"/>
          </a:xfrm>
          <a:prstGeom prst="rect">
            <a:avLst/>
          </a:prstGeom>
          <a:noFill/>
          <a:ln w="9525">
            <a:noFill/>
            <a:miter lim="800000"/>
          </a:ln>
        </p:spPr>
        <p:txBody>
          <a:bodyPr wrap="square">
            <a:spAutoFit/>
          </a:bodyPr>
          <a:lstStyle/>
          <a:p>
            <a:pPr>
              <a:spcBef>
                <a:spcPct val="50000"/>
              </a:spcBef>
            </a:pPr>
            <a:r>
              <a:rPr lang="en-US" altLang="zh-CN" sz="2800" b="1" dirty="0">
                <a:solidFill>
                  <a:srgbClr val="CC0000"/>
                </a:solidFill>
                <a:effectLst>
                  <a:outerShdw blurRad="38100" dist="38100" dir="2700000" algn="tl">
                    <a:srgbClr val="DDDDDD"/>
                  </a:outerShdw>
                </a:effectLst>
                <a:latin typeface="Times New Roman" panose="02020603050405020304" charset="0"/>
              </a:rPr>
              <a:t>  </a:t>
            </a:r>
            <a:r>
              <a:rPr lang="zh-CN" altLang="en-US" sz="2800" b="1" dirty="0">
                <a:solidFill>
                  <a:srgbClr val="CC0000"/>
                </a:solidFill>
                <a:effectLst>
                  <a:outerShdw blurRad="38100" dist="38100" dir="2700000" algn="tl">
                    <a:srgbClr val="DDDDDD"/>
                  </a:outerShdw>
                </a:effectLst>
                <a:latin typeface="Times New Roman" panose="02020603050405020304" charset="0"/>
              </a:rPr>
              <a:t>写出逻辑式并化成“或非”门和“与非”门</a:t>
            </a:r>
          </a:p>
        </p:txBody>
      </p:sp>
      <p:grpSp>
        <p:nvGrpSpPr>
          <p:cNvPr id="2" name="Group 3"/>
          <p:cNvGrpSpPr/>
          <p:nvPr/>
        </p:nvGrpSpPr>
        <p:grpSpPr bwMode="auto">
          <a:xfrm>
            <a:off x="1371600" y="1522413"/>
            <a:ext cx="1816100" cy="598487"/>
            <a:chOff x="720" y="768"/>
            <a:chExt cx="1144" cy="377"/>
          </a:xfrm>
        </p:grpSpPr>
        <p:sp>
          <p:nvSpPr>
            <p:cNvPr id="140330" name="Rectangle 4"/>
            <p:cNvSpPr>
              <a:spLocks noChangeArrowheads="1"/>
            </p:cNvSpPr>
            <p:nvPr/>
          </p:nvSpPr>
          <p:spPr bwMode="auto">
            <a:xfrm>
              <a:off x="720" y="780"/>
              <a:ext cx="1144" cy="365"/>
            </a:xfrm>
            <a:prstGeom prst="rect">
              <a:avLst/>
            </a:prstGeom>
            <a:noFill/>
            <a:ln>
              <a:noFill/>
            </a:ln>
          </p:spPr>
          <p:txBody>
            <a:bodyPr wrap="none">
              <a:spAutoFit/>
            </a:bodyPr>
            <a:lstStyle/>
            <a:p>
              <a:pPr>
                <a:spcBef>
                  <a:spcPct val="50000"/>
                </a:spcBef>
              </a:pPr>
              <a:r>
                <a:rPr lang="en-US" altLang="zh-CN" sz="3200" b="1" i="1">
                  <a:latin typeface="Times New Roman" panose="02020603050405020304" charset="0"/>
                </a:rPr>
                <a:t>Y</a:t>
              </a:r>
              <a:r>
                <a:rPr lang="en-US" altLang="zh-CN" sz="3200" b="1" baseline="-25000">
                  <a:latin typeface="Times New Roman" panose="02020603050405020304" charset="0"/>
                </a:rPr>
                <a:t>3</a:t>
              </a:r>
              <a:r>
                <a:rPr lang="en-US" altLang="zh-CN" sz="3200" b="1">
                  <a:latin typeface="Times New Roman" panose="02020603050405020304" charset="0"/>
                </a:rPr>
                <a:t> = </a:t>
              </a:r>
              <a:r>
                <a:rPr lang="en-US" altLang="zh-CN" sz="3200" b="1" i="1">
                  <a:latin typeface="Times New Roman" panose="02020603050405020304" charset="0"/>
                </a:rPr>
                <a:t>I</a:t>
              </a:r>
              <a:r>
                <a:rPr lang="en-US" altLang="zh-CN" sz="3200" b="1" baseline="-25000">
                  <a:latin typeface="Times New Roman" panose="02020603050405020304" charset="0"/>
                </a:rPr>
                <a:t>8</a:t>
              </a:r>
              <a:r>
                <a:rPr lang="en-US" altLang="zh-CN" sz="3200" b="1">
                  <a:latin typeface="Times New Roman" panose="02020603050405020304" charset="0"/>
                </a:rPr>
                <a:t>+</a:t>
              </a:r>
              <a:r>
                <a:rPr lang="en-US" altLang="zh-CN" sz="3200" b="1" i="1">
                  <a:latin typeface="Times New Roman" panose="02020603050405020304" charset="0"/>
                </a:rPr>
                <a:t>I</a:t>
              </a:r>
              <a:r>
                <a:rPr lang="en-US" altLang="zh-CN" sz="3200" b="1" baseline="-25000">
                  <a:latin typeface="Times New Roman" panose="02020603050405020304" charset="0"/>
                </a:rPr>
                <a:t>9</a:t>
              </a:r>
            </a:p>
          </p:txBody>
        </p:sp>
        <p:grpSp>
          <p:nvGrpSpPr>
            <p:cNvPr id="140331" name="Group 5"/>
            <p:cNvGrpSpPr/>
            <p:nvPr/>
          </p:nvGrpSpPr>
          <p:grpSpPr bwMode="auto">
            <a:xfrm>
              <a:off x="1296" y="768"/>
              <a:ext cx="480" cy="48"/>
              <a:chOff x="3888" y="1056"/>
              <a:chExt cx="720" cy="48"/>
            </a:xfrm>
          </p:grpSpPr>
          <p:sp>
            <p:nvSpPr>
              <p:cNvPr id="140332" name="Line 6"/>
              <p:cNvSpPr>
                <a:spLocks noChangeShapeType="1"/>
              </p:cNvSpPr>
              <p:nvPr/>
            </p:nvSpPr>
            <p:spPr bwMode="auto">
              <a:xfrm>
                <a:off x="3888" y="1104"/>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33" name="Line 7"/>
              <p:cNvSpPr>
                <a:spLocks noChangeShapeType="1"/>
              </p:cNvSpPr>
              <p:nvPr/>
            </p:nvSpPr>
            <p:spPr bwMode="auto">
              <a:xfrm>
                <a:off x="3888" y="1056"/>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4" name="Group 8"/>
          <p:cNvGrpSpPr/>
          <p:nvPr/>
        </p:nvGrpSpPr>
        <p:grpSpPr bwMode="auto">
          <a:xfrm>
            <a:off x="1371600" y="2055813"/>
            <a:ext cx="6629400" cy="869950"/>
            <a:chOff x="720" y="1104"/>
            <a:chExt cx="4176" cy="548"/>
          </a:xfrm>
        </p:grpSpPr>
        <p:grpSp>
          <p:nvGrpSpPr>
            <p:cNvPr id="140319" name="Group 9"/>
            <p:cNvGrpSpPr/>
            <p:nvPr/>
          </p:nvGrpSpPr>
          <p:grpSpPr bwMode="auto">
            <a:xfrm>
              <a:off x="2544" y="1104"/>
              <a:ext cx="2352" cy="548"/>
              <a:chOff x="2688" y="576"/>
              <a:chExt cx="2352" cy="548"/>
            </a:xfrm>
          </p:grpSpPr>
          <p:sp>
            <p:nvSpPr>
              <p:cNvPr id="118794" name="Rectangle 10"/>
              <p:cNvSpPr>
                <a:spLocks noChangeArrowheads="1"/>
              </p:cNvSpPr>
              <p:nvPr/>
            </p:nvSpPr>
            <p:spPr bwMode="auto">
              <a:xfrm>
                <a:off x="3744" y="576"/>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sp>
            <p:nvSpPr>
              <p:cNvPr id="118795" name="Rectangle 11"/>
              <p:cNvSpPr>
                <a:spLocks noChangeArrowheads="1"/>
              </p:cNvSpPr>
              <p:nvPr/>
            </p:nvSpPr>
            <p:spPr bwMode="auto">
              <a:xfrm>
                <a:off x="2688" y="720"/>
                <a:ext cx="2352" cy="404"/>
              </a:xfrm>
              <a:prstGeom prst="rect">
                <a:avLst/>
              </a:prstGeom>
              <a:noFill/>
              <a:ln w="9525">
                <a:noFill/>
                <a:miter lim="800000"/>
              </a:ln>
            </p:spPr>
            <p:txBody>
              <a:bodyPr>
                <a:spAutoFit/>
              </a:bodyPr>
              <a:lstStyle/>
              <a:p>
                <a:r>
                  <a:rPr lang="en-US" altLang="zh-CN" sz="3600" b="1">
                    <a:effectLst>
                      <a:outerShdw blurRad="38100" dist="38100" dir="2700000" algn="tl">
                        <a:srgbClr val="DDDDDD"/>
                      </a:outerShdw>
                    </a:effectLst>
                    <a:latin typeface="Times New Roman" panose="02020603050405020304" charset="0"/>
                  </a:rPr>
                  <a:t>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4  </a:t>
                </a:r>
                <a:r>
                  <a:rPr lang="en-US" altLang="zh-CN" sz="3200" b="1">
                    <a:effectLst>
                      <a:outerShdw blurRad="38100" dist="38100" dir="2700000" algn="tl">
                        <a:srgbClr val="DDDDDD"/>
                      </a:outerShdw>
                    </a:effectLst>
                    <a:latin typeface="Times New Roman" panose="02020603050405020304" charset="0"/>
                  </a:rPr>
                  <a:t>+</a:t>
                </a:r>
                <a:r>
                  <a:rPr lang="en-US" altLang="zh-CN" sz="3200" b="1" baseline="-25000">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26" name="Group 12"/>
              <p:cNvGrpSpPr/>
              <p:nvPr/>
            </p:nvGrpSpPr>
            <p:grpSpPr bwMode="auto">
              <a:xfrm>
                <a:off x="3024" y="768"/>
                <a:ext cx="1536" cy="48"/>
                <a:chOff x="3552" y="1968"/>
                <a:chExt cx="1728" cy="48"/>
              </a:xfrm>
            </p:grpSpPr>
            <p:sp>
              <p:nvSpPr>
                <p:cNvPr id="140327" name="Line 13"/>
                <p:cNvSpPr>
                  <a:spLocks noChangeShapeType="1"/>
                </p:cNvSpPr>
                <p:nvPr/>
              </p:nvSpPr>
              <p:spPr bwMode="auto">
                <a:xfrm>
                  <a:off x="3552" y="2016"/>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8" name="Line 14"/>
                <p:cNvSpPr>
                  <a:spLocks noChangeShapeType="1"/>
                </p:cNvSpPr>
                <p:nvPr/>
              </p:nvSpPr>
              <p:spPr bwMode="auto">
                <a:xfrm>
                  <a:off x="4608" y="2016"/>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9" name="Line 15"/>
                <p:cNvSpPr>
                  <a:spLocks noChangeShapeType="1"/>
                </p:cNvSpPr>
                <p:nvPr/>
              </p:nvSpPr>
              <p:spPr bwMode="auto">
                <a:xfrm>
                  <a:off x="3552" y="1968"/>
                  <a:ext cx="17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
          <p:nvSpPr>
            <p:cNvPr id="118800" name="Rectangle 16"/>
            <p:cNvSpPr>
              <a:spLocks noChangeArrowheads="1"/>
            </p:cNvSpPr>
            <p:nvPr/>
          </p:nvSpPr>
          <p:spPr bwMode="auto">
            <a:xfrm>
              <a:off x="720" y="1276"/>
              <a:ext cx="1968"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2</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4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21" name="Group 17"/>
            <p:cNvGrpSpPr/>
            <p:nvPr/>
          </p:nvGrpSpPr>
          <p:grpSpPr bwMode="auto">
            <a:xfrm flipV="1">
              <a:off x="1296" y="1296"/>
              <a:ext cx="1296" cy="47"/>
              <a:chOff x="3600" y="1488"/>
              <a:chExt cx="1632" cy="48"/>
            </a:xfrm>
          </p:grpSpPr>
          <p:sp>
            <p:nvSpPr>
              <p:cNvPr id="140322" name="Line 18"/>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23" name="Line 19"/>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8" name="Group 20"/>
          <p:cNvGrpSpPr/>
          <p:nvPr/>
        </p:nvGrpSpPr>
        <p:grpSpPr bwMode="auto">
          <a:xfrm>
            <a:off x="1371600" y="4037013"/>
            <a:ext cx="4495800" cy="579437"/>
            <a:chOff x="624" y="2352"/>
            <a:chExt cx="2832" cy="365"/>
          </a:xfrm>
        </p:grpSpPr>
        <p:sp>
          <p:nvSpPr>
            <p:cNvPr id="118805" name="Rectangle 21"/>
            <p:cNvSpPr>
              <a:spLocks noChangeArrowheads="1"/>
            </p:cNvSpPr>
            <p:nvPr/>
          </p:nvSpPr>
          <p:spPr bwMode="auto">
            <a:xfrm>
              <a:off x="624" y="2352"/>
              <a:ext cx="2832"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0</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1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9</a:t>
              </a:r>
            </a:p>
          </p:txBody>
        </p:sp>
        <p:grpSp>
          <p:nvGrpSpPr>
            <p:cNvPr id="140316" name="Group 22"/>
            <p:cNvGrpSpPr/>
            <p:nvPr/>
          </p:nvGrpSpPr>
          <p:grpSpPr bwMode="auto">
            <a:xfrm>
              <a:off x="1200" y="2352"/>
              <a:ext cx="1632" cy="48"/>
              <a:chOff x="3600" y="1488"/>
              <a:chExt cx="1632" cy="48"/>
            </a:xfrm>
          </p:grpSpPr>
          <p:sp>
            <p:nvSpPr>
              <p:cNvPr id="140317" name="Line 23"/>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8" name="Line 24"/>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0" name="Group 25"/>
          <p:cNvGrpSpPr/>
          <p:nvPr/>
        </p:nvGrpSpPr>
        <p:grpSpPr bwMode="auto">
          <a:xfrm>
            <a:off x="1676400" y="4722813"/>
            <a:ext cx="4953000" cy="839787"/>
            <a:chOff x="1104" y="2975"/>
            <a:chExt cx="3120" cy="529"/>
          </a:xfrm>
        </p:grpSpPr>
        <p:sp>
          <p:nvSpPr>
            <p:cNvPr id="118810" name="Text Box 26"/>
            <p:cNvSpPr txBox="1">
              <a:spLocks noChangeArrowheads="1"/>
            </p:cNvSpPr>
            <p:nvPr/>
          </p:nvSpPr>
          <p:spPr bwMode="auto">
            <a:xfrm>
              <a:off x="2880" y="2975"/>
              <a:ext cx="288" cy="519"/>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effectLst>
                    <a:outerShdw blurRad="38100" dist="38100" dir="2700000" algn="tl">
                      <a:srgbClr val="DDDDDD"/>
                    </a:outerShdw>
                  </a:effectLst>
                </a:rPr>
                <a:t>.</a:t>
              </a:r>
            </a:p>
          </p:txBody>
        </p:sp>
        <p:sp>
          <p:nvSpPr>
            <p:cNvPr id="118811" name="Rectangle 27"/>
            <p:cNvSpPr>
              <a:spLocks noChangeArrowheads="1"/>
            </p:cNvSpPr>
            <p:nvPr/>
          </p:nvSpPr>
          <p:spPr bwMode="auto">
            <a:xfrm>
              <a:off x="1104" y="3139"/>
              <a:ext cx="3120" cy="365"/>
            </a:xfrm>
            <a:prstGeom prst="rect">
              <a:avLst/>
            </a:prstGeom>
            <a:noFill/>
            <a:ln w="9525">
              <a:noFill/>
              <a:miter lim="800000"/>
            </a:ln>
          </p:spPr>
          <p:txBody>
            <a:bodyPr>
              <a:spAutoFit/>
            </a:bodyPr>
            <a:lstStyle/>
            <a:p>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1</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9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5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sp>
          <p:nvSpPr>
            <p:cNvPr id="118812" name="Rectangle 28"/>
            <p:cNvSpPr>
              <a:spLocks noChangeArrowheads="1"/>
            </p:cNvSpPr>
            <p:nvPr/>
          </p:nvSpPr>
          <p:spPr bwMode="auto">
            <a:xfrm>
              <a:off x="2044" y="2975"/>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grpSp>
          <p:nvGrpSpPr>
            <p:cNvPr id="140310" name="Group 29"/>
            <p:cNvGrpSpPr/>
            <p:nvPr/>
          </p:nvGrpSpPr>
          <p:grpSpPr bwMode="auto">
            <a:xfrm>
              <a:off x="1488" y="3119"/>
              <a:ext cx="2160" cy="48"/>
              <a:chOff x="2880" y="3456"/>
              <a:chExt cx="2496" cy="48"/>
            </a:xfrm>
          </p:grpSpPr>
          <p:sp>
            <p:nvSpPr>
              <p:cNvPr id="140311" name="Line 30"/>
              <p:cNvSpPr>
                <a:spLocks noChangeShapeType="1"/>
              </p:cNvSpPr>
              <p:nvPr/>
            </p:nvSpPr>
            <p:spPr bwMode="auto">
              <a:xfrm>
                <a:off x="2880"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2" name="Line 31"/>
              <p:cNvSpPr>
                <a:spLocks noChangeShapeType="1"/>
              </p:cNvSpPr>
              <p:nvPr/>
            </p:nvSpPr>
            <p:spPr bwMode="auto">
              <a:xfrm>
                <a:off x="2880" y="3456"/>
                <a:ext cx="249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3" name="Line 32"/>
              <p:cNvSpPr>
                <a:spLocks noChangeShapeType="1"/>
              </p:cNvSpPr>
              <p:nvPr/>
            </p:nvSpPr>
            <p:spPr bwMode="auto">
              <a:xfrm>
                <a:off x="4704"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14" name="Line 33"/>
              <p:cNvSpPr>
                <a:spLocks noChangeShapeType="1"/>
              </p:cNvSpPr>
              <p:nvPr/>
            </p:nvSpPr>
            <p:spPr bwMode="auto">
              <a:xfrm>
                <a:off x="3792" y="3504"/>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2" name="Group 34"/>
          <p:cNvGrpSpPr/>
          <p:nvPr/>
        </p:nvGrpSpPr>
        <p:grpSpPr bwMode="auto">
          <a:xfrm>
            <a:off x="1371600" y="2817813"/>
            <a:ext cx="6629400" cy="869950"/>
            <a:chOff x="720" y="1104"/>
            <a:chExt cx="4176" cy="548"/>
          </a:xfrm>
        </p:grpSpPr>
        <p:grpSp>
          <p:nvGrpSpPr>
            <p:cNvPr id="140296" name="Group 35"/>
            <p:cNvGrpSpPr/>
            <p:nvPr/>
          </p:nvGrpSpPr>
          <p:grpSpPr bwMode="auto">
            <a:xfrm>
              <a:off x="2544" y="1104"/>
              <a:ext cx="2352" cy="548"/>
              <a:chOff x="2688" y="576"/>
              <a:chExt cx="2352" cy="548"/>
            </a:xfrm>
          </p:grpSpPr>
          <p:sp>
            <p:nvSpPr>
              <p:cNvPr id="118820" name="Rectangle 36"/>
              <p:cNvSpPr>
                <a:spLocks noChangeArrowheads="1"/>
              </p:cNvSpPr>
              <p:nvPr/>
            </p:nvSpPr>
            <p:spPr bwMode="auto">
              <a:xfrm>
                <a:off x="3744" y="576"/>
                <a:ext cx="212" cy="519"/>
              </a:xfrm>
              <a:prstGeom prst="rect">
                <a:avLst/>
              </a:prstGeom>
              <a:noFill/>
              <a:ln w="9525">
                <a:noFill/>
                <a:miter lim="800000"/>
              </a:ln>
            </p:spPr>
            <p:txBody>
              <a:bodyPr wrap="none">
                <a:spAutoFit/>
              </a:bodyPr>
              <a:lstStyle/>
              <a:p>
                <a:pPr>
                  <a:spcBef>
                    <a:spcPct val="50000"/>
                  </a:spcBef>
                </a:pPr>
                <a:r>
                  <a:rPr lang="en-US" altLang="zh-CN" sz="4800" b="1">
                    <a:effectLst>
                      <a:outerShdw blurRad="38100" dist="38100" dir="2700000" algn="tl">
                        <a:srgbClr val="DDDDDD"/>
                      </a:outerShdw>
                    </a:effectLst>
                    <a:latin typeface="Times New Roman" panose="02020603050405020304" charset="0"/>
                  </a:rPr>
                  <a:t>.</a:t>
                </a:r>
              </a:p>
            </p:txBody>
          </p:sp>
          <p:sp>
            <p:nvSpPr>
              <p:cNvPr id="118821" name="Rectangle 37"/>
              <p:cNvSpPr>
                <a:spLocks noChangeArrowheads="1"/>
              </p:cNvSpPr>
              <p:nvPr/>
            </p:nvSpPr>
            <p:spPr bwMode="auto">
              <a:xfrm>
                <a:off x="2688" y="720"/>
                <a:ext cx="2352" cy="404"/>
              </a:xfrm>
              <a:prstGeom prst="rect">
                <a:avLst/>
              </a:prstGeom>
              <a:noFill/>
              <a:ln w="9525">
                <a:noFill/>
                <a:miter lim="800000"/>
              </a:ln>
            </p:spPr>
            <p:txBody>
              <a:bodyPr>
                <a:spAutoFit/>
              </a:bodyPr>
              <a:lstStyle/>
              <a:p>
                <a:r>
                  <a:rPr lang="en-US" altLang="zh-CN" sz="3600" b="1">
                    <a:effectLst>
                      <a:outerShdw blurRad="38100" dist="38100" dir="2700000" algn="tl">
                        <a:srgbClr val="DDDDDD"/>
                      </a:outerShdw>
                    </a:effectLst>
                    <a:latin typeface="Times New Roman" panose="02020603050405020304" charset="0"/>
                  </a:rPr>
                  <a:t> </a:t>
                </a:r>
                <a:r>
                  <a:rPr lang="en-US" altLang="zh-CN" sz="3200" b="1">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2  </a:t>
                </a:r>
                <a:r>
                  <a:rPr lang="en-US" altLang="zh-CN" sz="3200" b="1">
                    <a:effectLst>
                      <a:outerShdw blurRad="38100" dist="38100" dir="2700000" algn="tl">
                        <a:srgbClr val="DDDDDD"/>
                      </a:outerShdw>
                    </a:effectLst>
                    <a:latin typeface="Times New Roman" panose="02020603050405020304" charset="0"/>
                  </a:rPr>
                  <a:t>+</a:t>
                </a:r>
                <a:r>
                  <a:rPr lang="en-US" altLang="zh-CN" sz="3200" b="1" baseline="-25000">
                    <a:effectLst>
                      <a:outerShdw blurRad="38100" dist="38100" dir="2700000" algn="tl">
                        <a:srgbClr val="DDDDDD"/>
                      </a:outerShdw>
                    </a:effectLst>
                    <a:latin typeface="Times New Roman" panose="02020603050405020304" charset="0"/>
                  </a:rPr>
                  <a:t>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303" name="Group 38"/>
              <p:cNvGrpSpPr/>
              <p:nvPr/>
            </p:nvGrpSpPr>
            <p:grpSpPr bwMode="auto">
              <a:xfrm>
                <a:off x="3024" y="768"/>
                <a:ext cx="1536" cy="48"/>
                <a:chOff x="3552" y="1968"/>
                <a:chExt cx="1728" cy="48"/>
              </a:xfrm>
            </p:grpSpPr>
            <p:sp>
              <p:nvSpPr>
                <p:cNvPr id="140304" name="Line 39"/>
                <p:cNvSpPr>
                  <a:spLocks noChangeShapeType="1"/>
                </p:cNvSpPr>
                <p:nvPr/>
              </p:nvSpPr>
              <p:spPr bwMode="auto">
                <a:xfrm>
                  <a:off x="3552" y="2016"/>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5" name="Line 40"/>
                <p:cNvSpPr>
                  <a:spLocks noChangeShapeType="1"/>
                </p:cNvSpPr>
                <p:nvPr/>
              </p:nvSpPr>
              <p:spPr bwMode="auto">
                <a:xfrm>
                  <a:off x="4608" y="2016"/>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6" name="Line 41"/>
                <p:cNvSpPr>
                  <a:spLocks noChangeShapeType="1"/>
                </p:cNvSpPr>
                <p:nvPr/>
              </p:nvSpPr>
              <p:spPr bwMode="auto">
                <a:xfrm>
                  <a:off x="3552" y="1968"/>
                  <a:ext cx="17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
          <p:nvSpPr>
            <p:cNvPr id="118826" name="Rectangle 42"/>
            <p:cNvSpPr>
              <a:spLocks noChangeArrowheads="1"/>
            </p:cNvSpPr>
            <p:nvPr/>
          </p:nvSpPr>
          <p:spPr bwMode="auto">
            <a:xfrm>
              <a:off x="720" y="1276"/>
              <a:ext cx="1968" cy="365"/>
            </a:xfrm>
            <a:prstGeom prst="rect">
              <a:avLst/>
            </a:prstGeom>
            <a:noFill/>
            <a:ln w="9525">
              <a:noFill/>
              <a:miter lim="800000"/>
            </a:ln>
          </p:spPr>
          <p:txBody>
            <a:bodyPr>
              <a:spAutoFit/>
            </a:bodyPr>
            <a:lstStyle/>
            <a:p>
              <a:pPr>
                <a:spcBef>
                  <a:spcPct val="50000"/>
                </a:spcBef>
              </a:pPr>
              <a:r>
                <a:rPr lang="en-US" altLang="zh-CN" sz="3200" b="1" i="1">
                  <a:effectLst>
                    <a:outerShdw blurRad="38100" dist="38100" dir="2700000" algn="tl">
                      <a:srgbClr val="DDDDDD"/>
                    </a:outerShdw>
                  </a:effectLst>
                  <a:latin typeface="Times New Roman" panose="02020603050405020304" charset="0"/>
                </a:rPr>
                <a:t>Y</a:t>
              </a:r>
              <a:r>
                <a:rPr lang="en-US" altLang="zh-CN" sz="3200" b="1" baseline="-25000">
                  <a:effectLst>
                    <a:outerShdw blurRad="38100" dist="38100" dir="2700000" algn="tl">
                      <a:srgbClr val="DDDDDD"/>
                    </a:outerShdw>
                  </a:effectLst>
                  <a:latin typeface="Times New Roman" panose="02020603050405020304" charset="0"/>
                </a:rPr>
                <a:t>1</a:t>
              </a:r>
              <a:r>
                <a:rPr lang="en-US" altLang="zh-CN" sz="3200" b="1">
                  <a:effectLst>
                    <a:outerShdw blurRad="38100" dist="38100" dir="2700000" algn="tl">
                      <a:srgbClr val="DDDDDD"/>
                    </a:outerShdw>
                  </a:effectLst>
                  <a:latin typeface="Times New Roman" panose="02020603050405020304" charset="0"/>
                </a:rPr>
                <a:t> = </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2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3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6 </a:t>
              </a:r>
              <a:r>
                <a:rPr lang="en-US" altLang="zh-CN" sz="3200" b="1">
                  <a:effectLst>
                    <a:outerShdw blurRad="38100" dist="38100" dir="2700000" algn="tl">
                      <a:srgbClr val="DDDDDD"/>
                    </a:outerShdw>
                  </a:effectLst>
                  <a:latin typeface="Times New Roman" panose="02020603050405020304" charset="0"/>
                </a:rPr>
                <a:t>+</a:t>
              </a:r>
              <a:r>
                <a:rPr lang="en-US" altLang="zh-CN" sz="3200" b="1" i="1">
                  <a:effectLst>
                    <a:outerShdw blurRad="38100" dist="38100" dir="2700000" algn="tl">
                      <a:srgbClr val="DDDDDD"/>
                    </a:outerShdw>
                  </a:effectLst>
                  <a:latin typeface="Times New Roman" panose="02020603050405020304" charset="0"/>
                </a:rPr>
                <a:t>I</a:t>
              </a:r>
              <a:r>
                <a:rPr lang="en-US" altLang="zh-CN" sz="3200" b="1" baseline="-25000">
                  <a:effectLst>
                    <a:outerShdw blurRad="38100" dist="38100" dir="2700000" algn="tl">
                      <a:srgbClr val="DDDDDD"/>
                    </a:outerShdw>
                  </a:effectLst>
                  <a:latin typeface="Times New Roman" panose="02020603050405020304" charset="0"/>
                </a:rPr>
                <a:t>7</a:t>
              </a:r>
            </a:p>
          </p:txBody>
        </p:sp>
        <p:grpSp>
          <p:nvGrpSpPr>
            <p:cNvPr id="140298" name="Group 43"/>
            <p:cNvGrpSpPr/>
            <p:nvPr/>
          </p:nvGrpSpPr>
          <p:grpSpPr bwMode="auto">
            <a:xfrm flipV="1">
              <a:off x="1296" y="1296"/>
              <a:ext cx="1296" cy="47"/>
              <a:chOff x="3600" y="1488"/>
              <a:chExt cx="1632" cy="48"/>
            </a:xfrm>
          </p:grpSpPr>
          <p:sp>
            <p:nvSpPr>
              <p:cNvPr id="140299" name="Line 44"/>
              <p:cNvSpPr>
                <a:spLocks noChangeShapeType="1"/>
              </p:cNvSpPr>
              <p:nvPr/>
            </p:nvSpPr>
            <p:spPr bwMode="auto">
              <a:xfrm>
                <a:off x="3600" y="1536"/>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40300" name="Line 45"/>
              <p:cNvSpPr>
                <a:spLocks noChangeShapeType="1"/>
              </p:cNvSpPr>
              <p:nvPr/>
            </p:nvSpPr>
            <p:spPr bwMode="auto">
              <a:xfrm>
                <a:off x="3600" y="1488"/>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14400" y="381000"/>
            <a:ext cx="2514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画出逻辑图</a:t>
            </a:r>
          </a:p>
        </p:txBody>
      </p:sp>
      <p:grpSp>
        <p:nvGrpSpPr>
          <p:cNvPr id="2" name="Group 129"/>
          <p:cNvGrpSpPr/>
          <p:nvPr/>
        </p:nvGrpSpPr>
        <p:grpSpPr bwMode="auto">
          <a:xfrm>
            <a:off x="1219200" y="762000"/>
            <a:ext cx="6934200" cy="5562600"/>
            <a:chOff x="768" y="480"/>
            <a:chExt cx="4368" cy="3504"/>
          </a:xfrm>
        </p:grpSpPr>
        <p:grpSp>
          <p:nvGrpSpPr>
            <p:cNvPr id="141316" name="Group 3"/>
            <p:cNvGrpSpPr/>
            <p:nvPr/>
          </p:nvGrpSpPr>
          <p:grpSpPr bwMode="auto">
            <a:xfrm>
              <a:off x="768" y="3696"/>
              <a:ext cx="4278" cy="288"/>
              <a:chOff x="768" y="3888"/>
              <a:chExt cx="4394" cy="288"/>
            </a:xfrm>
          </p:grpSpPr>
          <p:sp>
            <p:nvSpPr>
              <p:cNvPr id="141429" name="Text Box 4"/>
              <p:cNvSpPr txBox="1">
                <a:spLocks noChangeArrowheads="1"/>
              </p:cNvSpPr>
              <p:nvPr/>
            </p:nvSpPr>
            <p:spPr bwMode="auto">
              <a:xfrm>
                <a:off x="2592" y="3888"/>
                <a:ext cx="17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1</a:t>
                </a:r>
              </a:p>
            </p:txBody>
          </p:sp>
          <p:sp>
            <p:nvSpPr>
              <p:cNvPr id="141430" name="Text Box 5"/>
              <p:cNvSpPr txBox="1">
                <a:spLocks noChangeArrowheads="1"/>
              </p:cNvSpPr>
              <p:nvPr/>
            </p:nvSpPr>
            <p:spPr bwMode="auto">
              <a:xfrm>
                <a:off x="4272" y="3888"/>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FF0000"/>
                    </a:solidFill>
                  </a:rPr>
                  <a:t>0</a:t>
                </a:r>
              </a:p>
            </p:txBody>
          </p:sp>
          <p:sp>
            <p:nvSpPr>
              <p:cNvPr id="141431" name="Rectangle 6"/>
              <p:cNvSpPr>
                <a:spLocks noChangeArrowheads="1"/>
              </p:cNvSpPr>
              <p:nvPr/>
            </p:nvSpPr>
            <p:spPr bwMode="auto">
              <a:xfrm>
                <a:off x="494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2" name="Rectangle 7"/>
              <p:cNvSpPr>
                <a:spLocks noChangeArrowheads="1"/>
              </p:cNvSpPr>
              <p:nvPr/>
            </p:nvSpPr>
            <p:spPr bwMode="auto">
              <a:xfrm>
                <a:off x="3408"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3" name="Rectangle 8"/>
              <p:cNvSpPr>
                <a:spLocks noChangeArrowheads="1"/>
              </p:cNvSpPr>
              <p:nvPr/>
            </p:nvSpPr>
            <p:spPr bwMode="auto">
              <a:xfrm>
                <a:off x="182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4" name="Rectangle 9"/>
              <p:cNvSpPr>
                <a:spLocks noChangeArrowheads="1"/>
              </p:cNvSpPr>
              <p:nvPr/>
            </p:nvSpPr>
            <p:spPr bwMode="auto">
              <a:xfrm>
                <a:off x="1584"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5" name="Rectangle 10"/>
              <p:cNvSpPr>
                <a:spLocks noChangeArrowheads="1"/>
              </p:cNvSpPr>
              <p:nvPr/>
            </p:nvSpPr>
            <p:spPr bwMode="auto">
              <a:xfrm>
                <a:off x="1344"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6" name="Rectangle 11"/>
              <p:cNvSpPr>
                <a:spLocks noChangeArrowheads="1"/>
              </p:cNvSpPr>
              <p:nvPr/>
            </p:nvSpPr>
            <p:spPr bwMode="auto">
              <a:xfrm>
                <a:off x="1056" y="3888"/>
                <a:ext cx="217"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37" name="Rectangle 12"/>
              <p:cNvSpPr>
                <a:spLocks noChangeArrowheads="1"/>
              </p:cNvSpPr>
              <p:nvPr/>
            </p:nvSpPr>
            <p:spPr bwMode="auto">
              <a:xfrm>
                <a:off x="768" y="3888"/>
                <a:ext cx="218"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grpSp>
          <p:nvGrpSpPr>
            <p:cNvPr id="141317" name="Group 13"/>
            <p:cNvGrpSpPr/>
            <p:nvPr/>
          </p:nvGrpSpPr>
          <p:grpSpPr bwMode="auto">
            <a:xfrm>
              <a:off x="1056" y="1872"/>
              <a:ext cx="3984" cy="288"/>
              <a:chOff x="1056" y="1968"/>
              <a:chExt cx="3984" cy="288"/>
            </a:xfrm>
          </p:grpSpPr>
          <p:sp>
            <p:nvSpPr>
              <p:cNvPr id="141423" name="Rectangle 14"/>
              <p:cNvSpPr>
                <a:spLocks noChangeArrowheads="1"/>
              </p:cNvSpPr>
              <p:nvPr/>
            </p:nvSpPr>
            <p:spPr bwMode="auto">
              <a:xfrm>
                <a:off x="4848" y="1968"/>
                <a:ext cx="192" cy="288"/>
              </a:xfrm>
              <a:prstGeom prst="rect">
                <a:avLst/>
              </a:prstGeom>
              <a:noFill/>
              <a:ln>
                <a:noFill/>
              </a:ln>
            </p:spPr>
            <p:txBody>
              <a:bodyPr>
                <a:spAutoFit/>
              </a:bodyPr>
              <a:lstStyle/>
              <a:p>
                <a:pPr>
                  <a:spcBef>
                    <a:spcPct val="50000"/>
                  </a:spcBef>
                </a:pPr>
                <a:r>
                  <a:rPr lang="en-US" altLang="zh-CN" b="1">
                    <a:solidFill>
                      <a:srgbClr val="FF0000"/>
                    </a:solidFill>
                    <a:latin typeface="Times New Roman" panose="02020603050405020304" charset="0"/>
                  </a:rPr>
                  <a:t>1</a:t>
                </a:r>
              </a:p>
            </p:txBody>
          </p:sp>
          <p:sp>
            <p:nvSpPr>
              <p:cNvPr id="141424" name="Rectangle 15"/>
              <p:cNvSpPr>
                <a:spLocks noChangeArrowheads="1"/>
              </p:cNvSpPr>
              <p:nvPr/>
            </p:nvSpPr>
            <p:spPr bwMode="auto">
              <a:xfrm>
                <a:off x="4128"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5" name="Rectangle 16"/>
              <p:cNvSpPr>
                <a:spLocks noChangeArrowheads="1"/>
              </p:cNvSpPr>
              <p:nvPr/>
            </p:nvSpPr>
            <p:spPr bwMode="auto">
              <a:xfrm>
                <a:off x="3360"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6" name="Rectangle 17"/>
              <p:cNvSpPr>
                <a:spLocks noChangeArrowheads="1"/>
              </p:cNvSpPr>
              <p:nvPr/>
            </p:nvSpPr>
            <p:spPr bwMode="auto">
              <a:xfrm>
                <a:off x="2592"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7" name="Rectangle 18"/>
              <p:cNvSpPr>
                <a:spLocks noChangeArrowheads="1"/>
              </p:cNvSpPr>
              <p:nvPr/>
            </p:nvSpPr>
            <p:spPr bwMode="auto">
              <a:xfrm>
                <a:off x="1824"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8" name="Rectangle 19"/>
              <p:cNvSpPr>
                <a:spLocks noChangeArrowheads="1"/>
              </p:cNvSpPr>
              <p:nvPr/>
            </p:nvSpPr>
            <p:spPr bwMode="auto">
              <a:xfrm>
                <a:off x="1056" y="196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grpSp>
        <p:grpSp>
          <p:nvGrpSpPr>
            <p:cNvPr id="141318" name="Group 20"/>
            <p:cNvGrpSpPr/>
            <p:nvPr/>
          </p:nvGrpSpPr>
          <p:grpSpPr bwMode="auto">
            <a:xfrm>
              <a:off x="1152" y="768"/>
              <a:ext cx="3812" cy="336"/>
              <a:chOff x="1248" y="528"/>
              <a:chExt cx="3812" cy="336"/>
            </a:xfrm>
          </p:grpSpPr>
          <p:sp>
            <p:nvSpPr>
              <p:cNvPr id="141419" name="Rectangle 21"/>
              <p:cNvSpPr>
                <a:spLocks noChangeArrowheads="1"/>
              </p:cNvSpPr>
              <p:nvPr/>
            </p:nvSpPr>
            <p:spPr bwMode="auto">
              <a:xfrm>
                <a:off x="1248" y="576"/>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0" name="Rectangle 22"/>
              <p:cNvSpPr>
                <a:spLocks noChangeArrowheads="1"/>
              </p:cNvSpPr>
              <p:nvPr/>
            </p:nvSpPr>
            <p:spPr bwMode="auto">
              <a:xfrm>
                <a:off x="2112" y="576"/>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1</a:t>
                </a:r>
              </a:p>
            </p:txBody>
          </p:sp>
          <p:sp>
            <p:nvSpPr>
              <p:cNvPr id="141421" name="Rectangle 23"/>
              <p:cNvSpPr>
                <a:spLocks noChangeArrowheads="1"/>
              </p:cNvSpPr>
              <p:nvPr/>
            </p:nvSpPr>
            <p:spPr bwMode="auto">
              <a:xfrm>
                <a:off x="3600" y="52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sp>
            <p:nvSpPr>
              <p:cNvPr id="141422" name="Rectangle 24"/>
              <p:cNvSpPr>
                <a:spLocks noChangeArrowheads="1"/>
              </p:cNvSpPr>
              <p:nvPr/>
            </p:nvSpPr>
            <p:spPr bwMode="auto">
              <a:xfrm>
                <a:off x="4848" y="528"/>
                <a:ext cx="212" cy="288"/>
              </a:xfrm>
              <a:prstGeom prst="rect">
                <a:avLst/>
              </a:prstGeom>
              <a:noFill/>
              <a:ln>
                <a:noFill/>
              </a:ln>
            </p:spPr>
            <p:txBody>
              <a:bodyPr wrap="none">
                <a:spAutoFit/>
              </a:bodyPr>
              <a:lstStyle/>
              <a:p>
                <a:pPr>
                  <a:spcBef>
                    <a:spcPct val="50000"/>
                  </a:spcBef>
                </a:pPr>
                <a:r>
                  <a:rPr lang="en-US" altLang="zh-CN" b="1">
                    <a:solidFill>
                      <a:srgbClr val="FF0000"/>
                    </a:solidFill>
                    <a:latin typeface="Times New Roman" panose="02020603050405020304" charset="0"/>
                  </a:rPr>
                  <a:t>0</a:t>
                </a:r>
              </a:p>
            </p:txBody>
          </p:sp>
        </p:grpSp>
        <p:sp>
          <p:nvSpPr>
            <p:cNvPr id="141319" name="Rectangle 26"/>
            <p:cNvSpPr>
              <a:spLocks noChangeArrowheads="1"/>
            </p:cNvSpPr>
            <p:nvPr/>
          </p:nvSpPr>
          <p:spPr bwMode="auto">
            <a:xfrm>
              <a:off x="814" y="1215"/>
              <a:ext cx="552" cy="461"/>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0" name="Text Box 27"/>
            <p:cNvSpPr txBox="1">
              <a:spLocks noChangeArrowheads="1"/>
            </p:cNvSpPr>
            <p:nvPr/>
          </p:nvSpPr>
          <p:spPr bwMode="auto">
            <a:xfrm>
              <a:off x="952" y="1215"/>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1</a:t>
              </a:r>
              <a:endParaRPr lang="en-US" altLang="zh-CN" sz="3600" b="1">
                <a:solidFill>
                  <a:srgbClr val="000099"/>
                </a:solidFill>
              </a:endParaRPr>
            </a:p>
          </p:txBody>
        </p:sp>
        <p:sp>
          <p:nvSpPr>
            <p:cNvPr id="141321" name="Oval 28"/>
            <p:cNvSpPr>
              <a:spLocks noChangeArrowheads="1"/>
            </p:cNvSpPr>
            <p:nvPr/>
          </p:nvSpPr>
          <p:spPr bwMode="auto">
            <a:xfrm>
              <a:off x="1044" y="1123"/>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2" name="Line 29"/>
            <p:cNvSpPr>
              <a:spLocks noChangeShapeType="1"/>
            </p:cNvSpPr>
            <p:nvPr/>
          </p:nvSpPr>
          <p:spPr bwMode="auto">
            <a:xfrm flipV="1">
              <a:off x="1090" y="893"/>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3" name="Rectangle 30"/>
            <p:cNvSpPr>
              <a:spLocks noChangeArrowheads="1"/>
            </p:cNvSpPr>
            <p:nvPr/>
          </p:nvSpPr>
          <p:spPr bwMode="auto">
            <a:xfrm>
              <a:off x="1642" y="1215"/>
              <a:ext cx="551" cy="461"/>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4" name="Text Box 31"/>
            <p:cNvSpPr txBox="1">
              <a:spLocks noChangeArrowheads="1"/>
            </p:cNvSpPr>
            <p:nvPr/>
          </p:nvSpPr>
          <p:spPr bwMode="auto">
            <a:xfrm>
              <a:off x="1734" y="1215"/>
              <a:ext cx="321"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25" name="Oval 32"/>
            <p:cNvSpPr>
              <a:spLocks noChangeArrowheads="1"/>
            </p:cNvSpPr>
            <p:nvPr/>
          </p:nvSpPr>
          <p:spPr bwMode="auto">
            <a:xfrm>
              <a:off x="1871" y="1123"/>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6" name="Line 33"/>
            <p:cNvSpPr>
              <a:spLocks noChangeShapeType="1"/>
            </p:cNvSpPr>
            <p:nvPr/>
          </p:nvSpPr>
          <p:spPr bwMode="auto">
            <a:xfrm flipV="1">
              <a:off x="1917" y="893"/>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27" name="Rectangle 34"/>
            <p:cNvSpPr>
              <a:spLocks noChangeArrowheads="1"/>
            </p:cNvSpPr>
            <p:nvPr/>
          </p:nvSpPr>
          <p:spPr bwMode="auto">
            <a:xfrm>
              <a:off x="3159" y="1169"/>
              <a:ext cx="552" cy="46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28" name="Text Box 35"/>
            <p:cNvSpPr txBox="1">
              <a:spLocks noChangeArrowheads="1"/>
            </p:cNvSpPr>
            <p:nvPr/>
          </p:nvSpPr>
          <p:spPr bwMode="auto">
            <a:xfrm>
              <a:off x="3251" y="1169"/>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29" name="Oval 36"/>
            <p:cNvSpPr>
              <a:spLocks noChangeArrowheads="1"/>
            </p:cNvSpPr>
            <p:nvPr/>
          </p:nvSpPr>
          <p:spPr bwMode="auto">
            <a:xfrm>
              <a:off x="3389" y="1077"/>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0" name="Line 37"/>
            <p:cNvSpPr>
              <a:spLocks noChangeShapeType="1"/>
            </p:cNvSpPr>
            <p:nvPr/>
          </p:nvSpPr>
          <p:spPr bwMode="auto">
            <a:xfrm flipV="1">
              <a:off x="3435" y="84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1" name="Rectangle 38"/>
            <p:cNvSpPr>
              <a:spLocks noChangeArrowheads="1"/>
            </p:cNvSpPr>
            <p:nvPr/>
          </p:nvSpPr>
          <p:spPr bwMode="auto">
            <a:xfrm>
              <a:off x="4446" y="1169"/>
              <a:ext cx="552" cy="46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32" name="Text Box 39"/>
            <p:cNvSpPr txBox="1">
              <a:spLocks noChangeArrowheads="1"/>
            </p:cNvSpPr>
            <p:nvPr/>
          </p:nvSpPr>
          <p:spPr bwMode="auto">
            <a:xfrm>
              <a:off x="4538" y="1169"/>
              <a:ext cx="322"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&amp;</a:t>
              </a:r>
              <a:endParaRPr lang="en-US" altLang="zh-CN" sz="3600" b="1">
                <a:solidFill>
                  <a:srgbClr val="000099"/>
                </a:solidFill>
              </a:endParaRPr>
            </a:p>
          </p:txBody>
        </p:sp>
        <p:sp>
          <p:nvSpPr>
            <p:cNvPr id="141333" name="Oval 40"/>
            <p:cNvSpPr>
              <a:spLocks noChangeArrowheads="1"/>
            </p:cNvSpPr>
            <p:nvPr/>
          </p:nvSpPr>
          <p:spPr bwMode="auto">
            <a:xfrm>
              <a:off x="4676" y="1077"/>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4" name="Line 41"/>
            <p:cNvSpPr>
              <a:spLocks noChangeShapeType="1"/>
            </p:cNvSpPr>
            <p:nvPr/>
          </p:nvSpPr>
          <p:spPr bwMode="auto">
            <a:xfrm flipV="1">
              <a:off x="4722" y="84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5" name="Rectangle 42"/>
            <p:cNvSpPr>
              <a:spLocks noChangeArrowheads="1"/>
            </p:cNvSpPr>
            <p:nvPr/>
          </p:nvSpPr>
          <p:spPr bwMode="auto">
            <a:xfrm>
              <a:off x="2331"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36" name="Oval 43"/>
            <p:cNvSpPr>
              <a:spLocks noChangeArrowheads="1"/>
            </p:cNvSpPr>
            <p:nvPr/>
          </p:nvSpPr>
          <p:spPr bwMode="auto">
            <a:xfrm>
              <a:off x="2515"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7" name="Text Box 44"/>
            <p:cNvSpPr txBox="1">
              <a:spLocks noChangeArrowheads="1"/>
            </p:cNvSpPr>
            <p:nvPr/>
          </p:nvSpPr>
          <p:spPr bwMode="auto">
            <a:xfrm>
              <a:off x="2377"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38" name="Line 45"/>
            <p:cNvSpPr>
              <a:spLocks noChangeShapeType="1"/>
            </p:cNvSpPr>
            <p:nvPr/>
          </p:nvSpPr>
          <p:spPr bwMode="auto">
            <a:xfrm flipH="1">
              <a:off x="2469"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39" name="Rectangle 46"/>
            <p:cNvSpPr>
              <a:spLocks noChangeArrowheads="1"/>
            </p:cNvSpPr>
            <p:nvPr/>
          </p:nvSpPr>
          <p:spPr bwMode="auto">
            <a:xfrm>
              <a:off x="860"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0" name="Oval 47"/>
            <p:cNvSpPr>
              <a:spLocks noChangeArrowheads="1"/>
            </p:cNvSpPr>
            <p:nvPr/>
          </p:nvSpPr>
          <p:spPr bwMode="auto">
            <a:xfrm>
              <a:off x="1044"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1" name="Text Box 48"/>
            <p:cNvSpPr txBox="1">
              <a:spLocks noChangeArrowheads="1"/>
            </p:cNvSpPr>
            <p:nvPr/>
          </p:nvSpPr>
          <p:spPr bwMode="auto">
            <a:xfrm>
              <a:off x="906"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42" name="Line 49"/>
            <p:cNvSpPr>
              <a:spLocks noChangeShapeType="1"/>
            </p:cNvSpPr>
            <p:nvPr/>
          </p:nvSpPr>
          <p:spPr bwMode="auto">
            <a:xfrm flipH="1">
              <a:off x="998"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3" name="Rectangle 50"/>
            <p:cNvSpPr>
              <a:spLocks noChangeArrowheads="1"/>
            </p:cNvSpPr>
            <p:nvPr/>
          </p:nvSpPr>
          <p:spPr bwMode="auto">
            <a:xfrm>
              <a:off x="3113"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4" name="Oval 51"/>
            <p:cNvSpPr>
              <a:spLocks noChangeArrowheads="1"/>
            </p:cNvSpPr>
            <p:nvPr/>
          </p:nvSpPr>
          <p:spPr bwMode="auto">
            <a:xfrm>
              <a:off x="3297"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5" name="Text Box 52"/>
            <p:cNvSpPr txBox="1">
              <a:spLocks noChangeArrowheads="1"/>
            </p:cNvSpPr>
            <p:nvPr/>
          </p:nvSpPr>
          <p:spPr bwMode="auto">
            <a:xfrm>
              <a:off x="3159"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46" name="Line 53"/>
            <p:cNvSpPr>
              <a:spLocks noChangeShapeType="1"/>
            </p:cNvSpPr>
            <p:nvPr/>
          </p:nvSpPr>
          <p:spPr bwMode="auto">
            <a:xfrm flipH="1">
              <a:off x="3251"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7" name="Rectangle 54"/>
            <p:cNvSpPr>
              <a:spLocks noChangeArrowheads="1"/>
            </p:cNvSpPr>
            <p:nvPr/>
          </p:nvSpPr>
          <p:spPr bwMode="auto">
            <a:xfrm>
              <a:off x="3895" y="2274"/>
              <a:ext cx="459"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48" name="Oval 55"/>
            <p:cNvSpPr>
              <a:spLocks noChangeArrowheads="1"/>
            </p:cNvSpPr>
            <p:nvPr/>
          </p:nvSpPr>
          <p:spPr bwMode="auto">
            <a:xfrm>
              <a:off x="4078"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49" name="Text Box 56"/>
            <p:cNvSpPr txBox="1">
              <a:spLocks noChangeArrowheads="1"/>
            </p:cNvSpPr>
            <p:nvPr/>
          </p:nvSpPr>
          <p:spPr bwMode="auto">
            <a:xfrm>
              <a:off x="3941" y="2274"/>
              <a:ext cx="459"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0" name="Line 57"/>
            <p:cNvSpPr>
              <a:spLocks noChangeShapeType="1"/>
            </p:cNvSpPr>
            <p:nvPr/>
          </p:nvSpPr>
          <p:spPr bwMode="auto">
            <a:xfrm flipH="1">
              <a:off x="4033" y="2458"/>
              <a:ext cx="91"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1" name="Rectangle 58"/>
            <p:cNvSpPr>
              <a:spLocks noChangeArrowheads="1"/>
            </p:cNvSpPr>
            <p:nvPr/>
          </p:nvSpPr>
          <p:spPr bwMode="auto">
            <a:xfrm>
              <a:off x="4630" y="2274"/>
              <a:ext cx="460"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52" name="Oval 59"/>
            <p:cNvSpPr>
              <a:spLocks noChangeArrowheads="1"/>
            </p:cNvSpPr>
            <p:nvPr/>
          </p:nvSpPr>
          <p:spPr bwMode="auto">
            <a:xfrm>
              <a:off x="4814" y="2182"/>
              <a:ext cx="92"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3" name="Text Box 60"/>
            <p:cNvSpPr txBox="1">
              <a:spLocks noChangeArrowheads="1"/>
            </p:cNvSpPr>
            <p:nvPr/>
          </p:nvSpPr>
          <p:spPr bwMode="auto">
            <a:xfrm>
              <a:off x="4676" y="2274"/>
              <a:ext cx="46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4" name="Line 61"/>
            <p:cNvSpPr>
              <a:spLocks noChangeShapeType="1"/>
            </p:cNvSpPr>
            <p:nvPr/>
          </p:nvSpPr>
          <p:spPr bwMode="auto">
            <a:xfrm flipH="1">
              <a:off x="4768"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5" name="Rectangle 62"/>
            <p:cNvSpPr>
              <a:spLocks noChangeArrowheads="1"/>
            </p:cNvSpPr>
            <p:nvPr/>
          </p:nvSpPr>
          <p:spPr bwMode="auto">
            <a:xfrm>
              <a:off x="1596" y="2274"/>
              <a:ext cx="459" cy="323"/>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41356" name="Oval 63"/>
            <p:cNvSpPr>
              <a:spLocks noChangeArrowheads="1"/>
            </p:cNvSpPr>
            <p:nvPr/>
          </p:nvSpPr>
          <p:spPr bwMode="auto">
            <a:xfrm>
              <a:off x="1780" y="2182"/>
              <a:ext cx="91" cy="9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7" name="Text Box 64"/>
            <p:cNvSpPr txBox="1">
              <a:spLocks noChangeArrowheads="1"/>
            </p:cNvSpPr>
            <p:nvPr/>
          </p:nvSpPr>
          <p:spPr bwMode="auto">
            <a:xfrm>
              <a:off x="1642" y="2274"/>
              <a:ext cx="459"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rPr>
                <a:t>&gt; 1</a:t>
              </a:r>
              <a:endParaRPr lang="en-US" altLang="zh-CN" sz="3600" b="1">
                <a:solidFill>
                  <a:srgbClr val="000099"/>
                </a:solidFill>
              </a:endParaRPr>
            </a:p>
          </p:txBody>
        </p:sp>
        <p:sp>
          <p:nvSpPr>
            <p:cNvPr id="141358" name="Line 65"/>
            <p:cNvSpPr>
              <a:spLocks noChangeShapeType="1"/>
            </p:cNvSpPr>
            <p:nvPr/>
          </p:nvSpPr>
          <p:spPr bwMode="auto">
            <a:xfrm flipH="1">
              <a:off x="1734" y="2458"/>
              <a:ext cx="92" cy="4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59" name="Line 66"/>
            <p:cNvSpPr>
              <a:spLocks noChangeShapeType="1"/>
            </p:cNvSpPr>
            <p:nvPr/>
          </p:nvSpPr>
          <p:spPr bwMode="auto">
            <a:xfrm flipV="1">
              <a:off x="1090" y="1675"/>
              <a:ext cx="0" cy="5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0" name="Line 67"/>
            <p:cNvSpPr>
              <a:spLocks noChangeShapeType="1"/>
            </p:cNvSpPr>
            <p:nvPr/>
          </p:nvSpPr>
          <p:spPr bwMode="auto">
            <a:xfrm flipV="1">
              <a:off x="2561" y="1905"/>
              <a:ext cx="0" cy="27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1" name="Line 68"/>
            <p:cNvSpPr>
              <a:spLocks noChangeShapeType="1"/>
            </p:cNvSpPr>
            <p:nvPr/>
          </p:nvSpPr>
          <p:spPr bwMode="auto">
            <a:xfrm>
              <a:off x="3573" y="1629"/>
              <a:ext cx="0" cy="415"/>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2" name="Line 69"/>
            <p:cNvSpPr>
              <a:spLocks noChangeShapeType="1"/>
            </p:cNvSpPr>
            <p:nvPr/>
          </p:nvSpPr>
          <p:spPr bwMode="auto">
            <a:xfrm>
              <a:off x="3573" y="2044"/>
              <a:ext cx="55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3" name="Line 70"/>
            <p:cNvSpPr>
              <a:spLocks noChangeShapeType="1"/>
            </p:cNvSpPr>
            <p:nvPr/>
          </p:nvSpPr>
          <p:spPr bwMode="auto">
            <a:xfrm>
              <a:off x="3343" y="1629"/>
              <a:ext cx="0" cy="55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4" name="Line 71"/>
            <p:cNvSpPr>
              <a:spLocks noChangeShapeType="1"/>
            </p:cNvSpPr>
            <p:nvPr/>
          </p:nvSpPr>
          <p:spPr bwMode="auto">
            <a:xfrm flipV="1">
              <a:off x="1826" y="1675"/>
              <a:ext cx="0" cy="5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5" name="Line 72"/>
            <p:cNvSpPr>
              <a:spLocks noChangeShapeType="1"/>
            </p:cNvSpPr>
            <p:nvPr/>
          </p:nvSpPr>
          <p:spPr bwMode="auto">
            <a:xfrm>
              <a:off x="2009" y="1675"/>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6" name="Line 73"/>
            <p:cNvSpPr>
              <a:spLocks noChangeShapeType="1"/>
            </p:cNvSpPr>
            <p:nvPr/>
          </p:nvSpPr>
          <p:spPr bwMode="auto">
            <a:xfrm>
              <a:off x="2009" y="1905"/>
              <a:ext cx="55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7" name="Line 74"/>
            <p:cNvSpPr>
              <a:spLocks noChangeShapeType="1"/>
            </p:cNvSpPr>
            <p:nvPr/>
          </p:nvSpPr>
          <p:spPr bwMode="auto">
            <a:xfrm flipV="1">
              <a:off x="4124" y="2044"/>
              <a:ext cx="0" cy="13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8" name="Line 75"/>
            <p:cNvSpPr>
              <a:spLocks noChangeShapeType="1"/>
            </p:cNvSpPr>
            <p:nvPr/>
          </p:nvSpPr>
          <p:spPr bwMode="auto">
            <a:xfrm flipV="1">
              <a:off x="4860" y="1629"/>
              <a:ext cx="0" cy="55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69" name="Line 76"/>
            <p:cNvSpPr>
              <a:spLocks noChangeShapeType="1"/>
            </p:cNvSpPr>
            <p:nvPr/>
          </p:nvSpPr>
          <p:spPr bwMode="auto">
            <a:xfrm>
              <a:off x="3343" y="1905"/>
              <a:ext cx="13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0" name="Line 77"/>
            <p:cNvSpPr>
              <a:spLocks noChangeShapeType="1"/>
            </p:cNvSpPr>
            <p:nvPr/>
          </p:nvSpPr>
          <p:spPr bwMode="auto">
            <a:xfrm flipV="1">
              <a:off x="4722" y="1629"/>
              <a:ext cx="0" cy="2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1" name="Line 78"/>
            <p:cNvSpPr>
              <a:spLocks noChangeShapeType="1"/>
            </p:cNvSpPr>
            <p:nvPr/>
          </p:nvSpPr>
          <p:spPr bwMode="auto">
            <a:xfrm>
              <a:off x="1826" y="1767"/>
              <a:ext cx="275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2" name="Line 79"/>
            <p:cNvSpPr>
              <a:spLocks noChangeShapeType="1"/>
            </p:cNvSpPr>
            <p:nvPr/>
          </p:nvSpPr>
          <p:spPr bwMode="auto">
            <a:xfrm flipV="1">
              <a:off x="4584" y="1629"/>
              <a:ext cx="0" cy="13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3" name="Line 80"/>
            <p:cNvSpPr>
              <a:spLocks noChangeShapeType="1"/>
            </p:cNvSpPr>
            <p:nvPr/>
          </p:nvSpPr>
          <p:spPr bwMode="auto">
            <a:xfrm>
              <a:off x="495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4" name="Line 81"/>
            <p:cNvSpPr>
              <a:spLocks noChangeShapeType="1"/>
            </p:cNvSpPr>
            <p:nvPr/>
          </p:nvSpPr>
          <p:spPr bwMode="auto">
            <a:xfrm>
              <a:off x="95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5" name="Line 82"/>
            <p:cNvSpPr>
              <a:spLocks noChangeShapeType="1"/>
            </p:cNvSpPr>
            <p:nvPr/>
          </p:nvSpPr>
          <p:spPr bwMode="auto">
            <a:xfrm>
              <a:off x="118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6" name="Line 83"/>
            <p:cNvSpPr>
              <a:spLocks noChangeShapeType="1"/>
            </p:cNvSpPr>
            <p:nvPr/>
          </p:nvSpPr>
          <p:spPr bwMode="auto">
            <a:xfrm>
              <a:off x="1688" y="259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7" name="Line 84"/>
            <p:cNvSpPr>
              <a:spLocks noChangeShapeType="1"/>
            </p:cNvSpPr>
            <p:nvPr/>
          </p:nvSpPr>
          <p:spPr bwMode="auto">
            <a:xfrm>
              <a:off x="1918"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8" name="Line 85"/>
            <p:cNvSpPr>
              <a:spLocks noChangeShapeType="1"/>
            </p:cNvSpPr>
            <p:nvPr/>
          </p:nvSpPr>
          <p:spPr bwMode="auto">
            <a:xfrm>
              <a:off x="4722" y="2597"/>
              <a:ext cx="0" cy="55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79" name="Line 86"/>
            <p:cNvSpPr>
              <a:spLocks noChangeShapeType="1"/>
            </p:cNvSpPr>
            <p:nvPr/>
          </p:nvSpPr>
          <p:spPr bwMode="auto">
            <a:xfrm>
              <a:off x="4262"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0" name="Line 87"/>
            <p:cNvSpPr>
              <a:spLocks noChangeShapeType="1"/>
            </p:cNvSpPr>
            <p:nvPr/>
          </p:nvSpPr>
          <p:spPr bwMode="auto">
            <a:xfrm>
              <a:off x="3435"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1" name="Line 88"/>
            <p:cNvSpPr>
              <a:spLocks noChangeShapeType="1"/>
            </p:cNvSpPr>
            <p:nvPr/>
          </p:nvSpPr>
          <p:spPr bwMode="auto">
            <a:xfrm>
              <a:off x="2653" y="2597"/>
              <a:ext cx="0" cy="82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2" name="Line 89"/>
            <p:cNvSpPr>
              <a:spLocks noChangeShapeType="1"/>
            </p:cNvSpPr>
            <p:nvPr/>
          </p:nvSpPr>
          <p:spPr bwMode="auto">
            <a:xfrm>
              <a:off x="3205" y="2597"/>
              <a:ext cx="0" cy="23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3" name="Line 90"/>
            <p:cNvSpPr>
              <a:spLocks noChangeShapeType="1"/>
            </p:cNvSpPr>
            <p:nvPr/>
          </p:nvSpPr>
          <p:spPr bwMode="auto">
            <a:xfrm>
              <a:off x="1458" y="2827"/>
              <a:ext cx="174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4" name="Line 91"/>
            <p:cNvSpPr>
              <a:spLocks noChangeShapeType="1"/>
            </p:cNvSpPr>
            <p:nvPr/>
          </p:nvSpPr>
          <p:spPr bwMode="auto">
            <a:xfrm>
              <a:off x="2423" y="2597"/>
              <a:ext cx="0" cy="3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5" name="Line 92"/>
            <p:cNvSpPr>
              <a:spLocks noChangeShapeType="1"/>
            </p:cNvSpPr>
            <p:nvPr/>
          </p:nvSpPr>
          <p:spPr bwMode="auto">
            <a:xfrm>
              <a:off x="952" y="3149"/>
              <a:ext cx="377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6" name="Line 93"/>
            <p:cNvSpPr>
              <a:spLocks noChangeShapeType="1"/>
            </p:cNvSpPr>
            <p:nvPr/>
          </p:nvSpPr>
          <p:spPr bwMode="auto">
            <a:xfrm>
              <a:off x="4032" y="2597"/>
              <a:ext cx="0" cy="3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7" name="Line 94"/>
            <p:cNvSpPr>
              <a:spLocks noChangeShapeType="1"/>
            </p:cNvSpPr>
            <p:nvPr/>
          </p:nvSpPr>
          <p:spPr bwMode="auto">
            <a:xfrm>
              <a:off x="1688" y="2965"/>
              <a:ext cx="234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8" name="Line 95"/>
            <p:cNvSpPr>
              <a:spLocks noChangeShapeType="1"/>
            </p:cNvSpPr>
            <p:nvPr/>
          </p:nvSpPr>
          <p:spPr bwMode="auto">
            <a:xfrm>
              <a:off x="1458" y="2827"/>
              <a:ext cx="0" cy="599"/>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89" name="Line 96"/>
            <p:cNvSpPr>
              <a:spLocks noChangeShapeType="1"/>
            </p:cNvSpPr>
            <p:nvPr/>
          </p:nvSpPr>
          <p:spPr bwMode="auto">
            <a:xfrm>
              <a:off x="1688" y="2965"/>
              <a:ext cx="0" cy="461"/>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90" name="Oval 97"/>
            <p:cNvSpPr>
              <a:spLocks noChangeArrowheads="1"/>
            </p:cNvSpPr>
            <p:nvPr/>
          </p:nvSpPr>
          <p:spPr bwMode="auto">
            <a:xfrm>
              <a:off x="920" y="342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41391" name="Group 98"/>
            <p:cNvGrpSpPr/>
            <p:nvPr/>
          </p:nvGrpSpPr>
          <p:grpSpPr bwMode="auto">
            <a:xfrm>
              <a:off x="768" y="3456"/>
              <a:ext cx="4368" cy="327"/>
              <a:chOff x="720" y="3648"/>
              <a:chExt cx="4560" cy="341"/>
            </a:xfrm>
          </p:grpSpPr>
          <p:sp>
            <p:nvSpPr>
              <p:cNvPr id="141410" name="Text Box 99"/>
              <p:cNvSpPr txBox="1">
                <a:spLocks noChangeArrowheads="1"/>
              </p:cNvSpPr>
              <p:nvPr/>
            </p:nvSpPr>
            <p:spPr bwMode="auto">
              <a:xfrm>
                <a:off x="4896" y="3648"/>
                <a:ext cx="384" cy="341"/>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 I</a:t>
                </a:r>
                <a:r>
                  <a:rPr lang="en-US" altLang="zh-CN" sz="2800" b="1" baseline="-25000">
                    <a:solidFill>
                      <a:srgbClr val="000099"/>
                    </a:solidFill>
                  </a:rPr>
                  <a:t>1</a:t>
                </a:r>
              </a:p>
            </p:txBody>
          </p:sp>
          <p:sp>
            <p:nvSpPr>
              <p:cNvPr id="141411" name="Rectangle 100"/>
              <p:cNvSpPr>
                <a:spLocks noChangeArrowheads="1"/>
              </p:cNvSpPr>
              <p:nvPr/>
            </p:nvSpPr>
            <p:spPr bwMode="auto">
              <a:xfrm>
                <a:off x="4224" y="3648"/>
                <a:ext cx="349"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2</a:t>
                </a:r>
              </a:p>
            </p:txBody>
          </p:sp>
          <p:sp>
            <p:nvSpPr>
              <p:cNvPr id="141412" name="Rectangle 101"/>
              <p:cNvSpPr>
                <a:spLocks noChangeArrowheads="1"/>
              </p:cNvSpPr>
              <p:nvPr/>
            </p:nvSpPr>
            <p:spPr bwMode="auto">
              <a:xfrm>
                <a:off x="3360"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3</a:t>
                </a:r>
              </a:p>
            </p:txBody>
          </p:sp>
          <p:sp>
            <p:nvSpPr>
              <p:cNvPr id="141413" name="Rectangle 102"/>
              <p:cNvSpPr>
                <a:spLocks noChangeArrowheads="1"/>
              </p:cNvSpPr>
              <p:nvPr/>
            </p:nvSpPr>
            <p:spPr bwMode="auto">
              <a:xfrm>
                <a:off x="2544"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4</a:t>
                </a:r>
              </a:p>
            </p:txBody>
          </p:sp>
          <p:sp>
            <p:nvSpPr>
              <p:cNvPr id="141414" name="Rectangle 103"/>
              <p:cNvSpPr>
                <a:spLocks noChangeArrowheads="1"/>
              </p:cNvSpPr>
              <p:nvPr/>
            </p:nvSpPr>
            <p:spPr bwMode="auto">
              <a:xfrm>
                <a:off x="177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5</a:t>
                </a:r>
              </a:p>
            </p:txBody>
          </p:sp>
          <p:sp>
            <p:nvSpPr>
              <p:cNvPr id="141415" name="Rectangle 104"/>
              <p:cNvSpPr>
                <a:spLocks noChangeArrowheads="1"/>
              </p:cNvSpPr>
              <p:nvPr/>
            </p:nvSpPr>
            <p:spPr bwMode="auto">
              <a:xfrm>
                <a:off x="153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6</a:t>
                </a:r>
              </a:p>
            </p:txBody>
          </p:sp>
          <p:sp>
            <p:nvSpPr>
              <p:cNvPr id="141416" name="Rectangle 105"/>
              <p:cNvSpPr>
                <a:spLocks noChangeArrowheads="1"/>
              </p:cNvSpPr>
              <p:nvPr/>
            </p:nvSpPr>
            <p:spPr bwMode="auto">
              <a:xfrm>
                <a:off x="1296"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7</a:t>
                </a:r>
              </a:p>
            </p:txBody>
          </p:sp>
          <p:sp>
            <p:nvSpPr>
              <p:cNvPr id="141417" name="Rectangle 106"/>
              <p:cNvSpPr>
                <a:spLocks noChangeArrowheads="1"/>
              </p:cNvSpPr>
              <p:nvPr/>
            </p:nvSpPr>
            <p:spPr bwMode="auto">
              <a:xfrm>
                <a:off x="1008" y="3648"/>
                <a:ext cx="384" cy="341"/>
              </a:xfrm>
              <a:prstGeom prst="rect">
                <a:avLst/>
              </a:prstGeom>
              <a:noFill/>
              <a:ln>
                <a:noFill/>
              </a:ln>
            </p:spPr>
            <p:txBody>
              <a:bodyPr>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8</a:t>
                </a:r>
              </a:p>
            </p:txBody>
          </p:sp>
          <p:sp>
            <p:nvSpPr>
              <p:cNvPr id="141418" name="Rectangle 107"/>
              <p:cNvSpPr>
                <a:spLocks noChangeArrowheads="1"/>
              </p:cNvSpPr>
              <p:nvPr/>
            </p:nvSpPr>
            <p:spPr bwMode="auto">
              <a:xfrm>
                <a:off x="720" y="3648"/>
                <a:ext cx="350" cy="341"/>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 I</a:t>
                </a:r>
                <a:r>
                  <a:rPr lang="en-US" altLang="zh-CN" sz="2800" b="1" baseline="-25000">
                    <a:solidFill>
                      <a:srgbClr val="000099"/>
                    </a:solidFill>
                    <a:latin typeface="Times New Roman" panose="02020603050405020304" charset="0"/>
                  </a:rPr>
                  <a:t>9</a:t>
                </a:r>
              </a:p>
            </p:txBody>
          </p:sp>
        </p:grpSp>
        <p:sp>
          <p:nvSpPr>
            <p:cNvPr id="119916" name="Rectangle 108"/>
            <p:cNvSpPr>
              <a:spLocks noChangeArrowheads="1"/>
            </p:cNvSpPr>
            <p:nvPr/>
          </p:nvSpPr>
          <p:spPr bwMode="auto">
            <a:xfrm>
              <a:off x="960" y="528"/>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3</a:t>
              </a:r>
            </a:p>
          </p:txBody>
        </p:sp>
        <p:sp>
          <p:nvSpPr>
            <p:cNvPr id="119917" name="Rectangle 109"/>
            <p:cNvSpPr>
              <a:spLocks noChangeArrowheads="1"/>
            </p:cNvSpPr>
            <p:nvPr/>
          </p:nvSpPr>
          <p:spPr bwMode="auto">
            <a:xfrm>
              <a:off x="1776" y="528"/>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2</a:t>
              </a:r>
            </a:p>
          </p:txBody>
        </p:sp>
        <p:sp>
          <p:nvSpPr>
            <p:cNvPr id="119918" name="Rectangle 110"/>
            <p:cNvSpPr>
              <a:spLocks noChangeArrowheads="1"/>
            </p:cNvSpPr>
            <p:nvPr/>
          </p:nvSpPr>
          <p:spPr bwMode="auto">
            <a:xfrm>
              <a:off x="3312" y="480"/>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1</a:t>
              </a:r>
            </a:p>
          </p:txBody>
        </p:sp>
        <p:sp>
          <p:nvSpPr>
            <p:cNvPr id="119919" name="Rectangle 111"/>
            <p:cNvSpPr>
              <a:spLocks noChangeArrowheads="1"/>
            </p:cNvSpPr>
            <p:nvPr/>
          </p:nvSpPr>
          <p:spPr bwMode="auto">
            <a:xfrm>
              <a:off x="4560" y="480"/>
              <a:ext cx="329" cy="327"/>
            </a:xfrm>
            <a:prstGeom prst="rect">
              <a:avLst/>
            </a:prstGeom>
            <a:noFill/>
            <a:ln w="9525">
              <a:noFill/>
              <a:miter lim="800000"/>
            </a:ln>
            <a:effectLst/>
          </p:spPr>
          <p:txBody>
            <a:bodyPr wrap="none">
              <a:spAutoFit/>
            </a:bodyPr>
            <a:lstStyle/>
            <a:p>
              <a:pPr>
                <a:spcBef>
                  <a:spcPct val="50000"/>
                </a:spcBef>
              </a:pPr>
              <a:r>
                <a:rPr lang="en-US" altLang="zh-CN" sz="2800" b="1" i="1">
                  <a:solidFill>
                    <a:srgbClr val="000099"/>
                  </a:solidFill>
                  <a:effectLst>
                    <a:outerShdw blurRad="38100" dist="38100" dir="2700000" algn="tl">
                      <a:srgbClr val="DDDDDD"/>
                    </a:outerShdw>
                  </a:effectLst>
                  <a:latin typeface="Times New Roman" panose="02020603050405020304" charset="0"/>
                </a:rPr>
                <a:t>Y</a:t>
              </a:r>
              <a:r>
                <a:rPr lang="en-US" altLang="zh-CN" sz="2800" b="1" baseline="-25000">
                  <a:solidFill>
                    <a:srgbClr val="000099"/>
                  </a:solidFill>
                  <a:effectLst>
                    <a:outerShdw blurRad="38100" dist="38100" dir="2700000" algn="tl">
                      <a:srgbClr val="DDDDDD"/>
                    </a:outerShdw>
                  </a:effectLst>
                  <a:latin typeface="Times New Roman" panose="02020603050405020304" charset="0"/>
                </a:rPr>
                <a:t>0</a:t>
              </a:r>
            </a:p>
          </p:txBody>
        </p:sp>
        <p:sp>
          <p:nvSpPr>
            <p:cNvPr id="141396" name="Oval 114"/>
            <p:cNvSpPr>
              <a:spLocks noChangeArrowheads="1"/>
            </p:cNvSpPr>
            <p:nvPr/>
          </p:nvSpPr>
          <p:spPr bwMode="auto">
            <a:xfrm>
              <a:off x="1804" y="1747"/>
              <a:ext cx="52" cy="51"/>
            </a:xfrm>
            <a:prstGeom prst="ellipse">
              <a:avLst/>
            </a:prstGeom>
            <a:solidFill>
              <a:srgbClr val="333300"/>
            </a:solidFill>
            <a:ln w="9525">
              <a:solidFill>
                <a:srgbClr val="333300"/>
              </a:solidFill>
              <a:round/>
            </a:ln>
          </p:spPr>
          <p:txBody>
            <a:bodyPr wrap="none" anchor="ctr"/>
            <a:lstStyle/>
            <a:p>
              <a:endParaRPr lang="zh-CN" altLang="en-US">
                <a:latin typeface="Times New Roman" panose="02020603050405020304" charset="0"/>
              </a:endParaRPr>
            </a:p>
          </p:txBody>
        </p:sp>
        <p:sp>
          <p:nvSpPr>
            <p:cNvPr id="141397" name="Oval 116"/>
            <p:cNvSpPr>
              <a:spLocks noChangeArrowheads="1"/>
            </p:cNvSpPr>
            <p:nvPr/>
          </p:nvSpPr>
          <p:spPr bwMode="auto">
            <a:xfrm>
              <a:off x="3320" y="1881"/>
              <a:ext cx="52" cy="52"/>
            </a:xfrm>
            <a:prstGeom prst="ellipse">
              <a:avLst/>
            </a:prstGeom>
            <a:solidFill>
              <a:srgbClr val="333300"/>
            </a:solidFill>
            <a:ln w="9525">
              <a:solidFill>
                <a:srgbClr val="333300"/>
              </a:solidFill>
              <a:round/>
            </a:ln>
          </p:spPr>
          <p:txBody>
            <a:bodyPr wrap="none" anchor="ctr"/>
            <a:lstStyle/>
            <a:p>
              <a:endParaRPr lang="zh-CN" altLang="en-US">
                <a:latin typeface="Times New Roman" panose="02020603050405020304" charset="0"/>
              </a:endParaRPr>
            </a:p>
          </p:txBody>
        </p:sp>
        <p:sp>
          <p:nvSpPr>
            <p:cNvPr id="141398" name="Oval 117"/>
            <p:cNvSpPr>
              <a:spLocks noChangeArrowheads="1"/>
            </p:cNvSpPr>
            <p:nvPr/>
          </p:nvSpPr>
          <p:spPr bwMode="auto">
            <a:xfrm>
              <a:off x="1152"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399" name="Oval 118"/>
            <p:cNvSpPr>
              <a:spLocks noChangeArrowheads="1"/>
            </p:cNvSpPr>
            <p:nvPr/>
          </p:nvSpPr>
          <p:spPr bwMode="auto">
            <a:xfrm>
              <a:off x="1428"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0" name="Oval 119"/>
            <p:cNvSpPr>
              <a:spLocks noChangeArrowheads="1"/>
            </p:cNvSpPr>
            <p:nvPr/>
          </p:nvSpPr>
          <p:spPr bwMode="auto">
            <a:xfrm>
              <a:off x="1654"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1" name="Oval 120"/>
            <p:cNvSpPr>
              <a:spLocks noChangeArrowheads="1"/>
            </p:cNvSpPr>
            <p:nvPr/>
          </p:nvSpPr>
          <p:spPr bwMode="auto">
            <a:xfrm>
              <a:off x="1895" y="343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2" name="Oval 121"/>
            <p:cNvSpPr>
              <a:spLocks noChangeArrowheads="1"/>
            </p:cNvSpPr>
            <p:nvPr/>
          </p:nvSpPr>
          <p:spPr bwMode="auto">
            <a:xfrm>
              <a:off x="2613"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3" name="Oval 122"/>
            <p:cNvSpPr>
              <a:spLocks noChangeArrowheads="1"/>
            </p:cNvSpPr>
            <p:nvPr/>
          </p:nvSpPr>
          <p:spPr bwMode="auto">
            <a:xfrm>
              <a:off x="3408"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4" name="Oval 123"/>
            <p:cNvSpPr>
              <a:spLocks noChangeArrowheads="1"/>
            </p:cNvSpPr>
            <p:nvPr/>
          </p:nvSpPr>
          <p:spPr bwMode="auto">
            <a:xfrm>
              <a:off x="4234" y="3429"/>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5" name="Oval 124"/>
            <p:cNvSpPr>
              <a:spLocks noChangeArrowheads="1"/>
            </p:cNvSpPr>
            <p:nvPr/>
          </p:nvSpPr>
          <p:spPr bwMode="auto">
            <a:xfrm>
              <a:off x="4919" y="3432"/>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6" name="Oval 125"/>
            <p:cNvSpPr>
              <a:spLocks noChangeArrowheads="1"/>
            </p:cNvSpPr>
            <p:nvPr/>
          </p:nvSpPr>
          <p:spPr bwMode="auto">
            <a:xfrm>
              <a:off x="1056" y="84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7" name="Oval 126"/>
            <p:cNvSpPr>
              <a:spLocks noChangeArrowheads="1"/>
            </p:cNvSpPr>
            <p:nvPr/>
          </p:nvSpPr>
          <p:spPr bwMode="auto">
            <a:xfrm>
              <a:off x="1895" y="841"/>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8" name="Oval 127"/>
            <p:cNvSpPr>
              <a:spLocks noChangeArrowheads="1"/>
            </p:cNvSpPr>
            <p:nvPr/>
          </p:nvSpPr>
          <p:spPr bwMode="auto">
            <a:xfrm>
              <a:off x="3408" y="793"/>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1409" name="Oval 128"/>
            <p:cNvSpPr>
              <a:spLocks noChangeArrowheads="1"/>
            </p:cNvSpPr>
            <p:nvPr/>
          </p:nvSpPr>
          <p:spPr bwMode="auto">
            <a:xfrm>
              <a:off x="4688" y="793"/>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776288"/>
            <a:ext cx="7543800" cy="519112"/>
          </a:xfrm>
          <a:prstGeom prst="rect">
            <a:avLst/>
          </a:prstGeom>
          <a:noFill/>
          <a:ln w="9525">
            <a:noFill/>
            <a:miter lim="800000"/>
          </a:ln>
        </p:spPr>
        <p:txBody>
          <a:bodyPr>
            <a:spAutoFit/>
          </a:bodyPr>
          <a:lstStyle/>
          <a:p>
            <a:pPr>
              <a:spcBef>
                <a:spcPct val="50000"/>
              </a:spcBef>
              <a:defRPr/>
            </a:pPr>
            <a:r>
              <a:rPr lang="en-US" altLang="zh-CN"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法二：</a:t>
            </a:r>
          </a:p>
        </p:txBody>
      </p:sp>
      <p:graphicFrame>
        <p:nvGraphicFramePr>
          <p:cNvPr id="142339"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7436" name="Equation" r:id="rId3" imgW="114300" imgH="215900" progId="Equation.3">
                  <p:embed/>
                </p:oleObj>
              </mc:Choice>
              <mc:Fallback>
                <p:oleObj name="Equation" r:id="rId3" imgW="114300" imgH="215900" progId="Equation.3">
                  <p:embed/>
                  <p:pic>
                    <p:nvPicPr>
                      <p:cNvPr id="0" name="图片 137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p:spPr>
                  </p:pic>
                </p:oleObj>
              </mc:Fallback>
            </mc:AlternateContent>
          </a:graphicData>
        </a:graphic>
      </p:graphicFrame>
      <p:graphicFrame>
        <p:nvGraphicFramePr>
          <p:cNvPr id="142340" name="Object 4"/>
          <p:cNvGraphicFramePr>
            <a:graphicFrameLocks noChangeAspect="1"/>
          </p:cNvGraphicFramePr>
          <p:nvPr/>
        </p:nvGraphicFramePr>
        <p:xfrm>
          <a:off x="1447800" y="1447800"/>
          <a:ext cx="3544888" cy="817563"/>
        </p:xfrm>
        <a:graphic>
          <a:graphicData uri="http://schemas.openxmlformats.org/presentationml/2006/ole">
            <mc:AlternateContent xmlns:mc="http://schemas.openxmlformats.org/markup-compatibility/2006">
              <mc:Choice xmlns:v="urn:schemas-microsoft-com:vml" Requires="v">
                <p:oleObj spid="_x0000_s137437" name="Equation" r:id="rId5" imgW="1524000" imgH="254000" progId="Equation.3">
                  <p:embed/>
                </p:oleObj>
              </mc:Choice>
              <mc:Fallback>
                <p:oleObj name="Equation" r:id="rId5" imgW="1524000" imgH="254000" progId="Equation.3">
                  <p:embed/>
                  <p:pic>
                    <p:nvPicPr>
                      <p:cNvPr id="0" name="图片 137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447800"/>
                        <a:ext cx="3544888" cy="817563"/>
                      </a:xfrm>
                      <a:prstGeom prst="rect">
                        <a:avLst/>
                      </a:prstGeom>
                      <a:noFill/>
                      <a:ln>
                        <a:noFill/>
                      </a:ln>
                      <a:effectLst/>
                    </p:spPr>
                  </p:pic>
                </p:oleObj>
              </mc:Fallback>
            </mc:AlternateContent>
          </a:graphicData>
        </a:graphic>
      </p:graphicFrame>
      <p:graphicFrame>
        <p:nvGraphicFramePr>
          <p:cNvPr id="142341" name="Object 5"/>
          <p:cNvGraphicFramePr>
            <a:graphicFrameLocks noChangeAspect="1"/>
          </p:cNvGraphicFramePr>
          <p:nvPr/>
        </p:nvGraphicFramePr>
        <p:xfrm>
          <a:off x="1447800" y="2279650"/>
          <a:ext cx="6326188" cy="768350"/>
        </p:xfrm>
        <a:graphic>
          <a:graphicData uri="http://schemas.openxmlformats.org/presentationml/2006/ole">
            <mc:AlternateContent xmlns:mc="http://schemas.openxmlformats.org/markup-compatibility/2006">
              <mc:Choice xmlns:v="urn:schemas-microsoft-com:vml" Requires="v">
                <p:oleObj spid="_x0000_s137438" name="Equation" r:id="rId7" imgW="2971800" imgH="254000" progId="Equation.3">
                  <p:embed/>
                </p:oleObj>
              </mc:Choice>
              <mc:Fallback>
                <p:oleObj name="Equation" r:id="rId7" imgW="2971800" imgH="254000" progId="Equation.3">
                  <p:embed/>
                  <p:pic>
                    <p:nvPicPr>
                      <p:cNvPr id="0" name="图片 137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79650"/>
                        <a:ext cx="6326188" cy="768350"/>
                      </a:xfrm>
                      <a:prstGeom prst="rect">
                        <a:avLst/>
                      </a:prstGeom>
                      <a:noFill/>
                      <a:ln>
                        <a:noFill/>
                      </a:ln>
                      <a:effectLst/>
                    </p:spPr>
                  </p:pic>
                </p:oleObj>
              </mc:Fallback>
            </mc:AlternateContent>
          </a:graphicData>
        </a:graphic>
      </p:graphicFrame>
      <p:graphicFrame>
        <p:nvGraphicFramePr>
          <p:cNvPr id="142342" name="Object 6"/>
          <p:cNvGraphicFramePr>
            <a:graphicFrameLocks noChangeAspect="1"/>
          </p:cNvGraphicFramePr>
          <p:nvPr/>
        </p:nvGraphicFramePr>
        <p:xfrm>
          <a:off x="1447800" y="3117850"/>
          <a:ext cx="6326188" cy="768350"/>
        </p:xfrm>
        <a:graphic>
          <a:graphicData uri="http://schemas.openxmlformats.org/presentationml/2006/ole">
            <mc:AlternateContent xmlns:mc="http://schemas.openxmlformats.org/markup-compatibility/2006">
              <mc:Choice xmlns:v="urn:schemas-microsoft-com:vml" Requires="v">
                <p:oleObj spid="_x0000_s137439" name="Equation" r:id="rId9" imgW="2971800" imgH="254000" progId="Equation.3">
                  <p:embed/>
                </p:oleObj>
              </mc:Choice>
              <mc:Fallback>
                <p:oleObj name="Equation" r:id="rId9" imgW="2971800" imgH="254000" progId="Equation.3">
                  <p:embed/>
                  <p:pic>
                    <p:nvPicPr>
                      <p:cNvPr id="0" name="图片 1372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17850"/>
                        <a:ext cx="6326188" cy="768350"/>
                      </a:xfrm>
                      <a:prstGeom prst="rect">
                        <a:avLst/>
                      </a:prstGeom>
                      <a:noFill/>
                      <a:ln>
                        <a:noFill/>
                      </a:ln>
                      <a:effectLst/>
                    </p:spPr>
                  </p:pic>
                </p:oleObj>
              </mc:Fallback>
            </mc:AlternateContent>
          </a:graphicData>
        </a:graphic>
      </p:graphicFrame>
      <p:graphicFrame>
        <p:nvGraphicFramePr>
          <p:cNvPr id="142343" name="Object 7"/>
          <p:cNvGraphicFramePr>
            <a:graphicFrameLocks noChangeAspect="1"/>
          </p:cNvGraphicFramePr>
          <p:nvPr/>
        </p:nvGraphicFramePr>
        <p:xfrm>
          <a:off x="1447800" y="4049713"/>
          <a:ext cx="4343400" cy="1606550"/>
        </p:xfrm>
        <a:graphic>
          <a:graphicData uri="http://schemas.openxmlformats.org/presentationml/2006/ole">
            <mc:AlternateContent xmlns:mc="http://schemas.openxmlformats.org/markup-compatibility/2006">
              <mc:Choice xmlns:v="urn:schemas-microsoft-com:vml" Requires="v">
                <p:oleObj spid="_x0000_s137440" name="Equation" r:id="rId11" imgW="2006600" imgH="660400" progId="Equation.3">
                  <p:embed/>
                </p:oleObj>
              </mc:Choice>
              <mc:Fallback>
                <p:oleObj name="Equation" r:id="rId11" imgW="2006600" imgH="660400" progId="Equation.3">
                  <p:embed/>
                  <p:pic>
                    <p:nvPicPr>
                      <p:cNvPr id="0" name="图片 1372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049713"/>
                        <a:ext cx="4343400" cy="1606550"/>
                      </a:xfrm>
                      <a:prstGeom prst="rect">
                        <a:avLst/>
                      </a:prstGeom>
                      <a:noFill/>
                      <a:ln>
                        <a:noFill/>
                      </a:ln>
                      <a:effectLst/>
                    </p:spPr>
                  </p:pic>
                </p:oleObj>
              </mc:Fallback>
            </mc:AlternateContent>
          </a:graphicData>
        </a:graphic>
      </p:graphicFrame>
      <p:graphicFrame>
        <p:nvGraphicFramePr>
          <p:cNvPr id="142344" name="Object 8"/>
          <p:cNvGraphicFramePr>
            <a:graphicFrameLocks noChangeAspect="1"/>
          </p:cNvGraphicFramePr>
          <p:nvPr/>
        </p:nvGraphicFramePr>
        <p:xfrm>
          <a:off x="4483100" y="3321050"/>
          <a:ext cx="177800" cy="215900"/>
        </p:xfrm>
        <a:graphic>
          <a:graphicData uri="http://schemas.openxmlformats.org/presentationml/2006/ole">
            <mc:AlternateContent xmlns:mc="http://schemas.openxmlformats.org/markup-compatibility/2006">
              <mc:Choice xmlns:v="urn:schemas-microsoft-com:vml" Requires="v">
                <p:oleObj spid="_x0000_s137441" name="公式" r:id="rId13" imgW="177800" imgH="215900" progId="Equation.3">
                  <p:embed/>
                </p:oleObj>
              </mc:Choice>
              <mc:Fallback>
                <p:oleObj name="公式" r:id="rId13" imgW="177800" imgH="215900" progId="Equation.3">
                  <p:embed/>
                  <p:pic>
                    <p:nvPicPr>
                      <p:cNvPr id="0" name="图片 1372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3100" y="3321050"/>
                        <a:ext cx="177800" cy="215900"/>
                      </a:xfrm>
                      <a:prstGeom prst="rect">
                        <a:avLst/>
                      </a:prstGeom>
                      <a:noFill/>
                      <a:ln>
                        <a:noFill/>
                      </a:ln>
                      <a:effec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62000" y="700088"/>
            <a:ext cx="4379913" cy="519112"/>
          </a:xfrm>
          <a:prstGeom prst="rect">
            <a:avLst/>
          </a:prstGeom>
          <a:noFill/>
          <a:ln w="9525">
            <a:noFill/>
            <a:miter lim="800000"/>
          </a:ln>
          <a:effectLst/>
        </p:spPr>
        <p:txBody>
          <a:bodyPr wrap="non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FF0000"/>
                </a:solidFill>
                <a:effectLst>
                  <a:outerShdw blurRad="38100" dist="38100" dir="2700000" algn="tl">
                    <a:srgbClr val="DDDDDD"/>
                  </a:outerShdw>
                </a:effectLst>
              </a:rPr>
              <a:t>例 </a:t>
            </a:r>
            <a:r>
              <a:rPr lang="en-US" altLang="zh-CN" sz="2800" b="1">
                <a:solidFill>
                  <a:srgbClr val="FF0000"/>
                </a:solidFill>
                <a:effectLst>
                  <a:outerShdw blurRad="38100" dist="38100" dir="2700000" algn="tl">
                    <a:srgbClr val="DDDDDD"/>
                  </a:outerShdw>
                </a:effectLst>
              </a:rPr>
              <a:t>1</a:t>
            </a:r>
            <a:r>
              <a:rPr lang="zh-CN" altLang="en-US" sz="2800" b="1">
                <a:solidFill>
                  <a:srgbClr val="FF0000"/>
                </a:solidFill>
                <a:effectLst>
                  <a:outerShdw blurRad="38100" dist="38100" dir="2700000" algn="tl">
                    <a:srgbClr val="DDDDDD"/>
                  </a:outerShdw>
                </a:effectLst>
              </a:rPr>
              <a:t>：</a:t>
            </a:r>
            <a:r>
              <a:rPr lang="zh-CN" altLang="en-US" sz="2800" b="1">
                <a:effectLst>
                  <a:outerShdw blurRad="38100" dist="38100" dir="2700000" algn="tl">
                    <a:srgbClr val="DDDDDD"/>
                  </a:outerShdw>
                </a:effectLst>
              </a:rPr>
              <a:t>分析下图的逻辑功能</a:t>
            </a:r>
            <a:endParaRPr lang="zh-CN" altLang="en-US" sz="2800">
              <a:solidFill>
                <a:srgbClr val="006600"/>
              </a:solidFill>
              <a:effectLst>
                <a:outerShdw blurRad="38100" dist="38100" dir="2700000" algn="tl">
                  <a:srgbClr val="DDDDDD"/>
                </a:outerShdw>
              </a:effectLst>
            </a:endParaRPr>
          </a:p>
        </p:txBody>
      </p:sp>
      <p:sp>
        <p:nvSpPr>
          <p:cNvPr id="84995" name="Rectangle 3"/>
          <p:cNvSpPr>
            <a:spLocks noChangeArrowheads="1"/>
          </p:cNvSpPr>
          <p:nvPr/>
        </p:nvSpPr>
        <p:spPr bwMode="auto">
          <a:xfrm>
            <a:off x="693738" y="4191000"/>
            <a:ext cx="3367087" cy="519113"/>
          </a:xfrm>
          <a:prstGeom prst="rect">
            <a:avLst/>
          </a:prstGeom>
          <a:noFill/>
          <a:ln w="9525">
            <a:noFill/>
            <a:miter lim="800000"/>
          </a:ln>
          <a:effectLst/>
        </p:spPr>
        <p:txBody>
          <a:bodyPr wrap="none" anchor="ctr">
            <a:spAutoFit/>
          </a:bodyPr>
          <a:lstStyle/>
          <a:p>
            <a:pPr algn="ctr"/>
            <a:r>
              <a:rPr lang="en-US" altLang="zh-CN" sz="2800" b="1">
                <a:solidFill>
                  <a:srgbClr val="006600"/>
                </a:solidFill>
                <a:effectLst>
                  <a:outerShdw blurRad="38100" dist="38100" dir="2700000" algn="tl">
                    <a:srgbClr val="DDDDDD"/>
                  </a:outerShdw>
                </a:effectLst>
                <a:latin typeface="Times New Roman" panose="02020603050405020304" charset="0"/>
              </a:rPr>
              <a:t> (1)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grpSp>
        <p:nvGrpSpPr>
          <p:cNvPr id="2" name="Group 4"/>
          <p:cNvGrpSpPr/>
          <p:nvPr/>
        </p:nvGrpSpPr>
        <p:grpSpPr bwMode="auto">
          <a:xfrm>
            <a:off x="1181100" y="5048250"/>
            <a:ext cx="2133600" cy="579438"/>
            <a:chOff x="744" y="3180"/>
            <a:chExt cx="1344" cy="365"/>
          </a:xfrm>
        </p:grpSpPr>
        <p:sp>
          <p:nvSpPr>
            <p:cNvPr id="108621" name="Text Box 5"/>
            <p:cNvSpPr txBox="1">
              <a:spLocks noChangeArrowheads="1"/>
            </p:cNvSpPr>
            <p:nvPr/>
          </p:nvSpPr>
          <p:spPr bwMode="auto">
            <a:xfrm>
              <a:off x="744" y="3180"/>
              <a:ext cx="1344"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000099"/>
                  </a:solidFill>
                </a:rPr>
                <a:t>Y</a:t>
              </a:r>
              <a:r>
                <a:rPr lang="en-US" altLang="zh-CN" sz="3200" b="1">
                  <a:solidFill>
                    <a:srgbClr val="000099"/>
                  </a:solidFill>
                </a:rPr>
                <a:t> = </a:t>
              </a:r>
              <a:r>
                <a:rPr lang="en-US" altLang="zh-CN" sz="3200" b="1" i="1">
                  <a:solidFill>
                    <a:srgbClr val="000099"/>
                  </a:solidFill>
                </a:rPr>
                <a:t>Y</a:t>
              </a:r>
              <a:r>
                <a:rPr lang="en-US" altLang="zh-CN" sz="3200" b="1" baseline="-25000">
                  <a:solidFill>
                    <a:srgbClr val="000099"/>
                  </a:solidFill>
                </a:rPr>
                <a:t>2 </a:t>
              </a:r>
              <a:r>
                <a:rPr lang="en-US" altLang="zh-CN" sz="3200" b="1" i="1">
                  <a:solidFill>
                    <a:srgbClr val="000099"/>
                  </a:solidFill>
                </a:rPr>
                <a:t>Y</a:t>
              </a:r>
              <a:r>
                <a:rPr lang="en-US" altLang="zh-CN" sz="3200" b="1" baseline="-25000">
                  <a:solidFill>
                    <a:srgbClr val="000099"/>
                  </a:solidFill>
                </a:rPr>
                <a:t>3</a:t>
              </a:r>
              <a:endParaRPr lang="en-US" altLang="zh-CN" sz="3200">
                <a:solidFill>
                  <a:srgbClr val="000099"/>
                </a:solidFill>
              </a:endParaRPr>
            </a:p>
          </p:txBody>
        </p:sp>
        <p:sp>
          <p:nvSpPr>
            <p:cNvPr id="108622" name="Line 6"/>
            <p:cNvSpPr>
              <a:spLocks noChangeShapeType="1"/>
            </p:cNvSpPr>
            <p:nvPr/>
          </p:nvSpPr>
          <p:spPr bwMode="auto">
            <a:xfrm>
              <a:off x="1224" y="3228"/>
              <a:ext cx="52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3" name="Group 7"/>
          <p:cNvGrpSpPr/>
          <p:nvPr/>
        </p:nvGrpSpPr>
        <p:grpSpPr bwMode="auto">
          <a:xfrm>
            <a:off x="3009900" y="4895850"/>
            <a:ext cx="3276600" cy="808038"/>
            <a:chOff x="1896" y="3084"/>
            <a:chExt cx="2064" cy="509"/>
          </a:xfrm>
        </p:grpSpPr>
        <p:sp>
          <p:nvSpPr>
            <p:cNvPr id="108611" name="Text Box 8"/>
            <p:cNvSpPr txBox="1">
              <a:spLocks noChangeArrowheads="1"/>
            </p:cNvSpPr>
            <p:nvPr/>
          </p:nvSpPr>
          <p:spPr bwMode="auto">
            <a:xfrm>
              <a:off x="1896" y="3228"/>
              <a:ext cx="2064"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 </a:t>
              </a:r>
              <a:r>
                <a:rPr lang="en-US" altLang="zh-CN" sz="3200" b="1" i="1">
                  <a:solidFill>
                    <a:srgbClr val="000099"/>
                  </a:solidFill>
                </a:rPr>
                <a:t>A   AB   B   AB</a:t>
              </a:r>
              <a:endParaRPr lang="en-US" altLang="zh-CN" sz="3200" b="1">
                <a:solidFill>
                  <a:srgbClr val="FFFF00"/>
                </a:solidFill>
              </a:endParaRPr>
            </a:p>
          </p:txBody>
        </p:sp>
        <p:sp>
          <p:nvSpPr>
            <p:cNvPr id="108612" name="Text Box 9"/>
            <p:cNvSpPr txBox="1">
              <a:spLocks noChangeArrowheads="1"/>
            </p:cNvSpPr>
            <p:nvPr/>
          </p:nvSpPr>
          <p:spPr bwMode="auto">
            <a:xfrm>
              <a:off x="3288" y="3084"/>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000099"/>
                  </a:solidFill>
                </a:rPr>
                <a:t>.</a:t>
              </a:r>
              <a:endParaRPr lang="en-US" altLang="zh-CN" sz="4400" b="1">
                <a:solidFill>
                  <a:srgbClr val="FFFF00"/>
                </a:solidFill>
              </a:endParaRPr>
            </a:p>
          </p:txBody>
        </p:sp>
        <p:sp>
          <p:nvSpPr>
            <p:cNvPr id="108613" name="Rectangle 10"/>
            <p:cNvSpPr>
              <a:spLocks noChangeArrowheads="1"/>
            </p:cNvSpPr>
            <p:nvPr/>
          </p:nvSpPr>
          <p:spPr bwMode="auto">
            <a:xfrm>
              <a:off x="2328" y="3084"/>
              <a:ext cx="204" cy="480"/>
            </a:xfrm>
            <a:prstGeom prst="rect">
              <a:avLst/>
            </a:prstGeom>
            <a:noFill/>
            <a:ln>
              <a:noFill/>
            </a:ln>
          </p:spPr>
          <p:txBody>
            <a:bodyPr wrap="none">
              <a:spAutoFit/>
            </a:bodyPr>
            <a:lstStyle/>
            <a:p>
              <a:pPr>
                <a:spcBef>
                  <a:spcPct val="50000"/>
                </a:spcBef>
              </a:pPr>
              <a:r>
                <a:rPr lang="en-US" altLang="zh-CN" sz="4400" b="1">
                  <a:solidFill>
                    <a:srgbClr val="000099"/>
                  </a:solidFill>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614" name="Rectangle 11"/>
            <p:cNvSpPr>
              <a:spLocks noChangeArrowheads="1"/>
            </p:cNvSpPr>
            <p:nvPr/>
          </p:nvSpPr>
          <p:spPr bwMode="auto">
            <a:xfrm>
              <a:off x="2904" y="3084"/>
              <a:ext cx="204" cy="480"/>
            </a:xfrm>
            <a:prstGeom prst="rect">
              <a:avLst/>
            </a:prstGeom>
            <a:noFill/>
            <a:ln>
              <a:noFill/>
            </a:ln>
          </p:spPr>
          <p:txBody>
            <a:bodyPr wrap="none">
              <a:spAutoFit/>
            </a:bodyPr>
            <a:lstStyle/>
            <a:p>
              <a:pPr>
                <a:spcBef>
                  <a:spcPct val="50000"/>
                </a:spcBef>
              </a:pPr>
              <a:r>
                <a:rPr lang="en-US" altLang="zh-CN" sz="4400" b="1">
                  <a:solidFill>
                    <a:srgbClr val="000099"/>
                  </a:solidFill>
                  <a:latin typeface="Times New Roman" panose="02020603050405020304" charset="0"/>
                </a:rPr>
                <a:t>.</a:t>
              </a:r>
              <a:endParaRPr lang="en-US" altLang="zh-CN" sz="4400" b="1">
                <a:solidFill>
                  <a:srgbClr val="FFFF00"/>
                </a:solidFill>
                <a:latin typeface="Times New Roman" panose="02020603050405020304" charset="0"/>
              </a:endParaRPr>
            </a:p>
          </p:txBody>
        </p:sp>
        <p:grpSp>
          <p:nvGrpSpPr>
            <p:cNvPr id="108615" name="Group 12"/>
            <p:cNvGrpSpPr/>
            <p:nvPr/>
          </p:nvGrpSpPr>
          <p:grpSpPr bwMode="auto">
            <a:xfrm>
              <a:off x="2232" y="3180"/>
              <a:ext cx="1536" cy="96"/>
              <a:chOff x="3552" y="3312"/>
              <a:chExt cx="1536" cy="96"/>
            </a:xfrm>
          </p:grpSpPr>
          <p:sp>
            <p:nvSpPr>
              <p:cNvPr id="108616" name="Line 13"/>
              <p:cNvSpPr>
                <a:spLocks noChangeShapeType="1"/>
              </p:cNvSpPr>
              <p:nvPr/>
            </p:nvSpPr>
            <p:spPr bwMode="auto">
              <a:xfrm>
                <a:off x="3936" y="3408"/>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7" name="Line 14"/>
              <p:cNvSpPr>
                <a:spLocks noChangeShapeType="1"/>
              </p:cNvSpPr>
              <p:nvPr/>
            </p:nvSpPr>
            <p:spPr bwMode="auto">
              <a:xfrm>
                <a:off x="4800" y="3408"/>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8" name="Line 15"/>
              <p:cNvSpPr>
                <a:spLocks noChangeShapeType="1"/>
              </p:cNvSpPr>
              <p:nvPr/>
            </p:nvSpPr>
            <p:spPr bwMode="auto">
              <a:xfrm>
                <a:off x="3552" y="3360"/>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19" name="Line 16"/>
              <p:cNvSpPr>
                <a:spLocks noChangeShapeType="1"/>
              </p:cNvSpPr>
              <p:nvPr/>
            </p:nvSpPr>
            <p:spPr bwMode="auto">
              <a:xfrm>
                <a:off x="4416" y="3360"/>
                <a:ext cx="67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8620" name="Line 17"/>
              <p:cNvSpPr>
                <a:spLocks noChangeShapeType="1"/>
              </p:cNvSpPr>
              <p:nvPr/>
            </p:nvSpPr>
            <p:spPr bwMode="auto">
              <a:xfrm>
                <a:off x="3552" y="3312"/>
                <a:ext cx="15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5" name="Group 18"/>
          <p:cNvGrpSpPr/>
          <p:nvPr/>
        </p:nvGrpSpPr>
        <p:grpSpPr bwMode="auto">
          <a:xfrm>
            <a:off x="2971800" y="2514600"/>
            <a:ext cx="762000" cy="762000"/>
            <a:chOff x="4608" y="2352"/>
            <a:chExt cx="480" cy="480"/>
          </a:xfrm>
        </p:grpSpPr>
        <p:sp>
          <p:nvSpPr>
            <p:cNvPr id="108608" name="Text Box 19"/>
            <p:cNvSpPr txBox="1">
              <a:spLocks noChangeArrowheads="1"/>
            </p:cNvSpPr>
            <p:nvPr/>
          </p:nvSpPr>
          <p:spPr bwMode="auto">
            <a:xfrm>
              <a:off x="4608" y="2544"/>
              <a:ext cx="48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endParaRPr lang="en-US" altLang="zh-CN" b="1">
                <a:solidFill>
                  <a:srgbClr val="CC0000"/>
                </a:solidFill>
              </a:endParaRPr>
            </a:p>
          </p:txBody>
        </p:sp>
        <p:sp>
          <p:nvSpPr>
            <p:cNvPr id="108609" name="Text Box 20"/>
            <p:cNvSpPr txBox="1">
              <a:spLocks noChangeArrowheads="1"/>
            </p:cNvSpPr>
            <p:nvPr/>
          </p:nvSpPr>
          <p:spPr bwMode="auto">
            <a:xfrm>
              <a:off x="4752" y="2352"/>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sp>
          <p:nvSpPr>
            <p:cNvPr id="108610" name="Line 21"/>
            <p:cNvSpPr>
              <a:spLocks noChangeShapeType="1"/>
            </p:cNvSpPr>
            <p:nvPr/>
          </p:nvSpPr>
          <p:spPr bwMode="auto">
            <a:xfrm>
              <a:off x="4656" y="2592"/>
              <a:ext cx="384"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nvGrpSpPr>
          <p:cNvPr id="6" name="Group 22"/>
          <p:cNvGrpSpPr/>
          <p:nvPr/>
        </p:nvGrpSpPr>
        <p:grpSpPr bwMode="auto">
          <a:xfrm>
            <a:off x="5410200" y="1066800"/>
            <a:ext cx="1484313" cy="795338"/>
            <a:chOff x="3360" y="624"/>
            <a:chExt cx="768" cy="452"/>
          </a:xfrm>
        </p:grpSpPr>
        <p:sp>
          <p:nvSpPr>
            <p:cNvPr id="108602" name="Rectangle 23"/>
            <p:cNvSpPr>
              <a:spLocks noChangeArrowheads="1"/>
            </p:cNvSpPr>
            <p:nvPr/>
          </p:nvSpPr>
          <p:spPr bwMode="auto">
            <a:xfrm>
              <a:off x="3552" y="624"/>
              <a:ext cx="168" cy="433"/>
            </a:xfrm>
            <a:prstGeom prst="rect">
              <a:avLst/>
            </a:prstGeom>
            <a:noFill/>
            <a:ln>
              <a:noFill/>
            </a:ln>
          </p:spPr>
          <p:txBody>
            <a:bodyPr wrap="none">
              <a:spAutoFit/>
            </a:bodyPr>
            <a:lstStyle/>
            <a:p>
              <a:pPr>
                <a:spcBef>
                  <a:spcPct val="50000"/>
                </a:spcBef>
              </a:pPr>
              <a:r>
                <a:rPr lang="en-US" altLang="zh-CN" sz="4400" b="1">
                  <a:solidFill>
                    <a:srgbClr val="CC0000"/>
                  </a:solidFill>
                  <a:latin typeface="Times New Roman" panose="02020603050405020304" charset="0"/>
                </a:rPr>
                <a:t>.</a:t>
              </a:r>
            </a:p>
          </p:txBody>
        </p:sp>
        <p:sp>
          <p:nvSpPr>
            <p:cNvPr id="108603" name="Text Box 24"/>
            <p:cNvSpPr txBox="1">
              <a:spLocks noChangeArrowheads="1"/>
            </p:cNvSpPr>
            <p:nvPr/>
          </p:nvSpPr>
          <p:spPr bwMode="auto">
            <a:xfrm>
              <a:off x="3648" y="816"/>
              <a:ext cx="480" cy="26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endParaRPr lang="en-US" altLang="zh-CN" b="1">
                <a:solidFill>
                  <a:srgbClr val="CC0000"/>
                </a:solidFill>
              </a:endParaRPr>
            </a:p>
          </p:txBody>
        </p:sp>
        <p:sp>
          <p:nvSpPr>
            <p:cNvPr id="108604" name="Text Box 25"/>
            <p:cNvSpPr txBox="1">
              <a:spLocks noChangeArrowheads="1"/>
            </p:cNvSpPr>
            <p:nvPr/>
          </p:nvSpPr>
          <p:spPr bwMode="auto">
            <a:xfrm>
              <a:off x="3792" y="624"/>
              <a:ext cx="192" cy="43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sp>
          <p:nvSpPr>
            <p:cNvPr id="108605" name="Line 26"/>
            <p:cNvSpPr>
              <a:spLocks noChangeShapeType="1"/>
            </p:cNvSpPr>
            <p:nvPr/>
          </p:nvSpPr>
          <p:spPr bwMode="auto">
            <a:xfrm>
              <a:off x="3744" y="864"/>
              <a:ext cx="336"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08606" name="Rectangle 27"/>
            <p:cNvSpPr>
              <a:spLocks noChangeArrowheads="1"/>
            </p:cNvSpPr>
            <p:nvPr/>
          </p:nvSpPr>
          <p:spPr bwMode="auto">
            <a:xfrm>
              <a:off x="3360" y="816"/>
              <a:ext cx="200" cy="260"/>
            </a:xfrm>
            <a:prstGeom prst="rect">
              <a:avLst/>
            </a:prstGeom>
            <a:noFill/>
            <a:ln>
              <a:noFill/>
            </a:ln>
          </p:spPr>
          <p:txBody>
            <a:bodyPr wrap="none">
              <a:spAutoFit/>
            </a:bodyPr>
            <a:lstStyle/>
            <a:p>
              <a:pPr>
                <a:spcBef>
                  <a:spcPct val="50000"/>
                </a:spcBef>
              </a:pPr>
              <a:r>
                <a:rPr lang="en-US" altLang="zh-CN" b="1" i="1">
                  <a:solidFill>
                    <a:srgbClr val="CC0000"/>
                  </a:solidFill>
                  <a:latin typeface="Times New Roman" panose="02020603050405020304" charset="0"/>
                </a:rPr>
                <a:t>A</a:t>
              </a:r>
              <a:endParaRPr lang="en-US" altLang="zh-CN" b="1">
                <a:solidFill>
                  <a:srgbClr val="CC0000"/>
                </a:solidFill>
                <a:latin typeface="Times New Roman" panose="02020603050405020304" charset="0"/>
              </a:endParaRPr>
            </a:p>
          </p:txBody>
        </p:sp>
        <p:sp>
          <p:nvSpPr>
            <p:cNvPr id="108607" name="Line 28"/>
            <p:cNvSpPr>
              <a:spLocks noChangeShapeType="1"/>
            </p:cNvSpPr>
            <p:nvPr/>
          </p:nvSpPr>
          <p:spPr bwMode="auto">
            <a:xfrm>
              <a:off x="3408" y="816"/>
              <a:ext cx="672"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nvGrpSpPr>
          <p:cNvPr id="7" name="Group 29"/>
          <p:cNvGrpSpPr/>
          <p:nvPr/>
        </p:nvGrpSpPr>
        <p:grpSpPr bwMode="auto">
          <a:xfrm>
            <a:off x="5486400" y="3200400"/>
            <a:ext cx="1219200" cy="762000"/>
            <a:chOff x="3600" y="2208"/>
            <a:chExt cx="768" cy="480"/>
          </a:xfrm>
        </p:grpSpPr>
        <p:sp>
          <p:nvSpPr>
            <p:cNvPr id="108595" name="Rectangle 30"/>
            <p:cNvSpPr>
              <a:spLocks noChangeArrowheads="1"/>
            </p:cNvSpPr>
            <p:nvPr/>
          </p:nvSpPr>
          <p:spPr bwMode="auto">
            <a:xfrm>
              <a:off x="3792" y="2208"/>
              <a:ext cx="204" cy="480"/>
            </a:xfrm>
            <a:prstGeom prst="rect">
              <a:avLst/>
            </a:prstGeom>
            <a:noFill/>
            <a:ln>
              <a:noFill/>
            </a:ln>
          </p:spPr>
          <p:txBody>
            <a:bodyPr wrap="none">
              <a:spAutoFit/>
            </a:bodyPr>
            <a:lstStyle/>
            <a:p>
              <a:pPr>
                <a:spcBef>
                  <a:spcPct val="50000"/>
                </a:spcBef>
              </a:pPr>
              <a:r>
                <a:rPr lang="en-US" altLang="zh-CN" sz="4400" b="1">
                  <a:solidFill>
                    <a:srgbClr val="CC0000"/>
                  </a:solidFill>
                  <a:latin typeface="Times New Roman" panose="02020603050405020304" charset="0"/>
                </a:rPr>
                <a:t>.</a:t>
              </a:r>
            </a:p>
          </p:txBody>
        </p:sp>
        <p:sp>
          <p:nvSpPr>
            <p:cNvPr id="108596" name="Text Box 31"/>
            <p:cNvSpPr txBox="1">
              <a:spLocks noChangeArrowheads="1"/>
            </p:cNvSpPr>
            <p:nvPr/>
          </p:nvSpPr>
          <p:spPr bwMode="auto">
            <a:xfrm>
              <a:off x="4032" y="2208"/>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CC0000"/>
                  </a:solidFill>
                </a:rPr>
                <a:t>.</a:t>
              </a:r>
              <a:endParaRPr lang="en-US" altLang="zh-CN" b="1">
                <a:solidFill>
                  <a:srgbClr val="CC0000"/>
                </a:solidFill>
              </a:endParaRPr>
            </a:p>
          </p:txBody>
        </p:sp>
        <p:grpSp>
          <p:nvGrpSpPr>
            <p:cNvPr id="108597" name="Group 32"/>
            <p:cNvGrpSpPr/>
            <p:nvPr/>
          </p:nvGrpSpPr>
          <p:grpSpPr bwMode="auto">
            <a:xfrm>
              <a:off x="3600" y="2400"/>
              <a:ext cx="768" cy="288"/>
              <a:chOff x="3600" y="2400"/>
              <a:chExt cx="768" cy="288"/>
            </a:xfrm>
          </p:grpSpPr>
          <p:sp>
            <p:nvSpPr>
              <p:cNvPr id="108598" name="Text Box 33"/>
              <p:cNvSpPr txBox="1">
                <a:spLocks noChangeArrowheads="1"/>
              </p:cNvSpPr>
              <p:nvPr/>
            </p:nvSpPr>
            <p:spPr bwMode="auto">
              <a:xfrm>
                <a:off x="3888" y="2400"/>
                <a:ext cx="48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rgbClr val="CC0000"/>
                    </a:solidFill>
                  </a:rPr>
                  <a:t>A  B</a:t>
                </a:r>
              </a:p>
            </p:txBody>
          </p:sp>
          <p:sp>
            <p:nvSpPr>
              <p:cNvPr id="108599" name="Line 34"/>
              <p:cNvSpPr>
                <a:spLocks noChangeShapeType="1"/>
              </p:cNvSpPr>
              <p:nvPr/>
            </p:nvSpPr>
            <p:spPr bwMode="auto">
              <a:xfrm>
                <a:off x="3984" y="2448"/>
                <a:ext cx="336"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sp>
            <p:nvSpPr>
              <p:cNvPr id="108600" name="Rectangle 35"/>
              <p:cNvSpPr>
                <a:spLocks noChangeArrowheads="1"/>
              </p:cNvSpPr>
              <p:nvPr/>
            </p:nvSpPr>
            <p:spPr bwMode="auto">
              <a:xfrm>
                <a:off x="3600" y="2400"/>
                <a:ext cx="244" cy="288"/>
              </a:xfrm>
              <a:prstGeom prst="rect">
                <a:avLst/>
              </a:prstGeom>
              <a:noFill/>
              <a:ln>
                <a:noFill/>
              </a:ln>
            </p:spPr>
            <p:txBody>
              <a:bodyPr wrap="none">
                <a:spAutoFit/>
              </a:bodyPr>
              <a:lstStyle/>
              <a:p>
                <a:pPr>
                  <a:spcBef>
                    <a:spcPct val="50000"/>
                  </a:spcBef>
                </a:pPr>
                <a:r>
                  <a:rPr lang="en-US" altLang="zh-CN" b="1" i="1">
                    <a:solidFill>
                      <a:srgbClr val="CC0000"/>
                    </a:solidFill>
                    <a:latin typeface="Times New Roman" panose="02020603050405020304" charset="0"/>
                  </a:rPr>
                  <a:t>B</a:t>
                </a:r>
                <a:endParaRPr lang="en-US" altLang="zh-CN" b="1">
                  <a:solidFill>
                    <a:srgbClr val="CC0000"/>
                  </a:solidFill>
                  <a:latin typeface="Times New Roman" panose="02020603050405020304" charset="0"/>
                </a:endParaRPr>
              </a:p>
            </p:txBody>
          </p:sp>
          <p:sp>
            <p:nvSpPr>
              <p:cNvPr id="108601" name="Line 36"/>
              <p:cNvSpPr>
                <a:spLocks noChangeShapeType="1"/>
              </p:cNvSpPr>
              <p:nvPr/>
            </p:nvSpPr>
            <p:spPr bwMode="auto">
              <a:xfrm>
                <a:off x="3648" y="2400"/>
                <a:ext cx="672" cy="0"/>
              </a:xfrm>
              <a:prstGeom prst="line">
                <a:avLst/>
              </a:prstGeom>
              <a:noFill/>
              <a:ln w="28575">
                <a:solidFill>
                  <a:srgbClr val="CC0000"/>
                </a:solidFill>
                <a:round/>
              </a:ln>
            </p:spPr>
            <p:txBody>
              <a:bodyPr wrap="none" anchor="ctr"/>
              <a:lstStyle/>
              <a:p>
                <a:endParaRPr lang="zh-CN" altLang="en-US">
                  <a:latin typeface="Times New Roman" panose="02020603050405020304" charset="0"/>
                </a:endParaRPr>
              </a:p>
            </p:txBody>
          </p:sp>
        </p:grpSp>
      </p:grpSp>
      <p:graphicFrame>
        <p:nvGraphicFramePr>
          <p:cNvPr id="108553" name="Object 37"/>
          <p:cNvGraphicFramePr>
            <a:graphicFrameLocks noChangeAspect="1"/>
          </p:cNvGraphicFramePr>
          <p:nvPr/>
        </p:nvGraphicFramePr>
        <p:xfrm>
          <a:off x="6934200" y="4724400"/>
          <a:ext cx="1730375" cy="1243013"/>
        </p:xfrm>
        <a:graphic>
          <a:graphicData uri="http://schemas.openxmlformats.org/presentationml/2006/ole">
            <mc:AlternateContent xmlns:mc="http://schemas.openxmlformats.org/markup-compatibility/2006">
              <mc:Choice xmlns:v="urn:schemas-microsoft-com:vml" Requires="v">
                <p:oleObj spid="_x0000_s101416" name="Clip" r:id="rId3" imgW="685800" imgH="586740" progId="MS_ClipArt_Gallery.5">
                  <p:embed/>
                </p:oleObj>
              </mc:Choice>
              <mc:Fallback>
                <p:oleObj name="Clip" r:id="rId3" imgW="685800" imgH="586740" progId="MS_ClipArt_Gallery.5">
                  <p:embed/>
                  <p:pic>
                    <p:nvPicPr>
                      <p:cNvPr id="0" name="图片 101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724400"/>
                        <a:ext cx="1730375" cy="1243013"/>
                      </a:xfrm>
                      <a:prstGeom prst="rect">
                        <a:avLst/>
                      </a:prstGeom>
                      <a:noFill/>
                      <a:ln>
                        <a:noFill/>
                      </a:ln>
                      <a:effectLst/>
                    </p:spPr>
                  </p:pic>
                </p:oleObj>
              </mc:Fallback>
            </mc:AlternateContent>
          </a:graphicData>
        </a:graphic>
      </p:graphicFrame>
      <p:grpSp>
        <p:nvGrpSpPr>
          <p:cNvPr id="108554" name="Group 38"/>
          <p:cNvGrpSpPr/>
          <p:nvPr/>
        </p:nvGrpSpPr>
        <p:grpSpPr bwMode="auto">
          <a:xfrm>
            <a:off x="1143000" y="1370013"/>
            <a:ext cx="6465888" cy="2535237"/>
            <a:chOff x="720" y="863"/>
            <a:chExt cx="4073" cy="1597"/>
          </a:xfrm>
        </p:grpSpPr>
        <p:sp>
          <p:nvSpPr>
            <p:cNvPr id="108555" name="Rectangle 39"/>
            <p:cNvSpPr>
              <a:spLocks noChangeArrowheads="1"/>
            </p:cNvSpPr>
            <p:nvPr/>
          </p:nvSpPr>
          <p:spPr bwMode="auto">
            <a:xfrm>
              <a:off x="1968" y="1356"/>
              <a:ext cx="319"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Y</a:t>
              </a:r>
              <a:r>
                <a:rPr lang="en-US" altLang="zh-CN" b="1" baseline="-25000">
                  <a:latin typeface="Times New Roman" panose="02020603050405020304" charset="0"/>
                </a:rPr>
                <a:t>1</a:t>
              </a:r>
              <a:endParaRPr lang="en-US" altLang="zh-CN" b="1">
                <a:latin typeface="Times New Roman" panose="02020603050405020304" charset="0"/>
              </a:endParaRPr>
            </a:p>
          </p:txBody>
        </p:sp>
        <p:sp>
          <p:nvSpPr>
            <p:cNvPr id="108556" name="Rectangle 40"/>
            <p:cNvSpPr>
              <a:spLocks noChangeArrowheads="1"/>
            </p:cNvSpPr>
            <p:nvPr/>
          </p:nvSpPr>
          <p:spPr bwMode="auto">
            <a:xfrm>
              <a:off x="2208" y="1356"/>
              <a:ext cx="204" cy="480"/>
            </a:xfrm>
            <a:prstGeom prst="rect">
              <a:avLst/>
            </a:prstGeom>
            <a:noFill/>
            <a:ln>
              <a:noFill/>
            </a:ln>
          </p:spPr>
          <p:txBody>
            <a:bodyPr>
              <a:spAutoFit/>
            </a:bodyPr>
            <a:lstStyle/>
            <a:p>
              <a:pPr>
                <a:spcBef>
                  <a:spcPct val="50000"/>
                </a:spcBef>
              </a:pPr>
              <a:r>
                <a:rPr lang="en-US" altLang="zh-CN" sz="4400" b="1">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557" name="Text Box 41"/>
            <p:cNvSpPr txBox="1">
              <a:spLocks noChangeArrowheads="1"/>
            </p:cNvSpPr>
            <p:nvPr/>
          </p:nvSpPr>
          <p:spPr bwMode="auto">
            <a:xfrm>
              <a:off x="720" y="1356"/>
              <a:ext cx="336"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t>A</a:t>
              </a:r>
              <a:endParaRPr lang="en-US" altLang="zh-CN" b="1">
                <a:solidFill>
                  <a:srgbClr val="CC0000"/>
                </a:solidFill>
              </a:endParaRPr>
            </a:p>
          </p:txBody>
        </p:sp>
        <p:sp>
          <p:nvSpPr>
            <p:cNvPr id="108558" name="Rectangle 42"/>
            <p:cNvSpPr>
              <a:spLocks noChangeArrowheads="1"/>
            </p:cNvSpPr>
            <p:nvPr/>
          </p:nvSpPr>
          <p:spPr bwMode="auto">
            <a:xfrm>
              <a:off x="720" y="1692"/>
              <a:ext cx="244"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B</a:t>
              </a:r>
              <a:endParaRPr lang="en-US" altLang="zh-CN" b="1">
                <a:solidFill>
                  <a:srgbClr val="CC0000"/>
                </a:solidFill>
                <a:latin typeface="Times New Roman" panose="02020603050405020304" charset="0"/>
              </a:endParaRPr>
            </a:p>
          </p:txBody>
        </p:sp>
        <p:sp>
          <p:nvSpPr>
            <p:cNvPr id="108559" name="Rectangle 43"/>
            <p:cNvSpPr>
              <a:spLocks noChangeArrowheads="1"/>
            </p:cNvSpPr>
            <p:nvPr/>
          </p:nvSpPr>
          <p:spPr bwMode="auto">
            <a:xfrm>
              <a:off x="1440" y="135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0" name="Line 44"/>
            <p:cNvSpPr>
              <a:spLocks noChangeShapeType="1"/>
            </p:cNvSpPr>
            <p:nvPr/>
          </p:nvSpPr>
          <p:spPr bwMode="auto">
            <a:xfrm>
              <a:off x="2016" y="1702"/>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1" name="Line 45"/>
            <p:cNvSpPr>
              <a:spLocks noChangeShapeType="1"/>
            </p:cNvSpPr>
            <p:nvPr/>
          </p:nvSpPr>
          <p:spPr bwMode="auto">
            <a:xfrm>
              <a:off x="1008" y="154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2" name="Line 46"/>
            <p:cNvSpPr>
              <a:spLocks noChangeShapeType="1"/>
            </p:cNvSpPr>
            <p:nvPr/>
          </p:nvSpPr>
          <p:spPr bwMode="auto">
            <a:xfrm>
              <a:off x="1008" y="183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3" name="Rectangle 47"/>
            <p:cNvSpPr>
              <a:spLocks noChangeArrowheads="1"/>
            </p:cNvSpPr>
            <p:nvPr/>
          </p:nvSpPr>
          <p:spPr bwMode="auto">
            <a:xfrm>
              <a:off x="2592" y="87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4" name="Line 48"/>
            <p:cNvSpPr>
              <a:spLocks noChangeShapeType="1"/>
            </p:cNvSpPr>
            <p:nvPr/>
          </p:nvSpPr>
          <p:spPr bwMode="auto">
            <a:xfrm>
              <a:off x="3168" y="1212"/>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65" name="Rectangle 49"/>
            <p:cNvSpPr>
              <a:spLocks noChangeArrowheads="1"/>
            </p:cNvSpPr>
            <p:nvPr/>
          </p:nvSpPr>
          <p:spPr bwMode="auto">
            <a:xfrm>
              <a:off x="2592" y="1788"/>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6" name="Line 50"/>
            <p:cNvSpPr>
              <a:spLocks noChangeShapeType="1"/>
            </p:cNvSpPr>
            <p:nvPr/>
          </p:nvSpPr>
          <p:spPr bwMode="auto">
            <a:xfrm>
              <a:off x="3168" y="2124"/>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08567" name="Group 51"/>
            <p:cNvGrpSpPr/>
            <p:nvPr/>
          </p:nvGrpSpPr>
          <p:grpSpPr bwMode="auto">
            <a:xfrm>
              <a:off x="1248" y="1068"/>
              <a:ext cx="1344" cy="1200"/>
              <a:chOff x="1296" y="1728"/>
              <a:chExt cx="1344" cy="1200"/>
            </a:xfrm>
          </p:grpSpPr>
          <p:sp>
            <p:nvSpPr>
              <p:cNvPr id="108588" name="Line 52"/>
              <p:cNvSpPr>
                <a:spLocks noChangeShapeType="1"/>
              </p:cNvSpPr>
              <p:nvPr/>
            </p:nvSpPr>
            <p:spPr bwMode="auto">
              <a:xfrm>
                <a:off x="2352" y="2016"/>
                <a:ext cx="0" cy="62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9" name="Line 53"/>
              <p:cNvSpPr>
                <a:spLocks noChangeShapeType="1"/>
              </p:cNvSpPr>
              <p:nvPr/>
            </p:nvSpPr>
            <p:spPr bwMode="auto">
              <a:xfrm>
                <a:off x="2352" y="201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0" name="Line 54"/>
              <p:cNvSpPr>
                <a:spLocks noChangeShapeType="1"/>
              </p:cNvSpPr>
              <p:nvPr/>
            </p:nvSpPr>
            <p:spPr bwMode="auto">
              <a:xfrm>
                <a:off x="1296" y="1728"/>
                <a:ext cx="0" cy="48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1" name="Line 55"/>
              <p:cNvSpPr>
                <a:spLocks noChangeShapeType="1"/>
              </p:cNvSpPr>
              <p:nvPr/>
            </p:nvSpPr>
            <p:spPr bwMode="auto">
              <a:xfrm>
                <a:off x="1296" y="1728"/>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2" name="Line 56"/>
              <p:cNvSpPr>
                <a:spLocks noChangeShapeType="1"/>
              </p:cNvSpPr>
              <p:nvPr/>
            </p:nvSpPr>
            <p:spPr bwMode="auto">
              <a:xfrm>
                <a:off x="2352" y="2640"/>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3" name="Line 57"/>
              <p:cNvSpPr>
                <a:spLocks noChangeShapeType="1"/>
              </p:cNvSpPr>
              <p:nvPr/>
            </p:nvSpPr>
            <p:spPr bwMode="auto">
              <a:xfrm>
                <a:off x="1296" y="2496"/>
                <a:ext cx="0" cy="43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94" name="Line 58"/>
              <p:cNvSpPr>
                <a:spLocks noChangeShapeType="1"/>
              </p:cNvSpPr>
              <p:nvPr/>
            </p:nvSpPr>
            <p:spPr bwMode="auto">
              <a:xfrm>
                <a:off x="1296" y="2928"/>
                <a:ext cx="134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8568" name="Rectangle 59"/>
            <p:cNvSpPr>
              <a:spLocks noChangeArrowheads="1"/>
            </p:cNvSpPr>
            <p:nvPr/>
          </p:nvSpPr>
          <p:spPr bwMode="auto">
            <a:xfrm>
              <a:off x="3696" y="135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08569" name="Line 60"/>
            <p:cNvSpPr>
              <a:spLocks noChangeShapeType="1"/>
            </p:cNvSpPr>
            <p:nvPr/>
          </p:nvSpPr>
          <p:spPr bwMode="auto">
            <a:xfrm>
              <a:off x="4272" y="1692"/>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08570" name="Group 61"/>
            <p:cNvGrpSpPr/>
            <p:nvPr/>
          </p:nvGrpSpPr>
          <p:grpSpPr bwMode="auto">
            <a:xfrm>
              <a:off x="3408" y="1212"/>
              <a:ext cx="288" cy="912"/>
              <a:chOff x="3456" y="1872"/>
              <a:chExt cx="288" cy="912"/>
            </a:xfrm>
          </p:grpSpPr>
          <p:sp>
            <p:nvSpPr>
              <p:cNvPr id="108584" name="Line 62"/>
              <p:cNvSpPr>
                <a:spLocks noChangeShapeType="1"/>
              </p:cNvSpPr>
              <p:nvPr/>
            </p:nvSpPr>
            <p:spPr bwMode="auto">
              <a:xfrm>
                <a:off x="3456" y="1872"/>
                <a:ext cx="0" cy="33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5" name="Line 63"/>
              <p:cNvSpPr>
                <a:spLocks noChangeShapeType="1"/>
              </p:cNvSpPr>
              <p:nvPr/>
            </p:nvSpPr>
            <p:spPr bwMode="auto">
              <a:xfrm>
                <a:off x="3456" y="2208"/>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6" name="Line 64"/>
              <p:cNvSpPr>
                <a:spLocks noChangeShapeType="1"/>
              </p:cNvSpPr>
              <p:nvPr/>
            </p:nvSpPr>
            <p:spPr bwMode="auto">
              <a:xfrm>
                <a:off x="3456" y="2496"/>
                <a:ext cx="0" cy="2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7" name="Line 65"/>
              <p:cNvSpPr>
                <a:spLocks noChangeShapeType="1"/>
              </p:cNvSpPr>
              <p:nvPr/>
            </p:nvSpPr>
            <p:spPr bwMode="auto">
              <a:xfrm>
                <a:off x="3456" y="249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08571" name="Text Box 66"/>
            <p:cNvSpPr txBox="1">
              <a:spLocks noChangeArrowheads="1"/>
            </p:cNvSpPr>
            <p:nvPr/>
          </p:nvSpPr>
          <p:spPr bwMode="auto">
            <a:xfrm>
              <a:off x="3792" y="1452"/>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p>
          </p:txBody>
        </p:sp>
        <p:sp>
          <p:nvSpPr>
            <p:cNvPr id="108572" name="Text Box 67"/>
            <p:cNvSpPr txBox="1">
              <a:spLocks noChangeArrowheads="1"/>
            </p:cNvSpPr>
            <p:nvPr/>
          </p:nvSpPr>
          <p:spPr bwMode="auto">
            <a:xfrm>
              <a:off x="1536" y="1344"/>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3" name="Text Box 68"/>
            <p:cNvSpPr txBox="1">
              <a:spLocks noChangeArrowheads="1"/>
            </p:cNvSpPr>
            <p:nvPr/>
          </p:nvSpPr>
          <p:spPr bwMode="auto">
            <a:xfrm>
              <a:off x="2688" y="912"/>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4" name="Text Box 69"/>
            <p:cNvSpPr txBox="1">
              <a:spLocks noChangeArrowheads="1"/>
            </p:cNvSpPr>
            <p:nvPr/>
          </p:nvSpPr>
          <p:spPr bwMode="auto">
            <a:xfrm>
              <a:off x="2688" y="1824"/>
              <a:ext cx="288"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&amp;</a:t>
              </a:r>
              <a:endParaRPr lang="en-US" altLang="zh-CN">
                <a:solidFill>
                  <a:srgbClr val="CC0000"/>
                </a:solidFill>
              </a:endParaRPr>
            </a:p>
          </p:txBody>
        </p:sp>
        <p:sp>
          <p:nvSpPr>
            <p:cNvPr id="108575" name="Rectangle 70"/>
            <p:cNvSpPr>
              <a:spLocks noChangeArrowheads="1"/>
            </p:cNvSpPr>
            <p:nvPr/>
          </p:nvSpPr>
          <p:spPr bwMode="auto">
            <a:xfrm>
              <a:off x="4560" y="1548"/>
              <a:ext cx="233"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Y</a:t>
              </a:r>
              <a:endParaRPr lang="en-US" altLang="zh-CN" sz="2800" b="1" i="1">
                <a:latin typeface="Times New Roman" panose="02020603050405020304" charset="0"/>
              </a:endParaRPr>
            </a:p>
          </p:txBody>
        </p:sp>
        <p:sp>
          <p:nvSpPr>
            <p:cNvPr id="108576" name="Rectangle 71"/>
            <p:cNvSpPr>
              <a:spLocks noChangeArrowheads="1"/>
            </p:cNvSpPr>
            <p:nvPr/>
          </p:nvSpPr>
          <p:spPr bwMode="auto">
            <a:xfrm>
              <a:off x="3120" y="2124"/>
              <a:ext cx="336" cy="288"/>
            </a:xfrm>
            <a:prstGeom prst="rect">
              <a:avLst/>
            </a:prstGeom>
            <a:noFill/>
            <a:ln>
              <a:noFill/>
            </a:ln>
          </p:spPr>
          <p:txBody>
            <a:bodyPr>
              <a:spAutoFit/>
            </a:bodyPr>
            <a:lstStyle/>
            <a:p>
              <a:pPr>
                <a:spcBef>
                  <a:spcPct val="50000"/>
                </a:spcBef>
              </a:pPr>
              <a:r>
                <a:rPr lang="en-US" altLang="zh-CN" b="1" i="1">
                  <a:latin typeface="Times New Roman" panose="02020603050405020304" charset="0"/>
                </a:rPr>
                <a:t>Y</a:t>
              </a:r>
              <a:r>
                <a:rPr lang="en-US" altLang="zh-CN" b="1" baseline="-25000">
                  <a:latin typeface="Times New Roman" panose="02020603050405020304" charset="0"/>
                </a:rPr>
                <a:t>3</a:t>
              </a:r>
              <a:endParaRPr lang="en-US" altLang="zh-CN" b="1">
                <a:solidFill>
                  <a:srgbClr val="FFFF00"/>
                </a:solidFill>
                <a:latin typeface="Times New Roman" panose="02020603050405020304" charset="0"/>
              </a:endParaRPr>
            </a:p>
          </p:txBody>
        </p:sp>
        <p:sp>
          <p:nvSpPr>
            <p:cNvPr id="108577" name="Rectangle 72"/>
            <p:cNvSpPr>
              <a:spLocks noChangeArrowheads="1"/>
            </p:cNvSpPr>
            <p:nvPr/>
          </p:nvSpPr>
          <p:spPr bwMode="auto">
            <a:xfrm>
              <a:off x="3129" y="863"/>
              <a:ext cx="297"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Y</a:t>
              </a:r>
              <a:r>
                <a:rPr lang="en-US" altLang="zh-CN" b="1" baseline="-25000">
                  <a:latin typeface="Times New Roman" panose="02020603050405020304" charset="0"/>
                </a:rPr>
                <a:t>2</a:t>
              </a:r>
              <a:endParaRPr lang="en-US" altLang="zh-CN" b="1">
                <a:solidFill>
                  <a:srgbClr val="CC0000"/>
                </a:solidFill>
                <a:latin typeface="Times New Roman" panose="02020603050405020304" charset="0"/>
              </a:endParaRPr>
            </a:p>
          </p:txBody>
        </p:sp>
        <p:sp>
          <p:nvSpPr>
            <p:cNvPr id="108578" name="Text Box 73"/>
            <p:cNvSpPr txBox="1">
              <a:spLocks noChangeArrowheads="1"/>
            </p:cNvSpPr>
            <p:nvPr/>
          </p:nvSpPr>
          <p:spPr bwMode="auto">
            <a:xfrm>
              <a:off x="1152" y="1212"/>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4400" b="1">
                <a:solidFill>
                  <a:srgbClr val="FFFF00"/>
                </a:solidFill>
              </a:endParaRPr>
            </a:p>
          </p:txBody>
        </p:sp>
        <p:sp>
          <p:nvSpPr>
            <p:cNvPr id="108579" name="Rectangle 74"/>
            <p:cNvSpPr>
              <a:spLocks noChangeArrowheads="1"/>
            </p:cNvSpPr>
            <p:nvPr/>
          </p:nvSpPr>
          <p:spPr bwMode="auto">
            <a:xfrm>
              <a:off x="1152" y="1479"/>
              <a:ext cx="240" cy="480"/>
            </a:xfrm>
            <a:prstGeom prst="rect">
              <a:avLst/>
            </a:prstGeom>
            <a:noFill/>
            <a:ln>
              <a:noFill/>
            </a:ln>
          </p:spPr>
          <p:txBody>
            <a:bodyPr>
              <a:spAutoFit/>
            </a:bodyPr>
            <a:lstStyle/>
            <a:p>
              <a:pPr>
                <a:spcBef>
                  <a:spcPct val="50000"/>
                </a:spcBef>
              </a:pPr>
              <a:r>
                <a:rPr lang="en-US" altLang="zh-CN" sz="4400" b="1">
                  <a:latin typeface="Times New Roman" panose="02020603050405020304" charset="0"/>
                </a:rPr>
                <a:t>.</a:t>
              </a:r>
              <a:endParaRPr lang="en-US" altLang="zh-CN" sz="4400" b="1">
                <a:solidFill>
                  <a:srgbClr val="FFFF00"/>
                </a:solidFill>
                <a:latin typeface="Times New Roman" panose="02020603050405020304" charset="0"/>
              </a:endParaRPr>
            </a:p>
          </p:txBody>
        </p:sp>
        <p:sp>
          <p:nvSpPr>
            <p:cNvPr id="108580" name="Oval 75"/>
            <p:cNvSpPr>
              <a:spLocks noChangeArrowheads="1"/>
            </p:cNvSpPr>
            <p:nvPr/>
          </p:nvSpPr>
          <p:spPr bwMode="auto">
            <a:xfrm>
              <a:off x="1920" y="164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1" name="Oval 76"/>
            <p:cNvSpPr>
              <a:spLocks noChangeArrowheads="1"/>
            </p:cNvSpPr>
            <p:nvPr/>
          </p:nvSpPr>
          <p:spPr bwMode="auto">
            <a:xfrm>
              <a:off x="3072" y="2076"/>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2" name="Oval 77"/>
            <p:cNvSpPr>
              <a:spLocks noChangeArrowheads="1"/>
            </p:cNvSpPr>
            <p:nvPr/>
          </p:nvSpPr>
          <p:spPr bwMode="auto">
            <a:xfrm>
              <a:off x="3072" y="116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08583" name="Oval 78"/>
            <p:cNvSpPr>
              <a:spLocks noChangeArrowheads="1"/>
            </p:cNvSpPr>
            <p:nvPr/>
          </p:nvSpPr>
          <p:spPr bwMode="auto">
            <a:xfrm>
              <a:off x="4176" y="164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gtEl>
                                        <p:attrNameLst>
                                          <p:attrName>style.visibility</p:attrName>
                                        </p:attrNameLst>
                                      </p:cBhvr>
                                      <p:to>
                                        <p:strVal val="visible"/>
                                      </p:to>
                                    </p:set>
                                    <p:animEffect transition="in" filter="blinds(horizontal)">
                                      <p:cBhvr>
                                        <p:cTn id="22" dur="500"/>
                                        <p:tgtEl>
                                          <p:spTgt spid="849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2057400" y="5821363"/>
            <a:ext cx="4289425" cy="427037"/>
          </a:xfrm>
          <a:prstGeom prst="rect">
            <a:avLst/>
          </a:prstGeom>
          <a:noFill/>
          <a:ln>
            <a:noFill/>
          </a:ln>
        </p:spPr>
        <p:txBody>
          <a:bodyPr wrap="none" lIns="0" tIns="0" rIns="0" bIns="0">
            <a:spAutoFit/>
          </a:bodyPr>
          <a:lstStyle/>
          <a:p>
            <a:r>
              <a:rPr lang="zh-CN" altLang="en-US" sz="2800" b="1" dirty="0">
                <a:latin typeface="宋体" panose="02010600030101010101" pitchFamily="2" charset="-122"/>
              </a:rPr>
              <a:t>十键</a:t>
            </a:r>
            <a:r>
              <a:rPr lang="en-US" altLang="zh-CN" sz="2800" b="1" dirty="0">
                <a:latin typeface="宋体" panose="02010600030101010101" pitchFamily="2" charset="-122"/>
              </a:rPr>
              <a:t>8421</a:t>
            </a:r>
            <a:r>
              <a:rPr lang="zh-CN" altLang="en-US" sz="2800" b="1" dirty="0">
                <a:latin typeface="宋体" panose="02010600030101010101" pitchFamily="2" charset="-122"/>
              </a:rPr>
              <a:t>码编码器的逻辑图</a:t>
            </a:r>
          </a:p>
        </p:txBody>
      </p:sp>
      <p:grpSp>
        <p:nvGrpSpPr>
          <p:cNvPr id="143363" name="Group 3"/>
          <p:cNvGrpSpPr/>
          <p:nvPr/>
        </p:nvGrpSpPr>
        <p:grpSpPr bwMode="auto">
          <a:xfrm>
            <a:off x="1152525" y="457200"/>
            <a:ext cx="6634163" cy="5445125"/>
            <a:chOff x="726" y="288"/>
            <a:chExt cx="4275" cy="3509"/>
          </a:xfrm>
        </p:grpSpPr>
        <p:sp>
          <p:nvSpPr>
            <p:cNvPr id="143364" name="Rectangle 4"/>
            <p:cNvSpPr>
              <a:spLocks noChangeArrowheads="1"/>
            </p:cNvSpPr>
            <p:nvPr/>
          </p:nvSpPr>
          <p:spPr bwMode="auto">
            <a:xfrm>
              <a:off x="4590" y="288"/>
              <a:ext cx="411" cy="275"/>
            </a:xfrm>
            <a:prstGeom prst="rect">
              <a:avLst/>
            </a:prstGeom>
            <a:noFill/>
            <a:ln>
              <a:noFill/>
            </a:ln>
          </p:spPr>
          <p:txBody>
            <a:bodyPr wrap="none" lIns="0" tIns="0" rIns="0" bIns="0">
              <a:spAutoFit/>
            </a:bodyPr>
            <a:lstStyle/>
            <a:p>
              <a:r>
                <a:rPr lang="en-US" altLang="zh-CN" sz="2800" b="1">
                  <a:solidFill>
                    <a:srgbClr val="CC0000"/>
                  </a:solidFill>
                  <a:latin typeface="Times New Roman" panose="02020603050405020304" charset="0"/>
                </a:rPr>
                <a:t>+5V</a:t>
              </a:r>
            </a:p>
          </p:txBody>
        </p:sp>
        <p:sp>
          <p:nvSpPr>
            <p:cNvPr id="143365" name="Rectangle 5"/>
            <p:cNvSpPr>
              <a:spLocks noChangeArrowheads="1"/>
            </p:cNvSpPr>
            <p:nvPr/>
          </p:nvSpPr>
          <p:spPr bwMode="auto">
            <a:xfrm>
              <a:off x="4027" y="789"/>
              <a:ext cx="164" cy="236"/>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66" name="Rectangle 6"/>
            <p:cNvSpPr>
              <a:spLocks noChangeArrowheads="1"/>
            </p:cNvSpPr>
            <p:nvPr/>
          </p:nvSpPr>
          <p:spPr bwMode="auto">
            <a:xfrm>
              <a:off x="4613" y="881"/>
              <a:ext cx="218" cy="276"/>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3</a:t>
              </a:r>
            </a:p>
          </p:txBody>
        </p:sp>
        <p:sp>
          <p:nvSpPr>
            <p:cNvPr id="143367" name="Rectangle 7"/>
            <p:cNvSpPr>
              <a:spLocks noChangeArrowheads="1"/>
            </p:cNvSpPr>
            <p:nvPr/>
          </p:nvSpPr>
          <p:spPr bwMode="auto">
            <a:xfrm>
              <a:off x="4027" y="1388"/>
              <a:ext cx="164" cy="235"/>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68" name="Rectangle 8"/>
            <p:cNvSpPr>
              <a:spLocks noChangeArrowheads="1"/>
            </p:cNvSpPr>
            <p:nvPr/>
          </p:nvSpPr>
          <p:spPr bwMode="auto">
            <a:xfrm>
              <a:off x="4623" y="1491"/>
              <a:ext cx="218" cy="275"/>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2</a:t>
              </a:r>
            </a:p>
          </p:txBody>
        </p:sp>
        <p:sp>
          <p:nvSpPr>
            <p:cNvPr id="143369" name="Rectangle 9"/>
            <p:cNvSpPr>
              <a:spLocks noChangeArrowheads="1"/>
            </p:cNvSpPr>
            <p:nvPr/>
          </p:nvSpPr>
          <p:spPr bwMode="auto">
            <a:xfrm>
              <a:off x="4027" y="1995"/>
              <a:ext cx="164" cy="236"/>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70" name="Rectangle 10"/>
            <p:cNvSpPr>
              <a:spLocks noChangeArrowheads="1"/>
            </p:cNvSpPr>
            <p:nvPr/>
          </p:nvSpPr>
          <p:spPr bwMode="auto">
            <a:xfrm>
              <a:off x="4605" y="2084"/>
              <a:ext cx="218" cy="276"/>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1</a:t>
              </a:r>
            </a:p>
          </p:txBody>
        </p:sp>
        <p:sp>
          <p:nvSpPr>
            <p:cNvPr id="143371" name="Rectangle 11"/>
            <p:cNvSpPr>
              <a:spLocks noChangeArrowheads="1"/>
            </p:cNvSpPr>
            <p:nvPr/>
          </p:nvSpPr>
          <p:spPr bwMode="auto">
            <a:xfrm>
              <a:off x="4027" y="2605"/>
              <a:ext cx="164" cy="235"/>
            </a:xfrm>
            <a:prstGeom prst="rect">
              <a:avLst/>
            </a:prstGeom>
            <a:noFill/>
            <a:ln>
              <a:noFill/>
            </a:ln>
          </p:spPr>
          <p:txBody>
            <a:bodyPr wrap="none" lIns="0" tIns="0" rIns="0" bIns="0">
              <a:spAutoFit/>
            </a:bodyPr>
            <a:lstStyle/>
            <a:p>
              <a:r>
                <a:rPr lang="en-US" altLang="zh-CN" b="1">
                  <a:solidFill>
                    <a:srgbClr val="CC0000"/>
                  </a:solidFill>
                  <a:latin typeface="Times New Roman" panose="02020603050405020304" charset="0"/>
                </a:rPr>
                <a:t>&amp;</a:t>
              </a:r>
            </a:p>
          </p:txBody>
        </p:sp>
        <p:sp>
          <p:nvSpPr>
            <p:cNvPr id="143372" name="Rectangle 12"/>
            <p:cNvSpPr>
              <a:spLocks noChangeArrowheads="1"/>
            </p:cNvSpPr>
            <p:nvPr/>
          </p:nvSpPr>
          <p:spPr bwMode="auto">
            <a:xfrm>
              <a:off x="4605" y="2687"/>
              <a:ext cx="218" cy="275"/>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0</a:t>
              </a:r>
            </a:p>
          </p:txBody>
        </p:sp>
        <p:sp>
          <p:nvSpPr>
            <p:cNvPr id="143373" name="Rectangle 13"/>
            <p:cNvSpPr>
              <a:spLocks noChangeArrowheads="1"/>
            </p:cNvSpPr>
            <p:nvPr/>
          </p:nvSpPr>
          <p:spPr bwMode="auto">
            <a:xfrm>
              <a:off x="955"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0</a:t>
              </a:r>
            </a:p>
          </p:txBody>
        </p:sp>
        <p:sp>
          <p:nvSpPr>
            <p:cNvPr id="143374" name="Rectangle 14"/>
            <p:cNvSpPr>
              <a:spLocks noChangeArrowheads="1"/>
            </p:cNvSpPr>
            <p:nvPr/>
          </p:nvSpPr>
          <p:spPr bwMode="auto">
            <a:xfrm>
              <a:off x="1258"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1</a:t>
              </a:r>
            </a:p>
          </p:txBody>
        </p:sp>
        <p:sp>
          <p:nvSpPr>
            <p:cNvPr id="143375" name="Rectangle 15"/>
            <p:cNvSpPr>
              <a:spLocks noChangeArrowheads="1"/>
            </p:cNvSpPr>
            <p:nvPr/>
          </p:nvSpPr>
          <p:spPr bwMode="auto">
            <a:xfrm>
              <a:off x="1560"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2</a:t>
              </a:r>
            </a:p>
          </p:txBody>
        </p:sp>
        <p:sp>
          <p:nvSpPr>
            <p:cNvPr id="143376" name="Rectangle 16"/>
            <p:cNvSpPr>
              <a:spLocks noChangeArrowheads="1"/>
            </p:cNvSpPr>
            <p:nvPr/>
          </p:nvSpPr>
          <p:spPr bwMode="auto">
            <a:xfrm>
              <a:off x="1861"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3</a:t>
              </a:r>
            </a:p>
          </p:txBody>
        </p:sp>
        <p:sp>
          <p:nvSpPr>
            <p:cNvPr id="143377" name="Rectangle 17"/>
            <p:cNvSpPr>
              <a:spLocks noChangeArrowheads="1"/>
            </p:cNvSpPr>
            <p:nvPr/>
          </p:nvSpPr>
          <p:spPr bwMode="auto">
            <a:xfrm>
              <a:off x="2161"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4</a:t>
              </a:r>
            </a:p>
          </p:txBody>
        </p:sp>
        <p:sp>
          <p:nvSpPr>
            <p:cNvPr id="143378" name="Rectangle 18"/>
            <p:cNvSpPr>
              <a:spLocks noChangeArrowheads="1"/>
            </p:cNvSpPr>
            <p:nvPr/>
          </p:nvSpPr>
          <p:spPr bwMode="auto">
            <a:xfrm>
              <a:off x="2462"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5</a:t>
              </a:r>
            </a:p>
          </p:txBody>
        </p:sp>
        <p:sp>
          <p:nvSpPr>
            <p:cNvPr id="143379" name="Rectangle 19"/>
            <p:cNvSpPr>
              <a:spLocks noChangeArrowheads="1"/>
            </p:cNvSpPr>
            <p:nvPr/>
          </p:nvSpPr>
          <p:spPr bwMode="auto">
            <a:xfrm>
              <a:off x="2753"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6</a:t>
              </a:r>
            </a:p>
          </p:txBody>
        </p:sp>
        <p:sp>
          <p:nvSpPr>
            <p:cNvPr id="143380" name="Rectangle 20"/>
            <p:cNvSpPr>
              <a:spLocks noChangeArrowheads="1"/>
            </p:cNvSpPr>
            <p:nvPr/>
          </p:nvSpPr>
          <p:spPr bwMode="auto">
            <a:xfrm>
              <a:off x="3066"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7</a:t>
              </a:r>
            </a:p>
          </p:txBody>
        </p:sp>
        <p:sp>
          <p:nvSpPr>
            <p:cNvPr id="143381" name="Rectangle 21"/>
            <p:cNvSpPr>
              <a:spLocks noChangeArrowheads="1"/>
            </p:cNvSpPr>
            <p:nvPr/>
          </p:nvSpPr>
          <p:spPr bwMode="auto">
            <a:xfrm>
              <a:off x="3358"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8</a:t>
              </a:r>
            </a:p>
          </p:txBody>
        </p:sp>
        <p:sp>
          <p:nvSpPr>
            <p:cNvPr id="143382" name="Rectangle 22"/>
            <p:cNvSpPr>
              <a:spLocks noChangeArrowheads="1"/>
            </p:cNvSpPr>
            <p:nvPr/>
          </p:nvSpPr>
          <p:spPr bwMode="auto">
            <a:xfrm>
              <a:off x="3655" y="3017"/>
              <a:ext cx="142" cy="236"/>
            </a:xfrm>
            <a:prstGeom prst="rect">
              <a:avLst/>
            </a:prstGeom>
            <a:noFill/>
            <a:ln>
              <a:noFill/>
            </a:ln>
          </p:spPr>
          <p:txBody>
            <a:bodyPr wrap="none" lIns="0" tIns="0" rIns="0" bIns="0">
              <a:spAutoFit/>
            </a:bodyPr>
            <a:lstStyle/>
            <a:p>
              <a:r>
                <a:rPr lang="en-US" altLang="zh-CN" b="1" i="1">
                  <a:solidFill>
                    <a:srgbClr val="CC0000"/>
                  </a:solidFill>
                  <a:latin typeface="Times New Roman" panose="02020603050405020304" charset="0"/>
                </a:rPr>
                <a:t>I</a:t>
              </a:r>
              <a:r>
                <a:rPr lang="en-US" altLang="zh-CN" b="1" baseline="-25000">
                  <a:solidFill>
                    <a:srgbClr val="CC0000"/>
                  </a:solidFill>
                  <a:latin typeface="Times New Roman" panose="02020603050405020304" charset="0"/>
                </a:rPr>
                <a:t>9</a:t>
              </a:r>
            </a:p>
          </p:txBody>
        </p:sp>
        <p:sp>
          <p:nvSpPr>
            <p:cNvPr id="143383" name="Rectangle 23"/>
            <p:cNvSpPr>
              <a:spLocks noChangeArrowheads="1"/>
            </p:cNvSpPr>
            <p:nvPr/>
          </p:nvSpPr>
          <p:spPr bwMode="auto">
            <a:xfrm>
              <a:off x="3677" y="516"/>
              <a:ext cx="797" cy="235"/>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1K</a:t>
              </a:r>
              <a:r>
                <a:rPr lang="en-US" altLang="zh-CN" b="1">
                  <a:solidFill>
                    <a:srgbClr val="000099"/>
                  </a:solidFill>
                  <a:latin typeface="Times New Roman" panose="02020603050405020304" charset="0"/>
                  <a:sym typeface="Symbol" panose="05050102010706020507" charset="0"/>
                </a:rPr>
                <a:t></a:t>
              </a:r>
              <a:r>
                <a:rPr lang="en-US" altLang="zh-CN" b="1">
                  <a:solidFill>
                    <a:srgbClr val="000099"/>
                  </a:solidFill>
                  <a:latin typeface="Times New Roman" panose="02020603050405020304" charset="0"/>
                </a:rPr>
                <a:t>×10</a:t>
              </a:r>
            </a:p>
          </p:txBody>
        </p:sp>
        <p:sp>
          <p:nvSpPr>
            <p:cNvPr id="143384" name="Line 24"/>
            <p:cNvSpPr>
              <a:spLocks noChangeShapeType="1"/>
            </p:cNvSpPr>
            <p:nvPr/>
          </p:nvSpPr>
          <p:spPr bwMode="auto">
            <a:xfrm>
              <a:off x="911" y="424"/>
              <a:ext cx="359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385" name="Line 25"/>
            <p:cNvSpPr>
              <a:spLocks noChangeShapeType="1"/>
            </p:cNvSpPr>
            <p:nvPr/>
          </p:nvSpPr>
          <p:spPr bwMode="auto">
            <a:xfrm>
              <a:off x="911"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6" name="Line 26"/>
            <p:cNvSpPr>
              <a:spLocks noChangeShapeType="1"/>
            </p:cNvSpPr>
            <p:nvPr/>
          </p:nvSpPr>
          <p:spPr bwMode="auto">
            <a:xfrm>
              <a:off x="911"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7" name="Line 27"/>
            <p:cNvSpPr>
              <a:spLocks noChangeShapeType="1"/>
            </p:cNvSpPr>
            <p:nvPr/>
          </p:nvSpPr>
          <p:spPr bwMode="auto">
            <a:xfrm>
              <a:off x="1214"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8" name="Line 28"/>
            <p:cNvSpPr>
              <a:spLocks noChangeShapeType="1"/>
            </p:cNvSpPr>
            <p:nvPr/>
          </p:nvSpPr>
          <p:spPr bwMode="auto">
            <a:xfrm>
              <a:off x="1214"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89" name="Line 29"/>
            <p:cNvSpPr>
              <a:spLocks noChangeShapeType="1"/>
            </p:cNvSpPr>
            <p:nvPr/>
          </p:nvSpPr>
          <p:spPr bwMode="auto">
            <a:xfrm>
              <a:off x="1516"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0" name="Line 30"/>
            <p:cNvSpPr>
              <a:spLocks noChangeShapeType="1"/>
            </p:cNvSpPr>
            <p:nvPr/>
          </p:nvSpPr>
          <p:spPr bwMode="auto">
            <a:xfrm>
              <a:off x="1516"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1" name="Line 31"/>
            <p:cNvSpPr>
              <a:spLocks noChangeShapeType="1"/>
            </p:cNvSpPr>
            <p:nvPr/>
          </p:nvSpPr>
          <p:spPr bwMode="auto">
            <a:xfrm>
              <a:off x="1817"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2" name="Line 32"/>
            <p:cNvSpPr>
              <a:spLocks noChangeShapeType="1"/>
            </p:cNvSpPr>
            <p:nvPr/>
          </p:nvSpPr>
          <p:spPr bwMode="auto">
            <a:xfrm>
              <a:off x="1817"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3" name="Line 33"/>
            <p:cNvSpPr>
              <a:spLocks noChangeShapeType="1"/>
            </p:cNvSpPr>
            <p:nvPr/>
          </p:nvSpPr>
          <p:spPr bwMode="auto">
            <a:xfrm>
              <a:off x="2116"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4" name="Line 34"/>
            <p:cNvSpPr>
              <a:spLocks noChangeShapeType="1"/>
            </p:cNvSpPr>
            <p:nvPr/>
          </p:nvSpPr>
          <p:spPr bwMode="auto">
            <a:xfrm>
              <a:off x="2116"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5" name="Line 35"/>
            <p:cNvSpPr>
              <a:spLocks noChangeShapeType="1"/>
            </p:cNvSpPr>
            <p:nvPr/>
          </p:nvSpPr>
          <p:spPr bwMode="auto">
            <a:xfrm>
              <a:off x="2417"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6" name="Line 36"/>
            <p:cNvSpPr>
              <a:spLocks noChangeShapeType="1"/>
            </p:cNvSpPr>
            <p:nvPr/>
          </p:nvSpPr>
          <p:spPr bwMode="auto">
            <a:xfrm>
              <a:off x="2417"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7" name="Line 37"/>
            <p:cNvSpPr>
              <a:spLocks noChangeShapeType="1"/>
            </p:cNvSpPr>
            <p:nvPr/>
          </p:nvSpPr>
          <p:spPr bwMode="auto">
            <a:xfrm>
              <a:off x="2709"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8" name="Line 38"/>
            <p:cNvSpPr>
              <a:spLocks noChangeShapeType="1"/>
            </p:cNvSpPr>
            <p:nvPr/>
          </p:nvSpPr>
          <p:spPr bwMode="auto">
            <a:xfrm>
              <a:off x="2709"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399" name="Line 39"/>
            <p:cNvSpPr>
              <a:spLocks noChangeShapeType="1"/>
            </p:cNvSpPr>
            <p:nvPr/>
          </p:nvSpPr>
          <p:spPr bwMode="auto">
            <a:xfrm>
              <a:off x="3020" y="773"/>
              <a:ext cx="1" cy="34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0" name="Line 40"/>
            <p:cNvSpPr>
              <a:spLocks noChangeShapeType="1"/>
            </p:cNvSpPr>
            <p:nvPr/>
          </p:nvSpPr>
          <p:spPr bwMode="auto">
            <a:xfrm>
              <a:off x="3020"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1" name="Line 41"/>
            <p:cNvSpPr>
              <a:spLocks noChangeShapeType="1"/>
            </p:cNvSpPr>
            <p:nvPr/>
          </p:nvSpPr>
          <p:spPr bwMode="auto">
            <a:xfrm>
              <a:off x="3314" y="773"/>
              <a:ext cx="1" cy="3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2" name="Line 42"/>
            <p:cNvSpPr>
              <a:spLocks noChangeShapeType="1"/>
            </p:cNvSpPr>
            <p:nvPr/>
          </p:nvSpPr>
          <p:spPr bwMode="auto">
            <a:xfrm>
              <a:off x="3314" y="425"/>
              <a:ext cx="1"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43403" name="Group 43"/>
            <p:cNvGrpSpPr/>
            <p:nvPr/>
          </p:nvGrpSpPr>
          <p:grpSpPr bwMode="auto">
            <a:xfrm>
              <a:off x="874" y="539"/>
              <a:ext cx="2776" cy="220"/>
              <a:chOff x="796" y="684"/>
              <a:chExt cx="2919" cy="162"/>
            </a:xfrm>
          </p:grpSpPr>
          <p:sp>
            <p:nvSpPr>
              <p:cNvPr id="143511" name="Rectangle 44"/>
              <p:cNvSpPr>
                <a:spLocks noChangeArrowheads="1"/>
              </p:cNvSpPr>
              <p:nvPr/>
            </p:nvSpPr>
            <p:spPr bwMode="auto">
              <a:xfrm>
                <a:off x="796"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2" name="Rectangle 45"/>
              <p:cNvSpPr>
                <a:spLocks noChangeArrowheads="1"/>
              </p:cNvSpPr>
              <p:nvPr/>
            </p:nvSpPr>
            <p:spPr bwMode="auto">
              <a:xfrm>
                <a:off x="1113"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3" name="Rectangle 46"/>
              <p:cNvSpPr>
                <a:spLocks noChangeArrowheads="1"/>
              </p:cNvSpPr>
              <p:nvPr/>
            </p:nvSpPr>
            <p:spPr bwMode="auto">
              <a:xfrm>
                <a:off x="1429"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4" name="Rectangle 47"/>
              <p:cNvSpPr>
                <a:spLocks noChangeArrowheads="1"/>
              </p:cNvSpPr>
              <p:nvPr/>
            </p:nvSpPr>
            <p:spPr bwMode="auto">
              <a:xfrm>
                <a:off x="1747"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5" name="Rectangle 48"/>
              <p:cNvSpPr>
                <a:spLocks noChangeArrowheads="1"/>
              </p:cNvSpPr>
              <p:nvPr/>
            </p:nvSpPr>
            <p:spPr bwMode="auto">
              <a:xfrm>
                <a:off x="2060"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6" name="Rectangle 49"/>
              <p:cNvSpPr>
                <a:spLocks noChangeArrowheads="1"/>
              </p:cNvSpPr>
              <p:nvPr/>
            </p:nvSpPr>
            <p:spPr bwMode="auto">
              <a:xfrm>
                <a:off x="2378"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7" name="Rectangle 50"/>
              <p:cNvSpPr>
                <a:spLocks noChangeArrowheads="1"/>
              </p:cNvSpPr>
              <p:nvPr/>
            </p:nvSpPr>
            <p:spPr bwMode="auto">
              <a:xfrm>
                <a:off x="2685" y="684"/>
                <a:ext cx="83"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8" name="Rectangle 51"/>
              <p:cNvSpPr>
                <a:spLocks noChangeArrowheads="1"/>
              </p:cNvSpPr>
              <p:nvPr/>
            </p:nvSpPr>
            <p:spPr bwMode="auto">
              <a:xfrm>
                <a:off x="3013"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19" name="Rectangle 52"/>
              <p:cNvSpPr>
                <a:spLocks noChangeArrowheads="1"/>
              </p:cNvSpPr>
              <p:nvPr/>
            </p:nvSpPr>
            <p:spPr bwMode="auto">
              <a:xfrm>
                <a:off x="3320"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520" name="Rectangle 53"/>
              <p:cNvSpPr>
                <a:spLocks noChangeArrowheads="1"/>
              </p:cNvSpPr>
              <p:nvPr/>
            </p:nvSpPr>
            <p:spPr bwMode="auto">
              <a:xfrm>
                <a:off x="3634" y="684"/>
                <a:ext cx="81" cy="16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grpSp>
        <p:sp>
          <p:nvSpPr>
            <p:cNvPr id="143404" name="Line 54"/>
            <p:cNvSpPr>
              <a:spLocks noChangeShapeType="1"/>
            </p:cNvSpPr>
            <p:nvPr/>
          </p:nvSpPr>
          <p:spPr bwMode="auto">
            <a:xfrm>
              <a:off x="3612" y="773"/>
              <a:ext cx="0" cy="3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5" name="Line 55"/>
            <p:cNvSpPr>
              <a:spLocks noChangeShapeType="1"/>
            </p:cNvSpPr>
            <p:nvPr/>
          </p:nvSpPr>
          <p:spPr bwMode="auto">
            <a:xfrm>
              <a:off x="3612" y="425"/>
              <a:ext cx="0" cy="119"/>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06" name="Freeform 56"/>
            <p:cNvSpPr/>
            <p:nvPr/>
          </p:nvSpPr>
          <p:spPr bwMode="auto">
            <a:xfrm>
              <a:off x="4508" y="401"/>
              <a:ext cx="50" cy="50"/>
            </a:xfrm>
            <a:custGeom>
              <a:avLst/>
              <a:gdLst>
                <a:gd name="T0" fmla="*/ 34 w 52"/>
                <a:gd name="T1" fmla="*/ 15 h 52"/>
                <a:gd name="T2" fmla="*/ 30 w 52"/>
                <a:gd name="T3" fmla="*/ 6 h 52"/>
                <a:gd name="T4" fmla="*/ 15 w 52"/>
                <a:gd name="T5" fmla="*/ 0 h 52"/>
                <a:gd name="T6" fmla="*/ 6 w 52"/>
                <a:gd name="T7" fmla="*/ 6 h 52"/>
                <a:gd name="T8" fmla="*/ 0 w 52"/>
                <a:gd name="T9" fmla="*/ 15 h 52"/>
                <a:gd name="T10" fmla="*/ 6 w 52"/>
                <a:gd name="T11" fmla="*/ 30 h 52"/>
                <a:gd name="T12" fmla="*/ 15 w 52"/>
                <a:gd name="T13" fmla="*/ 34 h 52"/>
                <a:gd name="T14" fmla="*/ 30 w 52"/>
                <a:gd name="T15" fmla="*/ 30 h 52"/>
                <a:gd name="T16" fmla="*/ 34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3" y="6"/>
                  </a:lnTo>
                  <a:lnTo>
                    <a:pt x="26" y="0"/>
                  </a:lnTo>
                  <a:lnTo>
                    <a:pt x="6" y="6"/>
                  </a:lnTo>
                  <a:lnTo>
                    <a:pt x="0" y="26"/>
                  </a:lnTo>
                  <a:lnTo>
                    <a:pt x="6" y="43"/>
                  </a:lnTo>
                  <a:lnTo>
                    <a:pt x="26" y="52"/>
                  </a:lnTo>
                  <a:lnTo>
                    <a:pt x="43" y="43"/>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07" name="Rectangle 57"/>
            <p:cNvSpPr>
              <a:spLocks noChangeArrowheads="1"/>
            </p:cNvSpPr>
            <p:nvPr/>
          </p:nvSpPr>
          <p:spPr bwMode="auto">
            <a:xfrm>
              <a:off x="3918" y="810"/>
              <a:ext cx="314" cy="44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08" name="Freeform 58"/>
            <p:cNvSpPr/>
            <p:nvPr/>
          </p:nvSpPr>
          <p:spPr bwMode="auto">
            <a:xfrm>
              <a:off x="4232" y="1006"/>
              <a:ext cx="51" cy="50"/>
            </a:xfrm>
            <a:custGeom>
              <a:avLst/>
              <a:gdLst>
                <a:gd name="T0" fmla="*/ 35 w 53"/>
                <a:gd name="T1" fmla="*/ 15 h 53"/>
                <a:gd name="T2" fmla="*/ 31 w 53"/>
                <a:gd name="T3" fmla="*/ 7 h 53"/>
                <a:gd name="T4" fmla="*/ 16 w 53"/>
                <a:gd name="T5" fmla="*/ 0 h 53"/>
                <a:gd name="T6" fmla="*/ 9 w 53"/>
                <a:gd name="T7" fmla="*/ 7 h 53"/>
                <a:gd name="T8" fmla="*/ 0 w 53"/>
                <a:gd name="T9" fmla="*/ 15 h 53"/>
                <a:gd name="T10" fmla="*/ 9 w 53"/>
                <a:gd name="T11" fmla="*/ 24 h 53"/>
                <a:gd name="T12" fmla="*/ 16 w 53"/>
                <a:gd name="T13" fmla="*/ 28 h 53"/>
                <a:gd name="T14" fmla="*/ 31 w 53"/>
                <a:gd name="T15" fmla="*/ 24 h 53"/>
                <a:gd name="T16" fmla="*/ 35 w 53"/>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3"/>
                <a:gd name="T29" fmla="*/ 53 w 53"/>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3">
                  <a:moveTo>
                    <a:pt x="53" y="27"/>
                  </a:moveTo>
                  <a:lnTo>
                    <a:pt x="46" y="7"/>
                  </a:lnTo>
                  <a:lnTo>
                    <a:pt x="27" y="0"/>
                  </a:lnTo>
                  <a:lnTo>
                    <a:pt x="9" y="7"/>
                  </a:lnTo>
                  <a:lnTo>
                    <a:pt x="0" y="27"/>
                  </a:lnTo>
                  <a:lnTo>
                    <a:pt x="9" y="44"/>
                  </a:lnTo>
                  <a:lnTo>
                    <a:pt x="27" y="53"/>
                  </a:lnTo>
                  <a:lnTo>
                    <a:pt x="46" y="44"/>
                  </a:lnTo>
                  <a:lnTo>
                    <a:pt x="53" y="27"/>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09" name="Line 59"/>
            <p:cNvSpPr>
              <a:spLocks noChangeShapeType="1"/>
            </p:cNvSpPr>
            <p:nvPr/>
          </p:nvSpPr>
          <p:spPr bwMode="auto">
            <a:xfrm>
              <a:off x="4283" y="1032"/>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0" name="Freeform 60"/>
            <p:cNvSpPr/>
            <p:nvPr/>
          </p:nvSpPr>
          <p:spPr bwMode="auto">
            <a:xfrm>
              <a:off x="4510" y="1006"/>
              <a:ext cx="49" cy="50"/>
            </a:xfrm>
            <a:custGeom>
              <a:avLst/>
              <a:gdLst>
                <a:gd name="T0" fmla="*/ 27 w 52"/>
                <a:gd name="T1" fmla="*/ 15 h 53"/>
                <a:gd name="T2" fmla="*/ 23 w 52"/>
                <a:gd name="T3" fmla="*/ 7 h 53"/>
                <a:gd name="T4" fmla="*/ 15 w 52"/>
                <a:gd name="T5" fmla="*/ 0 h 53"/>
                <a:gd name="T6" fmla="*/ 8 w 52"/>
                <a:gd name="T7" fmla="*/ 7 h 53"/>
                <a:gd name="T8" fmla="*/ 0 w 52"/>
                <a:gd name="T9" fmla="*/ 15 h 53"/>
                <a:gd name="T10" fmla="*/ 8 w 52"/>
                <a:gd name="T11" fmla="*/ 24 h 53"/>
                <a:gd name="T12" fmla="*/ 15 w 52"/>
                <a:gd name="T13" fmla="*/ 28 h 53"/>
                <a:gd name="T14" fmla="*/ 23 w 52"/>
                <a:gd name="T15" fmla="*/ 24 h 53"/>
                <a:gd name="T16" fmla="*/ 27 w 52"/>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3"/>
                <a:gd name="T29" fmla="*/ 52 w 52"/>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3">
                  <a:moveTo>
                    <a:pt x="52" y="27"/>
                  </a:moveTo>
                  <a:lnTo>
                    <a:pt x="44" y="7"/>
                  </a:lnTo>
                  <a:lnTo>
                    <a:pt x="26" y="0"/>
                  </a:lnTo>
                  <a:lnTo>
                    <a:pt x="9" y="7"/>
                  </a:lnTo>
                  <a:lnTo>
                    <a:pt x="0" y="27"/>
                  </a:lnTo>
                  <a:lnTo>
                    <a:pt x="9" y="44"/>
                  </a:lnTo>
                  <a:lnTo>
                    <a:pt x="26" y="53"/>
                  </a:lnTo>
                  <a:lnTo>
                    <a:pt x="44" y="44"/>
                  </a:lnTo>
                  <a:lnTo>
                    <a:pt x="52" y="27"/>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1" name="Line 61"/>
            <p:cNvSpPr>
              <a:spLocks noChangeShapeType="1"/>
            </p:cNvSpPr>
            <p:nvPr/>
          </p:nvSpPr>
          <p:spPr bwMode="auto">
            <a:xfrm>
              <a:off x="4283" y="1627"/>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2" name="Rectangle 62"/>
            <p:cNvSpPr>
              <a:spLocks noChangeArrowheads="1"/>
            </p:cNvSpPr>
            <p:nvPr/>
          </p:nvSpPr>
          <p:spPr bwMode="auto">
            <a:xfrm>
              <a:off x="3918" y="1406"/>
              <a:ext cx="314" cy="442"/>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13" name="Freeform 63"/>
            <p:cNvSpPr/>
            <p:nvPr/>
          </p:nvSpPr>
          <p:spPr bwMode="auto">
            <a:xfrm>
              <a:off x="4232" y="1602"/>
              <a:ext cx="51" cy="50"/>
            </a:xfrm>
            <a:custGeom>
              <a:avLst/>
              <a:gdLst>
                <a:gd name="T0" fmla="*/ 35 w 53"/>
                <a:gd name="T1" fmla="*/ 15 h 53"/>
                <a:gd name="T2" fmla="*/ 31 w 53"/>
                <a:gd name="T3" fmla="*/ 8 h 53"/>
                <a:gd name="T4" fmla="*/ 16 w 53"/>
                <a:gd name="T5" fmla="*/ 0 h 53"/>
                <a:gd name="T6" fmla="*/ 9 w 53"/>
                <a:gd name="T7" fmla="*/ 8 h 53"/>
                <a:gd name="T8" fmla="*/ 0 w 53"/>
                <a:gd name="T9" fmla="*/ 15 h 53"/>
                <a:gd name="T10" fmla="*/ 9 w 53"/>
                <a:gd name="T11" fmla="*/ 24 h 53"/>
                <a:gd name="T12" fmla="*/ 16 w 53"/>
                <a:gd name="T13" fmla="*/ 28 h 53"/>
                <a:gd name="T14" fmla="*/ 31 w 53"/>
                <a:gd name="T15" fmla="*/ 24 h 53"/>
                <a:gd name="T16" fmla="*/ 35 w 53"/>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3"/>
                <a:gd name="T29" fmla="*/ 53 w 53"/>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3">
                  <a:moveTo>
                    <a:pt x="53" y="26"/>
                  </a:moveTo>
                  <a:lnTo>
                    <a:pt x="46" y="9"/>
                  </a:lnTo>
                  <a:lnTo>
                    <a:pt x="27" y="0"/>
                  </a:lnTo>
                  <a:lnTo>
                    <a:pt x="9" y="9"/>
                  </a:lnTo>
                  <a:lnTo>
                    <a:pt x="0" y="26"/>
                  </a:lnTo>
                  <a:lnTo>
                    <a:pt x="9" y="46"/>
                  </a:lnTo>
                  <a:lnTo>
                    <a:pt x="27" y="53"/>
                  </a:lnTo>
                  <a:lnTo>
                    <a:pt x="46" y="46"/>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4" name="Freeform 64"/>
            <p:cNvSpPr/>
            <p:nvPr/>
          </p:nvSpPr>
          <p:spPr bwMode="auto">
            <a:xfrm>
              <a:off x="4510" y="1602"/>
              <a:ext cx="49" cy="50"/>
            </a:xfrm>
            <a:custGeom>
              <a:avLst/>
              <a:gdLst>
                <a:gd name="T0" fmla="*/ 27 w 52"/>
                <a:gd name="T1" fmla="*/ 15 h 53"/>
                <a:gd name="T2" fmla="*/ 23 w 52"/>
                <a:gd name="T3" fmla="*/ 8 h 53"/>
                <a:gd name="T4" fmla="*/ 15 w 52"/>
                <a:gd name="T5" fmla="*/ 0 h 53"/>
                <a:gd name="T6" fmla="*/ 8 w 52"/>
                <a:gd name="T7" fmla="*/ 8 h 53"/>
                <a:gd name="T8" fmla="*/ 0 w 52"/>
                <a:gd name="T9" fmla="*/ 15 h 53"/>
                <a:gd name="T10" fmla="*/ 8 w 52"/>
                <a:gd name="T11" fmla="*/ 24 h 53"/>
                <a:gd name="T12" fmla="*/ 15 w 52"/>
                <a:gd name="T13" fmla="*/ 28 h 53"/>
                <a:gd name="T14" fmla="*/ 23 w 52"/>
                <a:gd name="T15" fmla="*/ 24 h 53"/>
                <a:gd name="T16" fmla="*/ 27 w 52"/>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3"/>
                <a:gd name="T29" fmla="*/ 52 w 52"/>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3">
                  <a:moveTo>
                    <a:pt x="52" y="26"/>
                  </a:moveTo>
                  <a:lnTo>
                    <a:pt x="44" y="9"/>
                  </a:lnTo>
                  <a:lnTo>
                    <a:pt x="26" y="0"/>
                  </a:lnTo>
                  <a:lnTo>
                    <a:pt x="9" y="9"/>
                  </a:lnTo>
                  <a:lnTo>
                    <a:pt x="0" y="26"/>
                  </a:lnTo>
                  <a:lnTo>
                    <a:pt x="9" y="46"/>
                  </a:lnTo>
                  <a:lnTo>
                    <a:pt x="26" y="53"/>
                  </a:lnTo>
                  <a:lnTo>
                    <a:pt x="44" y="46"/>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5" name="Line 65"/>
            <p:cNvSpPr>
              <a:spLocks noChangeShapeType="1"/>
            </p:cNvSpPr>
            <p:nvPr/>
          </p:nvSpPr>
          <p:spPr bwMode="auto">
            <a:xfrm>
              <a:off x="4283" y="2233"/>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16" name="Rectangle 66"/>
            <p:cNvSpPr>
              <a:spLocks noChangeArrowheads="1"/>
            </p:cNvSpPr>
            <p:nvPr/>
          </p:nvSpPr>
          <p:spPr bwMode="auto">
            <a:xfrm>
              <a:off x="3918" y="2013"/>
              <a:ext cx="314" cy="44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17" name="Freeform 67"/>
            <p:cNvSpPr/>
            <p:nvPr/>
          </p:nvSpPr>
          <p:spPr bwMode="auto">
            <a:xfrm>
              <a:off x="4232" y="2209"/>
              <a:ext cx="51" cy="49"/>
            </a:xfrm>
            <a:custGeom>
              <a:avLst/>
              <a:gdLst>
                <a:gd name="T0" fmla="*/ 35 w 53"/>
                <a:gd name="T1" fmla="*/ 15 h 52"/>
                <a:gd name="T2" fmla="*/ 31 w 53"/>
                <a:gd name="T3" fmla="*/ 8 h 52"/>
                <a:gd name="T4" fmla="*/ 16 w 53"/>
                <a:gd name="T5" fmla="*/ 0 h 52"/>
                <a:gd name="T6" fmla="*/ 9 w 53"/>
                <a:gd name="T7" fmla="*/ 8 h 52"/>
                <a:gd name="T8" fmla="*/ 0 w 53"/>
                <a:gd name="T9" fmla="*/ 15 h 52"/>
                <a:gd name="T10" fmla="*/ 9 w 53"/>
                <a:gd name="T11" fmla="*/ 24 h 52"/>
                <a:gd name="T12" fmla="*/ 16 w 53"/>
                <a:gd name="T13" fmla="*/ 27 h 52"/>
                <a:gd name="T14" fmla="*/ 31 w 53"/>
                <a:gd name="T15" fmla="*/ 24 h 52"/>
                <a:gd name="T16" fmla="*/ 35 w 53"/>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53" y="26"/>
                  </a:moveTo>
                  <a:lnTo>
                    <a:pt x="46" y="8"/>
                  </a:lnTo>
                  <a:lnTo>
                    <a:pt x="27" y="0"/>
                  </a:lnTo>
                  <a:lnTo>
                    <a:pt x="9" y="8"/>
                  </a:lnTo>
                  <a:lnTo>
                    <a:pt x="0" y="26"/>
                  </a:lnTo>
                  <a:lnTo>
                    <a:pt x="9" y="46"/>
                  </a:lnTo>
                  <a:lnTo>
                    <a:pt x="27" y="52"/>
                  </a:lnTo>
                  <a:lnTo>
                    <a:pt x="46" y="46"/>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8" name="Freeform 68"/>
            <p:cNvSpPr/>
            <p:nvPr/>
          </p:nvSpPr>
          <p:spPr bwMode="auto">
            <a:xfrm>
              <a:off x="4510" y="2209"/>
              <a:ext cx="49" cy="49"/>
            </a:xfrm>
            <a:custGeom>
              <a:avLst/>
              <a:gdLst>
                <a:gd name="T0" fmla="*/ 27 w 52"/>
                <a:gd name="T1" fmla="*/ 15 h 52"/>
                <a:gd name="T2" fmla="*/ 23 w 52"/>
                <a:gd name="T3" fmla="*/ 8 h 52"/>
                <a:gd name="T4" fmla="*/ 15 w 52"/>
                <a:gd name="T5" fmla="*/ 0 h 52"/>
                <a:gd name="T6" fmla="*/ 8 w 52"/>
                <a:gd name="T7" fmla="*/ 8 h 52"/>
                <a:gd name="T8" fmla="*/ 0 w 52"/>
                <a:gd name="T9" fmla="*/ 15 h 52"/>
                <a:gd name="T10" fmla="*/ 8 w 52"/>
                <a:gd name="T11" fmla="*/ 24 h 52"/>
                <a:gd name="T12" fmla="*/ 15 w 52"/>
                <a:gd name="T13" fmla="*/ 27 h 52"/>
                <a:gd name="T14" fmla="*/ 23 w 52"/>
                <a:gd name="T15" fmla="*/ 24 h 52"/>
                <a:gd name="T16" fmla="*/ 27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4" y="8"/>
                  </a:lnTo>
                  <a:lnTo>
                    <a:pt x="26" y="0"/>
                  </a:lnTo>
                  <a:lnTo>
                    <a:pt x="9" y="8"/>
                  </a:lnTo>
                  <a:lnTo>
                    <a:pt x="0" y="26"/>
                  </a:lnTo>
                  <a:lnTo>
                    <a:pt x="9" y="46"/>
                  </a:lnTo>
                  <a:lnTo>
                    <a:pt x="26" y="52"/>
                  </a:lnTo>
                  <a:lnTo>
                    <a:pt x="44" y="46"/>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19" name="Line 69"/>
            <p:cNvSpPr>
              <a:spLocks noChangeShapeType="1"/>
            </p:cNvSpPr>
            <p:nvPr/>
          </p:nvSpPr>
          <p:spPr bwMode="auto">
            <a:xfrm>
              <a:off x="4283" y="2846"/>
              <a:ext cx="227"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20" name="Rectangle 70"/>
            <p:cNvSpPr>
              <a:spLocks noChangeArrowheads="1"/>
            </p:cNvSpPr>
            <p:nvPr/>
          </p:nvSpPr>
          <p:spPr bwMode="auto">
            <a:xfrm>
              <a:off x="3918" y="2625"/>
              <a:ext cx="314" cy="44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43421" name="Freeform 71"/>
            <p:cNvSpPr/>
            <p:nvPr/>
          </p:nvSpPr>
          <p:spPr bwMode="auto">
            <a:xfrm>
              <a:off x="4232" y="2821"/>
              <a:ext cx="51" cy="50"/>
            </a:xfrm>
            <a:custGeom>
              <a:avLst/>
              <a:gdLst>
                <a:gd name="T0" fmla="*/ 35 w 53"/>
                <a:gd name="T1" fmla="*/ 15 h 52"/>
                <a:gd name="T2" fmla="*/ 31 w 53"/>
                <a:gd name="T3" fmla="*/ 6 h 52"/>
                <a:gd name="T4" fmla="*/ 16 w 53"/>
                <a:gd name="T5" fmla="*/ 0 h 52"/>
                <a:gd name="T6" fmla="*/ 9 w 53"/>
                <a:gd name="T7" fmla="*/ 6 h 52"/>
                <a:gd name="T8" fmla="*/ 0 w 53"/>
                <a:gd name="T9" fmla="*/ 15 h 52"/>
                <a:gd name="T10" fmla="*/ 9 w 53"/>
                <a:gd name="T11" fmla="*/ 30 h 52"/>
                <a:gd name="T12" fmla="*/ 16 w 53"/>
                <a:gd name="T13" fmla="*/ 34 h 52"/>
                <a:gd name="T14" fmla="*/ 31 w 53"/>
                <a:gd name="T15" fmla="*/ 30 h 52"/>
                <a:gd name="T16" fmla="*/ 35 w 53"/>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53" y="26"/>
                  </a:moveTo>
                  <a:lnTo>
                    <a:pt x="46" y="6"/>
                  </a:lnTo>
                  <a:lnTo>
                    <a:pt x="27" y="0"/>
                  </a:lnTo>
                  <a:lnTo>
                    <a:pt x="9" y="6"/>
                  </a:lnTo>
                  <a:lnTo>
                    <a:pt x="0" y="26"/>
                  </a:lnTo>
                  <a:lnTo>
                    <a:pt x="9" y="44"/>
                  </a:lnTo>
                  <a:lnTo>
                    <a:pt x="27" y="52"/>
                  </a:lnTo>
                  <a:lnTo>
                    <a:pt x="46" y="44"/>
                  </a:lnTo>
                  <a:lnTo>
                    <a:pt x="53"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22" name="Freeform 72"/>
            <p:cNvSpPr/>
            <p:nvPr/>
          </p:nvSpPr>
          <p:spPr bwMode="auto">
            <a:xfrm>
              <a:off x="4510" y="2821"/>
              <a:ext cx="49" cy="50"/>
            </a:xfrm>
            <a:custGeom>
              <a:avLst/>
              <a:gdLst>
                <a:gd name="T0" fmla="*/ 27 w 52"/>
                <a:gd name="T1" fmla="*/ 15 h 52"/>
                <a:gd name="T2" fmla="*/ 23 w 52"/>
                <a:gd name="T3" fmla="*/ 6 h 52"/>
                <a:gd name="T4" fmla="*/ 15 w 52"/>
                <a:gd name="T5" fmla="*/ 0 h 52"/>
                <a:gd name="T6" fmla="*/ 8 w 52"/>
                <a:gd name="T7" fmla="*/ 6 h 52"/>
                <a:gd name="T8" fmla="*/ 0 w 52"/>
                <a:gd name="T9" fmla="*/ 15 h 52"/>
                <a:gd name="T10" fmla="*/ 8 w 52"/>
                <a:gd name="T11" fmla="*/ 30 h 52"/>
                <a:gd name="T12" fmla="*/ 15 w 52"/>
                <a:gd name="T13" fmla="*/ 34 h 52"/>
                <a:gd name="T14" fmla="*/ 23 w 52"/>
                <a:gd name="T15" fmla="*/ 30 h 52"/>
                <a:gd name="T16" fmla="*/ 27 w 52"/>
                <a:gd name="T17" fmla="*/ 15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52" y="26"/>
                  </a:moveTo>
                  <a:lnTo>
                    <a:pt x="44" y="6"/>
                  </a:lnTo>
                  <a:lnTo>
                    <a:pt x="26" y="0"/>
                  </a:lnTo>
                  <a:lnTo>
                    <a:pt x="9" y="6"/>
                  </a:lnTo>
                  <a:lnTo>
                    <a:pt x="0" y="26"/>
                  </a:lnTo>
                  <a:lnTo>
                    <a:pt x="9" y="44"/>
                  </a:lnTo>
                  <a:lnTo>
                    <a:pt x="26" y="52"/>
                  </a:lnTo>
                  <a:lnTo>
                    <a:pt x="44" y="44"/>
                  </a:lnTo>
                  <a:lnTo>
                    <a:pt x="52" y="26"/>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23" name="Line 73"/>
            <p:cNvSpPr>
              <a:spLocks noChangeShapeType="1"/>
            </p:cNvSpPr>
            <p:nvPr/>
          </p:nvSpPr>
          <p:spPr bwMode="auto">
            <a:xfrm>
              <a:off x="911"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4" name="Line 74"/>
            <p:cNvSpPr>
              <a:spLocks noChangeShapeType="1"/>
            </p:cNvSpPr>
            <p:nvPr/>
          </p:nvSpPr>
          <p:spPr bwMode="auto">
            <a:xfrm>
              <a:off x="1214"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5" name="Line 75"/>
            <p:cNvSpPr>
              <a:spLocks noChangeShapeType="1"/>
            </p:cNvSpPr>
            <p:nvPr/>
          </p:nvSpPr>
          <p:spPr bwMode="auto">
            <a:xfrm>
              <a:off x="1516"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6" name="Line 76"/>
            <p:cNvSpPr>
              <a:spLocks noChangeShapeType="1"/>
            </p:cNvSpPr>
            <p:nvPr/>
          </p:nvSpPr>
          <p:spPr bwMode="auto">
            <a:xfrm>
              <a:off x="1817"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7" name="Line 77"/>
            <p:cNvSpPr>
              <a:spLocks noChangeShapeType="1"/>
            </p:cNvSpPr>
            <p:nvPr/>
          </p:nvSpPr>
          <p:spPr bwMode="auto">
            <a:xfrm>
              <a:off x="2116"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8" name="Line 78"/>
            <p:cNvSpPr>
              <a:spLocks noChangeShapeType="1"/>
            </p:cNvSpPr>
            <p:nvPr/>
          </p:nvSpPr>
          <p:spPr bwMode="auto">
            <a:xfrm>
              <a:off x="2417"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29" name="Line 79"/>
            <p:cNvSpPr>
              <a:spLocks noChangeShapeType="1"/>
            </p:cNvSpPr>
            <p:nvPr/>
          </p:nvSpPr>
          <p:spPr bwMode="auto">
            <a:xfrm>
              <a:off x="2709"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0" name="Line 80"/>
            <p:cNvSpPr>
              <a:spLocks noChangeShapeType="1"/>
            </p:cNvSpPr>
            <p:nvPr/>
          </p:nvSpPr>
          <p:spPr bwMode="auto">
            <a:xfrm>
              <a:off x="3020"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1" name="Line 81"/>
            <p:cNvSpPr>
              <a:spLocks noChangeShapeType="1"/>
            </p:cNvSpPr>
            <p:nvPr/>
          </p:nvSpPr>
          <p:spPr bwMode="auto">
            <a:xfrm>
              <a:off x="3314" y="1116"/>
              <a:ext cx="1"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2" name="Line 82"/>
            <p:cNvSpPr>
              <a:spLocks noChangeShapeType="1"/>
            </p:cNvSpPr>
            <p:nvPr/>
          </p:nvSpPr>
          <p:spPr bwMode="auto">
            <a:xfrm>
              <a:off x="3612" y="1116"/>
              <a:ext cx="0" cy="208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3" name="Line 83"/>
            <p:cNvSpPr>
              <a:spLocks noChangeShapeType="1"/>
            </p:cNvSpPr>
            <p:nvPr/>
          </p:nvSpPr>
          <p:spPr bwMode="auto">
            <a:xfrm flipH="1">
              <a:off x="1214" y="2977"/>
              <a:ext cx="270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4" name="Line 84"/>
            <p:cNvSpPr>
              <a:spLocks noChangeShapeType="1"/>
            </p:cNvSpPr>
            <p:nvPr/>
          </p:nvSpPr>
          <p:spPr bwMode="auto">
            <a:xfrm flipH="1">
              <a:off x="1817" y="2902"/>
              <a:ext cx="21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5" name="Line 85"/>
            <p:cNvSpPr>
              <a:spLocks noChangeShapeType="1"/>
            </p:cNvSpPr>
            <p:nvPr/>
          </p:nvSpPr>
          <p:spPr bwMode="auto">
            <a:xfrm flipH="1">
              <a:off x="2417" y="2827"/>
              <a:ext cx="15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6" name="Line 86"/>
            <p:cNvSpPr>
              <a:spLocks noChangeShapeType="1"/>
            </p:cNvSpPr>
            <p:nvPr/>
          </p:nvSpPr>
          <p:spPr bwMode="auto">
            <a:xfrm flipH="1">
              <a:off x="3020" y="2752"/>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7" name="Line 87"/>
            <p:cNvSpPr>
              <a:spLocks noChangeShapeType="1"/>
            </p:cNvSpPr>
            <p:nvPr/>
          </p:nvSpPr>
          <p:spPr bwMode="auto">
            <a:xfrm flipH="1">
              <a:off x="3612" y="2662"/>
              <a:ext cx="30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8" name="Line 88"/>
            <p:cNvSpPr>
              <a:spLocks noChangeShapeType="1"/>
            </p:cNvSpPr>
            <p:nvPr/>
          </p:nvSpPr>
          <p:spPr bwMode="auto">
            <a:xfrm flipH="1">
              <a:off x="1516" y="2379"/>
              <a:ext cx="240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39" name="Line 89"/>
            <p:cNvSpPr>
              <a:spLocks noChangeShapeType="1"/>
            </p:cNvSpPr>
            <p:nvPr/>
          </p:nvSpPr>
          <p:spPr bwMode="auto">
            <a:xfrm flipH="1">
              <a:off x="1817" y="2275"/>
              <a:ext cx="21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0" name="Line 90"/>
            <p:cNvSpPr>
              <a:spLocks noChangeShapeType="1"/>
            </p:cNvSpPr>
            <p:nvPr/>
          </p:nvSpPr>
          <p:spPr bwMode="auto">
            <a:xfrm flipH="1">
              <a:off x="2709" y="2171"/>
              <a:ext cx="1209"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1" name="Line 91"/>
            <p:cNvSpPr>
              <a:spLocks noChangeShapeType="1"/>
            </p:cNvSpPr>
            <p:nvPr/>
          </p:nvSpPr>
          <p:spPr bwMode="auto">
            <a:xfrm flipH="1">
              <a:off x="3020" y="2081"/>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2" name="Line 92"/>
            <p:cNvSpPr>
              <a:spLocks noChangeShapeType="1"/>
            </p:cNvSpPr>
            <p:nvPr/>
          </p:nvSpPr>
          <p:spPr bwMode="auto">
            <a:xfrm flipH="1">
              <a:off x="2116" y="1784"/>
              <a:ext cx="180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3" name="Line 93"/>
            <p:cNvSpPr>
              <a:spLocks noChangeShapeType="1"/>
            </p:cNvSpPr>
            <p:nvPr/>
          </p:nvSpPr>
          <p:spPr bwMode="auto">
            <a:xfrm flipH="1">
              <a:off x="2417" y="1656"/>
              <a:ext cx="150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4" name="Line 94"/>
            <p:cNvSpPr>
              <a:spLocks noChangeShapeType="1"/>
            </p:cNvSpPr>
            <p:nvPr/>
          </p:nvSpPr>
          <p:spPr bwMode="auto">
            <a:xfrm flipH="1">
              <a:off x="2709" y="1552"/>
              <a:ext cx="1209"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5" name="Line 95"/>
            <p:cNvSpPr>
              <a:spLocks noChangeShapeType="1"/>
            </p:cNvSpPr>
            <p:nvPr/>
          </p:nvSpPr>
          <p:spPr bwMode="auto">
            <a:xfrm flipH="1">
              <a:off x="3020" y="1454"/>
              <a:ext cx="89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6" name="Line 96"/>
            <p:cNvSpPr>
              <a:spLocks noChangeShapeType="1"/>
            </p:cNvSpPr>
            <p:nvPr/>
          </p:nvSpPr>
          <p:spPr bwMode="auto">
            <a:xfrm flipH="1">
              <a:off x="3314" y="1142"/>
              <a:ext cx="60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43447" name="Line 97"/>
            <p:cNvSpPr>
              <a:spLocks noChangeShapeType="1"/>
            </p:cNvSpPr>
            <p:nvPr/>
          </p:nvSpPr>
          <p:spPr bwMode="auto">
            <a:xfrm flipH="1">
              <a:off x="3612" y="887"/>
              <a:ext cx="30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43448" name="Group 98"/>
            <p:cNvGrpSpPr/>
            <p:nvPr/>
          </p:nvGrpSpPr>
          <p:grpSpPr bwMode="auto">
            <a:xfrm>
              <a:off x="726" y="3184"/>
              <a:ext cx="3186" cy="613"/>
              <a:chOff x="726" y="3184"/>
              <a:chExt cx="3186" cy="613"/>
            </a:xfrm>
          </p:grpSpPr>
          <p:sp>
            <p:nvSpPr>
              <p:cNvPr id="143449" name="Rectangle 99"/>
              <p:cNvSpPr>
                <a:spLocks noChangeArrowheads="1"/>
              </p:cNvSpPr>
              <p:nvPr/>
            </p:nvSpPr>
            <p:spPr bwMode="auto">
              <a:xfrm>
                <a:off x="726"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0</a:t>
                </a:r>
              </a:p>
            </p:txBody>
          </p:sp>
          <p:sp>
            <p:nvSpPr>
              <p:cNvPr id="143450" name="Rectangle 100"/>
              <p:cNvSpPr>
                <a:spLocks noChangeArrowheads="1"/>
              </p:cNvSpPr>
              <p:nvPr/>
            </p:nvSpPr>
            <p:spPr bwMode="auto">
              <a:xfrm>
                <a:off x="894"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0</a:t>
                </a:r>
              </a:p>
            </p:txBody>
          </p:sp>
          <p:sp>
            <p:nvSpPr>
              <p:cNvPr id="143451" name="Rectangle 101"/>
              <p:cNvSpPr>
                <a:spLocks noChangeArrowheads="1"/>
              </p:cNvSpPr>
              <p:nvPr/>
            </p:nvSpPr>
            <p:spPr bwMode="auto">
              <a:xfrm>
                <a:off x="1187" y="3562"/>
                <a:ext cx="99" cy="235"/>
              </a:xfrm>
              <a:prstGeom prst="rect">
                <a:avLst/>
              </a:prstGeom>
              <a:noFill/>
              <a:ln>
                <a:noFill/>
              </a:ln>
            </p:spPr>
            <p:txBody>
              <a:bodyPr wrap="none" lIns="0" tIns="0" rIns="0" bIns="0">
                <a:spAutoFit/>
              </a:bodyPr>
              <a:lstStyle/>
              <a:p>
                <a:r>
                  <a:rPr lang="en-US" altLang="zh-CN" b="1">
                    <a:latin typeface="Times New Roman" panose="02020603050405020304" charset="0"/>
                  </a:rPr>
                  <a:t>1</a:t>
                </a:r>
              </a:p>
            </p:txBody>
          </p:sp>
          <p:sp>
            <p:nvSpPr>
              <p:cNvPr id="143452" name="Rectangle 102"/>
              <p:cNvSpPr>
                <a:spLocks noChangeArrowheads="1"/>
              </p:cNvSpPr>
              <p:nvPr/>
            </p:nvSpPr>
            <p:spPr bwMode="auto">
              <a:xfrm>
                <a:off x="1028"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1</a:t>
                </a:r>
              </a:p>
            </p:txBody>
          </p:sp>
          <p:sp>
            <p:nvSpPr>
              <p:cNvPr id="143453" name="Rectangle 103"/>
              <p:cNvSpPr>
                <a:spLocks noChangeArrowheads="1"/>
              </p:cNvSpPr>
              <p:nvPr/>
            </p:nvSpPr>
            <p:spPr bwMode="auto">
              <a:xfrm>
                <a:off x="1498" y="3562"/>
                <a:ext cx="99" cy="235"/>
              </a:xfrm>
              <a:prstGeom prst="rect">
                <a:avLst/>
              </a:prstGeom>
              <a:noFill/>
              <a:ln>
                <a:noFill/>
              </a:ln>
            </p:spPr>
            <p:txBody>
              <a:bodyPr wrap="none" lIns="0" tIns="0" rIns="0" bIns="0">
                <a:spAutoFit/>
              </a:bodyPr>
              <a:lstStyle/>
              <a:p>
                <a:r>
                  <a:rPr lang="en-US" altLang="zh-CN" b="1">
                    <a:latin typeface="Times New Roman" panose="02020603050405020304" charset="0"/>
                  </a:rPr>
                  <a:t>2</a:t>
                </a:r>
              </a:p>
            </p:txBody>
          </p:sp>
          <p:sp>
            <p:nvSpPr>
              <p:cNvPr id="143454" name="Rectangle 104"/>
              <p:cNvSpPr>
                <a:spLocks noChangeArrowheads="1"/>
              </p:cNvSpPr>
              <p:nvPr/>
            </p:nvSpPr>
            <p:spPr bwMode="auto">
              <a:xfrm>
                <a:off x="1330"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2</a:t>
                </a:r>
              </a:p>
            </p:txBody>
          </p:sp>
          <p:sp>
            <p:nvSpPr>
              <p:cNvPr id="143455" name="Rectangle 105"/>
              <p:cNvSpPr>
                <a:spLocks noChangeArrowheads="1"/>
              </p:cNvSpPr>
              <p:nvPr/>
            </p:nvSpPr>
            <p:spPr bwMode="auto">
              <a:xfrm>
                <a:off x="1798"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3</a:t>
                </a:r>
              </a:p>
            </p:txBody>
          </p:sp>
          <p:sp>
            <p:nvSpPr>
              <p:cNvPr id="143456" name="Rectangle 106"/>
              <p:cNvSpPr>
                <a:spLocks noChangeArrowheads="1"/>
              </p:cNvSpPr>
              <p:nvPr/>
            </p:nvSpPr>
            <p:spPr bwMode="auto">
              <a:xfrm>
                <a:off x="1632"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3</a:t>
                </a:r>
              </a:p>
            </p:txBody>
          </p:sp>
          <p:sp>
            <p:nvSpPr>
              <p:cNvPr id="143457" name="Rectangle 107"/>
              <p:cNvSpPr>
                <a:spLocks noChangeArrowheads="1"/>
              </p:cNvSpPr>
              <p:nvPr/>
            </p:nvSpPr>
            <p:spPr bwMode="auto">
              <a:xfrm>
                <a:off x="2100"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4</a:t>
                </a:r>
              </a:p>
            </p:txBody>
          </p:sp>
          <p:sp>
            <p:nvSpPr>
              <p:cNvPr id="143458" name="Rectangle 108"/>
              <p:cNvSpPr>
                <a:spLocks noChangeArrowheads="1"/>
              </p:cNvSpPr>
              <p:nvPr/>
            </p:nvSpPr>
            <p:spPr bwMode="auto">
              <a:xfrm>
                <a:off x="1931"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4</a:t>
                </a:r>
              </a:p>
            </p:txBody>
          </p:sp>
          <p:sp>
            <p:nvSpPr>
              <p:cNvPr id="143459" name="Rectangle 109"/>
              <p:cNvSpPr>
                <a:spLocks noChangeArrowheads="1"/>
              </p:cNvSpPr>
              <p:nvPr/>
            </p:nvSpPr>
            <p:spPr bwMode="auto">
              <a:xfrm>
                <a:off x="2398"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5</a:t>
                </a:r>
              </a:p>
            </p:txBody>
          </p:sp>
          <p:sp>
            <p:nvSpPr>
              <p:cNvPr id="143460" name="Rectangle 110"/>
              <p:cNvSpPr>
                <a:spLocks noChangeArrowheads="1"/>
              </p:cNvSpPr>
              <p:nvPr/>
            </p:nvSpPr>
            <p:spPr bwMode="auto">
              <a:xfrm>
                <a:off x="2232"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5</a:t>
                </a:r>
              </a:p>
            </p:txBody>
          </p:sp>
          <p:sp>
            <p:nvSpPr>
              <p:cNvPr id="143461" name="Rectangle 111"/>
              <p:cNvSpPr>
                <a:spLocks noChangeArrowheads="1"/>
              </p:cNvSpPr>
              <p:nvPr/>
            </p:nvSpPr>
            <p:spPr bwMode="auto">
              <a:xfrm>
                <a:off x="2692"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6</a:t>
                </a:r>
              </a:p>
            </p:txBody>
          </p:sp>
          <p:sp>
            <p:nvSpPr>
              <p:cNvPr id="143462" name="Rectangle 112"/>
              <p:cNvSpPr>
                <a:spLocks noChangeArrowheads="1"/>
              </p:cNvSpPr>
              <p:nvPr/>
            </p:nvSpPr>
            <p:spPr bwMode="auto">
              <a:xfrm>
                <a:off x="2523"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6</a:t>
                </a:r>
              </a:p>
            </p:txBody>
          </p:sp>
          <p:sp>
            <p:nvSpPr>
              <p:cNvPr id="143463" name="Rectangle 113"/>
              <p:cNvSpPr>
                <a:spLocks noChangeArrowheads="1"/>
              </p:cNvSpPr>
              <p:nvPr/>
            </p:nvSpPr>
            <p:spPr bwMode="auto">
              <a:xfrm>
                <a:off x="3002"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7</a:t>
                </a:r>
              </a:p>
            </p:txBody>
          </p:sp>
          <p:sp>
            <p:nvSpPr>
              <p:cNvPr id="143464" name="Rectangle 114"/>
              <p:cNvSpPr>
                <a:spLocks noChangeArrowheads="1"/>
              </p:cNvSpPr>
              <p:nvPr/>
            </p:nvSpPr>
            <p:spPr bwMode="auto">
              <a:xfrm>
                <a:off x="2836"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7</a:t>
                </a:r>
              </a:p>
            </p:txBody>
          </p:sp>
          <p:sp>
            <p:nvSpPr>
              <p:cNvPr id="143465" name="Rectangle 115"/>
              <p:cNvSpPr>
                <a:spLocks noChangeArrowheads="1"/>
              </p:cNvSpPr>
              <p:nvPr/>
            </p:nvSpPr>
            <p:spPr bwMode="auto">
              <a:xfrm>
                <a:off x="3296"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8</a:t>
                </a:r>
              </a:p>
            </p:txBody>
          </p:sp>
          <p:sp>
            <p:nvSpPr>
              <p:cNvPr id="143466" name="Rectangle 116"/>
              <p:cNvSpPr>
                <a:spLocks noChangeArrowheads="1"/>
              </p:cNvSpPr>
              <p:nvPr/>
            </p:nvSpPr>
            <p:spPr bwMode="auto">
              <a:xfrm>
                <a:off x="3128"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8</a:t>
                </a:r>
              </a:p>
            </p:txBody>
          </p:sp>
          <p:sp>
            <p:nvSpPr>
              <p:cNvPr id="143467" name="Rectangle 117"/>
              <p:cNvSpPr>
                <a:spLocks noChangeArrowheads="1"/>
              </p:cNvSpPr>
              <p:nvPr/>
            </p:nvSpPr>
            <p:spPr bwMode="auto">
              <a:xfrm>
                <a:off x="3594" y="3562"/>
                <a:ext cx="98" cy="235"/>
              </a:xfrm>
              <a:prstGeom prst="rect">
                <a:avLst/>
              </a:prstGeom>
              <a:noFill/>
              <a:ln>
                <a:noFill/>
              </a:ln>
            </p:spPr>
            <p:txBody>
              <a:bodyPr wrap="none" lIns="0" tIns="0" rIns="0" bIns="0">
                <a:spAutoFit/>
              </a:bodyPr>
              <a:lstStyle/>
              <a:p>
                <a:r>
                  <a:rPr lang="en-US" altLang="zh-CN" b="1">
                    <a:latin typeface="Times New Roman" panose="02020603050405020304" charset="0"/>
                  </a:rPr>
                  <a:t>9</a:t>
                </a:r>
              </a:p>
            </p:txBody>
          </p:sp>
          <p:sp>
            <p:nvSpPr>
              <p:cNvPr id="143468" name="Rectangle 118"/>
              <p:cNvSpPr>
                <a:spLocks noChangeArrowheads="1"/>
              </p:cNvSpPr>
              <p:nvPr/>
            </p:nvSpPr>
            <p:spPr bwMode="auto">
              <a:xfrm>
                <a:off x="3427" y="3322"/>
                <a:ext cx="175" cy="236"/>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S</a:t>
                </a:r>
                <a:r>
                  <a:rPr lang="en-US" altLang="zh-CN" b="1" baseline="-25000">
                    <a:solidFill>
                      <a:srgbClr val="000099"/>
                    </a:solidFill>
                    <a:latin typeface="Times New Roman" panose="02020603050405020304" charset="0"/>
                  </a:rPr>
                  <a:t>9</a:t>
                </a:r>
              </a:p>
            </p:txBody>
          </p:sp>
          <p:sp>
            <p:nvSpPr>
              <p:cNvPr id="143469" name="Freeform 119"/>
              <p:cNvSpPr/>
              <p:nvPr/>
            </p:nvSpPr>
            <p:spPr bwMode="auto">
              <a:xfrm>
                <a:off x="892" y="3344"/>
                <a:ext cx="38" cy="37"/>
              </a:xfrm>
              <a:custGeom>
                <a:avLst/>
                <a:gdLst>
                  <a:gd name="T0" fmla="*/ 24 w 40"/>
                  <a:gd name="T1" fmla="*/ 9 h 39"/>
                  <a:gd name="T2" fmla="*/ 21 w 40"/>
                  <a:gd name="T3" fmla="*/ 6 h 39"/>
                  <a:gd name="T4" fmla="*/ 10 w 40"/>
                  <a:gd name="T5" fmla="*/ 0 h 39"/>
                  <a:gd name="T6" fmla="*/ 7 w 40"/>
                  <a:gd name="T7" fmla="*/ 6 h 39"/>
                  <a:gd name="T8" fmla="*/ 0 w 40"/>
                  <a:gd name="T9" fmla="*/ 9 h 39"/>
                  <a:gd name="T10" fmla="*/ 7 w 40"/>
                  <a:gd name="T11" fmla="*/ 21 h 39"/>
                  <a:gd name="T12" fmla="*/ 10 w 40"/>
                  <a:gd name="T13" fmla="*/ 23 h 39"/>
                  <a:gd name="T14" fmla="*/ 21 w 40"/>
                  <a:gd name="T15" fmla="*/ 21 h 39"/>
                  <a:gd name="T16" fmla="*/ 24 w 40"/>
                  <a:gd name="T17" fmla="*/ 9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5" y="6"/>
                    </a:lnTo>
                    <a:lnTo>
                      <a:pt x="20" y="0"/>
                    </a:lnTo>
                    <a:lnTo>
                      <a:pt x="7" y="6"/>
                    </a:lnTo>
                    <a:lnTo>
                      <a:pt x="0" y="19"/>
                    </a:lnTo>
                    <a:lnTo>
                      <a:pt x="7" y="35"/>
                    </a:lnTo>
                    <a:lnTo>
                      <a:pt x="20" y="39"/>
                    </a:lnTo>
                    <a:lnTo>
                      <a:pt x="35"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70" name="Line 120"/>
              <p:cNvSpPr>
                <a:spLocks noChangeShapeType="1"/>
              </p:cNvSpPr>
              <p:nvPr/>
            </p:nvSpPr>
            <p:spPr bwMode="auto">
              <a:xfrm flipH="1" flipV="1">
                <a:off x="855" y="3190"/>
                <a:ext cx="71"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1" name="Line 121"/>
              <p:cNvSpPr>
                <a:spLocks noChangeShapeType="1"/>
              </p:cNvSpPr>
              <p:nvPr/>
            </p:nvSpPr>
            <p:spPr bwMode="auto">
              <a:xfrm>
                <a:off x="911" y="3579"/>
                <a:ext cx="300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2" name="Line 122"/>
              <p:cNvSpPr>
                <a:spLocks noChangeShapeType="1"/>
              </p:cNvSpPr>
              <p:nvPr/>
            </p:nvSpPr>
            <p:spPr bwMode="auto">
              <a:xfrm flipH="1" flipV="1">
                <a:off x="1158" y="3190"/>
                <a:ext cx="70"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3" name="Freeform 123"/>
              <p:cNvSpPr/>
              <p:nvPr/>
            </p:nvSpPr>
            <p:spPr bwMode="auto">
              <a:xfrm>
                <a:off x="1195" y="3344"/>
                <a:ext cx="41" cy="41"/>
              </a:xfrm>
              <a:custGeom>
                <a:avLst/>
                <a:gdLst>
                  <a:gd name="T0" fmla="*/ 67 w 39"/>
                  <a:gd name="T1" fmla="*/ 30 h 39"/>
                  <a:gd name="T2" fmla="*/ 61 w 39"/>
                  <a:gd name="T3" fmla="*/ 6 h 39"/>
                  <a:gd name="T4" fmla="*/ 32 w 39"/>
                  <a:gd name="T5" fmla="*/ 0 h 39"/>
                  <a:gd name="T6" fmla="*/ 7 w 39"/>
                  <a:gd name="T7" fmla="*/ 6 h 39"/>
                  <a:gd name="T8" fmla="*/ 0 w 39"/>
                  <a:gd name="T9" fmla="*/ 30 h 39"/>
                  <a:gd name="T10" fmla="*/ 7 w 39"/>
                  <a:gd name="T11" fmla="*/ 61 h 39"/>
                  <a:gd name="T12" fmla="*/ 32 w 39"/>
                  <a:gd name="T13" fmla="*/ 67 h 39"/>
                  <a:gd name="T14" fmla="*/ 61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5" y="6"/>
                    </a:lnTo>
                    <a:lnTo>
                      <a:pt x="20" y="0"/>
                    </a:lnTo>
                    <a:lnTo>
                      <a:pt x="7" y="6"/>
                    </a:lnTo>
                    <a:lnTo>
                      <a:pt x="0" y="19"/>
                    </a:lnTo>
                    <a:lnTo>
                      <a:pt x="7" y="35"/>
                    </a:lnTo>
                    <a:lnTo>
                      <a:pt x="20" y="39"/>
                    </a:lnTo>
                    <a:lnTo>
                      <a:pt x="35"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74" name="Line 124"/>
              <p:cNvSpPr>
                <a:spLocks noChangeShapeType="1"/>
              </p:cNvSpPr>
              <p:nvPr/>
            </p:nvSpPr>
            <p:spPr bwMode="auto">
              <a:xfrm flipH="1" flipV="1">
                <a:off x="2060" y="3190"/>
                <a:ext cx="68"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75" name="Freeform 125"/>
              <p:cNvSpPr/>
              <p:nvPr/>
            </p:nvSpPr>
            <p:spPr bwMode="auto">
              <a:xfrm>
                <a:off x="2097" y="3344"/>
                <a:ext cx="41" cy="41"/>
              </a:xfrm>
              <a:custGeom>
                <a:avLst/>
                <a:gdLst>
                  <a:gd name="T0" fmla="*/ 67 w 39"/>
                  <a:gd name="T1" fmla="*/ 30 h 39"/>
                  <a:gd name="T2" fmla="*/ 58 w 39"/>
                  <a:gd name="T3" fmla="*/ 6 h 39"/>
                  <a:gd name="T4" fmla="*/ 32 w 39"/>
                  <a:gd name="T5" fmla="*/ 0 h 39"/>
                  <a:gd name="T6" fmla="*/ 4 w 39"/>
                  <a:gd name="T7" fmla="*/ 6 h 39"/>
                  <a:gd name="T8" fmla="*/ 0 w 39"/>
                  <a:gd name="T9" fmla="*/ 30 h 39"/>
                  <a:gd name="T10" fmla="*/ 4 w 39"/>
                  <a:gd name="T11" fmla="*/ 61 h 39"/>
                  <a:gd name="T12" fmla="*/ 32 w 39"/>
                  <a:gd name="T13" fmla="*/ 67 h 39"/>
                  <a:gd name="T14" fmla="*/ 58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4" y="6"/>
                    </a:lnTo>
                    <a:lnTo>
                      <a:pt x="0" y="19"/>
                    </a:lnTo>
                    <a:lnTo>
                      <a:pt x="4"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43476" name="Group 126"/>
              <p:cNvGrpSpPr/>
              <p:nvPr/>
            </p:nvGrpSpPr>
            <p:grpSpPr bwMode="auto">
              <a:xfrm>
                <a:off x="2361" y="3190"/>
                <a:ext cx="79" cy="195"/>
                <a:chOff x="2360" y="3388"/>
                <a:chExt cx="83" cy="205"/>
              </a:xfrm>
            </p:grpSpPr>
            <p:sp>
              <p:nvSpPr>
                <p:cNvPr id="143509" name="Line 127"/>
                <p:cNvSpPr>
                  <a:spLocks noChangeShapeType="1"/>
                </p:cNvSpPr>
                <p:nvPr/>
              </p:nvSpPr>
              <p:spPr bwMode="auto">
                <a:xfrm flipH="1" flipV="1">
                  <a:off x="2360" y="3388"/>
                  <a:ext cx="73"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10" name="Freeform 128"/>
                <p:cNvSpPr/>
                <p:nvPr/>
              </p:nvSpPr>
              <p:spPr bwMode="auto">
                <a:xfrm>
                  <a:off x="2398" y="3550"/>
                  <a:ext cx="45" cy="43"/>
                </a:xfrm>
                <a:custGeom>
                  <a:avLst/>
                  <a:gdLst>
                    <a:gd name="T0" fmla="*/ 113 w 41"/>
                    <a:gd name="T1" fmla="*/ 55 h 39"/>
                    <a:gd name="T2" fmla="*/ 95 w 41"/>
                    <a:gd name="T3" fmla="*/ 19 h 39"/>
                    <a:gd name="T4" fmla="*/ 58 w 41"/>
                    <a:gd name="T5" fmla="*/ 0 h 39"/>
                    <a:gd name="T6" fmla="*/ 18 w 41"/>
                    <a:gd name="T7" fmla="*/ 19 h 39"/>
                    <a:gd name="T8" fmla="*/ 0 w 41"/>
                    <a:gd name="T9" fmla="*/ 55 h 39"/>
                    <a:gd name="T10" fmla="*/ 18 w 41"/>
                    <a:gd name="T11" fmla="*/ 103 h 39"/>
                    <a:gd name="T12" fmla="*/ 58 w 41"/>
                    <a:gd name="T13" fmla="*/ 114 h 39"/>
                    <a:gd name="T14" fmla="*/ 95 w 41"/>
                    <a:gd name="T15" fmla="*/ 103 h 39"/>
                    <a:gd name="T16" fmla="*/ 113 w 41"/>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39"/>
                    <a:gd name="T29" fmla="*/ 41 w 41"/>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39">
                      <a:moveTo>
                        <a:pt x="41" y="19"/>
                      </a:moveTo>
                      <a:lnTo>
                        <a:pt x="35" y="6"/>
                      </a:lnTo>
                      <a:lnTo>
                        <a:pt x="21" y="0"/>
                      </a:lnTo>
                      <a:lnTo>
                        <a:pt x="6" y="6"/>
                      </a:lnTo>
                      <a:lnTo>
                        <a:pt x="0" y="19"/>
                      </a:lnTo>
                      <a:lnTo>
                        <a:pt x="6" y="35"/>
                      </a:lnTo>
                      <a:lnTo>
                        <a:pt x="21" y="39"/>
                      </a:lnTo>
                      <a:lnTo>
                        <a:pt x="35" y="35"/>
                      </a:lnTo>
                      <a:lnTo>
                        <a:pt x="41"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7" name="Group 129"/>
              <p:cNvGrpSpPr/>
              <p:nvPr/>
            </p:nvGrpSpPr>
            <p:grpSpPr bwMode="auto">
              <a:xfrm>
                <a:off x="2653" y="3190"/>
                <a:ext cx="79" cy="195"/>
                <a:chOff x="2667" y="3388"/>
                <a:chExt cx="83" cy="205"/>
              </a:xfrm>
            </p:grpSpPr>
            <p:sp>
              <p:nvSpPr>
                <p:cNvPr id="143507" name="Line 130"/>
                <p:cNvSpPr>
                  <a:spLocks noChangeShapeType="1"/>
                </p:cNvSpPr>
                <p:nvPr/>
              </p:nvSpPr>
              <p:spPr bwMode="auto">
                <a:xfrm flipH="1" flipV="1">
                  <a:off x="2667" y="3388"/>
                  <a:ext cx="75"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8" name="Freeform 131"/>
                <p:cNvSpPr/>
                <p:nvPr/>
              </p:nvSpPr>
              <p:spPr bwMode="auto">
                <a:xfrm>
                  <a:off x="2707" y="3550"/>
                  <a:ext cx="43" cy="43"/>
                </a:xfrm>
                <a:custGeom>
                  <a:avLst/>
                  <a:gdLst>
                    <a:gd name="T0" fmla="*/ 114 w 39"/>
                    <a:gd name="T1" fmla="*/ 55 h 39"/>
                    <a:gd name="T2" fmla="*/ 103 w 39"/>
                    <a:gd name="T3" fmla="*/ 19 h 39"/>
                    <a:gd name="T4" fmla="*/ 55 w 39"/>
                    <a:gd name="T5" fmla="*/ 0 h 39"/>
                    <a:gd name="T6" fmla="*/ 19 w 39"/>
                    <a:gd name="T7" fmla="*/ 19 h 39"/>
                    <a:gd name="T8" fmla="*/ 0 w 39"/>
                    <a:gd name="T9" fmla="*/ 55 h 39"/>
                    <a:gd name="T10" fmla="*/ 19 w 39"/>
                    <a:gd name="T11" fmla="*/ 103 h 39"/>
                    <a:gd name="T12" fmla="*/ 55 w 39"/>
                    <a:gd name="T13" fmla="*/ 114 h 39"/>
                    <a:gd name="T14" fmla="*/ 103 w 39"/>
                    <a:gd name="T15" fmla="*/ 103 h 39"/>
                    <a:gd name="T16" fmla="*/ 114 w 39"/>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5" y="6"/>
                      </a:lnTo>
                      <a:lnTo>
                        <a:pt x="19" y="0"/>
                      </a:lnTo>
                      <a:lnTo>
                        <a:pt x="6" y="6"/>
                      </a:lnTo>
                      <a:lnTo>
                        <a:pt x="0" y="19"/>
                      </a:lnTo>
                      <a:lnTo>
                        <a:pt x="6" y="35"/>
                      </a:lnTo>
                      <a:lnTo>
                        <a:pt x="19" y="39"/>
                      </a:lnTo>
                      <a:lnTo>
                        <a:pt x="35"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8" name="Group 132"/>
              <p:cNvGrpSpPr/>
              <p:nvPr/>
            </p:nvGrpSpPr>
            <p:grpSpPr bwMode="auto">
              <a:xfrm>
                <a:off x="2964" y="3190"/>
                <a:ext cx="80" cy="195"/>
                <a:chOff x="2994" y="3388"/>
                <a:chExt cx="84" cy="205"/>
              </a:xfrm>
            </p:grpSpPr>
            <p:sp>
              <p:nvSpPr>
                <p:cNvPr id="143505" name="Line 133"/>
                <p:cNvSpPr>
                  <a:spLocks noChangeShapeType="1"/>
                </p:cNvSpPr>
                <p:nvPr/>
              </p:nvSpPr>
              <p:spPr bwMode="auto">
                <a:xfrm flipH="1" flipV="1">
                  <a:off x="2994" y="3388"/>
                  <a:ext cx="74"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6" name="Freeform 134"/>
                <p:cNvSpPr/>
                <p:nvPr/>
              </p:nvSpPr>
              <p:spPr bwMode="auto">
                <a:xfrm>
                  <a:off x="3033" y="3550"/>
                  <a:ext cx="45" cy="43"/>
                </a:xfrm>
                <a:custGeom>
                  <a:avLst/>
                  <a:gdLst>
                    <a:gd name="T0" fmla="*/ 145 w 40"/>
                    <a:gd name="T1" fmla="*/ 55 h 39"/>
                    <a:gd name="T2" fmla="*/ 128 w 40"/>
                    <a:gd name="T3" fmla="*/ 19 h 39"/>
                    <a:gd name="T4" fmla="*/ 77 w 40"/>
                    <a:gd name="T5" fmla="*/ 0 h 39"/>
                    <a:gd name="T6" fmla="*/ 26 w 40"/>
                    <a:gd name="T7" fmla="*/ 19 h 39"/>
                    <a:gd name="T8" fmla="*/ 0 w 40"/>
                    <a:gd name="T9" fmla="*/ 55 h 39"/>
                    <a:gd name="T10" fmla="*/ 26 w 40"/>
                    <a:gd name="T11" fmla="*/ 103 h 39"/>
                    <a:gd name="T12" fmla="*/ 77 w 40"/>
                    <a:gd name="T13" fmla="*/ 114 h 39"/>
                    <a:gd name="T14" fmla="*/ 128 w 40"/>
                    <a:gd name="T15" fmla="*/ 103 h 39"/>
                    <a:gd name="T16" fmla="*/ 145 w 40"/>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5" y="6"/>
                      </a:lnTo>
                      <a:lnTo>
                        <a:pt x="20" y="0"/>
                      </a:lnTo>
                      <a:lnTo>
                        <a:pt x="7" y="6"/>
                      </a:lnTo>
                      <a:lnTo>
                        <a:pt x="0" y="19"/>
                      </a:lnTo>
                      <a:lnTo>
                        <a:pt x="7" y="35"/>
                      </a:lnTo>
                      <a:lnTo>
                        <a:pt x="20" y="39"/>
                      </a:lnTo>
                      <a:lnTo>
                        <a:pt x="35"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79" name="Group 135"/>
              <p:cNvGrpSpPr/>
              <p:nvPr/>
            </p:nvGrpSpPr>
            <p:grpSpPr bwMode="auto">
              <a:xfrm>
                <a:off x="3258" y="3190"/>
                <a:ext cx="80" cy="195"/>
                <a:chOff x="3303" y="3388"/>
                <a:chExt cx="84" cy="205"/>
              </a:xfrm>
            </p:grpSpPr>
            <p:sp>
              <p:nvSpPr>
                <p:cNvPr id="143503" name="Line 136"/>
                <p:cNvSpPr>
                  <a:spLocks noChangeShapeType="1"/>
                </p:cNvSpPr>
                <p:nvPr/>
              </p:nvSpPr>
              <p:spPr bwMode="auto">
                <a:xfrm flipH="1" flipV="1">
                  <a:off x="3303" y="3388"/>
                  <a:ext cx="72"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4" name="Freeform 137"/>
                <p:cNvSpPr/>
                <p:nvPr/>
              </p:nvSpPr>
              <p:spPr bwMode="auto">
                <a:xfrm>
                  <a:off x="3342" y="3550"/>
                  <a:ext cx="45" cy="43"/>
                </a:xfrm>
                <a:custGeom>
                  <a:avLst/>
                  <a:gdLst>
                    <a:gd name="T0" fmla="*/ 145 w 40"/>
                    <a:gd name="T1" fmla="*/ 55 h 39"/>
                    <a:gd name="T2" fmla="*/ 124 w 40"/>
                    <a:gd name="T3" fmla="*/ 19 h 39"/>
                    <a:gd name="T4" fmla="*/ 77 w 40"/>
                    <a:gd name="T5" fmla="*/ 0 h 39"/>
                    <a:gd name="T6" fmla="*/ 20 w 40"/>
                    <a:gd name="T7" fmla="*/ 19 h 39"/>
                    <a:gd name="T8" fmla="*/ 0 w 40"/>
                    <a:gd name="T9" fmla="*/ 55 h 39"/>
                    <a:gd name="T10" fmla="*/ 20 w 40"/>
                    <a:gd name="T11" fmla="*/ 103 h 39"/>
                    <a:gd name="T12" fmla="*/ 77 w 40"/>
                    <a:gd name="T13" fmla="*/ 114 h 39"/>
                    <a:gd name="T14" fmla="*/ 124 w 40"/>
                    <a:gd name="T15" fmla="*/ 103 h 39"/>
                    <a:gd name="T16" fmla="*/ 145 w 40"/>
                    <a:gd name="T17" fmla="*/ 55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9"/>
                    <a:gd name="T29" fmla="*/ 40 w 40"/>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9">
                      <a:moveTo>
                        <a:pt x="40" y="19"/>
                      </a:moveTo>
                      <a:lnTo>
                        <a:pt x="33" y="6"/>
                      </a:lnTo>
                      <a:lnTo>
                        <a:pt x="20" y="0"/>
                      </a:lnTo>
                      <a:lnTo>
                        <a:pt x="5" y="6"/>
                      </a:lnTo>
                      <a:lnTo>
                        <a:pt x="0" y="19"/>
                      </a:lnTo>
                      <a:lnTo>
                        <a:pt x="5" y="35"/>
                      </a:lnTo>
                      <a:lnTo>
                        <a:pt x="20" y="39"/>
                      </a:lnTo>
                      <a:lnTo>
                        <a:pt x="33" y="35"/>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grpSp>
            <p:nvGrpSpPr>
              <p:cNvPr id="143480" name="Group 138"/>
              <p:cNvGrpSpPr/>
              <p:nvPr/>
            </p:nvGrpSpPr>
            <p:grpSpPr bwMode="auto">
              <a:xfrm>
                <a:off x="3555" y="3190"/>
                <a:ext cx="84" cy="200"/>
                <a:chOff x="3616" y="3388"/>
                <a:chExt cx="88" cy="210"/>
              </a:xfrm>
            </p:grpSpPr>
            <p:sp>
              <p:nvSpPr>
                <p:cNvPr id="143501" name="Line 139"/>
                <p:cNvSpPr>
                  <a:spLocks noChangeShapeType="1"/>
                </p:cNvSpPr>
                <p:nvPr/>
              </p:nvSpPr>
              <p:spPr bwMode="auto">
                <a:xfrm flipH="1" flipV="1">
                  <a:off x="3616" y="3388"/>
                  <a:ext cx="72" cy="16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2" name="Freeform 140"/>
                <p:cNvSpPr/>
                <p:nvPr/>
              </p:nvSpPr>
              <p:spPr bwMode="auto">
                <a:xfrm>
                  <a:off x="3656" y="3550"/>
                  <a:ext cx="48" cy="48"/>
                </a:xfrm>
                <a:custGeom>
                  <a:avLst/>
                  <a:gdLst>
                    <a:gd name="T0" fmla="*/ 388 w 39"/>
                    <a:gd name="T1" fmla="*/ 180 h 39"/>
                    <a:gd name="T2" fmla="*/ 315 w 39"/>
                    <a:gd name="T3" fmla="*/ 59 h 39"/>
                    <a:gd name="T4" fmla="*/ 180 w 39"/>
                    <a:gd name="T5" fmla="*/ 0 h 39"/>
                    <a:gd name="T6" fmla="*/ 39 w 39"/>
                    <a:gd name="T7" fmla="*/ 59 h 39"/>
                    <a:gd name="T8" fmla="*/ 0 w 39"/>
                    <a:gd name="T9" fmla="*/ 180 h 39"/>
                    <a:gd name="T10" fmla="*/ 39 w 39"/>
                    <a:gd name="T11" fmla="*/ 341 h 39"/>
                    <a:gd name="T12" fmla="*/ 180 w 39"/>
                    <a:gd name="T13" fmla="*/ 388 h 39"/>
                    <a:gd name="T14" fmla="*/ 315 w 39"/>
                    <a:gd name="T15" fmla="*/ 341 h 39"/>
                    <a:gd name="T16" fmla="*/ 388 w 39"/>
                    <a:gd name="T17" fmla="*/ 18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2" y="6"/>
                      </a:lnTo>
                      <a:lnTo>
                        <a:pt x="19" y="0"/>
                      </a:lnTo>
                      <a:lnTo>
                        <a:pt x="4" y="6"/>
                      </a:lnTo>
                      <a:lnTo>
                        <a:pt x="0" y="19"/>
                      </a:lnTo>
                      <a:lnTo>
                        <a:pt x="4" y="35"/>
                      </a:lnTo>
                      <a:lnTo>
                        <a:pt x="19" y="39"/>
                      </a:lnTo>
                      <a:lnTo>
                        <a:pt x="32"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sp>
            <p:nvSpPr>
              <p:cNvPr id="143481" name="Line 141"/>
              <p:cNvSpPr>
                <a:spLocks noChangeShapeType="1"/>
              </p:cNvSpPr>
              <p:nvPr/>
            </p:nvSpPr>
            <p:spPr bwMode="auto">
              <a:xfrm>
                <a:off x="3905" y="3493"/>
                <a:ext cx="0" cy="183"/>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2" name="Line 142"/>
              <p:cNvSpPr>
                <a:spLocks noChangeShapeType="1"/>
              </p:cNvSpPr>
              <p:nvPr/>
            </p:nvSpPr>
            <p:spPr bwMode="auto">
              <a:xfrm flipH="1" flipV="1">
                <a:off x="1459" y="3190"/>
                <a:ext cx="71"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3" name="Freeform 143"/>
              <p:cNvSpPr/>
              <p:nvPr/>
            </p:nvSpPr>
            <p:spPr bwMode="auto">
              <a:xfrm>
                <a:off x="1497" y="3344"/>
                <a:ext cx="41" cy="41"/>
              </a:xfrm>
              <a:custGeom>
                <a:avLst/>
                <a:gdLst>
                  <a:gd name="T0" fmla="*/ 67 w 39"/>
                  <a:gd name="T1" fmla="*/ 30 h 39"/>
                  <a:gd name="T2" fmla="*/ 58 w 39"/>
                  <a:gd name="T3" fmla="*/ 6 h 39"/>
                  <a:gd name="T4" fmla="*/ 32 w 39"/>
                  <a:gd name="T5" fmla="*/ 0 h 39"/>
                  <a:gd name="T6" fmla="*/ 6 w 39"/>
                  <a:gd name="T7" fmla="*/ 6 h 39"/>
                  <a:gd name="T8" fmla="*/ 0 w 39"/>
                  <a:gd name="T9" fmla="*/ 30 h 39"/>
                  <a:gd name="T10" fmla="*/ 6 w 39"/>
                  <a:gd name="T11" fmla="*/ 61 h 39"/>
                  <a:gd name="T12" fmla="*/ 32 w 39"/>
                  <a:gd name="T13" fmla="*/ 67 h 39"/>
                  <a:gd name="T14" fmla="*/ 58 w 39"/>
                  <a:gd name="T15" fmla="*/ 61 h 39"/>
                  <a:gd name="T16" fmla="*/ 67 w 39"/>
                  <a:gd name="T17" fmla="*/ 3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6" y="6"/>
                    </a:lnTo>
                    <a:lnTo>
                      <a:pt x="0" y="19"/>
                    </a:lnTo>
                    <a:lnTo>
                      <a:pt x="6"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43484" name="Line 144"/>
              <p:cNvSpPr>
                <a:spLocks noChangeShapeType="1"/>
              </p:cNvSpPr>
              <p:nvPr/>
            </p:nvSpPr>
            <p:spPr bwMode="auto">
              <a:xfrm flipH="1" flipV="1">
                <a:off x="1760" y="3184"/>
                <a:ext cx="72" cy="16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5" name="Freeform 145"/>
              <p:cNvSpPr/>
              <p:nvPr/>
            </p:nvSpPr>
            <p:spPr bwMode="auto">
              <a:xfrm>
                <a:off x="1811" y="3346"/>
                <a:ext cx="45" cy="46"/>
              </a:xfrm>
              <a:custGeom>
                <a:avLst/>
                <a:gdLst>
                  <a:gd name="T0" fmla="*/ 188 w 39"/>
                  <a:gd name="T1" fmla="*/ 118 h 39"/>
                  <a:gd name="T2" fmla="*/ 159 w 39"/>
                  <a:gd name="T3" fmla="*/ 34 h 39"/>
                  <a:gd name="T4" fmla="*/ 97 w 39"/>
                  <a:gd name="T5" fmla="*/ 0 h 39"/>
                  <a:gd name="T6" fmla="*/ 28 w 39"/>
                  <a:gd name="T7" fmla="*/ 34 h 39"/>
                  <a:gd name="T8" fmla="*/ 0 w 39"/>
                  <a:gd name="T9" fmla="*/ 118 h 39"/>
                  <a:gd name="T10" fmla="*/ 28 w 39"/>
                  <a:gd name="T11" fmla="*/ 212 h 39"/>
                  <a:gd name="T12" fmla="*/ 97 w 39"/>
                  <a:gd name="T13" fmla="*/ 238 h 39"/>
                  <a:gd name="T14" fmla="*/ 159 w 39"/>
                  <a:gd name="T15" fmla="*/ 212 h 39"/>
                  <a:gd name="T16" fmla="*/ 188 w 39"/>
                  <a:gd name="T17" fmla="*/ 118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39"/>
                  <a:gd name="T29" fmla="*/ 39 w 39"/>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39">
                    <a:moveTo>
                      <a:pt x="39" y="19"/>
                    </a:moveTo>
                    <a:lnTo>
                      <a:pt x="33" y="6"/>
                    </a:lnTo>
                    <a:lnTo>
                      <a:pt x="20" y="0"/>
                    </a:lnTo>
                    <a:lnTo>
                      <a:pt x="6" y="6"/>
                    </a:lnTo>
                    <a:lnTo>
                      <a:pt x="0" y="19"/>
                    </a:lnTo>
                    <a:lnTo>
                      <a:pt x="6" y="35"/>
                    </a:lnTo>
                    <a:lnTo>
                      <a:pt x="20" y="39"/>
                    </a:lnTo>
                    <a:lnTo>
                      <a:pt x="33" y="35"/>
                    </a:lnTo>
                    <a:lnTo>
                      <a:pt x="39"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43486" name="Group 146"/>
              <p:cNvGrpSpPr/>
              <p:nvPr/>
            </p:nvGrpSpPr>
            <p:grpSpPr bwMode="auto">
              <a:xfrm>
                <a:off x="911" y="3382"/>
                <a:ext cx="932" cy="208"/>
                <a:chOff x="911" y="3382"/>
                <a:chExt cx="932" cy="208"/>
              </a:xfrm>
            </p:grpSpPr>
            <p:grpSp>
              <p:nvGrpSpPr>
                <p:cNvPr id="143495" name="Group 147"/>
                <p:cNvGrpSpPr/>
                <p:nvPr/>
              </p:nvGrpSpPr>
              <p:grpSpPr bwMode="auto">
                <a:xfrm>
                  <a:off x="911" y="3382"/>
                  <a:ext cx="311" cy="206"/>
                  <a:chOff x="911" y="3382"/>
                  <a:chExt cx="311" cy="206"/>
                </a:xfrm>
              </p:grpSpPr>
              <p:sp>
                <p:nvSpPr>
                  <p:cNvPr id="143499" name="Line 148"/>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500" name="Line 149"/>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nvGrpSpPr>
                <p:cNvPr id="143496" name="Group 150"/>
                <p:cNvGrpSpPr/>
                <p:nvPr/>
              </p:nvGrpSpPr>
              <p:grpSpPr bwMode="auto">
                <a:xfrm>
                  <a:off x="1532" y="3384"/>
                  <a:ext cx="311" cy="206"/>
                  <a:chOff x="911" y="3382"/>
                  <a:chExt cx="311" cy="206"/>
                </a:xfrm>
              </p:grpSpPr>
              <p:sp>
                <p:nvSpPr>
                  <p:cNvPr id="143497" name="Line 151"/>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8" name="Line 152"/>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sp>
            <p:nvSpPr>
              <p:cNvPr id="143487" name="Line 153"/>
              <p:cNvSpPr>
                <a:spLocks noChangeShapeType="1"/>
              </p:cNvSpPr>
              <p:nvPr/>
            </p:nvSpPr>
            <p:spPr bwMode="auto">
              <a:xfrm>
                <a:off x="2112" y="3365"/>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88" name="Line 154"/>
              <p:cNvSpPr>
                <a:spLocks noChangeShapeType="1"/>
              </p:cNvSpPr>
              <p:nvPr/>
            </p:nvSpPr>
            <p:spPr bwMode="auto">
              <a:xfrm>
                <a:off x="2423" y="3384"/>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nvGrpSpPr>
              <p:cNvPr id="143489" name="Group 155"/>
              <p:cNvGrpSpPr/>
              <p:nvPr/>
            </p:nvGrpSpPr>
            <p:grpSpPr bwMode="auto">
              <a:xfrm>
                <a:off x="2711" y="3363"/>
                <a:ext cx="311" cy="206"/>
                <a:chOff x="911" y="3382"/>
                <a:chExt cx="311" cy="206"/>
              </a:xfrm>
            </p:grpSpPr>
            <p:sp>
              <p:nvSpPr>
                <p:cNvPr id="143493" name="Line 156"/>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4" name="Line 157"/>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nvGrpSpPr>
              <p:cNvPr id="143490" name="Group 158"/>
              <p:cNvGrpSpPr/>
              <p:nvPr/>
            </p:nvGrpSpPr>
            <p:grpSpPr bwMode="auto">
              <a:xfrm>
                <a:off x="3312" y="3382"/>
                <a:ext cx="311" cy="206"/>
                <a:chOff x="911" y="3382"/>
                <a:chExt cx="311" cy="206"/>
              </a:xfrm>
            </p:grpSpPr>
            <p:sp>
              <p:nvSpPr>
                <p:cNvPr id="143491" name="Line 159"/>
                <p:cNvSpPr>
                  <a:spLocks noChangeShapeType="1"/>
                </p:cNvSpPr>
                <p:nvPr/>
              </p:nvSpPr>
              <p:spPr bwMode="auto">
                <a:xfrm>
                  <a:off x="911" y="3386"/>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43492" name="Line 160"/>
                <p:cNvSpPr>
                  <a:spLocks noChangeShapeType="1"/>
                </p:cNvSpPr>
                <p:nvPr/>
              </p:nvSpPr>
              <p:spPr bwMode="auto">
                <a:xfrm>
                  <a:off x="1221" y="3382"/>
                  <a:ext cx="1" cy="202"/>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609600" y="1473200"/>
            <a:ext cx="8153400" cy="1117600"/>
          </a:xfrm>
          <a:prstGeom prst="rect">
            <a:avLst/>
          </a:prstGeom>
          <a:noFill/>
          <a:ln w="9525">
            <a:noFill/>
            <a:miter lim="800000"/>
          </a:ln>
          <a:effectLst/>
        </p:spPr>
        <p:txBody>
          <a:bodyPr>
            <a:spAutoFit/>
          </a:bodyPr>
          <a:lstStyle/>
          <a:p>
            <a:pPr>
              <a:lnSpc>
                <a:spcPct val="120000"/>
              </a:lnSpc>
            </a:pPr>
            <a:r>
              <a:rPr lang="en-US" altLang="zh-CN" sz="2800" b="1">
                <a:solidFill>
                  <a:schemeClr val="bg1"/>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当有</a:t>
            </a:r>
            <a:r>
              <a:rPr lang="zh-CN" altLang="en-US" sz="2800" b="1">
                <a:solidFill>
                  <a:srgbClr val="CC0000"/>
                </a:solidFill>
                <a:effectLst>
                  <a:outerShdw blurRad="38100" dist="38100" dir="2700000" algn="tl">
                    <a:srgbClr val="DDDDDD"/>
                  </a:outerShdw>
                </a:effectLst>
                <a:latin typeface="Times New Roman" panose="02020603050405020304" charset="0"/>
              </a:rPr>
              <a:t>两个或两个以上</a:t>
            </a:r>
            <a:r>
              <a:rPr lang="zh-CN" altLang="en-US" sz="2800" b="1">
                <a:solidFill>
                  <a:srgbClr val="333300"/>
                </a:solidFill>
                <a:effectLst>
                  <a:outerShdw blurRad="38100" dist="38100" dir="2700000" algn="tl">
                    <a:srgbClr val="DDDDDD"/>
                  </a:outerShdw>
                </a:effectLst>
                <a:latin typeface="Times New Roman" panose="02020603050405020304" charset="0"/>
              </a:rPr>
              <a:t>的信号同时输入编码电路，电路只能对其中一个优先级别高的信号进行编码。</a:t>
            </a:r>
          </a:p>
        </p:txBody>
      </p:sp>
      <p:sp>
        <p:nvSpPr>
          <p:cNvPr id="122883" name="Rectangle 3"/>
          <p:cNvSpPr>
            <a:spLocks noChangeArrowheads="1"/>
          </p:cNvSpPr>
          <p:nvPr/>
        </p:nvSpPr>
        <p:spPr bwMode="auto">
          <a:xfrm>
            <a:off x="685800" y="2514600"/>
            <a:ext cx="7787640" cy="3776418"/>
          </a:xfrm>
          <a:prstGeom prst="rect">
            <a:avLst/>
          </a:prstGeom>
          <a:noFill/>
          <a:ln w="9525">
            <a:noFill/>
            <a:miter lim="800000"/>
          </a:ln>
          <a:effectLst/>
        </p:spPr>
        <p:txBody>
          <a:bodyPr wrap="square">
            <a:spAutoFit/>
          </a:bodyPr>
          <a:lstStyle/>
          <a:p>
            <a:pPr>
              <a:lnSpc>
                <a:spcPct val="120000"/>
              </a:lnSpc>
            </a:pPr>
            <a:r>
              <a:rPr lang="en-US" altLang="zh-CN" sz="2800" b="1" dirty="0">
                <a:solidFill>
                  <a:srgbClr val="000099"/>
                </a:solidFill>
                <a:effectLst>
                  <a:outerShdw blurRad="38100" dist="38100" dir="2700000" algn="tl">
                    <a:srgbClr val="DDDDDD"/>
                  </a:outerShdw>
                </a:effectLst>
                <a:latin typeface="Times New Roman" panose="02020603050405020304" charset="0"/>
              </a:rPr>
              <a:t>    </a:t>
            </a:r>
            <a:r>
              <a:rPr lang="zh-CN" altLang="en-US" sz="2800" b="1" dirty="0">
                <a:solidFill>
                  <a:srgbClr val="000099"/>
                </a:solidFill>
                <a:effectLst>
                  <a:outerShdw blurRad="38100" dist="38100" dir="2700000" algn="tl">
                    <a:srgbClr val="DDDDDD"/>
                  </a:outerShdw>
                </a:effectLst>
                <a:latin typeface="Times New Roman" panose="02020603050405020304" charset="0"/>
              </a:rPr>
              <a:t>即允许几个信号同时有效，但电路只对其中优先级别高的信号进行编码，而对其它优先级别低的信号不予理睬。</a:t>
            </a:r>
            <a:endParaRPr lang="en-US" altLang="zh-CN" sz="2800" b="1" dirty="0">
              <a:solidFill>
                <a:srgbClr val="000099"/>
              </a:solidFill>
              <a:effectLst>
                <a:outerShdw blurRad="38100" dist="38100" dir="2700000" algn="tl">
                  <a:srgbClr val="DDDDDD"/>
                </a:outerShdw>
              </a:effectLst>
              <a:latin typeface="Times New Roman" panose="02020603050405020304" charset="0"/>
            </a:endParaRPr>
          </a:p>
          <a:p>
            <a:pPr algn="just">
              <a:lnSpc>
                <a:spcPct val="125000"/>
              </a:lnSpc>
            </a:pPr>
            <a:r>
              <a:rPr lang="zh-CN" altLang="en-US" sz="2800" b="1" dirty="0">
                <a:latin typeface="Times New Roman"/>
                <a:cs typeface="Times New Roman"/>
              </a:rPr>
              <a:t>        常用的优先编码器有</a:t>
            </a:r>
            <a:r>
              <a:rPr lang="en-US" altLang="zh-CN" sz="2800" b="1" dirty="0">
                <a:latin typeface="Times New Roman"/>
                <a:cs typeface="Times New Roman"/>
              </a:rPr>
              <a:t>8</a:t>
            </a:r>
            <a:r>
              <a:rPr lang="zh-CN" altLang="en-US" sz="2800" b="1" dirty="0">
                <a:latin typeface="Times New Roman"/>
                <a:cs typeface="Times New Roman"/>
              </a:rPr>
              <a:t>线</a:t>
            </a:r>
            <a:r>
              <a:rPr lang="en-US" altLang="zh-CN" sz="2800" b="1" dirty="0">
                <a:latin typeface="Times New Roman"/>
                <a:cs typeface="Times New Roman"/>
              </a:rPr>
              <a:t>—3</a:t>
            </a:r>
            <a:r>
              <a:rPr lang="zh-CN" altLang="en-US" sz="2800" b="1" dirty="0">
                <a:latin typeface="Times New Roman"/>
                <a:cs typeface="Times New Roman"/>
              </a:rPr>
              <a:t>线</a:t>
            </a:r>
            <a:r>
              <a:rPr lang="en-US" altLang="zh-CN" sz="2800" b="1" dirty="0">
                <a:latin typeface="Times New Roman"/>
                <a:cs typeface="Times New Roman"/>
              </a:rPr>
              <a:t>(74LS148</a:t>
            </a:r>
            <a:r>
              <a:rPr lang="zh-CN" altLang="en-US" sz="2800" b="1" dirty="0">
                <a:latin typeface="Times New Roman"/>
                <a:cs typeface="Times New Roman"/>
              </a:rPr>
              <a:t>、</a:t>
            </a:r>
          </a:p>
          <a:p>
            <a:pPr algn="just">
              <a:lnSpc>
                <a:spcPct val="125000"/>
              </a:lnSpc>
            </a:pPr>
            <a:r>
              <a:rPr lang="en-US" altLang="zh-CN" sz="2800" b="1" dirty="0">
                <a:latin typeface="Times New Roman"/>
                <a:cs typeface="Times New Roman"/>
              </a:rPr>
              <a:t>CT54LS148</a:t>
            </a:r>
            <a:r>
              <a:rPr lang="zh-CN" altLang="en-US" sz="2800" b="1" dirty="0">
                <a:latin typeface="Times New Roman"/>
                <a:cs typeface="Times New Roman"/>
              </a:rPr>
              <a:t>等</a:t>
            </a:r>
            <a:r>
              <a:rPr lang="en-US" altLang="zh-CN" sz="2800" b="1" dirty="0">
                <a:latin typeface="Times New Roman"/>
                <a:cs typeface="Times New Roman"/>
              </a:rPr>
              <a:t>)</a:t>
            </a:r>
            <a:r>
              <a:rPr lang="zh-CN" altLang="en-US" sz="2800" b="1" dirty="0">
                <a:latin typeface="Times New Roman"/>
                <a:cs typeface="Times New Roman"/>
              </a:rPr>
              <a:t>，</a:t>
            </a:r>
            <a:r>
              <a:rPr lang="en-US" altLang="zh-CN" sz="2800" b="1" dirty="0">
                <a:latin typeface="Times New Roman"/>
                <a:cs typeface="Times New Roman"/>
              </a:rPr>
              <a:t>10</a:t>
            </a:r>
            <a:r>
              <a:rPr lang="zh-CN" altLang="en-US" sz="2800" b="1" dirty="0">
                <a:latin typeface="Times New Roman"/>
                <a:cs typeface="Times New Roman"/>
              </a:rPr>
              <a:t>线</a:t>
            </a:r>
            <a:r>
              <a:rPr lang="en-US" altLang="zh-CN" sz="2800" b="1" dirty="0">
                <a:latin typeface="Times New Roman"/>
                <a:cs typeface="Times New Roman"/>
              </a:rPr>
              <a:t>—4</a:t>
            </a:r>
            <a:r>
              <a:rPr lang="zh-CN" altLang="en-US" sz="2800" b="1" dirty="0">
                <a:latin typeface="Times New Roman"/>
                <a:cs typeface="Times New Roman"/>
              </a:rPr>
              <a:t>线</a:t>
            </a:r>
            <a:r>
              <a:rPr lang="en-US" altLang="zh-CN" sz="2800" b="1" dirty="0">
                <a:latin typeface="Times New Roman"/>
                <a:cs typeface="Times New Roman"/>
              </a:rPr>
              <a:t>8421BCD</a:t>
            </a:r>
            <a:r>
              <a:rPr lang="zh-CN" altLang="en-US" sz="2800" b="1" dirty="0">
                <a:latin typeface="Times New Roman"/>
                <a:cs typeface="Times New Roman"/>
              </a:rPr>
              <a:t>优先编码器</a:t>
            </a:r>
          </a:p>
          <a:p>
            <a:pPr algn="just">
              <a:lnSpc>
                <a:spcPct val="125000"/>
              </a:lnSpc>
            </a:pPr>
            <a:r>
              <a:rPr lang="en-US" altLang="zh-CN" sz="2800" b="1" dirty="0">
                <a:latin typeface="Times New Roman"/>
                <a:cs typeface="Times New Roman"/>
              </a:rPr>
              <a:t>(74LS147</a:t>
            </a:r>
            <a:r>
              <a:rPr lang="zh-CN" altLang="en-US" sz="2800" b="1" dirty="0">
                <a:latin typeface="Times New Roman"/>
                <a:cs typeface="Times New Roman"/>
              </a:rPr>
              <a:t>、</a:t>
            </a:r>
            <a:r>
              <a:rPr lang="en-US" altLang="zh-CN" sz="2800" b="1" dirty="0">
                <a:latin typeface="Times New Roman"/>
                <a:cs typeface="Times New Roman"/>
              </a:rPr>
              <a:t>CT54LS147</a:t>
            </a:r>
            <a:r>
              <a:rPr lang="zh-CN" altLang="en-US" sz="2800" b="1" dirty="0">
                <a:latin typeface="Times New Roman"/>
                <a:cs typeface="Times New Roman"/>
              </a:rPr>
              <a:t>、</a:t>
            </a:r>
            <a:r>
              <a:rPr lang="en-US" altLang="zh-CN" sz="2800" b="1" dirty="0">
                <a:latin typeface="Times New Roman"/>
                <a:cs typeface="Times New Roman"/>
              </a:rPr>
              <a:t>CC40147</a:t>
            </a:r>
            <a:r>
              <a:rPr lang="zh-CN" altLang="en-US" sz="2800" b="1" dirty="0">
                <a:latin typeface="Times New Roman"/>
                <a:cs typeface="Times New Roman"/>
              </a:rPr>
              <a:t>等</a:t>
            </a:r>
            <a:r>
              <a:rPr lang="en-US" altLang="zh-CN" sz="2800" b="1" dirty="0">
                <a:latin typeface="Times New Roman"/>
                <a:cs typeface="Times New Roman"/>
              </a:rPr>
              <a:t>)</a:t>
            </a:r>
            <a:r>
              <a:rPr lang="zh-CN" altLang="en-US" sz="2800" b="1" dirty="0">
                <a:latin typeface="Times New Roman"/>
                <a:cs typeface="Times New Roman"/>
              </a:rPr>
              <a:t>。</a:t>
            </a:r>
          </a:p>
          <a:p>
            <a:pPr>
              <a:lnSpc>
                <a:spcPct val="120000"/>
              </a:lnSpc>
            </a:pPr>
            <a:endParaRPr lang="zh-CN" altLang="en-US" sz="2800" b="1" dirty="0">
              <a:solidFill>
                <a:srgbClr val="000099"/>
              </a:solidFill>
              <a:effectLst>
                <a:outerShdw blurRad="38100" dist="38100" dir="2700000" algn="tl">
                  <a:srgbClr val="DDDDDD"/>
                </a:outerShdw>
              </a:effectLst>
              <a:latin typeface="Times New Roman" panose="02020603050405020304" charset="0"/>
            </a:endParaRPr>
          </a:p>
        </p:txBody>
      </p:sp>
      <p:sp>
        <p:nvSpPr>
          <p:cNvPr id="122884" name="Line 4"/>
          <p:cNvSpPr>
            <a:spLocks noChangeShapeType="1"/>
          </p:cNvSpPr>
          <p:nvPr/>
        </p:nvSpPr>
        <p:spPr bwMode="auto">
          <a:xfrm>
            <a:off x="981075" y="3048000"/>
            <a:ext cx="7333869"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
        <p:nvSpPr>
          <p:cNvPr id="122885" name="Line 5"/>
          <p:cNvSpPr>
            <a:spLocks noChangeShapeType="1"/>
          </p:cNvSpPr>
          <p:nvPr/>
        </p:nvSpPr>
        <p:spPr bwMode="auto">
          <a:xfrm flipV="1">
            <a:off x="838200" y="3581400"/>
            <a:ext cx="7476744"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
        <p:nvSpPr>
          <p:cNvPr id="122886" name="Rectangle 6"/>
          <p:cNvSpPr>
            <a:spLocks noChangeArrowheads="1"/>
          </p:cNvSpPr>
          <p:nvPr/>
        </p:nvSpPr>
        <p:spPr bwMode="auto">
          <a:xfrm>
            <a:off x="838200" y="533400"/>
            <a:ext cx="4026408" cy="685800"/>
          </a:xfrm>
          <a:prstGeom prst="rect">
            <a:avLst/>
          </a:prstGeom>
          <a:noFill/>
          <a:ln w="9525">
            <a:noFill/>
            <a:miter lim="800000"/>
          </a:ln>
        </p:spPr>
        <p:txBody>
          <a:bodyPr/>
          <a:lstStyle/>
          <a:p>
            <a:pPr>
              <a:spcBef>
                <a:spcPct val="20000"/>
              </a:spcBef>
            </a:pPr>
            <a:r>
              <a:rPr lang="en-US" altLang="zh-CN" sz="3200" b="1">
                <a:solidFill>
                  <a:srgbClr val="CC0000"/>
                </a:solidFill>
                <a:effectLst>
                  <a:outerShdw blurRad="38100" dist="38100" dir="2700000" algn="tl">
                    <a:srgbClr val="DDDDDD"/>
                  </a:outerShdw>
                </a:effectLst>
                <a:latin typeface="Times New Roman" panose="02020603050405020304" charset="0"/>
              </a:rPr>
              <a:t>7.7.3   </a:t>
            </a:r>
            <a:r>
              <a:rPr lang="zh-CN" altLang="en-US" sz="3200" b="1" dirty="0">
                <a:solidFill>
                  <a:srgbClr val="CC0000"/>
                </a:solidFill>
                <a:effectLst>
                  <a:outerShdw blurRad="38100" dist="38100" dir="2700000" algn="tl">
                    <a:srgbClr val="DDDDDD"/>
                  </a:outerShdw>
                </a:effectLst>
                <a:latin typeface="Times New Roman" panose="02020603050405020304" charset="0"/>
              </a:rPr>
              <a:t>优先编码器</a:t>
            </a:r>
          </a:p>
        </p:txBody>
      </p:sp>
      <p:grpSp>
        <p:nvGrpSpPr>
          <p:cNvPr id="144391" name="Group 7"/>
          <p:cNvGrpSpPr/>
          <p:nvPr/>
        </p:nvGrpSpPr>
        <p:grpSpPr bwMode="auto">
          <a:xfrm>
            <a:off x="838200" y="1200150"/>
            <a:ext cx="3810000" cy="171450"/>
            <a:chOff x="432" y="672"/>
            <a:chExt cx="2400" cy="108"/>
          </a:xfrm>
        </p:grpSpPr>
        <p:pic>
          <p:nvPicPr>
            <p:cNvPr id="144393"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678"/>
              <a:ext cx="102" cy="102"/>
            </a:xfrm>
            <a:prstGeom prst="rect">
              <a:avLst/>
            </a:prstGeom>
            <a:noFill/>
            <a:ln>
              <a:noFill/>
            </a:ln>
          </p:spPr>
        </p:pic>
        <p:pic>
          <p:nvPicPr>
            <p:cNvPr id="144394"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 y="678"/>
              <a:ext cx="102" cy="102"/>
            </a:xfrm>
            <a:prstGeom prst="rect">
              <a:avLst/>
            </a:prstGeom>
            <a:noFill/>
            <a:ln>
              <a:noFill/>
            </a:ln>
          </p:spPr>
        </p:pic>
        <p:pic>
          <p:nvPicPr>
            <p:cNvPr id="144395"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 y="678"/>
              <a:ext cx="102" cy="102"/>
            </a:xfrm>
            <a:prstGeom prst="rect">
              <a:avLst/>
            </a:prstGeom>
            <a:noFill/>
            <a:ln>
              <a:noFill/>
            </a:ln>
          </p:spPr>
        </p:pic>
        <p:pic>
          <p:nvPicPr>
            <p:cNvPr id="144396"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 y="678"/>
              <a:ext cx="102" cy="102"/>
            </a:xfrm>
            <a:prstGeom prst="rect">
              <a:avLst/>
            </a:prstGeom>
            <a:noFill/>
            <a:ln>
              <a:noFill/>
            </a:ln>
          </p:spPr>
        </p:pic>
        <p:pic>
          <p:nvPicPr>
            <p:cNvPr id="144397"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678"/>
              <a:ext cx="102" cy="102"/>
            </a:xfrm>
            <a:prstGeom prst="rect">
              <a:avLst/>
            </a:prstGeom>
            <a:noFill/>
            <a:ln>
              <a:noFill/>
            </a:ln>
          </p:spPr>
        </p:pic>
        <p:pic>
          <p:nvPicPr>
            <p:cNvPr id="144398"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678"/>
              <a:ext cx="102" cy="102"/>
            </a:xfrm>
            <a:prstGeom prst="rect">
              <a:avLst/>
            </a:prstGeom>
            <a:noFill/>
            <a:ln>
              <a:noFill/>
            </a:ln>
          </p:spPr>
        </p:pic>
        <p:pic>
          <p:nvPicPr>
            <p:cNvPr id="144399"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 y="678"/>
              <a:ext cx="102" cy="102"/>
            </a:xfrm>
            <a:prstGeom prst="rect">
              <a:avLst/>
            </a:prstGeom>
            <a:noFill/>
            <a:ln>
              <a:noFill/>
            </a:ln>
          </p:spPr>
        </p:pic>
        <p:pic>
          <p:nvPicPr>
            <p:cNvPr id="144400"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 y="678"/>
              <a:ext cx="102" cy="102"/>
            </a:xfrm>
            <a:prstGeom prst="rect">
              <a:avLst/>
            </a:prstGeom>
            <a:noFill/>
            <a:ln>
              <a:noFill/>
            </a:ln>
          </p:spPr>
        </p:pic>
        <p:pic>
          <p:nvPicPr>
            <p:cNvPr id="144401"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678"/>
              <a:ext cx="102" cy="102"/>
            </a:xfrm>
            <a:prstGeom prst="rect">
              <a:avLst/>
            </a:prstGeom>
            <a:noFill/>
            <a:ln>
              <a:noFill/>
            </a:ln>
          </p:spPr>
        </p:pic>
        <p:pic>
          <p:nvPicPr>
            <p:cNvPr id="144402"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 y="678"/>
              <a:ext cx="102" cy="102"/>
            </a:xfrm>
            <a:prstGeom prst="rect">
              <a:avLst/>
            </a:prstGeom>
            <a:noFill/>
            <a:ln>
              <a:noFill/>
            </a:ln>
          </p:spPr>
        </p:pic>
        <p:pic>
          <p:nvPicPr>
            <p:cNvPr id="144403"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678"/>
              <a:ext cx="102" cy="102"/>
            </a:xfrm>
            <a:prstGeom prst="rect">
              <a:avLst/>
            </a:prstGeom>
            <a:noFill/>
            <a:ln>
              <a:noFill/>
            </a:ln>
          </p:spPr>
        </p:pic>
        <p:pic>
          <p:nvPicPr>
            <p:cNvPr id="144404"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 y="678"/>
              <a:ext cx="102" cy="102"/>
            </a:xfrm>
            <a:prstGeom prst="rect">
              <a:avLst/>
            </a:prstGeom>
            <a:noFill/>
            <a:ln>
              <a:noFill/>
            </a:ln>
          </p:spPr>
        </p:pic>
        <p:pic>
          <p:nvPicPr>
            <p:cNvPr id="144405"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678"/>
              <a:ext cx="102" cy="102"/>
            </a:xfrm>
            <a:prstGeom prst="rect">
              <a:avLst/>
            </a:prstGeom>
            <a:noFill/>
            <a:ln>
              <a:noFill/>
            </a:ln>
          </p:spPr>
        </p:pic>
        <p:pic>
          <p:nvPicPr>
            <p:cNvPr id="144406"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678"/>
              <a:ext cx="102" cy="102"/>
            </a:xfrm>
            <a:prstGeom prst="rect">
              <a:avLst/>
            </a:prstGeom>
            <a:noFill/>
            <a:ln>
              <a:noFill/>
            </a:ln>
          </p:spPr>
        </p:pic>
        <p:pic>
          <p:nvPicPr>
            <p:cNvPr id="144407"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 y="678"/>
              <a:ext cx="102" cy="102"/>
            </a:xfrm>
            <a:prstGeom prst="rect">
              <a:avLst/>
            </a:prstGeom>
            <a:noFill/>
            <a:ln>
              <a:noFill/>
            </a:ln>
          </p:spPr>
        </p:pic>
        <p:pic>
          <p:nvPicPr>
            <p:cNvPr id="144408"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678"/>
              <a:ext cx="102" cy="102"/>
            </a:xfrm>
            <a:prstGeom prst="rect">
              <a:avLst/>
            </a:prstGeom>
            <a:noFill/>
            <a:ln>
              <a:noFill/>
            </a:ln>
          </p:spPr>
        </p:pic>
        <p:pic>
          <p:nvPicPr>
            <p:cNvPr id="144409"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 y="678"/>
              <a:ext cx="102" cy="102"/>
            </a:xfrm>
            <a:prstGeom prst="rect">
              <a:avLst/>
            </a:prstGeom>
            <a:noFill/>
            <a:ln>
              <a:noFill/>
            </a:ln>
          </p:spPr>
        </p:pic>
        <p:pic>
          <p:nvPicPr>
            <p:cNvPr id="144410"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 y="678"/>
              <a:ext cx="102" cy="102"/>
            </a:xfrm>
            <a:prstGeom prst="rect">
              <a:avLst/>
            </a:prstGeom>
            <a:noFill/>
            <a:ln>
              <a:noFill/>
            </a:ln>
          </p:spPr>
        </p:pic>
        <p:pic>
          <p:nvPicPr>
            <p:cNvPr id="144411"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678"/>
              <a:ext cx="102" cy="102"/>
            </a:xfrm>
            <a:prstGeom prst="rect">
              <a:avLst/>
            </a:prstGeom>
            <a:noFill/>
            <a:ln>
              <a:noFill/>
            </a:ln>
          </p:spPr>
        </p:pic>
        <p:grpSp>
          <p:nvGrpSpPr>
            <p:cNvPr id="144412" name="Group 27"/>
            <p:cNvGrpSpPr/>
            <p:nvPr/>
          </p:nvGrpSpPr>
          <p:grpSpPr bwMode="auto">
            <a:xfrm>
              <a:off x="432" y="672"/>
              <a:ext cx="582" cy="102"/>
              <a:chOff x="4698" y="720"/>
              <a:chExt cx="582" cy="102"/>
            </a:xfrm>
          </p:grpSpPr>
          <p:pic>
            <p:nvPicPr>
              <p:cNvPr id="144413"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44414"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44415"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44416"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44417"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44418"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
        <p:nvSpPr>
          <p:cNvPr id="122914" name="Line 34"/>
          <p:cNvSpPr>
            <a:spLocks noChangeShapeType="1"/>
          </p:cNvSpPr>
          <p:nvPr/>
        </p:nvSpPr>
        <p:spPr bwMode="auto">
          <a:xfrm flipV="1">
            <a:off x="762000" y="4114800"/>
            <a:ext cx="2576512" cy="0"/>
          </a:xfrm>
          <a:prstGeom prst="line">
            <a:avLst/>
          </a:prstGeom>
          <a:noFill/>
          <a:ln w="38100" cap="sq">
            <a:solidFill>
              <a:srgbClr val="FF3300"/>
            </a:solidFill>
            <a:round/>
          </a:ln>
        </p:spPr>
        <p:txBody>
          <a:bodyPr wrap="square" anchor="ctr">
            <a:spAutoFit/>
          </a:bodyP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blinds(horizontal)">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blinds(vertical)">
                                      <p:cBhvr>
                                        <p:cTn id="17" dur="500"/>
                                        <p:tgtEl>
                                          <p:spTgt spid="122884"/>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122885"/>
                                        </p:tgtEl>
                                        <p:attrNameLst>
                                          <p:attrName>style.visibility</p:attrName>
                                        </p:attrNameLst>
                                      </p:cBhvr>
                                      <p:to>
                                        <p:strVal val="visible"/>
                                      </p:to>
                                    </p:set>
                                    <p:animEffect transition="in" filter="blinds(vertical)">
                                      <p:cBhvr>
                                        <p:cTn id="21" dur="500"/>
                                        <p:tgtEl>
                                          <p:spTgt spid="122885"/>
                                        </p:tgtEl>
                                      </p:cBhvr>
                                    </p:animEffect>
                                  </p:childTnLst>
                                </p:cTn>
                              </p:par>
                            </p:childTnLst>
                          </p:cTn>
                        </p:par>
                        <p:par>
                          <p:cTn id="22" fill="hold">
                            <p:stCondLst>
                              <p:cond delay="1000"/>
                            </p:stCondLst>
                            <p:childTnLst>
                              <p:par>
                                <p:cTn id="23" presetID="3" presetClass="entr" presetSubtype="5" fill="hold" grpId="0" nodeType="afterEffect">
                                  <p:stCondLst>
                                    <p:cond delay="0"/>
                                  </p:stCondLst>
                                  <p:childTnLst>
                                    <p:set>
                                      <p:cBhvr>
                                        <p:cTn id="24" dur="1" fill="hold">
                                          <p:stCondLst>
                                            <p:cond delay="0"/>
                                          </p:stCondLst>
                                        </p:cTn>
                                        <p:tgtEl>
                                          <p:spTgt spid="122914"/>
                                        </p:tgtEl>
                                        <p:attrNameLst>
                                          <p:attrName>style.visibility</p:attrName>
                                        </p:attrNameLst>
                                      </p:cBhvr>
                                      <p:to>
                                        <p:strVal val="visible"/>
                                      </p:to>
                                    </p:set>
                                    <p:animEffect transition="in" filter="blinds(vertical)">
                                      <p:cBhvr>
                                        <p:cTn id="25" dur="500"/>
                                        <p:tgtEl>
                                          <p:spTgt spid="12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animBg="1"/>
      <p:bldP spid="122885" grpId="0" animBg="1"/>
      <p:bldP spid="1229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2743200" y="381000"/>
            <a:ext cx="4421188" cy="519113"/>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CT74LS</a:t>
            </a:r>
            <a:r>
              <a:rPr lang="en-US" altLang="zh-CN" sz="2800" b="1">
                <a:solidFill>
                  <a:srgbClr val="003399"/>
                </a:solidFill>
                <a:effectLst>
                  <a:outerShdw blurRad="38100" dist="38100" dir="2700000" algn="tl">
                    <a:srgbClr val="DDDDDD"/>
                  </a:outerShdw>
                </a:effectLst>
                <a:latin typeface="Times New Roman" panose="02020603050405020304" charset="0"/>
              </a:rPr>
              <a:t>147 </a:t>
            </a:r>
            <a:r>
              <a:rPr lang="zh-CN" altLang="en-US" sz="2800" b="1">
                <a:solidFill>
                  <a:srgbClr val="003399"/>
                </a:solidFill>
                <a:effectLst>
                  <a:outerShdw blurRad="38100" dist="38100" dir="2700000" algn="tl">
                    <a:srgbClr val="DDDDDD"/>
                  </a:outerShdw>
                </a:effectLst>
                <a:latin typeface="Times New Roman" panose="02020603050405020304" charset="0"/>
              </a:rPr>
              <a:t>编码器功能表</a:t>
            </a:r>
          </a:p>
        </p:txBody>
      </p:sp>
      <p:grpSp>
        <p:nvGrpSpPr>
          <p:cNvPr id="145411" name="Group 3"/>
          <p:cNvGrpSpPr/>
          <p:nvPr/>
        </p:nvGrpSpPr>
        <p:grpSpPr bwMode="auto">
          <a:xfrm>
            <a:off x="1066800" y="914400"/>
            <a:ext cx="7113588" cy="5334000"/>
            <a:chOff x="528" y="480"/>
            <a:chExt cx="4481" cy="3360"/>
          </a:xfrm>
        </p:grpSpPr>
        <p:sp>
          <p:nvSpPr>
            <p:cNvPr id="145413" name="Line 4"/>
            <p:cNvSpPr>
              <a:spLocks noChangeShapeType="1"/>
            </p:cNvSpPr>
            <p:nvPr/>
          </p:nvSpPr>
          <p:spPr bwMode="auto">
            <a:xfrm>
              <a:off x="528" y="480"/>
              <a:ext cx="446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14" name="Line 5"/>
            <p:cNvSpPr>
              <a:spLocks noChangeShapeType="1"/>
            </p:cNvSpPr>
            <p:nvPr/>
          </p:nvSpPr>
          <p:spPr bwMode="auto">
            <a:xfrm flipV="1">
              <a:off x="528" y="816"/>
              <a:ext cx="448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15" name="Line 6"/>
            <p:cNvSpPr>
              <a:spLocks noChangeShapeType="1"/>
            </p:cNvSpPr>
            <p:nvPr/>
          </p:nvSpPr>
          <p:spPr bwMode="auto">
            <a:xfrm>
              <a:off x="528" y="1200"/>
              <a:ext cx="446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1" name="Text Box 7"/>
            <p:cNvSpPr txBox="1">
              <a:spLocks noChangeArrowheads="1"/>
            </p:cNvSpPr>
            <p:nvPr/>
          </p:nvSpPr>
          <p:spPr bwMode="auto">
            <a:xfrm>
              <a:off x="660"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9</a:t>
              </a:r>
              <a:endParaRPr lang="en-US" altLang="zh-CN" sz="2800" b="1">
                <a:effectLst>
                  <a:outerShdw blurRad="38100" dist="38100" dir="2700000" algn="tl">
                    <a:srgbClr val="DDDDDD"/>
                  </a:outerShdw>
                </a:effectLst>
              </a:endParaRPr>
            </a:p>
          </p:txBody>
        </p:sp>
        <p:sp>
          <p:nvSpPr>
            <p:cNvPr id="145417" name="Line 8"/>
            <p:cNvSpPr>
              <a:spLocks noChangeShapeType="1"/>
            </p:cNvSpPr>
            <p:nvPr/>
          </p:nvSpPr>
          <p:spPr bwMode="auto">
            <a:xfrm>
              <a:off x="660"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3" name="Text Box 9"/>
            <p:cNvSpPr txBox="1">
              <a:spLocks noChangeArrowheads="1"/>
            </p:cNvSpPr>
            <p:nvPr/>
          </p:nvSpPr>
          <p:spPr bwMode="auto">
            <a:xfrm>
              <a:off x="4512" y="864"/>
              <a:ext cx="4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0</a:t>
              </a:r>
              <a:endParaRPr lang="en-US" altLang="zh-CN" sz="2800" b="1">
                <a:effectLst>
                  <a:outerShdw blurRad="38100" dist="38100" dir="2700000" algn="tl">
                    <a:srgbClr val="DDDDDD"/>
                  </a:outerShdw>
                </a:effectLst>
              </a:endParaRPr>
            </a:p>
          </p:txBody>
        </p:sp>
        <p:sp>
          <p:nvSpPr>
            <p:cNvPr id="145419" name="Line 10"/>
            <p:cNvSpPr>
              <a:spLocks noChangeShapeType="1"/>
            </p:cNvSpPr>
            <p:nvPr/>
          </p:nvSpPr>
          <p:spPr bwMode="auto">
            <a:xfrm>
              <a:off x="4541"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5" name="Text Box 11"/>
            <p:cNvSpPr txBox="1">
              <a:spLocks noChangeArrowheads="1"/>
            </p:cNvSpPr>
            <p:nvPr/>
          </p:nvSpPr>
          <p:spPr bwMode="auto">
            <a:xfrm>
              <a:off x="962"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8</a:t>
              </a:r>
              <a:endParaRPr lang="en-US" altLang="zh-CN" sz="2800" b="1">
                <a:effectLst>
                  <a:outerShdw blurRad="38100" dist="38100" dir="2700000" algn="tl">
                    <a:srgbClr val="DDDDDD"/>
                  </a:outerShdw>
                </a:effectLst>
              </a:endParaRPr>
            </a:p>
          </p:txBody>
        </p:sp>
        <p:sp>
          <p:nvSpPr>
            <p:cNvPr id="145421" name="Line 12"/>
            <p:cNvSpPr>
              <a:spLocks noChangeShapeType="1"/>
            </p:cNvSpPr>
            <p:nvPr/>
          </p:nvSpPr>
          <p:spPr bwMode="auto">
            <a:xfrm>
              <a:off x="962"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7" name="Text Box 13"/>
            <p:cNvSpPr txBox="1">
              <a:spLocks noChangeArrowheads="1"/>
            </p:cNvSpPr>
            <p:nvPr/>
          </p:nvSpPr>
          <p:spPr bwMode="auto">
            <a:xfrm>
              <a:off x="1265"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7</a:t>
              </a:r>
              <a:endParaRPr lang="en-US" altLang="zh-CN" sz="2800" b="1">
                <a:effectLst>
                  <a:outerShdw blurRad="38100" dist="38100" dir="2700000" algn="tl">
                    <a:srgbClr val="DDDDDD"/>
                  </a:outerShdw>
                </a:effectLst>
              </a:endParaRPr>
            </a:p>
          </p:txBody>
        </p:sp>
        <p:sp>
          <p:nvSpPr>
            <p:cNvPr id="145423" name="Line 14"/>
            <p:cNvSpPr>
              <a:spLocks noChangeShapeType="1"/>
            </p:cNvSpPr>
            <p:nvPr/>
          </p:nvSpPr>
          <p:spPr bwMode="auto">
            <a:xfrm>
              <a:off x="1265" y="925"/>
              <a:ext cx="20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19" name="Text Box 15"/>
            <p:cNvSpPr txBox="1">
              <a:spLocks noChangeArrowheads="1"/>
            </p:cNvSpPr>
            <p:nvPr/>
          </p:nvSpPr>
          <p:spPr bwMode="auto">
            <a:xfrm>
              <a:off x="1567"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6</a:t>
              </a:r>
              <a:endParaRPr lang="en-US" altLang="zh-CN" sz="2800" b="1">
                <a:effectLst>
                  <a:outerShdw blurRad="38100" dist="38100" dir="2700000" algn="tl">
                    <a:srgbClr val="DDDDDD"/>
                  </a:outerShdw>
                </a:effectLst>
              </a:endParaRPr>
            </a:p>
          </p:txBody>
        </p:sp>
        <p:sp>
          <p:nvSpPr>
            <p:cNvPr id="145425" name="Line 16"/>
            <p:cNvSpPr>
              <a:spLocks noChangeShapeType="1"/>
            </p:cNvSpPr>
            <p:nvPr/>
          </p:nvSpPr>
          <p:spPr bwMode="auto">
            <a:xfrm>
              <a:off x="1567"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1" name="Text Box 17"/>
            <p:cNvSpPr txBox="1">
              <a:spLocks noChangeArrowheads="1"/>
            </p:cNvSpPr>
            <p:nvPr/>
          </p:nvSpPr>
          <p:spPr bwMode="auto">
            <a:xfrm>
              <a:off x="1869"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5</a:t>
              </a:r>
              <a:endParaRPr lang="en-US" altLang="zh-CN" sz="2800" b="1">
                <a:effectLst>
                  <a:outerShdw blurRad="38100" dist="38100" dir="2700000" algn="tl">
                    <a:srgbClr val="DDDDDD"/>
                  </a:outerShdw>
                </a:effectLst>
              </a:endParaRPr>
            </a:p>
          </p:txBody>
        </p:sp>
        <p:sp>
          <p:nvSpPr>
            <p:cNvPr id="145427" name="Line 18"/>
            <p:cNvSpPr>
              <a:spLocks noChangeShapeType="1"/>
            </p:cNvSpPr>
            <p:nvPr/>
          </p:nvSpPr>
          <p:spPr bwMode="auto">
            <a:xfrm>
              <a:off x="186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3" name="Text Box 19"/>
            <p:cNvSpPr txBox="1">
              <a:spLocks noChangeArrowheads="1"/>
            </p:cNvSpPr>
            <p:nvPr/>
          </p:nvSpPr>
          <p:spPr bwMode="auto">
            <a:xfrm>
              <a:off x="2172"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4</a:t>
              </a:r>
              <a:endParaRPr lang="en-US" altLang="zh-CN" sz="2800" b="1">
                <a:effectLst>
                  <a:outerShdw blurRad="38100" dist="38100" dir="2700000" algn="tl">
                    <a:srgbClr val="DDDDDD"/>
                  </a:outerShdw>
                </a:effectLst>
              </a:endParaRPr>
            </a:p>
          </p:txBody>
        </p:sp>
        <p:sp>
          <p:nvSpPr>
            <p:cNvPr id="145429" name="Line 20"/>
            <p:cNvSpPr>
              <a:spLocks noChangeShapeType="1"/>
            </p:cNvSpPr>
            <p:nvPr/>
          </p:nvSpPr>
          <p:spPr bwMode="auto">
            <a:xfrm>
              <a:off x="2172" y="925"/>
              <a:ext cx="201"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5" name="Text Box 21"/>
            <p:cNvSpPr txBox="1">
              <a:spLocks noChangeArrowheads="1"/>
            </p:cNvSpPr>
            <p:nvPr/>
          </p:nvSpPr>
          <p:spPr bwMode="auto">
            <a:xfrm>
              <a:off x="2474"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3</a:t>
              </a:r>
              <a:endParaRPr lang="en-US" altLang="zh-CN" sz="2800" b="1">
                <a:effectLst>
                  <a:outerShdw blurRad="38100" dist="38100" dir="2700000" algn="tl">
                    <a:srgbClr val="DDDDDD"/>
                  </a:outerShdw>
                </a:effectLst>
              </a:endParaRPr>
            </a:p>
          </p:txBody>
        </p:sp>
        <p:sp>
          <p:nvSpPr>
            <p:cNvPr id="145431" name="Line 22"/>
            <p:cNvSpPr>
              <a:spLocks noChangeShapeType="1"/>
            </p:cNvSpPr>
            <p:nvPr/>
          </p:nvSpPr>
          <p:spPr bwMode="auto">
            <a:xfrm>
              <a:off x="2474"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7" name="Text Box 23"/>
            <p:cNvSpPr txBox="1">
              <a:spLocks noChangeArrowheads="1"/>
            </p:cNvSpPr>
            <p:nvPr/>
          </p:nvSpPr>
          <p:spPr bwMode="auto">
            <a:xfrm>
              <a:off x="2777" y="873"/>
              <a:ext cx="352"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2</a:t>
              </a:r>
              <a:endParaRPr lang="en-US" altLang="zh-CN" sz="2800" b="1">
                <a:effectLst>
                  <a:outerShdw blurRad="38100" dist="38100" dir="2700000" algn="tl">
                    <a:srgbClr val="DDDDDD"/>
                  </a:outerShdw>
                </a:effectLst>
              </a:endParaRPr>
            </a:p>
          </p:txBody>
        </p:sp>
        <p:sp>
          <p:nvSpPr>
            <p:cNvPr id="145433" name="Line 24"/>
            <p:cNvSpPr>
              <a:spLocks noChangeShapeType="1"/>
            </p:cNvSpPr>
            <p:nvPr/>
          </p:nvSpPr>
          <p:spPr bwMode="auto">
            <a:xfrm>
              <a:off x="2776"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29" name="Text Box 25"/>
            <p:cNvSpPr txBox="1">
              <a:spLocks noChangeArrowheads="1"/>
            </p:cNvSpPr>
            <p:nvPr/>
          </p:nvSpPr>
          <p:spPr bwMode="auto">
            <a:xfrm>
              <a:off x="3079" y="873"/>
              <a:ext cx="3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I</a:t>
              </a:r>
              <a:r>
                <a:rPr lang="en-US" altLang="zh-CN" sz="2800" b="1" baseline="-25000">
                  <a:effectLst>
                    <a:outerShdw blurRad="38100" dist="38100" dir="2700000" algn="tl">
                      <a:srgbClr val="DDDDDD"/>
                    </a:outerShdw>
                  </a:effectLst>
                </a:rPr>
                <a:t>1</a:t>
              </a:r>
              <a:endParaRPr lang="en-US" altLang="zh-CN" sz="2800" b="1">
                <a:effectLst>
                  <a:outerShdw blurRad="38100" dist="38100" dir="2700000" algn="tl">
                    <a:srgbClr val="DDDDDD"/>
                  </a:outerShdw>
                </a:effectLst>
              </a:endParaRPr>
            </a:p>
          </p:txBody>
        </p:sp>
        <p:sp>
          <p:nvSpPr>
            <p:cNvPr id="145435" name="Line 26"/>
            <p:cNvSpPr>
              <a:spLocks noChangeShapeType="1"/>
            </p:cNvSpPr>
            <p:nvPr/>
          </p:nvSpPr>
          <p:spPr bwMode="auto">
            <a:xfrm>
              <a:off x="307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1" name="Text Box 27"/>
            <p:cNvSpPr txBox="1">
              <a:spLocks noChangeArrowheads="1"/>
            </p:cNvSpPr>
            <p:nvPr/>
          </p:nvSpPr>
          <p:spPr bwMode="auto">
            <a:xfrm>
              <a:off x="4154" y="864"/>
              <a:ext cx="45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1</a:t>
              </a:r>
              <a:endParaRPr lang="en-US" altLang="zh-CN" sz="2800" b="1">
                <a:effectLst>
                  <a:outerShdw blurRad="38100" dist="38100" dir="2700000" algn="tl">
                    <a:srgbClr val="DDDDDD"/>
                  </a:outerShdw>
                </a:effectLst>
              </a:endParaRPr>
            </a:p>
          </p:txBody>
        </p:sp>
        <p:sp>
          <p:nvSpPr>
            <p:cNvPr id="145437" name="Line 28"/>
            <p:cNvSpPr>
              <a:spLocks noChangeShapeType="1"/>
            </p:cNvSpPr>
            <p:nvPr/>
          </p:nvSpPr>
          <p:spPr bwMode="auto">
            <a:xfrm>
              <a:off x="4204" y="916"/>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3" name="Text Box 29"/>
            <p:cNvSpPr txBox="1">
              <a:spLocks noChangeArrowheads="1"/>
            </p:cNvSpPr>
            <p:nvPr/>
          </p:nvSpPr>
          <p:spPr bwMode="auto">
            <a:xfrm>
              <a:off x="3819" y="873"/>
              <a:ext cx="453"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2</a:t>
              </a:r>
              <a:endParaRPr lang="en-US" altLang="zh-CN" sz="2800" b="1">
                <a:effectLst>
                  <a:outerShdw blurRad="38100" dist="38100" dir="2700000" algn="tl">
                    <a:srgbClr val="DDDDDD"/>
                  </a:outerShdw>
                </a:effectLst>
              </a:endParaRPr>
            </a:p>
          </p:txBody>
        </p:sp>
        <p:sp>
          <p:nvSpPr>
            <p:cNvPr id="145439" name="Line 30"/>
            <p:cNvSpPr>
              <a:spLocks noChangeShapeType="1"/>
            </p:cNvSpPr>
            <p:nvPr/>
          </p:nvSpPr>
          <p:spPr bwMode="auto">
            <a:xfrm>
              <a:off x="3869" y="925"/>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5" name="Text Box 31"/>
            <p:cNvSpPr txBox="1">
              <a:spLocks noChangeArrowheads="1"/>
            </p:cNvSpPr>
            <p:nvPr/>
          </p:nvSpPr>
          <p:spPr bwMode="auto">
            <a:xfrm>
              <a:off x="3504" y="864"/>
              <a:ext cx="454"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effectLst>
                    <a:outerShdw blurRad="38100" dist="38100" dir="2700000" algn="tl">
                      <a:srgbClr val="DDDDDD"/>
                    </a:outerShdw>
                  </a:effectLst>
                </a:rPr>
                <a:t>Y</a:t>
              </a:r>
              <a:r>
                <a:rPr lang="en-US" altLang="zh-CN" sz="2800" b="1" baseline="-25000">
                  <a:effectLst>
                    <a:outerShdw blurRad="38100" dist="38100" dir="2700000" algn="tl">
                      <a:srgbClr val="DDDDDD"/>
                    </a:outerShdw>
                  </a:effectLst>
                </a:rPr>
                <a:t>3</a:t>
              </a:r>
              <a:endParaRPr lang="en-US" altLang="zh-CN" sz="2800" b="1">
                <a:effectLst>
                  <a:outerShdw blurRad="38100" dist="38100" dir="2700000" algn="tl">
                    <a:srgbClr val="DDDDDD"/>
                  </a:outerShdw>
                </a:effectLst>
              </a:endParaRPr>
            </a:p>
          </p:txBody>
        </p:sp>
        <p:sp>
          <p:nvSpPr>
            <p:cNvPr id="145441" name="Line 32"/>
            <p:cNvSpPr>
              <a:spLocks noChangeShapeType="1"/>
            </p:cNvSpPr>
            <p:nvPr/>
          </p:nvSpPr>
          <p:spPr bwMode="auto">
            <a:xfrm>
              <a:off x="3554" y="916"/>
              <a:ext cx="20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23937" name="Rectangle 33"/>
            <p:cNvSpPr>
              <a:spLocks noChangeArrowheads="1"/>
            </p:cNvSpPr>
            <p:nvPr/>
          </p:nvSpPr>
          <p:spPr bwMode="auto">
            <a:xfrm>
              <a:off x="624" y="1200"/>
              <a:ext cx="414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1    1    1   1    1   1   1   1   1      1    1    1    1</a:t>
              </a:r>
            </a:p>
          </p:txBody>
        </p:sp>
        <p:sp>
          <p:nvSpPr>
            <p:cNvPr id="123938" name="Rectangle 34"/>
            <p:cNvSpPr>
              <a:spLocks noChangeArrowheads="1"/>
            </p:cNvSpPr>
            <p:nvPr/>
          </p:nvSpPr>
          <p:spPr bwMode="auto">
            <a:xfrm>
              <a:off x="912" y="480"/>
              <a:ext cx="2400"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DDDDDD"/>
                    </a:outerShdw>
                  </a:effectLst>
                  <a:latin typeface="Times New Roman" panose="02020603050405020304" charset="0"/>
                </a:rPr>
                <a:t>输   入  </a:t>
              </a:r>
              <a:r>
                <a:rPr lang="en-US" altLang="zh-CN" b="1">
                  <a:effectLst>
                    <a:outerShdw blurRad="38100" dist="38100" dir="2700000" algn="tl">
                      <a:srgbClr val="DDDDDD"/>
                    </a:outerShdw>
                  </a:effectLst>
                  <a:latin typeface="Times New Roman" panose="02020603050405020304" charset="0"/>
                </a:rPr>
                <a:t>(</a:t>
              </a:r>
              <a:r>
                <a:rPr lang="zh-CN" b="1">
                  <a:effectLst>
                    <a:outerShdw blurRad="38100" dist="38100" dir="2700000" algn="tl">
                      <a:srgbClr val="DDDDDD"/>
                    </a:outerShdw>
                  </a:effectLst>
                  <a:latin typeface="Times New Roman" panose="02020603050405020304" charset="0"/>
                </a:rPr>
                <a:t>低电平有效</a:t>
              </a:r>
              <a:r>
                <a:rPr lang="en-US" altLang="zh-CN" b="1">
                  <a:effectLst>
                    <a:outerShdw blurRad="38100" dist="38100" dir="2700000" algn="tl">
                      <a:srgbClr val="DDDDDD"/>
                    </a:outerShdw>
                  </a:effectLst>
                  <a:latin typeface="Times New Roman" panose="02020603050405020304" charset="0"/>
                </a:rPr>
                <a:t>)</a:t>
              </a:r>
            </a:p>
          </p:txBody>
        </p:sp>
        <p:sp>
          <p:nvSpPr>
            <p:cNvPr id="123939" name="Rectangle 35"/>
            <p:cNvSpPr>
              <a:spLocks noChangeArrowheads="1"/>
            </p:cNvSpPr>
            <p:nvPr/>
          </p:nvSpPr>
          <p:spPr bwMode="auto">
            <a:xfrm>
              <a:off x="3381" y="512"/>
              <a:ext cx="1126" cy="233"/>
            </a:xfrm>
            <a:prstGeom prst="rect">
              <a:avLst/>
            </a:prstGeom>
            <a:noFill/>
            <a:ln w="9525">
              <a:noFill/>
              <a:miter lim="800000"/>
            </a:ln>
            <a:effectLst/>
          </p:spPr>
          <p:txBody>
            <a:bodyPr wrap="none">
              <a:spAutoFit/>
            </a:bodyPr>
            <a:lstStyle/>
            <a:p>
              <a:pPr>
                <a:spcBef>
                  <a:spcPct val="50000"/>
                </a:spcBef>
              </a:pPr>
              <a:r>
                <a:rPr lang="zh-CN" altLang="en-US" b="1" dirty="0">
                  <a:effectLst>
                    <a:outerShdw blurRad="38100" dist="38100" dir="2700000" algn="tl">
                      <a:srgbClr val="DDDDDD"/>
                    </a:outerShdw>
                  </a:effectLst>
                  <a:latin typeface="Times New Roman" panose="02020603050405020304" charset="0"/>
                </a:rPr>
                <a:t>输 出</a:t>
              </a:r>
              <a:r>
                <a:rPr lang="en-US" altLang="zh-CN" b="1" dirty="0">
                  <a:effectLst>
                    <a:outerShdw blurRad="38100" dist="38100" dir="2700000" algn="tl">
                      <a:srgbClr val="DDDDDD"/>
                    </a:outerShdw>
                  </a:effectLst>
                  <a:latin typeface="Times New Roman" panose="02020603050405020304" charset="0"/>
                </a:rPr>
                <a:t>(</a:t>
              </a:r>
              <a:r>
                <a:rPr lang="en-US" altLang="zh-CN" b="1" dirty="0">
                  <a:solidFill>
                    <a:srgbClr val="FF0000"/>
                  </a:solidFill>
                  <a:effectLst>
                    <a:outerShdw blurRad="38100" dist="38100" dir="2700000" algn="tl">
                      <a:srgbClr val="DDDDDD"/>
                    </a:outerShdw>
                  </a:effectLst>
                  <a:latin typeface="Times New Roman" panose="02020603050405020304" charset="0"/>
                </a:rPr>
                <a:t>8421</a:t>
              </a:r>
              <a:r>
                <a:rPr lang="zh-CN" altLang="en-US" b="1" dirty="0">
                  <a:solidFill>
                    <a:srgbClr val="FF0000"/>
                  </a:solidFill>
                  <a:effectLst>
                    <a:outerShdw blurRad="38100" dist="38100" dir="2700000" algn="tl">
                      <a:srgbClr val="DDDDDD"/>
                    </a:outerShdw>
                  </a:effectLst>
                  <a:latin typeface="Times New Roman" panose="02020603050405020304" charset="0"/>
                </a:rPr>
                <a:t>反码</a:t>
              </a:r>
              <a:r>
                <a:rPr lang="en-US" altLang="zh-CN" b="1" dirty="0">
                  <a:effectLst>
                    <a:outerShdw blurRad="38100" dist="38100" dir="2700000" algn="tl">
                      <a:srgbClr val="DDDDDD"/>
                    </a:outerShdw>
                  </a:effectLst>
                  <a:latin typeface="Times New Roman" panose="02020603050405020304" charset="0"/>
                </a:rPr>
                <a:t>)</a:t>
              </a:r>
            </a:p>
          </p:txBody>
        </p:sp>
        <p:sp>
          <p:nvSpPr>
            <p:cNvPr id="123940" name="Rectangle 36"/>
            <p:cNvSpPr>
              <a:spLocks noChangeArrowheads="1"/>
            </p:cNvSpPr>
            <p:nvPr/>
          </p:nvSpPr>
          <p:spPr bwMode="auto">
            <a:xfrm>
              <a:off x="672" y="1440"/>
              <a:ext cx="4236"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0    1    1    0  </a:t>
              </a:r>
            </a:p>
          </p:txBody>
        </p:sp>
        <p:sp>
          <p:nvSpPr>
            <p:cNvPr id="123941" name="Rectangle 37"/>
            <p:cNvSpPr>
              <a:spLocks noChangeArrowheads="1"/>
            </p:cNvSpPr>
            <p:nvPr/>
          </p:nvSpPr>
          <p:spPr bwMode="auto">
            <a:xfrm>
              <a:off x="672" y="1680"/>
              <a:ext cx="411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0    1    1    1</a:t>
              </a:r>
            </a:p>
          </p:txBody>
        </p:sp>
        <p:sp>
          <p:nvSpPr>
            <p:cNvPr id="123942" name="Rectangle 38"/>
            <p:cNvSpPr>
              <a:spLocks noChangeArrowheads="1"/>
            </p:cNvSpPr>
            <p:nvPr/>
          </p:nvSpPr>
          <p:spPr bwMode="auto">
            <a:xfrm>
              <a:off x="624" y="1920"/>
              <a:ext cx="415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1    0    0    0</a:t>
              </a:r>
            </a:p>
          </p:txBody>
        </p:sp>
        <p:sp>
          <p:nvSpPr>
            <p:cNvPr id="123943" name="Rectangle 39"/>
            <p:cNvSpPr>
              <a:spLocks noChangeArrowheads="1"/>
            </p:cNvSpPr>
            <p:nvPr/>
          </p:nvSpPr>
          <p:spPr bwMode="auto">
            <a:xfrm>
              <a:off x="672" y="2160"/>
              <a:ext cx="4091"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a:t>
              </a:r>
              <a:r>
                <a:rPr lang="en-US" altLang="zh-CN" sz="2800" b="1">
                  <a:solidFill>
                    <a:srgbClr val="FF0000"/>
                  </a:solidFill>
                  <a:effectLst>
                    <a:outerShdw blurRad="38100" dist="38100" dir="2700000" algn="tl">
                      <a:srgbClr val="DDDDDD"/>
                    </a:outerShdw>
                  </a:effectLst>
                  <a:latin typeface="Times New Roman" panose="02020603050405020304" charset="0"/>
                </a:rPr>
                <a:t>0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1    0    0    1</a:t>
              </a:r>
            </a:p>
          </p:txBody>
        </p:sp>
        <p:sp>
          <p:nvSpPr>
            <p:cNvPr id="123944" name="Rectangle 40"/>
            <p:cNvSpPr>
              <a:spLocks noChangeArrowheads="1"/>
            </p:cNvSpPr>
            <p:nvPr/>
          </p:nvSpPr>
          <p:spPr bwMode="auto">
            <a:xfrm>
              <a:off x="672" y="2400"/>
              <a:ext cx="4080"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1    0    1    0</a:t>
              </a:r>
            </a:p>
          </p:txBody>
        </p:sp>
        <p:sp>
          <p:nvSpPr>
            <p:cNvPr id="123945" name="Rectangle 41"/>
            <p:cNvSpPr>
              <a:spLocks noChangeArrowheads="1"/>
            </p:cNvSpPr>
            <p:nvPr/>
          </p:nvSpPr>
          <p:spPr bwMode="auto">
            <a:xfrm>
              <a:off x="672" y="2688"/>
              <a:ext cx="4069"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a:t>
              </a:r>
              <a:r>
                <a:rPr lang="en-US" altLang="zh-CN" sz="2800" b="1">
                  <a:solidFill>
                    <a:srgbClr val="FF0000"/>
                  </a:solidFill>
                  <a:effectLst>
                    <a:outerShdw blurRad="38100" dist="38100" dir="2700000" algn="tl">
                      <a:srgbClr val="DDDDDD"/>
                    </a:outerShdw>
                  </a:effectLst>
                  <a:latin typeface="Times New Roman" panose="02020603050405020304" charset="0"/>
                </a:rPr>
                <a:t>0   </a:t>
              </a:r>
              <a:r>
                <a:rPr lang="en-US" altLang="zh-CN" sz="2800" b="1">
                  <a:solidFill>
                    <a:srgbClr val="FF0000"/>
                  </a:solidFill>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solidFill>
                    <a:srgbClr val="FF0000"/>
                  </a:solidFill>
                  <a:effectLst>
                    <a:outerShdw blurRad="38100" dist="38100" dir="2700000" algn="tl">
                      <a:srgbClr val="DDDDDD"/>
                    </a:outerShdw>
                  </a:effectLst>
                  <a:latin typeface="Times New Roman" panose="02020603050405020304" charset="0"/>
                </a:rPr>
                <a:t>   </a:t>
              </a:r>
              <a:r>
                <a:rPr lang="en-US" altLang="zh-CN" sz="2800" b="1">
                  <a:solidFill>
                    <a:srgbClr val="FF0000"/>
                  </a:solidFill>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solidFill>
                    <a:srgbClr val="FF0000"/>
                  </a:solidFill>
                  <a:effectLst>
                    <a:outerShdw blurRad="38100" dist="38100" dir="2700000" algn="tl">
                      <a:srgbClr val="DDDDDD"/>
                    </a:outerShdw>
                  </a:effectLst>
                  <a:latin typeface="Times New Roman" panose="02020603050405020304" charset="0"/>
                </a:rPr>
                <a:t>     1    0    1    1</a:t>
              </a:r>
            </a:p>
          </p:txBody>
        </p:sp>
        <p:sp>
          <p:nvSpPr>
            <p:cNvPr id="123946" name="Rectangle 42"/>
            <p:cNvSpPr>
              <a:spLocks noChangeArrowheads="1"/>
            </p:cNvSpPr>
            <p:nvPr/>
          </p:nvSpPr>
          <p:spPr bwMode="auto">
            <a:xfrm>
              <a:off x="672" y="2976"/>
              <a:ext cx="4058"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     </a:t>
              </a:r>
              <a:r>
                <a:rPr lang="en-US" altLang="zh-CN" sz="2800" b="1">
                  <a:effectLst>
                    <a:outerShdw blurRad="38100" dist="38100" dir="2700000" algn="tl">
                      <a:srgbClr val="DDDDDD"/>
                    </a:outerShdw>
                  </a:effectLst>
                  <a:latin typeface="Times New Roman" panose="02020603050405020304" charset="0"/>
                </a:rPr>
                <a:t>1    1    0    0</a:t>
              </a:r>
            </a:p>
          </p:txBody>
        </p:sp>
        <p:sp>
          <p:nvSpPr>
            <p:cNvPr id="123947" name="Rectangle 43"/>
            <p:cNvSpPr>
              <a:spLocks noChangeArrowheads="1"/>
            </p:cNvSpPr>
            <p:nvPr/>
          </p:nvSpPr>
          <p:spPr bwMode="auto">
            <a:xfrm>
              <a:off x="672" y="3264"/>
              <a:ext cx="41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sym typeface="Symbol" panose="05050102010706020507" charset="0"/>
                </a:rPr>
                <a:t></a:t>
              </a:r>
              <a:r>
                <a:rPr lang="en-US" altLang="zh-CN" sz="2800" b="1">
                  <a:effectLst>
                    <a:outerShdw blurRad="38100" dist="38100" dir="2700000" algn="tl">
                      <a:srgbClr val="DDDDDD"/>
                    </a:outerShdw>
                  </a:effectLst>
                  <a:latin typeface="Times New Roman" panose="02020603050405020304" charset="0"/>
                </a:rPr>
                <a:t>      1    1    0    1</a:t>
              </a:r>
            </a:p>
          </p:txBody>
        </p:sp>
        <p:sp>
          <p:nvSpPr>
            <p:cNvPr id="123948" name="Rectangle 44"/>
            <p:cNvSpPr>
              <a:spLocks noChangeArrowheads="1"/>
            </p:cNvSpPr>
            <p:nvPr/>
          </p:nvSpPr>
          <p:spPr bwMode="auto">
            <a:xfrm>
              <a:off x="672" y="3504"/>
              <a:ext cx="4092"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1    1    1   1    1   1   1   1   </a:t>
              </a:r>
              <a:r>
                <a:rPr lang="en-US" altLang="zh-CN" sz="2800" b="1">
                  <a:solidFill>
                    <a:srgbClr val="FF0000"/>
                  </a:solidFill>
                  <a:effectLst>
                    <a:outerShdw blurRad="38100" dist="38100" dir="2700000" algn="tl">
                      <a:srgbClr val="DDDDDD"/>
                    </a:outerShdw>
                  </a:effectLst>
                  <a:latin typeface="Times New Roman" panose="02020603050405020304" charset="0"/>
                </a:rPr>
                <a:t>0</a:t>
              </a:r>
              <a:r>
                <a:rPr lang="en-US" altLang="zh-CN" sz="2800" b="1">
                  <a:effectLst>
                    <a:outerShdw blurRad="38100" dist="38100" dir="2700000" algn="tl">
                      <a:srgbClr val="DDDDDD"/>
                    </a:outerShdw>
                  </a:effectLst>
                  <a:latin typeface="Times New Roman" panose="02020603050405020304" charset="0"/>
                </a:rPr>
                <a:t>      1    1    1    0</a:t>
              </a:r>
            </a:p>
          </p:txBody>
        </p:sp>
        <p:sp>
          <p:nvSpPr>
            <p:cNvPr id="145454" name="Line 45"/>
            <p:cNvSpPr>
              <a:spLocks noChangeShapeType="1"/>
            </p:cNvSpPr>
            <p:nvPr/>
          </p:nvSpPr>
          <p:spPr bwMode="auto">
            <a:xfrm>
              <a:off x="528" y="480"/>
              <a:ext cx="0" cy="33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55" name="Line 46"/>
            <p:cNvSpPr>
              <a:spLocks noChangeShapeType="1"/>
            </p:cNvSpPr>
            <p:nvPr/>
          </p:nvSpPr>
          <p:spPr bwMode="auto">
            <a:xfrm flipH="1">
              <a:off x="3408" y="480"/>
              <a:ext cx="1" cy="33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5456" name="Line 47"/>
            <p:cNvSpPr>
              <a:spLocks noChangeShapeType="1"/>
            </p:cNvSpPr>
            <p:nvPr/>
          </p:nvSpPr>
          <p:spPr bwMode="auto">
            <a:xfrm flipH="1">
              <a:off x="4992" y="480"/>
              <a:ext cx="0" cy="33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45412" name="Line 48"/>
          <p:cNvSpPr>
            <a:spLocks noChangeShapeType="1"/>
          </p:cNvSpPr>
          <p:nvPr/>
        </p:nvSpPr>
        <p:spPr bwMode="auto">
          <a:xfrm>
            <a:off x="1066800" y="6248400"/>
            <a:ext cx="7086600"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711200" y="819150"/>
            <a:ext cx="7780338" cy="579438"/>
          </a:xfrm>
          <a:prstGeom prst="rect">
            <a:avLst/>
          </a:prstGeom>
          <a:noFill/>
          <a:ln w="9525">
            <a:noFill/>
            <a:miter lim="800000"/>
          </a:ln>
          <a:effectLst/>
        </p:spPr>
        <p:txBody>
          <a:bodyPr wrap="none">
            <a:spAutoFit/>
          </a:bodyPr>
          <a:lstStyle/>
          <a:p>
            <a:pPr>
              <a:spcBef>
                <a:spcPct val="50000"/>
              </a:spcBef>
            </a:pPr>
            <a:r>
              <a:rPr lang="zh-CN" altLang="en-US" sz="3200" b="1">
                <a:solidFill>
                  <a:srgbClr val="CC0000"/>
                </a:solidFill>
                <a:effectLst>
                  <a:outerShdw blurRad="38100" dist="38100" dir="2700000" algn="tl">
                    <a:srgbClr val="DDDDDD"/>
                  </a:outerShdw>
                </a:effectLst>
                <a:latin typeface="宋体" panose="02010600030101010101" pitchFamily="2" charset="-122"/>
              </a:rPr>
              <a:t>例</a:t>
            </a:r>
            <a:r>
              <a:rPr lang="en-US" altLang="zh-CN" sz="3200" b="1">
                <a:solidFill>
                  <a:srgbClr val="CC0000"/>
                </a:solidFill>
                <a:effectLst>
                  <a:outerShdw blurRad="38100" dist="38100" dir="2700000" algn="tl">
                    <a:srgbClr val="DDDDDD"/>
                  </a:outerShdw>
                </a:effectLst>
                <a:latin typeface="宋体" panose="02010600030101010101" pitchFamily="2" charset="-122"/>
              </a:rPr>
              <a:t>:</a:t>
            </a:r>
            <a:r>
              <a:rPr lang="en-US" altLang="zh-CN" sz="3200" b="1">
                <a:effectLst>
                  <a:outerShdw blurRad="38100" dist="38100" dir="2700000" algn="tl">
                    <a:srgbClr val="DDDDDD"/>
                  </a:outerShdw>
                </a:effectLst>
                <a:latin typeface="Times New Roman" panose="02020603050405020304" charset="0"/>
              </a:rPr>
              <a:t>CT74LS</a:t>
            </a:r>
            <a:r>
              <a:rPr lang="en-US" altLang="zh-CN" sz="3200" b="1">
                <a:effectLst>
                  <a:outerShdw blurRad="38100" dist="38100" dir="2700000" algn="tl">
                    <a:srgbClr val="DDDDDD"/>
                  </a:outerShdw>
                </a:effectLst>
                <a:latin typeface="宋体" panose="02010600030101010101" pitchFamily="2" charset="-122"/>
              </a:rPr>
              <a:t>147</a:t>
            </a:r>
            <a:r>
              <a:rPr lang="zh-CN" altLang="en-US" sz="3200" b="1">
                <a:effectLst>
                  <a:outerShdw blurRad="38100" dist="38100" dir="2700000" algn="tl">
                    <a:srgbClr val="DDDDDD"/>
                  </a:outerShdw>
                </a:effectLst>
                <a:latin typeface="宋体" panose="02010600030101010101" pitchFamily="2" charset="-122"/>
              </a:rPr>
              <a:t>集成优先编码器</a:t>
            </a:r>
            <a:r>
              <a:rPr lang="en-US" altLang="zh-CN" sz="3200" b="1">
                <a:effectLst>
                  <a:outerShdw blurRad="38100" dist="38100" dir="2700000" algn="tl">
                    <a:srgbClr val="DDDDDD"/>
                  </a:outerShdw>
                </a:effectLst>
                <a:latin typeface="宋体" panose="02010600030101010101" pitchFamily="2" charset="-122"/>
              </a:rPr>
              <a:t>(10</a:t>
            </a:r>
            <a:r>
              <a:rPr lang="zh-CN" altLang="en-US" sz="3200" b="1">
                <a:effectLst>
                  <a:outerShdw blurRad="38100" dist="38100" dir="2700000" algn="tl">
                    <a:srgbClr val="DDDDDD"/>
                  </a:outerShdw>
                </a:effectLst>
                <a:latin typeface="宋体" panose="02010600030101010101" pitchFamily="2" charset="-122"/>
              </a:rPr>
              <a:t>线</a:t>
            </a:r>
            <a:r>
              <a:rPr lang="en-US" altLang="zh-CN" sz="3200" b="1">
                <a:effectLst>
                  <a:outerShdw blurRad="38100" dist="38100" dir="2700000" algn="tl">
                    <a:srgbClr val="DDDDDD"/>
                  </a:outerShdw>
                </a:effectLst>
                <a:latin typeface="宋体" panose="02010600030101010101" pitchFamily="2" charset="-122"/>
              </a:rPr>
              <a:t>-4</a:t>
            </a:r>
            <a:r>
              <a:rPr lang="zh-CN" altLang="en-US" sz="3200" b="1">
                <a:effectLst>
                  <a:outerShdw blurRad="38100" dist="38100" dir="2700000" algn="tl">
                    <a:srgbClr val="DDDDDD"/>
                  </a:outerShdw>
                </a:effectLst>
                <a:latin typeface="宋体" panose="02010600030101010101" pitchFamily="2" charset="-122"/>
              </a:rPr>
              <a:t>线</a:t>
            </a:r>
            <a:r>
              <a:rPr lang="en-US" altLang="zh-CN" sz="3200" b="1">
                <a:effectLst>
                  <a:outerShdw blurRad="38100" dist="38100" dir="2700000" algn="tl">
                    <a:srgbClr val="DDDDDD"/>
                  </a:outerShdw>
                </a:effectLst>
                <a:latin typeface="宋体" panose="02010600030101010101" pitchFamily="2" charset="-122"/>
              </a:rPr>
              <a:t>)</a:t>
            </a:r>
          </a:p>
        </p:txBody>
      </p:sp>
      <p:sp>
        <p:nvSpPr>
          <p:cNvPr id="125955" name="Rectangle 3"/>
          <p:cNvSpPr>
            <a:spLocks noChangeArrowheads="1"/>
          </p:cNvSpPr>
          <p:nvPr/>
        </p:nvSpPr>
        <p:spPr bwMode="auto">
          <a:xfrm>
            <a:off x="3657600" y="5043488"/>
            <a:ext cx="2223686" cy="523220"/>
          </a:xfrm>
          <a:prstGeom prst="rect">
            <a:avLst/>
          </a:prstGeom>
          <a:noFill/>
          <a:ln w="9525">
            <a:noFill/>
            <a:miter lim="800000"/>
          </a:ln>
          <a:effectLst/>
        </p:spPr>
        <p:txBody>
          <a:bodyPr wrap="none">
            <a:spAutoFit/>
          </a:bodyPr>
          <a:lstStyle/>
          <a:p>
            <a:pPr>
              <a:spcBef>
                <a:spcPct val="50000"/>
              </a:spcBef>
            </a:pPr>
            <a:r>
              <a:rPr lang="en-US" altLang="zh-CN" sz="2800" b="1" dirty="0">
                <a:effectLst>
                  <a:outerShdw blurRad="38100" dist="38100" dir="2700000" algn="tl">
                    <a:srgbClr val="DDDDDD"/>
                  </a:outerShdw>
                </a:effectLst>
                <a:latin typeface="Times New Roman" panose="02020603050405020304" pitchFamily="18" charset="0"/>
                <a:cs typeface="Times New Roman" panose="02020603050405020304" pitchFamily="18" charset="0"/>
              </a:rPr>
              <a:t>T4147</a:t>
            </a:r>
            <a:r>
              <a:rPr lang="zh-CN" altLang="en-US" sz="2800" b="1" dirty="0">
                <a:effectLst>
                  <a:outerShdw blurRad="38100" dist="38100" dir="2700000" algn="tl">
                    <a:srgbClr val="DDDDDD"/>
                  </a:outerShdw>
                </a:effectLst>
                <a:latin typeface="Times New Roman" panose="02020603050405020304" pitchFamily="18" charset="0"/>
                <a:cs typeface="Times New Roman" panose="02020603050405020304" pitchFamily="18" charset="0"/>
              </a:rPr>
              <a:t>引脚图</a:t>
            </a:r>
          </a:p>
        </p:txBody>
      </p:sp>
      <p:sp>
        <p:nvSpPr>
          <p:cNvPr id="125956" name="AutoShape 4" descr="40%"/>
          <p:cNvSpPr>
            <a:spLocks noChangeArrowheads="1"/>
          </p:cNvSpPr>
          <p:nvPr/>
        </p:nvSpPr>
        <p:spPr bwMode="auto">
          <a:xfrm>
            <a:off x="711200" y="3505200"/>
            <a:ext cx="1211263" cy="855663"/>
          </a:xfrm>
          <a:prstGeom prst="wedgeRoundRectCallout">
            <a:avLst>
              <a:gd name="adj1" fmla="val 119069"/>
              <a:gd name="adj2" fmla="val 85435"/>
              <a:gd name="adj3" fmla="val 16667"/>
            </a:avLst>
          </a:prstGeom>
          <a:pattFill prst="pct40">
            <a:fgClr>
              <a:srgbClr val="FFCCFF"/>
            </a:fgClr>
            <a:bgClr>
              <a:srgbClr val="FFFFFF"/>
            </a:bgClr>
          </a:pattFill>
          <a:ln w="28575">
            <a:solidFill>
              <a:srgbClr val="FF3300"/>
            </a:solidFill>
            <a:miter lim="800000"/>
          </a:ln>
          <a:effectLst/>
        </p:spPr>
        <p:txBody>
          <a:bodyPr wrap="none" anchor="ctr"/>
          <a:lstStyle/>
          <a:p>
            <a:pPr algn="ctr">
              <a:spcBef>
                <a:spcPct val="10000"/>
              </a:spcBef>
            </a:pPr>
            <a:r>
              <a:rPr lang="zh-CN" altLang="en-US" sz="2800" b="1">
                <a:solidFill>
                  <a:srgbClr val="000099"/>
                </a:solidFill>
                <a:effectLst>
                  <a:outerShdw blurRad="38100" dist="38100" dir="2700000" algn="tl">
                    <a:srgbClr val="DDDDDD"/>
                  </a:outerShdw>
                </a:effectLst>
                <a:latin typeface="Times New Roman" panose="02020603050405020304" charset="0"/>
              </a:rPr>
              <a:t>低电平</a:t>
            </a:r>
          </a:p>
          <a:p>
            <a:pPr algn="ctr">
              <a:spcBef>
                <a:spcPct val="10000"/>
              </a:spcBef>
            </a:pPr>
            <a:r>
              <a:rPr lang="zh-CN" altLang="en-US" sz="2800" b="1">
                <a:solidFill>
                  <a:srgbClr val="000099"/>
                </a:solidFill>
                <a:effectLst>
                  <a:outerShdw blurRad="38100" dist="38100" dir="2700000" algn="tl">
                    <a:srgbClr val="DDDDDD"/>
                  </a:outerShdw>
                </a:effectLst>
                <a:latin typeface="Times New Roman" panose="02020603050405020304" charset="0"/>
              </a:rPr>
              <a:t>有效</a:t>
            </a:r>
            <a:endParaRPr lang="zh-CN" altLang="en-US" sz="2800" b="1">
              <a:solidFill>
                <a:srgbClr val="FF3300"/>
              </a:solidFill>
              <a:latin typeface="Times New Roman" panose="02020603050405020304" charset="0"/>
            </a:endParaRPr>
          </a:p>
        </p:txBody>
      </p:sp>
      <p:grpSp>
        <p:nvGrpSpPr>
          <p:cNvPr id="146437" name="Group 29"/>
          <p:cNvGrpSpPr/>
          <p:nvPr/>
        </p:nvGrpSpPr>
        <p:grpSpPr bwMode="auto">
          <a:xfrm>
            <a:off x="2514600" y="1600200"/>
            <a:ext cx="5281613" cy="3522663"/>
            <a:chOff x="1584" y="1008"/>
            <a:chExt cx="3327" cy="2219"/>
          </a:xfrm>
        </p:grpSpPr>
        <p:graphicFrame>
          <p:nvGraphicFramePr>
            <p:cNvPr id="146438" name="Object 6"/>
            <p:cNvGraphicFramePr>
              <a:graphicFrameLocks noChangeAspect="1"/>
            </p:cNvGraphicFramePr>
            <p:nvPr/>
          </p:nvGraphicFramePr>
          <p:xfrm>
            <a:off x="1632" y="2866"/>
            <a:ext cx="3279" cy="361"/>
          </p:xfrm>
          <a:graphic>
            <a:graphicData uri="http://schemas.openxmlformats.org/presentationml/2006/ole">
              <mc:AlternateContent xmlns:mc="http://schemas.openxmlformats.org/markup-compatibility/2006">
                <mc:Choice xmlns:v="urn:schemas-microsoft-com:vml" Requires="v">
                  <p:oleObj spid="_x0000_s142414" name="Equation" r:id="rId4" imgW="1955800" imgH="203200" progId="Equation.3">
                    <p:embed/>
                  </p:oleObj>
                </mc:Choice>
                <mc:Fallback>
                  <p:oleObj name="Equation" r:id="rId4" imgW="1955800" imgH="203200" progId="Equation.3">
                    <p:embed/>
                    <p:pic>
                      <p:nvPicPr>
                        <p:cNvPr id="0" name="图片 142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2866"/>
                          <a:ext cx="3279" cy="361"/>
                        </a:xfrm>
                        <a:prstGeom prst="rect">
                          <a:avLst/>
                        </a:prstGeom>
                        <a:noFill/>
                        <a:ln>
                          <a:noFill/>
                        </a:ln>
                        <a:effectLst/>
                      </p:spPr>
                    </p:pic>
                  </p:oleObj>
                </mc:Fallback>
              </mc:AlternateContent>
            </a:graphicData>
          </a:graphic>
        </p:graphicFrame>
        <p:graphicFrame>
          <p:nvGraphicFramePr>
            <p:cNvPr id="146439" name="Object 7"/>
            <p:cNvGraphicFramePr>
              <a:graphicFrameLocks noChangeAspect="1"/>
            </p:cNvGraphicFramePr>
            <p:nvPr/>
          </p:nvGraphicFramePr>
          <p:xfrm>
            <a:off x="1584" y="1008"/>
            <a:ext cx="2880" cy="349"/>
          </p:xfrm>
          <a:graphic>
            <a:graphicData uri="http://schemas.openxmlformats.org/presentationml/2006/ole">
              <mc:AlternateContent xmlns:mc="http://schemas.openxmlformats.org/markup-compatibility/2006">
                <mc:Choice xmlns:v="urn:schemas-microsoft-com:vml" Requires="v">
                  <p:oleObj spid="_x0000_s142415" name="公式" r:id="rId6" imgW="1803400" imgH="203200" progId="Equation.3">
                    <p:embed/>
                  </p:oleObj>
                </mc:Choice>
                <mc:Fallback>
                  <p:oleObj name="公式" r:id="rId6" imgW="1803400" imgH="203200" progId="Equation.3">
                    <p:embed/>
                    <p:pic>
                      <p:nvPicPr>
                        <p:cNvPr id="0" name="图片 1423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008"/>
                          <a:ext cx="2880" cy="349"/>
                        </a:xfrm>
                        <a:prstGeom prst="rect">
                          <a:avLst/>
                        </a:prstGeom>
                        <a:noFill/>
                        <a:ln>
                          <a:noFill/>
                        </a:ln>
                        <a:effectLst/>
                      </p:spPr>
                    </p:pic>
                  </p:oleObj>
                </mc:Fallback>
              </mc:AlternateContent>
            </a:graphicData>
          </a:graphic>
        </p:graphicFrame>
        <p:sp>
          <p:nvSpPr>
            <p:cNvPr id="146440" name="Rectangle 8"/>
            <p:cNvSpPr>
              <a:spLocks noChangeArrowheads="1"/>
            </p:cNvSpPr>
            <p:nvPr/>
          </p:nvSpPr>
          <p:spPr bwMode="auto">
            <a:xfrm>
              <a:off x="1625" y="1622"/>
              <a:ext cx="2868"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16  15  14  13   12   11  10    9</a:t>
              </a:r>
            </a:p>
          </p:txBody>
        </p:sp>
        <p:sp>
          <p:nvSpPr>
            <p:cNvPr id="146441" name="Rectangle 9"/>
            <p:cNvSpPr>
              <a:spLocks noChangeArrowheads="1"/>
            </p:cNvSpPr>
            <p:nvPr/>
          </p:nvSpPr>
          <p:spPr bwMode="auto">
            <a:xfrm>
              <a:off x="1704" y="2365"/>
              <a:ext cx="2748"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1    2    3    4     5    6    7     8</a:t>
              </a:r>
            </a:p>
          </p:txBody>
        </p:sp>
        <p:sp>
          <p:nvSpPr>
            <p:cNvPr id="125962" name="Rectangle 10"/>
            <p:cNvSpPr>
              <a:spLocks noChangeArrowheads="1"/>
            </p:cNvSpPr>
            <p:nvPr/>
          </p:nvSpPr>
          <p:spPr bwMode="auto">
            <a:xfrm>
              <a:off x="2308" y="1939"/>
              <a:ext cx="1553" cy="365"/>
            </a:xfrm>
            <a:prstGeom prst="rect">
              <a:avLst/>
            </a:prstGeom>
            <a:noFill/>
            <a:ln w="9525" cap="sq">
              <a:noFill/>
              <a:miter lim="800000"/>
            </a:ln>
            <a:effectLst/>
          </p:spPr>
          <p:txBody>
            <a:bodyPr wrap="none">
              <a:spAutoFit/>
            </a:bodyPr>
            <a:lstStyle/>
            <a:p>
              <a:pPr>
                <a:spcBef>
                  <a:spcPct val="50000"/>
                </a:spcBef>
              </a:pPr>
              <a:r>
                <a:rPr lang="en-US" altLang="zh-CN" sz="3200" b="1">
                  <a:solidFill>
                    <a:srgbClr val="000099"/>
                  </a:solidFill>
                  <a:effectLst>
                    <a:outerShdw blurRad="38100" dist="38100" dir="2700000" algn="tl">
                      <a:srgbClr val="DDDDDD"/>
                    </a:outerShdw>
                  </a:effectLst>
                  <a:latin typeface="Times New Roman" panose="02020603050405020304" charset="0"/>
                </a:rPr>
                <a:t>CT74LS4147</a:t>
              </a:r>
            </a:p>
          </p:txBody>
        </p:sp>
        <p:sp>
          <p:nvSpPr>
            <p:cNvPr id="146443" name="Rectangle 11"/>
            <p:cNvSpPr>
              <a:spLocks noChangeArrowheads="1"/>
            </p:cNvSpPr>
            <p:nvPr/>
          </p:nvSpPr>
          <p:spPr bwMode="auto">
            <a:xfrm>
              <a:off x="1705"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4" name="Rectangle 12"/>
            <p:cNvSpPr>
              <a:spLocks noChangeArrowheads="1"/>
            </p:cNvSpPr>
            <p:nvPr/>
          </p:nvSpPr>
          <p:spPr bwMode="auto">
            <a:xfrm>
              <a:off x="1705"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5" name="Rectangle 13"/>
            <p:cNvSpPr>
              <a:spLocks noChangeArrowheads="1"/>
            </p:cNvSpPr>
            <p:nvPr/>
          </p:nvSpPr>
          <p:spPr bwMode="auto">
            <a:xfrm>
              <a:off x="2756"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6" name="Rectangle 14"/>
            <p:cNvSpPr>
              <a:spLocks noChangeArrowheads="1"/>
            </p:cNvSpPr>
            <p:nvPr/>
          </p:nvSpPr>
          <p:spPr bwMode="auto">
            <a:xfrm>
              <a:off x="2392"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7" name="Rectangle 15"/>
            <p:cNvSpPr>
              <a:spLocks noChangeArrowheads="1"/>
            </p:cNvSpPr>
            <p:nvPr/>
          </p:nvSpPr>
          <p:spPr bwMode="auto">
            <a:xfrm>
              <a:off x="2028"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8" name="Rectangle 16"/>
            <p:cNvSpPr>
              <a:spLocks noChangeArrowheads="1"/>
            </p:cNvSpPr>
            <p:nvPr/>
          </p:nvSpPr>
          <p:spPr bwMode="auto">
            <a:xfrm>
              <a:off x="3119" y="2664"/>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49" name="Rectangle 17"/>
            <p:cNvSpPr>
              <a:spLocks noChangeArrowheads="1"/>
            </p:cNvSpPr>
            <p:nvPr/>
          </p:nvSpPr>
          <p:spPr bwMode="auto">
            <a:xfrm>
              <a:off x="3482" y="2664"/>
              <a:ext cx="163"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0" name="Rectangle 18"/>
            <p:cNvSpPr>
              <a:spLocks noChangeArrowheads="1"/>
            </p:cNvSpPr>
            <p:nvPr/>
          </p:nvSpPr>
          <p:spPr bwMode="auto">
            <a:xfrm>
              <a:off x="3846"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1" name="Rectangle 19"/>
            <p:cNvSpPr>
              <a:spLocks noChangeArrowheads="1"/>
            </p:cNvSpPr>
            <p:nvPr/>
          </p:nvSpPr>
          <p:spPr bwMode="auto">
            <a:xfrm>
              <a:off x="4210" y="2664"/>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2" name="Rectangle 20"/>
            <p:cNvSpPr>
              <a:spLocks noChangeArrowheads="1"/>
            </p:cNvSpPr>
            <p:nvPr/>
          </p:nvSpPr>
          <p:spPr bwMode="auto">
            <a:xfrm>
              <a:off x="2069"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3" name="Rectangle 21"/>
            <p:cNvSpPr>
              <a:spLocks noChangeArrowheads="1"/>
            </p:cNvSpPr>
            <p:nvPr/>
          </p:nvSpPr>
          <p:spPr bwMode="auto">
            <a:xfrm>
              <a:off x="2392"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4" name="Rectangle 22"/>
            <p:cNvSpPr>
              <a:spLocks noChangeArrowheads="1"/>
            </p:cNvSpPr>
            <p:nvPr/>
          </p:nvSpPr>
          <p:spPr bwMode="auto">
            <a:xfrm>
              <a:off x="2756"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5" name="Rectangle 23"/>
            <p:cNvSpPr>
              <a:spLocks noChangeArrowheads="1"/>
            </p:cNvSpPr>
            <p:nvPr/>
          </p:nvSpPr>
          <p:spPr bwMode="auto">
            <a:xfrm>
              <a:off x="3119" y="1372"/>
              <a:ext cx="162"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6" name="Rectangle 24"/>
            <p:cNvSpPr>
              <a:spLocks noChangeArrowheads="1"/>
            </p:cNvSpPr>
            <p:nvPr/>
          </p:nvSpPr>
          <p:spPr bwMode="auto">
            <a:xfrm>
              <a:off x="3482" y="1372"/>
              <a:ext cx="163"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7" name="Rectangle 25"/>
            <p:cNvSpPr>
              <a:spLocks noChangeArrowheads="1"/>
            </p:cNvSpPr>
            <p:nvPr/>
          </p:nvSpPr>
          <p:spPr bwMode="auto">
            <a:xfrm>
              <a:off x="3846"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8" name="Rectangle 26"/>
            <p:cNvSpPr>
              <a:spLocks noChangeArrowheads="1"/>
            </p:cNvSpPr>
            <p:nvPr/>
          </p:nvSpPr>
          <p:spPr bwMode="auto">
            <a:xfrm>
              <a:off x="4210" y="1372"/>
              <a:ext cx="161" cy="202"/>
            </a:xfrm>
            <a:prstGeom prst="rect">
              <a:avLst/>
            </a:prstGeom>
            <a:noFill/>
            <a:ln w="38100"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46459" name="Rectangle 27"/>
            <p:cNvSpPr>
              <a:spLocks noChangeArrowheads="1"/>
            </p:cNvSpPr>
            <p:nvPr/>
          </p:nvSpPr>
          <p:spPr bwMode="auto">
            <a:xfrm>
              <a:off x="1584" y="1574"/>
              <a:ext cx="2949" cy="1090"/>
            </a:xfrm>
            <a:prstGeom prst="rect">
              <a:avLst/>
            </a:prstGeom>
            <a:noFill/>
            <a:ln w="38100">
              <a:solidFill>
                <a:srgbClr val="333300"/>
              </a:solidFill>
              <a:miter lim="800000"/>
            </a:ln>
          </p:spPr>
          <p:txBody>
            <a:bodyPr wrap="none" anchor="ctr"/>
            <a:lstStyle/>
            <a:p>
              <a:endParaRPr lang="zh-CN" altLang="en-US">
                <a:latin typeface="Times New Roman" panose="02020603050405020304" charset="0"/>
              </a:endParaRPr>
            </a:p>
          </p:txBody>
        </p:sp>
        <p:sp>
          <p:nvSpPr>
            <p:cNvPr id="146460" name="Freeform 28"/>
            <p:cNvSpPr/>
            <p:nvPr/>
          </p:nvSpPr>
          <p:spPr bwMode="auto">
            <a:xfrm>
              <a:off x="1589" y="2022"/>
              <a:ext cx="106" cy="298"/>
            </a:xfrm>
            <a:custGeom>
              <a:avLst/>
              <a:gdLst>
                <a:gd name="T0" fmla="*/ 0 w 126"/>
                <a:gd name="T1" fmla="*/ 0 h 354"/>
                <a:gd name="T2" fmla="*/ 12 w 126"/>
                <a:gd name="T3" fmla="*/ 7 h 354"/>
                <a:gd name="T4" fmla="*/ 14 w 126"/>
                <a:gd name="T5" fmla="*/ 39 h 354"/>
                <a:gd name="T6" fmla="*/ 3 w 126"/>
                <a:gd name="T7" fmla="*/ 53 h 354"/>
                <a:gd name="T8" fmla="*/ 0 60000 65536"/>
                <a:gd name="T9" fmla="*/ 0 60000 65536"/>
                <a:gd name="T10" fmla="*/ 0 60000 65536"/>
                <a:gd name="T11" fmla="*/ 0 60000 65536"/>
                <a:gd name="T12" fmla="*/ 0 w 126"/>
                <a:gd name="T13" fmla="*/ 0 h 354"/>
                <a:gd name="T14" fmla="*/ 126 w 126"/>
                <a:gd name="T15" fmla="*/ 354 h 354"/>
              </a:gdLst>
              <a:ahLst/>
              <a:cxnLst>
                <a:cxn ang="T8">
                  <a:pos x="T0" y="T1"/>
                </a:cxn>
                <a:cxn ang="T9">
                  <a:pos x="T2" y="T3"/>
                </a:cxn>
                <a:cxn ang="T10">
                  <a:pos x="T4" y="T5"/>
                </a:cxn>
                <a:cxn ang="T11">
                  <a:pos x="T6" y="T7"/>
                </a:cxn>
              </a:cxnLst>
              <a:rect l="T12" t="T13" r="T14" b="T15"/>
              <a:pathLst>
                <a:path w="126" h="354">
                  <a:moveTo>
                    <a:pt x="0" y="0"/>
                  </a:moveTo>
                  <a:cubicBezTo>
                    <a:pt x="34" y="11"/>
                    <a:pt x="48" y="34"/>
                    <a:pt x="82" y="45"/>
                  </a:cubicBezTo>
                  <a:cubicBezTo>
                    <a:pt x="113" y="143"/>
                    <a:pt x="126" y="77"/>
                    <a:pt x="100" y="254"/>
                  </a:cubicBezTo>
                  <a:cubicBezTo>
                    <a:pt x="93" y="300"/>
                    <a:pt x="9" y="314"/>
                    <a:pt x="9" y="354"/>
                  </a:cubicBezTo>
                </a:path>
              </a:pathLst>
            </a:custGeom>
            <a:noFill/>
            <a:ln w="38100" cap="flat" cmpd="sng">
              <a:solidFill>
                <a:srgbClr val="333300"/>
              </a:solidFill>
              <a:prstDash val="solid"/>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left)">
                                      <p:cBhvr>
                                        <p:cTn id="7" dur="500"/>
                                        <p:tgtEl>
                                          <p:spTgt spid="125956"/>
                                        </p:tgtEl>
                                      </p:cBhvr>
                                    </p:animEffect>
                                  </p:childTnLst>
                                  <p:subTnLst>
                                    <p:audio>
                                      <p:cMediaNode>
                                        <p:cTn display="0" masterRel="sameClick">
                                          <p:stCondLst>
                                            <p:cond evt="begin" delay="0">
                                              <p:tn val="5"/>
                                            </p:cond>
                                          </p:stCondLst>
                                          <p:endCondLst>
                                            <p:cond evt="onStopAudio" delay="0">
                                              <p:tgtEl>
                                                <p:sldTgt/>
                                              </p:tgtEl>
                                            </p:cond>
                                          </p:endCondLst>
                                        </p:cTn>
                                        <p:tgtEl>
                                          <p:sndTgt r:embed="rId3"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444500" y="908050"/>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latin typeface="Times New Roman"/>
                <a:ea typeface="+mn-ea"/>
                <a:cs typeface="Times New Roman"/>
              </a:rPr>
              <a:t>74LS148</a:t>
            </a:r>
            <a:r>
              <a:rPr lang="zh-CN" altLang="en-US" sz="3200" b="1">
                <a:solidFill>
                  <a:srgbClr val="FF0000"/>
                </a:solidFill>
                <a:effectLst>
                  <a:outerShdw blurRad="38100" dist="38100" dir="2700000" algn="tl">
                    <a:srgbClr val="DDDDDD"/>
                  </a:outerShdw>
                </a:effectLst>
                <a:latin typeface="Times New Roman"/>
                <a:ea typeface="+mn-ea"/>
                <a:cs typeface="Times New Roman"/>
              </a:rPr>
              <a:t>器件管脚描述 </a:t>
            </a:r>
          </a:p>
        </p:txBody>
      </p:sp>
      <p:pic>
        <p:nvPicPr>
          <p:cNvPr id="52227" name="Picture 4"/>
          <p:cNvPicPr>
            <a:picLocks noChangeAspect="1" noChangeArrowheads="1"/>
          </p:cNvPicPr>
          <p:nvPr/>
        </p:nvPicPr>
        <p:blipFill>
          <a:blip r:embed="rId2">
            <a:extLst>
              <a:ext uri="{28A0092B-C50C-407E-A947-70E740481C1C}">
                <a14:useLocalDpi xmlns:a14="http://schemas.microsoft.com/office/drawing/2010/main" val="0"/>
              </a:ext>
            </a:extLst>
          </a:blip>
          <a:srcRect l="4137" r="54501"/>
          <a:stretch>
            <a:fillRect/>
          </a:stretch>
        </p:blipFill>
        <p:spPr bwMode="auto">
          <a:xfrm>
            <a:off x="401638" y="2060575"/>
            <a:ext cx="5329237"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descr="7d47"/>
          <p:cNvPicPr>
            <a:picLocks noChangeAspect="1" noChangeArrowheads="1"/>
          </p:cNvPicPr>
          <p:nvPr/>
        </p:nvPicPr>
        <p:blipFill>
          <a:blip r:embed="rId3">
            <a:extLst>
              <a:ext uri="{28A0092B-C50C-407E-A947-70E740481C1C}">
                <a14:useLocalDpi xmlns:a14="http://schemas.microsoft.com/office/drawing/2010/main" val="0"/>
              </a:ext>
            </a:extLst>
          </a:blip>
          <a:srcRect l="70027" t="51410"/>
          <a:stretch>
            <a:fillRect/>
          </a:stretch>
        </p:blipFill>
        <p:spPr bwMode="auto">
          <a:xfrm>
            <a:off x="5867400" y="1628775"/>
            <a:ext cx="28257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296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Rot="1" noChangeArrowheads="1"/>
          </p:cNvSpPr>
          <p:nvPr/>
        </p:nvSpPr>
        <p:spPr>
          <a:xfrm>
            <a:off x="539750" y="730250"/>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rPr>
              <a:t>74LS148</a:t>
            </a:r>
            <a:r>
              <a:rPr lang="zh-CN" altLang="en-US" sz="3200" b="1">
                <a:solidFill>
                  <a:srgbClr val="FF0000"/>
                </a:solidFill>
                <a:effectLst>
                  <a:outerShdw blurRad="38100" dist="38100" dir="2700000" algn="tl">
                    <a:srgbClr val="DDDDDD"/>
                  </a:outerShdw>
                </a:effectLst>
              </a:rPr>
              <a:t>真值表</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l="4352" r="4370" b="5342"/>
          <a:stretch>
            <a:fillRect/>
          </a:stretch>
        </p:blipFill>
        <p:spPr bwMode="auto">
          <a:xfrm>
            <a:off x="250825" y="1844675"/>
            <a:ext cx="864235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890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969" y="608521"/>
            <a:ext cx="8036623" cy="1570037"/>
          </a:xfrm>
          <a:prstGeom prst="rect">
            <a:avLst/>
          </a:prstGeom>
        </p:spPr>
        <p:txBody>
          <a:bodyPr wrap="square">
            <a:spAutoFit/>
          </a:bodyPr>
          <a:lstStyle/>
          <a:p>
            <a:r>
              <a:rPr lang="zh-CN" altLang="en-US" sz="3200" b="1" dirty="0">
                <a:solidFill>
                  <a:srgbClr val="FF0000"/>
                </a:solidFill>
                <a:effectLst>
                  <a:outerShdw blurRad="38100" dist="38100" dir="2700000" algn="tl">
                    <a:srgbClr val="DDDDDD"/>
                  </a:outerShdw>
                </a:effectLst>
                <a:latin typeface="Times New Roman"/>
                <a:cs typeface="Times New Roman"/>
              </a:rPr>
              <a:t>编码器的功能扩展 </a:t>
            </a:r>
          </a:p>
          <a:p>
            <a:r>
              <a:rPr lang="zh-CN" altLang="en-US" sz="3200" b="1" dirty="0">
                <a:effectLst>
                  <a:outerShdw blurRad="38100" dist="38100" dir="2700000" algn="tl">
                    <a:srgbClr val="DDDDDD"/>
                  </a:outerShdw>
                </a:effectLst>
                <a:latin typeface="Times New Roman"/>
                <a:cs typeface="Times New Roman"/>
              </a:rPr>
              <a:t> </a:t>
            </a:r>
            <a:r>
              <a:rPr lang="en-US" altLang="zh-CN" sz="3200" b="1" dirty="0">
                <a:effectLst>
                  <a:outerShdw blurRad="38100" dist="38100" dir="2700000" algn="tl">
                    <a:srgbClr val="DDDDDD"/>
                  </a:outerShdw>
                </a:effectLst>
                <a:latin typeface="Times New Roman"/>
                <a:cs typeface="Times New Roman"/>
              </a:rPr>
              <a:t>  </a:t>
            </a:r>
            <a:r>
              <a:rPr lang="zh-CN" altLang="en-US" sz="3200" b="1" dirty="0">
                <a:effectLst>
                  <a:outerShdw blurRad="38100" dist="38100" dir="2700000" algn="tl">
                    <a:srgbClr val="DDDDDD"/>
                  </a:outerShdw>
                </a:effectLst>
                <a:latin typeface="Times New Roman"/>
                <a:cs typeface="Times New Roman"/>
              </a:rPr>
              <a:t> 采用</a:t>
            </a:r>
            <a:r>
              <a:rPr lang="en-US" altLang="zh-CN" sz="3200" b="1" dirty="0">
                <a:effectLst>
                  <a:outerShdw blurRad="38100" dist="38100" dir="2700000" algn="tl">
                    <a:srgbClr val="DDDDDD"/>
                  </a:outerShdw>
                </a:effectLst>
                <a:latin typeface="Times New Roman"/>
                <a:cs typeface="Times New Roman"/>
              </a:rPr>
              <a:t>2</a:t>
            </a:r>
            <a:r>
              <a:rPr lang="zh-CN" altLang="en-US" sz="3200" b="1" dirty="0">
                <a:effectLst>
                  <a:outerShdw blurRad="38100" dist="38100" dir="2700000" algn="tl">
                    <a:srgbClr val="DDDDDD"/>
                  </a:outerShdw>
                </a:effectLst>
                <a:latin typeface="Times New Roman"/>
                <a:cs typeface="Times New Roman"/>
              </a:rPr>
              <a:t>片</a:t>
            </a:r>
            <a:r>
              <a:rPr lang="en-US" altLang="zh-CN" sz="3200" b="1" dirty="0">
                <a:effectLst>
                  <a:outerShdw blurRad="38100" dist="38100" dir="2700000" algn="tl">
                    <a:srgbClr val="DDDDDD"/>
                  </a:outerShdw>
                </a:effectLst>
                <a:latin typeface="Times New Roman"/>
                <a:cs typeface="Times New Roman"/>
              </a:rPr>
              <a:t>74LS148</a:t>
            </a:r>
            <a:r>
              <a:rPr lang="zh-CN" altLang="en-US" sz="3200" b="1" dirty="0">
                <a:effectLst>
                  <a:outerShdw blurRad="38100" dist="38100" dir="2700000" algn="tl">
                    <a:srgbClr val="DDDDDD"/>
                  </a:outerShdw>
                </a:effectLst>
                <a:latin typeface="Times New Roman"/>
                <a:cs typeface="Times New Roman"/>
              </a:rPr>
              <a:t>将</a:t>
            </a:r>
            <a:r>
              <a:rPr lang="en-US" altLang="zh-CN" sz="3200" b="1" dirty="0">
                <a:effectLst>
                  <a:outerShdw blurRad="38100" dist="38100" dir="2700000" algn="tl">
                    <a:srgbClr val="DDDDDD"/>
                  </a:outerShdw>
                </a:effectLst>
                <a:latin typeface="Times New Roman"/>
                <a:cs typeface="Times New Roman"/>
              </a:rPr>
              <a:t>8</a:t>
            </a:r>
            <a:r>
              <a:rPr lang="zh-CN" altLang="en-US" sz="3200" b="1" dirty="0">
                <a:effectLst>
                  <a:outerShdw blurRad="38100" dist="38100" dir="2700000" algn="tl">
                    <a:srgbClr val="DDDDDD"/>
                  </a:outerShdw>
                </a:effectLst>
                <a:latin typeface="Times New Roman"/>
                <a:cs typeface="Times New Roman"/>
              </a:rPr>
              <a:t>线</a:t>
            </a:r>
            <a:r>
              <a:rPr lang="en-US" altLang="zh-CN" sz="3200" b="1" dirty="0">
                <a:effectLst>
                  <a:outerShdw blurRad="38100" dist="38100" dir="2700000" algn="tl">
                    <a:srgbClr val="DDDDDD"/>
                  </a:outerShdw>
                </a:effectLst>
                <a:latin typeface="Times New Roman"/>
                <a:cs typeface="Times New Roman"/>
              </a:rPr>
              <a:t>—3</a:t>
            </a:r>
            <a:r>
              <a:rPr lang="zh-CN" altLang="en-US" sz="3200" b="1" dirty="0">
                <a:effectLst>
                  <a:outerShdw blurRad="38100" dist="38100" dir="2700000" algn="tl">
                    <a:srgbClr val="DDDDDD"/>
                  </a:outerShdw>
                </a:effectLst>
                <a:latin typeface="Times New Roman"/>
                <a:cs typeface="Times New Roman"/>
              </a:rPr>
              <a:t>线优先编码器扩展为</a:t>
            </a:r>
            <a:r>
              <a:rPr lang="en-US" altLang="zh-CN" sz="3200" b="1" dirty="0">
                <a:effectLst>
                  <a:outerShdw blurRad="38100" dist="38100" dir="2700000" algn="tl">
                    <a:srgbClr val="DDDDDD"/>
                  </a:outerShdw>
                </a:effectLst>
                <a:latin typeface="Times New Roman"/>
                <a:cs typeface="Times New Roman"/>
              </a:rPr>
              <a:t>16</a:t>
            </a:r>
            <a:r>
              <a:rPr lang="zh-CN" altLang="en-US" sz="3200" b="1" dirty="0">
                <a:effectLst>
                  <a:outerShdw blurRad="38100" dist="38100" dir="2700000" algn="tl">
                    <a:srgbClr val="DDDDDD"/>
                  </a:outerShdw>
                </a:effectLst>
                <a:latin typeface="Times New Roman"/>
                <a:cs typeface="Times New Roman"/>
              </a:rPr>
              <a:t>线</a:t>
            </a:r>
            <a:r>
              <a:rPr lang="en-US" altLang="zh-CN" sz="3200" b="1" dirty="0">
                <a:effectLst>
                  <a:outerShdw blurRad="38100" dist="38100" dir="2700000" algn="tl">
                    <a:srgbClr val="DDDDDD"/>
                  </a:outerShdw>
                </a:effectLst>
                <a:latin typeface="Times New Roman"/>
                <a:cs typeface="Times New Roman"/>
              </a:rPr>
              <a:t>—4</a:t>
            </a:r>
            <a:r>
              <a:rPr lang="zh-CN" altLang="en-US" sz="3200" b="1" dirty="0">
                <a:effectLst>
                  <a:outerShdw blurRad="38100" dist="38100" dir="2700000" algn="tl">
                    <a:srgbClr val="DDDDDD"/>
                  </a:outerShdw>
                </a:effectLst>
                <a:latin typeface="Times New Roman"/>
                <a:cs typeface="Times New Roman"/>
              </a:rPr>
              <a:t>线优先编码器。 </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r="64142"/>
          <a:stretch>
            <a:fillRect/>
          </a:stretch>
        </p:blipFill>
        <p:spPr bwMode="auto">
          <a:xfrm>
            <a:off x="395288" y="2997200"/>
            <a:ext cx="39592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5" descr="7d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20938"/>
            <a:ext cx="28797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81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subTitle" idx="1"/>
          </p:nvPr>
        </p:nvSpPr>
        <p:spPr bwMode="auto">
          <a:xfrm>
            <a:off x="1676400" y="457200"/>
            <a:ext cx="5715000" cy="60960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7.8</a:t>
            </a:r>
            <a:r>
              <a:rPr lang="en-US" altLang="zh-CN" sz="36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译码器和数字显示</a:t>
            </a:r>
          </a:p>
        </p:txBody>
      </p:sp>
      <p:sp>
        <p:nvSpPr>
          <p:cNvPr id="126979" name="Rectangle 3"/>
          <p:cNvSpPr>
            <a:spLocks noChangeArrowheads="1"/>
          </p:cNvSpPr>
          <p:nvPr/>
        </p:nvSpPr>
        <p:spPr bwMode="auto">
          <a:xfrm>
            <a:off x="609600" y="1350963"/>
            <a:ext cx="8077200" cy="1073150"/>
          </a:xfrm>
          <a:prstGeom prst="rect">
            <a:avLst/>
          </a:prstGeom>
          <a:noFill/>
          <a:ln w="9525">
            <a:noFill/>
            <a:miter lim="800000"/>
          </a:ln>
        </p:spPr>
        <p:txBody>
          <a:bodyPr>
            <a:spAutoFit/>
          </a:bodyPr>
          <a:lstStyle/>
          <a:p>
            <a:pPr>
              <a:lnSpc>
                <a:spcPct val="115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译码是编码的反过程，它是将代码的组合译成一个特定的输出信号。</a:t>
            </a:r>
          </a:p>
        </p:txBody>
      </p:sp>
      <p:sp>
        <p:nvSpPr>
          <p:cNvPr id="126980" name="Rectangle 4"/>
          <p:cNvSpPr>
            <a:spLocks noChangeArrowheads="1"/>
          </p:cNvSpPr>
          <p:nvPr/>
        </p:nvSpPr>
        <p:spPr bwMode="auto">
          <a:xfrm>
            <a:off x="796925" y="2438400"/>
            <a:ext cx="3785011" cy="584775"/>
          </a:xfrm>
          <a:prstGeom prst="rect">
            <a:avLst/>
          </a:prstGeom>
          <a:noFill/>
          <a:ln w="9525">
            <a:noFill/>
            <a:miter lim="800000"/>
          </a:ln>
        </p:spPr>
        <p:txBody>
          <a:bodyPr wrap="none">
            <a:spAutoFit/>
          </a:bodyPr>
          <a:lstStyle/>
          <a:p>
            <a:r>
              <a:rPr lang="en-US" altLang="zh-CN" sz="3200" b="1">
                <a:solidFill>
                  <a:srgbClr val="000099"/>
                </a:solidFill>
                <a:effectLst>
                  <a:outerShdw blurRad="38100" dist="38100" dir="2700000" algn="tl">
                    <a:srgbClr val="DDDDDD"/>
                  </a:outerShdw>
                </a:effectLst>
                <a:latin typeface="Times New Roman" panose="02020603050405020304" charset="0"/>
              </a:rPr>
              <a:t>7.8.1   </a:t>
            </a:r>
            <a:r>
              <a:rPr lang="zh-CN" altLang="en-US" sz="3200" b="1" dirty="0">
                <a:solidFill>
                  <a:srgbClr val="000099"/>
                </a:solidFill>
                <a:effectLst>
                  <a:outerShdw blurRad="38100" dist="38100" dir="2700000" algn="tl">
                    <a:srgbClr val="DDDDDD"/>
                  </a:outerShdw>
                </a:effectLst>
                <a:latin typeface="Times New Roman" panose="02020603050405020304" charset="0"/>
              </a:rPr>
              <a:t>二进制译码器</a:t>
            </a:r>
          </a:p>
        </p:txBody>
      </p:sp>
      <p:grpSp>
        <p:nvGrpSpPr>
          <p:cNvPr id="147461" name="Group 5"/>
          <p:cNvGrpSpPr/>
          <p:nvPr/>
        </p:nvGrpSpPr>
        <p:grpSpPr bwMode="auto">
          <a:xfrm>
            <a:off x="1627632" y="1066800"/>
            <a:ext cx="5486400" cy="171450"/>
            <a:chOff x="240" y="708"/>
            <a:chExt cx="3456" cy="108"/>
          </a:xfrm>
        </p:grpSpPr>
        <p:pic>
          <p:nvPicPr>
            <p:cNvPr id="147471"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14"/>
              <a:ext cx="102" cy="102"/>
            </a:xfrm>
            <a:prstGeom prst="rect">
              <a:avLst/>
            </a:prstGeom>
            <a:noFill/>
            <a:ln>
              <a:noFill/>
            </a:ln>
          </p:spPr>
        </p:pic>
        <p:pic>
          <p:nvPicPr>
            <p:cNvPr id="147472"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14"/>
              <a:ext cx="102" cy="102"/>
            </a:xfrm>
            <a:prstGeom prst="rect">
              <a:avLst/>
            </a:prstGeom>
            <a:noFill/>
            <a:ln>
              <a:noFill/>
            </a:ln>
          </p:spPr>
        </p:pic>
        <p:pic>
          <p:nvPicPr>
            <p:cNvPr id="147473"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14"/>
              <a:ext cx="102" cy="102"/>
            </a:xfrm>
            <a:prstGeom prst="rect">
              <a:avLst/>
            </a:prstGeom>
            <a:noFill/>
            <a:ln>
              <a:noFill/>
            </a:ln>
          </p:spPr>
        </p:pic>
        <p:pic>
          <p:nvPicPr>
            <p:cNvPr id="147474"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14"/>
              <a:ext cx="102" cy="102"/>
            </a:xfrm>
            <a:prstGeom prst="rect">
              <a:avLst/>
            </a:prstGeom>
            <a:noFill/>
            <a:ln>
              <a:noFill/>
            </a:ln>
          </p:spPr>
        </p:pic>
        <p:pic>
          <p:nvPicPr>
            <p:cNvPr id="147475"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14"/>
              <a:ext cx="102" cy="102"/>
            </a:xfrm>
            <a:prstGeom prst="rect">
              <a:avLst/>
            </a:prstGeom>
            <a:noFill/>
            <a:ln>
              <a:noFill/>
            </a:ln>
          </p:spPr>
        </p:pic>
        <p:pic>
          <p:nvPicPr>
            <p:cNvPr id="147476"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14"/>
              <a:ext cx="102" cy="102"/>
            </a:xfrm>
            <a:prstGeom prst="rect">
              <a:avLst/>
            </a:prstGeom>
            <a:noFill/>
            <a:ln>
              <a:noFill/>
            </a:ln>
          </p:spPr>
        </p:pic>
        <p:pic>
          <p:nvPicPr>
            <p:cNvPr id="147477"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14"/>
              <a:ext cx="102" cy="102"/>
            </a:xfrm>
            <a:prstGeom prst="rect">
              <a:avLst/>
            </a:prstGeom>
            <a:noFill/>
            <a:ln>
              <a:noFill/>
            </a:ln>
          </p:spPr>
        </p:pic>
        <p:pic>
          <p:nvPicPr>
            <p:cNvPr id="147478"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14"/>
              <a:ext cx="102" cy="102"/>
            </a:xfrm>
            <a:prstGeom prst="rect">
              <a:avLst/>
            </a:prstGeom>
            <a:noFill/>
            <a:ln>
              <a:noFill/>
            </a:ln>
          </p:spPr>
        </p:pic>
        <p:pic>
          <p:nvPicPr>
            <p:cNvPr id="147479"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14"/>
              <a:ext cx="102" cy="102"/>
            </a:xfrm>
            <a:prstGeom prst="rect">
              <a:avLst/>
            </a:prstGeom>
            <a:noFill/>
            <a:ln>
              <a:noFill/>
            </a:ln>
          </p:spPr>
        </p:pic>
        <p:pic>
          <p:nvPicPr>
            <p:cNvPr id="147480"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14"/>
              <a:ext cx="102" cy="102"/>
            </a:xfrm>
            <a:prstGeom prst="rect">
              <a:avLst/>
            </a:prstGeom>
            <a:noFill/>
            <a:ln>
              <a:noFill/>
            </a:ln>
          </p:spPr>
        </p:pic>
        <p:pic>
          <p:nvPicPr>
            <p:cNvPr id="147481"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14"/>
              <a:ext cx="102" cy="102"/>
            </a:xfrm>
            <a:prstGeom prst="rect">
              <a:avLst/>
            </a:prstGeom>
            <a:noFill/>
            <a:ln>
              <a:noFill/>
            </a:ln>
          </p:spPr>
        </p:pic>
        <p:pic>
          <p:nvPicPr>
            <p:cNvPr id="147482"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14"/>
              <a:ext cx="102" cy="102"/>
            </a:xfrm>
            <a:prstGeom prst="rect">
              <a:avLst/>
            </a:prstGeom>
            <a:noFill/>
            <a:ln>
              <a:noFill/>
            </a:ln>
          </p:spPr>
        </p:pic>
        <p:pic>
          <p:nvPicPr>
            <p:cNvPr id="147483"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14"/>
              <a:ext cx="102" cy="102"/>
            </a:xfrm>
            <a:prstGeom prst="rect">
              <a:avLst/>
            </a:prstGeom>
            <a:noFill/>
            <a:ln>
              <a:noFill/>
            </a:ln>
          </p:spPr>
        </p:pic>
        <p:pic>
          <p:nvPicPr>
            <p:cNvPr id="147484"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14"/>
              <a:ext cx="102" cy="102"/>
            </a:xfrm>
            <a:prstGeom prst="rect">
              <a:avLst/>
            </a:prstGeom>
            <a:noFill/>
            <a:ln>
              <a:noFill/>
            </a:ln>
          </p:spPr>
        </p:pic>
        <p:pic>
          <p:nvPicPr>
            <p:cNvPr id="147485"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14"/>
              <a:ext cx="102" cy="102"/>
            </a:xfrm>
            <a:prstGeom prst="rect">
              <a:avLst/>
            </a:prstGeom>
            <a:noFill/>
            <a:ln>
              <a:noFill/>
            </a:ln>
          </p:spPr>
        </p:pic>
        <p:pic>
          <p:nvPicPr>
            <p:cNvPr id="147486"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14"/>
              <a:ext cx="102" cy="102"/>
            </a:xfrm>
            <a:prstGeom prst="rect">
              <a:avLst/>
            </a:prstGeom>
            <a:noFill/>
            <a:ln>
              <a:noFill/>
            </a:ln>
          </p:spPr>
        </p:pic>
        <p:pic>
          <p:nvPicPr>
            <p:cNvPr id="147487"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714"/>
              <a:ext cx="102" cy="102"/>
            </a:xfrm>
            <a:prstGeom prst="rect">
              <a:avLst/>
            </a:prstGeom>
            <a:noFill/>
            <a:ln>
              <a:noFill/>
            </a:ln>
          </p:spPr>
        </p:pic>
        <p:pic>
          <p:nvPicPr>
            <p:cNvPr id="147488"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14"/>
              <a:ext cx="102" cy="102"/>
            </a:xfrm>
            <a:prstGeom prst="rect">
              <a:avLst/>
            </a:prstGeom>
            <a:noFill/>
            <a:ln>
              <a:noFill/>
            </a:ln>
          </p:spPr>
        </p:pic>
        <p:pic>
          <p:nvPicPr>
            <p:cNvPr id="147489"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714"/>
              <a:ext cx="102" cy="102"/>
            </a:xfrm>
            <a:prstGeom prst="rect">
              <a:avLst/>
            </a:prstGeom>
            <a:noFill/>
            <a:ln>
              <a:noFill/>
            </a:ln>
          </p:spPr>
        </p:pic>
        <p:pic>
          <p:nvPicPr>
            <p:cNvPr id="147490"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714"/>
              <a:ext cx="102" cy="102"/>
            </a:xfrm>
            <a:prstGeom prst="rect">
              <a:avLst/>
            </a:prstGeom>
            <a:noFill/>
            <a:ln>
              <a:noFill/>
            </a:ln>
          </p:spPr>
        </p:pic>
        <p:pic>
          <p:nvPicPr>
            <p:cNvPr id="147491"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714"/>
              <a:ext cx="102" cy="102"/>
            </a:xfrm>
            <a:prstGeom prst="rect">
              <a:avLst/>
            </a:prstGeom>
            <a:noFill/>
            <a:ln>
              <a:noFill/>
            </a:ln>
          </p:spPr>
        </p:pic>
        <p:pic>
          <p:nvPicPr>
            <p:cNvPr id="147492"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 y="714"/>
              <a:ext cx="102" cy="102"/>
            </a:xfrm>
            <a:prstGeom prst="rect">
              <a:avLst/>
            </a:prstGeom>
            <a:noFill/>
            <a:ln>
              <a:noFill/>
            </a:ln>
          </p:spPr>
        </p:pic>
        <p:pic>
          <p:nvPicPr>
            <p:cNvPr id="147493"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 y="714"/>
              <a:ext cx="102" cy="102"/>
            </a:xfrm>
            <a:prstGeom prst="rect">
              <a:avLst/>
            </a:prstGeom>
            <a:noFill/>
            <a:ln>
              <a:noFill/>
            </a:ln>
          </p:spPr>
        </p:pic>
        <p:pic>
          <p:nvPicPr>
            <p:cNvPr id="147494"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714"/>
              <a:ext cx="102" cy="102"/>
            </a:xfrm>
            <a:prstGeom prst="rect">
              <a:avLst/>
            </a:prstGeom>
            <a:noFill/>
            <a:ln>
              <a:noFill/>
            </a:ln>
          </p:spPr>
        </p:pic>
        <p:pic>
          <p:nvPicPr>
            <p:cNvPr id="147495"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 y="714"/>
              <a:ext cx="102" cy="102"/>
            </a:xfrm>
            <a:prstGeom prst="rect">
              <a:avLst/>
            </a:prstGeom>
            <a:noFill/>
            <a:ln>
              <a:noFill/>
            </a:ln>
          </p:spPr>
        </p:pic>
        <p:pic>
          <p:nvPicPr>
            <p:cNvPr id="147496"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 y="714"/>
              <a:ext cx="102" cy="102"/>
            </a:xfrm>
            <a:prstGeom prst="rect">
              <a:avLst/>
            </a:prstGeom>
            <a:noFill/>
            <a:ln>
              <a:noFill/>
            </a:ln>
          </p:spPr>
        </p:pic>
        <p:pic>
          <p:nvPicPr>
            <p:cNvPr id="147497"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 y="714"/>
              <a:ext cx="102" cy="102"/>
            </a:xfrm>
            <a:prstGeom prst="rect">
              <a:avLst/>
            </a:prstGeom>
            <a:noFill/>
            <a:ln>
              <a:noFill/>
            </a:ln>
          </p:spPr>
        </p:pic>
        <p:pic>
          <p:nvPicPr>
            <p:cNvPr id="147498"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 y="714"/>
              <a:ext cx="102" cy="102"/>
            </a:xfrm>
            <a:prstGeom prst="rect">
              <a:avLst/>
            </a:prstGeom>
            <a:noFill/>
            <a:ln>
              <a:noFill/>
            </a:ln>
          </p:spPr>
        </p:pic>
        <p:pic>
          <p:nvPicPr>
            <p:cNvPr id="147499"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714"/>
              <a:ext cx="102" cy="102"/>
            </a:xfrm>
            <a:prstGeom prst="rect">
              <a:avLst/>
            </a:prstGeom>
            <a:noFill/>
            <a:ln>
              <a:noFill/>
            </a:ln>
          </p:spPr>
        </p:pic>
        <p:pic>
          <p:nvPicPr>
            <p:cNvPr id="147500"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 y="714"/>
              <a:ext cx="102" cy="102"/>
            </a:xfrm>
            <a:prstGeom prst="rect">
              <a:avLst/>
            </a:prstGeom>
            <a:noFill/>
            <a:ln>
              <a:noFill/>
            </a:ln>
          </p:spPr>
        </p:pic>
        <p:grpSp>
          <p:nvGrpSpPr>
            <p:cNvPr id="147501" name="Group 36"/>
            <p:cNvGrpSpPr/>
            <p:nvPr/>
          </p:nvGrpSpPr>
          <p:grpSpPr bwMode="auto">
            <a:xfrm>
              <a:off x="240" y="708"/>
              <a:ext cx="582" cy="102"/>
              <a:chOff x="4698" y="720"/>
              <a:chExt cx="582" cy="102"/>
            </a:xfrm>
          </p:grpSpPr>
          <p:pic>
            <p:nvPicPr>
              <p:cNvPr id="147502"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47503"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47504"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47505"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47506"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47507" name="Picture 4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43"/>
          <p:cNvGrpSpPr/>
          <p:nvPr/>
        </p:nvGrpSpPr>
        <p:grpSpPr bwMode="auto">
          <a:xfrm>
            <a:off x="1524000" y="2974975"/>
            <a:ext cx="6096000" cy="2682875"/>
            <a:chOff x="912" y="1968"/>
            <a:chExt cx="3840" cy="1690"/>
          </a:xfrm>
        </p:grpSpPr>
        <p:sp>
          <p:nvSpPr>
            <p:cNvPr id="127020" name="Rectangle 44"/>
            <p:cNvSpPr>
              <a:spLocks noChangeArrowheads="1"/>
            </p:cNvSpPr>
            <p:nvPr/>
          </p:nvSpPr>
          <p:spPr bwMode="auto">
            <a:xfrm>
              <a:off x="3696" y="2462"/>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8</a:t>
              </a:r>
              <a:r>
                <a:rPr lang="zh-CN" altLang="en-US"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个</a:t>
              </a:r>
            </a:p>
          </p:txBody>
        </p:sp>
        <p:sp>
          <p:nvSpPr>
            <p:cNvPr id="127021" name="Rectangle 45"/>
            <p:cNvSpPr>
              <a:spLocks noChangeArrowheads="1"/>
            </p:cNvSpPr>
            <p:nvPr/>
          </p:nvSpPr>
          <p:spPr bwMode="auto">
            <a:xfrm>
              <a:off x="1563" y="2442"/>
              <a:ext cx="453" cy="327"/>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3</a:t>
              </a:r>
              <a:r>
                <a:rPr lang="zh-CN" altLang="en-US" sz="2800" b="1">
                  <a:solidFill>
                    <a:srgbClr val="112795"/>
                  </a:solidFill>
                  <a:effectLst>
                    <a:outerShdw blurRad="38100" dist="38100" dir="2700000" algn="tl">
                      <a:srgbClr val="C0C0C0"/>
                    </a:outerShdw>
                  </a:effectLst>
                  <a:latin typeface="Times New Roman" panose="02020603050405020304" charset="0"/>
                  <a:ea typeface="宋体" panose="02010600030101010101" pitchFamily="2" charset="-122"/>
                  <a:cs typeface="+mn-cs"/>
                </a:rPr>
                <a:t>位</a:t>
              </a:r>
            </a:p>
          </p:txBody>
        </p:sp>
        <p:sp>
          <p:nvSpPr>
            <p:cNvPr id="147465" name="Rectangle 46"/>
            <p:cNvSpPr>
              <a:spLocks noChangeArrowheads="1"/>
            </p:cNvSpPr>
            <p:nvPr/>
          </p:nvSpPr>
          <p:spPr bwMode="auto">
            <a:xfrm>
              <a:off x="2256" y="2592"/>
              <a:ext cx="1200" cy="528"/>
            </a:xfrm>
            <a:prstGeom prst="rect">
              <a:avLst/>
            </a:prstGeom>
            <a:no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27023" name="Text Box 47"/>
            <p:cNvSpPr txBox="1">
              <a:spLocks noChangeArrowheads="1"/>
            </p:cNvSpPr>
            <p:nvPr/>
          </p:nvSpPr>
          <p:spPr bwMode="auto">
            <a:xfrm>
              <a:off x="2352" y="2688"/>
              <a:ext cx="1056"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译码器</a:t>
              </a:r>
            </a:p>
          </p:txBody>
        </p:sp>
        <p:sp>
          <p:nvSpPr>
            <p:cNvPr id="127024" name="Text Box 48"/>
            <p:cNvSpPr txBox="1">
              <a:spLocks noChangeArrowheads="1"/>
            </p:cNvSpPr>
            <p:nvPr/>
          </p:nvSpPr>
          <p:spPr bwMode="auto">
            <a:xfrm>
              <a:off x="912" y="2112"/>
              <a:ext cx="432" cy="1421"/>
            </a:xfrm>
            <a:prstGeom prst="rect">
              <a:avLst/>
            </a:prstGeom>
            <a:noFill/>
            <a:ln w="28575">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0000"/>
                  </a:solidFill>
                  <a:effectLst>
                    <a:outerShdw blurRad="38100" dist="38100" dir="2700000" algn="tl">
                      <a:srgbClr val="DDDDDD"/>
                    </a:outerShdw>
                  </a:effectLst>
                </a:rPr>
                <a:t>二进制代码</a:t>
              </a:r>
            </a:p>
          </p:txBody>
        </p:sp>
        <p:sp>
          <p:nvSpPr>
            <p:cNvPr id="127025" name="Rectangle 49"/>
            <p:cNvSpPr>
              <a:spLocks noChangeArrowheads="1"/>
            </p:cNvSpPr>
            <p:nvPr/>
          </p:nvSpPr>
          <p:spPr bwMode="auto">
            <a:xfrm>
              <a:off x="4368" y="1968"/>
              <a:ext cx="384" cy="1690"/>
            </a:xfrm>
            <a:prstGeom prst="rect">
              <a:avLst/>
            </a:prstGeom>
            <a:noFill/>
            <a:ln w="28575">
              <a:solidFill>
                <a:srgbClr val="006600"/>
              </a:solid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高低电平信号</a:t>
              </a:r>
            </a:p>
          </p:txBody>
        </p:sp>
        <p:sp>
          <p:nvSpPr>
            <p:cNvPr id="147469" name="AutoShape 50"/>
            <p:cNvSpPr>
              <a:spLocks noChangeArrowheads="1"/>
            </p:cNvSpPr>
            <p:nvPr/>
          </p:nvSpPr>
          <p:spPr bwMode="auto">
            <a:xfrm>
              <a:off x="3648" y="2736"/>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47470" name="AutoShape 51"/>
            <p:cNvSpPr>
              <a:spLocks noChangeArrowheads="1"/>
            </p:cNvSpPr>
            <p:nvPr/>
          </p:nvSpPr>
          <p:spPr bwMode="auto">
            <a:xfrm>
              <a:off x="1488" y="2736"/>
              <a:ext cx="624" cy="288"/>
            </a:xfrm>
            <a:prstGeom prst="rightArrow">
              <a:avLst>
                <a:gd name="adj1" fmla="val 50000"/>
                <a:gd name="adj2" fmla="val 54167"/>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linds(horizontal)">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blinds(horizontal)">
                                      <p:cBhvr>
                                        <p:cTn id="12" dur="500"/>
                                        <p:tgtEl>
                                          <p:spTgt spid="1269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8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2667193" y="868363"/>
            <a:ext cx="2973388" cy="579437"/>
          </a:xfrm>
          <a:prstGeom prst="rect">
            <a:avLst/>
          </a:prstGeom>
          <a:noFill/>
          <a:ln w="9525">
            <a:noFill/>
            <a:miter lim="800000"/>
          </a:ln>
          <a:effec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状     态    表</a:t>
            </a:r>
            <a:r>
              <a:rPr lang="zh-CN" altLang="en-US" sz="3200" b="1" dirty="0">
                <a:solidFill>
                  <a:srgbClr val="003399"/>
                </a:solidFill>
                <a:latin typeface="Times New Roman" panose="02020603050405020304" charset="0"/>
                <a:ea typeface="宋体" panose="02010600030101010101" pitchFamily="2" charset="-122"/>
                <a:cs typeface="+mn-cs"/>
              </a:rPr>
              <a:t>  </a:t>
            </a:r>
            <a:r>
              <a:rPr lang="zh-CN" altLang="en-US" sz="2800" b="1" dirty="0">
                <a:solidFill>
                  <a:srgbClr val="003399"/>
                </a:solidFill>
                <a:latin typeface="Times New Roman" panose="02020603050405020304" charset="0"/>
                <a:ea typeface="宋体" panose="02010600030101010101" pitchFamily="2" charset="-122"/>
                <a:cs typeface="+mn-cs"/>
              </a:rPr>
              <a:t> </a:t>
            </a:r>
          </a:p>
        </p:txBody>
      </p:sp>
      <p:sp>
        <p:nvSpPr>
          <p:cNvPr id="128003" name="Rectangle 3"/>
          <p:cNvSpPr>
            <a:spLocks noChangeArrowheads="1"/>
          </p:cNvSpPr>
          <p:nvPr/>
        </p:nvSpPr>
        <p:spPr bwMode="auto">
          <a:xfrm>
            <a:off x="838200" y="533400"/>
            <a:ext cx="6977063" cy="519113"/>
          </a:xfrm>
          <a:prstGeom prst="rect">
            <a:avLst/>
          </a:prstGeom>
          <a:noFill/>
          <a:ln w="9525">
            <a:noFill/>
            <a:miter lim="800000"/>
          </a:ln>
          <a:effectLst/>
        </p:spPr>
        <p:txBody>
          <a:bodyPr wrap="none">
            <a:spAutoFit/>
          </a:bodyPr>
          <a:lstStyle/>
          <a:p>
            <a:pPr>
              <a:spcBef>
                <a:spcPct val="50000"/>
              </a:spcBef>
            </a:pPr>
            <a:r>
              <a:rPr lang="zh-CN" altLang="en-US" sz="2800" b="1" dirty="0">
                <a:solidFill>
                  <a:srgbClr val="FF0000"/>
                </a:solidFill>
                <a:effectLst>
                  <a:outerShdw blurRad="38100" dist="38100" dir="2700000" algn="tl">
                    <a:srgbClr val="DDDDDD"/>
                  </a:outerShdw>
                </a:effectLst>
                <a:latin typeface="Times New Roman" panose="02020603050405020304" charset="0"/>
              </a:rPr>
              <a:t>例：</a:t>
            </a:r>
            <a:r>
              <a:rPr lang="zh-CN" altLang="en-US" sz="2800" b="1" dirty="0">
                <a:effectLst>
                  <a:outerShdw blurRad="38100" dist="38100" dir="2700000" algn="tl">
                    <a:srgbClr val="DDDDDD"/>
                  </a:outerShdw>
                </a:effectLst>
                <a:latin typeface="Times New Roman" panose="02020603050405020304" charset="0"/>
              </a:rPr>
              <a:t>三位二进制译码器（输出高电平有效）</a:t>
            </a:r>
            <a:endParaRPr lang="zh-CN" altLang="en-US" sz="2800" b="1" dirty="0">
              <a:solidFill>
                <a:srgbClr val="FFFF00"/>
              </a:solidFill>
              <a:effectLst>
                <a:outerShdw blurRad="38100" dist="38100" dir="2700000" algn="tl">
                  <a:srgbClr val="DDDDDD"/>
                </a:outerShdw>
              </a:effectLst>
              <a:latin typeface="Times New Roman" panose="02020603050405020304" charset="0"/>
            </a:endParaRPr>
          </a:p>
        </p:txBody>
      </p:sp>
      <p:grpSp>
        <p:nvGrpSpPr>
          <p:cNvPr id="148484" name="Group 4"/>
          <p:cNvGrpSpPr/>
          <p:nvPr/>
        </p:nvGrpSpPr>
        <p:grpSpPr bwMode="auto">
          <a:xfrm>
            <a:off x="1295400" y="1456693"/>
            <a:ext cx="6462713" cy="4791076"/>
            <a:chOff x="816" y="909"/>
            <a:chExt cx="4071" cy="3018"/>
          </a:xfrm>
        </p:grpSpPr>
        <p:sp>
          <p:nvSpPr>
            <p:cNvPr id="148485" name="Line 5"/>
            <p:cNvSpPr>
              <a:spLocks noChangeShapeType="1"/>
            </p:cNvSpPr>
            <p:nvPr/>
          </p:nvSpPr>
          <p:spPr bwMode="auto">
            <a:xfrm>
              <a:off x="816" y="912"/>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6" name="Line 6"/>
            <p:cNvSpPr>
              <a:spLocks noChangeShapeType="1"/>
            </p:cNvSpPr>
            <p:nvPr/>
          </p:nvSpPr>
          <p:spPr bwMode="auto">
            <a:xfrm>
              <a:off x="1867" y="912"/>
              <a:ext cx="0" cy="29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7" name="Line 7"/>
            <p:cNvSpPr>
              <a:spLocks noChangeShapeType="1"/>
            </p:cNvSpPr>
            <p:nvPr/>
          </p:nvSpPr>
          <p:spPr bwMode="auto">
            <a:xfrm>
              <a:off x="816" y="1200"/>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8" name="Line 8"/>
            <p:cNvSpPr>
              <a:spLocks noChangeShapeType="1"/>
            </p:cNvSpPr>
            <p:nvPr/>
          </p:nvSpPr>
          <p:spPr bwMode="auto">
            <a:xfrm>
              <a:off x="816" y="1536"/>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8489" name="Text Box 9"/>
            <p:cNvSpPr txBox="1">
              <a:spLocks noChangeArrowheads="1"/>
            </p:cNvSpPr>
            <p:nvPr/>
          </p:nvSpPr>
          <p:spPr bwMode="auto">
            <a:xfrm>
              <a:off x="858" y="909"/>
              <a:ext cx="822" cy="33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333300"/>
                  </a:solidFill>
                </a:rPr>
                <a:t>输  入</a:t>
              </a:r>
            </a:p>
          </p:txBody>
        </p:sp>
        <p:sp>
          <p:nvSpPr>
            <p:cNvPr id="148490" name="Rectangle 10"/>
            <p:cNvSpPr>
              <a:spLocks noChangeArrowheads="1"/>
            </p:cNvSpPr>
            <p:nvPr/>
          </p:nvSpPr>
          <p:spPr bwMode="auto">
            <a:xfrm>
              <a:off x="907" y="1200"/>
              <a:ext cx="899" cy="327"/>
            </a:xfrm>
            <a:prstGeom prst="rect">
              <a:avLst/>
            </a:prstGeom>
            <a:noFill/>
            <a:ln>
              <a:noFill/>
            </a:ln>
          </p:spPr>
          <p:txBody>
            <a:bodyPr wrap="none">
              <a:spAutoFit/>
            </a:bodyPr>
            <a:lstStyle/>
            <a:p>
              <a:pPr>
                <a:spcBef>
                  <a:spcPct val="50000"/>
                </a:spcBef>
              </a:pPr>
              <a:r>
                <a:rPr lang="en-US" altLang="zh-CN" sz="2800" b="1" i="1" dirty="0">
                  <a:solidFill>
                    <a:srgbClr val="333300"/>
                  </a:solidFill>
                  <a:latin typeface="Times New Roman" panose="02020603050405020304" charset="0"/>
                </a:rPr>
                <a:t>A   B   C</a:t>
              </a:r>
              <a:endParaRPr lang="en-US" altLang="zh-CN" sz="2800" b="1" dirty="0">
                <a:solidFill>
                  <a:srgbClr val="333300"/>
                </a:solidFill>
                <a:latin typeface="Times New Roman" panose="02020603050405020304" charset="0"/>
              </a:endParaRPr>
            </a:p>
          </p:txBody>
        </p:sp>
        <p:sp>
          <p:nvSpPr>
            <p:cNvPr id="148491" name="Rectangle 11"/>
            <p:cNvSpPr>
              <a:spLocks noChangeArrowheads="1"/>
            </p:cNvSpPr>
            <p:nvPr/>
          </p:nvSpPr>
          <p:spPr bwMode="auto">
            <a:xfrm>
              <a:off x="1958" y="1200"/>
              <a:ext cx="288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0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4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5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6    </a:t>
              </a: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7</a:t>
              </a:r>
            </a:p>
          </p:txBody>
        </p:sp>
        <p:sp>
          <p:nvSpPr>
            <p:cNvPr id="148492" name="Rectangle 12"/>
            <p:cNvSpPr>
              <a:spLocks noChangeArrowheads="1"/>
            </p:cNvSpPr>
            <p:nvPr/>
          </p:nvSpPr>
          <p:spPr bwMode="auto">
            <a:xfrm>
              <a:off x="912" y="1584"/>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0    0   0      </a:t>
              </a:r>
              <a:r>
                <a:rPr lang="en-US" altLang="zh-CN" sz="2800" b="1">
                  <a:solidFill>
                    <a:srgbClr val="FF0000"/>
                  </a:solidFill>
                  <a:latin typeface="Times New Roman" panose="02020603050405020304" charset="0"/>
                </a:rPr>
                <a:t>1 </a:t>
              </a:r>
              <a:r>
                <a:rPr lang="en-US" altLang="zh-CN" sz="2800" b="1">
                  <a:solidFill>
                    <a:srgbClr val="333300"/>
                  </a:solidFill>
                  <a:latin typeface="Times New Roman" panose="02020603050405020304" charset="0"/>
                </a:rPr>
                <a:t>    0     0     0    0     0     0    0</a:t>
              </a:r>
            </a:p>
          </p:txBody>
        </p:sp>
        <p:sp>
          <p:nvSpPr>
            <p:cNvPr id="148493" name="Rectangle 13"/>
            <p:cNvSpPr>
              <a:spLocks noChangeArrowheads="1"/>
            </p:cNvSpPr>
            <p:nvPr/>
          </p:nvSpPr>
          <p:spPr bwMode="auto">
            <a:xfrm>
              <a:off x="912" y="1872"/>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0    0   1      0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0     0    0     0     0    0</a:t>
              </a:r>
            </a:p>
          </p:txBody>
        </p:sp>
        <p:sp>
          <p:nvSpPr>
            <p:cNvPr id="148494" name="Rectangle 14"/>
            <p:cNvSpPr>
              <a:spLocks noChangeArrowheads="1"/>
            </p:cNvSpPr>
            <p:nvPr/>
          </p:nvSpPr>
          <p:spPr bwMode="auto">
            <a:xfrm>
              <a:off x="912" y="2160"/>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0     0    0     0    0</a:t>
              </a:r>
            </a:p>
          </p:txBody>
        </p:sp>
        <p:sp>
          <p:nvSpPr>
            <p:cNvPr id="148495" name="Rectangle 15"/>
            <p:cNvSpPr>
              <a:spLocks noChangeArrowheads="1"/>
            </p:cNvSpPr>
            <p:nvPr/>
          </p:nvSpPr>
          <p:spPr bwMode="auto">
            <a:xfrm>
              <a:off x="912" y="2448"/>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0    1   1      0     0     0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0    0     0    0</a:t>
              </a:r>
            </a:p>
          </p:txBody>
        </p:sp>
        <p:sp>
          <p:nvSpPr>
            <p:cNvPr id="148496" name="Rectangle 16"/>
            <p:cNvSpPr>
              <a:spLocks noChangeArrowheads="1"/>
            </p:cNvSpPr>
            <p:nvPr/>
          </p:nvSpPr>
          <p:spPr bwMode="auto">
            <a:xfrm>
              <a:off x="912" y="2736"/>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0     0    0</a:t>
              </a:r>
            </a:p>
          </p:txBody>
        </p:sp>
        <p:sp>
          <p:nvSpPr>
            <p:cNvPr id="148497" name="Rectangle 17"/>
            <p:cNvSpPr>
              <a:spLocks noChangeArrowheads="1"/>
            </p:cNvSpPr>
            <p:nvPr/>
          </p:nvSpPr>
          <p:spPr bwMode="auto">
            <a:xfrm>
              <a:off x="912" y="3024"/>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1    0   1      0     0     0     0     0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0    0</a:t>
              </a:r>
            </a:p>
          </p:txBody>
        </p:sp>
        <p:sp>
          <p:nvSpPr>
            <p:cNvPr id="148498" name="Rectangle 18"/>
            <p:cNvSpPr>
              <a:spLocks noChangeArrowheads="1"/>
            </p:cNvSpPr>
            <p:nvPr/>
          </p:nvSpPr>
          <p:spPr bwMode="auto">
            <a:xfrm>
              <a:off x="912" y="3312"/>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1    1   0      0     0     0     0     0    0     </a:t>
              </a:r>
              <a:r>
                <a:rPr lang="en-US" altLang="zh-CN" sz="2800" b="1">
                  <a:solidFill>
                    <a:srgbClr val="FF0000"/>
                  </a:solidFill>
                  <a:latin typeface="Times New Roman" panose="02020603050405020304" charset="0"/>
                </a:rPr>
                <a:t>1</a:t>
              </a:r>
              <a:r>
                <a:rPr lang="en-US" altLang="zh-CN" sz="2800" b="1">
                  <a:solidFill>
                    <a:srgbClr val="333300"/>
                  </a:solidFill>
                  <a:latin typeface="Times New Roman" panose="02020603050405020304" charset="0"/>
                </a:rPr>
                <a:t>    0</a:t>
              </a:r>
            </a:p>
          </p:txBody>
        </p:sp>
        <p:sp>
          <p:nvSpPr>
            <p:cNvPr id="148499" name="Rectangle 19"/>
            <p:cNvSpPr>
              <a:spLocks noChangeArrowheads="1"/>
            </p:cNvSpPr>
            <p:nvPr/>
          </p:nvSpPr>
          <p:spPr bwMode="auto">
            <a:xfrm>
              <a:off x="912" y="3600"/>
              <a:ext cx="3924"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1    1   1      0     0     0     0     0    0     0    </a:t>
              </a:r>
              <a:r>
                <a:rPr lang="en-US" altLang="zh-CN" sz="2800" b="1">
                  <a:solidFill>
                    <a:srgbClr val="FF0000"/>
                  </a:solidFill>
                  <a:latin typeface="Times New Roman" panose="02020603050405020304" charset="0"/>
                </a:rPr>
                <a:t>1</a:t>
              </a:r>
              <a:endParaRPr lang="en-US" altLang="zh-CN" sz="2800" b="1">
                <a:solidFill>
                  <a:srgbClr val="333300"/>
                </a:solidFill>
                <a:latin typeface="Times New Roman" panose="02020603050405020304" charset="0"/>
              </a:endParaRPr>
            </a:p>
          </p:txBody>
        </p:sp>
        <p:sp>
          <p:nvSpPr>
            <p:cNvPr id="148500" name="Rectangle 20"/>
            <p:cNvSpPr>
              <a:spLocks noChangeArrowheads="1"/>
            </p:cNvSpPr>
            <p:nvPr/>
          </p:nvSpPr>
          <p:spPr bwMode="auto">
            <a:xfrm>
              <a:off x="2689" y="912"/>
              <a:ext cx="1128" cy="327"/>
            </a:xfrm>
            <a:prstGeom prst="rect">
              <a:avLst/>
            </a:prstGeom>
            <a:noFill/>
            <a:ln>
              <a:noFill/>
            </a:ln>
          </p:spPr>
          <p:txBody>
            <a:bodyPr wrap="none">
              <a:spAutoFit/>
            </a:bodyPr>
            <a:lstStyle/>
            <a:p>
              <a:pPr>
                <a:spcBef>
                  <a:spcPct val="50000"/>
                </a:spcBef>
              </a:pPr>
              <a:r>
                <a:rPr lang="zh-CN" altLang="en-US" sz="2800" b="1">
                  <a:solidFill>
                    <a:srgbClr val="333300"/>
                  </a:solidFill>
                  <a:latin typeface="Times New Roman" panose="02020603050405020304" charset="0"/>
                </a:rPr>
                <a:t>输          出</a:t>
              </a:r>
            </a:p>
          </p:txBody>
        </p:sp>
        <p:sp>
          <p:nvSpPr>
            <p:cNvPr id="148501" name="Line 21"/>
            <p:cNvSpPr>
              <a:spLocks noChangeShapeType="1"/>
            </p:cNvSpPr>
            <p:nvPr/>
          </p:nvSpPr>
          <p:spPr bwMode="auto">
            <a:xfrm>
              <a:off x="912" y="3888"/>
              <a:ext cx="3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066800" y="661988"/>
            <a:ext cx="2684463" cy="519112"/>
          </a:xfrm>
          <a:prstGeom prst="rect">
            <a:avLst/>
          </a:prstGeom>
          <a:noFill/>
          <a:ln w="9525">
            <a:noFill/>
            <a:miter lim="800000"/>
          </a:ln>
        </p:spPr>
        <p:txBody>
          <a:bodyPr wrap="none">
            <a:spAutoFit/>
          </a:bodyPr>
          <a:lstStyle/>
          <a:p>
            <a:r>
              <a:rPr lang="zh-CN" altLang="en-US" sz="2800" b="1">
                <a:solidFill>
                  <a:srgbClr val="CC0000"/>
                </a:solidFill>
                <a:effectLst>
                  <a:outerShdw blurRad="38100" dist="38100" dir="2700000" algn="tl">
                    <a:srgbClr val="DDDDDD"/>
                  </a:outerShdw>
                </a:effectLst>
                <a:latin typeface="Times New Roman" panose="02020603050405020304" charset="0"/>
              </a:rPr>
              <a:t>写出逻辑表达式</a:t>
            </a:r>
          </a:p>
        </p:txBody>
      </p:sp>
      <p:grpSp>
        <p:nvGrpSpPr>
          <p:cNvPr id="2" name="Group 31"/>
          <p:cNvGrpSpPr/>
          <p:nvPr/>
        </p:nvGrpSpPr>
        <p:grpSpPr bwMode="auto">
          <a:xfrm>
            <a:off x="1519238" y="1447800"/>
            <a:ext cx="5262562" cy="2560638"/>
            <a:chOff x="957" y="912"/>
            <a:chExt cx="3315" cy="1613"/>
          </a:xfrm>
        </p:grpSpPr>
        <p:sp>
          <p:nvSpPr>
            <p:cNvPr id="149508" name="Rectangle 4"/>
            <p:cNvSpPr>
              <a:spLocks noChangeArrowheads="1"/>
            </p:cNvSpPr>
            <p:nvPr/>
          </p:nvSpPr>
          <p:spPr bwMode="auto">
            <a:xfrm>
              <a:off x="960" y="912"/>
              <a:ext cx="1327"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0</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grpSp>
          <p:nvGrpSpPr>
            <p:cNvPr id="149509" name="Group 5"/>
            <p:cNvGrpSpPr/>
            <p:nvPr/>
          </p:nvGrpSpPr>
          <p:grpSpPr bwMode="auto">
            <a:xfrm>
              <a:off x="1440" y="953"/>
              <a:ext cx="622" cy="0"/>
              <a:chOff x="1344" y="1152"/>
              <a:chExt cx="720" cy="0"/>
            </a:xfrm>
          </p:grpSpPr>
          <p:sp>
            <p:nvSpPr>
              <p:cNvPr id="149532" name="Line 6"/>
              <p:cNvSpPr>
                <a:spLocks noChangeShapeType="1"/>
              </p:cNvSpPr>
              <p:nvPr/>
            </p:nvSpPr>
            <p:spPr bwMode="auto">
              <a:xfrm>
                <a:off x="1344"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3" name="Line 7"/>
              <p:cNvSpPr>
                <a:spLocks noChangeShapeType="1"/>
              </p:cNvSpPr>
              <p:nvPr/>
            </p:nvSpPr>
            <p:spPr bwMode="auto">
              <a:xfrm>
                <a:off x="1632"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4" name="Line 8"/>
              <p:cNvSpPr>
                <a:spLocks noChangeShapeType="1"/>
              </p:cNvSpPr>
              <p:nvPr/>
            </p:nvSpPr>
            <p:spPr bwMode="auto">
              <a:xfrm>
                <a:off x="1872" y="1152"/>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0" name="Group 26"/>
            <p:cNvGrpSpPr/>
            <p:nvPr/>
          </p:nvGrpSpPr>
          <p:grpSpPr bwMode="auto">
            <a:xfrm>
              <a:off x="2640" y="912"/>
              <a:ext cx="1329" cy="365"/>
              <a:chOff x="960" y="1481"/>
              <a:chExt cx="1329" cy="365"/>
            </a:xfrm>
          </p:grpSpPr>
          <p:sp>
            <p:nvSpPr>
              <p:cNvPr id="149529" name="Rectangle 9"/>
              <p:cNvSpPr>
                <a:spLocks noChangeArrowheads="1"/>
              </p:cNvSpPr>
              <p:nvPr/>
            </p:nvSpPr>
            <p:spPr bwMode="auto">
              <a:xfrm>
                <a:off x="960" y="1481"/>
                <a:ext cx="1329"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1</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p>
            </p:txBody>
          </p:sp>
          <p:sp>
            <p:nvSpPr>
              <p:cNvPr id="149530" name="Line 10"/>
              <p:cNvSpPr>
                <a:spLocks noChangeShapeType="1"/>
              </p:cNvSpPr>
              <p:nvPr/>
            </p:nvSpPr>
            <p:spPr bwMode="auto">
              <a:xfrm>
                <a:off x="1440" y="1522"/>
                <a:ext cx="16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31" name="Line 11"/>
              <p:cNvSpPr>
                <a:spLocks noChangeShapeType="1"/>
              </p:cNvSpPr>
              <p:nvPr/>
            </p:nvSpPr>
            <p:spPr bwMode="auto">
              <a:xfrm>
                <a:off x="1688" y="1522"/>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1" name="Group 27"/>
            <p:cNvGrpSpPr/>
            <p:nvPr/>
          </p:nvGrpSpPr>
          <p:grpSpPr bwMode="auto">
            <a:xfrm>
              <a:off x="960" y="1344"/>
              <a:ext cx="1143" cy="365"/>
              <a:chOff x="960" y="2042"/>
              <a:chExt cx="1143" cy="365"/>
            </a:xfrm>
          </p:grpSpPr>
          <p:sp>
            <p:nvSpPr>
              <p:cNvPr id="149526" name="Rectangle 12"/>
              <p:cNvSpPr>
                <a:spLocks noChangeArrowheads="1"/>
              </p:cNvSpPr>
              <p:nvPr/>
            </p:nvSpPr>
            <p:spPr bwMode="auto">
              <a:xfrm>
                <a:off x="960" y="2042"/>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2</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7" name="Line 13"/>
              <p:cNvSpPr>
                <a:spLocks noChangeShapeType="1"/>
              </p:cNvSpPr>
              <p:nvPr/>
            </p:nvSpPr>
            <p:spPr bwMode="auto">
              <a:xfrm>
                <a:off x="1440" y="2085"/>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28" name="Line 14"/>
              <p:cNvSpPr>
                <a:spLocks noChangeShapeType="1"/>
              </p:cNvSpPr>
              <p:nvPr/>
            </p:nvSpPr>
            <p:spPr bwMode="auto">
              <a:xfrm>
                <a:off x="1896" y="2085"/>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2" name="Group 29"/>
            <p:cNvGrpSpPr/>
            <p:nvPr/>
          </p:nvGrpSpPr>
          <p:grpSpPr bwMode="auto">
            <a:xfrm>
              <a:off x="2640" y="1296"/>
              <a:ext cx="1143" cy="365"/>
              <a:chOff x="960" y="2612"/>
              <a:chExt cx="1143" cy="365"/>
            </a:xfrm>
          </p:grpSpPr>
          <p:sp>
            <p:nvSpPr>
              <p:cNvPr id="149524" name="Rectangle 15"/>
              <p:cNvSpPr>
                <a:spLocks noChangeArrowheads="1"/>
              </p:cNvSpPr>
              <p:nvPr/>
            </p:nvSpPr>
            <p:spPr bwMode="auto">
              <a:xfrm>
                <a:off x="960" y="2612"/>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3</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5" name="Line 16"/>
              <p:cNvSpPr>
                <a:spLocks noChangeShapeType="1"/>
              </p:cNvSpPr>
              <p:nvPr/>
            </p:nvSpPr>
            <p:spPr bwMode="auto">
              <a:xfrm>
                <a:off x="1440" y="2663"/>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49513" name="Rectangle 17"/>
            <p:cNvSpPr>
              <a:spLocks noChangeArrowheads="1"/>
            </p:cNvSpPr>
            <p:nvPr/>
          </p:nvSpPr>
          <p:spPr bwMode="auto">
            <a:xfrm>
              <a:off x="2640" y="2160"/>
              <a:ext cx="1143"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7</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grpSp>
          <p:nvGrpSpPr>
            <p:cNvPr id="149514" name="Group 25"/>
            <p:cNvGrpSpPr/>
            <p:nvPr/>
          </p:nvGrpSpPr>
          <p:grpSpPr bwMode="auto">
            <a:xfrm>
              <a:off x="960" y="1747"/>
              <a:ext cx="1079" cy="365"/>
              <a:chOff x="2451" y="944"/>
              <a:chExt cx="1079" cy="365"/>
            </a:xfrm>
          </p:grpSpPr>
          <p:sp>
            <p:nvSpPr>
              <p:cNvPr id="149521" name="Rectangle 18"/>
              <p:cNvSpPr>
                <a:spLocks noChangeArrowheads="1"/>
              </p:cNvSpPr>
              <p:nvPr/>
            </p:nvSpPr>
            <p:spPr bwMode="auto">
              <a:xfrm>
                <a:off x="2451" y="944"/>
                <a:ext cx="1079" cy="365"/>
              </a:xfrm>
              <a:prstGeom prst="rect">
                <a:avLst/>
              </a:prstGeom>
              <a:noFill/>
              <a:ln>
                <a:noFill/>
              </a:ln>
            </p:spPr>
            <p:txBody>
              <a:bodyPr wrap="none">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4</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BC</a:t>
                </a:r>
                <a:endParaRPr lang="en-US" altLang="zh-CN" sz="3200" b="1">
                  <a:solidFill>
                    <a:srgbClr val="000000"/>
                  </a:solidFill>
                  <a:latin typeface="Times New Roman" panose="02020603050405020304" charset="0"/>
                </a:endParaRPr>
              </a:p>
            </p:txBody>
          </p:sp>
          <p:sp>
            <p:nvSpPr>
              <p:cNvPr id="149522" name="Line 19"/>
              <p:cNvSpPr>
                <a:spLocks noChangeShapeType="1"/>
              </p:cNvSpPr>
              <p:nvPr/>
            </p:nvSpPr>
            <p:spPr bwMode="auto">
              <a:xfrm>
                <a:off x="3129" y="974"/>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49523" name="Line 20"/>
              <p:cNvSpPr>
                <a:spLocks noChangeShapeType="1"/>
              </p:cNvSpPr>
              <p:nvPr/>
            </p:nvSpPr>
            <p:spPr bwMode="auto">
              <a:xfrm>
                <a:off x="3336" y="974"/>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5" name="Group 30"/>
            <p:cNvGrpSpPr/>
            <p:nvPr/>
          </p:nvGrpSpPr>
          <p:grpSpPr bwMode="auto">
            <a:xfrm>
              <a:off x="957" y="2160"/>
              <a:ext cx="1827" cy="365"/>
              <a:chOff x="957" y="2160"/>
              <a:chExt cx="1827" cy="365"/>
            </a:xfrm>
          </p:grpSpPr>
          <p:sp>
            <p:nvSpPr>
              <p:cNvPr id="149519" name="Rectangle 21"/>
              <p:cNvSpPr>
                <a:spLocks noChangeArrowheads="1"/>
              </p:cNvSpPr>
              <p:nvPr/>
            </p:nvSpPr>
            <p:spPr bwMode="auto">
              <a:xfrm>
                <a:off x="957" y="2160"/>
                <a:ext cx="1827"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6</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20" name="Line 22"/>
              <p:cNvSpPr>
                <a:spLocks noChangeShapeType="1"/>
              </p:cNvSpPr>
              <p:nvPr/>
            </p:nvSpPr>
            <p:spPr bwMode="auto">
              <a:xfrm>
                <a:off x="1895" y="2201"/>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49516" name="Group 28"/>
            <p:cNvGrpSpPr/>
            <p:nvPr/>
          </p:nvGrpSpPr>
          <p:grpSpPr bwMode="auto">
            <a:xfrm>
              <a:off x="2637" y="1728"/>
              <a:ext cx="1635" cy="365"/>
              <a:chOff x="2448" y="1441"/>
              <a:chExt cx="1635" cy="365"/>
            </a:xfrm>
          </p:grpSpPr>
          <p:sp>
            <p:nvSpPr>
              <p:cNvPr id="149517" name="Rectangle 23"/>
              <p:cNvSpPr>
                <a:spLocks noChangeArrowheads="1"/>
              </p:cNvSpPr>
              <p:nvPr/>
            </p:nvSpPr>
            <p:spPr bwMode="auto">
              <a:xfrm>
                <a:off x="2448" y="1441"/>
                <a:ext cx="1635" cy="365"/>
              </a:xfrm>
              <a:prstGeom prst="rect">
                <a:avLst/>
              </a:prstGeom>
              <a:noFill/>
              <a:ln>
                <a:noFill/>
              </a:ln>
            </p:spPr>
            <p:txBody>
              <a:bodyPr>
                <a:spAutoFit/>
              </a:bodyPr>
              <a:lstStyle/>
              <a:p>
                <a:r>
                  <a:rPr lang="en-US" altLang="zh-CN" sz="3200" b="1" i="1">
                    <a:solidFill>
                      <a:srgbClr val="000000"/>
                    </a:solidFill>
                    <a:latin typeface="Times New Roman" panose="02020603050405020304" charset="0"/>
                  </a:rPr>
                  <a:t>Y</a:t>
                </a:r>
                <a:r>
                  <a:rPr lang="en-US" altLang="zh-CN" sz="3200" b="1" baseline="-25000">
                    <a:solidFill>
                      <a:srgbClr val="000000"/>
                    </a:solidFill>
                    <a:latin typeface="Times New Roman" panose="02020603050405020304" charset="0"/>
                  </a:rPr>
                  <a:t>5</a:t>
                </a:r>
                <a:r>
                  <a:rPr lang="en-US" altLang="zh-CN" sz="3200" b="1">
                    <a:solidFill>
                      <a:srgbClr val="000000"/>
                    </a:solidFill>
                    <a:latin typeface="Times New Roman" panose="02020603050405020304" charset="0"/>
                  </a:rPr>
                  <a:t>=</a:t>
                </a:r>
                <a:r>
                  <a:rPr lang="en-US" altLang="zh-CN" sz="3200" b="1" i="1">
                    <a:solidFill>
                      <a:srgbClr val="000000"/>
                    </a:solidFill>
                    <a:latin typeface="Times New Roman" panose="02020603050405020304" charset="0"/>
                  </a:rPr>
                  <a:t>A B C</a:t>
                </a:r>
                <a:endParaRPr lang="en-US" altLang="zh-CN" sz="3200" b="1">
                  <a:solidFill>
                    <a:srgbClr val="000000"/>
                  </a:solidFill>
                  <a:latin typeface="Times New Roman" panose="02020603050405020304" charset="0"/>
                </a:endParaRPr>
              </a:p>
            </p:txBody>
          </p:sp>
          <p:sp>
            <p:nvSpPr>
              <p:cNvPr id="149518" name="Line 24"/>
              <p:cNvSpPr>
                <a:spLocks noChangeShapeType="1"/>
              </p:cNvSpPr>
              <p:nvPr/>
            </p:nvSpPr>
            <p:spPr bwMode="auto">
              <a:xfrm>
                <a:off x="3168" y="1481"/>
                <a:ext cx="16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066800" y="762000"/>
            <a:ext cx="3733800" cy="519113"/>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(2)  </a:t>
            </a:r>
            <a:r>
              <a:rPr lang="zh-CN" altLang="en-US" sz="2800" b="1">
                <a:solidFill>
                  <a:srgbClr val="006600"/>
                </a:solidFill>
                <a:effectLst>
                  <a:outerShdw blurRad="38100" dist="38100" dir="2700000" algn="tl">
                    <a:srgbClr val="DDDDDD"/>
                  </a:outerShdw>
                </a:effectLst>
              </a:rPr>
              <a:t>应用逻辑代数化简</a:t>
            </a:r>
            <a:endParaRPr lang="zh-CN" altLang="en-US" sz="2800">
              <a:solidFill>
                <a:srgbClr val="006600"/>
              </a:solidFill>
              <a:effectLst>
                <a:outerShdw blurRad="38100" dist="38100" dir="2700000" algn="tl">
                  <a:srgbClr val="DDDDDD"/>
                </a:outerShdw>
              </a:effectLst>
            </a:endParaRPr>
          </a:p>
        </p:txBody>
      </p:sp>
      <p:grpSp>
        <p:nvGrpSpPr>
          <p:cNvPr id="2" name="Group 3"/>
          <p:cNvGrpSpPr/>
          <p:nvPr/>
        </p:nvGrpSpPr>
        <p:grpSpPr bwMode="auto">
          <a:xfrm>
            <a:off x="1295400" y="1524000"/>
            <a:ext cx="3886200" cy="808038"/>
            <a:chOff x="816" y="960"/>
            <a:chExt cx="2448" cy="509"/>
          </a:xfrm>
        </p:grpSpPr>
        <p:sp>
          <p:nvSpPr>
            <p:cNvPr id="86020" name="Text Box 4"/>
            <p:cNvSpPr txBox="1">
              <a:spLocks noChangeArrowheads="1"/>
            </p:cNvSpPr>
            <p:nvPr/>
          </p:nvSpPr>
          <p:spPr bwMode="auto">
            <a:xfrm>
              <a:off x="816" y="1104"/>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Y = </a:t>
              </a:r>
              <a:r>
                <a:rPr lang="en-US" altLang="zh-CN" sz="3200" b="1" i="1">
                  <a:solidFill>
                    <a:srgbClr val="000099"/>
                  </a:solidFill>
                  <a:effectLst>
                    <a:outerShdw blurRad="38100" dist="38100" dir="2700000" algn="tl">
                      <a:srgbClr val="DDDDDD"/>
                    </a:outerShdw>
                  </a:effectLst>
                </a:rPr>
                <a:t>A   AB   B   AB</a:t>
              </a:r>
              <a:endParaRPr lang="en-US" altLang="zh-CN" sz="3200" b="1">
                <a:solidFill>
                  <a:srgbClr val="000099"/>
                </a:solidFill>
                <a:effectLst>
                  <a:outerShdw blurRad="38100" dist="38100" dir="2700000" algn="tl">
                    <a:srgbClr val="DDDDDD"/>
                  </a:outerShdw>
                </a:effectLst>
              </a:endParaRPr>
            </a:p>
          </p:txBody>
        </p:sp>
        <p:grpSp>
          <p:nvGrpSpPr>
            <p:cNvPr id="109605" name="Group 5"/>
            <p:cNvGrpSpPr/>
            <p:nvPr/>
          </p:nvGrpSpPr>
          <p:grpSpPr bwMode="auto">
            <a:xfrm>
              <a:off x="1392" y="1056"/>
              <a:ext cx="1632" cy="96"/>
              <a:chOff x="3360" y="2784"/>
              <a:chExt cx="1632" cy="96"/>
            </a:xfrm>
          </p:grpSpPr>
          <p:sp>
            <p:nvSpPr>
              <p:cNvPr id="109609" name="Line 6"/>
              <p:cNvSpPr>
                <a:spLocks noChangeShapeType="1"/>
              </p:cNvSpPr>
              <p:nvPr/>
            </p:nvSpPr>
            <p:spPr bwMode="auto">
              <a:xfrm>
                <a:off x="3744" y="2880"/>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0" name="Line 7"/>
              <p:cNvSpPr>
                <a:spLocks noChangeShapeType="1"/>
              </p:cNvSpPr>
              <p:nvPr/>
            </p:nvSpPr>
            <p:spPr bwMode="auto">
              <a:xfrm>
                <a:off x="3360" y="2832"/>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1" name="Line 8"/>
              <p:cNvSpPr>
                <a:spLocks noChangeShapeType="1"/>
              </p:cNvSpPr>
              <p:nvPr/>
            </p:nvSpPr>
            <p:spPr bwMode="auto">
              <a:xfrm>
                <a:off x="4656" y="2880"/>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2" name="Line 9"/>
              <p:cNvSpPr>
                <a:spLocks noChangeShapeType="1"/>
              </p:cNvSpPr>
              <p:nvPr/>
            </p:nvSpPr>
            <p:spPr bwMode="auto">
              <a:xfrm>
                <a:off x="4224" y="2832"/>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13" name="Line 10"/>
              <p:cNvSpPr>
                <a:spLocks noChangeShapeType="1"/>
              </p:cNvSpPr>
              <p:nvPr/>
            </p:nvSpPr>
            <p:spPr bwMode="auto">
              <a:xfrm>
                <a:off x="3360" y="2784"/>
                <a:ext cx="163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27" name="Text Box 11"/>
            <p:cNvSpPr txBox="1">
              <a:spLocks noChangeArrowheads="1"/>
            </p:cNvSpPr>
            <p:nvPr/>
          </p:nvSpPr>
          <p:spPr bwMode="auto">
            <a:xfrm>
              <a:off x="2064" y="960"/>
              <a:ext cx="192" cy="480"/>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000099"/>
                  </a:solidFill>
                  <a:effectLst>
                    <a:outerShdw blurRad="38100" dist="38100" dir="2700000" algn="tl">
                      <a:srgbClr val="DDDDDD"/>
                    </a:outerShdw>
                  </a:effectLst>
                </a:rPr>
                <a:t>.</a:t>
              </a:r>
            </a:p>
          </p:txBody>
        </p:sp>
        <p:sp>
          <p:nvSpPr>
            <p:cNvPr id="86028" name="Rectangle 12"/>
            <p:cNvSpPr>
              <a:spLocks noChangeArrowheads="1"/>
            </p:cNvSpPr>
            <p:nvPr/>
          </p:nvSpPr>
          <p:spPr bwMode="auto">
            <a:xfrm>
              <a:off x="1536" y="960"/>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29" name="Rectangle 13"/>
            <p:cNvSpPr>
              <a:spLocks noChangeArrowheads="1"/>
            </p:cNvSpPr>
            <p:nvPr/>
          </p:nvSpPr>
          <p:spPr bwMode="auto">
            <a:xfrm>
              <a:off x="2448" y="960"/>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grpSp>
      <p:grpSp>
        <p:nvGrpSpPr>
          <p:cNvPr id="4" name="Group 14"/>
          <p:cNvGrpSpPr/>
          <p:nvPr/>
        </p:nvGrpSpPr>
        <p:grpSpPr bwMode="auto">
          <a:xfrm>
            <a:off x="1371600" y="3322638"/>
            <a:ext cx="3886200" cy="808037"/>
            <a:chOff x="864" y="2093"/>
            <a:chExt cx="2448" cy="509"/>
          </a:xfrm>
        </p:grpSpPr>
        <p:sp>
          <p:nvSpPr>
            <p:cNvPr id="86031" name="Text Box 15"/>
            <p:cNvSpPr txBox="1">
              <a:spLocks noChangeArrowheads="1"/>
            </p:cNvSpPr>
            <p:nvPr/>
          </p:nvSpPr>
          <p:spPr bwMode="auto">
            <a:xfrm>
              <a:off x="864" y="2237"/>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 </a:t>
              </a:r>
              <a:r>
                <a:rPr lang="en-US" altLang="zh-CN" sz="3200" b="1" i="1">
                  <a:solidFill>
                    <a:srgbClr val="000099"/>
                  </a:solidFill>
                  <a:effectLst>
                    <a:outerShdw blurRad="38100" dist="38100" dir="2700000" algn="tl">
                      <a:srgbClr val="DDDDDD"/>
                    </a:outerShdw>
                  </a:effectLst>
                </a:rPr>
                <a:t>A   AB +B   AB</a:t>
              </a:r>
            </a:p>
          </p:txBody>
        </p:sp>
        <p:sp>
          <p:nvSpPr>
            <p:cNvPr id="109600" name="Line 16"/>
            <p:cNvSpPr>
              <a:spLocks noChangeShapeType="1"/>
            </p:cNvSpPr>
            <p:nvPr/>
          </p:nvSpPr>
          <p:spPr bwMode="auto">
            <a:xfrm>
              <a:off x="1776" y="2285"/>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601" name="Line 17"/>
            <p:cNvSpPr>
              <a:spLocks noChangeShapeType="1"/>
            </p:cNvSpPr>
            <p:nvPr/>
          </p:nvSpPr>
          <p:spPr bwMode="auto">
            <a:xfrm>
              <a:off x="2688" y="2285"/>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34" name="Rectangle 18"/>
            <p:cNvSpPr>
              <a:spLocks noChangeArrowheads="1"/>
            </p:cNvSpPr>
            <p:nvPr/>
          </p:nvSpPr>
          <p:spPr bwMode="auto">
            <a:xfrm>
              <a:off x="1536" y="209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35" name="Rectangle 19"/>
            <p:cNvSpPr>
              <a:spLocks noChangeArrowheads="1"/>
            </p:cNvSpPr>
            <p:nvPr/>
          </p:nvSpPr>
          <p:spPr bwMode="auto">
            <a:xfrm>
              <a:off x="2448" y="209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grpSp>
      <p:grpSp>
        <p:nvGrpSpPr>
          <p:cNvPr id="5" name="Group 20"/>
          <p:cNvGrpSpPr/>
          <p:nvPr/>
        </p:nvGrpSpPr>
        <p:grpSpPr bwMode="auto">
          <a:xfrm>
            <a:off x="1676400" y="5151438"/>
            <a:ext cx="1936750" cy="579437"/>
            <a:chOff x="1056" y="3245"/>
            <a:chExt cx="1220" cy="365"/>
          </a:xfrm>
        </p:grpSpPr>
        <p:sp>
          <p:nvSpPr>
            <p:cNvPr id="86037" name="Rectangle 21"/>
            <p:cNvSpPr>
              <a:spLocks noChangeArrowheads="1"/>
            </p:cNvSpPr>
            <p:nvPr/>
          </p:nvSpPr>
          <p:spPr bwMode="auto">
            <a:xfrm>
              <a:off x="1056" y="3245"/>
              <a:ext cx="1220" cy="365"/>
            </a:xfrm>
            <a:prstGeom prst="rect">
              <a:avLst/>
            </a:prstGeom>
            <a:noFill/>
            <a:ln w="9525">
              <a:noFill/>
              <a:miter lim="800000"/>
            </a:ln>
          </p:spPr>
          <p:txBody>
            <a:bodyPr wrap="none">
              <a:spAutoFit/>
            </a:bodyPr>
            <a:lstStyle/>
            <a:p>
              <a:pPr>
                <a:spcBef>
                  <a:spcPct val="50000"/>
                </a:spcBef>
              </a:pPr>
              <a:r>
                <a:rPr lang="en-US" altLang="zh-CN" sz="3200" b="1">
                  <a:solidFill>
                    <a:srgbClr val="000099"/>
                  </a:solidFill>
                  <a:effectLst>
                    <a:outerShdw blurRad="38100" dist="38100" dir="2700000" algn="tl">
                      <a:srgbClr val="DDDDDD"/>
                    </a:outerShdw>
                  </a:effectLst>
                  <a:latin typeface="Times New Roman" panose="02020603050405020304" charset="0"/>
                </a:rPr>
                <a:t>= </a:t>
              </a:r>
              <a:r>
                <a:rPr lang="en-US" altLang="zh-CN" sz="3200" b="1" i="1">
                  <a:solidFill>
                    <a:srgbClr val="000099"/>
                  </a:solidFill>
                  <a:effectLst>
                    <a:outerShdw blurRad="38100" dist="38100" dir="2700000" algn="tl">
                      <a:srgbClr val="DDDDDD"/>
                    </a:outerShdw>
                  </a:effectLst>
                  <a:latin typeface="Times New Roman" panose="02020603050405020304" charset="0"/>
                </a:rPr>
                <a:t>AB +AB</a:t>
              </a:r>
              <a:endParaRPr lang="en-US" altLang="zh-CN" sz="3600" b="1">
                <a:solidFill>
                  <a:srgbClr val="000099"/>
                </a:solidFill>
                <a:effectLst>
                  <a:outerShdw blurRad="38100" dist="38100" dir="2700000" algn="tl">
                    <a:srgbClr val="DDDDDD"/>
                  </a:outerShdw>
                </a:effectLst>
                <a:latin typeface="Times New Roman" panose="02020603050405020304" charset="0"/>
              </a:endParaRPr>
            </a:p>
          </p:txBody>
        </p:sp>
        <p:sp>
          <p:nvSpPr>
            <p:cNvPr id="109597" name="Line 22"/>
            <p:cNvSpPr>
              <a:spLocks noChangeShapeType="1"/>
            </p:cNvSpPr>
            <p:nvPr/>
          </p:nvSpPr>
          <p:spPr bwMode="auto">
            <a:xfrm>
              <a:off x="1484" y="3309"/>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8" name="Line 23"/>
            <p:cNvSpPr>
              <a:spLocks noChangeShapeType="1"/>
            </p:cNvSpPr>
            <p:nvPr/>
          </p:nvSpPr>
          <p:spPr bwMode="auto">
            <a:xfrm>
              <a:off x="1868" y="3309"/>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40" name="AutoShape 24"/>
          <p:cNvSpPr>
            <a:spLocks noChangeArrowheads="1"/>
          </p:cNvSpPr>
          <p:nvPr/>
        </p:nvSpPr>
        <p:spPr bwMode="auto">
          <a:xfrm>
            <a:off x="4953000" y="2103438"/>
            <a:ext cx="304800" cy="914400"/>
          </a:xfrm>
          <a:prstGeom prst="curvedLeftArrow">
            <a:avLst>
              <a:gd name="adj1" fmla="val 60000"/>
              <a:gd name="adj2" fmla="val 120000"/>
              <a:gd name="adj3" fmla="val 33333"/>
            </a:avLst>
          </a:prstGeom>
          <a:solidFill>
            <a:srgbClr val="FFFF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86041" name="Rectangle 25" descr="90%"/>
          <p:cNvSpPr>
            <a:spLocks noChangeArrowheads="1"/>
          </p:cNvSpPr>
          <p:nvPr/>
        </p:nvSpPr>
        <p:spPr bwMode="auto">
          <a:xfrm>
            <a:off x="5638800" y="2179638"/>
            <a:ext cx="1447800" cy="608012"/>
          </a:xfrm>
          <a:prstGeom prst="rect">
            <a:avLst/>
          </a:prstGeom>
          <a:pattFill prst="pct90">
            <a:fgClr>
              <a:srgbClr val="FFCCCC"/>
            </a:fgClr>
            <a:bgClr>
              <a:schemeClr val="bg1"/>
            </a:bgClr>
          </a:pattFill>
          <a:ln w="28575">
            <a:solidFill>
              <a:srgbClr val="FF3300"/>
            </a:solidFill>
            <a:miter lim="800000"/>
          </a:ln>
        </p:spPr>
        <p:txBody>
          <a:bodyPr>
            <a:spAutoFit/>
          </a:bodyPr>
          <a:lstStyle/>
          <a:p>
            <a:pPr>
              <a:spcBef>
                <a:spcPct val="50000"/>
              </a:spcBef>
            </a:pPr>
            <a:r>
              <a:rPr lang="zh-CN" altLang="en-US" sz="3200" b="1">
                <a:solidFill>
                  <a:srgbClr val="FF3300"/>
                </a:solidFill>
                <a:latin typeface="Times New Roman" panose="02020603050405020304" charset="0"/>
              </a:rPr>
              <a:t>反演律</a:t>
            </a:r>
          </a:p>
        </p:txBody>
      </p:sp>
      <p:grpSp>
        <p:nvGrpSpPr>
          <p:cNvPr id="6" name="Group 26"/>
          <p:cNvGrpSpPr/>
          <p:nvPr/>
        </p:nvGrpSpPr>
        <p:grpSpPr bwMode="auto">
          <a:xfrm>
            <a:off x="1371600" y="4084638"/>
            <a:ext cx="5029200" cy="808037"/>
            <a:chOff x="864" y="2573"/>
            <a:chExt cx="3168" cy="509"/>
          </a:xfrm>
        </p:grpSpPr>
        <p:sp>
          <p:nvSpPr>
            <p:cNvPr id="86043" name="Text Box 27"/>
            <p:cNvSpPr txBox="1">
              <a:spLocks noChangeArrowheads="1"/>
            </p:cNvSpPr>
            <p:nvPr/>
          </p:nvSpPr>
          <p:spPr bwMode="auto">
            <a:xfrm>
              <a:off x="864" y="2717"/>
              <a:ext cx="316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 A  </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A+B</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B</a:t>
              </a:r>
              <a:r>
                <a:rPr lang="en-US" altLang="zh-CN" sz="3200" b="1">
                  <a:solidFill>
                    <a:srgbClr val="000099"/>
                  </a:solidFill>
                  <a:effectLst>
                    <a:outerShdw blurRad="38100" dist="38100" dir="2700000" algn="tl">
                      <a:srgbClr val="DDDDDD"/>
                    </a:outerShdw>
                  </a:effectLst>
                </a:rPr>
                <a:t>   (</a:t>
              </a:r>
              <a:r>
                <a:rPr lang="en-US" altLang="zh-CN" sz="3200" b="1" i="1">
                  <a:solidFill>
                    <a:srgbClr val="000099"/>
                  </a:solidFill>
                  <a:effectLst>
                    <a:outerShdw blurRad="38100" dist="38100" dir="2700000" algn="tl">
                      <a:srgbClr val="DDDDDD"/>
                    </a:outerShdw>
                  </a:effectLst>
                </a:rPr>
                <a:t>A+B</a:t>
              </a:r>
              <a:r>
                <a:rPr lang="en-US" altLang="zh-CN" sz="3200" b="1">
                  <a:solidFill>
                    <a:srgbClr val="000099"/>
                  </a:solidFill>
                  <a:effectLst>
                    <a:outerShdw blurRad="38100" dist="38100" dir="2700000" algn="tl">
                      <a:srgbClr val="DDDDDD"/>
                    </a:outerShdw>
                  </a:effectLst>
                </a:rPr>
                <a:t>)</a:t>
              </a:r>
            </a:p>
          </p:txBody>
        </p:sp>
        <p:sp>
          <p:nvSpPr>
            <p:cNvPr id="109590" name="Line 28"/>
            <p:cNvSpPr>
              <a:spLocks noChangeShapeType="1"/>
            </p:cNvSpPr>
            <p:nvPr/>
          </p:nvSpPr>
          <p:spPr bwMode="auto">
            <a:xfrm>
              <a:off x="1776"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45" name="Rectangle 29"/>
            <p:cNvSpPr>
              <a:spLocks noChangeArrowheads="1"/>
            </p:cNvSpPr>
            <p:nvPr/>
          </p:nvSpPr>
          <p:spPr bwMode="auto">
            <a:xfrm>
              <a:off x="1488" y="257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46" name="Rectangle 30"/>
            <p:cNvSpPr>
              <a:spLocks noChangeArrowheads="1"/>
            </p:cNvSpPr>
            <p:nvPr/>
          </p:nvSpPr>
          <p:spPr bwMode="auto">
            <a:xfrm>
              <a:off x="2736" y="2573"/>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109593" name="Line 31"/>
            <p:cNvSpPr>
              <a:spLocks noChangeShapeType="1"/>
            </p:cNvSpPr>
            <p:nvPr/>
          </p:nvSpPr>
          <p:spPr bwMode="auto">
            <a:xfrm>
              <a:off x="2112"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4" name="Line 32"/>
            <p:cNvSpPr>
              <a:spLocks noChangeShapeType="1"/>
            </p:cNvSpPr>
            <p:nvPr/>
          </p:nvSpPr>
          <p:spPr bwMode="auto">
            <a:xfrm>
              <a:off x="3024"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95" name="Line 33"/>
            <p:cNvSpPr>
              <a:spLocks noChangeShapeType="1"/>
            </p:cNvSpPr>
            <p:nvPr/>
          </p:nvSpPr>
          <p:spPr bwMode="auto">
            <a:xfrm>
              <a:off x="3360" y="2765"/>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6050" name="AutoShape 34"/>
          <p:cNvSpPr>
            <a:spLocks noChangeArrowheads="1"/>
          </p:cNvSpPr>
          <p:nvPr/>
        </p:nvSpPr>
        <p:spPr bwMode="auto">
          <a:xfrm>
            <a:off x="5867400" y="3779838"/>
            <a:ext cx="304800" cy="914400"/>
          </a:xfrm>
          <a:prstGeom prst="curvedLeftArrow">
            <a:avLst>
              <a:gd name="adj1" fmla="val 60000"/>
              <a:gd name="adj2" fmla="val 120000"/>
              <a:gd name="adj3" fmla="val 33333"/>
            </a:avLst>
          </a:prstGeom>
          <a:solidFill>
            <a:srgbClr val="33CC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86051" name="Rectangle 35"/>
          <p:cNvSpPr>
            <a:spLocks noChangeArrowheads="1"/>
          </p:cNvSpPr>
          <p:nvPr/>
        </p:nvSpPr>
        <p:spPr bwMode="auto">
          <a:xfrm>
            <a:off x="6477000" y="3932238"/>
            <a:ext cx="1447800" cy="608012"/>
          </a:xfrm>
          <a:prstGeom prst="rect">
            <a:avLst/>
          </a:prstGeom>
          <a:solidFill>
            <a:srgbClr val="FFFF99"/>
          </a:solidFill>
          <a:ln w="28575">
            <a:solidFill>
              <a:srgbClr val="FF3300"/>
            </a:solidFill>
            <a:miter lim="800000"/>
          </a:ln>
        </p:spPr>
        <p:txBody>
          <a:bodyPr>
            <a:spAutoFit/>
          </a:bodyPr>
          <a:lstStyle/>
          <a:p>
            <a:pPr>
              <a:spcBef>
                <a:spcPct val="50000"/>
              </a:spcBef>
            </a:pPr>
            <a:r>
              <a:rPr lang="zh-CN" altLang="en-US" sz="3200" b="1">
                <a:solidFill>
                  <a:srgbClr val="000099"/>
                </a:solidFill>
                <a:latin typeface="Times New Roman" panose="02020603050405020304" charset="0"/>
              </a:rPr>
              <a:t>反演律</a:t>
            </a:r>
            <a:endParaRPr lang="zh-CN" altLang="en-US" sz="3200" b="1">
              <a:solidFill>
                <a:schemeClr val="accent2"/>
              </a:solidFill>
              <a:latin typeface="Times New Roman" panose="02020603050405020304" charset="0"/>
            </a:endParaRPr>
          </a:p>
        </p:txBody>
      </p:sp>
      <p:grpSp>
        <p:nvGrpSpPr>
          <p:cNvPr id="7" name="Group 36"/>
          <p:cNvGrpSpPr/>
          <p:nvPr/>
        </p:nvGrpSpPr>
        <p:grpSpPr bwMode="auto">
          <a:xfrm>
            <a:off x="1371600" y="2468563"/>
            <a:ext cx="3886200" cy="808037"/>
            <a:chOff x="864" y="1555"/>
            <a:chExt cx="2448" cy="509"/>
          </a:xfrm>
        </p:grpSpPr>
        <p:sp>
          <p:nvSpPr>
            <p:cNvPr id="86053" name="Text Box 37"/>
            <p:cNvSpPr txBox="1">
              <a:spLocks noChangeArrowheads="1"/>
            </p:cNvSpPr>
            <p:nvPr/>
          </p:nvSpPr>
          <p:spPr bwMode="auto">
            <a:xfrm>
              <a:off x="864" y="1699"/>
              <a:ext cx="2448"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effectLst>
                    <a:outerShdw blurRad="38100" dist="38100" dir="2700000" algn="tl">
                      <a:srgbClr val="DDDDDD"/>
                    </a:outerShdw>
                  </a:effectLst>
                </a:rPr>
                <a:t>   = </a:t>
              </a:r>
              <a:r>
                <a:rPr lang="en-US" altLang="zh-CN" sz="3200" b="1" i="1">
                  <a:solidFill>
                    <a:srgbClr val="000099"/>
                  </a:solidFill>
                  <a:effectLst>
                    <a:outerShdw blurRad="38100" dist="38100" dir="2700000" algn="tl">
                      <a:srgbClr val="DDDDDD"/>
                    </a:outerShdw>
                  </a:effectLst>
                </a:rPr>
                <a:t>A   AB +B   AB</a:t>
              </a:r>
              <a:endParaRPr lang="en-US" altLang="zh-CN" sz="3200" b="1">
                <a:solidFill>
                  <a:srgbClr val="000099"/>
                </a:solidFill>
                <a:effectLst>
                  <a:outerShdw blurRad="38100" dist="38100" dir="2700000" algn="tl">
                    <a:srgbClr val="DDDDDD"/>
                  </a:outerShdw>
                </a:effectLst>
              </a:endParaRPr>
            </a:p>
          </p:txBody>
        </p:sp>
        <p:sp>
          <p:nvSpPr>
            <p:cNvPr id="109581" name="Line 38"/>
            <p:cNvSpPr>
              <a:spLocks noChangeShapeType="1"/>
            </p:cNvSpPr>
            <p:nvPr/>
          </p:nvSpPr>
          <p:spPr bwMode="auto">
            <a:xfrm>
              <a:off x="1776" y="1747"/>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2" name="Line 39"/>
            <p:cNvSpPr>
              <a:spLocks noChangeShapeType="1"/>
            </p:cNvSpPr>
            <p:nvPr/>
          </p:nvSpPr>
          <p:spPr bwMode="auto">
            <a:xfrm>
              <a:off x="1392" y="1699"/>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3" name="Line 40"/>
            <p:cNvSpPr>
              <a:spLocks noChangeShapeType="1"/>
            </p:cNvSpPr>
            <p:nvPr/>
          </p:nvSpPr>
          <p:spPr bwMode="auto">
            <a:xfrm>
              <a:off x="2688" y="1747"/>
              <a:ext cx="28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4" name="Line 41"/>
            <p:cNvSpPr>
              <a:spLocks noChangeShapeType="1"/>
            </p:cNvSpPr>
            <p:nvPr/>
          </p:nvSpPr>
          <p:spPr bwMode="auto">
            <a:xfrm>
              <a:off x="2256" y="1699"/>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09585" name="Line 42"/>
            <p:cNvSpPr>
              <a:spLocks noChangeShapeType="1"/>
            </p:cNvSpPr>
            <p:nvPr/>
          </p:nvSpPr>
          <p:spPr bwMode="auto">
            <a:xfrm>
              <a:off x="1392" y="1651"/>
              <a:ext cx="72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86059" name="Rectangle 43"/>
            <p:cNvSpPr>
              <a:spLocks noChangeArrowheads="1"/>
            </p:cNvSpPr>
            <p:nvPr/>
          </p:nvSpPr>
          <p:spPr bwMode="auto">
            <a:xfrm>
              <a:off x="1536" y="1555"/>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86060" name="Rectangle 44"/>
            <p:cNvSpPr>
              <a:spLocks noChangeArrowheads="1"/>
            </p:cNvSpPr>
            <p:nvPr/>
          </p:nvSpPr>
          <p:spPr bwMode="auto">
            <a:xfrm>
              <a:off x="2448" y="1555"/>
              <a:ext cx="204" cy="480"/>
            </a:xfrm>
            <a:prstGeom prst="rect">
              <a:avLst/>
            </a:prstGeom>
            <a:noFill/>
            <a:ln w="9525">
              <a:noFill/>
              <a:miter lim="800000"/>
            </a:ln>
            <a:effectLst/>
          </p:spPr>
          <p:txBody>
            <a:bodyPr wrap="none">
              <a:spAutoFit/>
            </a:bodyPr>
            <a:lstStyle/>
            <a:p>
              <a:pPr>
                <a:spcBef>
                  <a:spcPct val="50000"/>
                </a:spcBef>
              </a:pPr>
              <a:r>
                <a:rPr lang="en-US" altLang="zh-CN" sz="4400" b="1">
                  <a:solidFill>
                    <a:srgbClr val="000099"/>
                  </a:solidFill>
                  <a:effectLst>
                    <a:outerShdw blurRad="38100" dist="38100" dir="2700000" algn="tl">
                      <a:srgbClr val="DDDDDD"/>
                    </a:outerShdw>
                  </a:effectLst>
                  <a:latin typeface="Times New Roman" panose="02020603050405020304" charset="0"/>
                </a:rPr>
                <a:t>.</a:t>
              </a:r>
            </a:p>
          </p:txBody>
        </p:sp>
        <p:sp>
          <p:nvSpPr>
            <p:cNvPr id="109588" name="Line 45"/>
            <p:cNvSpPr>
              <a:spLocks noChangeShapeType="1"/>
            </p:cNvSpPr>
            <p:nvPr/>
          </p:nvSpPr>
          <p:spPr bwMode="auto">
            <a:xfrm>
              <a:off x="2256" y="1651"/>
              <a:ext cx="768"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6040"/>
                                        </p:tgtEl>
                                        <p:attrNameLst>
                                          <p:attrName>style.visibility</p:attrName>
                                        </p:attrNameLst>
                                      </p:cBhvr>
                                      <p:to>
                                        <p:strVal val="visible"/>
                                      </p:to>
                                    </p:set>
                                    <p:animEffect transition="in" filter="wipe(up)">
                                      <p:cBhvr>
                                        <p:cTn id="17" dur="500"/>
                                        <p:tgtEl>
                                          <p:spTgt spid="8604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6041"/>
                                        </p:tgtEl>
                                        <p:attrNameLst>
                                          <p:attrName>style.visibility</p:attrName>
                                        </p:attrNameLst>
                                      </p:cBhvr>
                                      <p:to>
                                        <p:strVal val="visible"/>
                                      </p:to>
                                    </p:set>
                                    <p:animEffect transition="in" filter="wipe(left)">
                                      <p:cBhvr>
                                        <p:cTn id="21" dur="500"/>
                                        <p:tgtEl>
                                          <p:spTgt spid="8604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6050"/>
                                        </p:tgtEl>
                                        <p:attrNameLst>
                                          <p:attrName>style.visibility</p:attrName>
                                        </p:attrNameLst>
                                      </p:cBhvr>
                                      <p:to>
                                        <p:strVal val="visible"/>
                                      </p:to>
                                    </p:set>
                                    <p:animEffect transition="in" filter="wipe(up)">
                                      <p:cBhvr>
                                        <p:cTn id="36" dur="500"/>
                                        <p:tgtEl>
                                          <p:spTgt spid="860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6051"/>
                                        </p:tgtEl>
                                        <p:attrNameLst>
                                          <p:attrName>style.visibility</p:attrName>
                                        </p:attrNameLst>
                                      </p:cBhvr>
                                      <p:to>
                                        <p:strVal val="visible"/>
                                      </p:to>
                                    </p:set>
                                    <p:animEffect transition="in" filter="wipe(left)">
                                      <p:cBhvr>
                                        <p:cTn id="41" dur="500"/>
                                        <p:tgtEl>
                                          <p:spTgt spid="8605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0" grpId="0" animBg="1"/>
      <p:bldP spid="86041" grpId="0" animBg="1" autoUpdateAnimBg="0"/>
      <p:bldP spid="86050" grpId="0" animBg="1"/>
      <p:bldP spid="8605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762000" y="381000"/>
            <a:ext cx="1381125" cy="519113"/>
          </a:xfrm>
          <a:prstGeom prst="rect">
            <a:avLst/>
          </a:prstGeom>
          <a:noFill/>
          <a:ln w="9525" cap="sq">
            <a:noFill/>
            <a:miter lim="800000"/>
          </a:ln>
          <a:effectLst/>
        </p:spPr>
        <p:txBody>
          <a:bodyPr>
            <a:spAutoFit/>
          </a:bodyPr>
          <a:lstStyle/>
          <a:p>
            <a:pPr>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p>
        </p:txBody>
      </p:sp>
      <p:grpSp>
        <p:nvGrpSpPr>
          <p:cNvPr id="2" name="Group 155"/>
          <p:cNvGrpSpPr/>
          <p:nvPr/>
        </p:nvGrpSpPr>
        <p:grpSpPr bwMode="auto">
          <a:xfrm>
            <a:off x="304800" y="838200"/>
            <a:ext cx="8153400" cy="5472113"/>
            <a:chOff x="192" y="528"/>
            <a:chExt cx="5136" cy="3447"/>
          </a:xfrm>
        </p:grpSpPr>
        <p:grpSp>
          <p:nvGrpSpPr>
            <p:cNvPr id="150532" name="Group 139"/>
            <p:cNvGrpSpPr/>
            <p:nvPr/>
          </p:nvGrpSpPr>
          <p:grpSpPr bwMode="auto">
            <a:xfrm>
              <a:off x="384" y="528"/>
              <a:ext cx="4944" cy="3447"/>
              <a:chOff x="384" y="528"/>
              <a:chExt cx="4944" cy="3447"/>
            </a:xfrm>
          </p:grpSpPr>
          <p:sp>
            <p:nvSpPr>
              <p:cNvPr id="150546" name="Rectangle 4"/>
              <p:cNvSpPr>
                <a:spLocks noChangeArrowheads="1"/>
              </p:cNvSpPr>
              <p:nvPr/>
            </p:nvSpPr>
            <p:spPr bwMode="auto">
              <a:xfrm>
                <a:off x="3360"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C</a:t>
                </a:r>
                <a:endParaRPr lang="en-US" altLang="zh-CN" sz="2800" b="1">
                  <a:solidFill>
                    <a:schemeClr val="bg1"/>
                  </a:solidFill>
                  <a:latin typeface="Times New Roman" panose="02020603050405020304" charset="0"/>
                </a:endParaRPr>
              </a:p>
            </p:txBody>
          </p:sp>
          <p:sp>
            <p:nvSpPr>
              <p:cNvPr id="150547" name="Rectangle 5"/>
              <p:cNvSpPr>
                <a:spLocks noChangeArrowheads="1"/>
              </p:cNvSpPr>
              <p:nvPr/>
            </p:nvSpPr>
            <p:spPr bwMode="auto">
              <a:xfrm>
                <a:off x="2544"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B</a:t>
                </a:r>
                <a:endParaRPr lang="en-US" altLang="zh-CN" sz="2800" b="1">
                  <a:solidFill>
                    <a:schemeClr val="bg1"/>
                  </a:solidFill>
                  <a:latin typeface="Times New Roman" panose="02020603050405020304" charset="0"/>
                </a:endParaRPr>
              </a:p>
            </p:txBody>
          </p:sp>
          <p:sp>
            <p:nvSpPr>
              <p:cNvPr id="150548" name="Rectangle 6"/>
              <p:cNvSpPr>
                <a:spLocks noChangeArrowheads="1"/>
              </p:cNvSpPr>
              <p:nvPr/>
            </p:nvSpPr>
            <p:spPr bwMode="auto">
              <a:xfrm>
                <a:off x="1728" y="3648"/>
                <a:ext cx="265"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endParaRPr lang="en-US" altLang="zh-CN" sz="2800" b="1">
                  <a:solidFill>
                    <a:schemeClr val="bg1"/>
                  </a:solidFill>
                  <a:latin typeface="Times New Roman" panose="02020603050405020304" charset="0"/>
                </a:endParaRPr>
              </a:p>
            </p:txBody>
          </p:sp>
          <p:sp>
            <p:nvSpPr>
              <p:cNvPr id="150549" name="Line 7"/>
              <p:cNvSpPr>
                <a:spLocks noChangeShapeType="1"/>
              </p:cNvSpPr>
              <p:nvPr/>
            </p:nvSpPr>
            <p:spPr bwMode="auto">
              <a:xfrm>
                <a:off x="667"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0" name="Line 8"/>
              <p:cNvSpPr>
                <a:spLocks noChangeShapeType="1"/>
              </p:cNvSpPr>
              <p:nvPr/>
            </p:nvSpPr>
            <p:spPr bwMode="auto">
              <a:xfrm>
                <a:off x="808"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1" name="Line 9"/>
              <p:cNvSpPr>
                <a:spLocks noChangeShapeType="1"/>
              </p:cNvSpPr>
              <p:nvPr/>
            </p:nvSpPr>
            <p:spPr bwMode="auto">
              <a:xfrm>
                <a:off x="949"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2" name="Line 10"/>
              <p:cNvSpPr>
                <a:spLocks noChangeShapeType="1"/>
              </p:cNvSpPr>
              <p:nvPr/>
            </p:nvSpPr>
            <p:spPr bwMode="auto">
              <a:xfrm>
                <a:off x="1279"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3" name="Line 11"/>
              <p:cNvSpPr>
                <a:spLocks noChangeShapeType="1"/>
              </p:cNvSpPr>
              <p:nvPr/>
            </p:nvSpPr>
            <p:spPr bwMode="auto">
              <a:xfrm>
                <a:off x="1420"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4" name="Line 12"/>
              <p:cNvSpPr>
                <a:spLocks noChangeShapeType="1"/>
              </p:cNvSpPr>
              <p:nvPr/>
            </p:nvSpPr>
            <p:spPr bwMode="auto">
              <a:xfrm>
                <a:off x="1561"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5" name="Line 13"/>
              <p:cNvSpPr>
                <a:spLocks noChangeShapeType="1"/>
              </p:cNvSpPr>
              <p:nvPr/>
            </p:nvSpPr>
            <p:spPr bwMode="auto">
              <a:xfrm>
                <a:off x="1891"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6" name="Line 14"/>
              <p:cNvSpPr>
                <a:spLocks noChangeShapeType="1"/>
              </p:cNvSpPr>
              <p:nvPr/>
            </p:nvSpPr>
            <p:spPr bwMode="auto">
              <a:xfrm>
                <a:off x="2032"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7" name="Line 15"/>
              <p:cNvSpPr>
                <a:spLocks noChangeShapeType="1"/>
              </p:cNvSpPr>
              <p:nvPr/>
            </p:nvSpPr>
            <p:spPr bwMode="auto">
              <a:xfrm>
                <a:off x="2173"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8" name="Line 16"/>
              <p:cNvSpPr>
                <a:spLocks noChangeShapeType="1"/>
              </p:cNvSpPr>
              <p:nvPr/>
            </p:nvSpPr>
            <p:spPr bwMode="auto">
              <a:xfrm>
                <a:off x="2503" y="1584"/>
                <a:ext cx="0"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59" name="Line 17"/>
              <p:cNvSpPr>
                <a:spLocks noChangeShapeType="1"/>
              </p:cNvSpPr>
              <p:nvPr/>
            </p:nvSpPr>
            <p:spPr bwMode="auto">
              <a:xfrm>
                <a:off x="2644"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0" name="Line 18"/>
              <p:cNvSpPr>
                <a:spLocks noChangeShapeType="1"/>
              </p:cNvSpPr>
              <p:nvPr/>
            </p:nvSpPr>
            <p:spPr bwMode="auto">
              <a:xfrm>
                <a:off x="2785"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1" name="Line 19"/>
              <p:cNvSpPr>
                <a:spLocks noChangeShapeType="1"/>
              </p:cNvSpPr>
              <p:nvPr/>
            </p:nvSpPr>
            <p:spPr bwMode="auto">
              <a:xfrm>
                <a:off x="3115"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2" name="Line 20"/>
              <p:cNvSpPr>
                <a:spLocks noChangeShapeType="1"/>
              </p:cNvSpPr>
              <p:nvPr/>
            </p:nvSpPr>
            <p:spPr bwMode="auto">
              <a:xfrm>
                <a:off x="3256"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3" name="Line 21"/>
              <p:cNvSpPr>
                <a:spLocks noChangeShapeType="1"/>
              </p:cNvSpPr>
              <p:nvPr/>
            </p:nvSpPr>
            <p:spPr bwMode="auto">
              <a:xfrm>
                <a:off x="3397"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4" name="Line 22"/>
              <p:cNvSpPr>
                <a:spLocks noChangeShapeType="1"/>
              </p:cNvSpPr>
              <p:nvPr/>
            </p:nvSpPr>
            <p:spPr bwMode="auto">
              <a:xfrm>
                <a:off x="3727"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5" name="Line 23"/>
              <p:cNvSpPr>
                <a:spLocks noChangeShapeType="1"/>
              </p:cNvSpPr>
              <p:nvPr/>
            </p:nvSpPr>
            <p:spPr bwMode="auto">
              <a:xfrm>
                <a:off x="3868" y="1584"/>
                <a:ext cx="0" cy="57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6" name="Line 24"/>
              <p:cNvSpPr>
                <a:spLocks noChangeShapeType="1"/>
              </p:cNvSpPr>
              <p:nvPr/>
            </p:nvSpPr>
            <p:spPr bwMode="auto">
              <a:xfrm>
                <a:off x="4010"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7" name="Line 25"/>
              <p:cNvSpPr>
                <a:spLocks noChangeShapeType="1"/>
              </p:cNvSpPr>
              <p:nvPr/>
            </p:nvSpPr>
            <p:spPr bwMode="auto">
              <a:xfrm>
                <a:off x="4339"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8" name="Line 26"/>
              <p:cNvSpPr>
                <a:spLocks noChangeShapeType="1"/>
              </p:cNvSpPr>
              <p:nvPr/>
            </p:nvSpPr>
            <p:spPr bwMode="auto">
              <a:xfrm>
                <a:off x="4480"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69" name="Line 27"/>
              <p:cNvSpPr>
                <a:spLocks noChangeShapeType="1"/>
              </p:cNvSpPr>
              <p:nvPr/>
            </p:nvSpPr>
            <p:spPr bwMode="auto">
              <a:xfrm>
                <a:off x="4622" y="1584"/>
                <a:ext cx="0" cy="96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0" name="Line 28"/>
              <p:cNvSpPr>
                <a:spLocks noChangeShapeType="1"/>
              </p:cNvSpPr>
              <p:nvPr/>
            </p:nvSpPr>
            <p:spPr bwMode="auto">
              <a:xfrm>
                <a:off x="4951" y="1584"/>
                <a:ext cx="0" cy="38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1" name="Line 29"/>
              <p:cNvSpPr>
                <a:spLocks noChangeShapeType="1"/>
              </p:cNvSpPr>
              <p:nvPr/>
            </p:nvSpPr>
            <p:spPr bwMode="auto">
              <a:xfrm>
                <a:off x="5093" y="1584"/>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2" name="Line 30"/>
              <p:cNvSpPr>
                <a:spLocks noChangeShapeType="1"/>
              </p:cNvSpPr>
              <p:nvPr/>
            </p:nvSpPr>
            <p:spPr bwMode="auto">
              <a:xfrm>
                <a:off x="5234" y="1584"/>
                <a:ext cx="0" cy="1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3" name="Line 31"/>
              <p:cNvSpPr>
                <a:spLocks noChangeShapeType="1"/>
              </p:cNvSpPr>
              <p:nvPr/>
            </p:nvSpPr>
            <p:spPr bwMode="auto">
              <a:xfrm flipV="1">
                <a:off x="1844" y="1776"/>
                <a:ext cx="0" cy="1152"/>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4" name="Line 32"/>
              <p:cNvSpPr>
                <a:spLocks noChangeShapeType="1"/>
              </p:cNvSpPr>
              <p:nvPr/>
            </p:nvSpPr>
            <p:spPr bwMode="auto">
              <a:xfrm flipV="1">
                <a:off x="2691" y="2160"/>
                <a:ext cx="0" cy="768"/>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5" name="Line 33"/>
              <p:cNvSpPr>
                <a:spLocks noChangeShapeType="1"/>
              </p:cNvSpPr>
              <p:nvPr/>
            </p:nvSpPr>
            <p:spPr bwMode="auto">
              <a:xfrm flipV="1">
                <a:off x="3492" y="2544"/>
                <a:ext cx="0" cy="384"/>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76" name="Rectangle 34"/>
              <p:cNvSpPr>
                <a:spLocks noChangeArrowheads="1"/>
              </p:cNvSpPr>
              <p:nvPr/>
            </p:nvSpPr>
            <p:spPr bwMode="auto">
              <a:xfrm>
                <a:off x="1655"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77" name="Text Box 35"/>
              <p:cNvSpPr txBox="1">
                <a:spLocks noChangeArrowheads="1"/>
              </p:cNvSpPr>
              <p:nvPr/>
            </p:nvSpPr>
            <p:spPr bwMode="auto">
              <a:xfrm>
                <a:off x="1749" y="2976"/>
                <a:ext cx="2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78" name="Oval 36"/>
              <p:cNvSpPr>
                <a:spLocks noChangeArrowheads="1"/>
              </p:cNvSpPr>
              <p:nvPr/>
            </p:nvSpPr>
            <p:spPr bwMode="auto">
              <a:xfrm>
                <a:off x="1797"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79" name="Line 37"/>
              <p:cNvSpPr>
                <a:spLocks noChangeShapeType="1"/>
              </p:cNvSpPr>
              <p:nvPr/>
            </p:nvSpPr>
            <p:spPr bwMode="auto">
              <a:xfrm>
                <a:off x="1844"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0" name="Oval 38"/>
              <p:cNvSpPr>
                <a:spLocks noChangeArrowheads="1"/>
              </p:cNvSpPr>
              <p:nvPr/>
            </p:nvSpPr>
            <p:spPr bwMode="auto">
              <a:xfrm>
                <a:off x="1820"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1" name="Rectangle 39"/>
              <p:cNvSpPr>
                <a:spLocks noChangeArrowheads="1"/>
              </p:cNvSpPr>
              <p:nvPr/>
            </p:nvSpPr>
            <p:spPr bwMode="auto">
              <a:xfrm>
                <a:off x="2503"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82" name="Text Box 40"/>
              <p:cNvSpPr txBox="1">
                <a:spLocks noChangeArrowheads="1"/>
              </p:cNvSpPr>
              <p:nvPr/>
            </p:nvSpPr>
            <p:spPr bwMode="auto">
              <a:xfrm>
                <a:off x="2597" y="2976"/>
                <a:ext cx="235"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83" name="Oval 41"/>
              <p:cNvSpPr>
                <a:spLocks noChangeArrowheads="1"/>
              </p:cNvSpPr>
              <p:nvPr/>
            </p:nvSpPr>
            <p:spPr bwMode="auto">
              <a:xfrm>
                <a:off x="2644"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4" name="Line 42"/>
              <p:cNvSpPr>
                <a:spLocks noChangeShapeType="1"/>
              </p:cNvSpPr>
              <p:nvPr/>
            </p:nvSpPr>
            <p:spPr bwMode="auto">
              <a:xfrm>
                <a:off x="2691"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5" name="Rectangle 43"/>
              <p:cNvSpPr>
                <a:spLocks noChangeArrowheads="1"/>
              </p:cNvSpPr>
              <p:nvPr/>
            </p:nvSpPr>
            <p:spPr bwMode="auto">
              <a:xfrm>
                <a:off x="3303" y="3024"/>
                <a:ext cx="377" cy="28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586" name="Text Box 44"/>
              <p:cNvSpPr txBox="1">
                <a:spLocks noChangeArrowheads="1"/>
              </p:cNvSpPr>
              <p:nvPr/>
            </p:nvSpPr>
            <p:spPr bwMode="auto">
              <a:xfrm>
                <a:off x="3397" y="2976"/>
                <a:ext cx="2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50587" name="Oval 45"/>
              <p:cNvSpPr>
                <a:spLocks noChangeArrowheads="1"/>
              </p:cNvSpPr>
              <p:nvPr/>
            </p:nvSpPr>
            <p:spPr bwMode="auto">
              <a:xfrm>
                <a:off x="3445" y="2928"/>
                <a:ext cx="94" cy="96"/>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8" name="Line 46"/>
              <p:cNvSpPr>
                <a:spLocks noChangeShapeType="1"/>
              </p:cNvSpPr>
              <p:nvPr/>
            </p:nvSpPr>
            <p:spPr bwMode="auto">
              <a:xfrm>
                <a:off x="3492" y="3312"/>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589" name="Line 47"/>
              <p:cNvSpPr>
                <a:spLocks noChangeShapeType="1"/>
              </p:cNvSpPr>
              <p:nvPr/>
            </p:nvSpPr>
            <p:spPr bwMode="auto">
              <a:xfrm>
                <a:off x="384" y="1968"/>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0" name="Line 48"/>
              <p:cNvSpPr>
                <a:spLocks noChangeShapeType="1"/>
              </p:cNvSpPr>
              <p:nvPr/>
            </p:nvSpPr>
            <p:spPr bwMode="auto">
              <a:xfrm>
                <a:off x="384" y="2784"/>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1" name="Line 49"/>
              <p:cNvSpPr>
                <a:spLocks noChangeShapeType="1"/>
              </p:cNvSpPr>
              <p:nvPr/>
            </p:nvSpPr>
            <p:spPr bwMode="auto">
              <a:xfrm>
                <a:off x="384" y="2352"/>
                <a:ext cx="49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2" name="Line 50"/>
              <p:cNvSpPr>
                <a:spLocks noChangeShapeType="1"/>
              </p:cNvSpPr>
              <p:nvPr/>
            </p:nvSpPr>
            <p:spPr bwMode="auto">
              <a:xfrm>
                <a:off x="384" y="1776"/>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3" name="Line 51"/>
              <p:cNvSpPr>
                <a:spLocks noChangeShapeType="1"/>
              </p:cNvSpPr>
              <p:nvPr/>
            </p:nvSpPr>
            <p:spPr bwMode="auto">
              <a:xfrm>
                <a:off x="384" y="2160"/>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4" name="Line 52"/>
              <p:cNvSpPr>
                <a:spLocks noChangeShapeType="1"/>
              </p:cNvSpPr>
              <p:nvPr/>
            </p:nvSpPr>
            <p:spPr bwMode="auto">
              <a:xfrm>
                <a:off x="384" y="2544"/>
                <a:ext cx="4944" cy="0"/>
              </a:xfrm>
              <a:prstGeom prst="line">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50595" name="Line 53"/>
              <p:cNvSpPr>
                <a:spLocks noChangeShapeType="1"/>
              </p:cNvSpPr>
              <p:nvPr/>
            </p:nvSpPr>
            <p:spPr bwMode="auto">
              <a:xfrm>
                <a:off x="1844" y="3456"/>
                <a:ext cx="28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596" name="Line 54"/>
              <p:cNvSpPr>
                <a:spLocks noChangeShapeType="1"/>
              </p:cNvSpPr>
              <p:nvPr/>
            </p:nvSpPr>
            <p:spPr bwMode="auto">
              <a:xfrm flipV="1">
                <a:off x="2126" y="1968"/>
                <a:ext cx="0" cy="1488"/>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7" name="Line 55"/>
              <p:cNvSpPr>
                <a:spLocks noChangeShapeType="1"/>
              </p:cNvSpPr>
              <p:nvPr/>
            </p:nvSpPr>
            <p:spPr bwMode="auto">
              <a:xfrm>
                <a:off x="2691" y="3456"/>
                <a:ext cx="283"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598" name="Line 56"/>
              <p:cNvSpPr>
                <a:spLocks noChangeShapeType="1"/>
              </p:cNvSpPr>
              <p:nvPr/>
            </p:nvSpPr>
            <p:spPr bwMode="auto">
              <a:xfrm flipV="1">
                <a:off x="2974" y="2352"/>
                <a:ext cx="0" cy="1104"/>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599" name="Line 57"/>
              <p:cNvSpPr>
                <a:spLocks noChangeShapeType="1"/>
              </p:cNvSpPr>
              <p:nvPr/>
            </p:nvSpPr>
            <p:spPr bwMode="auto">
              <a:xfrm>
                <a:off x="3492" y="3456"/>
                <a:ext cx="423"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50600" name="Line 58"/>
              <p:cNvSpPr>
                <a:spLocks noChangeShapeType="1"/>
              </p:cNvSpPr>
              <p:nvPr/>
            </p:nvSpPr>
            <p:spPr bwMode="auto">
              <a:xfrm flipV="1">
                <a:off x="3915" y="2784"/>
                <a:ext cx="0" cy="672"/>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50601" name="Rectangle 59"/>
              <p:cNvSpPr>
                <a:spLocks noChangeArrowheads="1"/>
              </p:cNvSpPr>
              <p:nvPr/>
            </p:nvSpPr>
            <p:spPr bwMode="auto">
              <a:xfrm>
                <a:off x="2409"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2" name="Text Box 60"/>
              <p:cNvSpPr txBox="1">
                <a:spLocks noChangeArrowheads="1"/>
              </p:cNvSpPr>
              <p:nvPr/>
            </p:nvSpPr>
            <p:spPr bwMode="auto">
              <a:xfrm>
                <a:off x="2503"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3" name="Line 61"/>
              <p:cNvSpPr>
                <a:spLocks noChangeShapeType="1"/>
              </p:cNvSpPr>
              <p:nvPr/>
            </p:nvSpPr>
            <p:spPr bwMode="auto">
              <a:xfrm flipV="1">
                <a:off x="2644"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04" name="Rectangle 62"/>
              <p:cNvSpPr>
                <a:spLocks noChangeArrowheads="1"/>
              </p:cNvSpPr>
              <p:nvPr/>
            </p:nvSpPr>
            <p:spPr bwMode="auto">
              <a:xfrm>
                <a:off x="572"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5" name="Text Box 63"/>
              <p:cNvSpPr txBox="1">
                <a:spLocks noChangeArrowheads="1"/>
              </p:cNvSpPr>
              <p:nvPr/>
            </p:nvSpPr>
            <p:spPr bwMode="auto">
              <a:xfrm>
                <a:off x="667"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6" name="Line 64"/>
              <p:cNvSpPr>
                <a:spLocks noChangeShapeType="1"/>
              </p:cNvSpPr>
              <p:nvPr/>
            </p:nvSpPr>
            <p:spPr bwMode="auto">
              <a:xfrm flipV="1">
                <a:off x="808"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07" name="Rectangle 65"/>
              <p:cNvSpPr>
                <a:spLocks noChangeArrowheads="1"/>
              </p:cNvSpPr>
              <p:nvPr/>
            </p:nvSpPr>
            <p:spPr bwMode="auto">
              <a:xfrm>
                <a:off x="1184"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08" name="Text Box 66"/>
              <p:cNvSpPr txBox="1">
                <a:spLocks noChangeArrowheads="1"/>
              </p:cNvSpPr>
              <p:nvPr/>
            </p:nvSpPr>
            <p:spPr bwMode="auto">
              <a:xfrm>
                <a:off x="1279"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09" name="Line 67"/>
              <p:cNvSpPr>
                <a:spLocks noChangeShapeType="1"/>
              </p:cNvSpPr>
              <p:nvPr/>
            </p:nvSpPr>
            <p:spPr bwMode="auto">
              <a:xfrm flipV="1">
                <a:off x="1420"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0" name="Rectangle 68"/>
              <p:cNvSpPr>
                <a:spLocks noChangeArrowheads="1"/>
              </p:cNvSpPr>
              <p:nvPr/>
            </p:nvSpPr>
            <p:spPr bwMode="auto">
              <a:xfrm>
                <a:off x="1797" y="1200"/>
                <a:ext cx="470"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1" name="Text Box 69"/>
              <p:cNvSpPr txBox="1">
                <a:spLocks noChangeArrowheads="1"/>
              </p:cNvSpPr>
              <p:nvPr/>
            </p:nvSpPr>
            <p:spPr bwMode="auto">
              <a:xfrm>
                <a:off x="1891" y="1152"/>
                <a:ext cx="32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2" name="Line 70"/>
              <p:cNvSpPr>
                <a:spLocks noChangeShapeType="1"/>
              </p:cNvSpPr>
              <p:nvPr/>
            </p:nvSpPr>
            <p:spPr bwMode="auto">
              <a:xfrm flipV="1">
                <a:off x="2032"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3" name="Rectangle 71"/>
              <p:cNvSpPr>
                <a:spLocks noChangeArrowheads="1"/>
              </p:cNvSpPr>
              <p:nvPr/>
            </p:nvSpPr>
            <p:spPr bwMode="auto">
              <a:xfrm>
                <a:off x="4857"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4" name="Text Box 72"/>
              <p:cNvSpPr txBox="1">
                <a:spLocks noChangeArrowheads="1"/>
              </p:cNvSpPr>
              <p:nvPr/>
            </p:nvSpPr>
            <p:spPr bwMode="auto">
              <a:xfrm>
                <a:off x="4951"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5" name="Line 73"/>
              <p:cNvSpPr>
                <a:spLocks noChangeShapeType="1"/>
              </p:cNvSpPr>
              <p:nvPr/>
            </p:nvSpPr>
            <p:spPr bwMode="auto">
              <a:xfrm flipV="1">
                <a:off x="5093"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6" name="Rectangle 74"/>
              <p:cNvSpPr>
                <a:spLocks noChangeArrowheads="1"/>
              </p:cNvSpPr>
              <p:nvPr/>
            </p:nvSpPr>
            <p:spPr bwMode="auto">
              <a:xfrm>
                <a:off x="3633"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17" name="Text Box 75"/>
              <p:cNvSpPr txBox="1">
                <a:spLocks noChangeArrowheads="1"/>
              </p:cNvSpPr>
              <p:nvPr/>
            </p:nvSpPr>
            <p:spPr bwMode="auto">
              <a:xfrm>
                <a:off x="3727"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18" name="Line 76"/>
              <p:cNvSpPr>
                <a:spLocks noChangeShapeType="1"/>
              </p:cNvSpPr>
              <p:nvPr/>
            </p:nvSpPr>
            <p:spPr bwMode="auto">
              <a:xfrm flipV="1">
                <a:off x="3868"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19" name="Rectangle 77"/>
              <p:cNvSpPr>
                <a:spLocks noChangeArrowheads="1"/>
              </p:cNvSpPr>
              <p:nvPr/>
            </p:nvSpPr>
            <p:spPr bwMode="auto">
              <a:xfrm>
                <a:off x="4245"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20" name="Text Box 78"/>
              <p:cNvSpPr txBox="1">
                <a:spLocks noChangeArrowheads="1"/>
              </p:cNvSpPr>
              <p:nvPr/>
            </p:nvSpPr>
            <p:spPr bwMode="auto">
              <a:xfrm>
                <a:off x="4339"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21" name="Line 79"/>
              <p:cNvSpPr>
                <a:spLocks noChangeShapeType="1"/>
              </p:cNvSpPr>
              <p:nvPr/>
            </p:nvSpPr>
            <p:spPr bwMode="auto">
              <a:xfrm flipV="1">
                <a:off x="4480"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22" name="Rectangle 80"/>
              <p:cNvSpPr>
                <a:spLocks noChangeArrowheads="1"/>
              </p:cNvSpPr>
              <p:nvPr/>
            </p:nvSpPr>
            <p:spPr bwMode="auto">
              <a:xfrm>
                <a:off x="3021" y="1200"/>
                <a:ext cx="471" cy="384"/>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50623" name="Text Box 81"/>
              <p:cNvSpPr txBox="1">
                <a:spLocks noChangeArrowheads="1"/>
              </p:cNvSpPr>
              <p:nvPr/>
            </p:nvSpPr>
            <p:spPr bwMode="auto">
              <a:xfrm>
                <a:off x="3115" y="1152"/>
                <a:ext cx="33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sz="3600" b="1">
                  <a:solidFill>
                    <a:srgbClr val="333300"/>
                  </a:solidFill>
                </a:endParaRPr>
              </a:p>
            </p:txBody>
          </p:sp>
          <p:sp>
            <p:nvSpPr>
              <p:cNvPr id="150624" name="Line 82"/>
              <p:cNvSpPr>
                <a:spLocks noChangeShapeType="1"/>
              </p:cNvSpPr>
              <p:nvPr/>
            </p:nvSpPr>
            <p:spPr bwMode="auto">
              <a:xfrm flipV="1">
                <a:off x="3256" y="864"/>
                <a:ext cx="0" cy="33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25" name="Text Box 83"/>
              <p:cNvSpPr txBox="1">
                <a:spLocks noChangeArrowheads="1"/>
              </p:cNvSpPr>
              <p:nvPr/>
            </p:nvSpPr>
            <p:spPr bwMode="auto">
              <a:xfrm>
                <a:off x="672" y="528"/>
                <a:ext cx="423"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r>
                  <a:rPr lang="en-US" altLang="zh-CN" sz="2800" b="1" baseline="-25000">
                    <a:solidFill>
                      <a:srgbClr val="333300"/>
                    </a:solidFill>
                  </a:rPr>
                  <a:t>0</a:t>
                </a:r>
              </a:p>
            </p:txBody>
          </p:sp>
          <p:sp>
            <p:nvSpPr>
              <p:cNvPr id="150626" name="Rectangle 84"/>
              <p:cNvSpPr>
                <a:spLocks noChangeArrowheads="1"/>
              </p:cNvSpPr>
              <p:nvPr/>
            </p:nvSpPr>
            <p:spPr bwMode="auto">
              <a:xfrm>
                <a:off x="1248" y="528"/>
                <a:ext cx="376"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a:t>
                </a:r>
              </a:p>
            </p:txBody>
          </p:sp>
          <p:sp>
            <p:nvSpPr>
              <p:cNvPr id="150627" name="Rectangle 85"/>
              <p:cNvSpPr>
                <a:spLocks noChangeArrowheads="1"/>
              </p:cNvSpPr>
              <p:nvPr/>
            </p:nvSpPr>
            <p:spPr bwMode="auto">
              <a:xfrm>
                <a:off x="1920"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a:t>
                </a:r>
              </a:p>
            </p:txBody>
          </p:sp>
          <p:sp>
            <p:nvSpPr>
              <p:cNvPr id="150628" name="Rectangle 86"/>
              <p:cNvSpPr>
                <a:spLocks noChangeArrowheads="1"/>
              </p:cNvSpPr>
              <p:nvPr/>
            </p:nvSpPr>
            <p:spPr bwMode="auto">
              <a:xfrm>
                <a:off x="2448" y="528"/>
                <a:ext cx="376"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a:t>
                </a:r>
              </a:p>
            </p:txBody>
          </p:sp>
          <p:sp>
            <p:nvSpPr>
              <p:cNvPr id="150629" name="Rectangle 87"/>
              <p:cNvSpPr>
                <a:spLocks noChangeArrowheads="1"/>
              </p:cNvSpPr>
              <p:nvPr/>
            </p:nvSpPr>
            <p:spPr bwMode="auto">
              <a:xfrm>
                <a:off x="3072"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4</a:t>
                </a:r>
              </a:p>
            </p:txBody>
          </p:sp>
          <p:sp>
            <p:nvSpPr>
              <p:cNvPr id="150630" name="Rectangle 88"/>
              <p:cNvSpPr>
                <a:spLocks noChangeArrowheads="1"/>
              </p:cNvSpPr>
              <p:nvPr/>
            </p:nvSpPr>
            <p:spPr bwMode="auto">
              <a:xfrm>
                <a:off x="3696"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5</a:t>
                </a:r>
              </a:p>
            </p:txBody>
          </p:sp>
          <p:sp>
            <p:nvSpPr>
              <p:cNvPr id="150631" name="Rectangle 89"/>
              <p:cNvSpPr>
                <a:spLocks noChangeArrowheads="1"/>
              </p:cNvSpPr>
              <p:nvPr/>
            </p:nvSpPr>
            <p:spPr bwMode="auto">
              <a:xfrm>
                <a:off x="4272"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6</a:t>
                </a:r>
              </a:p>
            </p:txBody>
          </p:sp>
          <p:sp>
            <p:nvSpPr>
              <p:cNvPr id="150632" name="Rectangle 90"/>
              <p:cNvSpPr>
                <a:spLocks noChangeArrowheads="1"/>
              </p:cNvSpPr>
              <p:nvPr/>
            </p:nvSpPr>
            <p:spPr bwMode="auto">
              <a:xfrm>
                <a:off x="4944" y="5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7</a:t>
                </a:r>
              </a:p>
            </p:txBody>
          </p:sp>
          <p:sp>
            <p:nvSpPr>
              <p:cNvPr id="150633" name="Oval 118"/>
              <p:cNvSpPr>
                <a:spLocks noChangeArrowheads="1"/>
              </p:cNvSpPr>
              <p:nvPr/>
            </p:nvSpPr>
            <p:spPr bwMode="auto">
              <a:xfrm>
                <a:off x="2663"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4" name="Oval 119"/>
              <p:cNvSpPr>
                <a:spLocks noChangeArrowheads="1"/>
              </p:cNvSpPr>
              <p:nvPr/>
            </p:nvSpPr>
            <p:spPr bwMode="auto">
              <a:xfrm>
                <a:off x="3456" y="3648"/>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5" name="Oval 120"/>
              <p:cNvSpPr>
                <a:spLocks noChangeArrowheads="1"/>
              </p:cNvSpPr>
              <p:nvPr/>
            </p:nvSpPr>
            <p:spPr bwMode="auto">
              <a:xfrm>
                <a:off x="784"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6" name="Oval 121"/>
              <p:cNvSpPr>
                <a:spLocks noChangeArrowheads="1"/>
              </p:cNvSpPr>
              <p:nvPr/>
            </p:nvSpPr>
            <p:spPr bwMode="auto">
              <a:xfrm>
                <a:off x="139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7" name="Oval 122"/>
              <p:cNvSpPr>
                <a:spLocks noChangeArrowheads="1"/>
              </p:cNvSpPr>
              <p:nvPr/>
            </p:nvSpPr>
            <p:spPr bwMode="auto">
              <a:xfrm>
                <a:off x="2004"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8" name="Oval 123"/>
              <p:cNvSpPr>
                <a:spLocks noChangeArrowheads="1"/>
              </p:cNvSpPr>
              <p:nvPr/>
            </p:nvSpPr>
            <p:spPr bwMode="auto">
              <a:xfrm>
                <a:off x="2613"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39" name="Oval 124"/>
              <p:cNvSpPr>
                <a:spLocks noChangeArrowheads="1"/>
              </p:cNvSpPr>
              <p:nvPr/>
            </p:nvSpPr>
            <p:spPr bwMode="auto">
              <a:xfrm>
                <a:off x="3228"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0" name="Oval 125"/>
              <p:cNvSpPr>
                <a:spLocks noChangeArrowheads="1"/>
              </p:cNvSpPr>
              <p:nvPr/>
            </p:nvSpPr>
            <p:spPr bwMode="auto">
              <a:xfrm>
                <a:off x="3840"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1" name="Oval 126"/>
              <p:cNvSpPr>
                <a:spLocks noChangeArrowheads="1"/>
              </p:cNvSpPr>
              <p:nvPr/>
            </p:nvSpPr>
            <p:spPr bwMode="auto">
              <a:xfrm>
                <a:off x="506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2" name="Oval 127"/>
              <p:cNvSpPr>
                <a:spLocks noChangeArrowheads="1"/>
              </p:cNvSpPr>
              <p:nvPr/>
            </p:nvSpPr>
            <p:spPr bwMode="auto">
              <a:xfrm>
                <a:off x="4452" y="816"/>
                <a:ext cx="59" cy="59"/>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0643" name="Rectangle 128"/>
              <p:cNvSpPr>
                <a:spLocks noChangeArrowheads="1"/>
              </p:cNvSpPr>
              <p:nvPr/>
            </p:nvSpPr>
            <p:spPr bwMode="auto">
              <a:xfrm>
                <a:off x="1824" y="3504"/>
                <a:ext cx="190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0              1            1</a:t>
                </a:r>
              </a:p>
            </p:txBody>
          </p:sp>
          <p:sp>
            <p:nvSpPr>
              <p:cNvPr id="150644" name="Rectangle 129"/>
              <p:cNvSpPr>
                <a:spLocks noChangeArrowheads="1"/>
              </p:cNvSpPr>
              <p:nvPr/>
            </p:nvSpPr>
            <p:spPr bwMode="auto">
              <a:xfrm>
                <a:off x="1824" y="2736"/>
                <a:ext cx="1964"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1              0             0</a:t>
                </a:r>
              </a:p>
            </p:txBody>
          </p:sp>
          <p:grpSp>
            <p:nvGrpSpPr>
              <p:cNvPr id="150645" name="Group 130"/>
              <p:cNvGrpSpPr/>
              <p:nvPr/>
            </p:nvGrpSpPr>
            <p:grpSpPr bwMode="auto">
              <a:xfrm>
                <a:off x="816" y="864"/>
                <a:ext cx="4467" cy="327"/>
                <a:chOff x="912" y="528"/>
                <a:chExt cx="4603" cy="327"/>
              </a:xfrm>
            </p:grpSpPr>
            <p:sp>
              <p:nvSpPr>
                <p:cNvPr id="150646" name="Text Box 131"/>
                <p:cNvSpPr txBox="1">
                  <a:spLocks noChangeArrowheads="1"/>
                </p:cNvSpPr>
                <p:nvPr/>
              </p:nvSpPr>
              <p:spPr bwMode="auto">
                <a:xfrm>
                  <a:off x="2784" y="52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600" b="1">
                    <a:solidFill>
                      <a:srgbClr val="FF0000"/>
                    </a:solidFill>
                  </a:endParaRPr>
                </a:p>
              </p:txBody>
            </p:sp>
            <p:sp>
              <p:nvSpPr>
                <p:cNvPr id="150647" name="Rectangle 132"/>
                <p:cNvSpPr>
                  <a:spLocks noChangeArrowheads="1"/>
                </p:cNvSpPr>
                <p:nvPr/>
              </p:nvSpPr>
              <p:spPr bwMode="auto">
                <a:xfrm>
                  <a:off x="2160"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48" name="Rectangle 133"/>
                <p:cNvSpPr>
                  <a:spLocks noChangeArrowheads="1"/>
                </p:cNvSpPr>
                <p:nvPr/>
              </p:nvSpPr>
              <p:spPr bwMode="auto">
                <a:xfrm>
                  <a:off x="1536"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49" name="Rectangle 134"/>
                <p:cNvSpPr>
                  <a:spLocks noChangeArrowheads="1"/>
                </p:cNvSpPr>
                <p:nvPr/>
              </p:nvSpPr>
              <p:spPr bwMode="auto">
                <a:xfrm>
                  <a:off x="912"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0" name="Rectangle 135"/>
                <p:cNvSpPr>
                  <a:spLocks noChangeArrowheads="1"/>
                </p:cNvSpPr>
                <p:nvPr/>
              </p:nvSpPr>
              <p:spPr bwMode="auto">
                <a:xfrm>
                  <a:off x="3408"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1" name="Rectangle 136"/>
                <p:cNvSpPr>
                  <a:spLocks noChangeArrowheads="1"/>
                </p:cNvSpPr>
                <p:nvPr/>
              </p:nvSpPr>
              <p:spPr bwMode="auto">
                <a:xfrm>
                  <a:off x="4032"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2" name="Rectangle 137"/>
                <p:cNvSpPr>
                  <a:spLocks noChangeArrowheads="1"/>
                </p:cNvSpPr>
                <p:nvPr/>
              </p:nvSpPr>
              <p:spPr bwMode="auto">
                <a:xfrm>
                  <a:off x="4656"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0653" name="Rectangle 138"/>
                <p:cNvSpPr>
                  <a:spLocks noChangeArrowheads="1"/>
                </p:cNvSpPr>
                <p:nvPr/>
              </p:nvSpPr>
              <p:spPr bwMode="auto">
                <a:xfrm>
                  <a:off x="5280" y="528"/>
                  <a:ext cx="235"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grpSp>
        <p:grpSp>
          <p:nvGrpSpPr>
            <p:cNvPr id="150533" name="Group 154"/>
            <p:cNvGrpSpPr/>
            <p:nvPr/>
          </p:nvGrpSpPr>
          <p:grpSpPr bwMode="auto">
            <a:xfrm>
              <a:off x="192" y="1597"/>
              <a:ext cx="223" cy="1309"/>
              <a:chOff x="192" y="1597"/>
              <a:chExt cx="223" cy="1309"/>
            </a:xfrm>
          </p:grpSpPr>
          <p:grpSp>
            <p:nvGrpSpPr>
              <p:cNvPr id="150534" name="Group 145"/>
              <p:cNvGrpSpPr/>
              <p:nvPr/>
            </p:nvGrpSpPr>
            <p:grpSpPr bwMode="auto">
              <a:xfrm>
                <a:off x="192" y="1597"/>
                <a:ext cx="223" cy="467"/>
                <a:chOff x="192" y="2438"/>
                <a:chExt cx="223" cy="467"/>
              </a:xfrm>
            </p:grpSpPr>
            <p:sp>
              <p:nvSpPr>
                <p:cNvPr id="150543" name="Rectangle 140"/>
                <p:cNvSpPr>
                  <a:spLocks noChangeArrowheads="1"/>
                </p:cNvSpPr>
                <p:nvPr/>
              </p:nvSpPr>
              <p:spPr bwMode="auto">
                <a:xfrm>
                  <a:off x="192" y="2655"/>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A</a:t>
                  </a:r>
                </a:p>
              </p:txBody>
            </p:sp>
            <p:sp>
              <p:nvSpPr>
                <p:cNvPr id="150544" name="Rectangle 141"/>
                <p:cNvSpPr>
                  <a:spLocks noChangeArrowheads="1"/>
                </p:cNvSpPr>
                <p:nvPr/>
              </p:nvSpPr>
              <p:spPr bwMode="auto">
                <a:xfrm>
                  <a:off x="192" y="2438"/>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A</a:t>
                  </a:r>
                </a:p>
              </p:txBody>
            </p:sp>
            <p:sp>
              <p:nvSpPr>
                <p:cNvPr id="150545" name="Line 144"/>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0535" name="Group 146"/>
              <p:cNvGrpSpPr/>
              <p:nvPr/>
            </p:nvGrpSpPr>
            <p:grpSpPr bwMode="auto">
              <a:xfrm>
                <a:off x="192" y="2016"/>
                <a:ext cx="223" cy="467"/>
                <a:chOff x="192" y="2438"/>
                <a:chExt cx="223" cy="467"/>
              </a:xfrm>
            </p:grpSpPr>
            <p:sp>
              <p:nvSpPr>
                <p:cNvPr id="150540" name="Rectangle 147"/>
                <p:cNvSpPr>
                  <a:spLocks noChangeArrowheads="1"/>
                </p:cNvSpPr>
                <p:nvPr/>
              </p:nvSpPr>
              <p:spPr bwMode="auto">
                <a:xfrm>
                  <a:off x="192" y="2655"/>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B</a:t>
                  </a:r>
                </a:p>
              </p:txBody>
            </p:sp>
            <p:sp>
              <p:nvSpPr>
                <p:cNvPr id="150541" name="Rectangle 148"/>
                <p:cNvSpPr>
                  <a:spLocks noChangeArrowheads="1"/>
                </p:cNvSpPr>
                <p:nvPr/>
              </p:nvSpPr>
              <p:spPr bwMode="auto">
                <a:xfrm>
                  <a:off x="192" y="2438"/>
                  <a:ext cx="223" cy="250"/>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B</a:t>
                  </a:r>
                </a:p>
              </p:txBody>
            </p:sp>
            <p:sp>
              <p:nvSpPr>
                <p:cNvPr id="150542" name="Line 149"/>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0536" name="Group 150"/>
              <p:cNvGrpSpPr/>
              <p:nvPr/>
            </p:nvGrpSpPr>
            <p:grpSpPr bwMode="auto">
              <a:xfrm>
                <a:off x="192" y="2461"/>
                <a:ext cx="223" cy="445"/>
                <a:chOff x="192" y="2438"/>
                <a:chExt cx="223" cy="496"/>
              </a:xfrm>
            </p:grpSpPr>
            <p:sp>
              <p:nvSpPr>
                <p:cNvPr id="150537" name="Rectangle 151"/>
                <p:cNvSpPr>
                  <a:spLocks noChangeArrowheads="1"/>
                </p:cNvSpPr>
                <p:nvPr/>
              </p:nvSpPr>
              <p:spPr bwMode="auto">
                <a:xfrm>
                  <a:off x="192" y="2655"/>
                  <a:ext cx="223" cy="279"/>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C</a:t>
                  </a:r>
                </a:p>
              </p:txBody>
            </p:sp>
            <p:sp>
              <p:nvSpPr>
                <p:cNvPr id="150538" name="Rectangle 152"/>
                <p:cNvSpPr>
                  <a:spLocks noChangeArrowheads="1"/>
                </p:cNvSpPr>
                <p:nvPr/>
              </p:nvSpPr>
              <p:spPr bwMode="auto">
                <a:xfrm>
                  <a:off x="192" y="2438"/>
                  <a:ext cx="223" cy="279"/>
                </a:xfrm>
                <a:prstGeom prst="rect">
                  <a:avLst/>
                </a:prstGeom>
                <a:noFill/>
                <a:ln>
                  <a:noFill/>
                </a:ln>
              </p:spPr>
              <p:txBody>
                <a:bodyPr wrap="none">
                  <a:spAutoFit/>
                </a:bodyPr>
                <a:lstStyle/>
                <a:p>
                  <a:r>
                    <a:rPr lang="en-US" altLang="zh-CN" sz="2000" b="1" i="1">
                      <a:solidFill>
                        <a:srgbClr val="333300"/>
                      </a:solidFill>
                      <a:latin typeface="Times New Roman" panose="02020603050405020304" charset="0"/>
                    </a:rPr>
                    <a:t>C</a:t>
                  </a:r>
                </a:p>
              </p:txBody>
            </p:sp>
            <p:sp>
              <p:nvSpPr>
                <p:cNvPr id="150539" name="Line 153"/>
                <p:cNvSpPr>
                  <a:spLocks noChangeShapeType="1"/>
                </p:cNvSpPr>
                <p:nvPr/>
              </p:nvSpPr>
              <p:spPr bwMode="auto">
                <a:xfrm>
                  <a:off x="262" y="2493"/>
                  <a:ext cx="131"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539750" y="692150"/>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Tx/>
              <a:buChar char="•"/>
            </a:pPr>
            <a:r>
              <a:rPr lang="en-US" altLang="zh-CN" sz="3200" b="1">
                <a:solidFill>
                  <a:srgbClr val="FF0000"/>
                </a:solidFill>
                <a:effectLst>
                  <a:outerShdw blurRad="38100" dist="38100" dir="2700000" algn="tl">
                    <a:srgbClr val="DDDDDD"/>
                  </a:outerShdw>
                </a:effectLst>
                <a:latin typeface="Times New Roman"/>
                <a:ea typeface="+mn-ea"/>
                <a:cs typeface="Times New Roman"/>
              </a:rPr>
              <a:t>3</a:t>
            </a:r>
            <a:r>
              <a:rPr lang="zh-CN" altLang="en-US" sz="3200" b="1">
                <a:solidFill>
                  <a:srgbClr val="FF0000"/>
                </a:solidFill>
                <a:effectLst>
                  <a:outerShdw blurRad="38100" dist="38100" dir="2700000" algn="tl">
                    <a:srgbClr val="DDDDDD"/>
                  </a:outerShdw>
                </a:effectLst>
                <a:latin typeface="Times New Roman"/>
                <a:ea typeface="+mn-ea"/>
                <a:cs typeface="Times New Roman"/>
              </a:rPr>
              <a:t>线</a:t>
            </a:r>
            <a:r>
              <a:rPr lang="en-US" altLang="zh-CN" sz="3200" b="1">
                <a:solidFill>
                  <a:srgbClr val="FF0000"/>
                </a:solidFill>
                <a:effectLst>
                  <a:outerShdw blurRad="38100" dist="38100" dir="2700000" algn="tl">
                    <a:srgbClr val="DDDDDD"/>
                  </a:outerShdw>
                </a:effectLst>
                <a:latin typeface="Times New Roman"/>
                <a:ea typeface="+mn-ea"/>
                <a:cs typeface="Times New Roman"/>
              </a:rPr>
              <a:t>—8</a:t>
            </a:r>
            <a:r>
              <a:rPr lang="zh-CN" altLang="en-US" sz="3200" b="1">
                <a:solidFill>
                  <a:srgbClr val="FF0000"/>
                </a:solidFill>
                <a:effectLst>
                  <a:outerShdw blurRad="38100" dist="38100" dir="2700000" algn="tl">
                    <a:srgbClr val="DDDDDD"/>
                  </a:outerShdw>
                </a:effectLst>
                <a:latin typeface="Times New Roman"/>
                <a:ea typeface="+mn-ea"/>
                <a:cs typeface="Times New Roman"/>
              </a:rPr>
              <a:t>线译码器</a:t>
            </a:r>
            <a:r>
              <a:rPr lang="en-US" altLang="zh-CN" sz="3200" b="1">
                <a:solidFill>
                  <a:srgbClr val="FF0000"/>
                </a:solidFill>
                <a:effectLst>
                  <a:outerShdw blurRad="38100" dist="38100" dir="2700000" algn="tl">
                    <a:srgbClr val="DDDDDD"/>
                  </a:outerShdw>
                </a:effectLst>
                <a:latin typeface="Times New Roman"/>
                <a:ea typeface="+mn-ea"/>
                <a:cs typeface="Times New Roman"/>
              </a:rPr>
              <a:t>74LS138</a:t>
            </a:r>
            <a:endParaRPr lang="zh-CN" altLang="en-US" sz="3200" b="1">
              <a:solidFill>
                <a:srgbClr val="FF0000"/>
              </a:solidFill>
              <a:effectLst>
                <a:outerShdw blurRad="38100" dist="38100" dir="2700000" algn="tl">
                  <a:srgbClr val="DDDDDD"/>
                </a:outerShdw>
              </a:effectLst>
              <a:latin typeface="Times New Roman"/>
              <a:ea typeface="+mn-ea"/>
              <a:cs typeface="Times New Roman"/>
            </a:endParaRPr>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l="5260" r="46199"/>
          <a:stretch>
            <a:fillRect/>
          </a:stretch>
        </p:blipFill>
        <p:spPr bwMode="auto">
          <a:xfrm>
            <a:off x="395288" y="2060575"/>
            <a:ext cx="5545137"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5" descr="7d50"/>
          <p:cNvPicPr>
            <a:picLocks noChangeAspect="1" noChangeArrowheads="1"/>
          </p:cNvPicPr>
          <p:nvPr/>
        </p:nvPicPr>
        <p:blipFill>
          <a:blip r:embed="rId3">
            <a:extLst>
              <a:ext uri="{28A0092B-C50C-407E-A947-70E740481C1C}">
                <a14:useLocalDpi xmlns:a14="http://schemas.microsoft.com/office/drawing/2010/main" val="0"/>
              </a:ext>
            </a:extLst>
          </a:blip>
          <a:srcRect l="62489" t="32927" b="3212"/>
          <a:stretch>
            <a:fillRect/>
          </a:stretch>
        </p:blipFill>
        <p:spPr bwMode="auto">
          <a:xfrm>
            <a:off x="5940425" y="1628775"/>
            <a:ext cx="30861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32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468313" y="981075"/>
            <a:ext cx="8153400" cy="449897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en-US" altLang="zh-CN" sz="3200" b="1">
                <a:solidFill>
                  <a:srgbClr val="FF0000"/>
                </a:solidFill>
                <a:effectLst>
                  <a:outerShdw blurRad="38100" dist="38100" dir="2700000" algn="tl">
                    <a:srgbClr val="DDDDDD"/>
                  </a:outerShdw>
                </a:effectLst>
                <a:latin typeface="Times New Roman"/>
                <a:ea typeface="+mn-ea"/>
                <a:cs typeface="Times New Roman"/>
              </a:rPr>
              <a:t>3</a:t>
            </a:r>
            <a:r>
              <a:rPr lang="zh-CN" altLang="en-US" sz="3200" b="1">
                <a:solidFill>
                  <a:srgbClr val="FF0000"/>
                </a:solidFill>
                <a:effectLst>
                  <a:outerShdw blurRad="38100" dist="38100" dir="2700000" algn="tl">
                    <a:srgbClr val="DDDDDD"/>
                  </a:outerShdw>
                </a:effectLst>
                <a:latin typeface="Times New Roman"/>
                <a:ea typeface="+mn-ea"/>
                <a:cs typeface="Times New Roman"/>
              </a:rPr>
              <a:t>线</a:t>
            </a:r>
            <a:r>
              <a:rPr lang="en-US" altLang="zh-CN" sz="3200" b="1">
                <a:solidFill>
                  <a:srgbClr val="FF0000"/>
                </a:solidFill>
                <a:effectLst>
                  <a:outerShdw blurRad="38100" dist="38100" dir="2700000" algn="tl">
                    <a:srgbClr val="DDDDDD"/>
                  </a:outerShdw>
                </a:effectLst>
                <a:latin typeface="Times New Roman"/>
                <a:ea typeface="+mn-ea"/>
                <a:cs typeface="Times New Roman"/>
              </a:rPr>
              <a:t>—8</a:t>
            </a:r>
            <a:r>
              <a:rPr lang="zh-CN" altLang="en-US" sz="3200" b="1">
                <a:solidFill>
                  <a:srgbClr val="FF0000"/>
                </a:solidFill>
                <a:effectLst>
                  <a:outerShdw blurRad="38100" dist="38100" dir="2700000" algn="tl">
                    <a:srgbClr val="DDDDDD"/>
                  </a:outerShdw>
                </a:effectLst>
                <a:latin typeface="Times New Roman"/>
                <a:ea typeface="+mn-ea"/>
                <a:cs typeface="Times New Roman"/>
              </a:rPr>
              <a:t>线译码器</a:t>
            </a:r>
            <a:r>
              <a:rPr lang="en-US" altLang="zh-CN" sz="3200" b="1">
                <a:solidFill>
                  <a:srgbClr val="FF0000"/>
                </a:solidFill>
                <a:effectLst>
                  <a:outerShdw blurRad="38100" dist="38100" dir="2700000" algn="tl">
                    <a:srgbClr val="DDDDDD"/>
                  </a:outerShdw>
                </a:effectLst>
                <a:latin typeface="Times New Roman"/>
                <a:ea typeface="+mn-ea"/>
                <a:cs typeface="Times New Roman"/>
              </a:rPr>
              <a:t>74LS138</a:t>
            </a:r>
            <a:r>
              <a:rPr lang="zh-CN" altLang="en-US" sz="3200" b="1">
                <a:solidFill>
                  <a:srgbClr val="FF0000"/>
                </a:solidFill>
                <a:effectLst>
                  <a:outerShdw blurRad="38100" dist="38100" dir="2700000" algn="tl">
                    <a:srgbClr val="DDDDDD"/>
                  </a:outerShdw>
                </a:effectLst>
                <a:latin typeface="Times New Roman"/>
                <a:ea typeface="+mn-ea"/>
                <a:cs typeface="Times New Roman"/>
              </a:rPr>
              <a:t>真值表</a:t>
            </a:r>
          </a:p>
        </p:txBody>
      </p:sp>
      <p:pic>
        <p:nvPicPr>
          <p:cNvPr id="62467" name="Picture 2" descr="C:\Users\Hou\Desktop\图片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746125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986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33400" y="381000"/>
            <a:ext cx="8153400" cy="519113"/>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CC0000"/>
                </a:solidFill>
                <a:effectLst>
                  <a:outerShdw blurRad="38100" dist="38100" dir="2700000" algn="tl">
                    <a:srgbClr val="DDDDDD"/>
                  </a:outerShdw>
                </a:effectLst>
              </a:rPr>
              <a:t>例：</a:t>
            </a:r>
            <a:r>
              <a:rPr lang="zh-CN" altLang="en-US" sz="2800" b="1">
                <a:solidFill>
                  <a:srgbClr val="000099"/>
                </a:solidFill>
                <a:effectLst>
                  <a:outerShdw blurRad="38100" dist="38100" dir="2700000" algn="tl">
                    <a:srgbClr val="DDDDDD"/>
                  </a:outerShdw>
                </a:effectLst>
              </a:rPr>
              <a:t>利用译码器分时将采样数据送入计算机</a:t>
            </a:r>
          </a:p>
        </p:txBody>
      </p:sp>
      <p:grpSp>
        <p:nvGrpSpPr>
          <p:cNvPr id="151555" name="Group 122"/>
          <p:cNvGrpSpPr/>
          <p:nvPr/>
        </p:nvGrpSpPr>
        <p:grpSpPr bwMode="auto">
          <a:xfrm>
            <a:off x="228600" y="990600"/>
            <a:ext cx="8493125" cy="5068888"/>
            <a:chOff x="144" y="624"/>
            <a:chExt cx="5350" cy="3193"/>
          </a:xfrm>
        </p:grpSpPr>
        <p:sp>
          <p:nvSpPr>
            <p:cNvPr id="131076" name="Text Box 4"/>
            <p:cNvSpPr txBox="1">
              <a:spLocks noChangeArrowheads="1"/>
            </p:cNvSpPr>
            <p:nvPr/>
          </p:nvSpPr>
          <p:spPr bwMode="auto">
            <a:xfrm>
              <a:off x="144" y="624"/>
              <a:ext cx="383" cy="694"/>
            </a:xfrm>
            <a:prstGeom prst="rect">
              <a:avLst/>
            </a:prstGeom>
            <a:noFill/>
            <a:ln w="38100">
              <a:noFill/>
              <a:miter lim="800000"/>
            </a:ln>
            <a:effectLst/>
          </p:spPr>
          <p:txBody>
            <a:bodyPr vert="eaVert" lIns="90000" tIns="46800" rIns="90000" bIns="46800">
              <a:spAutoFit/>
            </a:bodyPr>
            <a:lstStyle/>
            <a:p>
              <a:pPr eaLnBrk="0" hangingPunct="0">
                <a:spcBef>
                  <a:spcPct val="50000"/>
                </a:spcBef>
                <a:defRPr/>
              </a:pPr>
              <a:r>
                <a:rPr lang="zh-CN" altLang="en-US" sz="2800"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总线</a:t>
              </a:r>
            </a:p>
          </p:txBody>
        </p:sp>
        <p:sp>
          <p:nvSpPr>
            <p:cNvPr id="151557" name="Line 5"/>
            <p:cNvSpPr>
              <a:spLocks noChangeShapeType="1"/>
            </p:cNvSpPr>
            <p:nvPr/>
          </p:nvSpPr>
          <p:spPr bwMode="auto">
            <a:xfrm>
              <a:off x="480" y="697"/>
              <a:ext cx="4507"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58" name="Line 6"/>
            <p:cNvSpPr>
              <a:spLocks noChangeShapeType="1"/>
            </p:cNvSpPr>
            <p:nvPr/>
          </p:nvSpPr>
          <p:spPr bwMode="auto">
            <a:xfrm>
              <a:off x="480" y="841"/>
              <a:ext cx="432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59" name="Line 7"/>
            <p:cNvSpPr>
              <a:spLocks noChangeShapeType="1"/>
            </p:cNvSpPr>
            <p:nvPr/>
          </p:nvSpPr>
          <p:spPr bwMode="auto">
            <a:xfrm>
              <a:off x="480" y="1177"/>
              <a:ext cx="3936"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0" name="Rectangle 8"/>
            <p:cNvSpPr>
              <a:spLocks noChangeArrowheads="1"/>
            </p:cNvSpPr>
            <p:nvPr/>
          </p:nvSpPr>
          <p:spPr bwMode="auto">
            <a:xfrm>
              <a:off x="1776" y="3149"/>
              <a:ext cx="1871" cy="620"/>
            </a:xfrm>
            <a:prstGeom prst="rect">
              <a:avLst/>
            </a:prstGeom>
            <a:noFill/>
            <a:ln w="28575">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561" name="Oval 9"/>
            <p:cNvSpPr>
              <a:spLocks noChangeArrowheads="1"/>
            </p:cNvSpPr>
            <p:nvPr/>
          </p:nvSpPr>
          <p:spPr bwMode="auto">
            <a:xfrm>
              <a:off x="3665" y="35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2" name="Line 10"/>
            <p:cNvSpPr>
              <a:spLocks noChangeShapeType="1"/>
            </p:cNvSpPr>
            <p:nvPr/>
          </p:nvSpPr>
          <p:spPr bwMode="auto">
            <a:xfrm>
              <a:off x="3648" y="3241"/>
              <a:ext cx="418"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3" name="Line 11"/>
            <p:cNvSpPr>
              <a:spLocks noChangeShapeType="1"/>
            </p:cNvSpPr>
            <p:nvPr/>
          </p:nvSpPr>
          <p:spPr bwMode="auto">
            <a:xfrm>
              <a:off x="3648" y="3433"/>
              <a:ext cx="418"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4" name="Line 12"/>
            <p:cNvSpPr>
              <a:spLocks noChangeShapeType="1"/>
            </p:cNvSpPr>
            <p:nvPr/>
          </p:nvSpPr>
          <p:spPr bwMode="auto">
            <a:xfrm>
              <a:off x="3747" y="3595"/>
              <a:ext cx="191"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65" name="Line 13"/>
            <p:cNvSpPr>
              <a:spLocks noChangeShapeType="1"/>
            </p:cNvSpPr>
            <p:nvPr/>
          </p:nvSpPr>
          <p:spPr bwMode="auto">
            <a:xfrm>
              <a:off x="3929" y="3586"/>
              <a:ext cx="7" cy="231"/>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6" name="Line 14"/>
            <p:cNvSpPr>
              <a:spLocks noChangeShapeType="1"/>
            </p:cNvSpPr>
            <p:nvPr/>
          </p:nvSpPr>
          <p:spPr bwMode="auto">
            <a:xfrm>
              <a:off x="3792" y="3817"/>
              <a:ext cx="273" cy="0"/>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7" name="Oval 15"/>
            <p:cNvSpPr>
              <a:spLocks noChangeArrowheads="1"/>
            </p:cNvSpPr>
            <p:nvPr/>
          </p:nvSpPr>
          <p:spPr bwMode="auto">
            <a:xfrm>
              <a:off x="2448"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8" name="Oval 16"/>
            <p:cNvSpPr>
              <a:spLocks noChangeArrowheads="1"/>
            </p:cNvSpPr>
            <p:nvPr/>
          </p:nvSpPr>
          <p:spPr bwMode="auto">
            <a:xfrm>
              <a:off x="2894"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69" name="Oval 17"/>
            <p:cNvSpPr>
              <a:spLocks noChangeArrowheads="1"/>
            </p:cNvSpPr>
            <p:nvPr/>
          </p:nvSpPr>
          <p:spPr bwMode="auto">
            <a:xfrm>
              <a:off x="3264" y="3054"/>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0" name="Line 18"/>
            <p:cNvSpPr>
              <a:spLocks noChangeShapeType="1"/>
            </p:cNvSpPr>
            <p:nvPr/>
          </p:nvSpPr>
          <p:spPr bwMode="auto">
            <a:xfrm>
              <a:off x="1584" y="1801"/>
              <a:ext cx="0" cy="81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1" name="Line 19"/>
            <p:cNvSpPr>
              <a:spLocks noChangeShapeType="1"/>
            </p:cNvSpPr>
            <p:nvPr/>
          </p:nvSpPr>
          <p:spPr bwMode="auto">
            <a:xfrm flipH="1">
              <a:off x="3312" y="2809"/>
              <a:ext cx="0" cy="24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2" name="Line 20"/>
            <p:cNvSpPr>
              <a:spLocks noChangeShapeType="1"/>
            </p:cNvSpPr>
            <p:nvPr/>
          </p:nvSpPr>
          <p:spPr bwMode="auto">
            <a:xfrm>
              <a:off x="5280" y="1801"/>
              <a:ext cx="0" cy="1008"/>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3" name="Line 21"/>
            <p:cNvSpPr>
              <a:spLocks noChangeShapeType="1"/>
            </p:cNvSpPr>
            <p:nvPr/>
          </p:nvSpPr>
          <p:spPr bwMode="auto">
            <a:xfrm>
              <a:off x="3312" y="2809"/>
              <a:ext cx="196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4" name="Line 22"/>
            <p:cNvSpPr>
              <a:spLocks noChangeShapeType="1"/>
            </p:cNvSpPr>
            <p:nvPr/>
          </p:nvSpPr>
          <p:spPr bwMode="auto">
            <a:xfrm>
              <a:off x="2880" y="1801"/>
              <a:ext cx="0" cy="81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5" name="Line 23"/>
            <p:cNvSpPr>
              <a:spLocks noChangeShapeType="1"/>
            </p:cNvSpPr>
            <p:nvPr/>
          </p:nvSpPr>
          <p:spPr bwMode="auto">
            <a:xfrm flipV="1">
              <a:off x="2492" y="2613"/>
              <a:ext cx="0" cy="454"/>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76" name="Line 24"/>
            <p:cNvSpPr>
              <a:spLocks noChangeShapeType="1"/>
            </p:cNvSpPr>
            <p:nvPr/>
          </p:nvSpPr>
          <p:spPr bwMode="auto">
            <a:xfrm>
              <a:off x="2496" y="2617"/>
              <a:ext cx="384"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7" name="Line 25"/>
            <p:cNvSpPr>
              <a:spLocks noChangeShapeType="1"/>
            </p:cNvSpPr>
            <p:nvPr/>
          </p:nvSpPr>
          <p:spPr bwMode="auto">
            <a:xfrm flipV="1">
              <a:off x="2928" y="2713"/>
              <a:ext cx="0" cy="336"/>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8" name="Line 26"/>
            <p:cNvSpPr>
              <a:spLocks noChangeShapeType="1"/>
            </p:cNvSpPr>
            <p:nvPr/>
          </p:nvSpPr>
          <p:spPr bwMode="auto">
            <a:xfrm>
              <a:off x="2928" y="2713"/>
              <a:ext cx="124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79" name="Line 27"/>
            <p:cNvSpPr>
              <a:spLocks noChangeShapeType="1"/>
            </p:cNvSpPr>
            <p:nvPr/>
          </p:nvSpPr>
          <p:spPr bwMode="auto">
            <a:xfrm>
              <a:off x="4176" y="1801"/>
              <a:ext cx="0" cy="90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graphicFrame>
          <p:nvGraphicFramePr>
            <p:cNvPr id="151580" name="Object 28"/>
            <p:cNvGraphicFramePr>
              <a:graphicFrameLocks noChangeAspect="1"/>
            </p:cNvGraphicFramePr>
            <p:nvPr/>
          </p:nvGraphicFramePr>
          <p:xfrm>
            <a:off x="4123" y="3049"/>
            <a:ext cx="298" cy="336"/>
          </p:xfrm>
          <a:graphic>
            <a:graphicData uri="http://schemas.openxmlformats.org/presentationml/2006/ole">
              <mc:AlternateContent xmlns:mc="http://schemas.openxmlformats.org/markup-compatibility/2006">
                <mc:Choice xmlns:v="urn:schemas-microsoft-com:vml" Requires="v">
                  <p:oleObj spid="_x0000_s147892" name="公式" r:id="rId3" imgW="152400" imgH="190500" progId="Equation.3">
                    <p:embed/>
                  </p:oleObj>
                </mc:Choice>
                <mc:Fallback>
                  <p:oleObj name="公式" r:id="rId3" imgW="152400" imgH="190500" progId="Equation.3">
                    <p:embed/>
                    <p:pic>
                      <p:nvPicPr>
                        <p:cNvPr id="0" name="图片 1474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3" y="3049"/>
                          <a:ext cx="298" cy="336"/>
                        </a:xfrm>
                        <a:prstGeom prst="rect">
                          <a:avLst/>
                        </a:prstGeom>
                        <a:noFill/>
                        <a:ln>
                          <a:noFill/>
                        </a:ln>
                        <a:effectLst/>
                      </p:spPr>
                    </p:pic>
                  </p:oleObj>
                </mc:Fallback>
              </mc:AlternateContent>
            </a:graphicData>
          </a:graphic>
        </p:graphicFrame>
        <p:graphicFrame>
          <p:nvGraphicFramePr>
            <p:cNvPr id="151581" name="Object 29"/>
            <p:cNvGraphicFramePr>
              <a:graphicFrameLocks noChangeAspect="1"/>
            </p:cNvGraphicFramePr>
            <p:nvPr/>
          </p:nvGraphicFramePr>
          <p:xfrm>
            <a:off x="3964" y="3481"/>
            <a:ext cx="239" cy="336"/>
          </p:xfrm>
          <a:graphic>
            <a:graphicData uri="http://schemas.openxmlformats.org/presentationml/2006/ole">
              <mc:AlternateContent xmlns:mc="http://schemas.openxmlformats.org/markup-compatibility/2006">
                <mc:Choice xmlns:v="urn:schemas-microsoft-com:vml" Requires="v">
                  <p:oleObj spid="_x0000_s147893" name="公式" r:id="rId5" imgW="88900" imgH="177800" progId="Equation.3">
                    <p:embed/>
                  </p:oleObj>
                </mc:Choice>
                <mc:Fallback>
                  <p:oleObj name="公式" r:id="rId5" imgW="88900" imgH="177800" progId="Equation.3">
                    <p:embed/>
                    <p:pic>
                      <p:nvPicPr>
                        <p:cNvPr id="0" name="图片 1474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4" y="3481"/>
                          <a:ext cx="239" cy="336"/>
                        </a:xfrm>
                        <a:prstGeom prst="rect">
                          <a:avLst/>
                        </a:prstGeom>
                        <a:noFill/>
                        <a:ln>
                          <a:noFill/>
                        </a:ln>
                        <a:effectLst/>
                      </p:spPr>
                    </p:pic>
                  </p:oleObj>
                </mc:Fallback>
              </mc:AlternateContent>
            </a:graphicData>
          </a:graphic>
        </p:graphicFrame>
        <p:sp>
          <p:nvSpPr>
            <p:cNvPr id="151582" name="Text Box 30"/>
            <p:cNvSpPr txBox="1">
              <a:spLocks noChangeArrowheads="1"/>
            </p:cNvSpPr>
            <p:nvPr/>
          </p:nvSpPr>
          <p:spPr bwMode="auto">
            <a:xfrm>
              <a:off x="1968" y="3289"/>
              <a:ext cx="1601"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CC0000"/>
                  </a:solidFill>
                  <a:latin typeface="宋体" panose="02010600030101010101" pitchFamily="2" charset="-122"/>
                </a:rPr>
                <a:t>2-4</a:t>
              </a:r>
              <a:r>
                <a:rPr lang="zh-CN" altLang="en-US" sz="2800" b="1">
                  <a:solidFill>
                    <a:srgbClr val="CC0000"/>
                  </a:solidFill>
                  <a:latin typeface="宋体" panose="02010600030101010101" pitchFamily="2" charset="-122"/>
                </a:rPr>
                <a:t>线译码器</a:t>
              </a:r>
            </a:p>
          </p:txBody>
        </p:sp>
        <p:sp>
          <p:nvSpPr>
            <p:cNvPr id="151583" name="Text Box 31"/>
            <p:cNvSpPr txBox="1">
              <a:spLocks noChangeArrowheads="1"/>
            </p:cNvSpPr>
            <p:nvPr/>
          </p:nvSpPr>
          <p:spPr bwMode="auto">
            <a:xfrm>
              <a:off x="750" y="2444"/>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A</a:t>
              </a:r>
              <a:endParaRPr lang="en-US" altLang="zh-CN" sz="3200" b="1">
                <a:solidFill>
                  <a:srgbClr val="FF0000"/>
                </a:solidFill>
                <a:ea typeface="楷体_GB2312" charset="0"/>
                <a:cs typeface="楷体_GB2312" charset="0"/>
              </a:endParaRPr>
            </a:p>
          </p:txBody>
        </p:sp>
        <p:sp>
          <p:nvSpPr>
            <p:cNvPr id="151584" name="Text Box 32"/>
            <p:cNvSpPr txBox="1">
              <a:spLocks noChangeArrowheads="1"/>
            </p:cNvSpPr>
            <p:nvPr/>
          </p:nvSpPr>
          <p:spPr bwMode="auto">
            <a:xfrm>
              <a:off x="2032" y="2444"/>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B</a:t>
              </a:r>
              <a:endParaRPr lang="en-US" altLang="zh-CN" sz="3200" b="1">
                <a:solidFill>
                  <a:srgbClr val="FF0000"/>
                </a:solidFill>
                <a:ea typeface="楷体_GB2312" charset="0"/>
                <a:cs typeface="楷体_GB2312" charset="0"/>
              </a:endParaRPr>
            </a:p>
          </p:txBody>
        </p:sp>
        <p:sp>
          <p:nvSpPr>
            <p:cNvPr id="151585" name="Text Box 33"/>
            <p:cNvSpPr txBox="1">
              <a:spLocks noChangeArrowheads="1"/>
            </p:cNvSpPr>
            <p:nvPr/>
          </p:nvSpPr>
          <p:spPr bwMode="auto">
            <a:xfrm>
              <a:off x="3332" y="2403"/>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C</a:t>
              </a:r>
              <a:endParaRPr lang="en-US" altLang="zh-CN" sz="3200" b="1">
                <a:solidFill>
                  <a:srgbClr val="FFFF00"/>
                </a:solidFill>
                <a:ea typeface="楷体_GB2312" charset="0"/>
                <a:cs typeface="楷体_GB2312" charset="0"/>
              </a:endParaRPr>
            </a:p>
          </p:txBody>
        </p:sp>
        <p:sp>
          <p:nvSpPr>
            <p:cNvPr id="151586" name="Text Box 34"/>
            <p:cNvSpPr txBox="1">
              <a:spLocks noChangeArrowheads="1"/>
            </p:cNvSpPr>
            <p:nvPr/>
          </p:nvSpPr>
          <p:spPr bwMode="auto">
            <a:xfrm>
              <a:off x="4559" y="2388"/>
              <a:ext cx="427" cy="327"/>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D</a:t>
              </a:r>
              <a:endParaRPr lang="en-US" altLang="zh-CN" sz="3200" b="1">
                <a:solidFill>
                  <a:srgbClr val="FFFF00"/>
                </a:solidFill>
                <a:ea typeface="楷体_GB2312" charset="0"/>
                <a:cs typeface="楷体_GB2312" charset="0"/>
              </a:endParaRPr>
            </a:p>
          </p:txBody>
        </p:sp>
        <p:sp>
          <p:nvSpPr>
            <p:cNvPr id="151587" name="Line 39"/>
            <p:cNvSpPr>
              <a:spLocks noChangeShapeType="1"/>
            </p:cNvSpPr>
            <p:nvPr/>
          </p:nvSpPr>
          <p:spPr bwMode="auto">
            <a:xfrm>
              <a:off x="1584" y="2617"/>
              <a:ext cx="48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88" name="Line 40"/>
            <p:cNvSpPr>
              <a:spLocks noChangeShapeType="1"/>
            </p:cNvSpPr>
            <p:nvPr/>
          </p:nvSpPr>
          <p:spPr bwMode="auto">
            <a:xfrm flipV="1">
              <a:off x="2064" y="2617"/>
              <a:ext cx="0" cy="454"/>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89" name="Oval 41"/>
            <p:cNvSpPr>
              <a:spLocks noChangeArrowheads="1"/>
            </p:cNvSpPr>
            <p:nvPr/>
          </p:nvSpPr>
          <p:spPr bwMode="auto">
            <a:xfrm>
              <a:off x="2016" y="3049"/>
              <a:ext cx="82" cy="8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90" name="Rectangle 42"/>
            <p:cNvSpPr>
              <a:spLocks noChangeArrowheads="1"/>
            </p:cNvSpPr>
            <p:nvPr/>
          </p:nvSpPr>
          <p:spPr bwMode="auto">
            <a:xfrm>
              <a:off x="4320" y="1551"/>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591" name="Oval 43"/>
            <p:cNvSpPr>
              <a:spLocks noChangeArrowheads="1"/>
            </p:cNvSpPr>
            <p:nvPr/>
          </p:nvSpPr>
          <p:spPr bwMode="auto">
            <a:xfrm>
              <a:off x="5092" y="1753"/>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2" name="Line 44"/>
            <p:cNvSpPr>
              <a:spLocks noChangeShapeType="1"/>
            </p:cNvSpPr>
            <p:nvPr/>
          </p:nvSpPr>
          <p:spPr bwMode="auto">
            <a:xfrm flipV="1">
              <a:off x="4400"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3" name="Line 45"/>
            <p:cNvSpPr>
              <a:spLocks noChangeShapeType="1"/>
            </p:cNvSpPr>
            <p:nvPr/>
          </p:nvSpPr>
          <p:spPr bwMode="auto">
            <a:xfrm flipV="1">
              <a:off x="4580"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4" name="Line 46"/>
            <p:cNvSpPr>
              <a:spLocks noChangeShapeType="1"/>
            </p:cNvSpPr>
            <p:nvPr/>
          </p:nvSpPr>
          <p:spPr bwMode="auto">
            <a:xfrm flipV="1">
              <a:off x="4772"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5" name="Line 47"/>
            <p:cNvSpPr>
              <a:spLocks noChangeShapeType="1"/>
            </p:cNvSpPr>
            <p:nvPr/>
          </p:nvSpPr>
          <p:spPr bwMode="auto">
            <a:xfrm flipV="1">
              <a:off x="496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596" name="Line 48"/>
            <p:cNvSpPr>
              <a:spLocks noChangeShapeType="1"/>
            </p:cNvSpPr>
            <p:nvPr/>
          </p:nvSpPr>
          <p:spPr bwMode="auto">
            <a:xfrm>
              <a:off x="5158" y="1801"/>
              <a:ext cx="122"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597" name="AutoShape 49"/>
            <p:cNvSpPr/>
            <p:nvPr/>
          </p:nvSpPr>
          <p:spPr bwMode="auto">
            <a:xfrm rot="16200000" flipV="1">
              <a:off x="4587" y="2082"/>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22" name="Text Box 50"/>
            <p:cNvSpPr txBox="1">
              <a:spLocks noChangeArrowheads="1"/>
            </p:cNvSpPr>
            <p:nvPr/>
          </p:nvSpPr>
          <p:spPr bwMode="auto">
            <a:xfrm>
              <a:off x="4320" y="1657"/>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599" name="Line 51"/>
            <p:cNvSpPr>
              <a:spLocks noChangeShapeType="1"/>
            </p:cNvSpPr>
            <p:nvPr/>
          </p:nvSpPr>
          <p:spPr bwMode="auto">
            <a:xfrm flipV="1">
              <a:off x="4416" y="1177"/>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0" name="Line 52"/>
            <p:cNvSpPr>
              <a:spLocks noChangeShapeType="1"/>
            </p:cNvSpPr>
            <p:nvPr/>
          </p:nvSpPr>
          <p:spPr bwMode="auto">
            <a:xfrm flipV="1">
              <a:off x="4608" y="985"/>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1" name="Line 53"/>
            <p:cNvSpPr>
              <a:spLocks noChangeShapeType="1"/>
            </p:cNvSpPr>
            <p:nvPr/>
          </p:nvSpPr>
          <p:spPr bwMode="auto">
            <a:xfrm flipV="1">
              <a:off x="4800" y="841"/>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2" name="Line 54"/>
            <p:cNvSpPr>
              <a:spLocks noChangeShapeType="1"/>
            </p:cNvSpPr>
            <p:nvPr/>
          </p:nvSpPr>
          <p:spPr bwMode="auto">
            <a:xfrm flipV="1">
              <a:off x="4992" y="697"/>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3" name="Line 55"/>
            <p:cNvSpPr>
              <a:spLocks noChangeShapeType="1"/>
            </p:cNvSpPr>
            <p:nvPr/>
          </p:nvSpPr>
          <p:spPr bwMode="auto">
            <a:xfrm>
              <a:off x="480" y="985"/>
              <a:ext cx="412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04" name="Rectangle 57"/>
            <p:cNvSpPr>
              <a:spLocks noChangeArrowheads="1"/>
            </p:cNvSpPr>
            <p:nvPr/>
          </p:nvSpPr>
          <p:spPr bwMode="auto">
            <a:xfrm>
              <a:off x="1824" y="1551"/>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05" name="Oval 58"/>
            <p:cNvSpPr>
              <a:spLocks noChangeArrowheads="1"/>
            </p:cNvSpPr>
            <p:nvPr/>
          </p:nvSpPr>
          <p:spPr bwMode="auto">
            <a:xfrm>
              <a:off x="2596" y="1753"/>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6" name="Line 59"/>
            <p:cNvSpPr>
              <a:spLocks noChangeShapeType="1"/>
            </p:cNvSpPr>
            <p:nvPr/>
          </p:nvSpPr>
          <p:spPr bwMode="auto">
            <a:xfrm flipV="1">
              <a:off x="190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7" name="Line 60"/>
            <p:cNvSpPr>
              <a:spLocks noChangeShapeType="1"/>
            </p:cNvSpPr>
            <p:nvPr/>
          </p:nvSpPr>
          <p:spPr bwMode="auto">
            <a:xfrm flipV="1">
              <a:off x="2084"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8" name="Line 61"/>
            <p:cNvSpPr>
              <a:spLocks noChangeShapeType="1"/>
            </p:cNvSpPr>
            <p:nvPr/>
          </p:nvSpPr>
          <p:spPr bwMode="auto">
            <a:xfrm flipV="1">
              <a:off x="2276"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09" name="Line 62"/>
            <p:cNvSpPr>
              <a:spLocks noChangeShapeType="1"/>
            </p:cNvSpPr>
            <p:nvPr/>
          </p:nvSpPr>
          <p:spPr bwMode="auto">
            <a:xfrm flipV="1">
              <a:off x="2468" y="2029"/>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10" name="Line 63"/>
            <p:cNvSpPr>
              <a:spLocks noChangeShapeType="1"/>
            </p:cNvSpPr>
            <p:nvPr/>
          </p:nvSpPr>
          <p:spPr bwMode="auto">
            <a:xfrm>
              <a:off x="2662" y="1801"/>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611" name="AutoShape 65"/>
            <p:cNvSpPr/>
            <p:nvPr/>
          </p:nvSpPr>
          <p:spPr bwMode="auto">
            <a:xfrm rot="16200000" flipV="1">
              <a:off x="2091" y="2082"/>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38" name="Text Box 66"/>
            <p:cNvSpPr txBox="1">
              <a:spLocks noChangeArrowheads="1"/>
            </p:cNvSpPr>
            <p:nvPr/>
          </p:nvSpPr>
          <p:spPr bwMode="auto">
            <a:xfrm>
              <a:off x="1824" y="1657"/>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13" name="Line 67"/>
            <p:cNvSpPr>
              <a:spLocks noChangeShapeType="1"/>
            </p:cNvSpPr>
            <p:nvPr/>
          </p:nvSpPr>
          <p:spPr bwMode="auto">
            <a:xfrm flipV="1">
              <a:off x="1920" y="1177"/>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4" name="Line 68"/>
            <p:cNvSpPr>
              <a:spLocks noChangeShapeType="1"/>
            </p:cNvSpPr>
            <p:nvPr/>
          </p:nvSpPr>
          <p:spPr bwMode="auto">
            <a:xfrm flipV="1">
              <a:off x="2112" y="985"/>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5" name="Line 69"/>
            <p:cNvSpPr>
              <a:spLocks noChangeShapeType="1"/>
            </p:cNvSpPr>
            <p:nvPr/>
          </p:nvSpPr>
          <p:spPr bwMode="auto">
            <a:xfrm flipV="1">
              <a:off x="2304" y="841"/>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6" name="Line 70"/>
            <p:cNvSpPr>
              <a:spLocks noChangeShapeType="1"/>
            </p:cNvSpPr>
            <p:nvPr/>
          </p:nvSpPr>
          <p:spPr bwMode="auto">
            <a:xfrm flipV="1">
              <a:off x="2496" y="697"/>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17" name="Rectangle 74"/>
            <p:cNvSpPr>
              <a:spLocks noChangeArrowheads="1"/>
            </p:cNvSpPr>
            <p:nvPr/>
          </p:nvSpPr>
          <p:spPr bwMode="auto">
            <a:xfrm>
              <a:off x="550" y="1569"/>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18" name="Oval 75"/>
            <p:cNvSpPr>
              <a:spLocks noChangeArrowheads="1"/>
            </p:cNvSpPr>
            <p:nvPr/>
          </p:nvSpPr>
          <p:spPr bwMode="auto">
            <a:xfrm>
              <a:off x="1322" y="1751"/>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19" name="Line 76"/>
            <p:cNvSpPr>
              <a:spLocks noChangeShapeType="1"/>
            </p:cNvSpPr>
            <p:nvPr/>
          </p:nvSpPr>
          <p:spPr bwMode="auto">
            <a:xfrm flipV="1">
              <a:off x="63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0" name="Line 77"/>
            <p:cNvSpPr>
              <a:spLocks noChangeShapeType="1"/>
            </p:cNvSpPr>
            <p:nvPr/>
          </p:nvSpPr>
          <p:spPr bwMode="auto">
            <a:xfrm flipV="1">
              <a:off x="81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1" name="Line 78"/>
            <p:cNvSpPr>
              <a:spLocks noChangeShapeType="1"/>
            </p:cNvSpPr>
            <p:nvPr/>
          </p:nvSpPr>
          <p:spPr bwMode="auto">
            <a:xfrm flipV="1">
              <a:off x="1002"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2" name="Line 79"/>
            <p:cNvSpPr>
              <a:spLocks noChangeShapeType="1"/>
            </p:cNvSpPr>
            <p:nvPr/>
          </p:nvSpPr>
          <p:spPr bwMode="auto">
            <a:xfrm flipV="1">
              <a:off x="1194"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3" name="Line 80"/>
            <p:cNvSpPr>
              <a:spLocks noChangeShapeType="1"/>
            </p:cNvSpPr>
            <p:nvPr/>
          </p:nvSpPr>
          <p:spPr bwMode="auto">
            <a:xfrm>
              <a:off x="1388" y="1799"/>
              <a:ext cx="192" cy="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24" name="AutoShape 82"/>
            <p:cNvSpPr/>
            <p:nvPr/>
          </p:nvSpPr>
          <p:spPr bwMode="auto">
            <a:xfrm rot="16200000" flipV="1">
              <a:off x="817" y="2080"/>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55" name="Text Box 83"/>
            <p:cNvSpPr txBox="1">
              <a:spLocks noChangeArrowheads="1"/>
            </p:cNvSpPr>
            <p:nvPr/>
          </p:nvSpPr>
          <p:spPr bwMode="auto">
            <a:xfrm>
              <a:off x="550" y="1655"/>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26" name="Line 84"/>
            <p:cNvSpPr>
              <a:spLocks noChangeShapeType="1"/>
            </p:cNvSpPr>
            <p:nvPr/>
          </p:nvSpPr>
          <p:spPr bwMode="auto">
            <a:xfrm flipV="1">
              <a:off x="646" y="1175"/>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7" name="Line 85"/>
            <p:cNvSpPr>
              <a:spLocks noChangeShapeType="1"/>
            </p:cNvSpPr>
            <p:nvPr/>
          </p:nvSpPr>
          <p:spPr bwMode="auto">
            <a:xfrm flipV="1">
              <a:off x="838" y="983"/>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8" name="Line 86"/>
            <p:cNvSpPr>
              <a:spLocks noChangeShapeType="1"/>
            </p:cNvSpPr>
            <p:nvPr/>
          </p:nvSpPr>
          <p:spPr bwMode="auto">
            <a:xfrm flipV="1">
              <a:off x="1030" y="839"/>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29" name="Line 87"/>
            <p:cNvSpPr>
              <a:spLocks noChangeShapeType="1"/>
            </p:cNvSpPr>
            <p:nvPr/>
          </p:nvSpPr>
          <p:spPr bwMode="auto">
            <a:xfrm flipV="1">
              <a:off x="1222" y="695"/>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aphicFrame>
          <p:nvGraphicFramePr>
            <p:cNvPr id="151630" name="Object 91"/>
            <p:cNvGraphicFramePr>
              <a:graphicFrameLocks noChangeAspect="1"/>
            </p:cNvGraphicFramePr>
            <p:nvPr/>
          </p:nvGraphicFramePr>
          <p:xfrm>
            <a:off x="1784" y="2809"/>
            <a:ext cx="271" cy="288"/>
          </p:xfrm>
          <a:graphic>
            <a:graphicData uri="http://schemas.openxmlformats.org/presentationml/2006/ole">
              <mc:AlternateContent xmlns:mc="http://schemas.openxmlformats.org/markup-compatibility/2006">
                <mc:Choice xmlns:v="urn:schemas-microsoft-com:vml" Requires="v">
                  <p:oleObj spid="_x0000_s147894" name="公式" r:id="rId7" imgW="152400" imgH="177800" progId="Equation.3">
                    <p:embed/>
                  </p:oleObj>
                </mc:Choice>
                <mc:Fallback>
                  <p:oleObj name="公式" r:id="rId7" imgW="152400" imgH="177800" progId="Equation.3">
                    <p:embed/>
                    <p:pic>
                      <p:nvPicPr>
                        <p:cNvPr id="0" name="图片 1474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 y="2809"/>
                          <a:ext cx="271" cy="288"/>
                        </a:xfrm>
                        <a:prstGeom prst="rect">
                          <a:avLst/>
                        </a:prstGeom>
                        <a:noFill/>
                        <a:ln>
                          <a:noFill/>
                        </a:ln>
                        <a:effectLst/>
                      </p:spPr>
                    </p:pic>
                  </p:oleObj>
                </mc:Fallback>
              </mc:AlternateContent>
            </a:graphicData>
          </a:graphic>
        </p:graphicFrame>
        <p:graphicFrame>
          <p:nvGraphicFramePr>
            <p:cNvPr id="151631" name="Object 92"/>
            <p:cNvGraphicFramePr>
              <a:graphicFrameLocks noChangeAspect="1"/>
            </p:cNvGraphicFramePr>
            <p:nvPr/>
          </p:nvGraphicFramePr>
          <p:xfrm>
            <a:off x="2208" y="2784"/>
            <a:ext cx="271" cy="288"/>
          </p:xfrm>
          <a:graphic>
            <a:graphicData uri="http://schemas.openxmlformats.org/presentationml/2006/ole">
              <mc:AlternateContent xmlns:mc="http://schemas.openxmlformats.org/markup-compatibility/2006">
                <mc:Choice xmlns:v="urn:schemas-microsoft-com:vml" Requires="v">
                  <p:oleObj spid="_x0000_s147895" name="公式" r:id="rId9" imgW="152400" imgH="177800" progId="Equation.3">
                    <p:embed/>
                  </p:oleObj>
                </mc:Choice>
                <mc:Fallback>
                  <p:oleObj name="公式" r:id="rId9" imgW="152400" imgH="177800" progId="Equation.3">
                    <p:embed/>
                    <p:pic>
                      <p:nvPicPr>
                        <p:cNvPr id="0" name="图片 1474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 y="2784"/>
                          <a:ext cx="271" cy="288"/>
                        </a:xfrm>
                        <a:prstGeom prst="rect">
                          <a:avLst/>
                        </a:prstGeom>
                        <a:noFill/>
                        <a:ln>
                          <a:noFill/>
                        </a:ln>
                        <a:effectLst/>
                      </p:spPr>
                    </p:pic>
                  </p:oleObj>
                </mc:Fallback>
              </mc:AlternateContent>
            </a:graphicData>
          </a:graphic>
        </p:graphicFrame>
        <p:graphicFrame>
          <p:nvGraphicFramePr>
            <p:cNvPr id="151632" name="Object 93"/>
            <p:cNvGraphicFramePr>
              <a:graphicFrameLocks noChangeAspect="1"/>
            </p:cNvGraphicFramePr>
            <p:nvPr/>
          </p:nvGraphicFramePr>
          <p:xfrm>
            <a:off x="2649" y="2809"/>
            <a:ext cx="270" cy="288"/>
          </p:xfrm>
          <a:graphic>
            <a:graphicData uri="http://schemas.openxmlformats.org/presentationml/2006/ole">
              <mc:AlternateContent xmlns:mc="http://schemas.openxmlformats.org/markup-compatibility/2006">
                <mc:Choice xmlns:v="urn:schemas-microsoft-com:vml" Requires="v">
                  <p:oleObj spid="_x0000_s147896" name="公式" r:id="rId11" imgW="152400" imgH="177800" progId="Equation.3">
                    <p:embed/>
                  </p:oleObj>
                </mc:Choice>
                <mc:Fallback>
                  <p:oleObj name="公式" r:id="rId11" imgW="152400" imgH="177800" progId="Equation.3">
                    <p:embed/>
                    <p:pic>
                      <p:nvPicPr>
                        <p:cNvPr id="0" name="图片 1474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9" y="2809"/>
                          <a:ext cx="270" cy="288"/>
                        </a:xfrm>
                        <a:prstGeom prst="rect">
                          <a:avLst/>
                        </a:prstGeom>
                        <a:noFill/>
                        <a:ln>
                          <a:noFill/>
                        </a:ln>
                        <a:effectLst/>
                      </p:spPr>
                    </p:pic>
                  </p:oleObj>
                </mc:Fallback>
              </mc:AlternateContent>
            </a:graphicData>
          </a:graphic>
        </p:graphicFrame>
        <p:sp>
          <p:nvSpPr>
            <p:cNvPr id="151633" name="Rectangle 95"/>
            <p:cNvSpPr>
              <a:spLocks noChangeArrowheads="1"/>
            </p:cNvSpPr>
            <p:nvPr/>
          </p:nvSpPr>
          <p:spPr bwMode="auto">
            <a:xfrm>
              <a:off x="3120" y="1549"/>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1634" name="Oval 96"/>
            <p:cNvSpPr>
              <a:spLocks noChangeArrowheads="1"/>
            </p:cNvSpPr>
            <p:nvPr/>
          </p:nvSpPr>
          <p:spPr bwMode="auto">
            <a:xfrm>
              <a:off x="3892" y="1751"/>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5" name="Line 97"/>
            <p:cNvSpPr>
              <a:spLocks noChangeShapeType="1"/>
            </p:cNvSpPr>
            <p:nvPr/>
          </p:nvSpPr>
          <p:spPr bwMode="auto">
            <a:xfrm flipV="1">
              <a:off x="320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6" name="Line 98"/>
            <p:cNvSpPr>
              <a:spLocks noChangeShapeType="1"/>
            </p:cNvSpPr>
            <p:nvPr/>
          </p:nvSpPr>
          <p:spPr bwMode="auto">
            <a:xfrm flipV="1">
              <a:off x="3380"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7" name="Line 99"/>
            <p:cNvSpPr>
              <a:spLocks noChangeShapeType="1"/>
            </p:cNvSpPr>
            <p:nvPr/>
          </p:nvSpPr>
          <p:spPr bwMode="auto">
            <a:xfrm flipV="1">
              <a:off x="3572"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8" name="Line 100"/>
            <p:cNvSpPr>
              <a:spLocks noChangeShapeType="1"/>
            </p:cNvSpPr>
            <p:nvPr/>
          </p:nvSpPr>
          <p:spPr bwMode="auto">
            <a:xfrm flipV="1">
              <a:off x="3764" y="2027"/>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1639" name="Line 101"/>
            <p:cNvSpPr>
              <a:spLocks noChangeShapeType="1"/>
            </p:cNvSpPr>
            <p:nvPr/>
          </p:nvSpPr>
          <p:spPr bwMode="auto">
            <a:xfrm>
              <a:off x="3958" y="1799"/>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1640" name="AutoShape 103"/>
            <p:cNvSpPr/>
            <p:nvPr/>
          </p:nvSpPr>
          <p:spPr bwMode="auto">
            <a:xfrm rot="16200000" flipV="1">
              <a:off x="3387" y="2080"/>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1176" name="Text Box 104"/>
            <p:cNvSpPr txBox="1">
              <a:spLocks noChangeArrowheads="1"/>
            </p:cNvSpPr>
            <p:nvPr/>
          </p:nvSpPr>
          <p:spPr bwMode="auto">
            <a:xfrm>
              <a:off x="3120" y="1655"/>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CC0000"/>
                  </a:solidFill>
                  <a:effectLst>
                    <a:outerShdw blurRad="38100" dist="38100" dir="2700000" algn="tl">
                      <a:srgbClr val="DDDDDD"/>
                    </a:outerShdw>
                  </a:effectLst>
                </a:rPr>
                <a:t>三态门</a:t>
              </a:r>
            </a:p>
          </p:txBody>
        </p:sp>
        <p:sp>
          <p:nvSpPr>
            <p:cNvPr id="151642" name="Line 105"/>
            <p:cNvSpPr>
              <a:spLocks noChangeShapeType="1"/>
            </p:cNvSpPr>
            <p:nvPr/>
          </p:nvSpPr>
          <p:spPr bwMode="auto">
            <a:xfrm flipV="1">
              <a:off x="3216" y="1175"/>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3" name="Line 106"/>
            <p:cNvSpPr>
              <a:spLocks noChangeShapeType="1"/>
            </p:cNvSpPr>
            <p:nvPr/>
          </p:nvSpPr>
          <p:spPr bwMode="auto">
            <a:xfrm flipV="1">
              <a:off x="3408" y="983"/>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4" name="Line 107"/>
            <p:cNvSpPr>
              <a:spLocks noChangeShapeType="1"/>
            </p:cNvSpPr>
            <p:nvPr/>
          </p:nvSpPr>
          <p:spPr bwMode="auto">
            <a:xfrm flipV="1">
              <a:off x="3600" y="839"/>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1645" name="Line 108"/>
            <p:cNvSpPr>
              <a:spLocks noChangeShapeType="1"/>
            </p:cNvSpPr>
            <p:nvPr/>
          </p:nvSpPr>
          <p:spPr bwMode="auto">
            <a:xfrm flipV="1">
              <a:off x="3792" y="695"/>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aphicFrame>
          <p:nvGraphicFramePr>
            <p:cNvPr id="151646" name="Object 113"/>
            <p:cNvGraphicFramePr>
              <a:graphicFrameLocks noChangeAspect="1"/>
            </p:cNvGraphicFramePr>
            <p:nvPr/>
          </p:nvGraphicFramePr>
          <p:xfrm>
            <a:off x="480" y="3017"/>
            <a:ext cx="1200" cy="343"/>
          </p:xfrm>
          <a:graphic>
            <a:graphicData uri="http://schemas.openxmlformats.org/presentationml/2006/ole">
              <mc:AlternateContent xmlns:mc="http://schemas.openxmlformats.org/markup-compatibility/2006">
                <mc:Choice xmlns:v="urn:schemas-microsoft-com:vml" Requires="v">
                  <p:oleObj spid="_x0000_s147897" name="公式" r:id="rId13" imgW="889000" imgH="177800" progId="Equation.3">
                    <p:embed/>
                  </p:oleObj>
                </mc:Choice>
                <mc:Fallback>
                  <p:oleObj name="公式" r:id="rId13" imgW="889000" imgH="177800" progId="Equation.3">
                    <p:embed/>
                    <p:pic>
                      <p:nvPicPr>
                        <p:cNvPr id="0" name="图片 1474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3017"/>
                          <a:ext cx="1200" cy="343"/>
                        </a:xfrm>
                        <a:prstGeom prst="rect">
                          <a:avLst/>
                        </a:prstGeom>
                        <a:noFill/>
                        <a:ln>
                          <a:noFill/>
                        </a:ln>
                        <a:effectLst/>
                      </p:spPr>
                    </p:pic>
                  </p:oleObj>
                </mc:Fallback>
              </mc:AlternateContent>
            </a:graphicData>
          </a:graphic>
        </p:graphicFrame>
        <p:sp>
          <p:nvSpPr>
            <p:cNvPr id="131186" name="Rectangle 114"/>
            <p:cNvSpPr>
              <a:spLocks noChangeArrowheads="1"/>
            </p:cNvSpPr>
            <p:nvPr/>
          </p:nvSpPr>
          <p:spPr bwMode="auto">
            <a:xfrm>
              <a:off x="418" y="3300"/>
              <a:ext cx="1241" cy="354"/>
            </a:xfrm>
            <a:prstGeom prst="rect">
              <a:avLst/>
            </a:prstGeom>
            <a:noFill/>
            <a:ln w="9525">
              <a:noFill/>
              <a:miter lim="800000"/>
            </a:ln>
            <a:effectLst/>
          </p:spPr>
          <p:txBody>
            <a:bodyPr wrap="none">
              <a:spAutoFit/>
            </a:bodyPr>
            <a:lstStyle/>
            <a:p>
              <a:pPr algn="ctr">
                <a:lnSpc>
                  <a:spcPct val="110000"/>
                </a:lnSpc>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译码器工作</a:t>
              </a:r>
              <a:endParaRPr lang="zh-CN" altLang="en-US" sz="2800" b="1">
                <a:solidFill>
                  <a:srgbClr val="FF0000"/>
                </a:solidFill>
                <a:effectLst>
                  <a:outerShdw blurRad="38100" dist="38100" dir="2700000" algn="tl">
                    <a:srgbClr val="DDDDDD"/>
                  </a:outerShdw>
                </a:effectLst>
                <a:latin typeface="Times New Roman" panose="02020603050405020304" charset="0"/>
              </a:endParaRPr>
            </a:p>
          </p:txBody>
        </p:sp>
        <p:graphicFrame>
          <p:nvGraphicFramePr>
            <p:cNvPr id="151648" name="Object 115"/>
            <p:cNvGraphicFramePr>
              <a:graphicFrameLocks noChangeAspect="1"/>
            </p:cNvGraphicFramePr>
            <p:nvPr/>
          </p:nvGraphicFramePr>
          <p:xfrm>
            <a:off x="3024" y="2784"/>
            <a:ext cx="271" cy="288"/>
          </p:xfrm>
          <a:graphic>
            <a:graphicData uri="http://schemas.openxmlformats.org/presentationml/2006/ole">
              <mc:AlternateContent xmlns:mc="http://schemas.openxmlformats.org/markup-compatibility/2006">
                <mc:Choice xmlns:v="urn:schemas-microsoft-com:vml" Requires="v">
                  <p:oleObj spid="_x0000_s147898" name="公式" r:id="rId15" imgW="152400" imgH="177800" progId="Equation.3">
                    <p:embed/>
                  </p:oleObj>
                </mc:Choice>
                <mc:Fallback>
                  <p:oleObj name="公式" r:id="rId15" imgW="152400" imgH="177800" progId="Equation.3">
                    <p:embed/>
                    <p:pic>
                      <p:nvPicPr>
                        <p:cNvPr id="0" name="图片 1474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 y="2784"/>
                          <a:ext cx="271" cy="288"/>
                        </a:xfrm>
                        <a:prstGeom prst="rect">
                          <a:avLst/>
                        </a:prstGeom>
                        <a:noFill/>
                        <a:ln>
                          <a:noFill/>
                        </a:ln>
                        <a:effectLst/>
                      </p:spPr>
                    </p:pic>
                  </p:oleObj>
                </mc:Fallback>
              </mc:AlternateContent>
            </a:graphicData>
          </a:graphic>
        </p:graphicFrame>
        <p:graphicFrame>
          <p:nvGraphicFramePr>
            <p:cNvPr id="151649" name="Object 116"/>
            <p:cNvGraphicFramePr>
              <a:graphicFrameLocks noChangeAspect="1"/>
            </p:cNvGraphicFramePr>
            <p:nvPr/>
          </p:nvGraphicFramePr>
          <p:xfrm>
            <a:off x="4136" y="3274"/>
            <a:ext cx="282" cy="315"/>
          </p:xfrm>
          <a:graphic>
            <a:graphicData uri="http://schemas.openxmlformats.org/presentationml/2006/ole">
              <mc:AlternateContent xmlns:mc="http://schemas.openxmlformats.org/markup-compatibility/2006">
                <mc:Choice xmlns:v="urn:schemas-microsoft-com:vml" Requires="v">
                  <p:oleObj spid="_x0000_s147899" name="公式" r:id="rId17" imgW="139700" imgH="177800" progId="Equation.3">
                    <p:embed/>
                  </p:oleObj>
                </mc:Choice>
                <mc:Fallback>
                  <p:oleObj name="公式" r:id="rId17" imgW="139700" imgH="177800" progId="Equation.3">
                    <p:embed/>
                    <p:pic>
                      <p:nvPicPr>
                        <p:cNvPr id="0" name="图片 1474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6" y="3274"/>
                          <a:ext cx="282" cy="315"/>
                        </a:xfrm>
                        <a:prstGeom prst="rect">
                          <a:avLst/>
                        </a:prstGeom>
                        <a:noFill/>
                        <a:ln>
                          <a:noFill/>
                        </a:ln>
                        <a:effectLst/>
                      </p:spPr>
                    </p:pic>
                  </p:oleObj>
                </mc:Fallback>
              </mc:AlternateContent>
            </a:graphicData>
          </a:graphic>
        </p:graphicFrame>
        <p:graphicFrame>
          <p:nvGraphicFramePr>
            <p:cNvPr id="151650" name="Object 117"/>
            <p:cNvGraphicFramePr>
              <a:graphicFrameLocks noChangeAspect="1"/>
            </p:cNvGraphicFramePr>
            <p:nvPr/>
          </p:nvGraphicFramePr>
          <p:xfrm>
            <a:off x="1310" y="1486"/>
            <a:ext cx="322" cy="290"/>
          </p:xfrm>
          <a:graphic>
            <a:graphicData uri="http://schemas.openxmlformats.org/presentationml/2006/ole">
              <mc:AlternateContent xmlns:mc="http://schemas.openxmlformats.org/markup-compatibility/2006">
                <mc:Choice xmlns:v="urn:schemas-microsoft-com:vml" Requires="v">
                  <p:oleObj spid="_x0000_s147900" name="Equation" r:id="rId19" imgW="203200" imgH="177800" progId="Equation.3">
                    <p:embed/>
                  </p:oleObj>
                </mc:Choice>
                <mc:Fallback>
                  <p:oleObj name="Equation" r:id="rId19" imgW="203200" imgH="177800" progId="Equation.3">
                    <p:embed/>
                    <p:pic>
                      <p:nvPicPr>
                        <p:cNvPr id="0" name="图片 1474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10" y="1486"/>
                          <a:ext cx="322" cy="290"/>
                        </a:xfrm>
                        <a:prstGeom prst="rect">
                          <a:avLst/>
                        </a:prstGeom>
                        <a:noFill/>
                        <a:ln>
                          <a:noFill/>
                        </a:ln>
                        <a:effectLst/>
                      </p:spPr>
                    </p:pic>
                  </p:oleObj>
                </mc:Fallback>
              </mc:AlternateContent>
            </a:graphicData>
          </a:graphic>
        </p:graphicFrame>
        <p:graphicFrame>
          <p:nvGraphicFramePr>
            <p:cNvPr id="151651" name="Object 118"/>
            <p:cNvGraphicFramePr>
              <a:graphicFrameLocks noChangeAspect="1"/>
            </p:cNvGraphicFramePr>
            <p:nvPr/>
          </p:nvGraphicFramePr>
          <p:xfrm>
            <a:off x="2624" y="1465"/>
            <a:ext cx="317" cy="286"/>
          </p:xfrm>
          <a:graphic>
            <a:graphicData uri="http://schemas.openxmlformats.org/presentationml/2006/ole">
              <mc:AlternateContent xmlns:mc="http://schemas.openxmlformats.org/markup-compatibility/2006">
                <mc:Choice xmlns:v="urn:schemas-microsoft-com:vml" Requires="v">
                  <p:oleObj spid="_x0000_s147901" name="Equation" r:id="rId21" imgW="203200" imgH="177800" progId="Equation.3">
                    <p:embed/>
                  </p:oleObj>
                </mc:Choice>
                <mc:Fallback>
                  <p:oleObj name="Equation" r:id="rId21" imgW="203200" imgH="177800" progId="Equation.3">
                    <p:embed/>
                    <p:pic>
                      <p:nvPicPr>
                        <p:cNvPr id="0" name="图片 1474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24" y="1465"/>
                          <a:ext cx="317" cy="286"/>
                        </a:xfrm>
                        <a:prstGeom prst="rect">
                          <a:avLst/>
                        </a:prstGeom>
                        <a:noFill/>
                        <a:ln>
                          <a:noFill/>
                        </a:ln>
                        <a:effectLst/>
                      </p:spPr>
                    </p:pic>
                  </p:oleObj>
                </mc:Fallback>
              </mc:AlternateContent>
            </a:graphicData>
          </a:graphic>
        </p:graphicFrame>
        <p:graphicFrame>
          <p:nvGraphicFramePr>
            <p:cNvPr id="151652" name="Object 119"/>
            <p:cNvGraphicFramePr>
              <a:graphicFrameLocks noChangeAspect="1"/>
            </p:cNvGraphicFramePr>
            <p:nvPr/>
          </p:nvGraphicFramePr>
          <p:xfrm>
            <a:off x="3919" y="1465"/>
            <a:ext cx="318" cy="286"/>
          </p:xfrm>
          <a:graphic>
            <a:graphicData uri="http://schemas.openxmlformats.org/presentationml/2006/ole">
              <mc:AlternateContent xmlns:mc="http://schemas.openxmlformats.org/markup-compatibility/2006">
                <mc:Choice xmlns:v="urn:schemas-microsoft-com:vml" Requires="v">
                  <p:oleObj spid="_x0000_s147902" name="Equation" r:id="rId23" imgW="203200" imgH="177800" progId="Equation.3">
                    <p:embed/>
                  </p:oleObj>
                </mc:Choice>
                <mc:Fallback>
                  <p:oleObj name="Equation" r:id="rId23" imgW="203200" imgH="177800" progId="Equation.3">
                    <p:embed/>
                    <p:pic>
                      <p:nvPicPr>
                        <p:cNvPr id="0" name="图片 1474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9" y="1465"/>
                          <a:ext cx="318" cy="286"/>
                        </a:xfrm>
                        <a:prstGeom prst="rect">
                          <a:avLst/>
                        </a:prstGeom>
                        <a:noFill/>
                        <a:ln>
                          <a:noFill/>
                        </a:ln>
                        <a:effectLst/>
                      </p:spPr>
                    </p:pic>
                  </p:oleObj>
                </mc:Fallback>
              </mc:AlternateContent>
            </a:graphicData>
          </a:graphic>
        </p:graphicFrame>
        <p:graphicFrame>
          <p:nvGraphicFramePr>
            <p:cNvPr id="151653" name="Object 120"/>
            <p:cNvGraphicFramePr>
              <a:graphicFrameLocks noChangeAspect="1"/>
            </p:cNvGraphicFramePr>
            <p:nvPr/>
          </p:nvGraphicFramePr>
          <p:xfrm>
            <a:off x="5167" y="1453"/>
            <a:ext cx="327" cy="295"/>
          </p:xfrm>
          <a:graphic>
            <a:graphicData uri="http://schemas.openxmlformats.org/presentationml/2006/ole">
              <mc:AlternateContent xmlns:mc="http://schemas.openxmlformats.org/markup-compatibility/2006">
                <mc:Choice xmlns:v="urn:schemas-microsoft-com:vml" Requires="v">
                  <p:oleObj spid="_x0000_s147903" name="公式" r:id="rId25" imgW="203200" imgH="177800" progId="Equation.3">
                    <p:embed/>
                  </p:oleObj>
                </mc:Choice>
                <mc:Fallback>
                  <p:oleObj name="公式" r:id="rId25" imgW="203200" imgH="177800" progId="Equation.3">
                    <p:embed/>
                    <p:pic>
                      <p:nvPicPr>
                        <p:cNvPr id="0" name="图片 1474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67" y="1453"/>
                          <a:ext cx="327" cy="295"/>
                        </a:xfrm>
                        <a:prstGeom prst="rect">
                          <a:avLst/>
                        </a:prstGeom>
                        <a:noFill/>
                        <a:ln>
                          <a:noFill/>
                        </a:ln>
                        <a:effectLst/>
                      </p:spPr>
                    </p:pic>
                  </p:oleObj>
                </mc:Fallback>
              </mc:AlternateContent>
            </a:graphicData>
          </a:graphic>
        </p:graphicFrame>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81000" y="990600"/>
            <a:ext cx="608013" cy="1101725"/>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FF0000"/>
                </a:solidFill>
              </a:rPr>
              <a:t>总线</a:t>
            </a:r>
            <a:endParaRPr lang="zh-CN" altLang="en-US" sz="2800" b="1">
              <a:solidFill>
                <a:srgbClr val="FFFF00"/>
              </a:solidFill>
            </a:endParaRPr>
          </a:p>
        </p:txBody>
      </p:sp>
      <p:grpSp>
        <p:nvGrpSpPr>
          <p:cNvPr id="152579" name="Group 3"/>
          <p:cNvGrpSpPr/>
          <p:nvPr/>
        </p:nvGrpSpPr>
        <p:grpSpPr bwMode="auto">
          <a:xfrm>
            <a:off x="663575" y="4876800"/>
            <a:ext cx="1970088" cy="1152525"/>
            <a:chOff x="418" y="2832"/>
            <a:chExt cx="1241" cy="726"/>
          </a:xfrm>
        </p:grpSpPr>
        <p:graphicFrame>
          <p:nvGraphicFramePr>
            <p:cNvPr id="152705" name="Object 4"/>
            <p:cNvGraphicFramePr>
              <a:graphicFrameLocks noChangeAspect="1"/>
            </p:cNvGraphicFramePr>
            <p:nvPr/>
          </p:nvGraphicFramePr>
          <p:xfrm>
            <a:off x="432" y="2832"/>
            <a:ext cx="1200" cy="343"/>
          </p:xfrm>
          <a:graphic>
            <a:graphicData uri="http://schemas.openxmlformats.org/presentationml/2006/ole">
              <mc:AlternateContent xmlns:mc="http://schemas.openxmlformats.org/markup-compatibility/2006">
                <mc:Choice xmlns:v="urn:schemas-microsoft-com:vml" Requires="v">
                  <p:oleObj spid="_x0000_s148916" name="公式" r:id="rId6" imgW="889000" imgH="177800" progId="Equation.3">
                    <p:embed/>
                  </p:oleObj>
                </mc:Choice>
                <mc:Fallback>
                  <p:oleObj name="公式" r:id="rId6" imgW="889000" imgH="177800" progId="Equation.3">
                    <p:embed/>
                    <p:pic>
                      <p:nvPicPr>
                        <p:cNvPr id="0" name="图片 1484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2832"/>
                          <a:ext cx="1200" cy="343"/>
                        </a:xfrm>
                        <a:prstGeom prst="rect">
                          <a:avLst/>
                        </a:prstGeom>
                        <a:noFill/>
                        <a:ln>
                          <a:noFill/>
                        </a:ln>
                        <a:effectLst/>
                      </p:spPr>
                    </p:pic>
                  </p:oleObj>
                </mc:Fallback>
              </mc:AlternateContent>
            </a:graphicData>
          </a:graphic>
        </p:graphicFrame>
        <p:sp>
          <p:nvSpPr>
            <p:cNvPr id="132101" name="Rectangle 5"/>
            <p:cNvSpPr>
              <a:spLocks noChangeArrowheads="1"/>
            </p:cNvSpPr>
            <p:nvPr/>
          </p:nvSpPr>
          <p:spPr bwMode="auto">
            <a:xfrm>
              <a:off x="418" y="3204"/>
              <a:ext cx="1241" cy="354"/>
            </a:xfrm>
            <a:prstGeom prst="rect">
              <a:avLst/>
            </a:prstGeom>
            <a:noFill/>
            <a:ln w="9525">
              <a:noFill/>
              <a:miter lim="800000"/>
            </a:ln>
            <a:effectLst/>
          </p:spPr>
          <p:txBody>
            <a:bodyPr wrap="none">
              <a:spAutoFit/>
            </a:bodyPr>
            <a:lstStyle/>
            <a:p>
              <a:pPr algn="ctr">
                <a:lnSpc>
                  <a:spcPct val="110000"/>
                </a:lnSpc>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译码器工作</a:t>
              </a:r>
              <a:endParaRPr lang="zh-CN" altLang="en-US" sz="2800" b="1">
                <a:solidFill>
                  <a:srgbClr val="FF0000"/>
                </a:solidFill>
                <a:effectLst>
                  <a:outerShdw blurRad="38100" dist="38100" dir="2700000" algn="tl">
                    <a:srgbClr val="DDDDDD"/>
                  </a:outerShdw>
                </a:effectLst>
                <a:latin typeface="Times New Roman" panose="02020603050405020304" charset="0"/>
              </a:endParaRPr>
            </a:p>
          </p:txBody>
        </p:sp>
      </p:grpSp>
      <p:sp>
        <p:nvSpPr>
          <p:cNvPr id="132102" name="Text Box 6"/>
          <p:cNvSpPr txBox="1">
            <a:spLocks noChangeArrowheads="1"/>
          </p:cNvSpPr>
          <p:nvPr/>
        </p:nvSpPr>
        <p:spPr bwMode="auto">
          <a:xfrm>
            <a:off x="533400" y="457200"/>
            <a:ext cx="5943600" cy="519113"/>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CC0000"/>
                </a:solidFill>
                <a:effectLst>
                  <a:outerShdw blurRad="38100" dist="38100" dir="2700000" algn="tl">
                    <a:srgbClr val="DDDDDD"/>
                  </a:outerShdw>
                </a:effectLst>
                <a:latin typeface="宋体" panose="02010600030101010101" pitchFamily="2" charset="-122"/>
              </a:rPr>
              <a:t>工作原理：</a:t>
            </a:r>
            <a:r>
              <a:rPr lang="en-US" altLang="zh-CN" sz="2800" b="1">
                <a:effectLst>
                  <a:outerShdw blurRad="38100" dist="38100" dir="2700000" algn="tl">
                    <a:srgbClr val="DDDDDD"/>
                  </a:outerShdw>
                </a:effectLst>
                <a:latin typeface="宋体" panose="02010600030101010101" pitchFamily="2" charset="-122"/>
              </a:rPr>
              <a:t>(</a:t>
            </a:r>
            <a:r>
              <a:rPr lang="zh-CN" altLang="en-US" sz="2800" b="1">
                <a:effectLst>
                  <a:outerShdw blurRad="38100" dist="38100" dir="2700000" algn="tl">
                    <a:srgbClr val="DDDDDD"/>
                  </a:outerShdw>
                </a:effectLst>
                <a:latin typeface="宋体" panose="02010600030101010101" pitchFamily="2" charset="-122"/>
              </a:rPr>
              <a:t>以</a:t>
            </a:r>
            <a:r>
              <a:rPr lang="en-US" altLang="zh-CN" sz="2800" b="1">
                <a:effectLst>
                  <a:outerShdw blurRad="38100" dist="38100" dir="2700000" algn="tl">
                    <a:srgbClr val="DDDDDD"/>
                  </a:outerShdw>
                </a:effectLst>
              </a:rPr>
              <a:t>A</a:t>
            </a:r>
            <a:r>
              <a:rPr lang="en-US" altLang="zh-CN" sz="2800" b="1" baseline="-25000">
                <a:effectLst>
                  <a:outerShdw blurRad="38100" dist="38100" dir="2700000" algn="tl">
                    <a:srgbClr val="DDDDDD"/>
                  </a:outerShdw>
                </a:effectLst>
              </a:rPr>
              <a:t>0</a:t>
            </a:r>
            <a:r>
              <a:rPr lang="en-US" altLang="zh-CN" sz="2800" b="1">
                <a:effectLst>
                  <a:outerShdw blurRad="38100" dist="38100" dir="2700000" algn="tl">
                    <a:srgbClr val="DDDDDD"/>
                  </a:outerShdw>
                </a:effectLst>
              </a:rPr>
              <a:t>A</a:t>
            </a:r>
            <a:r>
              <a:rPr lang="en-US" altLang="zh-CN" sz="2800" b="1" baseline="-25000">
                <a:effectLst>
                  <a:outerShdw blurRad="38100" dist="38100" dir="2700000" algn="tl">
                    <a:srgbClr val="DDDDDD"/>
                  </a:outerShdw>
                </a:effectLst>
              </a:rPr>
              <a:t>1</a:t>
            </a:r>
            <a:r>
              <a:rPr lang="en-US" altLang="zh-CN" sz="2800" b="1">
                <a:effectLst>
                  <a:outerShdw blurRad="38100" dist="38100" dir="2700000" algn="tl">
                    <a:srgbClr val="DDDDDD"/>
                  </a:outerShdw>
                </a:effectLst>
              </a:rPr>
              <a:t>= 00</a:t>
            </a:r>
            <a:r>
              <a:rPr lang="zh-CN" altLang="en-US" sz="2800" b="1">
                <a:effectLst>
                  <a:outerShdw blurRad="38100" dist="38100" dir="2700000" algn="tl">
                    <a:srgbClr val="DDDDDD"/>
                  </a:outerShdw>
                </a:effectLst>
                <a:latin typeface="宋体" panose="02010600030101010101" pitchFamily="2" charset="-122"/>
              </a:rPr>
              <a:t>为例</a:t>
            </a:r>
            <a:r>
              <a:rPr lang="en-US" altLang="zh-CN" sz="2800" b="1">
                <a:effectLst>
                  <a:outerShdw blurRad="38100" dist="38100" dir="2700000" algn="tl">
                    <a:srgbClr val="DDDDDD"/>
                  </a:outerShdw>
                </a:effectLst>
                <a:latin typeface="宋体" panose="02010600030101010101" pitchFamily="2" charset="-122"/>
              </a:rPr>
              <a:t>)</a:t>
            </a:r>
          </a:p>
        </p:txBody>
      </p:sp>
      <p:grpSp>
        <p:nvGrpSpPr>
          <p:cNvPr id="3" name="Group 7"/>
          <p:cNvGrpSpPr/>
          <p:nvPr/>
        </p:nvGrpSpPr>
        <p:grpSpPr bwMode="auto">
          <a:xfrm>
            <a:off x="6934200" y="4800600"/>
            <a:ext cx="361950" cy="1019175"/>
            <a:chOff x="4368" y="3024"/>
            <a:chExt cx="228" cy="642"/>
          </a:xfrm>
        </p:grpSpPr>
        <p:sp>
          <p:nvSpPr>
            <p:cNvPr id="152703" name="Rectangle 8"/>
            <p:cNvSpPr>
              <a:spLocks noChangeArrowheads="1"/>
            </p:cNvSpPr>
            <p:nvPr/>
          </p:nvSpPr>
          <p:spPr bwMode="auto">
            <a:xfrm>
              <a:off x="4368" y="3024"/>
              <a:ext cx="228" cy="354"/>
            </a:xfrm>
            <a:prstGeom prst="rect">
              <a:avLst/>
            </a:prstGeom>
            <a:noFill/>
            <a:ln>
              <a:noFill/>
            </a:ln>
          </p:spPr>
          <p:txBody>
            <a:bodyPr wrap="none">
              <a:spAutoFit/>
            </a:bodyPr>
            <a:lstStyle/>
            <a:p>
              <a:pPr algn="ctr">
                <a:lnSpc>
                  <a:spcPct val="110000"/>
                </a:lnSpc>
                <a:spcBef>
                  <a:spcPct val="50000"/>
                </a:spcBef>
              </a:pPr>
              <a:r>
                <a:rPr lang="en-US" altLang="zh-CN" sz="2800" b="1">
                  <a:solidFill>
                    <a:srgbClr val="000099"/>
                  </a:solidFill>
                  <a:latin typeface="Times New Roman" panose="02020603050405020304" charset="0"/>
                  <a:ea typeface="楷体_GB2312" charset="0"/>
                  <a:cs typeface="楷体_GB2312" charset="0"/>
                </a:rPr>
                <a:t>0</a:t>
              </a:r>
            </a:p>
          </p:txBody>
        </p:sp>
        <p:sp>
          <p:nvSpPr>
            <p:cNvPr id="152704" name="Rectangle 9"/>
            <p:cNvSpPr>
              <a:spLocks noChangeArrowheads="1"/>
            </p:cNvSpPr>
            <p:nvPr/>
          </p:nvSpPr>
          <p:spPr bwMode="auto">
            <a:xfrm>
              <a:off x="4368" y="3312"/>
              <a:ext cx="228" cy="354"/>
            </a:xfrm>
            <a:prstGeom prst="rect">
              <a:avLst/>
            </a:prstGeom>
            <a:noFill/>
            <a:ln>
              <a:noFill/>
            </a:ln>
          </p:spPr>
          <p:txBody>
            <a:bodyPr wrap="none">
              <a:spAutoFit/>
            </a:bodyPr>
            <a:lstStyle/>
            <a:p>
              <a:pPr algn="ctr">
                <a:lnSpc>
                  <a:spcPct val="110000"/>
                </a:lnSpc>
                <a:spcBef>
                  <a:spcPct val="50000"/>
                </a:spcBef>
              </a:pPr>
              <a:r>
                <a:rPr lang="en-US" altLang="zh-CN" sz="2800" b="1">
                  <a:solidFill>
                    <a:srgbClr val="000099"/>
                  </a:solidFill>
                  <a:latin typeface="Times New Roman" panose="02020603050405020304" charset="0"/>
                  <a:ea typeface="楷体_GB2312" charset="0"/>
                  <a:cs typeface="楷体_GB2312" charset="0"/>
                </a:rPr>
                <a:t>0</a:t>
              </a:r>
            </a:p>
          </p:txBody>
        </p:sp>
      </p:grpSp>
      <p:grpSp>
        <p:nvGrpSpPr>
          <p:cNvPr id="4" name="Group 10"/>
          <p:cNvGrpSpPr/>
          <p:nvPr/>
        </p:nvGrpSpPr>
        <p:grpSpPr bwMode="auto">
          <a:xfrm>
            <a:off x="2819400" y="1905000"/>
            <a:ext cx="5257800" cy="457200"/>
            <a:chOff x="1872" y="1200"/>
            <a:chExt cx="3348" cy="324"/>
          </a:xfrm>
        </p:grpSpPr>
        <p:sp>
          <p:nvSpPr>
            <p:cNvPr id="152700" name="Line 11"/>
            <p:cNvSpPr>
              <a:spLocks noChangeShapeType="1"/>
            </p:cNvSpPr>
            <p:nvPr/>
          </p:nvSpPr>
          <p:spPr bwMode="auto">
            <a:xfrm>
              <a:off x="1872" y="1200"/>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701" name="Line 12"/>
            <p:cNvSpPr>
              <a:spLocks noChangeShapeType="1"/>
            </p:cNvSpPr>
            <p:nvPr/>
          </p:nvSpPr>
          <p:spPr bwMode="auto">
            <a:xfrm>
              <a:off x="3168" y="1212"/>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702" name="Line 13"/>
            <p:cNvSpPr>
              <a:spLocks noChangeShapeType="1"/>
            </p:cNvSpPr>
            <p:nvPr/>
          </p:nvSpPr>
          <p:spPr bwMode="auto">
            <a:xfrm>
              <a:off x="4320" y="1248"/>
              <a:ext cx="900" cy="276"/>
            </a:xfrm>
            <a:prstGeom prst="line">
              <a:avLst/>
            </a:prstGeom>
            <a:noFill/>
            <a:ln w="38100">
              <a:solidFill>
                <a:srgbClr val="006600"/>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32110" name="Text Box 14"/>
          <p:cNvSpPr txBox="1">
            <a:spLocks noChangeArrowheads="1"/>
          </p:cNvSpPr>
          <p:nvPr/>
        </p:nvSpPr>
        <p:spPr bwMode="auto">
          <a:xfrm>
            <a:off x="2819400" y="4038600"/>
            <a:ext cx="381000" cy="56197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solidFill>
                  <a:srgbClr val="FF0000"/>
                </a:solidFill>
                <a:effectLst>
                  <a:outerShdw blurRad="38100" dist="38100" dir="2700000" algn="tl">
                    <a:srgbClr val="DDDDDD"/>
                  </a:outerShdw>
                </a:effectLst>
              </a:rPr>
              <a:t>0</a:t>
            </a:r>
          </a:p>
        </p:txBody>
      </p:sp>
      <p:sp>
        <p:nvSpPr>
          <p:cNvPr id="152584" name="Text Box 15"/>
          <p:cNvSpPr txBox="1">
            <a:spLocks noChangeArrowheads="1"/>
          </p:cNvSpPr>
          <p:nvPr/>
        </p:nvSpPr>
        <p:spPr bwMode="auto">
          <a:xfrm>
            <a:off x="381000" y="990600"/>
            <a:ext cx="608013" cy="1101725"/>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dirty="0">
                <a:solidFill>
                  <a:srgbClr val="FF0000"/>
                </a:solidFill>
              </a:rPr>
              <a:t>总线</a:t>
            </a:r>
            <a:endParaRPr lang="zh-CN" altLang="en-US" sz="2800" b="1" dirty="0">
              <a:solidFill>
                <a:srgbClr val="FFFF00"/>
              </a:solidFill>
            </a:endParaRPr>
          </a:p>
        </p:txBody>
      </p:sp>
      <p:sp>
        <p:nvSpPr>
          <p:cNvPr id="152585" name="Line 16"/>
          <p:cNvSpPr>
            <a:spLocks noChangeShapeType="1"/>
          </p:cNvSpPr>
          <p:nvPr/>
        </p:nvSpPr>
        <p:spPr bwMode="auto">
          <a:xfrm>
            <a:off x="762000" y="1106488"/>
            <a:ext cx="7154863"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6" name="Line 17"/>
          <p:cNvSpPr>
            <a:spLocks noChangeShapeType="1"/>
          </p:cNvSpPr>
          <p:nvPr/>
        </p:nvSpPr>
        <p:spPr bwMode="auto">
          <a:xfrm>
            <a:off x="762000" y="1335088"/>
            <a:ext cx="68580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7" name="Line 18"/>
          <p:cNvSpPr>
            <a:spLocks noChangeShapeType="1"/>
          </p:cNvSpPr>
          <p:nvPr/>
        </p:nvSpPr>
        <p:spPr bwMode="auto">
          <a:xfrm>
            <a:off x="762000" y="1868488"/>
            <a:ext cx="62484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88" name="Rectangle 19"/>
          <p:cNvSpPr>
            <a:spLocks noChangeArrowheads="1"/>
          </p:cNvSpPr>
          <p:nvPr/>
        </p:nvSpPr>
        <p:spPr bwMode="auto">
          <a:xfrm>
            <a:off x="2819400" y="4999038"/>
            <a:ext cx="2970213" cy="984250"/>
          </a:xfrm>
          <a:prstGeom prst="rect">
            <a:avLst/>
          </a:prstGeom>
          <a:noFill/>
          <a:ln w="28575">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589" name="Oval 20"/>
          <p:cNvSpPr>
            <a:spLocks noChangeArrowheads="1"/>
          </p:cNvSpPr>
          <p:nvPr/>
        </p:nvSpPr>
        <p:spPr bwMode="auto">
          <a:xfrm>
            <a:off x="5818188" y="563403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0" name="Line 21"/>
          <p:cNvSpPr>
            <a:spLocks noChangeShapeType="1"/>
          </p:cNvSpPr>
          <p:nvPr/>
        </p:nvSpPr>
        <p:spPr bwMode="auto">
          <a:xfrm>
            <a:off x="5791200" y="5145088"/>
            <a:ext cx="663575"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1" name="Line 22"/>
          <p:cNvSpPr>
            <a:spLocks noChangeShapeType="1"/>
          </p:cNvSpPr>
          <p:nvPr/>
        </p:nvSpPr>
        <p:spPr bwMode="auto">
          <a:xfrm>
            <a:off x="5791200" y="5449888"/>
            <a:ext cx="663575"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2" name="Line 23"/>
          <p:cNvSpPr>
            <a:spLocks noChangeShapeType="1"/>
          </p:cNvSpPr>
          <p:nvPr/>
        </p:nvSpPr>
        <p:spPr bwMode="auto">
          <a:xfrm>
            <a:off x="5948363" y="5707063"/>
            <a:ext cx="303212" cy="0"/>
          </a:xfrm>
          <a:prstGeom prst="line">
            <a:avLst/>
          </a:prstGeom>
          <a:noFill/>
          <a:ln w="28575">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593" name="Line 24"/>
          <p:cNvSpPr>
            <a:spLocks noChangeShapeType="1"/>
          </p:cNvSpPr>
          <p:nvPr/>
        </p:nvSpPr>
        <p:spPr bwMode="auto">
          <a:xfrm>
            <a:off x="6019800" y="6096000"/>
            <a:ext cx="433388" cy="0"/>
          </a:xfrm>
          <a:prstGeom prst="line">
            <a:avLst/>
          </a:prstGeom>
          <a:noFill/>
          <a:ln w="28575">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4" name="Oval 25"/>
          <p:cNvSpPr>
            <a:spLocks noChangeArrowheads="1"/>
          </p:cNvSpPr>
          <p:nvPr/>
        </p:nvSpPr>
        <p:spPr bwMode="auto">
          <a:xfrm>
            <a:off x="3886200"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5" name="Oval 26"/>
          <p:cNvSpPr>
            <a:spLocks noChangeArrowheads="1"/>
          </p:cNvSpPr>
          <p:nvPr/>
        </p:nvSpPr>
        <p:spPr bwMode="auto">
          <a:xfrm>
            <a:off x="4594225"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6" name="Oval 27"/>
          <p:cNvSpPr>
            <a:spLocks noChangeArrowheads="1"/>
          </p:cNvSpPr>
          <p:nvPr/>
        </p:nvSpPr>
        <p:spPr bwMode="auto">
          <a:xfrm>
            <a:off x="5181600" y="4848225"/>
            <a:ext cx="130175" cy="131763"/>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7" name="Line 28"/>
          <p:cNvSpPr>
            <a:spLocks noChangeShapeType="1"/>
          </p:cNvSpPr>
          <p:nvPr/>
        </p:nvSpPr>
        <p:spPr bwMode="auto">
          <a:xfrm>
            <a:off x="2514600" y="2859088"/>
            <a:ext cx="0" cy="1295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8" name="Line 29"/>
          <p:cNvSpPr>
            <a:spLocks noChangeShapeType="1"/>
          </p:cNvSpPr>
          <p:nvPr/>
        </p:nvSpPr>
        <p:spPr bwMode="auto">
          <a:xfrm flipH="1">
            <a:off x="5257800" y="4459288"/>
            <a:ext cx="0" cy="3810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599" name="Line 30"/>
          <p:cNvSpPr>
            <a:spLocks noChangeShapeType="1"/>
          </p:cNvSpPr>
          <p:nvPr/>
        </p:nvSpPr>
        <p:spPr bwMode="auto">
          <a:xfrm>
            <a:off x="8382000" y="2859088"/>
            <a:ext cx="0" cy="16002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0" name="Line 31"/>
          <p:cNvSpPr>
            <a:spLocks noChangeShapeType="1"/>
          </p:cNvSpPr>
          <p:nvPr/>
        </p:nvSpPr>
        <p:spPr bwMode="auto">
          <a:xfrm>
            <a:off x="5257800" y="4459288"/>
            <a:ext cx="31242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1" name="Line 32"/>
          <p:cNvSpPr>
            <a:spLocks noChangeShapeType="1"/>
          </p:cNvSpPr>
          <p:nvPr/>
        </p:nvSpPr>
        <p:spPr bwMode="auto">
          <a:xfrm>
            <a:off x="4572000" y="2859088"/>
            <a:ext cx="0" cy="1295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2" name="Line 33"/>
          <p:cNvSpPr>
            <a:spLocks noChangeShapeType="1"/>
          </p:cNvSpPr>
          <p:nvPr/>
        </p:nvSpPr>
        <p:spPr bwMode="auto">
          <a:xfrm flipV="1">
            <a:off x="3956050" y="4148138"/>
            <a:ext cx="0" cy="72072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03" name="Line 34"/>
          <p:cNvSpPr>
            <a:spLocks noChangeShapeType="1"/>
          </p:cNvSpPr>
          <p:nvPr/>
        </p:nvSpPr>
        <p:spPr bwMode="auto">
          <a:xfrm>
            <a:off x="3962400" y="4154488"/>
            <a:ext cx="6096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4" name="Line 35"/>
          <p:cNvSpPr>
            <a:spLocks noChangeShapeType="1"/>
          </p:cNvSpPr>
          <p:nvPr/>
        </p:nvSpPr>
        <p:spPr bwMode="auto">
          <a:xfrm flipV="1">
            <a:off x="4648200" y="4306888"/>
            <a:ext cx="0" cy="53340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5" name="Line 36"/>
          <p:cNvSpPr>
            <a:spLocks noChangeShapeType="1"/>
          </p:cNvSpPr>
          <p:nvPr/>
        </p:nvSpPr>
        <p:spPr bwMode="auto">
          <a:xfrm>
            <a:off x="4648200" y="4306888"/>
            <a:ext cx="19812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06" name="Line 37"/>
          <p:cNvSpPr>
            <a:spLocks noChangeShapeType="1"/>
          </p:cNvSpPr>
          <p:nvPr/>
        </p:nvSpPr>
        <p:spPr bwMode="auto">
          <a:xfrm>
            <a:off x="6629400" y="2859088"/>
            <a:ext cx="0" cy="1436687"/>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graphicFrame>
        <p:nvGraphicFramePr>
          <p:cNvPr id="152607" name="Object 38"/>
          <p:cNvGraphicFramePr>
            <a:graphicFrameLocks noChangeAspect="1"/>
          </p:cNvGraphicFramePr>
          <p:nvPr/>
        </p:nvGraphicFramePr>
        <p:xfrm>
          <a:off x="6545263" y="4840288"/>
          <a:ext cx="473075" cy="533400"/>
        </p:xfrm>
        <a:graphic>
          <a:graphicData uri="http://schemas.openxmlformats.org/presentationml/2006/ole">
            <mc:AlternateContent xmlns:mc="http://schemas.openxmlformats.org/markup-compatibility/2006">
              <mc:Choice xmlns:v="urn:schemas-microsoft-com:vml" Requires="v">
                <p:oleObj spid="_x0000_s148917" name="公式" r:id="rId8" imgW="152400" imgH="190500" progId="Equation.3">
                  <p:embed/>
                </p:oleObj>
              </mc:Choice>
              <mc:Fallback>
                <p:oleObj name="公式" r:id="rId8" imgW="152400" imgH="190500" progId="Equation.3">
                  <p:embed/>
                  <p:pic>
                    <p:nvPicPr>
                      <p:cNvPr id="0" name="图片 1484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5263" y="4840288"/>
                        <a:ext cx="473075" cy="533400"/>
                      </a:xfrm>
                      <a:prstGeom prst="rect">
                        <a:avLst/>
                      </a:prstGeom>
                      <a:noFill/>
                      <a:ln>
                        <a:noFill/>
                      </a:ln>
                      <a:effectLst/>
                    </p:spPr>
                  </p:pic>
                </p:oleObj>
              </mc:Fallback>
            </mc:AlternateContent>
          </a:graphicData>
        </a:graphic>
      </p:graphicFrame>
      <p:graphicFrame>
        <p:nvGraphicFramePr>
          <p:cNvPr id="152608" name="Object 39"/>
          <p:cNvGraphicFramePr>
            <a:graphicFrameLocks noChangeAspect="1"/>
          </p:cNvGraphicFramePr>
          <p:nvPr/>
        </p:nvGraphicFramePr>
        <p:xfrm>
          <a:off x="6292850" y="5526088"/>
          <a:ext cx="379413" cy="533400"/>
        </p:xfrm>
        <a:graphic>
          <a:graphicData uri="http://schemas.openxmlformats.org/presentationml/2006/ole">
            <mc:AlternateContent xmlns:mc="http://schemas.openxmlformats.org/markup-compatibility/2006">
              <mc:Choice xmlns:v="urn:schemas-microsoft-com:vml" Requires="v">
                <p:oleObj spid="_x0000_s148918" name="公式" r:id="rId10" imgW="88900" imgH="177800" progId="Equation.3">
                  <p:embed/>
                </p:oleObj>
              </mc:Choice>
              <mc:Fallback>
                <p:oleObj name="公式" r:id="rId10" imgW="88900" imgH="177800" progId="Equation.3">
                  <p:embed/>
                  <p:pic>
                    <p:nvPicPr>
                      <p:cNvPr id="0" name="图片 1484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2850" y="5526088"/>
                        <a:ext cx="379413" cy="533400"/>
                      </a:xfrm>
                      <a:prstGeom prst="rect">
                        <a:avLst/>
                      </a:prstGeom>
                      <a:noFill/>
                      <a:ln>
                        <a:noFill/>
                      </a:ln>
                      <a:effectLst/>
                    </p:spPr>
                  </p:pic>
                </p:oleObj>
              </mc:Fallback>
            </mc:AlternateContent>
          </a:graphicData>
        </a:graphic>
      </p:graphicFrame>
      <p:sp>
        <p:nvSpPr>
          <p:cNvPr id="152609" name="Text Box 40"/>
          <p:cNvSpPr txBox="1">
            <a:spLocks noChangeArrowheads="1"/>
          </p:cNvSpPr>
          <p:nvPr/>
        </p:nvSpPr>
        <p:spPr bwMode="auto">
          <a:xfrm>
            <a:off x="3124200" y="5221288"/>
            <a:ext cx="2541588" cy="519112"/>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latin typeface="宋体" panose="02010600030101010101" pitchFamily="2" charset="-122"/>
              </a:rPr>
              <a:t>2-4</a:t>
            </a:r>
            <a:r>
              <a:rPr lang="zh-CN" altLang="en-US" sz="2800" b="1">
                <a:solidFill>
                  <a:srgbClr val="FF0000"/>
                </a:solidFill>
                <a:latin typeface="宋体" panose="02010600030101010101" pitchFamily="2" charset="-122"/>
              </a:rPr>
              <a:t>线译码器</a:t>
            </a:r>
          </a:p>
        </p:txBody>
      </p:sp>
      <p:sp>
        <p:nvSpPr>
          <p:cNvPr id="152610" name="Text Box 41"/>
          <p:cNvSpPr txBox="1">
            <a:spLocks noChangeArrowheads="1"/>
          </p:cNvSpPr>
          <p:nvPr/>
        </p:nvSpPr>
        <p:spPr bwMode="auto">
          <a:xfrm>
            <a:off x="1190625" y="3879850"/>
            <a:ext cx="677863"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A</a:t>
            </a:r>
            <a:endParaRPr lang="en-US" altLang="zh-CN" sz="3200" b="1">
              <a:solidFill>
                <a:srgbClr val="FF0000"/>
              </a:solidFill>
              <a:ea typeface="楷体_GB2312" charset="0"/>
              <a:cs typeface="楷体_GB2312" charset="0"/>
            </a:endParaRPr>
          </a:p>
        </p:txBody>
      </p:sp>
      <p:sp>
        <p:nvSpPr>
          <p:cNvPr id="152611" name="Text Box 42"/>
          <p:cNvSpPr txBox="1">
            <a:spLocks noChangeArrowheads="1"/>
          </p:cNvSpPr>
          <p:nvPr/>
        </p:nvSpPr>
        <p:spPr bwMode="auto">
          <a:xfrm>
            <a:off x="3225800" y="3879850"/>
            <a:ext cx="677863"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B</a:t>
            </a:r>
            <a:endParaRPr lang="en-US" altLang="zh-CN" sz="3200" b="1">
              <a:solidFill>
                <a:srgbClr val="FF0000"/>
              </a:solidFill>
              <a:ea typeface="楷体_GB2312" charset="0"/>
              <a:cs typeface="楷体_GB2312" charset="0"/>
            </a:endParaRPr>
          </a:p>
        </p:txBody>
      </p:sp>
      <p:sp>
        <p:nvSpPr>
          <p:cNvPr id="152612" name="Text Box 43"/>
          <p:cNvSpPr txBox="1">
            <a:spLocks noChangeArrowheads="1"/>
          </p:cNvSpPr>
          <p:nvPr/>
        </p:nvSpPr>
        <p:spPr bwMode="auto">
          <a:xfrm>
            <a:off x="5289550" y="3814763"/>
            <a:ext cx="677863" cy="519112"/>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C</a:t>
            </a:r>
            <a:endParaRPr lang="en-US" altLang="zh-CN" sz="3200" b="1">
              <a:solidFill>
                <a:srgbClr val="FFFF00"/>
              </a:solidFill>
              <a:ea typeface="楷体_GB2312" charset="0"/>
              <a:cs typeface="楷体_GB2312" charset="0"/>
            </a:endParaRPr>
          </a:p>
        </p:txBody>
      </p:sp>
      <p:sp>
        <p:nvSpPr>
          <p:cNvPr id="152613" name="Text Box 44"/>
          <p:cNvSpPr txBox="1">
            <a:spLocks noChangeArrowheads="1"/>
          </p:cNvSpPr>
          <p:nvPr/>
        </p:nvSpPr>
        <p:spPr bwMode="auto">
          <a:xfrm>
            <a:off x="7237413" y="3790950"/>
            <a:ext cx="677862" cy="519113"/>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i="1">
                <a:solidFill>
                  <a:srgbClr val="FF0000"/>
                </a:solidFill>
                <a:ea typeface="楷体_GB2312" charset="0"/>
                <a:cs typeface="楷体_GB2312" charset="0"/>
              </a:rPr>
              <a:t>D</a:t>
            </a:r>
            <a:endParaRPr lang="en-US" altLang="zh-CN" sz="3200" b="1">
              <a:solidFill>
                <a:srgbClr val="FFFF00"/>
              </a:solidFill>
              <a:ea typeface="楷体_GB2312" charset="0"/>
              <a:cs typeface="楷体_GB2312" charset="0"/>
            </a:endParaRPr>
          </a:p>
        </p:txBody>
      </p:sp>
      <p:graphicFrame>
        <p:nvGraphicFramePr>
          <p:cNvPr id="152614" name="Object 45"/>
          <p:cNvGraphicFramePr>
            <a:graphicFrameLocks noChangeAspect="1"/>
          </p:cNvGraphicFramePr>
          <p:nvPr/>
        </p:nvGraphicFramePr>
        <p:xfrm>
          <a:off x="2079625" y="2359025"/>
          <a:ext cx="511175" cy="460375"/>
        </p:xfrm>
        <a:graphic>
          <a:graphicData uri="http://schemas.openxmlformats.org/presentationml/2006/ole">
            <mc:AlternateContent xmlns:mc="http://schemas.openxmlformats.org/markup-compatibility/2006">
              <mc:Choice xmlns:v="urn:schemas-microsoft-com:vml" Requires="v">
                <p:oleObj spid="_x0000_s148919" name="Equation" r:id="rId12" imgW="203200" imgH="177800" progId="Equation.3">
                  <p:embed/>
                </p:oleObj>
              </mc:Choice>
              <mc:Fallback>
                <p:oleObj name="Equation" r:id="rId12" imgW="203200" imgH="177800" progId="Equation.3">
                  <p:embed/>
                  <p:pic>
                    <p:nvPicPr>
                      <p:cNvPr id="0" name="图片 1484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9625" y="2359025"/>
                        <a:ext cx="511175" cy="460375"/>
                      </a:xfrm>
                      <a:prstGeom prst="rect">
                        <a:avLst/>
                      </a:prstGeom>
                      <a:noFill/>
                      <a:ln>
                        <a:noFill/>
                      </a:ln>
                      <a:effectLst/>
                    </p:spPr>
                  </p:pic>
                </p:oleObj>
              </mc:Fallback>
            </mc:AlternateContent>
          </a:graphicData>
        </a:graphic>
      </p:graphicFrame>
      <p:graphicFrame>
        <p:nvGraphicFramePr>
          <p:cNvPr id="152615" name="Object 46"/>
          <p:cNvGraphicFramePr>
            <a:graphicFrameLocks noChangeAspect="1"/>
          </p:cNvGraphicFramePr>
          <p:nvPr/>
        </p:nvGraphicFramePr>
        <p:xfrm>
          <a:off x="4165600" y="2325688"/>
          <a:ext cx="503238" cy="454025"/>
        </p:xfrm>
        <a:graphic>
          <a:graphicData uri="http://schemas.openxmlformats.org/presentationml/2006/ole">
            <mc:AlternateContent xmlns:mc="http://schemas.openxmlformats.org/markup-compatibility/2006">
              <mc:Choice xmlns:v="urn:schemas-microsoft-com:vml" Requires="v">
                <p:oleObj spid="_x0000_s148920" name="Equation" r:id="rId14" imgW="203200" imgH="177800" progId="Equation.3">
                  <p:embed/>
                </p:oleObj>
              </mc:Choice>
              <mc:Fallback>
                <p:oleObj name="Equation" r:id="rId14" imgW="203200" imgH="177800" progId="Equation.3">
                  <p:embed/>
                  <p:pic>
                    <p:nvPicPr>
                      <p:cNvPr id="0" name="图片 1484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5600" y="2325688"/>
                        <a:ext cx="503238" cy="454025"/>
                      </a:xfrm>
                      <a:prstGeom prst="rect">
                        <a:avLst/>
                      </a:prstGeom>
                      <a:noFill/>
                      <a:ln>
                        <a:noFill/>
                      </a:ln>
                      <a:effectLst/>
                    </p:spPr>
                  </p:pic>
                </p:oleObj>
              </mc:Fallback>
            </mc:AlternateContent>
          </a:graphicData>
        </a:graphic>
      </p:graphicFrame>
      <p:graphicFrame>
        <p:nvGraphicFramePr>
          <p:cNvPr id="152616" name="Object 47"/>
          <p:cNvGraphicFramePr>
            <a:graphicFrameLocks noChangeAspect="1"/>
          </p:cNvGraphicFramePr>
          <p:nvPr/>
        </p:nvGraphicFramePr>
        <p:xfrm>
          <a:off x="6221413" y="2325688"/>
          <a:ext cx="504825" cy="454025"/>
        </p:xfrm>
        <a:graphic>
          <a:graphicData uri="http://schemas.openxmlformats.org/presentationml/2006/ole">
            <mc:AlternateContent xmlns:mc="http://schemas.openxmlformats.org/markup-compatibility/2006">
              <mc:Choice xmlns:v="urn:schemas-microsoft-com:vml" Requires="v">
                <p:oleObj spid="_x0000_s148921" name="Equation" r:id="rId16" imgW="203200" imgH="177800" progId="Equation.3">
                  <p:embed/>
                </p:oleObj>
              </mc:Choice>
              <mc:Fallback>
                <p:oleObj name="Equation" r:id="rId16" imgW="203200" imgH="177800" progId="Equation.3">
                  <p:embed/>
                  <p:pic>
                    <p:nvPicPr>
                      <p:cNvPr id="0" name="图片 1484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1413" y="2325688"/>
                        <a:ext cx="504825" cy="454025"/>
                      </a:xfrm>
                      <a:prstGeom prst="rect">
                        <a:avLst/>
                      </a:prstGeom>
                      <a:noFill/>
                      <a:ln>
                        <a:noFill/>
                      </a:ln>
                      <a:effectLst/>
                    </p:spPr>
                  </p:pic>
                </p:oleObj>
              </mc:Fallback>
            </mc:AlternateContent>
          </a:graphicData>
        </a:graphic>
      </p:graphicFrame>
      <p:graphicFrame>
        <p:nvGraphicFramePr>
          <p:cNvPr id="152617" name="Object 48"/>
          <p:cNvGraphicFramePr>
            <a:graphicFrameLocks noChangeAspect="1"/>
          </p:cNvGraphicFramePr>
          <p:nvPr/>
        </p:nvGraphicFramePr>
        <p:xfrm>
          <a:off x="8202613" y="2306638"/>
          <a:ext cx="519112" cy="468312"/>
        </p:xfrm>
        <a:graphic>
          <a:graphicData uri="http://schemas.openxmlformats.org/presentationml/2006/ole">
            <mc:AlternateContent xmlns:mc="http://schemas.openxmlformats.org/markup-compatibility/2006">
              <mc:Choice xmlns:v="urn:schemas-microsoft-com:vml" Requires="v">
                <p:oleObj spid="_x0000_s148922" name="Equation" r:id="rId18" imgW="203200" imgH="177800" progId="Equation.3">
                  <p:embed/>
                </p:oleObj>
              </mc:Choice>
              <mc:Fallback>
                <p:oleObj name="Equation" r:id="rId18" imgW="203200" imgH="177800" progId="Equation.3">
                  <p:embed/>
                  <p:pic>
                    <p:nvPicPr>
                      <p:cNvPr id="0" name="图片 1484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02613" y="2306638"/>
                        <a:ext cx="519112" cy="468312"/>
                      </a:xfrm>
                      <a:prstGeom prst="rect">
                        <a:avLst/>
                      </a:prstGeom>
                      <a:noFill/>
                      <a:ln>
                        <a:noFill/>
                      </a:ln>
                      <a:effectLst/>
                    </p:spPr>
                  </p:pic>
                </p:oleObj>
              </mc:Fallback>
            </mc:AlternateContent>
          </a:graphicData>
        </a:graphic>
      </p:graphicFrame>
      <p:sp>
        <p:nvSpPr>
          <p:cNvPr id="152618" name="Line 49"/>
          <p:cNvSpPr>
            <a:spLocks noChangeShapeType="1"/>
          </p:cNvSpPr>
          <p:nvPr/>
        </p:nvSpPr>
        <p:spPr bwMode="auto">
          <a:xfrm>
            <a:off x="2514600" y="4154488"/>
            <a:ext cx="762000"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19" name="Line 50"/>
          <p:cNvSpPr>
            <a:spLocks noChangeShapeType="1"/>
          </p:cNvSpPr>
          <p:nvPr/>
        </p:nvSpPr>
        <p:spPr bwMode="auto">
          <a:xfrm flipV="1">
            <a:off x="3276600" y="4154488"/>
            <a:ext cx="0" cy="720725"/>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0" name="Oval 51"/>
          <p:cNvSpPr>
            <a:spLocks noChangeArrowheads="1"/>
          </p:cNvSpPr>
          <p:nvPr/>
        </p:nvSpPr>
        <p:spPr bwMode="auto">
          <a:xfrm>
            <a:off x="3200400" y="4840288"/>
            <a:ext cx="130175" cy="131762"/>
          </a:xfrm>
          <a:prstGeom prst="ellips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21" name="Rectangle 52"/>
          <p:cNvSpPr>
            <a:spLocks noChangeArrowheads="1"/>
          </p:cNvSpPr>
          <p:nvPr/>
        </p:nvSpPr>
        <p:spPr bwMode="auto">
          <a:xfrm>
            <a:off x="6858000" y="2462213"/>
            <a:ext cx="1219200" cy="742950"/>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22" name="Oval 53"/>
          <p:cNvSpPr>
            <a:spLocks noChangeArrowheads="1"/>
          </p:cNvSpPr>
          <p:nvPr/>
        </p:nvSpPr>
        <p:spPr bwMode="auto">
          <a:xfrm>
            <a:off x="8083550" y="2782888"/>
            <a:ext cx="114300" cy="133350"/>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3" name="Line 54"/>
          <p:cNvSpPr>
            <a:spLocks noChangeShapeType="1"/>
          </p:cNvSpPr>
          <p:nvPr/>
        </p:nvSpPr>
        <p:spPr bwMode="auto">
          <a:xfrm flipV="1">
            <a:off x="698500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4" name="Line 55"/>
          <p:cNvSpPr>
            <a:spLocks noChangeShapeType="1"/>
          </p:cNvSpPr>
          <p:nvPr/>
        </p:nvSpPr>
        <p:spPr bwMode="auto">
          <a:xfrm flipV="1">
            <a:off x="72707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5" name="Line 56"/>
          <p:cNvSpPr>
            <a:spLocks noChangeShapeType="1"/>
          </p:cNvSpPr>
          <p:nvPr/>
        </p:nvSpPr>
        <p:spPr bwMode="auto">
          <a:xfrm flipV="1">
            <a:off x="75755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6" name="Line 57"/>
          <p:cNvSpPr>
            <a:spLocks noChangeShapeType="1"/>
          </p:cNvSpPr>
          <p:nvPr/>
        </p:nvSpPr>
        <p:spPr bwMode="auto">
          <a:xfrm flipV="1">
            <a:off x="7880350" y="3221038"/>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27" name="Line 58"/>
          <p:cNvSpPr>
            <a:spLocks noChangeShapeType="1"/>
          </p:cNvSpPr>
          <p:nvPr/>
        </p:nvSpPr>
        <p:spPr bwMode="auto">
          <a:xfrm>
            <a:off x="8188325" y="2859088"/>
            <a:ext cx="193675"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28" name="AutoShape 59"/>
          <p:cNvSpPr/>
          <p:nvPr/>
        </p:nvSpPr>
        <p:spPr bwMode="auto">
          <a:xfrm rot="16200000" flipV="1">
            <a:off x="7281069" y="3305969"/>
            <a:ext cx="317500" cy="995362"/>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56" name="Text Box 60"/>
          <p:cNvSpPr txBox="1">
            <a:spLocks noChangeArrowheads="1"/>
          </p:cNvSpPr>
          <p:nvPr/>
        </p:nvSpPr>
        <p:spPr bwMode="auto">
          <a:xfrm>
            <a:off x="6858000" y="2630488"/>
            <a:ext cx="1255713" cy="457200"/>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30" name="Line 61"/>
          <p:cNvSpPr>
            <a:spLocks noChangeShapeType="1"/>
          </p:cNvSpPr>
          <p:nvPr/>
        </p:nvSpPr>
        <p:spPr bwMode="auto">
          <a:xfrm flipV="1">
            <a:off x="7010400" y="1868488"/>
            <a:ext cx="0" cy="609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1" name="Line 62"/>
          <p:cNvSpPr>
            <a:spLocks noChangeShapeType="1"/>
          </p:cNvSpPr>
          <p:nvPr/>
        </p:nvSpPr>
        <p:spPr bwMode="auto">
          <a:xfrm flipV="1">
            <a:off x="7315200" y="1563688"/>
            <a:ext cx="0" cy="9144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2" name="Line 63"/>
          <p:cNvSpPr>
            <a:spLocks noChangeShapeType="1"/>
          </p:cNvSpPr>
          <p:nvPr/>
        </p:nvSpPr>
        <p:spPr bwMode="auto">
          <a:xfrm flipV="1">
            <a:off x="7620000" y="1335088"/>
            <a:ext cx="0" cy="11430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3" name="Line 64"/>
          <p:cNvSpPr>
            <a:spLocks noChangeShapeType="1"/>
          </p:cNvSpPr>
          <p:nvPr/>
        </p:nvSpPr>
        <p:spPr bwMode="auto">
          <a:xfrm flipV="1">
            <a:off x="7924800" y="1106488"/>
            <a:ext cx="0" cy="1371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34" name="Line 65"/>
          <p:cNvSpPr>
            <a:spLocks noChangeShapeType="1"/>
          </p:cNvSpPr>
          <p:nvPr/>
        </p:nvSpPr>
        <p:spPr bwMode="auto">
          <a:xfrm>
            <a:off x="762000" y="1563688"/>
            <a:ext cx="6553200"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52635" name="Group 66"/>
          <p:cNvGrpSpPr/>
          <p:nvPr/>
        </p:nvGrpSpPr>
        <p:grpSpPr bwMode="auto">
          <a:xfrm>
            <a:off x="2895600" y="1069975"/>
            <a:ext cx="1676400" cy="2892425"/>
            <a:chOff x="1872" y="578"/>
            <a:chExt cx="1056" cy="1822"/>
          </a:xfrm>
        </p:grpSpPr>
        <p:sp>
          <p:nvSpPr>
            <p:cNvPr id="152683" name="Rectangle 67"/>
            <p:cNvSpPr>
              <a:spLocks noChangeArrowheads="1"/>
            </p:cNvSpPr>
            <p:nvPr/>
          </p:nvSpPr>
          <p:spPr bwMode="auto">
            <a:xfrm>
              <a:off x="1872" y="1455"/>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84" name="Oval 68"/>
            <p:cNvSpPr>
              <a:spLocks noChangeArrowheads="1"/>
            </p:cNvSpPr>
            <p:nvPr/>
          </p:nvSpPr>
          <p:spPr bwMode="auto">
            <a:xfrm>
              <a:off x="2644" y="1657"/>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5" name="Line 69"/>
            <p:cNvSpPr>
              <a:spLocks noChangeShapeType="1"/>
            </p:cNvSpPr>
            <p:nvPr/>
          </p:nvSpPr>
          <p:spPr bwMode="auto">
            <a:xfrm flipV="1">
              <a:off x="195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6" name="Line 70"/>
            <p:cNvSpPr>
              <a:spLocks noChangeShapeType="1"/>
            </p:cNvSpPr>
            <p:nvPr/>
          </p:nvSpPr>
          <p:spPr bwMode="auto">
            <a:xfrm flipV="1">
              <a:off x="213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7" name="Line 71"/>
            <p:cNvSpPr>
              <a:spLocks noChangeShapeType="1"/>
            </p:cNvSpPr>
            <p:nvPr/>
          </p:nvSpPr>
          <p:spPr bwMode="auto">
            <a:xfrm flipV="1">
              <a:off x="2324"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8" name="Line 72"/>
            <p:cNvSpPr>
              <a:spLocks noChangeShapeType="1"/>
            </p:cNvSpPr>
            <p:nvPr/>
          </p:nvSpPr>
          <p:spPr bwMode="auto">
            <a:xfrm flipV="1">
              <a:off x="2516"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89" name="Line 73"/>
            <p:cNvSpPr>
              <a:spLocks noChangeShapeType="1"/>
            </p:cNvSpPr>
            <p:nvPr/>
          </p:nvSpPr>
          <p:spPr bwMode="auto">
            <a:xfrm>
              <a:off x="2710" y="1705"/>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90" name="Oval 74"/>
            <p:cNvSpPr>
              <a:spLocks noChangeArrowheads="1"/>
            </p:cNvSpPr>
            <p:nvPr/>
          </p:nvSpPr>
          <p:spPr bwMode="auto">
            <a:xfrm>
              <a:off x="1946" y="1059"/>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1" name="AutoShape 75"/>
            <p:cNvSpPr/>
            <p:nvPr/>
          </p:nvSpPr>
          <p:spPr bwMode="auto">
            <a:xfrm rot="16200000" flipV="1">
              <a:off x="2139" y="1986"/>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72" name="Text Box 76"/>
            <p:cNvSpPr txBox="1">
              <a:spLocks noChangeArrowheads="1"/>
            </p:cNvSpPr>
            <p:nvPr/>
          </p:nvSpPr>
          <p:spPr bwMode="auto">
            <a:xfrm>
              <a:off x="1872" y="1561"/>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93" name="Line 77"/>
            <p:cNvSpPr>
              <a:spLocks noChangeShapeType="1"/>
            </p:cNvSpPr>
            <p:nvPr/>
          </p:nvSpPr>
          <p:spPr bwMode="auto">
            <a:xfrm flipV="1">
              <a:off x="1968" y="1081"/>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4" name="Line 78"/>
            <p:cNvSpPr>
              <a:spLocks noChangeShapeType="1"/>
            </p:cNvSpPr>
            <p:nvPr/>
          </p:nvSpPr>
          <p:spPr bwMode="auto">
            <a:xfrm flipV="1">
              <a:off x="2160" y="889"/>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5" name="Line 79"/>
            <p:cNvSpPr>
              <a:spLocks noChangeShapeType="1"/>
            </p:cNvSpPr>
            <p:nvPr/>
          </p:nvSpPr>
          <p:spPr bwMode="auto">
            <a:xfrm flipV="1">
              <a:off x="2352" y="745"/>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6" name="Line 80"/>
            <p:cNvSpPr>
              <a:spLocks noChangeShapeType="1"/>
            </p:cNvSpPr>
            <p:nvPr/>
          </p:nvSpPr>
          <p:spPr bwMode="auto">
            <a:xfrm flipV="1">
              <a:off x="2544" y="601"/>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97" name="Oval 81"/>
            <p:cNvSpPr>
              <a:spLocks noChangeArrowheads="1"/>
            </p:cNvSpPr>
            <p:nvPr/>
          </p:nvSpPr>
          <p:spPr bwMode="auto">
            <a:xfrm>
              <a:off x="2136" y="866"/>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8" name="Oval 82"/>
            <p:cNvSpPr>
              <a:spLocks noChangeArrowheads="1"/>
            </p:cNvSpPr>
            <p:nvPr/>
          </p:nvSpPr>
          <p:spPr bwMode="auto">
            <a:xfrm>
              <a:off x="2329" y="721"/>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99" name="Oval 83"/>
            <p:cNvSpPr>
              <a:spLocks noChangeArrowheads="1"/>
            </p:cNvSpPr>
            <p:nvPr/>
          </p:nvSpPr>
          <p:spPr bwMode="auto">
            <a:xfrm>
              <a:off x="2519" y="578"/>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pSp>
      <p:sp>
        <p:nvSpPr>
          <p:cNvPr id="152636" name="Rectangle 84"/>
          <p:cNvSpPr>
            <a:spLocks noChangeArrowheads="1"/>
          </p:cNvSpPr>
          <p:nvPr/>
        </p:nvSpPr>
        <p:spPr bwMode="auto">
          <a:xfrm>
            <a:off x="873125" y="2490788"/>
            <a:ext cx="1219200" cy="742950"/>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37" name="Oval 85"/>
          <p:cNvSpPr>
            <a:spLocks noChangeArrowheads="1"/>
          </p:cNvSpPr>
          <p:nvPr/>
        </p:nvSpPr>
        <p:spPr bwMode="auto">
          <a:xfrm>
            <a:off x="2098675" y="2779713"/>
            <a:ext cx="114300" cy="133350"/>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38" name="Line 86"/>
          <p:cNvSpPr>
            <a:spLocks noChangeShapeType="1"/>
          </p:cNvSpPr>
          <p:nvPr/>
        </p:nvSpPr>
        <p:spPr bwMode="auto">
          <a:xfrm flipV="1">
            <a:off x="100012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39" name="Line 87"/>
          <p:cNvSpPr>
            <a:spLocks noChangeShapeType="1"/>
          </p:cNvSpPr>
          <p:nvPr/>
        </p:nvSpPr>
        <p:spPr bwMode="auto">
          <a:xfrm flipV="1">
            <a:off x="12858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0" name="Line 88"/>
          <p:cNvSpPr>
            <a:spLocks noChangeShapeType="1"/>
          </p:cNvSpPr>
          <p:nvPr/>
        </p:nvSpPr>
        <p:spPr bwMode="auto">
          <a:xfrm flipV="1">
            <a:off x="15906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1" name="Line 89"/>
          <p:cNvSpPr>
            <a:spLocks noChangeShapeType="1"/>
          </p:cNvSpPr>
          <p:nvPr/>
        </p:nvSpPr>
        <p:spPr bwMode="auto">
          <a:xfrm flipV="1">
            <a:off x="1895475" y="3217863"/>
            <a:ext cx="0" cy="45720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2" name="Line 90"/>
          <p:cNvSpPr>
            <a:spLocks noChangeShapeType="1"/>
          </p:cNvSpPr>
          <p:nvPr/>
        </p:nvSpPr>
        <p:spPr bwMode="auto">
          <a:xfrm>
            <a:off x="2203450" y="2855913"/>
            <a:ext cx="304800" cy="0"/>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43" name="Oval 91"/>
          <p:cNvSpPr>
            <a:spLocks noChangeArrowheads="1"/>
          </p:cNvSpPr>
          <p:nvPr/>
        </p:nvSpPr>
        <p:spPr bwMode="auto">
          <a:xfrm>
            <a:off x="990600" y="1830388"/>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44" name="AutoShape 92"/>
          <p:cNvSpPr/>
          <p:nvPr/>
        </p:nvSpPr>
        <p:spPr bwMode="auto">
          <a:xfrm rot="16200000" flipV="1">
            <a:off x="1296194" y="3302794"/>
            <a:ext cx="317500" cy="995362"/>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189" name="Text Box 93"/>
          <p:cNvSpPr txBox="1">
            <a:spLocks noChangeArrowheads="1"/>
          </p:cNvSpPr>
          <p:nvPr/>
        </p:nvSpPr>
        <p:spPr bwMode="auto">
          <a:xfrm>
            <a:off x="873125" y="2627313"/>
            <a:ext cx="1255713" cy="457200"/>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46" name="Line 94"/>
          <p:cNvSpPr>
            <a:spLocks noChangeShapeType="1"/>
          </p:cNvSpPr>
          <p:nvPr/>
        </p:nvSpPr>
        <p:spPr bwMode="auto">
          <a:xfrm flipV="1">
            <a:off x="1025525" y="1865313"/>
            <a:ext cx="0" cy="609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7" name="Line 95"/>
          <p:cNvSpPr>
            <a:spLocks noChangeShapeType="1"/>
          </p:cNvSpPr>
          <p:nvPr/>
        </p:nvSpPr>
        <p:spPr bwMode="auto">
          <a:xfrm flipV="1">
            <a:off x="1330325" y="1560513"/>
            <a:ext cx="0" cy="9144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8" name="Line 96"/>
          <p:cNvSpPr>
            <a:spLocks noChangeShapeType="1"/>
          </p:cNvSpPr>
          <p:nvPr/>
        </p:nvSpPr>
        <p:spPr bwMode="auto">
          <a:xfrm flipV="1">
            <a:off x="1635125" y="1331913"/>
            <a:ext cx="0" cy="11430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49" name="Line 97"/>
          <p:cNvSpPr>
            <a:spLocks noChangeShapeType="1"/>
          </p:cNvSpPr>
          <p:nvPr/>
        </p:nvSpPr>
        <p:spPr bwMode="auto">
          <a:xfrm flipV="1">
            <a:off x="1939925" y="1103313"/>
            <a:ext cx="0" cy="137160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50" name="Oval 98"/>
          <p:cNvSpPr>
            <a:spLocks noChangeArrowheads="1"/>
          </p:cNvSpPr>
          <p:nvPr/>
        </p:nvSpPr>
        <p:spPr bwMode="auto">
          <a:xfrm>
            <a:off x="1292225" y="1524000"/>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51" name="Oval 99"/>
          <p:cNvSpPr>
            <a:spLocks noChangeArrowheads="1"/>
          </p:cNvSpPr>
          <p:nvPr/>
        </p:nvSpPr>
        <p:spPr bwMode="auto">
          <a:xfrm>
            <a:off x="1598613" y="1293813"/>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52" name="Oval 100"/>
          <p:cNvSpPr>
            <a:spLocks noChangeArrowheads="1"/>
          </p:cNvSpPr>
          <p:nvPr/>
        </p:nvSpPr>
        <p:spPr bwMode="auto">
          <a:xfrm>
            <a:off x="1900238" y="1066800"/>
            <a:ext cx="57150" cy="57150"/>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aphicFrame>
        <p:nvGraphicFramePr>
          <p:cNvPr id="152653" name="Object 101"/>
          <p:cNvGraphicFramePr>
            <a:graphicFrameLocks noChangeAspect="1"/>
          </p:cNvGraphicFramePr>
          <p:nvPr/>
        </p:nvGraphicFramePr>
        <p:xfrm>
          <a:off x="2832100" y="4459288"/>
          <a:ext cx="430213" cy="457200"/>
        </p:xfrm>
        <a:graphic>
          <a:graphicData uri="http://schemas.openxmlformats.org/presentationml/2006/ole">
            <mc:AlternateContent xmlns:mc="http://schemas.openxmlformats.org/markup-compatibility/2006">
              <mc:Choice xmlns:v="urn:schemas-microsoft-com:vml" Requires="v">
                <p:oleObj spid="_x0000_s148923" name="公式" r:id="rId20" imgW="152400" imgH="177800" progId="Equation.3">
                  <p:embed/>
                </p:oleObj>
              </mc:Choice>
              <mc:Fallback>
                <p:oleObj name="公式" r:id="rId20" imgW="152400" imgH="177800" progId="Equation.3">
                  <p:embed/>
                  <p:pic>
                    <p:nvPicPr>
                      <p:cNvPr id="0" name="图片 14848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32100" y="4459288"/>
                        <a:ext cx="430213" cy="457200"/>
                      </a:xfrm>
                      <a:prstGeom prst="rect">
                        <a:avLst/>
                      </a:prstGeom>
                      <a:noFill/>
                      <a:ln>
                        <a:noFill/>
                      </a:ln>
                      <a:effectLst/>
                    </p:spPr>
                  </p:pic>
                </p:oleObj>
              </mc:Fallback>
            </mc:AlternateContent>
          </a:graphicData>
        </a:graphic>
      </p:graphicFrame>
      <p:graphicFrame>
        <p:nvGraphicFramePr>
          <p:cNvPr id="152654" name="Object 102"/>
          <p:cNvGraphicFramePr>
            <a:graphicFrameLocks noChangeAspect="1"/>
          </p:cNvGraphicFramePr>
          <p:nvPr/>
        </p:nvGraphicFramePr>
        <p:xfrm>
          <a:off x="3505200" y="4419600"/>
          <a:ext cx="430213" cy="457200"/>
        </p:xfrm>
        <a:graphic>
          <a:graphicData uri="http://schemas.openxmlformats.org/presentationml/2006/ole">
            <mc:AlternateContent xmlns:mc="http://schemas.openxmlformats.org/markup-compatibility/2006">
              <mc:Choice xmlns:v="urn:schemas-microsoft-com:vml" Requires="v">
                <p:oleObj spid="_x0000_s148924" name="公式" r:id="rId22" imgW="152400" imgH="177800" progId="Equation.3">
                  <p:embed/>
                </p:oleObj>
              </mc:Choice>
              <mc:Fallback>
                <p:oleObj name="公式" r:id="rId22" imgW="152400" imgH="177800" progId="Equation.3">
                  <p:embed/>
                  <p:pic>
                    <p:nvPicPr>
                      <p:cNvPr id="0" name="图片 14848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5200" y="4419600"/>
                        <a:ext cx="430213" cy="457200"/>
                      </a:xfrm>
                      <a:prstGeom prst="rect">
                        <a:avLst/>
                      </a:prstGeom>
                      <a:noFill/>
                      <a:ln>
                        <a:noFill/>
                      </a:ln>
                      <a:effectLst/>
                    </p:spPr>
                  </p:pic>
                </p:oleObj>
              </mc:Fallback>
            </mc:AlternateContent>
          </a:graphicData>
        </a:graphic>
      </p:graphicFrame>
      <p:graphicFrame>
        <p:nvGraphicFramePr>
          <p:cNvPr id="152655" name="Object 103"/>
          <p:cNvGraphicFramePr>
            <a:graphicFrameLocks noChangeAspect="1"/>
          </p:cNvGraphicFramePr>
          <p:nvPr/>
        </p:nvGraphicFramePr>
        <p:xfrm>
          <a:off x="4205288" y="4459288"/>
          <a:ext cx="428625" cy="457200"/>
        </p:xfrm>
        <a:graphic>
          <a:graphicData uri="http://schemas.openxmlformats.org/presentationml/2006/ole">
            <mc:AlternateContent xmlns:mc="http://schemas.openxmlformats.org/markup-compatibility/2006">
              <mc:Choice xmlns:v="urn:schemas-microsoft-com:vml" Requires="v">
                <p:oleObj spid="_x0000_s148925" name="公式" r:id="rId24" imgW="152400" imgH="177800" progId="Equation.3">
                  <p:embed/>
                </p:oleObj>
              </mc:Choice>
              <mc:Fallback>
                <p:oleObj name="公式" r:id="rId24" imgW="152400" imgH="177800" progId="Equation.3">
                  <p:embed/>
                  <p:pic>
                    <p:nvPicPr>
                      <p:cNvPr id="0" name="图片 1484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05288" y="4459288"/>
                        <a:ext cx="428625" cy="457200"/>
                      </a:xfrm>
                      <a:prstGeom prst="rect">
                        <a:avLst/>
                      </a:prstGeom>
                      <a:noFill/>
                      <a:ln>
                        <a:noFill/>
                      </a:ln>
                      <a:effectLst/>
                    </p:spPr>
                  </p:pic>
                </p:oleObj>
              </mc:Fallback>
            </mc:AlternateContent>
          </a:graphicData>
        </a:graphic>
      </p:graphicFrame>
      <p:grpSp>
        <p:nvGrpSpPr>
          <p:cNvPr id="152656" name="Group 104"/>
          <p:cNvGrpSpPr/>
          <p:nvPr/>
        </p:nvGrpSpPr>
        <p:grpSpPr bwMode="auto">
          <a:xfrm>
            <a:off x="4953000" y="1066800"/>
            <a:ext cx="1676400" cy="2892425"/>
            <a:chOff x="1872" y="578"/>
            <a:chExt cx="1056" cy="1822"/>
          </a:xfrm>
        </p:grpSpPr>
        <p:sp>
          <p:nvSpPr>
            <p:cNvPr id="152666" name="Rectangle 105"/>
            <p:cNvSpPr>
              <a:spLocks noChangeArrowheads="1"/>
            </p:cNvSpPr>
            <p:nvPr/>
          </p:nvSpPr>
          <p:spPr bwMode="auto">
            <a:xfrm>
              <a:off x="1872" y="1455"/>
              <a:ext cx="768" cy="468"/>
            </a:xfrm>
            <a:prstGeom prst="rect">
              <a:avLst/>
            </a:prstGeom>
            <a:noFill/>
            <a:ln w="28575">
              <a:solidFill>
                <a:srgbClr val="333300"/>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2667" name="Oval 106"/>
            <p:cNvSpPr>
              <a:spLocks noChangeArrowheads="1"/>
            </p:cNvSpPr>
            <p:nvPr/>
          </p:nvSpPr>
          <p:spPr bwMode="auto">
            <a:xfrm>
              <a:off x="2644" y="1657"/>
              <a:ext cx="72" cy="84"/>
            </a:xfrm>
            <a:prstGeom prst="ellips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68" name="Line 107"/>
            <p:cNvSpPr>
              <a:spLocks noChangeShapeType="1"/>
            </p:cNvSpPr>
            <p:nvPr/>
          </p:nvSpPr>
          <p:spPr bwMode="auto">
            <a:xfrm flipV="1">
              <a:off x="195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69" name="Line 108"/>
            <p:cNvSpPr>
              <a:spLocks noChangeShapeType="1"/>
            </p:cNvSpPr>
            <p:nvPr/>
          </p:nvSpPr>
          <p:spPr bwMode="auto">
            <a:xfrm flipV="1">
              <a:off x="2132"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0" name="Line 109"/>
            <p:cNvSpPr>
              <a:spLocks noChangeShapeType="1"/>
            </p:cNvSpPr>
            <p:nvPr/>
          </p:nvSpPr>
          <p:spPr bwMode="auto">
            <a:xfrm flipV="1">
              <a:off x="2324"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1" name="Line 110"/>
            <p:cNvSpPr>
              <a:spLocks noChangeShapeType="1"/>
            </p:cNvSpPr>
            <p:nvPr/>
          </p:nvSpPr>
          <p:spPr bwMode="auto">
            <a:xfrm flipV="1">
              <a:off x="2516" y="1933"/>
              <a:ext cx="0" cy="288"/>
            </a:xfrm>
            <a:prstGeom prst="line">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2672" name="Line 111"/>
            <p:cNvSpPr>
              <a:spLocks noChangeShapeType="1"/>
            </p:cNvSpPr>
            <p:nvPr/>
          </p:nvSpPr>
          <p:spPr bwMode="auto">
            <a:xfrm>
              <a:off x="2710" y="1705"/>
              <a:ext cx="218" cy="0"/>
            </a:xfrm>
            <a:prstGeom prst="line">
              <a:avLst/>
            </a:prstGeom>
            <a:noFill/>
            <a:ln w="28575">
              <a:solidFill>
                <a:srgbClr val="333300"/>
              </a:solidFill>
              <a:round/>
            </a:ln>
          </p:spPr>
          <p:txBody>
            <a:bodyPr lIns="90000" tIns="46800" rIns="90000" bIns="46800" anchor="ctr">
              <a:spAutoFit/>
            </a:bodyPr>
            <a:lstStyle/>
            <a:p>
              <a:endParaRPr lang="zh-CN" altLang="en-US">
                <a:latin typeface="Times New Roman" panose="02020603050405020304" charset="0"/>
              </a:endParaRPr>
            </a:p>
          </p:txBody>
        </p:sp>
        <p:sp>
          <p:nvSpPr>
            <p:cNvPr id="152673" name="Oval 112"/>
            <p:cNvSpPr>
              <a:spLocks noChangeArrowheads="1"/>
            </p:cNvSpPr>
            <p:nvPr/>
          </p:nvSpPr>
          <p:spPr bwMode="auto">
            <a:xfrm>
              <a:off x="1946" y="1059"/>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74" name="AutoShape 113"/>
            <p:cNvSpPr/>
            <p:nvPr/>
          </p:nvSpPr>
          <p:spPr bwMode="auto">
            <a:xfrm rot="16200000" flipV="1">
              <a:off x="2139" y="1986"/>
              <a:ext cx="200" cy="627"/>
            </a:xfrm>
            <a:prstGeom prst="leftBrace">
              <a:avLst>
                <a:gd name="adj1" fmla="val 26125"/>
                <a:gd name="adj2" fmla="val 50000"/>
              </a:avLst>
            </a:prstGeom>
            <a:noFill/>
            <a:ln w="28575">
              <a:solidFill>
                <a:srgbClr val="3333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2210" name="Text Box 114"/>
            <p:cNvSpPr txBox="1">
              <a:spLocks noChangeArrowheads="1"/>
            </p:cNvSpPr>
            <p:nvPr/>
          </p:nvSpPr>
          <p:spPr bwMode="auto">
            <a:xfrm>
              <a:off x="1872" y="1561"/>
              <a:ext cx="791" cy="288"/>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b="1">
                  <a:solidFill>
                    <a:srgbClr val="FF0000"/>
                  </a:solidFill>
                  <a:effectLst>
                    <a:outerShdw blurRad="38100" dist="38100" dir="2700000" algn="tl">
                      <a:srgbClr val="DDDDDD"/>
                    </a:outerShdw>
                  </a:effectLst>
                </a:rPr>
                <a:t>三态门</a:t>
              </a:r>
            </a:p>
          </p:txBody>
        </p:sp>
        <p:sp>
          <p:nvSpPr>
            <p:cNvPr id="152676" name="Line 115"/>
            <p:cNvSpPr>
              <a:spLocks noChangeShapeType="1"/>
            </p:cNvSpPr>
            <p:nvPr/>
          </p:nvSpPr>
          <p:spPr bwMode="auto">
            <a:xfrm flipV="1">
              <a:off x="1968" y="1081"/>
              <a:ext cx="0" cy="38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7" name="Line 116"/>
            <p:cNvSpPr>
              <a:spLocks noChangeShapeType="1"/>
            </p:cNvSpPr>
            <p:nvPr/>
          </p:nvSpPr>
          <p:spPr bwMode="auto">
            <a:xfrm flipV="1">
              <a:off x="2160" y="889"/>
              <a:ext cx="0" cy="576"/>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8" name="Line 117"/>
            <p:cNvSpPr>
              <a:spLocks noChangeShapeType="1"/>
            </p:cNvSpPr>
            <p:nvPr/>
          </p:nvSpPr>
          <p:spPr bwMode="auto">
            <a:xfrm flipV="1">
              <a:off x="2352" y="745"/>
              <a:ext cx="0" cy="72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79" name="Line 118"/>
            <p:cNvSpPr>
              <a:spLocks noChangeShapeType="1"/>
            </p:cNvSpPr>
            <p:nvPr/>
          </p:nvSpPr>
          <p:spPr bwMode="auto">
            <a:xfrm flipV="1">
              <a:off x="2544" y="601"/>
              <a:ext cx="0" cy="864"/>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2680" name="Oval 119"/>
            <p:cNvSpPr>
              <a:spLocks noChangeArrowheads="1"/>
            </p:cNvSpPr>
            <p:nvPr/>
          </p:nvSpPr>
          <p:spPr bwMode="auto">
            <a:xfrm>
              <a:off x="2136" y="866"/>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81" name="Oval 120"/>
            <p:cNvSpPr>
              <a:spLocks noChangeArrowheads="1"/>
            </p:cNvSpPr>
            <p:nvPr/>
          </p:nvSpPr>
          <p:spPr bwMode="auto">
            <a:xfrm>
              <a:off x="2329" y="721"/>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sp>
          <p:nvSpPr>
            <p:cNvPr id="152682" name="Oval 121"/>
            <p:cNvSpPr>
              <a:spLocks noChangeArrowheads="1"/>
            </p:cNvSpPr>
            <p:nvPr/>
          </p:nvSpPr>
          <p:spPr bwMode="auto">
            <a:xfrm>
              <a:off x="2519" y="578"/>
              <a:ext cx="36" cy="36"/>
            </a:xfrm>
            <a:prstGeom prst="ellipse">
              <a:avLst/>
            </a:prstGeom>
            <a:solidFill>
              <a:schemeClr val="tx1"/>
            </a:solidFill>
            <a:ln w="28575">
              <a:solidFill>
                <a:srgbClr val="333300"/>
              </a:solidFill>
              <a:round/>
            </a:ln>
          </p:spPr>
          <p:txBody>
            <a:bodyPr wrap="none" anchor="ctr"/>
            <a:lstStyle/>
            <a:p>
              <a:endParaRPr lang="zh-CN" altLang="en-US">
                <a:latin typeface="Times New Roman" panose="02020603050405020304" charset="0"/>
              </a:endParaRPr>
            </a:p>
          </p:txBody>
        </p:sp>
      </p:grpSp>
      <p:graphicFrame>
        <p:nvGraphicFramePr>
          <p:cNvPr id="152657" name="Object 122"/>
          <p:cNvGraphicFramePr>
            <a:graphicFrameLocks noChangeAspect="1"/>
          </p:cNvGraphicFramePr>
          <p:nvPr/>
        </p:nvGraphicFramePr>
        <p:xfrm>
          <a:off x="4800600" y="4419600"/>
          <a:ext cx="430213" cy="457200"/>
        </p:xfrm>
        <a:graphic>
          <a:graphicData uri="http://schemas.openxmlformats.org/presentationml/2006/ole">
            <mc:AlternateContent xmlns:mc="http://schemas.openxmlformats.org/markup-compatibility/2006">
              <mc:Choice xmlns:v="urn:schemas-microsoft-com:vml" Requires="v">
                <p:oleObj spid="_x0000_s148926" name="公式" r:id="rId26" imgW="152400" imgH="177800" progId="Equation.3">
                  <p:embed/>
                </p:oleObj>
              </mc:Choice>
              <mc:Fallback>
                <p:oleObj name="公式" r:id="rId26" imgW="152400" imgH="177800" progId="Equation.3">
                  <p:embed/>
                  <p:pic>
                    <p:nvPicPr>
                      <p:cNvPr id="0" name="图片 1484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00600" y="4419600"/>
                        <a:ext cx="430213" cy="457200"/>
                      </a:xfrm>
                      <a:prstGeom prst="rect">
                        <a:avLst/>
                      </a:prstGeom>
                      <a:noFill/>
                      <a:ln>
                        <a:noFill/>
                      </a:ln>
                      <a:effectLst/>
                    </p:spPr>
                  </p:pic>
                </p:oleObj>
              </mc:Fallback>
            </mc:AlternateContent>
          </a:graphicData>
        </a:graphic>
      </p:graphicFrame>
      <p:graphicFrame>
        <p:nvGraphicFramePr>
          <p:cNvPr id="152658" name="Object 123"/>
          <p:cNvGraphicFramePr>
            <a:graphicFrameLocks noChangeAspect="1"/>
          </p:cNvGraphicFramePr>
          <p:nvPr/>
        </p:nvGraphicFramePr>
        <p:xfrm>
          <a:off x="6565900" y="5197475"/>
          <a:ext cx="447675" cy="500063"/>
        </p:xfrm>
        <a:graphic>
          <a:graphicData uri="http://schemas.openxmlformats.org/presentationml/2006/ole">
            <mc:AlternateContent xmlns:mc="http://schemas.openxmlformats.org/markup-compatibility/2006">
              <mc:Choice xmlns:v="urn:schemas-microsoft-com:vml" Requires="v">
                <p:oleObj spid="_x0000_s148927" name="公式" r:id="rId28" imgW="139700" imgH="177800" progId="Equation.3">
                  <p:embed/>
                </p:oleObj>
              </mc:Choice>
              <mc:Fallback>
                <p:oleObj name="公式" r:id="rId28" imgW="139700" imgH="177800" progId="Equation.3">
                  <p:embed/>
                  <p:pic>
                    <p:nvPicPr>
                      <p:cNvPr id="0" name="图片 14849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65900" y="5197475"/>
                        <a:ext cx="447675" cy="500063"/>
                      </a:xfrm>
                      <a:prstGeom prst="rect">
                        <a:avLst/>
                      </a:prstGeom>
                      <a:noFill/>
                      <a:ln>
                        <a:noFill/>
                      </a:ln>
                      <a:effectLst/>
                    </p:spPr>
                  </p:pic>
                </p:oleObj>
              </mc:Fallback>
            </mc:AlternateContent>
          </a:graphicData>
        </a:graphic>
      </p:graphicFrame>
      <p:sp>
        <p:nvSpPr>
          <p:cNvPr id="132220" name="AutoShape 124" descr="40%"/>
          <p:cNvSpPr>
            <a:spLocks noChangeArrowheads="1"/>
          </p:cNvSpPr>
          <p:nvPr/>
        </p:nvSpPr>
        <p:spPr bwMode="auto">
          <a:xfrm>
            <a:off x="6553200" y="609600"/>
            <a:ext cx="1981200" cy="592138"/>
          </a:xfrm>
          <a:prstGeom prst="wedgeRoundRectCallout">
            <a:avLst>
              <a:gd name="adj1" fmla="val 162"/>
              <a:gd name="adj2" fmla="val 206569"/>
              <a:gd name="adj3" fmla="val 16667"/>
            </a:avLst>
          </a:prstGeom>
          <a:pattFill prst="pct40">
            <a:fgClr>
              <a:srgbClr val="FFCCCC"/>
            </a:fgClr>
            <a:bgClr>
              <a:srgbClr val="FFFFFF"/>
            </a:bgClr>
          </a:pattFill>
          <a:ln w="38100" cap="sq">
            <a:solidFill>
              <a:srgbClr val="006600"/>
            </a:solidFill>
            <a:miter lim="800000"/>
          </a:ln>
        </p:spPr>
        <p:txBody>
          <a:bodyPr anchor="ctr">
            <a:spAutoFit/>
          </a:bodyPr>
          <a:lstStyle/>
          <a:p>
            <a:pPr algn="ctr">
              <a:spcBef>
                <a:spcPct val="50000"/>
              </a:spcBef>
            </a:pPr>
            <a:r>
              <a:rPr lang="zh-CN" altLang="en-US" sz="2800" b="1">
                <a:solidFill>
                  <a:srgbClr val="FF3300"/>
                </a:solidFill>
                <a:latin typeface="Times New Roman" panose="02020603050405020304" charset="0"/>
                <a:ea typeface="楷体_GB2312" charset="0"/>
                <a:cs typeface="楷体_GB2312" charset="0"/>
              </a:rPr>
              <a:t>脱离总线</a:t>
            </a:r>
            <a:endParaRPr lang="zh-CN" altLang="en-US" sz="3200" b="1">
              <a:solidFill>
                <a:srgbClr val="FF3300"/>
              </a:solidFill>
              <a:latin typeface="Times New Roman" panose="02020603050405020304" charset="0"/>
              <a:ea typeface="楷体_GB2312" charset="0"/>
              <a:cs typeface="楷体_GB2312" charset="0"/>
            </a:endParaRPr>
          </a:p>
        </p:txBody>
      </p:sp>
      <p:grpSp>
        <p:nvGrpSpPr>
          <p:cNvPr id="7" name="Group 125"/>
          <p:cNvGrpSpPr/>
          <p:nvPr/>
        </p:nvGrpSpPr>
        <p:grpSpPr bwMode="auto">
          <a:xfrm>
            <a:off x="1066800" y="1295400"/>
            <a:ext cx="800100" cy="1390650"/>
            <a:chOff x="708" y="1116"/>
            <a:chExt cx="504" cy="876"/>
          </a:xfrm>
        </p:grpSpPr>
        <p:sp>
          <p:nvSpPr>
            <p:cNvPr id="152664" name="AutoShape 126"/>
            <p:cNvSpPr>
              <a:spLocks noChangeArrowheads="1"/>
            </p:cNvSpPr>
            <p:nvPr/>
          </p:nvSpPr>
          <p:spPr bwMode="auto">
            <a:xfrm>
              <a:off x="708" y="1116"/>
              <a:ext cx="504" cy="660"/>
            </a:xfrm>
            <a:prstGeom prst="upArrow">
              <a:avLst>
                <a:gd name="adj1" fmla="val 50000"/>
                <a:gd name="adj2" fmla="val 32738"/>
              </a:avLst>
            </a:prstGeom>
            <a:solidFill>
              <a:srgbClr val="CC0000"/>
            </a:solidFill>
            <a:ln w="38100">
              <a:solidFill>
                <a:srgbClr val="CC0000"/>
              </a:solidFill>
              <a:miter lim="800000"/>
            </a:ln>
          </p:spPr>
          <p:txBody>
            <a:bodyPr wrap="none" lIns="90000" tIns="46800" rIns="90000" bIns="46800" anchor="ctr">
              <a:spAutoFit/>
            </a:bodyPr>
            <a:lstStyle/>
            <a:p>
              <a:endParaRPr lang="zh-CN" altLang="en-US">
                <a:latin typeface="Times New Roman" panose="02020603050405020304" charset="0"/>
              </a:endParaRPr>
            </a:p>
          </p:txBody>
        </p:sp>
        <p:sp>
          <p:nvSpPr>
            <p:cNvPr id="152665" name="Text Box 127"/>
            <p:cNvSpPr txBox="1">
              <a:spLocks noChangeArrowheads="1"/>
            </p:cNvSpPr>
            <p:nvPr/>
          </p:nvSpPr>
          <p:spPr bwMode="auto">
            <a:xfrm>
              <a:off x="755" y="1212"/>
              <a:ext cx="421" cy="780"/>
            </a:xfrm>
            <a:prstGeom prst="rect">
              <a:avLst/>
            </a:prstGeom>
            <a:noFill/>
            <a:ln>
              <a:noFill/>
            </a:ln>
          </p:spPr>
          <p:txBody>
            <a:bodyPr vert="eaVert"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3200" b="1">
                  <a:solidFill>
                    <a:schemeClr val="bg1"/>
                  </a:solidFill>
                  <a:ea typeface="楷体_GB2312" charset="0"/>
                  <a:cs typeface="楷体_GB2312" charset="0"/>
                </a:rPr>
                <a:t>数据</a:t>
              </a:r>
              <a:endParaRPr lang="zh-CN" altLang="en-US" sz="3200" b="1">
                <a:ea typeface="楷体_GB2312" charset="0"/>
                <a:cs typeface="楷体_GB2312" charset="0"/>
              </a:endParaRPr>
            </a:p>
          </p:txBody>
        </p:sp>
      </p:grpSp>
      <p:sp>
        <p:nvSpPr>
          <p:cNvPr id="132224" name="AutoShape 128" descr="40%"/>
          <p:cNvSpPr>
            <a:spLocks noChangeArrowheads="1"/>
          </p:cNvSpPr>
          <p:nvPr/>
        </p:nvSpPr>
        <p:spPr bwMode="auto">
          <a:xfrm>
            <a:off x="5791200" y="4343400"/>
            <a:ext cx="1981200" cy="582613"/>
          </a:xfrm>
          <a:prstGeom prst="wedgeRoundRectCallout">
            <a:avLst>
              <a:gd name="adj1" fmla="val -66829"/>
              <a:gd name="adj2" fmla="val -6676"/>
              <a:gd name="adj3" fmla="val 16667"/>
            </a:avLst>
          </a:prstGeom>
          <a:pattFill prst="pct40">
            <a:fgClr>
              <a:srgbClr val="00FF00"/>
            </a:fgClr>
            <a:bgClr>
              <a:srgbClr val="FFFFFF"/>
            </a:bgClr>
          </a:pattFill>
          <a:ln w="28575" cap="sq">
            <a:solidFill>
              <a:srgbClr val="00CC99"/>
            </a:solidFill>
            <a:miter lim="800000"/>
          </a:ln>
          <a:effectLst/>
        </p:spPr>
        <p:txBody>
          <a:bodyPr anchor="ctr">
            <a:spAutoFit/>
          </a:bodyPr>
          <a:lstStyle/>
          <a:p>
            <a:pPr algn="ct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全为“</a:t>
            </a:r>
            <a:r>
              <a:rPr lang="en-US" altLang="zh-CN" sz="2800" b="1">
                <a:solidFill>
                  <a:srgbClr val="FF0000"/>
                </a:solidFill>
                <a:effectLst>
                  <a:outerShdw blurRad="38100" dist="38100" dir="2700000" algn="tl">
                    <a:srgbClr val="DDDDDD"/>
                  </a:outerShdw>
                </a:effectLst>
                <a:latin typeface="Times New Roman" panose="02020603050405020304" charset="0"/>
              </a:rPr>
              <a:t>1”</a:t>
            </a:r>
            <a:endParaRPr lang="en-US" altLang="zh-CN" sz="3200" b="1">
              <a:solidFill>
                <a:schemeClr val="hlink"/>
              </a:solidFill>
              <a:latin typeface="Times New Roman" panose="02020603050405020304" charset="0"/>
            </a:endParaRPr>
          </a:p>
        </p:txBody>
      </p:sp>
      <p:sp>
        <p:nvSpPr>
          <p:cNvPr id="132225" name="Oval 129"/>
          <p:cNvSpPr>
            <a:spLocks noChangeArrowheads="1"/>
          </p:cNvSpPr>
          <p:nvPr/>
        </p:nvSpPr>
        <p:spPr bwMode="auto">
          <a:xfrm>
            <a:off x="3505200" y="4343400"/>
            <a:ext cx="1905000" cy="533400"/>
          </a:xfrm>
          <a:prstGeom prst="ellipse">
            <a:avLst/>
          </a:prstGeom>
          <a:noFill/>
          <a:ln w="38100" cap="sq">
            <a:solidFill>
              <a:srgbClr val="FF0000"/>
            </a:solidFill>
            <a:round/>
          </a:ln>
        </p:spPr>
        <p:txBody>
          <a:bodyPr anchor="ctr">
            <a:spAutoFit/>
          </a:bodyPr>
          <a:lstStyle/>
          <a:p>
            <a:endParaRPr lang="zh-CN" altLang="en-US">
              <a:latin typeface="Times New Roman" panose="02020603050405020304" charset="0"/>
            </a:endParaRPr>
          </a:p>
        </p:txBody>
      </p:sp>
      <p:sp>
        <p:nvSpPr>
          <p:cNvPr id="152663" name="Line 130"/>
          <p:cNvSpPr>
            <a:spLocks noChangeShapeType="1"/>
          </p:cNvSpPr>
          <p:nvPr/>
        </p:nvSpPr>
        <p:spPr bwMode="auto">
          <a:xfrm>
            <a:off x="6248400" y="5715000"/>
            <a:ext cx="0" cy="381000"/>
          </a:xfrm>
          <a:prstGeom prst="line">
            <a:avLst/>
          </a:prstGeom>
          <a:noFill/>
          <a:ln w="28575">
            <a:solidFill>
              <a:schemeClr val="tx1"/>
            </a:solidFill>
            <a:round/>
          </a:ln>
        </p:spPr>
        <p:txBody>
          <a:bodyP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10"/>
                                        </p:tgtEl>
                                        <p:attrNameLst>
                                          <p:attrName>style.visibility</p:attrName>
                                        </p:attrNameLst>
                                      </p:cBhvr>
                                      <p:to>
                                        <p:strVal val="visible"/>
                                      </p:to>
                                    </p:set>
                                    <p:animEffect transition="in" filter="wipe(left)">
                                      <p:cBhvr>
                                        <p:cTn id="12" dur="500"/>
                                        <p:tgtEl>
                                          <p:spTgt spid="132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225"/>
                                        </p:tgtEl>
                                        <p:attrNameLst>
                                          <p:attrName>style.visibility</p:attrName>
                                        </p:attrNameLst>
                                      </p:cBhvr>
                                      <p:to>
                                        <p:strVal val="visible"/>
                                      </p:to>
                                    </p:set>
                                    <p:animEffect transition="in" filter="wipe(left)">
                                      <p:cBhvr>
                                        <p:cTn id="17" dur="500"/>
                                        <p:tgtEl>
                                          <p:spTgt spid="132225"/>
                                        </p:tgtEl>
                                      </p:cBhvr>
                                    </p:animEffect>
                                  </p:childTnLst>
                                  <p:subTnLst>
                                    <p:audio>
                                      <p:cMediaNode>
                                        <p:cTn display="0" masterRel="sameClick">
                                          <p:stCondLst>
                                            <p:cond evt="begin" delay="0">
                                              <p:tn val="15"/>
                                            </p:cond>
                                          </p:stCondLst>
                                          <p:endCondLst>
                                            <p:cond evt="onStopAudio" delay="0">
                                              <p:tgtEl>
                                                <p:sldTgt/>
                                              </p:tgtEl>
                                            </p:cond>
                                          </p:endCondLst>
                                        </p:cTn>
                                        <p:tgtEl>
                                          <p:sndTgt r:embed="rId3" name="感叹时奏幻想空间.wav"/>
                                        </p:tgtEl>
                                      </p:cMediaNode>
                                    </p:audio>
                                  </p:sub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32224"/>
                                        </p:tgtEl>
                                        <p:attrNameLst>
                                          <p:attrName>style.visibility</p:attrName>
                                        </p:attrNameLst>
                                      </p:cBhvr>
                                      <p:to>
                                        <p:strVal val="visible"/>
                                      </p:to>
                                    </p:set>
                                    <p:animEffect transition="in" filter="wipe(right)">
                                      <p:cBhvr>
                                        <p:cTn id="21" dur="500"/>
                                        <p:tgtEl>
                                          <p:spTgt spid="132224"/>
                                        </p:tgtEl>
                                      </p:cBhvr>
                                    </p:animEffect>
                                  </p:childTnLst>
                                  <p:subTnLst>
                                    <p:audio>
                                      <p:cMediaNode>
                                        <p:cTn display="0" masterRel="sameClick">
                                          <p:stCondLst>
                                            <p:cond evt="begin" delay="0">
                                              <p:tn val="19"/>
                                            </p:cond>
                                          </p:stCondLst>
                                          <p:endCondLst>
                                            <p:cond evt="onStopAudio" delay="0">
                                              <p:tgtEl>
                                                <p:sldTgt/>
                                              </p:tgtEl>
                                            </p:cond>
                                          </p:endCondLst>
                                        </p:cTn>
                                        <p:tgtEl>
                                          <p:sndTgt r:embed="rId3" name="感叹时奏幻想空间.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downRight)">
                                      <p:cBhvr>
                                        <p:cTn id="26" dur="500"/>
                                        <p:tgtEl>
                                          <p:spTgt spid="4"/>
                                        </p:tgtEl>
                                      </p:cBhvr>
                                    </p:animEffect>
                                  </p:childTnLst>
                                  <p:subTnLst>
                                    <p:audio>
                                      <p:cMediaNode>
                                        <p:cTn display="0" masterRel="sameClick">
                                          <p:stCondLst>
                                            <p:cond evt="begin" delay="0">
                                              <p:tn val="24"/>
                                            </p:cond>
                                          </p:stCondLst>
                                          <p:endCondLst>
                                            <p:cond evt="onStopAudio" delay="0">
                                              <p:tgtEl>
                                                <p:sldTgt/>
                                              </p:tgtEl>
                                            </p:cond>
                                          </p:endCondLst>
                                        </p:cTn>
                                        <p:tgtEl>
                                          <p:sndTgt r:embed="rId4" name="提示时奏幻想空间.wav"/>
                                        </p:tgtEl>
                                      </p:cMediaNode>
                                    </p:audio>
                                  </p:sub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32220"/>
                                        </p:tgtEl>
                                        <p:attrNameLst>
                                          <p:attrName>style.visibility</p:attrName>
                                        </p:attrNameLst>
                                      </p:cBhvr>
                                      <p:to>
                                        <p:strVal val="visible"/>
                                      </p:to>
                                    </p:set>
                                    <p:animEffect transition="in" filter="wipe(right)">
                                      <p:cBhvr>
                                        <p:cTn id="30" dur="500"/>
                                        <p:tgtEl>
                                          <p:spTgt spid="132220"/>
                                        </p:tgtEl>
                                      </p:cBhvr>
                                    </p:animEffect>
                                  </p:childTnLst>
                                  <p:subTnLst>
                                    <p:audio>
                                      <p:cMediaNode>
                                        <p:cTn display="0" masterRel="sameClick">
                                          <p:stCondLst>
                                            <p:cond evt="begin" delay="0">
                                              <p:tn val="28"/>
                                            </p:cond>
                                          </p:stCondLst>
                                          <p:endCondLst>
                                            <p:cond evt="onStopAudio" delay="0">
                                              <p:tgtEl>
                                                <p:sldTgt/>
                                              </p:tgtEl>
                                            </p:cond>
                                          </p:endCondLst>
                                        </p:cTn>
                                        <p:tgtEl>
                                          <p:sndTgt r:embed="rId3" name="感叹时奏幻想空间.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subTnLst>
                                    <p:audio>
                                      <p:cMediaNode>
                                        <p:cTn display="0" masterRel="sameClick">
                                          <p:stCondLst>
                                            <p:cond evt="begin" delay="0">
                                              <p:tn val="33"/>
                                            </p:cond>
                                          </p:stCondLst>
                                          <p:endCondLst>
                                            <p:cond evt="onStopAudio" delay="0">
                                              <p:tgtEl>
                                                <p:sldTgt/>
                                              </p:tgtEl>
                                            </p:cond>
                                          </p:endCondLst>
                                        </p:cTn>
                                        <p:tgtEl>
                                          <p:sndTgt r:embed="rId5" name="打开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0" grpId="0" autoUpdateAnimBg="0"/>
      <p:bldP spid="132220" grpId="0" animBg="1" autoUpdateAnimBg="0"/>
      <p:bldP spid="132224" grpId="0" animBg="1" autoUpdateAnimBg="0"/>
      <p:bldP spid="1322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2"/>
          <p:cNvGrpSpPr/>
          <p:nvPr/>
        </p:nvGrpSpPr>
        <p:grpSpPr bwMode="auto">
          <a:xfrm>
            <a:off x="609600" y="777875"/>
            <a:ext cx="8042275" cy="4403725"/>
            <a:chOff x="384" y="490"/>
            <a:chExt cx="5066" cy="2774"/>
          </a:xfrm>
        </p:grpSpPr>
        <p:sp>
          <p:nvSpPr>
            <p:cNvPr id="154636" name="Rectangle 3"/>
            <p:cNvSpPr>
              <a:spLocks noChangeArrowheads="1"/>
            </p:cNvSpPr>
            <p:nvPr/>
          </p:nvSpPr>
          <p:spPr bwMode="auto">
            <a:xfrm>
              <a:off x="1968" y="2756"/>
              <a:ext cx="1758"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CT74LS139</a:t>
              </a:r>
              <a:r>
                <a:rPr lang="zh-CN" altLang="en-US" b="1">
                  <a:solidFill>
                    <a:srgbClr val="FF0000"/>
                  </a:solidFill>
                  <a:latin typeface="Times New Roman" panose="02020603050405020304" charset="0"/>
                </a:rPr>
                <a:t>型译码器</a:t>
              </a:r>
            </a:p>
          </p:txBody>
        </p:sp>
        <p:sp>
          <p:nvSpPr>
            <p:cNvPr id="154637" name="Rectangle 4"/>
            <p:cNvSpPr>
              <a:spLocks noChangeArrowheads="1"/>
            </p:cNvSpPr>
            <p:nvPr/>
          </p:nvSpPr>
          <p:spPr bwMode="auto">
            <a:xfrm>
              <a:off x="1584" y="3034"/>
              <a:ext cx="2495" cy="230"/>
            </a:xfrm>
            <a:prstGeom prst="rect">
              <a:avLst/>
            </a:prstGeom>
            <a:noFill/>
            <a:ln>
              <a:noFill/>
            </a:ln>
          </p:spPr>
          <p:txBody>
            <a:bodyPr wrap="none" lIns="0" tIns="0" rIns="0" bIns="0">
              <a:spAutoFit/>
            </a:bodyPr>
            <a:lstStyle/>
            <a:p>
              <a:r>
                <a:rPr lang="en-US" altLang="zh-CN" b="1">
                  <a:latin typeface="Times New Roman" panose="02020603050405020304" charset="0"/>
                </a:rPr>
                <a:t>(a) </a:t>
              </a:r>
              <a:r>
                <a:rPr lang="zh-CN" altLang="en-US" b="1">
                  <a:latin typeface="Times New Roman" panose="02020603050405020304" charset="0"/>
                </a:rPr>
                <a:t>外引线排列图；</a:t>
              </a:r>
              <a:r>
                <a:rPr lang="en-US" altLang="zh-CN" b="1">
                  <a:latin typeface="Times New Roman" panose="02020603050405020304" charset="0"/>
                </a:rPr>
                <a:t>(b) </a:t>
              </a:r>
              <a:r>
                <a:rPr lang="zh-CN" altLang="en-US" b="1">
                  <a:latin typeface="Times New Roman" panose="02020603050405020304" charset="0"/>
                </a:rPr>
                <a:t>逻辑图</a:t>
              </a:r>
            </a:p>
          </p:txBody>
        </p:sp>
        <p:sp>
          <p:nvSpPr>
            <p:cNvPr id="154638" name="Rectangle 5"/>
            <p:cNvSpPr>
              <a:spLocks noChangeArrowheads="1"/>
            </p:cNvSpPr>
            <p:nvPr/>
          </p:nvSpPr>
          <p:spPr bwMode="auto">
            <a:xfrm>
              <a:off x="1158" y="2602"/>
              <a:ext cx="186" cy="192"/>
            </a:xfrm>
            <a:prstGeom prst="rect">
              <a:avLst/>
            </a:prstGeom>
            <a:noFill/>
            <a:ln>
              <a:noFill/>
            </a:ln>
          </p:spPr>
          <p:txBody>
            <a:bodyPr wrap="none" lIns="0" tIns="0" rIns="0" bIns="0">
              <a:spAutoFit/>
            </a:bodyPr>
            <a:lstStyle/>
            <a:p>
              <a:r>
                <a:rPr lang="en-US" altLang="zh-CN" sz="2000" b="1">
                  <a:latin typeface="Times New Roman" panose="02020603050405020304" charset="0"/>
                </a:rPr>
                <a:t>(a)</a:t>
              </a:r>
            </a:p>
          </p:txBody>
        </p:sp>
        <p:grpSp>
          <p:nvGrpSpPr>
            <p:cNvPr id="154639" name="Group 6"/>
            <p:cNvGrpSpPr/>
            <p:nvPr/>
          </p:nvGrpSpPr>
          <p:grpSpPr bwMode="auto">
            <a:xfrm>
              <a:off x="384" y="490"/>
              <a:ext cx="1845" cy="2096"/>
              <a:chOff x="432" y="832"/>
              <a:chExt cx="1943" cy="2208"/>
            </a:xfrm>
          </p:grpSpPr>
          <p:grpSp>
            <p:nvGrpSpPr>
              <p:cNvPr id="154760" name="Group 7"/>
              <p:cNvGrpSpPr/>
              <p:nvPr/>
            </p:nvGrpSpPr>
            <p:grpSpPr bwMode="auto">
              <a:xfrm>
                <a:off x="432" y="888"/>
                <a:ext cx="450" cy="2150"/>
                <a:chOff x="588" y="912"/>
                <a:chExt cx="450" cy="2150"/>
              </a:xfrm>
            </p:grpSpPr>
            <p:sp>
              <p:nvSpPr>
                <p:cNvPr id="154804" name="Rectangle 8"/>
                <p:cNvSpPr>
                  <a:spLocks noChangeArrowheads="1"/>
                </p:cNvSpPr>
                <p:nvPr/>
              </p:nvSpPr>
              <p:spPr bwMode="auto">
                <a:xfrm>
                  <a:off x="588" y="2820"/>
                  <a:ext cx="450" cy="242"/>
                </a:xfrm>
                <a:prstGeom prst="rect">
                  <a:avLst/>
                </a:prstGeom>
                <a:noFill/>
                <a:ln>
                  <a:noFill/>
                </a:ln>
              </p:spPr>
              <p:txBody>
                <a:bodyPr wrap="none" lIns="0" tIns="0" rIns="0" bIns="0">
                  <a:spAutoFit/>
                </a:bodyPr>
                <a:lstStyle/>
                <a:p>
                  <a:r>
                    <a:rPr lang="en-US" altLang="zh-CN" b="1">
                      <a:latin typeface="Times New Roman" panose="02020603050405020304" charset="0"/>
                    </a:rPr>
                    <a:t>GND</a:t>
                  </a:r>
                </a:p>
              </p:txBody>
            </p:sp>
            <p:sp>
              <p:nvSpPr>
                <p:cNvPr id="154805" name="Rectangle 9"/>
                <p:cNvSpPr>
                  <a:spLocks noChangeArrowheads="1"/>
                </p:cNvSpPr>
                <p:nvPr/>
              </p:nvSpPr>
              <p:spPr bwMode="auto">
                <a:xfrm>
                  <a:off x="621" y="2565"/>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3</a:t>
                  </a:r>
                </a:p>
              </p:txBody>
            </p:sp>
            <p:sp>
              <p:nvSpPr>
                <p:cNvPr id="154806" name="Rectangle 10"/>
                <p:cNvSpPr>
                  <a:spLocks noChangeArrowheads="1"/>
                </p:cNvSpPr>
                <p:nvPr/>
              </p:nvSpPr>
              <p:spPr bwMode="auto">
                <a:xfrm>
                  <a:off x="621" y="2286"/>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2</a:t>
                  </a:r>
                </a:p>
              </p:txBody>
            </p:sp>
            <p:sp>
              <p:nvSpPr>
                <p:cNvPr id="154807" name="Rectangle 11"/>
                <p:cNvSpPr>
                  <a:spLocks noChangeArrowheads="1"/>
                </p:cNvSpPr>
                <p:nvPr/>
              </p:nvSpPr>
              <p:spPr bwMode="auto">
                <a:xfrm>
                  <a:off x="621" y="2016"/>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1</a:t>
                  </a:r>
                </a:p>
              </p:txBody>
            </p:sp>
            <p:sp>
              <p:nvSpPr>
                <p:cNvPr id="154808" name="Rectangle 12"/>
                <p:cNvSpPr>
                  <a:spLocks noChangeArrowheads="1"/>
                </p:cNvSpPr>
                <p:nvPr/>
              </p:nvSpPr>
              <p:spPr bwMode="auto">
                <a:xfrm>
                  <a:off x="621" y="1741"/>
                  <a:ext cx="291"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Y</a:t>
                  </a:r>
                  <a:r>
                    <a:rPr lang="en-US" altLang="zh-CN" b="1" baseline="-25000">
                      <a:latin typeface="Times New Roman" panose="02020603050405020304" charset="0"/>
                    </a:rPr>
                    <a:t>0</a:t>
                  </a:r>
                </a:p>
              </p:txBody>
            </p:sp>
            <p:sp>
              <p:nvSpPr>
                <p:cNvPr id="154809" name="Rectangle 13"/>
                <p:cNvSpPr>
                  <a:spLocks noChangeArrowheads="1"/>
                </p:cNvSpPr>
                <p:nvPr/>
              </p:nvSpPr>
              <p:spPr bwMode="auto">
                <a:xfrm>
                  <a:off x="621" y="1463"/>
                  <a:ext cx="30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A</a:t>
                  </a:r>
                  <a:r>
                    <a:rPr lang="en-US" altLang="zh-CN" b="1" baseline="-25000">
                      <a:latin typeface="Times New Roman" panose="02020603050405020304" charset="0"/>
                    </a:rPr>
                    <a:t>1</a:t>
                  </a:r>
                </a:p>
              </p:txBody>
            </p:sp>
            <p:sp>
              <p:nvSpPr>
                <p:cNvPr id="154810" name="Rectangle 14"/>
                <p:cNvSpPr>
                  <a:spLocks noChangeArrowheads="1"/>
                </p:cNvSpPr>
                <p:nvPr/>
              </p:nvSpPr>
              <p:spPr bwMode="auto">
                <a:xfrm>
                  <a:off x="621" y="1188"/>
                  <a:ext cx="30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54811" name="Rectangle 15"/>
                <p:cNvSpPr>
                  <a:spLocks noChangeArrowheads="1"/>
                </p:cNvSpPr>
                <p:nvPr/>
              </p:nvSpPr>
              <p:spPr bwMode="auto">
                <a:xfrm>
                  <a:off x="621" y="912"/>
                  <a:ext cx="213" cy="242"/>
                </a:xfrm>
                <a:prstGeom prst="rect">
                  <a:avLst/>
                </a:prstGeom>
                <a:noFill/>
                <a:ln>
                  <a:noFill/>
                </a:ln>
              </p:spPr>
              <p:txBody>
                <a:bodyPr wrap="none" lIns="0" tIns="0" rIns="0" bIns="0">
                  <a:spAutoFit/>
                </a:bodyPr>
                <a:lstStyle/>
                <a:p>
                  <a:r>
                    <a:rPr lang="en-US" altLang="zh-CN" b="1">
                      <a:latin typeface="Times New Roman" panose="02020603050405020304" charset="0"/>
                    </a:rPr>
                    <a:t>1</a:t>
                  </a:r>
                  <a:r>
                    <a:rPr lang="en-US" altLang="zh-CN" b="1" i="1">
                      <a:latin typeface="Times New Roman" panose="02020603050405020304" charset="0"/>
                    </a:rPr>
                    <a:t>S</a:t>
                  </a:r>
                </a:p>
              </p:txBody>
            </p:sp>
          </p:grpSp>
          <p:grpSp>
            <p:nvGrpSpPr>
              <p:cNvPr id="154761" name="Group 16"/>
              <p:cNvGrpSpPr/>
              <p:nvPr/>
            </p:nvGrpSpPr>
            <p:grpSpPr bwMode="auto">
              <a:xfrm>
                <a:off x="1065" y="875"/>
                <a:ext cx="92" cy="2126"/>
                <a:chOff x="1065" y="864"/>
                <a:chExt cx="92" cy="2126"/>
              </a:xfrm>
            </p:grpSpPr>
            <p:sp>
              <p:nvSpPr>
                <p:cNvPr id="154796" name="Rectangle 17"/>
                <p:cNvSpPr>
                  <a:spLocks noChangeArrowheads="1"/>
                </p:cNvSpPr>
                <p:nvPr/>
              </p:nvSpPr>
              <p:spPr bwMode="auto">
                <a:xfrm>
                  <a:off x="1072" y="2788"/>
                  <a:ext cx="85" cy="202"/>
                </a:xfrm>
                <a:prstGeom prst="rect">
                  <a:avLst/>
                </a:prstGeom>
                <a:noFill/>
                <a:ln>
                  <a:noFill/>
                </a:ln>
              </p:spPr>
              <p:txBody>
                <a:bodyPr wrap="none" lIns="0" tIns="0" rIns="0" bIns="0">
                  <a:spAutoFit/>
                </a:bodyPr>
                <a:lstStyle/>
                <a:p>
                  <a:r>
                    <a:rPr lang="en-US" altLang="zh-CN" sz="2000" b="1">
                      <a:latin typeface="Times New Roman" panose="02020603050405020304" charset="0"/>
                    </a:rPr>
                    <a:t>8</a:t>
                  </a:r>
                </a:p>
              </p:txBody>
            </p:sp>
            <p:sp>
              <p:nvSpPr>
                <p:cNvPr id="154797" name="Rectangle 18"/>
                <p:cNvSpPr>
                  <a:spLocks noChangeArrowheads="1"/>
                </p:cNvSpPr>
                <p:nvPr/>
              </p:nvSpPr>
              <p:spPr bwMode="auto">
                <a:xfrm>
                  <a:off x="1070" y="2515"/>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7</a:t>
                  </a:r>
                </a:p>
              </p:txBody>
            </p:sp>
            <p:sp>
              <p:nvSpPr>
                <p:cNvPr id="154798" name="Rectangle 19"/>
                <p:cNvSpPr>
                  <a:spLocks noChangeArrowheads="1"/>
                </p:cNvSpPr>
                <p:nvPr/>
              </p:nvSpPr>
              <p:spPr bwMode="auto">
                <a:xfrm>
                  <a:off x="1072" y="2236"/>
                  <a:ext cx="85" cy="202"/>
                </a:xfrm>
                <a:prstGeom prst="rect">
                  <a:avLst/>
                </a:prstGeom>
                <a:noFill/>
                <a:ln>
                  <a:noFill/>
                </a:ln>
              </p:spPr>
              <p:txBody>
                <a:bodyPr wrap="none" lIns="0" tIns="0" rIns="0" bIns="0">
                  <a:spAutoFit/>
                </a:bodyPr>
                <a:lstStyle/>
                <a:p>
                  <a:r>
                    <a:rPr lang="en-US" altLang="zh-CN" sz="2000" b="1">
                      <a:latin typeface="Times New Roman" panose="02020603050405020304" charset="0"/>
                    </a:rPr>
                    <a:t>6</a:t>
                  </a:r>
                </a:p>
              </p:txBody>
            </p:sp>
            <p:sp>
              <p:nvSpPr>
                <p:cNvPr id="154799" name="Rectangle 20"/>
                <p:cNvSpPr>
                  <a:spLocks noChangeArrowheads="1"/>
                </p:cNvSpPr>
                <p:nvPr/>
              </p:nvSpPr>
              <p:spPr bwMode="auto">
                <a:xfrm>
                  <a:off x="1070" y="1966"/>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5</a:t>
                  </a:r>
                </a:p>
              </p:txBody>
            </p:sp>
            <p:sp>
              <p:nvSpPr>
                <p:cNvPr id="154800" name="Rectangle 21"/>
                <p:cNvSpPr>
                  <a:spLocks noChangeArrowheads="1"/>
                </p:cNvSpPr>
                <p:nvPr/>
              </p:nvSpPr>
              <p:spPr bwMode="auto">
                <a:xfrm>
                  <a:off x="1072" y="1693"/>
                  <a:ext cx="85" cy="203"/>
                </a:xfrm>
                <a:prstGeom prst="rect">
                  <a:avLst/>
                </a:prstGeom>
                <a:noFill/>
                <a:ln>
                  <a:noFill/>
                </a:ln>
              </p:spPr>
              <p:txBody>
                <a:bodyPr wrap="none" lIns="0" tIns="0" rIns="0" bIns="0">
                  <a:spAutoFit/>
                </a:bodyPr>
                <a:lstStyle/>
                <a:p>
                  <a:r>
                    <a:rPr lang="en-US" altLang="zh-CN" sz="2000" b="1">
                      <a:latin typeface="Times New Roman" panose="02020603050405020304" charset="0"/>
                    </a:rPr>
                    <a:t>4</a:t>
                  </a:r>
                </a:p>
              </p:txBody>
            </p:sp>
            <p:sp>
              <p:nvSpPr>
                <p:cNvPr id="154801" name="Rectangle 22"/>
                <p:cNvSpPr>
                  <a:spLocks noChangeArrowheads="1"/>
                </p:cNvSpPr>
                <p:nvPr/>
              </p:nvSpPr>
              <p:spPr bwMode="auto">
                <a:xfrm>
                  <a:off x="1070" y="1413"/>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3</a:t>
                  </a:r>
                </a:p>
              </p:txBody>
            </p:sp>
            <p:sp>
              <p:nvSpPr>
                <p:cNvPr id="154802" name="Rectangle 23"/>
                <p:cNvSpPr>
                  <a:spLocks noChangeArrowheads="1"/>
                </p:cNvSpPr>
                <p:nvPr/>
              </p:nvSpPr>
              <p:spPr bwMode="auto">
                <a:xfrm>
                  <a:off x="1070" y="1138"/>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2</a:t>
                  </a:r>
                </a:p>
              </p:txBody>
            </p:sp>
            <p:sp>
              <p:nvSpPr>
                <p:cNvPr id="154803" name="Rectangle 24"/>
                <p:cNvSpPr>
                  <a:spLocks noChangeArrowheads="1"/>
                </p:cNvSpPr>
                <p:nvPr/>
              </p:nvSpPr>
              <p:spPr bwMode="auto">
                <a:xfrm>
                  <a:off x="1065" y="864"/>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1</a:t>
                  </a:r>
                </a:p>
              </p:txBody>
            </p:sp>
          </p:grpSp>
          <p:sp>
            <p:nvSpPr>
              <p:cNvPr id="154762" name="Rectangle 25"/>
              <p:cNvSpPr>
                <a:spLocks noChangeArrowheads="1"/>
              </p:cNvSpPr>
              <p:nvPr/>
            </p:nvSpPr>
            <p:spPr bwMode="auto">
              <a:xfrm>
                <a:off x="1923" y="2517"/>
                <a:ext cx="315" cy="243"/>
              </a:xfrm>
              <a:prstGeom prst="rect">
                <a:avLst/>
              </a:prstGeom>
              <a:noFill/>
              <a:ln>
                <a:noFill/>
              </a:ln>
            </p:spPr>
            <p:txBody>
              <a:bodyPr wrap="none" lIns="0" tIns="0" rIns="0" bIns="0">
                <a:spAutoFit/>
              </a:bodyPr>
              <a:lstStyle/>
              <a:p>
                <a:r>
                  <a:rPr lang="en-US" altLang="zh-CN" b="1">
                    <a:latin typeface="Times New Roman" panose="02020603050405020304" charset="0"/>
                  </a:rPr>
                  <a:t>2Y</a:t>
                </a:r>
                <a:r>
                  <a:rPr lang="en-US" altLang="zh-CN" b="1" baseline="-25000">
                    <a:latin typeface="Times New Roman" panose="02020603050405020304" charset="0"/>
                  </a:rPr>
                  <a:t>2</a:t>
                </a:r>
              </a:p>
            </p:txBody>
          </p:sp>
          <p:sp>
            <p:nvSpPr>
              <p:cNvPr id="154763" name="Rectangle 26"/>
              <p:cNvSpPr>
                <a:spLocks noChangeArrowheads="1"/>
              </p:cNvSpPr>
              <p:nvPr/>
            </p:nvSpPr>
            <p:spPr bwMode="auto">
              <a:xfrm>
                <a:off x="1966" y="2771"/>
                <a:ext cx="315" cy="243"/>
              </a:xfrm>
              <a:prstGeom prst="rect">
                <a:avLst/>
              </a:prstGeom>
              <a:noFill/>
              <a:ln>
                <a:noFill/>
              </a:ln>
            </p:spPr>
            <p:txBody>
              <a:bodyPr wrap="none" lIns="0" tIns="0" rIns="0" bIns="0">
                <a:spAutoFit/>
              </a:bodyPr>
              <a:lstStyle/>
              <a:p>
                <a:r>
                  <a:rPr lang="en-US" altLang="zh-CN" b="1">
                    <a:latin typeface="Times New Roman" panose="02020603050405020304" charset="0"/>
                  </a:rPr>
                  <a:t>2Y</a:t>
                </a:r>
                <a:r>
                  <a:rPr lang="en-US" altLang="zh-CN" b="1" baseline="-25000">
                    <a:latin typeface="Times New Roman" panose="02020603050405020304" charset="0"/>
                  </a:rPr>
                  <a:t>3</a:t>
                </a:r>
              </a:p>
            </p:txBody>
          </p:sp>
          <p:sp>
            <p:nvSpPr>
              <p:cNvPr id="154764" name="Rectangle 27"/>
              <p:cNvSpPr>
                <a:spLocks noChangeArrowheads="1"/>
              </p:cNvSpPr>
              <p:nvPr/>
            </p:nvSpPr>
            <p:spPr bwMode="auto">
              <a:xfrm>
                <a:off x="1927" y="2237"/>
                <a:ext cx="315" cy="243"/>
              </a:xfrm>
              <a:prstGeom prst="rect">
                <a:avLst/>
              </a:prstGeom>
              <a:noFill/>
              <a:ln>
                <a:noFill/>
              </a:ln>
            </p:spPr>
            <p:txBody>
              <a:bodyPr wrap="none" lIns="0" tIns="0" rIns="0" bIns="0">
                <a:spAutoFit/>
              </a:bodyPr>
              <a:lstStyle/>
              <a:p>
                <a:r>
                  <a:rPr lang="en-US" altLang="zh-CN" b="1">
                    <a:latin typeface="Times New Roman" panose="02020603050405020304" charset="0"/>
                  </a:rPr>
                  <a:t>2Y</a:t>
                </a:r>
                <a:r>
                  <a:rPr lang="en-US" altLang="zh-CN" b="1" baseline="-25000">
                    <a:latin typeface="Times New Roman" panose="02020603050405020304" charset="0"/>
                  </a:rPr>
                  <a:t>1</a:t>
                </a:r>
              </a:p>
            </p:txBody>
          </p:sp>
          <p:sp>
            <p:nvSpPr>
              <p:cNvPr id="154765" name="Rectangle 28"/>
              <p:cNvSpPr>
                <a:spLocks noChangeArrowheads="1"/>
              </p:cNvSpPr>
              <p:nvPr/>
            </p:nvSpPr>
            <p:spPr bwMode="auto">
              <a:xfrm>
                <a:off x="1922" y="1968"/>
                <a:ext cx="315" cy="242"/>
              </a:xfrm>
              <a:prstGeom prst="rect">
                <a:avLst/>
              </a:prstGeom>
              <a:noFill/>
              <a:ln>
                <a:noFill/>
              </a:ln>
            </p:spPr>
            <p:txBody>
              <a:bodyPr wrap="none" lIns="0" tIns="0" rIns="0" bIns="0">
                <a:spAutoFit/>
              </a:bodyPr>
              <a:lstStyle/>
              <a:p>
                <a:r>
                  <a:rPr lang="en-US" altLang="zh-CN" b="1">
                    <a:latin typeface="Times New Roman" panose="02020603050405020304" charset="0"/>
                  </a:rPr>
                  <a:t>1Y</a:t>
                </a:r>
                <a:r>
                  <a:rPr lang="en-US" altLang="zh-CN" b="1" baseline="-25000">
                    <a:latin typeface="Times New Roman" panose="02020603050405020304" charset="0"/>
                  </a:rPr>
                  <a:t>0</a:t>
                </a:r>
              </a:p>
            </p:txBody>
          </p:sp>
          <p:sp>
            <p:nvSpPr>
              <p:cNvPr id="154766" name="Rectangle 29"/>
              <p:cNvSpPr>
                <a:spLocks noChangeArrowheads="1"/>
              </p:cNvSpPr>
              <p:nvPr/>
            </p:nvSpPr>
            <p:spPr bwMode="auto">
              <a:xfrm>
                <a:off x="1927" y="1693"/>
                <a:ext cx="315" cy="242"/>
              </a:xfrm>
              <a:prstGeom prst="rect">
                <a:avLst/>
              </a:prstGeom>
              <a:noFill/>
              <a:ln>
                <a:noFill/>
              </a:ln>
            </p:spPr>
            <p:txBody>
              <a:bodyPr wrap="none" lIns="0" tIns="0" rIns="0" bIns="0">
                <a:spAutoFit/>
              </a:bodyPr>
              <a:lstStyle/>
              <a:p>
                <a:r>
                  <a:rPr lang="en-US" altLang="zh-CN" b="1">
                    <a:latin typeface="Times New Roman" panose="02020603050405020304" charset="0"/>
                  </a:rPr>
                  <a:t>2A</a:t>
                </a:r>
                <a:r>
                  <a:rPr lang="en-US" altLang="zh-CN" b="1" baseline="-25000">
                    <a:latin typeface="Times New Roman" panose="02020603050405020304" charset="0"/>
                  </a:rPr>
                  <a:t>1</a:t>
                </a:r>
              </a:p>
            </p:txBody>
          </p:sp>
          <p:sp>
            <p:nvSpPr>
              <p:cNvPr id="154767" name="Rectangle 30"/>
              <p:cNvSpPr>
                <a:spLocks noChangeArrowheads="1"/>
              </p:cNvSpPr>
              <p:nvPr/>
            </p:nvSpPr>
            <p:spPr bwMode="auto">
              <a:xfrm>
                <a:off x="1922" y="1415"/>
                <a:ext cx="315" cy="242"/>
              </a:xfrm>
              <a:prstGeom prst="rect">
                <a:avLst/>
              </a:prstGeom>
              <a:noFill/>
              <a:ln>
                <a:noFill/>
              </a:ln>
            </p:spPr>
            <p:txBody>
              <a:bodyPr wrap="none" lIns="0" tIns="0" rIns="0" bIns="0">
                <a:spAutoFit/>
              </a:bodyPr>
              <a:lstStyle/>
              <a:p>
                <a:r>
                  <a:rPr lang="en-US" altLang="zh-CN" b="1">
                    <a:latin typeface="Times New Roman" panose="02020603050405020304" charset="0"/>
                  </a:rPr>
                  <a:t>2A</a:t>
                </a:r>
                <a:r>
                  <a:rPr lang="en-US" altLang="zh-CN" b="1" baseline="-25000">
                    <a:latin typeface="Times New Roman" panose="02020603050405020304" charset="0"/>
                  </a:rPr>
                  <a:t>0</a:t>
                </a:r>
              </a:p>
            </p:txBody>
          </p:sp>
          <p:sp>
            <p:nvSpPr>
              <p:cNvPr id="154768" name="Rectangle 31"/>
              <p:cNvSpPr>
                <a:spLocks noChangeArrowheads="1"/>
              </p:cNvSpPr>
              <p:nvPr/>
            </p:nvSpPr>
            <p:spPr bwMode="auto">
              <a:xfrm>
                <a:off x="1978" y="1140"/>
                <a:ext cx="214" cy="242"/>
              </a:xfrm>
              <a:prstGeom prst="rect">
                <a:avLst/>
              </a:prstGeom>
              <a:noFill/>
              <a:ln>
                <a:noFill/>
              </a:ln>
            </p:spPr>
            <p:txBody>
              <a:bodyPr wrap="none" lIns="0" tIns="0" rIns="0" bIns="0">
                <a:spAutoFit/>
              </a:bodyPr>
              <a:lstStyle/>
              <a:p>
                <a:r>
                  <a:rPr lang="en-US" altLang="zh-CN" b="1">
                    <a:latin typeface="Times New Roman" panose="02020603050405020304" charset="0"/>
                  </a:rPr>
                  <a:t>2S</a:t>
                </a:r>
              </a:p>
            </p:txBody>
          </p:sp>
          <p:sp>
            <p:nvSpPr>
              <p:cNvPr id="154769" name="Rectangle 32"/>
              <p:cNvSpPr>
                <a:spLocks noChangeArrowheads="1"/>
              </p:cNvSpPr>
              <p:nvPr/>
            </p:nvSpPr>
            <p:spPr bwMode="auto">
              <a:xfrm>
                <a:off x="1920" y="864"/>
                <a:ext cx="455" cy="242"/>
              </a:xfrm>
              <a:prstGeom prst="rect">
                <a:avLst/>
              </a:prstGeom>
              <a:noFill/>
              <a:ln>
                <a:noFill/>
              </a:ln>
            </p:spPr>
            <p:txBody>
              <a:bodyPr wrap="none" lIns="0" tIns="0" rIns="0" bIns="0">
                <a:spAutoFit/>
              </a:bodyPr>
              <a:lstStyle/>
              <a:p>
                <a:r>
                  <a:rPr lang="en-US" altLang="zh-CN" b="1">
                    <a:latin typeface="Times New Roman" panose="02020603050405020304" charset="0"/>
                  </a:rPr>
                  <a:t>+</a:t>
                </a:r>
                <a:r>
                  <a:rPr lang="en-US" altLang="zh-CN" b="1" i="1">
                    <a:latin typeface="Times New Roman" panose="02020603050405020304" charset="0"/>
                  </a:rPr>
                  <a:t>U</a:t>
                </a:r>
                <a:r>
                  <a:rPr lang="en-US" altLang="zh-CN" b="1" baseline="-25000">
                    <a:latin typeface="Times New Roman" panose="02020603050405020304" charset="0"/>
                  </a:rPr>
                  <a:t>CC</a:t>
                </a:r>
              </a:p>
            </p:txBody>
          </p:sp>
          <p:sp>
            <p:nvSpPr>
              <p:cNvPr id="154770" name="Rectangle 33"/>
              <p:cNvSpPr>
                <a:spLocks noChangeArrowheads="1"/>
              </p:cNvSpPr>
              <p:nvPr/>
            </p:nvSpPr>
            <p:spPr bwMode="auto">
              <a:xfrm>
                <a:off x="1515" y="2529"/>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10</a:t>
                </a:r>
              </a:p>
            </p:txBody>
          </p:sp>
          <p:sp>
            <p:nvSpPr>
              <p:cNvPr id="154771" name="Rectangle 34"/>
              <p:cNvSpPr>
                <a:spLocks noChangeArrowheads="1"/>
              </p:cNvSpPr>
              <p:nvPr/>
            </p:nvSpPr>
            <p:spPr bwMode="auto">
              <a:xfrm>
                <a:off x="1571" y="2801"/>
                <a:ext cx="84" cy="202"/>
              </a:xfrm>
              <a:prstGeom prst="rect">
                <a:avLst/>
              </a:prstGeom>
              <a:noFill/>
              <a:ln>
                <a:noFill/>
              </a:ln>
            </p:spPr>
            <p:txBody>
              <a:bodyPr wrap="none" lIns="0" tIns="0" rIns="0" bIns="0">
                <a:spAutoFit/>
              </a:bodyPr>
              <a:lstStyle/>
              <a:p>
                <a:r>
                  <a:rPr lang="en-US" altLang="zh-CN" sz="2000" b="1">
                    <a:latin typeface="Times New Roman" panose="02020603050405020304" charset="0"/>
                  </a:rPr>
                  <a:t>9</a:t>
                </a:r>
              </a:p>
            </p:txBody>
          </p:sp>
          <p:sp>
            <p:nvSpPr>
              <p:cNvPr id="154772" name="Rectangle 35"/>
              <p:cNvSpPr>
                <a:spLocks noChangeArrowheads="1"/>
              </p:cNvSpPr>
              <p:nvPr/>
            </p:nvSpPr>
            <p:spPr bwMode="auto">
              <a:xfrm>
                <a:off x="1520" y="886"/>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16</a:t>
                </a:r>
              </a:p>
            </p:txBody>
          </p:sp>
          <p:sp>
            <p:nvSpPr>
              <p:cNvPr id="154773" name="Rectangle 36"/>
              <p:cNvSpPr>
                <a:spLocks noChangeArrowheads="1"/>
              </p:cNvSpPr>
              <p:nvPr/>
            </p:nvSpPr>
            <p:spPr bwMode="auto">
              <a:xfrm>
                <a:off x="1517" y="1152"/>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15</a:t>
                </a:r>
              </a:p>
            </p:txBody>
          </p:sp>
          <p:sp>
            <p:nvSpPr>
              <p:cNvPr id="154774" name="Rectangle 37"/>
              <p:cNvSpPr>
                <a:spLocks noChangeArrowheads="1"/>
              </p:cNvSpPr>
              <p:nvPr/>
            </p:nvSpPr>
            <p:spPr bwMode="auto">
              <a:xfrm>
                <a:off x="1513" y="1427"/>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14</a:t>
                </a:r>
              </a:p>
            </p:txBody>
          </p:sp>
          <p:sp>
            <p:nvSpPr>
              <p:cNvPr id="154775" name="Rectangle 38"/>
              <p:cNvSpPr>
                <a:spLocks noChangeArrowheads="1"/>
              </p:cNvSpPr>
              <p:nvPr/>
            </p:nvSpPr>
            <p:spPr bwMode="auto">
              <a:xfrm>
                <a:off x="1517" y="1707"/>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13</a:t>
                </a:r>
              </a:p>
            </p:txBody>
          </p:sp>
          <p:sp>
            <p:nvSpPr>
              <p:cNvPr id="154776" name="Rectangle 39"/>
              <p:cNvSpPr>
                <a:spLocks noChangeArrowheads="1"/>
              </p:cNvSpPr>
              <p:nvPr/>
            </p:nvSpPr>
            <p:spPr bwMode="auto">
              <a:xfrm>
                <a:off x="1517" y="1980"/>
                <a:ext cx="168" cy="203"/>
              </a:xfrm>
              <a:prstGeom prst="rect">
                <a:avLst/>
              </a:prstGeom>
              <a:noFill/>
              <a:ln>
                <a:noFill/>
              </a:ln>
            </p:spPr>
            <p:txBody>
              <a:bodyPr wrap="none" lIns="0" tIns="0" rIns="0" bIns="0">
                <a:spAutoFit/>
              </a:bodyPr>
              <a:lstStyle/>
              <a:p>
                <a:r>
                  <a:rPr lang="en-US" altLang="zh-CN" sz="2000" b="1">
                    <a:latin typeface="Times New Roman" panose="02020603050405020304" charset="0"/>
                  </a:rPr>
                  <a:t>12</a:t>
                </a:r>
              </a:p>
            </p:txBody>
          </p:sp>
          <p:sp>
            <p:nvSpPr>
              <p:cNvPr id="154777" name="Rectangle 40"/>
              <p:cNvSpPr>
                <a:spLocks noChangeArrowheads="1"/>
              </p:cNvSpPr>
              <p:nvPr/>
            </p:nvSpPr>
            <p:spPr bwMode="auto">
              <a:xfrm>
                <a:off x="1520" y="2249"/>
                <a:ext cx="168" cy="202"/>
              </a:xfrm>
              <a:prstGeom prst="rect">
                <a:avLst/>
              </a:prstGeom>
              <a:noFill/>
              <a:ln>
                <a:noFill/>
              </a:ln>
            </p:spPr>
            <p:txBody>
              <a:bodyPr wrap="none" lIns="0" tIns="0" rIns="0" bIns="0">
                <a:spAutoFit/>
              </a:bodyPr>
              <a:lstStyle/>
              <a:p>
                <a:r>
                  <a:rPr lang="en-US" altLang="zh-CN" sz="2000" b="1">
                    <a:latin typeface="Times New Roman" panose="02020603050405020304" charset="0"/>
                  </a:rPr>
                  <a:t>11</a:t>
                </a:r>
              </a:p>
            </p:txBody>
          </p:sp>
          <p:sp>
            <p:nvSpPr>
              <p:cNvPr id="154778" name="Rectangle 41"/>
              <p:cNvSpPr>
                <a:spLocks noChangeArrowheads="1"/>
              </p:cNvSpPr>
              <p:nvPr/>
            </p:nvSpPr>
            <p:spPr bwMode="auto">
              <a:xfrm rot="5400000">
                <a:off x="838" y="1884"/>
                <a:ext cx="1035" cy="242"/>
              </a:xfrm>
              <a:prstGeom prst="rect">
                <a:avLst/>
              </a:prstGeom>
              <a:noFill/>
              <a:ln>
                <a:noFill/>
              </a:ln>
            </p:spPr>
            <p:txBody>
              <a:bodyPr wrap="none" lIns="0" tIns="0" rIns="0" bIns="0">
                <a:spAutoFit/>
              </a:bodyPr>
              <a:lstStyle/>
              <a:p>
                <a:r>
                  <a:rPr lang="en-US" altLang="zh-CN" b="1">
                    <a:latin typeface="Times New Roman" panose="02020603050405020304" charset="0"/>
                  </a:rPr>
                  <a:t>CT74LS139</a:t>
                </a:r>
              </a:p>
            </p:txBody>
          </p:sp>
          <p:sp>
            <p:nvSpPr>
              <p:cNvPr id="154779" name="Rectangle 42"/>
              <p:cNvSpPr>
                <a:spLocks noChangeArrowheads="1"/>
              </p:cNvSpPr>
              <p:nvPr/>
            </p:nvSpPr>
            <p:spPr bwMode="auto">
              <a:xfrm>
                <a:off x="1018" y="832"/>
                <a:ext cx="713" cy="220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0" name="Rectangle 43"/>
              <p:cNvSpPr>
                <a:spLocks noChangeArrowheads="1"/>
              </p:cNvSpPr>
              <p:nvPr/>
            </p:nvSpPr>
            <p:spPr bwMode="auto">
              <a:xfrm>
                <a:off x="874" y="2839"/>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1" name="Rectangle 44"/>
              <p:cNvSpPr>
                <a:spLocks noChangeArrowheads="1"/>
              </p:cNvSpPr>
              <p:nvPr/>
            </p:nvSpPr>
            <p:spPr bwMode="auto">
              <a:xfrm>
                <a:off x="874" y="2568"/>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2" name="Rectangle 45"/>
              <p:cNvSpPr>
                <a:spLocks noChangeArrowheads="1"/>
              </p:cNvSpPr>
              <p:nvPr/>
            </p:nvSpPr>
            <p:spPr bwMode="auto">
              <a:xfrm>
                <a:off x="874" y="2288"/>
                <a:ext cx="144" cy="13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3" name="Rectangle 46"/>
              <p:cNvSpPr>
                <a:spLocks noChangeArrowheads="1"/>
              </p:cNvSpPr>
              <p:nvPr/>
            </p:nvSpPr>
            <p:spPr bwMode="auto">
              <a:xfrm>
                <a:off x="874" y="2020"/>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4" name="Rectangle 47"/>
              <p:cNvSpPr>
                <a:spLocks noChangeArrowheads="1"/>
              </p:cNvSpPr>
              <p:nvPr/>
            </p:nvSpPr>
            <p:spPr bwMode="auto">
              <a:xfrm>
                <a:off x="874" y="1746"/>
                <a:ext cx="144"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5" name="Rectangle 48"/>
              <p:cNvSpPr>
                <a:spLocks noChangeArrowheads="1"/>
              </p:cNvSpPr>
              <p:nvPr/>
            </p:nvSpPr>
            <p:spPr bwMode="auto">
              <a:xfrm>
                <a:off x="874" y="1466"/>
                <a:ext cx="144"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6" name="Rectangle 49"/>
              <p:cNvSpPr>
                <a:spLocks noChangeArrowheads="1"/>
              </p:cNvSpPr>
              <p:nvPr/>
            </p:nvSpPr>
            <p:spPr bwMode="auto">
              <a:xfrm>
                <a:off x="874" y="1191"/>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7" name="Rectangle 50"/>
              <p:cNvSpPr>
                <a:spLocks noChangeArrowheads="1"/>
              </p:cNvSpPr>
              <p:nvPr/>
            </p:nvSpPr>
            <p:spPr bwMode="auto">
              <a:xfrm>
                <a:off x="874" y="916"/>
                <a:ext cx="144"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8" name="Rectangle 51"/>
              <p:cNvSpPr>
                <a:spLocks noChangeArrowheads="1"/>
              </p:cNvSpPr>
              <p:nvPr/>
            </p:nvSpPr>
            <p:spPr bwMode="auto">
              <a:xfrm>
                <a:off x="1731" y="2568"/>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89" name="Rectangle 52"/>
              <p:cNvSpPr>
                <a:spLocks noChangeArrowheads="1"/>
              </p:cNvSpPr>
              <p:nvPr/>
            </p:nvSpPr>
            <p:spPr bwMode="auto">
              <a:xfrm>
                <a:off x="1731" y="2839"/>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0" name="Rectangle 53"/>
              <p:cNvSpPr>
                <a:spLocks noChangeArrowheads="1"/>
              </p:cNvSpPr>
              <p:nvPr/>
            </p:nvSpPr>
            <p:spPr bwMode="auto">
              <a:xfrm>
                <a:off x="1731" y="2020"/>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1" name="Rectangle 54"/>
              <p:cNvSpPr>
                <a:spLocks noChangeArrowheads="1"/>
              </p:cNvSpPr>
              <p:nvPr/>
            </p:nvSpPr>
            <p:spPr bwMode="auto">
              <a:xfrm>
                <a:off x="1731" y="2288"/>
                <a:ext cx="145" cy="138"/>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2" name="Rectangle 55"/>
              <p:cNvSpPr>
                <a:spLocks noChangeArrowheads="1"/>
              </p:cNvSpPr>
              <p:nvPr/>
            </p:nvSpPr>
            <p:spPr bwMode="auto">
              <a:xfrm>
                <a:off x="1731" y="1746"/>
                <a:ext cx="145"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3" name="Rectangle 56"/>
              <p:cNvSpPr>
                <a:spLocks noChangeArrowheads="1"/>
              </p:cNvSpPr>
              <p:nvPr/>
            </p:nvSpPr>
            <p:spPr bwMode="auto">
              <a:xfrm>
                <a:off x="1731" y="1466"/>
                <a:ext cx="145" cy="135"/>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4" name="Rectangle 57"/>
              <p:cNvSpPr>
                <a:spLocks noChangeArrowheads="1"/>
              </p:cNvSpPr>
              <p:nvPr/>
            </p:nvSpPr>
            <p:spPr bwMode="auto">
              <a:xfrm>
                <a:off x="1731" y="1191"/>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795" name="Rectangle 58"/>
              <p:cNvSpPr>
                <a:spLocks noChangeArrowheads="1"/>
              </p:cNvSpPr>
              <p:nvPr/>
            </p:nvSpPr>
            <p:spPr bwMode="auto">
              <a:xfrm>
                <a:off x="1731" y="916"/>
                <a:ext cx="145" cy="13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grpSp>
        <p:grpSp>
          <p:nvGrpSpPr>
            <p:cNvPr id="154640" name="Group 59"/>
            <p:cNvGrpSpPr/>
            <p:nvPr/>
          </p:nvGrpSpPr>
          <p:grpSpPr bwMode="auto">
            <a:xfrm>
              <a:off x="525" y="1354"/>
              <a:ext cx="147" cy="240"/>
              <a:chOff x="573" y="1584"/>
              <a:chExt cx="147" cy="240"/>
            </a:xfrm>
          </p:grpSpPr>
          <p:sp>
            <p:nvSpPr>
              <p:cNvPr id="154758" name="Line 60"/>
              <p:cNvSpPr>
                <a:spLocks noChangeShapeType="1"/>
              </p:cNvSpPr>
              <p:nvPr/>
            </p:nvSpPr>
            <p:spPr bwMode="auto">
              <a:xfrm>
                <a:off x="576" y="158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9" name="Line 61"/>
              <p:cNvSpPr>
                <a:spLocks noChangeShapeType="1"/>
              </p:cNvSpPr>
              <p:nvPr/>
            </p:nvSpPr>
            <p:spPr bwMode="auto">
              <a:xfrm>
                <a:off x="573" y="182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
          <p:nvSpPr>
            <p:cNvPr id="154641" name="Line 62"/>
            <p:cNvSpPr>
              <a:spLocks noChangeShapeType="1"/>
            </p:cNvSpPr>
            <p:nvPr/>
          </p:nvSpPr>
          <p:spPr bwMode="auto">
            <a:xfrm>
              <a:off x="1920" y="2358"/>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2" name="Line 63"/>
            <p:cNvSpPr>
              <a:spLocks noChangeShapeType="1"/>
            </p:cNvSpPr>
            <p:nvPr/>
          </p:nvSpPr>
          <p:spPr bwMode="auto">
            <a:xfrm>
              <a:off x="1897" y="1571"/>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54643" name="Group 64"/>
            <p:cNvGrpSpPr/>
            <p:nvPr/>
          </p:nvGrpSpPr>
          <p:grpSpPr bwMode="auto">
            <a:xfrm>
              <a:off x="528" y="1855"/>
              <a:ext cx="147" cy="267"/>
              <a:chOff x="573" y="1584"/>
              <a:chExt cx="147" cy="240"/>
            </a:xfrm>
          </p:grpSpPr>
          <p:sp>
            <p:nvSpPr>
              <p:cNvPr id="154756" name="Line 65"/>
              <p:cNvSpPr>
                <a:spLocks noChangeShapeType="1"/>
              </p:cNvSpPr>
              <p:nvPr/>
            </p:nvSpPr>
            <p:spPr bwMode="auto">
              <a:xfrm>
                <a:off x="576" y="158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7" name="Line 66"/>
              <p:cNvSpPr>
                <a:spLocks noChangeShapeType="1"/>
              </p:cNvSpPr>
              <p:nvPr/>
            </p:nvSpPr>
            <p:spPr bwMode="auto">
              <a:xfrm>
                <a:off x="573" y="182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grpSp>
          <p:nvGrpSpPr>
            <p:cNvPr id="154644" name="Group 67"/>
            <p:cNvGrpSpPr/>
            <p:nvPr/>
          </p:nvGrpSpPr>
          <p:grpSpPr bwMode="auto">
            <a:xfrm>
              <a:off x="1894" y="1834"/>
              <a:ext cx="147" cy="267"/>
              <a:chOff x="573" y="1584"/>
              <a:chExt cx="147" cy="240"/>
            </a:xfrm>
          </p:grpSpPr>
          <p:sp>
            <p:nvSpPr>
              <p:cNvPr id="154754" name="Line 68"/>
              <p:cNvSpPr>
                <a:spLocks noChangeShapeType="1"/>
              </p:cNvSpPr>
              <p:nvPr/>
            </p:nvSpPr>
            <p:spPr bwMode="auto">
              <a:xfrm>
                <a:off x="576" y="158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55" name="Line 69"/>
              <p:cNvSpPr>
                <a:spLocks noChangeShapeType="1"/>
              </p:cNvSpPr>
              <p:nvPr/>
            </p:nvSpPr>
            <p:spPr bwMode="auto">
              <a:xfrm>
                <a:off x="573" y="1824"/>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
          <p:nvSpPr>
            <p:cNvPr id="154645" name="Line 70"/>
            <p:cNvSpPr>
              <a:spLocks noChangeShapeType="1"/>
            </p:cNvSpPr>
            <p:nvPr/>
          </p:nvSpPr>
          <p:spPr bwMode="auto">
            <a:xfrm>
              <a:off x="1920" y="801"/>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6" name="Line 71"/>
            <p:cNvSpPr>
              <a:spLocks noChangeShapeType="1"/>
            </p:cNvSpPr>
            <p:nvPr/>
          </p:nvSpPr>
          <p:spPr bwMode="auto">
            <a:xfrm>
              <a:off x="505" y="561"/>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47" name="Rectangle 72"/>
            <p:cNvSpPr>
              <a:spLocks noChangeArrowheads="1"/>
            </p:cNvSpPr>
            <p:nvPr/>
          </p:nvSpPr>
          <p:spPr bwMode="auto">
            <a:xfrm>
              <a:off x="3840" y="2602"/>
              <a:ext cx="195" cy="192"/>
            </a:xfrm>
            <a:prstGeom prst="rect">
              <a:avLst/>
            </a:prstGeom>
            <a:noFill/>
            <a:ln>
              <a:noFill/>
            </a:ln>
          </p:spPr>
          <p:txBody>
            <a:bodyPr wrap="none" lIns="0" tIns="0" rIns="0" bIns="0">
              <a:spAutoFit/>
            </a:bodyPr>
            <a:lstStyle/>
            <a:p>
              <a:r>
                <a:rPr lang="en-US" altLang="zh-CN" sz="2000" b="1">
                  <a:latin typeface="Times New Roman" panose="02020603050405020304" charset="0"/>
                </a:rPr>
                <a:t>(b)</a:t>
              </a:r>
            </a:p>
          </p:txBody>
        </p:sp>
        <p:sp>
          <p:nvSpPr>
            <p:cNvPr id="154648" name="Rectangle 73"/>
            <p:cNvSpPr>
              <a:spLocks noChangeArrowheads="1"/>
            </p:cNvSpPr>
            <p:nvPr/>
          </p:nvSpPr>
          <p:spPr bwMode="auto">
            <a:xfrm>
              <a:off x="3055" y="650"/>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49" name="Rectangle 74"/>
            <p:cNvSpPr>
              <a:spLocks noChangeArrowheads="1"/>
            </p:cNvSpPr>
            <p:nvPr/>
          </p:nvSpPr>
          <p:spPr bwMode="auto">
            <a:xfrm>
              <a:off x="3055" y="1428"/>
              <a:ext cx="64" cy="154"/>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0" name="Rectangle 75"/>
            <p:cNvSpPr>
              <a:spLocks noChangeArrowheads="1"/>
            </p:cNvSpPr>
            <p:nvPr/>
          </p:nvSpPr>
          <p:spPr bwMode="auto">
            <a:xfrm>
              <a:off x="3055" y="2199"/>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1" name="Rectangle 76"/>
            <p:cNvSpPr>
              <a:spLocks noChangeArrowheads="1"/>
            </p:cNvSpPr>
            <p:nvPr/>
          </p:nvSpPr>
          <p:spPr bwMode="auto">
            <a:xfrm>
              <a:off x="3817" y="1428"/>
              <a:ext cx="64" cy="154"/>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2" name="Rectangle 77"/>
            <p:cNvSpPr>
              <a:spLocks noChangeArrowheads="1"/>
            </p:cNvSpPr>
            <p:nvPr/>
          </p:nvSpPr>
          <p:spPr bwMode="auto">
            <a:xfrm>
              <a:off x="3817" y="2199"/>
              <a:ext cx="64" cy="153"/>
            </a:xfrm>
            <a:prstGeom prst="rect">
              <a:avLst/>
            </a:prstGeom>
            <a:noFill/>
            <a:ln>
              <a:noFill/>
            </a:ln>
          </p:spPr>
          <p:txBody>
            <a:bodyPr wrap="none" lIns="0" tIns="0" rIns="0" bIns="0">
              <a:spAutoFit/>
            </a:bodyPr>
            <a:lstStyle/>
            <a:p>
              <a:r>
                <a:rPr lang="en-US" altLang="zh-CN" sz="1600" b="1">
                  <a:latin typeface="Times New Roman" panose="02020603050405020304" charset="0"/>
                </a:rPr>
                <a:t>1</a:t>
              </a:r>
            </a:p>
          </p:txBody>
        </p:sp>
        <p:sp>
          <p:nvSpPr>
            <p:cNvPr id="154653" name="Rectangle 78"/>
            <p:cNvSpPr>
              <a:spLocks noChangeArrowheads="1"/>
            </p:cNvSpPr>
            <p:nvPr/>
          </p:nvSpPr>
          <p:spPr bwMode="auto">
            <a:xfrm>
              <a:off x="4633" y="641"/>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4" name="Rectangle 79"/>
            <p:cNvSpPr>
              <a:spLocks noChangeArrowheads="1"/>
            </p:cNvSpPr>
            <p:nvPr/>
          </p:nvSpPr>
          <p:spPr bwMode="auto">
            <a:xfrm>
              <a:off x="5269" y="684"/>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0</a:t>
              </a:r>
            </a:p>
          </p:txBody>
        </p:sp>
        <p:sp>
          <p:nvSpPr>
            <p:cNvPr id="154655" name="Rectangle 80"/>
            <p:cNvSpPr>
              <a:spLocks noChangeArrowheads="1"/>
            </p:cNvSpPr>
            <p:nvPr/>
          </p:nvSpPr>
          <p:spPr bwMode="auto">
            <a:xfrm>
              <a:off x="4633" y="1190"/>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6" name="Rectangle 81"/>
            <p:cNvSpPr>
              <a:spLocks noChangeArrowheads="1"/>
            </p:cNvSpPr>
            <p:nvPr/>
          </p:nvSpPr>
          <p:spPr bwMode="auto">
            <a:xfrm>
              <a:off x="5269" y="1234"/>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1</a:t>
              </a:r>
            </a:p>
          </p:txBody>
        </p:sp>
        <p:sp>
          <p:nvSpPr>
            <p:cNvPr id="154657" name="Rectangle 82"/>
            <p:cNvSpPr>
              <a:spLocks noChangeArrowheads="1"/>
            </p:cNvSpPr>
            <p:nvPr/>
          </p:nvSpPr>
          <p:spPr bwMode="auto">
            <a:xfrm>
              <a:off x="4633" y="1730"/>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58" name="Rectangle 83"/>
            <p:cNvSpPr>
              <a:spLocks noChangeArrowheads="1"/>
            </p:cNvSpPr>
            <p:nvPr/>
          </p:nvSpPr>
          <p:spPr bwMode="auto">
            <a:xfrm>
              <a:off x="5269" y="1773"/>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2</a:t>
              </a:r>
            </a:p>
          </p:txBody>
        </p:sp>
        <p:sp>
          <p:nvSpPr>
            <p:cNvPr id="154659" name="Rectangle 84"/>
            <p:cNvSpPr>
              <a:spLocks noChangeArrowheads="1"/>
            </p:cNvSpPr>
            <p:nvPr/>
          </p:nvSpPr>
          <p:spPr bwMode="auto">
            <a:xfrm>
              <a:off x="4633" y="2268"/>
              <a:ext cx="107" cy="154"/>
            </a:xfrm>
            <a:prstGeom prst="rect">
              <a:avLst/>
            </a:prstGeom>
            <a:noFill/>
            <a:ln>
              <a:noFill/>
            </a:ln>
          </p:spPr>
          <p:txBody>
            <a:bodyPr wrap="none" lIns="0" tIns="0" rIns="0" bIns="0">
              <a:spAutoFit/>
            </a:bodyPr>
            <a:lstStyle/>
            <a:p>
              <a:r>
                <a:rPr lang="en-US" altLang="zh-CN" sz="1600" b="1">
                  <a:latin typeface="Times New Roman" panose="02020603050405020304" charset="0"/>
                </a:rPr>
                <a:t>&amp;</a:t>
              </a:r>
            </a:p>
          </p:txBody>
        </p:sp>
        <p:sp>
          <p:nvSpPr>
            <p:cNvPr id="154660" name="Rectangle 85"/>
            <p:cNvSpPr>
              <a:spLocks noChangeArrowheads="1"/>
            </p:cNvSpPr>
            <p:nvPr/>
          </p:nvSpPr>
          <p:spPr bwMode="auto">
            <a:xfrm>
              <a:off x="5269" y="2309"/>
              <a:ext cx="181" cy="230"/>
            </a:xfrm>
            <a:prstGeom prst="rect">
              <a:avLst/>
            </a:prstGeom>
            <a:noFill/>
            <a:ln>
              <a:noFill/>
            </a:ln>
          </p:spPr>
          <p:txBody>
            <a:bodyPr wrap="none" lIns="0" tIns="0" rIns="0" bIns="0">
              <a:spAutoFit/>
            </a:bodyPr>
            <a:lstStyle/>
            <a:p>
              <a:r>
                <a:rPr lang="en-US" altLang="zh-CN" b="1" i="1">
                  <a:solidFill>
                    <a:srgbClr val="FF0000"/>
                  </a:solidFill>
                  <a:latin typeface="Times New Roman" panose="02020603050405020304" charset="0"/>
                </a:rPr>
                <a:t>Y</a:t>
              </a:r>
              <a:r>
                <a:rPr lang="en-US" altLang="zh-CN" b="1" baseline="-25000">
                  <a:solidFill>
                    <a:srgbClr val="FF0000"/>
                  </a:solidFill>
                  <a:latin typeface="Times New Roman" panose="02020603050405020304" charset="0"/>
                </a:rPr>
                <a:t>3</a:t>
              </a:r>
            </a:p>
          </p:txBody>
        </p:sp>
        <p:sp>
          <p:nvSpPr>
            <p:cNvPr id="154661" name="Rectangle 86"/>
            <p:cNvSpPr>
              <a:spLocks noChangeArrowheads="1"/>
            </p:cNvSpPr>
            <p:nvPr/>
          </p:nvSpPr>
          <p:spPr bwMode="auto">
            <a:xfrm>
              <a:off x="2445" y="589"/>
              <a:ext cx="107"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S</a:t>
              </a:r>
            </a:p>
          </p:txBody>
        </p:sp>
        <p:sp>
          <p:nvSpPr>
            <p:cNvPr id="154662" name="Rectangle 87"/>
            <p:cNvSpPr>
              <a:spLocks noChangeArrowheads="1"/>
            </p:cNvSpPr>
            <p:nvPr/>
          </p:nvSpPr>
          <p:spPr bwMode="auto">
            <a:xfrm>
              <a:off x="2398" y="1331"/>
              <a:ext cx="203"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A</a:t>
              </a:r>
              <a:r>
                <a:rPr lang="en-US" altLang="zh-CN" b="1" baseline="-25000">
                  <a:solidFill>
                    <a:srgbClr val="FF0000"/>
                  </a:solidFill>
                  <a:latin typeface="Times New Roman" panose="02020603050405020304" charset="0"/>
                </a:rPr>
                <a:t>0</a:t>
              </a:r>
            </a:p>
          </p:txBody>
        </p:sp>
        <p:sp>
          <p:nvSpPr>
            <p:cNvPr id="154663" name="Rectangle 88"/>
            <p:cNvSpPr>
              <a:spLocks noChangeArrowheads="1"/>
            </p:cNvSpPr>
            <p:nvPr/>
          </p:nvSpPr>
          <p:spPr bwMode="auto">
            <a:xfrm>
              <a:off x="2398" y="2102"/>
              <a:ext cx="332" cy="230"/>
            </a:xfrm>
            <a:prstGeom prst="rect">
              <a:avLst/>
            </a:prstGeom>
            <a:noFill/>
            <a:ln>
              <a:noFill/>
            </a:ln>
          </p:spPr>
          <p:txBody>
            <a:bodyPr lIns="0" tIns="0" rIns="0" bIns="0">
              <a:spAutoFit/>
            </a:bodyPr>
            <a:lstStyle/>
            <a:p>
              <a:r>
                <a:rPr lang="en-US" altLang="zh-CN" b="1">
                  <a:solidFill>
                    <a:srgbClr val="FF0000"/>
                  </a:solidFill>
                  <a:latin typeface="Times New Roman" panose="02020603050405020304" charset="0"/>
                </a:rPr>
                <a:t>A</a:t>
              </a:r>
              <a:r>
                <a:rPr lang="en-US" altLang="zh-CN" b="1" baseline="-25000">
                  <a:solidFill>
                    <a:srgbClr val="FF0000"/>
                  </a:solidFill>
                  <a:latin typeface="Times New Roman" panose="02020603050405020304" charset="0"/>
                </a:rPr>
                <a:t>1</a:t>
              </a:r>
            </a:p>
          </p:txBody>
        </p:sp>
        <p:sp>
          <p:nvSpPr>
            <p:cNvPr id="154664" name="Rectangle 89"/>
            <p:cNvSpPr>
              <a:spLocks noChangeArrowheads="1"/>
            </p:cNvSpPr>
            <p:nvPr/>
          </p:nvSpPr>
          <p:spPr bwMode="auto">
            <a:xfrm>
              <a:off x="2963" y="618"/>
              <a:ext cx="206"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5" name="Rectangle 90"/>
            <p:cNvSpPr>
              <a:spLocks noChangeArrowheads="1"/>
            </p:cNvSpPr>
            <p:nvPr/>
          </p:nvSpPr>
          <p:spPr bwMode="auto">
            <a:xfrm>
              <a:off x="2963" y="1398"/>
              <a:ext cx="206" cy="20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6" name="Rectangle 91"/>
            <p:cNvSpPr>
              <a:spLocks noChangeArrowheads="1"/>
            </p:cNvSpPr>
            <p:nvPr/>
          </p:nvSpPr>
          <p:spPr bwMode="auto">
            <a:xfrm>
              <a:off x="2963" y="2169"/>
              <a:ext cx="206"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7" name="Rectangle 92"/>
            <p:cNvSpPr>
              <a:spLocks noChangeArrowheads="1"/>
            </p:cNvSpPr>
            <p:nvPr/>
          </p:nvSpPr>
          <p:spPr bwMode="auto">
            <a:xfrm>
              <a:off x="3725" y="1398"/>
              <a:ext cx="208" cy="206"/>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8" name="Rectangle 93"/>
            <p:cNvSpPr>
              <a:spLocks noChangeArrowheads="1"/>
            </p:cNvSpPr>
            <p:nvPr/>
          </p:nvSpPr>
          <p:spPr bwMode="auto">
            <a:xfrm>
              <a:off x="3725" y="2169"/>
              <a:ext cx="208" cy="207"/>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69" name="Rectangle 94"/>
            <p:cNvSpPr>
              <a:spLocks noChangeArrowheads="1"/>
            </p:cNvSpPr>
            <p:nvPr/>
          </p:nvSpPr>
          <p:spPr bwMode="auto">
            <a:xfrm>
              <a:off x="4532" y="622"/>
              <a:ext cx="283" cy="410"/>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70" name="Freeform 95"/>
            <p:cNvSpPr/>
            <p:nvPr/>
          </p:nvSpPr>
          <p:spPr bwMode="auto">
            <a:xfrm>
              <a:off x="4815" y="804"/>
              <a:ext cx="44" cy="45"/>
            </a:xfrm>
            <a:custGeom>
              <a:avLst/>
              <a:gdLst>
                <a:gd name="T0" fmla="*/ 44 w 44"/>
                <a:gd name="T1" fmla="*/ 23 h 46"/>
                <a:gd name="T2" fmla="*/ 38 w 44"/>
                <a:gd name="T3" fmla="*/ 7 h 46"/>
                <a:gd name="T4" fmla="*/ 23 w 44"/>
                <a:gd name="T5" fmla="*/ 0 h 46"/>
                <a:gd name="T6" fmla="*/ 7 w 44"/>
                <a:gd name="T7" fmla="*/ 7 h 46"/>
                <a:gd name="T8" fmla="*/ 0 w 44"/>
                <a:gd name="T9" fmla="*/ 23 h 46"/>
                <a:gd name="T10" fmla="*/ 7 w 44"/>
                <a:gd name="T11" fmla="*/ 28 h 46"/>
                <a:gd name="T12" fmla="*/ 23 w 44"/>
                <a:gd name="T13" fmla="*/ 35 h 46"/>
                <a:gd name="T14" fmla="*/ 38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8" y="7"/>
                  </a:lnTo>
                  <a:lnTo>
                    <a:pt x="23" y="0"/>
                  </a:lnTo>
                  <a:lnTo>
                    <a:pt x="7" y="7"/>
                  </a:lnTo>
                  <a:lnTo>
                    <a:pt x="0" y="23"/>
                  </a:lnTo>
                  <a:lnTo>
                    <a:pt x="7" y="39"/>
                  </a:lnTo>
                  <a:lnTo>
                    <a:pt x="23" y="46"/>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1" name="Line 96"/>
            <p:cNvSpPr>
              <a:spLocks noChangeShapeType="1"/>
            </p:cNvSpPr>
            <p:nvPr/>
          </p:nvSpPr>
          <p:spPr bwMode="auto">
            <a:xfrm>
              <a:off x="4859" y="826"/>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72" name="Freeform 97"/>
            <p:cNvSpPr/>
            <p:nvPr/>
          </p:nvSpPr>
          <p:spPr bwMode="auto">
            <a:xfrm>
              <a:off x="5200" y="804"/>
              <a:ext cx="44" cy="45"/>
            </a:xfrm>
            <a:custGeom>
              <a:avLst/>
              <a:gdLst>
                <a:gd name="T0" fmla="*/ 44 w 44"/>
                <a:gd name="T1" fmla="*/ 23 h 46"/>
                <a:gd name="T2" fmla="*/ 37 w 44"/>
                <a:gd name="T3" fmla="*/ 7 h 46"/>
                <a:gd name="T4" fmla="*/ 21 w 44"/>
                <a:gd name="T5" fmla="*/ 0 h 46"/>
                <a:gd name="T6" fmla="*/ 5 w 44"/>
                <a:gd name="T7" fmla="*/ 7 h 46"/>
                <a:gd name="T8" fmla="*/ 0 w 44"/>
                <a:gd name="T9" fmla="*/ 23 h 46"/>
                <a:gd name="T10" fmla="*/ 5 w 44"/>
                <a:gd name="T11" fmla="*/ 28 h 46"/>
                <a:gd name="T12" fmla="*/ 21 w 44"/>
                <a:gd name="T13" fmla="*/ 35 h 46"/>
                <a:gd name="T14" fmla="*/ 37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7" y="7"/>
                  </a:lnTo>
                  <a:lnTo>
                    <a:pt x="21" y="0"/>
                  </a:lnTo>
                  <a:lnTo>
                    <a:pt x="5" y="7"/>
                  </a:lnTo>
                  <a:lnTo>
                    <a:pt x="0" y="23"/>
                  </a:lnTo>
                  <a:lnTo>
                    <a:pt x="5" y="39"/>
                  </a:lnTo>
                  <a:lnTo>
                    <a:pt x="21" y="46"/>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3" name="Freeform 98"/>
            <p:cNvSpPr/>
            <p:nvPr/>
          </p:nvSpPr>
          <p:spPr bwMode="auto">
            <a:xfrm>
              <a:off x="5200" y="1354"/>
              <a:ext cx="44" cy="44"/>
            </a:xfrm>
            <a:custGeom>
              <a:avLst/>
              <a:gdLst>
                <a:gd name="T0" fmla="*/ 44 w 44"/>
                <a:gd name="T1" fmla="*/ 23 h 44"/>
                <a:gd name="T2" fmla="*/ 37 w 44"/>
                <a:gd name="T3" fmla="*/ 7 h 44"/>
                <a:gd name="T4" fmla="*/ 21 w 44"/>
                <a:gd name="T5" fmla="*/ 0 h 44"/>
                <a:gd name="T6" fmla="*/ 5 w 44"/>
                <a:gd name="T7" fmla="*/ 7 h 44"/>
                <a:gd name="T8" fmla="*/ 0 w 44"/>
                <a:gd name="T9" fmla="*/ 23 h 44"/>
                <a:gd name="T10" fmla="*/ 5 w 44"/>
                <a:gd name="T11" fmla="*/ 39 h 44"/>
                <a:gd name="T12" fmla="*/ 21 w 44"/>
                <a:gd name="T13" fmla="*/ 44 h 44"/>
                <a:gd name="T14" fmla="*/ 37 w 44"/>
                <a:gd name="T15" fmla="*/ 39 h 44"/>
                <a:gd name="T16" fmla="*/ 44 w 44"/>
                <a:gd name="T17" fmla="*/ 23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7" y="7"/>
                  </a:lnTo>
                  <a:lnTo>
                    <a:pt x="21" y="0"/>
                  </a:lnTo>
                  <a:lnTo>
                    <a:pt x="5" y="7"/>
                  </a:lnTo>
                  <a:lnTo>
                    <a:pt x="0" y="23"/>
                  </a:lnTo>
                  <a:lnTo>
                    <a:pt x="5" y="39"/>
                  </a:lnTo>
                  <a:lnTo>
                    <a:pt x="21" y="44"/>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4" name="Freeform 99"/>
            <p:cNvSpPr/>
            <p:nvPr/>
          </p:nvSpPr>
          <p:spPr bwMode="auto">
            <a:xfrm>
              <a:off x="4815" y="1354"/>
              <a:ext cx="44" cy="44"/>
            </a:xfrm>
            <a:custGeom>
              <a:avLst/>
              <a:gdLst>
                <a:gd name="T0" fmla="*/ 44 w 44"/>
                <a:gd name="T1" fmla="*/ 23 h 44"/>
                <a:gd name="T2" fmla="*/ 38 w 44"/>
                <a:gd name="T3" fmla="*/ 7 h 44"/>
                <a:gd name="T4" fmla="*/ 23 w 44"/>
                <a:gd name="T5" fmla="*/ 0 h 44"/>
                <a:gd name="T6" fmla="*/ 7 w 44"/>
                <a:gd name="T7" fmla="*/ 7 h 44"/>
                <a:gd name="T8" fmla="*/ 0 w 44"/>
                <a:gd name="T9" fmla="*/ 23 h 44"/>
                <a:gd name="T10" fmla="*/ 7 w 44"/>
                <a:gd name="T11" fmla="*/ 39 h 44"/>
                <a:gd name="T12" fmla="*/ 23 w 44"/>
                <a:gd name="T13" fmla="*/ 44 h 44"/>
                <a:gd name="T14" fmla="*/ 38 w 44"/>
                <a:gd name="T15" fmla="*/ 39 h 44"/>
                <a:gd name="T16" fmla="*/ 44 w 44"/>
                <a:gd name="T17" fmla="*/ 23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8" y="7"/>
                  </a:lnTo>
                  <a:lnTo>
                    <a:pt x="23" y="0"/>
                  </a:lnTo>
                  <a:lnTo>
                    <a:pt x="7" y="7"/>
                  </a:lnTo>
                  <a:lnTo>
                    <a:pt x="0" y="23"/>
                  </a:lnTo>
                  <a:lnTo>
                    <a:pt x="7" y="39"/>
                  </a:lnTo>
                  <a:lnTo>
                    <a:pt x="23" y="44"/>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5" name="Rectangle 100"/>
            <p:cNvSpPr>
              <a:spLocks noChangeArrowheads="1"/>
            </p:cNvSpPr>
            <p:nvPr/>
          </p:nvSpPr>
          <p:spPr bwMode="auto">
            <a:xfrm>
              <a:off x="4532" y="1171"/>
              <a:ext cx="283" cy="409"/>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76" name="Line 101"/>
            <p:cNvSpPr>
              <a:spLocks noChangeShapeType="1"/>
            </p:cNvSpPr>
            <p:nvPr/>
          </p:nvSpPr>
          <p:spPr bwMode="auto">
            <a:xfrm>
              <a:off x="4859" y="1377"/>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77" name="Freeform 102"/>
            <p:cNvSpPr/>
            <p:nvPr/>
          </p:nvSpPr>
          <p:spPr bwMode="auto">
            <a:xfrm>
              <a:off x="5200" y="1894"/>
              <a:ext cx="44" cy="43"/>
            </a:xfrm>
            <a:custGeom>
              <a:avLst/>
              <a:gdLst>
                <a:gd name="T0" fmla="*/ 44 w 44"/>
                <a:gd name="T1" fmla="*/ 22 h 44"/>
                <a:gd name="T2" fmla="*/ 37 w 44"/>
                <a:gd name="T3" fmla="*/ 7 h 44"/>
                <a:gd name="T4" fmla="*/ 21 w 44"/>
                <a:gd name="T5" fmla="*/ 0 h 44"/>
                <a:gd name="T6" fmla="*/ 5 w 44"/>
                <a:gd name="T7" fmla="*/ 7 h 44"/>
                <a:gd name="T8" fmla="*/ 0 w 44"/>
                <a:gd name="T9" fmla="*/ 22 h 44"/>
                <a:gd name="T10" fmla="*/ 5 w 44"/>
                <a:gd name="T11" fmla="*/ 28 h 44"/>
                <a:gd name="T12" fmla="*/ 21 w 44"/>
                <a:gd name="T13" fmla="*/ 33 h 44"/>
                <a:gd name="T14" fmla="*/ 37 w 44"/>
                <a:gd name="T15" fmla="*/ 28 h 44"/>
                <a:gd name="T16" fmla="*/ 44 w 44"/>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7" y="7"/>
                  </a:lnTo>
                  <a:lnTo>
                    <a:pt x="21" y="0"/>
                  </a:lnTo>
                  <a:lnTo>
                    <a:pt x="5" y="7"/>
                  </a:lnTo>
                  <a:lnTo>
                    <a:pt x="0" y="23"/>
                  </a:lnTo>
                  <a:lnTo>
                    <a:pt x="5" y="39"/>
                  </a:lnTo>
                  <a:lnTo>
                    <a:pt x="21" y="44"/>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8" name="Freeform 103"/>
            <p:cNvSpPr/>
            <p:nvPr/>
          </p:nvSpPr>
          <p:spPr bwMode="auto">
            <a:xfrm>
              <a:off x="4815" y="1894"/>
              <a:ext cx="44" cy="43"/>
            </a:xfrm>
            <a:custGeom>
              <a:avLst/>
              <a:gdLst>
                <a:gd name="T0" fmla="*/ 44 w 44"/>
                <a:gd name="T1" fmla="*/ 22 h 44"/>
                <a:gd name="T2" fmla="*/ 38 w 44"/>
                <a:gd name="T3" fmla="*/ 7 h 44"/>
                <a:gd name="T4" fmla="*/ 23 w 44"/>
                <a:gd name="T5" fmla="*/ 0 h 44"/>
                <a:gd name="T6" fmla="*/ 7 w 44"/>
                <a:gd name="T7" fmla="*/ 7 h 44"/>
                <a:gd name="T8" fmla="*/ 0 w 44"/>
                <a:gd name="T9" fmla="*/ 22 h 44"/>
                <a:gd name="T10" fmla="*/ 7 w 44"/>
                <a:gd name="T11" fmla="*/ 28 h 44"/>
                <a:gd name="T12" fmla="*/ 23 w 44"/>
                <a:gd name="T13" fmla="*/ 33 h 44"/>
                <a:gd name="T14" fmla="*/ 38 w 44"/>
                <a:gd name="T15" fmla="*/ 28 h 44"/>
                <a:gd name="T16" fmla="*/ 44 w 44"/>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3"/>
                  </a:moveTo>
                  <a:lnTo>
                    <a:pt x="38" y="7"/>
                  </a:lnTo>
                  <a:lnTo>
                    <a:pt x="23" y="0"/>
                  </a:lnTo>
                  <a:lnTo>
                    <a:pt x="7" y="7"/>
                  </a:lnTo>
                  <a:lnTo>
                    <a:pt x="0" y="23"/>
                  </a:lnTo>
                  <a:lnTo>
                    <a:pt x="7" y="39"/>
                  </a:lnTo>
                  <a:lnTo>
                    <a:pt x="23" y="44"/>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79" name="Rectangle 104"/>
            <p:cNvSpPr>
              <a:spLocks noChangeArrowheads="1"/>
            </p:cNvSpPr>
            <p:nvPr/>
          </p:nvSpPr>
          <p:spPr bwMode="auto">
            <a:xfrm>
              <a:off x="4532" y="1711"/>
              <a:ext cx="283" cy="409"/>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80" name="Line 105"/>
            <p:cNvSpPr>
              <a:spLocks noChangeShapeType="1"/>
            </p:cNvSpPr>
            <p:nvPr/>
          </p:nvSpPr>
          <p:spPr bwMode="auto">
            <a:xfrm>
              <a:off x="4859" y="1917"/>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81" name="Freeform 106"/>
            <p:cNvSpPr/>
            <p:nvPr/>
          </p:nvSpPr>
          <p:spPr bwMode="auto">
            <a:xfrm>
              <a:off x="5200" y="2430"/>
              <a:ext cx="44" cy="45"/>
            </a:xfrm>
            <a:custGeom>
              <a:avLst/>
              <a:gdLst>
                <a:gd name="T0" fmla="*/ 44 w 44"/>
                <a:gd name="T1" fmla="*/ 23 h 46"/>
                <a:gd name="T2" fmla="*/ 37 w 44"/>
                <a:gd name="T3" fmla="*/ 7 h 46"/>
                <a:gd name="T4" fmla="*/ 21 w 44"/>
                <a:gd name="T5" fmla="*/ 0 h 46"/>
                <a:gd name="T6" fmla="*/ 5 w 44"/>
                <a:gd name="T7" fmla="*/ 7 h 46"/>
                <a:gd name="T8" fmla="*/ 0 w 44"/>
                <a:gd name="T9" fmla="*/ 23 h 46"/>
                <a:gd name="T10" fmla="*/ 5 w 44"/>
                <a:gd name="T11" fmla="*/ 28 h 46"/>
                <a:gd name="T12" fmla="*/ 21 w 44"/>
                <a:gd name="T13" fmla="*/ 35 h 46"/>
                <a:gd name="T14" fmla="*/ 37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7" y="7"/>
                  </a:lnTo>
                  <a:lnTo>
                    <a:pt x="21" y="0"/>
                  </a:lnTo>
                  <a:lnTo>
                    <a:pt x="5" y="7"/>
                  </a:lnTo>
                  <a:lnTo>
                    <a:pt x="0" y="23"/>
                  </a:lnTo>
                  <a:lnTo>
                    <a:pt x="5" y="39"/>
                  </a:lnTo>
                  <a:lnTo>
                    <a:pt x="21" y="46"/>
                  </a:lnTo>
                  <a:lnTo>
                    <a:pt x="37"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2" name="Freeform 107"/>
            <p:cNvSpPr/>
            <p:nvPr/>
          </p:nvSpPr>
          <p:spPr bwMode="auto">
            <a:xfrm>
              <a:off x="4815" y="2430"/>
              <a:ext cx="44" cy="45"/>
            </a:xfrm>
            <a:custGeom>
              <a:avLst/>
              <a:gdLst>
                <a:gd name="T0" fmla="*/ 44 w 44"/>
                <a:gd name="T1" fmla="*/ 23 h 46"/>
                <a:gd name="T2" fmla="*/ 38 w 44"/>
                <a:gd name="T3" fmla="*/ 7 h 46"/>
                <a:gd name="T4" fmla="*/ 23 w 44"/>
                <a:gd name="T5" fmla="*/ 0 h 46"/>
                <a:gd name="T6" fmla="*/ 7 w 44"/>
                <a:gd name="T7" fmla="*/ 7 h 46"/>
                <a:gd name="T8" fmla="*/ 0 w 44"/>
                <a:gd name="T9" fmla="*/ 23 h 46"/>
                <a:gd name="T10" fmla="*/ 7 w 44"/>
                <a:gd name="T11" fmla="*/ 28 h 46"/>
                <a:gd name="T12" fmla="*/ 23 w 44"/>
                <a:gd name="T13" fmla="*/ 35 h 46"/>
                <a:gd name="T14" fmla="*/ 38 w 44"/>
                <a:gd name="T15" fmla="*/ 28 h 46"/>
                <a:gd name="T16" fmla="*/ 44 w 44"/>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6"/>
                <a:gd name="T29" fmla="*/ 44 w 44"/>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6">
                  <a:moveTo>
                    <a:pt x="44" y="23"/>
                  </a:moveTo>
                  <a:lnTo>
                    <a:pt x="38" y="7"/>
                  </a:lnTo>
                  <a:lnTo>
                    <a:pt x="23" y="0"/>
                  </a:lnTo>
                  <a:lnTo>
                    <a:pt x="7" y="7"/>
                  </a:lnTo>
                  <a:lnTo>
                    <a:pt x="0" y="23"/>
                  </a:lnTo>
                  <a:lnTo>
                    <a:pt x="7" y="39"/>
                  </a:lnTo>
                  <a:lnTo>
                    <a:pt x="23" y="46"/>
                  </a:lnTo>
                  <a:lnTo>
                    <a:pt x="38" y="39"/>
                  </a:lnTo>
                  <a:lnTo>
                    <a:pt x="44"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3" name="Rectangle 108"/>
            <p:cNvSpPr>
              <a:spLocks noChangeArrowheads="1"/>
            </p:cNvSpPr>
            <p:nvPr/>
          </p:nvSpPr>
          <p:spPr bwMode="auto">
            <a:xfrm>
              <a:off x="4532" y="2247"/>
              <a:ext cx="283" cy="411"/>
            </a:xfrm>
            <a:prstGeom prst="rect">
              <a:avLst/>
            </a:prstGeom>
            <a:noFill/>
            <a:ln w="28575">
              <a:solidFill>
                <a:schemeClr val="tx1"/>
              </a:solidFill>
              <a:miter lim="800000"/>
            </a:ln>
          </p:spPr>
          <p:txBody>
            <a:bodyPr/>
            <a:lstStyle/>
            <a:p>
              <a:endParaRPr lang="zh-CN" altLang="en-US">
                <a:latin typeface="Times New Roman" panose="02020603050405020304" charset="0"/>
              </a:endParaRPr>
            </a:p>
          </p:txBody>
        </p:sp>
        <p:sp>
          <p:nvSpPr>
            <p:cNvPr id="154684" name="Line 109"/>
            <p:cNvSpPr>
              <a:spLocks noChangeShapeType="1"/>
            </p:cNvSpPr>
            <p:nvPr/>
          </p:nvSpPr>
          <p:spPr bwMode="auto">
            <a:xfrm>
              <a:off x="4859" y="2452"/>
              <a:ext cx="34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85" name="Freeform 110"/>
            <p:cNvSpPr/>
            <p:nvPr/>
          </p:nvSpPr>
          <p:spPr bwMode="auto">
            <a:xfrm>
              <a:off x="3933" y="2249"/>
              <a:ext cx="44" cy="43"/>
            </a:xfrm>
            <a:custGeom>
              <a:avLst/>
              <a:gdLst>
                <a:gd name="T0" fmla="*/ 34 w 45"/>
                <a:gd name="T1" fmla="*/ 21 h 44"/>
                <a:gd name="T2" fmla="*/ 27 w 45"/>
                <a:gd name="T3" fmla="*/ 5 h 44"/>
                <a:gd name="T4" fmla="*/ 22 w 45"/>
                <a:gd name="T5" fmla="*/ 0 h 44"/>
                <a:gd name="T6" fmla="*/ 7 w 45"/>
                <a:gd name="T7" fmla="*/ 5 h 44"/>
                <a:gd name="T8" fmla="*/ 0 w 45"/>
                <a:gd name="T9" fmla="*/ 21 h 44"/>
                <a:gd name="T10" fmla="*/ 7 w 45"/>
                <a:gd name="T11" fmla="*/ 26 h 44"/>
                <a:gd name="T12" fmla="*/ 22 w 45"/>
                <a:gd name="T13" fmla="*/ 33 h 44"/>
                <a:gd name="T14" fmla="*/ 27 w 45"/>
                <a:gd name="T15" fmla="*/ 26 h 44"/>
                <a:gd name="T16" fmla="*/ 34 w 45"/>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44"/>
                <a:gd name="T29" fmla="*/ 45 w 45"/>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44">
                  <a:moveTo>
                    <a:pt x="45" y="21"/>
                  </a:moveTo>
                  <a:lnTo>
                    <a:pt x="38" y="5"/>
                  </a:lnTo>
                  <a:lnTo>
                    <a:pt x="23" y="0"/>
                  </a:lnTo>
                  <a:lnTo>
                    <a:pt x="7" y="5"/>
                  </a:lnTo>
                  <a:lnTo>
                    <a:pt x="0" y="21"/>
                  </a:lnTo>
                  <a:lnTo>
                    <a:pt x="7" y="37"/>
                  </a:lnTo>
                  <a:lnTo>
                    <a:pt x="23" y="44"/>
                  </a:lnTo>
                  <a:lnTo>
                    <a:pt x="38" y="37"/>
                  </a:lnTo>
                  <a:lnTo>
                    <a:pt x="45"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6" name="Freeform 111"/>
            <p:cNvSpPr/>
            <p:nvPr/>
          </p:nvSpPr>
          <p:spPr bwMode="auto">
            <a:xfrm>
              <a:off x="3169" y="2249"/>
              <a:ext cx="44" cy="43"/>
            </a:xfrm>
            <a:custGeom>
              <a:avLst/>
              <a:gdLst>
                <a:gd name="T0" fmla="*/ 44 w 44"/>
                <a:gd name="T1" fmla="*/ 21 h 44"/>
                <a:gd name="T2" fmla="*/ 39 w 44"/>
                <a:gd name="T3" fmla="*/ 5 h 44"/>
                <a:gd name="T4" fmla="*/ 23 w 44"/>
                <a:gd name="T5" fmla="*/ 0 h 44"/>
                <a:gd name="T6" fmla="*/ 7 w 44"/>
                <a:gd name="T7" fmla="*/ 5 h 44"/>
                <a:gd name="T8" fmla="*/ 0 w 44"/>
                <a:gd name="T9" fmla="*/ 21 h 44"/>
                <a:gd name="T10" fmla="*/ 7 w 44"/>
                <a:gd name="T11" fmla="*/ 26 h 44"/>
                <a:gd name="T12" fmla="*/ 23 w 44"/>
                <a:gd name="T13" fmla="*/ 33 h 44"/>
                <a:gd name="T14" fmla="*/ 39 w 44"/>
                <a:gd name="T15" fmla="*/ 26 h 44"/>
                <a:gd name="T16" fmla="*/ 44 w 44"/>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1"/>
                  </a:moveTo>
                  <a:lnTo>
                    <a:pt x="39" y="5"/>
                  </a:lnTo>
                  <a:lnTo>
                    <a:pt x="23" y="0"/>
                  </a:lnTo>
                  <a:lnTo>
                    <a:pt x="7" y="5"/>
                  </a:lnTo>
                  <a:lnTo>
                    <a:pt x="0" y="21"/>
                  </a:lnTo>
                  <a:lnTo>
                    <a:pt x="7" y="37"/>
                  </a:lnTo>
                  <a:lnTo>
                    <a:pt x="23" y="44"/>
                  </a:lnTo>
                  <a:lnTo>
                    <a:pt x="39" y="37"/>
                  </a:lnTo>
                  <a:lnTo>
                    <a:pt x="44"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7" name="Freeform 112"/>
            <p:cNvSpPr/>
            <p:nvPr/>
          </p:nvSpPr>
          <p:spPr bwMode="auto">
            <a:xfrm>
              <a:off x="3933" y="1478"/>
              <a:ext cx="44" cy="43"/>
            </a:xfrm>
            <a:custGeom>
              <a:avLst/>
              <a:gdLst>
                <a:gd name="T0" fmla="*/ 34 w 45"/>
                <a:gd name="T1" fmla="*/ 21 h 44"/>
                <a:gd name="T2" fmla="*/ 27 w 45"/>
                <a:gd name="T3" fmla="*/ 5 h 44"/>
                <a:gd name="T4" fmla="*/ 22 w 45"/>
                <a:gd name="T5" fmla="*/ 0 h 44"/>
                <a:gd name="T6" fmla="*/ 7 w 45"/>
                <a:gd name="T7" fmla="*/ 5 h 44"/>
                <a:gd name="T8" fmla="*/ 0 w 45"/>
                <a:gd name="T9" fmla="*/ 21 h 44"/>
                <a:gd name="T10" fmla="*/ 7 w 45"/>
                <a:gd name="T11" fmla="*/ 26 h 44"/>
                <a:gd name="T12" fmla="*/ 22 w 45"/>
                <a:gd name="T13" fmla="*/ 33 h 44"/>
                <a:gd name="T14" fmla="*/ 27 w 45"/>
                <a:gd name="T15" fmla="*/ 26 h 44"/>
                <a:gd name="T16" fmla="*/ 34 w 45"/>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44"/>
                <a:gd name="T29" fmla="*/ 45 w 45"/>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44">
                  <a:moveTo>
                    <a:pt x="45" y="21"/>
                  </a:moveTo>
                  <a:lnTo>
                    <a:pt x="38" y="5"/>
                  </a:lnTo>
                  <a:lnTo>
                    <a:pt x="23" y="0"/>
                  </a:lnTo>
                  <a:lnTo>
                    <a:pt x="7" y="5"/>
                  </a:lnTo>
                  <a:lnTo>
                    <a:pt x="0" y="21"/>
                  </a:lnTo>
                  <a:lnTo>
                    <a:pt x="7" y="37"/>
                  </a:lnTo>
                  <a:lnTo>
                    <a:pt x="23" y="44"/>
                  </a:lnTo>
                  <a:lnTo>
                    <a:pt x="38" y="37"/>
                  </a:lnTo>
                  <a:lnTo>
                    <a:pt x="45"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8" name="Freeform 113"/>
            <p:cNvSpPr/>
            <p:nvPr/>
          </p:nvSpPr>
          <p:spPr bwMode="auto">
            <a:xfrm>
              <a:off x="3169" y="1478"/>
              <a:ext cx="44" cy="43"/>
            </a:xfrm>
            <a:custGeom>
              <a:avLst/>
              <a:gdLst>
                <a:gd name="T0" fmla="*/ 44 w 44"/>
                <a:gd name="T1" fmla="*/ 21 h 44"/>
                <a:gd name="T2" fmla="*/ 39 w 44"/>
                <a:gd name="T3" fmla="*/ 5 h 44"/>
                <a:gd name="T4" fmla="*/ 23 w 44"/>
                <a:gd name="T5" fmla="*/ 0 h 44"/>
                <a:gd name="T6" fmla="*/ 7 w 44"/>
                <a:gd name="T7" fmla="*/ 5 h 44"/>
                <a:gd name="T8" fmla="*/ 0 w 44"/>
                <a:gd name="T9" fmla="*/ 21 h 44"/>
                <a:gd name="T10" fmla="*/ 7 w 44"/>
                <a:gd name="T11" fmla="*/ 26 h 44"/>
                <a:gd name="T12" fmla="*/ 23 w 44"/>
                <a:gd name="T13" fmla="*/ 33 h 44"/>
                <a:gd name="T14" fmla="*/ 39 w 44"/>
                <a:gd name="T15" fmla="*/ 26 h 44"/>
                <a:gd name="T16" fmla="*/ 44 w 44"/>
                <a:gd name="T17" fmla="*/ 2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4"/>
                <a:gd name="T29" fmla="*/ 44 w 44"/>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4">
                  <a:moveTo>
                    <a:pt x="44" y="21"/>
                  </a:moveTo>
                  <a:lnTo>
                    <a:pt x="39" y="5"/>
                  </a:lnTo>
                  <a:lnTo>
                    <a:pt x="23" y="0"/>
                  </a:lnTo>
                  <a:lnTo>
                    <a:pt x="7" y="5"/>
                  </a:lnTo>
                  <a:lnTo>
                    <a:pt x="0" y="21"/>
                  </a:lnTo>
                  <a:lnTo>
                    <a:pt x="7" y="37"/>
                  </a:lnTo>
                  <a:lnTo>
                    <a:pt x="23" y="44"/>
                  </a:lnTo>
                  <a:lnTo>
                    <a:pt x="39" y="37"/>
                  </a:lnTo>
                  <a:lnTo>
                    <a:pt x="44" y="21"/>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89" name="Freeform 114"/>
            <p:cNvSpPr/>
            <p:nvPr/>
          </p:nvSpPr>
          <p:spPr bwMode="auto">
            <a:xfrm>
              <a:off x="2920" y="687"/>
              <a:ext cx="46" cy="45"/>
            </a:xfrm>
            <a:custGeom>
              <a:avLst/>
              <a:gdLst>
                <a:gd name="T0" fmla="*/ 46 w 46"/>
                <a:gd name="T1" fmla="*/ 23 h 46"/>
                <a:gd name="T2" fmla="*/ 39 w 46"/>
                <a:gd name="T3" fmla="*/ 8 h 46"/>
                <a:gd name="T4" fmla="*/ 23 w 46"/>
                <a:gd name="T5" fmla="*/ 0 h 46"/>
                <a:gd name="T6" fmla="*/ 7 w 46"/>
                <a:gd name="T7" fmla="*/ 8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8"/>
                  </a:lnTo>
                  <a:lnTo>
                    <a:pt x="23" y="0"/>
                  </a:lnTo>
                  <a:lnTo>
                    <a:pt x="7" y="8"/>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0" name="Line 115"/>
            <p:cNvSpPr>
              <a:spLocks noChangeShapeType="1"/>
            </p:cNvSpPr>
            <p:nvPr/>
          </p:nvSpPr>
          <p:spPr bwMode="auto">
            <a:xfrm flipH="1">
              <a:off x="2673" y="710"/>
              <a:ext cx="24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1" name="Freeform 116"/>
            <p:cNvSpPr/>
            <p:nvPr/>
          </p:nvSpPr>
          <p:spPr bwMode="auto">
            <a:xfrm>
              <a:off x="2627" y="687"/>
              <a:ext cx="46" cy="45"/>
            </a:xfrm>
            <a:custGeom>
              <a:avLst/>
              <a:gdLst>
                <a:gd name="T0" fmla="*/ 46 w 46"/>
                <a:gd name="T1" fmla="*/ 23 h 46"/>
                <a:gd name="T2" fmla="*/ 39 w 46"/>
                <a:gd name="T3" fmla="*/ 8 h 46"/>
                <a:gd name="T4" fmla="*/ 23 w 46"/>
                <a:gd name="T5" fmla="*/ 0 h 46"/>
                <a:gd name="T6" fmla="*/ 7 w 46"/>
                <a:gd name="T7" fmla="*/ 8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8"/>
                  </a:lnTo>
                  <a:lnTo>
                    <a:pt x="23" y="0"/>
                  </a:lnTo>
                  <a:lnTo>
                    <a:pt x="7" y="8"/>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2" name="Line 117"/>
            <p:cNvSpPr>
              <a:spLocks noChangeShapeType="1"/>
            </p:cNvSpPr>
            <p:nvPr/>
          </p:nvSpPr>
          <p:spPr bwMode="auto">
            <a:xfrm flipH="1">
              <a:off x="2670" y="1500"/>
              <a:ext cx="29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3" name="Freeform 118"/>
            <p:cNvSpPr/>
            <p:nvPr/>
          </p:nvSpPr>
          <p:spPr bwMode="auto">
            <a:xfrm>
              <a:off x="2624" y="1478"/>
              <a:ext cx="46" cy="45"/>
            </a:xfrm>
            <a:custGeom>
              <a:avLst/>
              <a:gdLst>
                <a:gd name="T0" fmla="*/ 46 w 46"/>
                <a:gd name="T1" fmla="*/ 23 h 46"/>
                <a:gd name="T2" fmla="*/ 39 w 46"/>
                <a:gd name="T3" fmla="*/ 7 h 46"/>
                <a:gd name="T4" fmla="*/ 23 w 46"/>
                <a:gd name="T5" fmla="*/ 0 h 46"/>
                <a:gd name="T6" fmla="*/ 7 w 46"/>
                <a:gd name="T7" fmla="*/ 7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7"/>
                  </a:lnTo>
                  <a:lnTo>
                    <a:pt x="23" y="0"/>
                  </a:lnTo>
                  <a:lnTo>
                    <a:pt x="7" y="7"/>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4" name="Line 119"/>
            <p:cNvSpPr>
              <a:spLocks noChangeShapeType="1"/>
            </p:cNvSpPr>
            <p:nvPr/>
          </p:nvSpPr>
          <p:spPr bwMode="auto">
            <a:xfrm flipH="1">
              <a:off x="2670" y="2271"/>
              <a:ext cx="29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5" name="Freeform 120"/>
            <p:cNvSpPr/>
            <p:nvPr/>
          </p:nvSpPr>
          <p:spPr bwMode="auto">
            <a:xfrm>
              <a:off x="2624" y="2249"/>
              <a:ext cx="46" cy="45"/>
            </a:xfrm>
            <a:custGeom>
              <a:avLst/>
              <a:gdLst>
                <a:gd name="T0" fmla="*/ 46 w 46"/>
                <a:gd name="T1" fmla="*/ 23 h 46"/>
                <a:gd name="T2" fmla="*/ 39 w 46"/>
                <a:gd name="T3" fmla="*/ 7 h 46"/>
                <a:gd name="T4" fmla="*/ 23 w 46"/>
                <a:gd name="T5" fmla="*/ 0 h 46"/>
                <a:gd name="T6" fmla="*/ 7 w 46"/>
                <a:gd name="T7" fmla="*/ 7 h 46"/>
                <a:gd name="T8" fmla="*/ 0 w 46"/>
                <a:gd name="T9" fmla="*/ 23 h 46"/>
                <a:gd name="T10" fmla="*/ 7 w 46"/>
                <a:gd name="T11" fmla="*/ 28 h 46"/>
                <a:gd name="T12" fmla="*/ 23 w 46"/>
                <a:gd name="T13" fmla="*/ 35 h 46"/>
                <a:gd name="T14" fmla="*/ 39 w 46"/>
                <a:gd name="T15" fmla="*/ 28 h 46"/>
                <a:gd name="T16" fmla="*/ 46 w 46"/>
                <a:gd name="T17" fmla="*/ 2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
                <a:gd name="T28" fmla="*/ 0 h 46"/>
                <a:gd name="T29" fmla="*/ 46 w 46"/>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 h="46">
                  <a:moveTo>
                    <a:pt x="46" y="23"/>
                  </a:moveTo>
                  <a:lnTo>
                    <a:pt x="39" y="7"/>
                  </a:lnTo>
                  <a:lnTo>
                    <a:pt x="23" y="0"/>
                  </a:lnTo>
                  <a:lnTo>
                    <a:pt x="7" y="7"/>
                  </a:lnTo>
                  <a:lnTo>
                    <a:pt x="0" y="23"/>
                  </a:lnTo>
                  <a:lnTo>
                    <a:pt x="7" y="39"/>
                  </a:lnTo>
                  <a:lnTo>
                    <a:pt x="23" y="46"/>
                  </a:lnTo>
                  <a:lnTo>
                    <a:pt x="39" y="39"/>
                  </a:lnTo>
                  <a:lnTo>
                    <a:pt x="46" y="23"/>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696" name="Line 121"/>
            <p:cNvSpPr>
              <a:spLocks noChangeShapeType="1"/>
            </p:cNvSpPr>
            <p:nvPr/>
          </p:nvSpPr>
          <p:spPr bwMode="auto">
            <a:xfrm>
              <a:off x="3213" y="2270"/>
              <a:ext cx="512"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7" name="Line 122"/>
            <p:cNvSpPr>
              <a:spLocks noChangeShapeType="1"/>
            </p:cNvSpPr>
            <p:nvPr/>
          </p:nvSpPr>
          <p:spPr bwMode="auto">
            <a:xfrm flipV="1">
              <a:off x="3589" y="805"/>
              <a:ext cx="1" cy="1465"/>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8" name="Line 123"/>
            <p:cNvSpPr>
              <a:spLocks noChangeShapeType="1"/>
            </p:cNvSpPr>
            <p:nvPr/>
          </p:nvSpPr>
          <p:spPr bwMode="auto">
            <a:xfrm>
              <a:off x="3589" y="805"/>
              <a:ext cx="94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699" name="Line 124"/>
            <p:cNvSpPr>
              <a:spLocks noChangeShapeType="1"/>
            </p:cNvSpPr>
            <p:nvPr/>
          </p:nvSpPr>
          <p:spPr bwMode="auto">
            <a:xfrm flipH="1">
              <a:off x="3444" y="696"/>
              <a:ext cx="108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0" name="Line 125"/>
            <p:cNvSpPr>
              <a:spLocks noChangeShapeType="1"/>
            </p:cNvSpPr>
            <p:nvPr/>
          </p:nvSpPr>
          <p:spPr bwMode="auto">
            <a:xfrm>
              <a:off x="3444" y="696"/>
              <a:ext cx="1" cy="117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1" name="Line 126"/>
            <p:cNvSpPr>
              <a:spLocks noChangeShapeType="1"/>
            </p:cNvSpPr>
            <p:nvPr/>
          </p:nvSpPr>
          <p:spPr bwMode="auto">
            <a:xfrm>
              <a:off x="3444" y="1869"/>
              <a:ext cx="1088"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2" name="Line 127"/>
            <p:cNvSpPr>
              <a:spLocks noChangeShapeType="1"/>
            </p:cNvSpPr>
            <p:nvPr/>
          </p:nvSpPr>
          <p:spPr bwMode="auto">
            <a:xfrm flipH="1">
              <a:off x="4388" y="966"/>
              <a:ext cx="14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3" name="Line 128"/>
            <p:cNvSpPr>
              <a:spLocks noChangeShapeType="1"/>
            </p:cNvSpPr>
            <p:nvPr/>
          </p:nvSpPr>
          <p:spPr bwMode="auto">
            <a:xfrm>
              <a:off x="4388" y="966"/>
              <a:ext cx="1" cy="1354"/>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4" name="Line 129"/>
            <p:cNvSpPr>
              <a:spLocks noChangeShapeType="1"/>
            </p:cNvSpPr>
            <p:nvPr/>
          </p:nvSpPr>
          <p:spPr bwMode="auto">
            <a:xfrm>
              <a:off x="4388" y="2320"/>
              <a:ext cx="14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5" name="Line 130"/>
            <p:cNvSpPr>
              <a:spLocks noChangeShapeType="1"/>
            </p:cNvSpPr>
            <p:nvPr/>
          </p:nvSpPr>
          <p:spPr bwMode="auto">
            <a:xfrm flipH="1">
              <a:off x="4105" y="2585"/>
              <a:ext cx="42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6" name="Line 131"/>
            <p:cNvSpPr>
              <a:spLocks noChangeShapeType="1"/>
            </p:cNvSpPr>
            <p:nvPr/>
          </p:nvSpPr>
          <p:spPr bwMode="auto">
            <a:xfrm flipV="1">
              <a:off x="4105" y="2024"/>
              <a:ext cx="1" cy="56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7" name="Line 132"/>
            <p:cNvSpPr>
              <a:spLocks noChangeShapeType="1"/>
            </p:cNvSpPr>
            <p:nvPr/>
          </p:nvSpPr>
          <p:spPr bwMode="auto">
            <a:xfrm>
              <a:off x="4105" y="2024"/>
              <a:ext cx="42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8" name="Line 133"/>
            <p:cNvSpPr>
              <a:spLocks noChangeShapeType="1"/>
            </p:cNvSpPr>
            <p:nvPr/>
          </p:nvSpPr>
          <p:spPr bwMode="auto">
            <a:xfrm flipH="1">
              <a:off x="4249" y="2452"/>
              <a:ext cx="28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09" name="Line 134"/>
            <p:cNvSpPr>
              <a:spLocks noChangeShapeType="1"/>
            </p:cNvSpPr>
            <p:nvPr/>
          </p:nvSpPr>
          <p:spPr bwMode="auto">
            <a:xfrm flipV="1">
              <a:off x="4249" y="1498"/>
              <a:ext cx="1" cy="954"/>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0" name="Line 135"/>
            <p:cNvSpPr>
              <a:spLocks noChangeShapeType="1"/>
            </p:cNvSpPr>
            <p:nvPr/>
          </p:nvSpPr>
          <p:spPr bwMode="auto">
            <a:xfrm>
              <a:off x="3977" y="1498"/>
              <a:ext cx="555"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1" name="Line 136"/>
            <p:cNvSpPr>
              <a:spLocks noChangeShapeType="1"/>
            </p:cNvSpPr>
            <p:nvPr/>
          </p:nvSpPr>
          <p:spPr bwMode="auto">
            <a:xfrm flipH="1" flipV="1">
              <a:off x="3213" y="1498"/>
              <a:ext cx="512" cy="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2" name="Line 137"/>
            <p:cNvSpPr>
              <a:spLocks noChangeShapeType="1"/>
            </p:cNvSpPr>
            <p:nvPr/>
          </p:nvSpPr>
          <p:spPr bwMode="auto">
            <a:xfrm>
              <a:off x="3169" y="722"/>
              <a:ext cx="137"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3" name="Line 138"/>
            <p:cNvSpPr>
              <a:spLocks noChangeShapeType="1"/>
            </p:cNvSpPr>
            <p:nvPr/>
          </p:nvSpPr>
          <p:spPr bwMode="auto">
            <a:xfrm>
              <a:off x="3306" y="722"/>
              <a:ext cx="1" cy="493"/>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4" name="Line 139"/>
            <p:cNvSpPr>
              <a:spLocks noChangeShapeType="1"/>
            </p:cNvSpPr>
            <p:nvPr/>
          </p:nvSpPr>
          <p:spPr bwMode="auto">
            <a:xfrm>
              <a:off x="3306" y="1215"/>
              <a:ext cx="122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5" name="Line 140"/>
            <p:cNvSpPr>
              <a:spLocks noChangeShapeType="1"/>
            </p:cNvSpPr>
            <p:nvPr/>
          </p:nvSpPr>
          <p:spPr bwMode="auto">
            <a:xfrm flipH="1">
              <a:off x="3589" y="1321"/>
              <a:ext cx="94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16" name="Freeform 141"/>
            <p:cNvSpPr/>
            <p:nvPr/>
          </p:nvSpPr>
          <p:spPr bwMode="auto">
            <a:xfrm>
              <a:off x="4388" y="1197"/>
              <a:ext cx="25" cy="18"/>
            </a:xfrm>
            <a:custGeom>
              <a:avLst/>
              <a:gdLst>
                <a:gd name="T0" fmla="*/ 25 w 25"/>
                <a:gd name="T1" fmla="*/ 18 h 18"/>
                <a:gd name="T2" fmla="*/ 18 w 25"/>
                <a:gd name="T3" fmla="*/ 0 h 18"/>
                <a:gd name="T4" fmla="*/ 0 w 25"/>
                <a:gd name="T5" fmla="*/ 18 h 18"/>
                <a:gd name="T6" fmla="*/ 25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17" name="Freeform 142"/>
            <p:cNvSpPr/>
            <p:nvPr/>
          </p:nvSpPr>
          <p:spPr bwMode="auto">
            <a:xfrm>
              <a:off x="4388" y="1197"/>
              <a:ext cx="25" cy="18"/>
            </a:xfrm>
            <a:custGeom>
              <a:avLst/>
              <a:gdLst>
                <a:gd name="T0" fmla="*/ 25 w 25"/>
                <a:gd name="T1" fmla="*/ 18 h 18"/>
                <a:gd name="T2" fmla="*/ 18 w 25"/>
                <a:gd name="T3" fmla="*/ 0 h 18"/>
                <a:gd name="T4" fmla="*/ 0 w 25"/>
                <a:gd name="T5" fmla="*/ 18 h 18"/>
                <a:gd name="T6" fmla="*/ 25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18" name="Freeform 143"/>
            <p:cNvSpPr/>
            <p:nvPr/>
          </p:nvSpPr>
          <p:spPr bwMode="auto">
            <a:xfrm>
              <a:off x="4388" y="1190"/>
              <a:ext cx="18" cy="25"/>
            </a:xfrm>
            <a:custGeom>
              <a:avLst/>
              <a:gdLst>
                <a:gd name="T0" fmla="*/ 18 w 18"/>
                <a:gd name="T1" fmla="*/ 7 h 25"/>
                <a:gd name="T2" fmla="*/ 0 w 18"/>
                <a:gd name="T3" fmla="*/ 0 h 25"/>
                <a:gd name="T4" fmla="*/ 0 w 18"/>
                <a:gd name="T5" fmla="*/ 25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19" name="Freeform 144"/>
            <p:cNvSpPr/>
            <p:nvPr/>
          </p:nvSpPr>
          <p:spPr bwMode="auto">
            <a:xfrm>
              <a:off x="4388" y="1190"/>
              <a:ext cx="18" cy="25"/>
            </a:xfrm>
            <a:custGeom>
              <a:avLst/>
              <a:gdLst>
                <a:gd name="T0" fmla="*/ 18 w 18"/>
                <a:gd name="T1" fmla="*/ 7 h 25"/>
                <a:gd name="T2" fmla="*/ 0 w 18"/>
                <a:gd name="T3" fmla="*/ 0 h 25"/>
                <a:gd name="T4" fmla="*/ 0 w 18"/>
                <a:gd name="T5" fmla="*/ 25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0" name="Freeform 145"/>
            <p:cNvSpPr/>
            <p:nvPr/>
          </p:nvSpPr>
          <p:spPr bwMode="auto">
            <a:xfrm>
              <a:off x="4371" y="1190"/>
              <a:ext cx="17" cy="25"/>
            </a:xfrm>
            <a:custGeom>
              <a:avLst/>
              <a:gdLst>
                <a:gd name="T0" fmla="*/ 9 w 18"/>
                <a:gd name="T1" fmla="*/ 0 h 25"/>
                <a:gd name="T2" fmla="*/ 0 w 18"/>
                <a:gd name="T3" fmla="*/ 7 h 25"/>
                <a:gd name="T4" fmla="*/ 9 w 18"/>
                <a:gd name="T5" fmla="*/ 25 h 25"/>
                <a:gd name="T6" fmla="*/ 9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0"/>
                  </a:moveTo>
                  <a:lnTo>
                    <a:pt x="0" y="7"/>
                  </a:lnTo>
                  <a:lnTo>
                    <a:pt x="18" y="25"/>
                  </a:lnTo>
                  <a:lnTo>
                    <a:pt x="18"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1" name="Freeform 146"/>
            <p:cNvSpPr/>
            <p:nvPr/>
          </p:nvSpPr>
          <p:spPr bwMode="auto">
            <a:xfrm>
              <a:off x="4371" y="1190"/>
              <a:ext cx="17" cy="25"/>
            </a:xfrm>
            <a:custGeom>
              <a:avLst/>
              <a:gdLst>
                <a:gd name="T0" fmla="*/ 9 w 18"/>
                <a:gd name="T1" fmla="*/ 0 h 25"/>
                <a:gd name="T2" fmla="*/ 0 w 18"/>
                <a:gd name="T3" fmla="*/ 7 h 25"/>
                <a:gd name="T4" fmla="*/ 9 w 18"/>
                <a:gd name="T5" fmla="*/ 25 h 25"/>
                <a:gd name="T6" fmla="*/ 9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0"/>
                  </a:moveTo>
                  <a:lnTo>
                    <a:pt x="0" y="7"/>
                  </a:lnTo>
                  <a:lnTo>
                    <a:pt x="18" y="25"/>
                  </a:lnTo>
                  <a:lnTo>
                    <a:pt x="18"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2" name="Freeform 147"/>
            <p:cNvSpPr/>
            <p:nvPr/>
          </p:nvSpPr>
          <p:spPr bwMode="auto">
            <a:xfrm>
              <a:off x="4364" y="1197"/>
              <a:ext cx="24" cy="18"/>
            </a:xfrm>
            <a:custGeom>
              <a:avLst/>
              <a:gdLst>
                <a:gd name="T0" fmla="*/ 7 w 25"/>
                <a:gd name="T1" fmla="*/ 0 h 18"/>
                <a:gd name="T2" fmla="*/ 0 w 25"/>
                <a:gd name="T3" fmla="*/ 18 h 18"/>
                <a:gd name="T4" fmla="*/ 14 w 25"/>
                <a:gd name="T5" fmla="*/ 18 h 18"/>
                <a:gd name="T6" fmla="*/ 7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7" y="0"/>
                  </a:moveTo>
                  <a:lnTo>
                    <a:pt x="0" y="18"/>
                  </a:lnTo>
                  <a:lnTo>
                    <a:pt x="25" y="18"/>
                  </a:lnTo>
                  <a:lnTo>
                    <a:pt x="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3" name="Freeform 148"/>
            <p:cNvSpPr/>
            <p:nvPr/>
          </p:nvSpPr>
          <p:spPr bwMode="auto">
            <a:xfrm>
              <a:off x="4364" y="1197"/>
              <a:ext cx="24" cy="18"/>
            </a:xfrm>
            <a:custGeom>
              <a:avLst/>
              <a:gdLst>
                <a:gd name="T0" fmla="*/ 7 w 25"/>
                <a:gd name="T1" fmla="*/ 0 h 18"/>
                <a:gd name="T2" fmla="*/ 0 w 25"/>
                <a:gd name="T3" fmla="*/ 18 h 18"/>
                <a:gd name="T4" fmla="*/ 14 w 25"/>
                <a:gd name="T5" fmla="*/ 18 h 18"/>
                <a:gd name="T6" fmla="*/ 7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7" y="0"/>
                  </a:moveTo>
                  <a:lnTo>
                    <a:pt x="0" y="18"/>
                  </a:lnTo>
                  <a:lnTo>
                    <a:pt x="25" y="18"/>
                  </a:lnTo>
                  <a:lnTo>
                    <a:pt x="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4" name="Freeform 149"/>
            <p:cNvSpPr/>
            <p:nvPr/>
          </p:nvSpPr>
          <p:spPr bwMode="auto">
            <a:xfrm>
              <a:off x="4364" y="1215"/>
              <a:ext cx="24" cy="18"/>
            </a:xfrm>
            <a:custGeom>
              <a:avLst/>
              <a:gdLst>
                <a:gd name="T0" fmla="*/ 0 w 25"/>
                <a:gd name="T1" fmla="*/ 0 h 18"/>
                <a:gd name="T2" fmla="*/ 7 w 25"/>
                <a:gd name="T3" fmla="*/ 18 h 18"/>
                <a:gd name="T4" fmla="*/ 14 w 25"/>
                <a:gd name="T5" fmla="*/ 0 h 18"/>
                <a:gd name="T6" fmla="*/ 0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0" y="0"/>
                  </a:moveTo>
                  <a:lnTo>
                    <a:pt x="7" y="18"/>
                  </a:lnTo>
                  <a:lnTo>
                    <a:pt x="25" y="0"/>
                  </a:lnTo>
                  <a:lnTo>
                    <a:pt x="0"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5" name="Freeform 150"/>
            <p:cNvSpPr/>
            <p:nvPr/>
          </p:nvSpPr>
          <p:spPr bwMode="auto">
            <a:xfrm>
              <a:off x="4364" y="1215"/>
              <a:ext cx="24" cy="18"/>
            </a:xfrm>
            <a:custGeom>
              <a:avLst/>
              <a:gdLst>
                <a:gd name="T0" fmla="*/ 0 w 25"/>
                <a:gd name="T1" fmla="*/ 0 h 18"/>
                <a:gd name="T2" fmla="*/ 7 w 25"/>
                <a:gd name="T3" fmla="*/ 18 h 18"/>
                <a:gd name="T4" fmla="*/ 14 w 25"/>
                <a:gd name="T5" fmla="*/ 0 h 18"/>
                <a:gd name="T6" fmla="*/ 0 w 25"/>
                <a:gd name="T7" fmla="*/ 0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0" y="0"/>
                  </a:moveTo>
                  <a:lnTo>
                    <a:pt x="7" y="18"/>
                  </a:lnTo>
                  <a:lnTo>
                    <a:pt x="25" y="0"/>
                  </a:lnTo>
                  <a:lnTo>
                    <a:pt x="0"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6" name="Freeform 151"/>
            <p:cNvSpPr/>
            <p:nvPr/>
          </p:nvSpPr>
          <p:spPr bwMode="auto">
            <a:xfrm>
              <a:off x="4371" y="1215"/>
              <a:ext cx="17" cy="25"/>
            </a:xfrm>
            <a:custGeom>
              <a:avLst/>
              <a:gdLst>
                <a:gd name="T0" fmla="*/ 0 w 18"/>
                <a:gd name="T1" fmla="*/ 13 h 26"/>
                <a:gd name="T2" fmla="*/ 9 w 18"/>
                <a:gd name="T3" fmla="*/ 15 h 26"/>
                <a:gd name="T4" fmla="*/ 9 w 18"/>
                <a:gd name="T5" fmla="*/ 0 h 26"/>
                <a:gd name="T6" fmla="*/ 0 w 18"/>
                <a:gd name="T7" fmla="*/ 13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18"/>
                  </a:moveTo>
                  <a:lnTo>
                    <a:pt x="18" y="26"/>
                  </a:lnTo>
                  <a:lnTo>
                    <a:pt x="18" y="0"/>
                  </a:lnTo>
                  <a:lnTo>
                    <a:pt x="0"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7" name="Freeform 152"/>
            <p:cNvSpPr/>
            <p:nvPr/>
          </p:nvSpPr>
          <p:spPr bwMode="auto">
            <a:xfrm>
              <a:off x="4371" y="1215"/>
              <a:ext cx="17" cy="25"/>
            </a:xfrm>
            <a:custGeom>
              <a:avLst/>
              <a:gdLst>
                <a:gd name="T0" fmla="*/ 0 w 18"/>
                <a:gd name="T1" fmla="*/ 13 h 26"/>
                <a:gd name="T2" fmla="*/ 9 w 18"/>
                <a:gd name="T3" fmla="*/ 15 h 26"/>
                <a:gd name="T4" fmla="*/ 9 w 18"/>
                <a:gd name="T5" fmla="*/ 0 h 26"/>
                <a:gd name="T6" fmla="*/ 0 w 18"/>
                <a:gd name="T7" fmla="*/ 13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18"/>
                  </a:moveTo>
                  <a:lnTo>
                    <a:pt x="18" y="26"/>
                  </a:lnTo>
                  <a:lnTo>
                    <a:pt x="18" y="0"/>
                  </a:lnTo>
                  <a:lnTo>
                    <a:pt x="0"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28" name="Freeform 153"/>
            <p:cNvSpPr/>
            <p:nvPr/>
          </p:nvSpPr>
          <p:spPr bwMode="auto">
            <a:xfrm>
              <a:off x="4388" y="1215"/>
              <a:ext cx="18" cy="25"/>
            </a:xfrm>
            <a:custGeom>
              <a:avLst/>
              <a:gdLst>
                <a:gd name="T0" fmla="*/ 0 w 18"/>
                <a:gd name="T1" fmla="*/ 15 h 26"/>
                <a:gd name="T2" fmla="*/ 18 w 18"/>
                <a:gd name="T3" fmla="*/ 13 h 26"/>
                <a:gd name="T4" fmla="*/ 0 w 18"/>
                <a:gd name="T5" fmla="*/ 0 h 26"/>
                <a:gd name="T6" fmla="*/ 0 w 18"/>
                <a:gd name="T7" fmla="*/ 15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8"/>
                  </a:lnTo>
                  <a:lnTo>
                    <a:pt x="0" y="0"/>
                  </a:lnTo>
                  <a:lnTo>
                    <a:pt x="0" y="26"/>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29" name="Freeform 154"/>
            <p:cNvSpPr/>
            <p:nvPr/>
          </p:nvSpPr>
          <p:spPr bwMode="auto">
            <a:xfrm>
              <a:off x="4388" y="1215"/>
              <a:ext cx="18" cy="25"/>
            </a:xfrm>
            <a:custGeom>
              <a:avLst/>
              <a:gdLst>
                <a:gd name="T0" fmla="*/ 0 w 18"/>
                <a:gd name="T1" fmla="*/ 15 h 26"/>
                <a:gd name="T2" fmla="*/ 18 w 18"/>
                <a:gd name="T3" fmla="*/ 13 h 26"/>
                <a:gd name="T4" fmla="*/ 0 w 18"/>
                <a:gd name="T5" fmla="*/ 0 h 26"/>
                <a:gd name="T6" fmla="*/ 0 w 18"/>
                <a:gd name="T7" fmla="*/ 15 h 26"/>
                <a:gd name="T8" fmla="*/ 0 60000 65536"/>
                <a:gd name="T9" fmla="*/ 0 60000 65536"/>
                <a:gd name="T10" fmla="*/ 0 60000 65536"/>
                <a:gd name="T11" fmla="*/ 0 60000 65536"/>
                <a:gd name="T12" fmla="*/ 0 w 18"/>
                <a:gd name="T13" fmla="*/ 0 h 26"/>
                <a:gd name="T14" fmla="*/ 18 w 18"/>
                <a:gd name="T15" fmla="*/ 26 h 26"/>
              </a:gdLst>
              <a:ahLst/>
              <a:cxnLst>
                <a:cxn ang="T8">
                  <a:pos x="T0" y="T1"/>
                </a:cxn>
                <a:cxn ang="T9">
                  <a:pos x="T2" y="T3"/>
                </a:cxn>
                <a:cxn ang="T10">
                  <a:pos x="T4" y="T5"/>
                </a:cxn>
                <a:cxn ang="T11">
                  <a:pos x="T6" y="T7"/>
                </a:cxn>
              </a:cxnLst>
              <a:rect l="T12" t="T13" r="T14" b="T15"/>
              <a:pathLst>
                <a:path w="18" h="26">
                  <a:moveTo>
                    <a:pt x="0" y="26"/>
                  </a:moveTo>
                  <a:lnTo>
                    <a:pt x="18" y="18"/>
                  </a:lnTo>
                  <a:lnTo>
                    <a:pt x="0" y="0"/>
                  </a:lnTo>
                  <a:lnTo>
                    <a:pt x="0"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0" name="Freeform 155"/>
            <p:cNvSpPr/>
            <p:nvPr/>
          </p:nvSpPr>
          <p:spPr bwMode="auto">
            <a:xfrm>
              <a:off x="4388" y="1215"/>
              <a:ext cx="25" cy="18"/>
            </a:xfrm>
            <a:custGeom>
              <a:avLst/>
              <a:gdLst>
                <a:gd name="T0" fmla="*/ 18 w 25"/>
                <a:gd name="T1" fmla="*/ 18 h 18"/>
                <a:gd name="T2" fmla="*/ 25 w 25"/>
                <a:gd name="T3" fmla="*/ 0 h 18"/>
                <a:gd name="T4" fmla="*/ 0 w 25"/>
                <a:gd name="T5" fmla="*/ 0 h 18"/>
                <a:gd name="T6" fmla="*/ 18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18" y="18"/>
                  </a:moveTo>
                  <a:lnTo>
                    <a:pt x="25" y="0"/>
                  </a:lnTo>
                  <a:lnTo>
                    <a:pt x="0" y="0"/>
                  </a:lnTo>
                  <a:lnTo>
                    <a:pt x="18"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1" name="Freeform 156"/>
            <p:cNvSpPr/>
            <p:nvPr/>
          </p:nvSpPr>
          <p:spPr bwMode="auto">
            <a:xfrm>
              <a:off x="4388" y="1215"/>
              <a:ext cx="25" cy="18"/>
            </a:xfrm>
            <a:custGeom>
              <a:avLst/>
              <a:gdLst>
                <a:gd name="T0" fmla="*/ 18 w 25"/>
                <a:gd name="T1" fmla="*/ 18 h 18"/>
                <a:gd name="T2" fmla="*/ 25 w 25"/>
                <a:gd name="T3" fmla="*/ 0 h 18"/>
                <a:gd name="T4" fmla="*/ 0 w 25"/>
                <a:gd name="T5" fmla="*/ 0 h 18"/>
                <a:gd name="T6" fmla="*/ 18 w 25"/>
                <a:gd name="T7" fmla="*/ 18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18" y="18"/>
                  </a:moveTo>
                  <a:lnTo>
                    <a:pt x="25" y="0"/>
                  </a:lnTo>
                  <a:lnTo>
                    <a:pt x="0" y="0"/>
                  </a:lnTo>
                  <a:lnTo>
                    <a:pt x="18"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2" name="Freeform 157"/>
            <p:cNvSpPr/>
            <p:nvPr/>
          </p:nvSpPr>
          <p:spPr bwMode="auto">
            <a:xfrm>
              <a:off x="3444" y="1483"/>
              <a:ext cx="25" cy="17"/>
            </a:xfrm>
            <a:custGeom>
              <a:avLst/>
              <a:gdLst>
                <a:gd name="T0" fmla="*/ 25 w 25"/>
                <a:gd name="T1" fmla="*/ 9 h 18"/>
                <a:gd name="T2" fmla="*/ 18 w 25"/>
                <a:gd name="T3" fmla="*/ 0 h 18"/>
                <a:gd name="T4" fmla="*/ 0 w 25"/>
                <a:gd name="T5" fmla="*/ 9 h 18"/>
                <a:gd name="T6" fmla="*/ 25 w 25"/>
                <a:gd name="T7" fmla="*/ 9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3" name="Freeform 158"/>
            <p:cNvSpPr/>
            <p:nvPr/>
          </p:nvSpPr>
          <p:spPr bwMode="auto">
            <a:xfrm>
              <a:off x="3444" y="1483"/>
              <a:ext cx="25" cy="17"/>
            </a:xfrm>
            <a:custGeom>
              <a:avLst/>
              <a:gdLst>
                <a:gd name="T0" fmla="*/ 25 w 25"/>
                <a:gd name="T1" fmla="*/ 9 h 18"/>
                <a:gd name="T2" fmla="*/ 18 w 25"/>
                <a:gd name="T3" fmla="*/ 0 h 18"/>
                <a:gd name="T4" fmla="*/ 0 w 25"/>
                <a:gd name="T5" fmla="*/ 9 h 18"/>
                <a:gd name="T6" fmla="*/ 25 w 25"/>
                <a:gd name="T7" fmla="*/ 9 h 18"/>
                <a:gd name="T8" fmla="*/ 0 60000 65536"/>
                <a:gd name="T9" fmla="*/ 0 60000 65536"/>
                <a:gd name="T10" fmla="*/ 0 60000 65536"/>
                <a:gd name="T11" fmla="*/ 0 60000 65536"/>
                <a:gd name="T12" fmla="*/ 0 w 25"/>
                <a:gd name="T13" fmla="*/ 0 h 18"/>
                <a:gd name="T14" fmla="*/ 25 w 25"/>
                <a:gd name="T15" fmla="*/ 18 h 18"/>
              </a:gdLst>
              <a:ahLst/>
              <a:cxnLst>
                <a:cxn ang="T8">
                  <a:pos x="T0" y="T1"/>
                </a:cxn>
                <a:cxn ang="T9">
                  <a:pos x="T2" y="T3"/>
                </a:cxn>
                <a:cxn ang="T10">
                  <a:pos x="T4" y="T5"/>
                </a:cxn>
                <a:cxn ang="T11">
                  <a:pos x="T6" y="T7"/>
                </a:cxn>
              </a:cxnLst>
              <a:rect l="T12" t="T13" r="T14" b="T15"/>
              <a:pathLst>
                <a:path w="25" h="18">
                  <a:moveTo>
                    <a:pt x="25" y="18"/>
                  </a:moveTo>
                  <a:lnTo>
                    <a:pt x="18" y="0"/>
                  </a:lnTo>
                  <a:lnTo>
                    <a:pt x="0" y="18"/>
                  </a:lnTo>
                  <a:lnTo>
                    <a:pt x="25" y="18"/>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4" name="Freeform 159"/>
            <p:cNvSpPr/>
            <p:nvPr/>
          </p:nvSpPr>
          <p:spPr bwMode="auto">
            <a:xfrm>
              <a:off x="3444" y="1476"/>
              <a:ext cx="18" cy="24"/>
            </a:xfrm>
            <a:custGeom>
              <a:avLst/>
              <a:gdLst>
                <a:gd name="T0" fmla="*/ 18 w 18"/>
                <a:gd name="T1" fmla="*/ 7 h 25"/>
                <a:gd name="T2" fmla="*/ 0 w 18"/>
                <a:gd name="T3" fmla="*/ 0 h 25"/>
                <a:gd name="T4" fmla="*/ 0 w 18"/>
                <a:gd name="T5" fmla="*/ 14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5" name="Freeform 160"/>
            <p:cNvSpPr/>
            <p:nvPr/>
          </p:nvSpPr>
          <p:spPr bwMode="auto">
            <a:xfrm>
              <a:off x="3444" y="1476"/>
              <a:ext cx="18" cy="24"/>
            </a:xfrm>
            <a:custGeom>
              <a:avLst/>
              <a:gdLst>
                <a:gd name="T0" fmla="*/ 18 w 18"/>
                <a:gd name="T1" fmla="*/ 7 h 25"/>
                <a:gd name="T2" fmla="*/ 0 w 18"/>
                <a:gd name="T3" fmla="*/ 0 h 25"/>
                <a:gd name="T4" fmla="*/ 0 w 18"/>
                <a:gd name="T5" fmla="*/ 14 h 25"/>
                <a:gd name="T6" fmla="*/ 18 w 18"/>
                <a:gd name="T7" fmla="*/ 7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18" y="7"/>
                  </a:moveTo>
                  <a:lnTo>
                    <a:pt x="0" y="0"/>
                  </a:lnTo>
                  <a:lnTo>
                    <a:pt x="0" y="25"/>
                  </a:lnTo>
                  <a:lnTo>
                    <a:pt x="18" y="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6" name="Freeform 161"/>
            <p:cNvSpPr/>
            <p:nvPr/>
          </p:nvSpPr>
          <p:spPr bwMode="auto">
            <a:xfrm>
              <a:off x="3427" y="1476"/>
              <a:ext cx="17" cy="24"/>
            </a:xfrm>
            <a:custGeom>
              <a:avLst/>
              <a:gdLst>
                <a:gd name="T0" fmla="*/ 17 w 17"/>
                <a:gd name="T1" fmla="*/ 0 h 25"/>
                <a:gd name="T2" fmla="*/ 0 w 17"/>
                <a:gd name="T3" fmla="*/ 7 h 25"/>
                <a:gd name="T4" fmla="*/ 17 w 17"/>
                <a:gd name="T5" fmla="*/ 14 h 25"/>
                <a:gd name="T6" fmla="*/ 17 w 17"/>
                <a:gd name="T7" fmla="*/ 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17" y="0"/>
                  </a:moveTo>
                  <a:lnTo>
                    <a:pt x="0" y="7"/>
                  </a:lnTo>
                  <a:lnTo>
                    <a:pt x="17" y="25"/>
                  </a:lnTo>
                  <a:lnTo>
                    <a:pt x="1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7" name="Freeform 162"/>
            <p:cNvSpPr/>
            <p:nvPr/>
          </p:nvSpPr>
          <p:spPr bwMode="auto">
            <a:xfrm>
              <a:off x="3427" y="1476"/>
              <a:ext cx="17" cy="24"/>
            </a:xfrm>
            <a:custGeom>
              <a:avLst/>
              <a:gdLst>
                <a:gd name="T0" fmla="*/ 17 w 17"/>
                <a:gd name="T1" fmla="*/ 0 h 25"/>
                <a:gd name="T2" fmla="*/ 0 w 17"/>
                <a:gd name="T3" fmla="*/ 7 h 25"/>
                <a:gd name="T4" fmla="*/ 17 w 17"/>
                <a:gd name="T5" fmla="*/ 14 h 25"/>
                <a:gd name="T6" fmla="*/ 17 w 17"/>
                <a:gd name="T7" fmla="*/ 0 h 25"/>
                <a:gd name="T8" fmla="*/ 0 60000 65536"/>
                <a:gd name="T9" fmla="*/ 0 60000 65536"/>
                <a:gd name="T10" fmla="*/ 0 60000 65536"/>
                <a:gd name="T11" fmla="*/ 0 60000 65536"/>
                <a:gd name="T12" fmla="*/ 0 w 17"/>
                <a:gd name="T13" fmla="*/ 0 h 25"/>
                <a:gd name="T14" fmla="*/ 17 w 17"/>
                <a:gd name="T15" fmla="*/ 25 h 25"/>
              </a:gdLst>
              <a:ahLst/>
              <a:cxnLst>
                <a:cxn ang="T8">
                  <a:pos x="T0" y="T1"/>
                </a:cxn>
                <a:cxn ang="T9">
                  <a:pos x="T2" y="T3"/>
                </a:cxn>
                <a:cxn ang="T10">
                  <a:pos x="T4" y="T5"/>
                </a:cxn>
                <a:cxn ang="T11">
                  <a:pos x="T6" y="T7"/>
                </a:cxn>
              </a:cxnLst>
              <a:rect l="T12" t="T13" r="T14" b="T15"/>
              <a:pathLst>
                <a:path w="17" h="25">
                  <a:moveTo>
                    <a:pt x="17" y="0"/>
                  </a:moveTo>
                  <a:lnTo>
                    <a:pt x="0" y="7"/>
                  </a:lnTo>
                  <a:lnTo>
                    <a:pt x="17" y="25"/>
                  </a:lnTo>
                  <a:lnTo>
                    <a:pt x="1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38" name="Freeform 163"/>
            <p:cNvSpPr/>
            <p:nvPr/>
          </p:nvSpPr>
          <p:spPr bwMode="auto">
            <a:xfrm>
              <a:off x="3420" y="1483"/>
              <a:ext cx="24" cy="17"/>
            </a:xfrm>
            <a:custGeom>
              <a:avLst/>
              <a:gdLst>
                <a:gd name="T0" fmla="*/ 7 w 24"/>
                <a:gd name="T1" fmla="*/ 0 h 18"/>
                <a:gd name="T2" fmla="*/ 0 w 24"/>
                <a:gd name="T3" fmla="*/ 9 h 18"/>
                <a:gd name="T4" fmla="*/ 24 w 24"/>
                <a:gd name="T5" fmla="*/ 9 h 18"/>
                <a:gd name="T6" fmla="*/ 7 w 24"/>
                <a:gd name="T7" fmla="*/ 0 h 18"/>
                <a:gd name="T8" fmla="*/ 0 60000 65536"/>
                <a:gd name="T9" fmla="*/ 0 60000 65536"/>
                <a:gd name="T10" fmla="*/ 0 60000 65536"/>
                <a:gd name="T11" fmla="*/ 0 60000 65536"/>
                <a:gd name="T12" fmla="*/ 0 w 24"/>
                <a:gd name="T13" fmla="*/ 0 h 18"/>
                <a:gd name="T14" fmla="*/ 24 w 24"/>
                <a:gd name="T15" fmla="*/ 18 h 18"/>
              </a:gdLst>
              <a:ahLst/>
              <a:cxnLst>
                <a:cxn ang="T8">
                  <a:pos x="T0" y="T1"/>
                </a:cxn>
                <a:cxn ang="T9">
                  <a:pos x="T2" y="T3"/>
                </a:cxn>
                <a:cxn ang="T10">
                  <a:pos x="T4" y="T5"/>
                </a:cxn>
                <a:cxn ang="T11">
                  <a:pos x="T6" y="T7"/>
                </a:cxn>
              </a:cxnLst>
              <a:rect l="T12" t="T13" r="T14" b="T15"/>
              <a:pathLst>
                <a:path w="24" h="18">
                  <a:moveTo>
                    <a:pt x="7" y="0"/>
                  </a:moveTo>
                  <a:lnTo>
                    <a:pt x="0" y="18"/>
                  </a:lnTo>
                  <a:lnTo>
                    <a:pt x="24" y="18"/>
                  </a:lnTo>
                  <a:lnTo>
                    <a:pt x="7"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39" name="Freeform 164"/>
            <p:cNvSpPr/>
            <p:nvPr/>
          </p:nvSpPr>
          <p:spPr bwMode="auto">
            <a:xfrm>
              <a:off x="3420" y="1483"/>
              <a:ext cx="24" cy="17"/>
            </a:xfrm>
            <a:custGeom>
              <a:avLst/>
              <a:gdLst>
                <a:gd name="T0" fmla="*/ 7 w 24"/>
                <a:gd name="T1" fmla="*/ 0 h 18"/>
                <a:gd name="T2" fmla="*/ 0 w 24"/>
                <a:gd name="T3" fmla="*/ 9 h 18"/>
                <a:gd name="T4" fmla="*/ 24 w 24"/>
                <a:gd name="T5" fmla="*/ 9 h 18"/>
                <a:gd name="T6" fmla="*/ 7 w 24"/>
                <a:gd name="T7" fmla="*/ 0 h 18"/>
                <a:gd name="T8" fmla="*/ 0 60000 65536"/>
                <a:gd name="T9" fmla="*/ 0 60000 65536"/>
                <a:gd name="T10" fmla="*/ 0 60000 65536"/>
                <a:gd name="T11" fmla="*/ 0 60000 65536"/>
                <a:gd name="T12" fmla="*/ 0 w 24"/>
                <a:gd name="T13" fmla="*/ 0 h 18"/>
                <a:gd name="T14" fmla="*/ 24 w 24"/>
                <a:gd name="T15" fmla="*/ 18 h 18"/>
              </a:gdLst>
              <a:ahLst/>
              <a:cxnLst>
                <a:cxn ang="T8">
                  <a:pos x="T0" y="T1"/>
                </a:cxn>
                <a:cxn ang="T9">
                  <a:pos x="T2" y="T3"/>
                </a:cxn>
                <a:cxn ang="T10">
                  <a:pos x="T4" y="T5"/>
                </a:cxn>
                <a:cxn ang="T11">
                  <a:pos x="T6" y="T7"/>
                </a:cxn>
              </a:cxnLst>
              <a:rect l="T12" t="T13" r="T14" b="T15"/>
              <a:pathLst>
                <a:path w="24" h="18">
                  <a:moveTo>
                    <a:pt x="7" y="0"/>
                  </a:moveTo>
                  <a:lnTo>
                    <a:pt x="0" y="18"/>
                  </a:lnTo>
                  <a:lnTo>
                    <a:pt x="24" y="18"/>
                  </a:lnTo>
                  <a:lnTo>
                    <a:pt x="7"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0" name="Freeform 165"/>
            <p:cNvSpPr/>
            <p:nvPr/>
          </p:nvSpPr>
          <p:spPr bwMode="auto">
            <a:xfrm>
              <a:off x="3420" y="1500"/>
              <a:ext cx="24" cy="17"/>
            </a:xfrm>
            <a:custGeom>
              <a:avLst/>
              <a:gdLst>
                <a:gd name="T0" fmla="*/ 0 w 24"/>
                <a:gd name="T1" fmla="*/ 0 h 17"/>
                <a:gd name="T2" fmla="*/ 7 w 24"/>
                <a:gd name="T3" fmla="*/ 17 h 17"/>
                <a:gd name="T4" fmla="*/ 24 w 24"/>
                <a:gd name="T5" fmla="*/ 0 h 17"/>
                <a:gd name="T6" fmla="*/ 0 w 24"/>
                <a:gd name="T7" fmla="*/ 0 h 17"/>
                <a:gd name="T8" fmla="*/ 0 60000 65536"/>
                <a:gd name="T9" fmla="*/ 0 60000 65536"/>
                <a:gd name="T10" fmla="*/ 0 60000 65536"/>
                <a:gd name="T11" fmla="*/ 0 60000 65536"/>
                <a:gd name="T12" fmla="*/ 0 w 24"/>
                <a:gd name="T13" fmla="*/ 0 h 17"/>
                <a:gd name="T14" fmla="*/ 24 w 24"/>
                <a:gd name="T15" fmla="*/ 17 h 17"/>
              </a:gdLst>
              <a:ahLst/>
              <a:cxnLst>
                <a:cxn ang="T8">
                  <a:pos x="T0" y="T1"/>
                </a:cxn>
                <a:cxn ang="T9">
                  <a:pos x="T2" y="T3"/>
                </a:cxn>
                <a:cxn ang="T10">
                  <a:pos x="T4" y="T5"/>
                </a:cxn>
                <a:cxn ang="T11">
                  <a:pos x="T6" y="T7"/>
                </a:cxn>
              </a:cxnLst>
              <a:rect l="T12" t="T13" r="T14" b="T15"/>
              <a:pathLst>
                <a:path w="24" h="17">
                  <a:moveTo>
                    <a:pt x="0" y="0"/>
                  </a:moveTo>
                  <a:lnTo>
                    <a:pt x="7" y="17"/>
                  </a:lnTo>
                  <a:lnTo>
                    <a:pt x="24" y="0"/>
                  </a:lnTo>
                  <a:lnTo>
                    <a:pt x="0" y="0"/>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1" name="Freeform 166"/>
            <p:cNvSpPr/>
            <p:nvPr/>
          </p:nvSpPr>
          <p:spPr bwMode="auto">
            <a:xfrm>
              <a:off x="3420" y="1500"/>
              <a:ext cx="24" cy="17"/>
            </a:xfrm>
            <a:custGeom>
              <a:avLst/>
              <a:gdLst>
                <a:gd name="T0" fmla="*/ 0 w 24"/>
                <a:gd name="T1" fmla="*/ 0 h 17"/>
                <a:gd name="T2" fmla="*/ 7 w 24"/>
                <a:gd name="T3" fmla="*/ 17 h 17"/>
                <a:gd name="T4" fmla="*/ 24 w 24"/>
                <a:gd name="T5" fmla="*/ 0 h 17"/>
                <a:gd name="T6" fmla="*/ 0 w 24"/>
                <a:gd name="T7" fmla="*/ 0 h 17"/>
                <a:gd name="T8" fmla="*/ 0 60000 65536"/>
                <a:gd name="T9" fmla="*/ 0 60000 65536"/>
                <a:gd name="T10" fmla="*/ 0 60000 65536"/>
                <a:gd name="T11" fmla="*/ 0 60000 65536"/>
                <a:gd name="T12" fmla="*/ 0 w 24"/>
                <a:gd name="T13" fmla="*/ 0 h 17"/>
                <a:gd name="T14" fmla="*/ 24 w 24"/>
                <a:gd name="T15" fmla="*/ 17 h 17"/>
              </a:gdLst>
              <a:ahLst/>
              <a:cxnLst>
                <a:cxn ang="T8">
                  <a:pos x="T0" y="T1"/>
                </a:cxn>
                <a:cxn ang="T9">
                  <a:pos x="T2" y="T3"/>
                </a:cxn>
                <a:cxn ang="T10">
                  <a:pos x="T4" y="T5"/>
                </a:cxn>
                <a:cxn ang="T11">
                  <a:pos x="T6" y="T7"/>
                </a:cxn>
              </a:cxnLst>
              <a:rect l="T12" t="T13" r="T14" b="T15"/>
              <a:pathLst>
                <a:path w="24" h="17">
                  <a:moveTo>
                    <a:pt x="0" y="0"/>
                  </a:moveTo>
                  <a:lnTo>
                    <a:pt x="7" y="17"/>
                  </a:lnTo>
                  <a:lnTo>
                    <a:pt x="24" y="0"/>
                  </a:lnTo>
                  <a:lnTo>
                    <a:pt x="0" y="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2" name="Freeform 167"/>
            <p:cNvSpPr/>
            <p:nvPr/>
          </p:nvSpPr>
          <p:spPr bwMode="auto">
            <a:xfrm>
              <a:off x="3427" y="1500"/>
              <a:ext cx="17" cy="24"/>
            </a:xfrm>
            <a:custGeom>
              <a:avLst/>
              <a:gdLst>
                <a:gd name="T0" fmla="*/ 0 w 17"/>
                <a:gd name="T1" fmla="*/ 17 h 24"/>
                <a:gd name="T2" fmla="*/ 17 w 17"/>
                <a:gd name="T3" fmla="*/ 24 h 24"/>
                <a:gd name="T4" fmla="*/ 17 w 17"/>
                <a:gd name="T5" fmla="*/ 0 h 24"/>
                <a:gd name="T6" fmla="*/ 0 w 17"/>
                <a:gd name="T7" fmla="*/ 17 h 24"/>
                <a:gd name="T8" fmla="*/ 0 60000 65536"/>
                <a:gd name="T9" fmla="*/ 0 60000 65536"/>
                <a:gd name="T10" fmla="*/ 0 60000 65536"/>
                <a:gd name="T11" fmla="*/ 0 60000 65536"/>
                <a:gd name="T12" fmla="*/ 0 w 17"/>
                <a:gd name="T13" fmla="*/ 0 h 24"/>
                <a:gd name="T14" fmla="*/ 17 w 17"/>
                <a:gd name="T15" fmla="*/ 24 h 24"/>
              </a:gdLst>
              <a:ahLst/>
              <a:cxnLst>
                <a:cxn ang="T8">
                  <a:pos x="T0" y="T1"/>
                </a:cxn>
                <a:cxn ang="T9">
                  <a:pos x="T2" y="T3"/>
                </a:cxn>
                <a:cxn ang="T10">
                  <a:pos x="T4" y="T5"/>
                </a:cxn>
                <a:cxn ang="T11">
                  <a:pos x="T6" y="T7"/>
                </a:cxn>
              </a:cxnLst>
              <a:rect l="T12" t="T13" r="T14" b="T15"/>
              <a:pathLst>
                <a:path w="17" h="24">
                  <a:moveTo>
                    <a:pt x="0" y="17"/>
                  </a:moveTo>
                  <a:lnTo>
                    <a:pt x="17" y="24"/>
                  </a:lnTo>
                  <a:lnTo>
                    <a:pt x="17" y="0"/>
                  </a:lnTo>
                  <a:lnTo>
                    <a:pt x="0" y="1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3" name="Freeform 168"/>
            <p:cNvSpPr/>
            <p:nvPr/>
          </p:nvSpPr>
          <p:spPr bwMode="auto">
            <a:xfrm>
              <a:off x="3427" y="1500"/>
              <a:ext cx="17" cy="24"/>
            </a:xfrm>
            <a:custGeom>
              <a:avLst/>
              <a:gdLst>
                <a:gd name="T0" fmla="*/ 0 w 17"/>
                <a:gd name="T1" fmla="*/ 17 h 24"/>
                <a:gd name="T2" fmla="*/ 17 w 17"/>
                <a:gd name="T3" fmla="*/ 24 h 24"/>
                <a:gd name="T4" fmla="*/ 17 w 17"/>
                <a:gd name="T5" fmla="*/ 0 h 24"/>
                <a:gd name="T6" fmla="*/ 0 w 17"/>
                <a:gd name="T7" fmla="*/ 17 h 24"/>
                <a:gd name="T8" fmla="*/ 0 60000 65536"/>
                <a:gd name="T9" fmla="*/ 0 60000 65536"/>
                <a:gd name="T10" fmla="*/ 0 60000 65536"/>
                <a:gd name="T11" fmla="*/ 0 60000 65536"/>
                <a:gd name="T12" fmla="*/ 0 w 17"/>
                <a:gd name="T13" fmla="*/ 0 h 24"/>
                <a:gd name="T14" fmla="*/ 17 w 17"/>
                <a:gd name="T15" fmla="*/ 24 h 24"/>
              </a:gdLst>
              <a:ahLst/>
              <a:cxnLst>
                <a:cxn ang="T8">
                  <a:pos x="T0" y="T1"/>
                </a:cxn>
                <a:cxn ang="T9">
                  <a:pos x="T2" y="T3"/>
                </a:cxn>
                <a:cxn ang="T10">
                  <a:pos x="T4" y="T5"/>
                </a:cxn>
                <a:cxn ang="T11">
                  <a:pos x="T6" y="T7"/>
                </a:cxn>
              </a:cxnLst>
              <a:rect l="T12" t="T13" r="T14" b="T15"/>
              <a:pathLst>
                <a:path w="17" h="24">
                  <a:moveTo>
                    <a:pt x="0" y="17"/>
                  </a:moveTo>
                  <a:lnTo>
                    <a:pt x="17" y="24"/>
                  </a:lnTo>
                  <a:lnTo>
                    <a:pt x="17" y="0"/>
                  </a:lnTo>
                  <a:lnTo>
                    <a:pt x="0" y="1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4" name="Freeform 169"/>
            <p:cNvSpPr/>
            <p:nvPr/>
          </p:nvSpPr>
          <p:spPr bwMode="auto">
            <a:xfrm>
              <a:off x="3444" y="1500"/>
              <a:ext cx="18" cy="24"/>
            </a:xfrm>
            <a:custGeom>
              <a:avLst/>
              <a:gdLst>
                <a:gd name="T0" fmla="*/ 0 w 18"/>
                <a:gd name="T1" fmla="*/ 24 h 24"/>
                <a:gd name="T2" fmla="*/ 18 w 18"/>
                <a:gd name="T3" fmla="*/ 17 h 24"/>
                <a:gd name="T4" fmla="*/ 0 w 18"/>
                <a:gd name="T5" fmla="*/ 0 h 24"/>
                <a:gd name="T6" fmla="*/ 0 w 18"/>
                <a:gd name="T7" fmla="*/ 24 h 24"/>
                <a:gd name="T8" fmla="*/ 0 60000 65536"/>
                <a:gd name="T9" fmla="*/ 0 60000 65536"/>
                <a:gd name="T10" fmla="*/ 0 60000 65536"/>
                <a:gd name="T11" fmla="*/ 0 60000 65536"/>
                <a:gd name="T12" fmla="*/ 0 w 18"/>
                <a:gd name="T13" fmla="*/ 0 h 24"/>
                <a:gd name="T14" fmla="*/ 18 w 18"/>
                <a:gd name="T15" fmla="*/ 24 h 24"/>
              </a:gdLst>
              <a:ahLst/>
              <a:cxnLst>
                <a:cxn ang="T8">
                  <a:pos x="T0" y="T1"/>
                </a:cxn>
                <a:cxn ang="T9">
                  <a:pos x="T2" y="T3"/>
                </a:cxn>
                <a:cxn ang="T10">
                  <a:pos x="T4" y="T5"/>
                </a:cxn>
                <a:cxn ang="T11">
                  <a:pos x="T6" y="T7"/>
                </a:cxn>
              </a:cxnLst>
              <a:rect l="T12" t="T13" r="T14" b="T15"/>
              <a:pathLst>
                <a:path w="18" h="24">
                  <a:moveTo>
                    <a:pt x="0" y="24"/>
                  </a:moveTo>
                  <a:lnTo>
                    <a:pt x="18" y="17"/>
                  </a:lnTo>
                  <a:lnTo>
                    <a:pt x="0" y="0"/>
                  </a:lnTo>
                  <a:lnTo>
                    <a:pt x="0" y="24"/>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5" name="Freeform 170"/>
            <p:cNvSpPr/>
            <p:nvPr/>
          </p:nvSpPr>
          <p:spPr bwMode="auto">
            <a:xfrm>
              <a:off x="3444" y="1500"/>
              <a:ext cx="18" cy="24"/>
            </a:xfrm>
            <a:custGeom>
              <a:avLst/>
              <a:gdLst>
                <a:gd name="T0" fmla="*/ 0 w 18"/>
                <a:gd name="T1" fmla="*/ 24 h 24"/>
                <a:gd name="T2" fmla="*/ 18 w 18"/>
                <a:gd name="T3" fmla="*/ 17 h 24"/>
                <a:gd name="T4" fmla="*/ 0 w 18"/>
                <a:gd name="T5" fmla="*/ 0 h 24"/>
                <a:gd name="T6" fmla="*/ 0 w 18"/>
                <a:gd name="T7" fmla="*/ 24 h 24"/>
                <a:gd name="T8" fmla="*/ 0 60000 65536"/>
                <a:gd name="T9" fmla="*/ 0 60000 65536"/>
                <a:gd name="T10" fmla="*/ 0 60000 65536"/>
                <a:gd name="T11" fmla="*/ 0 60000 65536"/>
                <a:gd name="T12" fmla="*/ 0 w 18"/>
                <a:gd name="T13" fmla="*/ 0 h 24"/>
                <a:gd name="T14" fmla="*/ 18 w 18"/>
                <a:gd name="T15" fmla="*/ 24 h 24"/>
              </a:gdLst>
              <a:ahLst/>
              <a:cxnLst>
                <a:cxn ang="T8">
                  <a:pos x="T0" y="T1"/>
                </a:cxn>
                <a:cxn ang="T9">
                  <a:pos x="T2" y="T3"/>
                </a:cxn>
                <a:cxn ang="T10">
                  <a:pos x="T4" y="T5"/>
                </a:cxn>
                <a:cxn ang="T11">
                  <a:pos x="T6" y="T7"/>
                </a:cxn>
              </a:cxnLst>
              <a:rect l="T12" t="T13" r="T14" b="T15"/>
              <a:pathLst>
                <a:path w="18" h="24">
                  <a:moveTo>
                    <a:pt x="0" y="24"/>
                  </a:moveTo>
                  <a:lnTo>
                    <a:pt x="18" y="17"/>
                  </a:lnTo>
                  <a:lnTo>
                    <a:pt x="0" y="0"/>
                  </a:lnTo>
                  <a:lnTo>
                    <a:pt x="0" y="24"/>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6" name="Freeform 171"/>
            <p:cNvSpPr/>
            <p:nvPr/>
          </p:nvSpPr>
          <p:spPr bwMode="auto">
            <a:xfrm>
              <a:off x="3444" y="1500"/>
              <a:ext cx="25" cy="17"/>
            </a:xfrm>
            <a:custGeom>
              <a:avLst/>
              <a:gdLst>
                <a:gd name="T0" fmla="*/ 18 w 25"/>
                <a:gd name="T1" fmla="*/ 17 h 17"/>
                <a:gd name="T2" fmla="*/ 25 w 25"/>
                <a:gd name="T3" fmla="*/ 0 h 17"/>
                <a:gd name="T4" fmla="*/ 0 w 25"/>
                <a:gd name="T5" fmla="*/ 0 h 17"/>
                <a:gd name="T6" fmla="*/ 18 w 25"/>
                <a:gd name="T7" fmla="*/ 17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18" y="17"/>
                  </a:moveTo>
                  <a:lnTo>
                    <a:pt x="25" y="0"/>
                  </a:lnTo>
                  <a:lnTo>
                    <a:pt x="0" y="0"/>
                  </a:lnTo>
                  <a:lnTo>
                    <a:pt x="18" y="17"/>
                  </a:lnTo>
                  <a:close/>
                </a:path>
              </a:pathLst>
            </a:custGeom>
            <a:solidFill>
              <a:srgbClr val="FF00FF"/>
            </a:solidFill>
            <a:ln w="28575" cmpd="sng">
              <a:solidFill>
                <a:schemeClr val="tx1"/>
              </a:solidFill>
              <a:round/>
            </a:ln>
          </p:spPr>
          <p:txBody>
            <a:bodyPr/>
            <a:lstStyle/>
            <a:p>
              <a:endParaRPr lang="zh-CN" altLang="en-US">
                <a:latin typeface="Times New Roman" panose="02020603050405020304" charset="0"/>
              </a:endParaRPr>
            </a:p>
          </p:txBody>
        </p:sp>
        <p:sp>
          <p:nvSpPr>
            <p:cNvPr id="154747" name="Freeform 172"/>
            <p:cNvSpPr/>
            <p:nvPr/>
          </p:nvSpPr>
          <p:spPr bwMode="auto">
            <a:xfrm>
              <a:off x="3444" y="1500"/>
              <a:ext cx="25" cy="17"/>
            </a:xfrm>
            <a:custGeom>
              <a:avLst/>
              <a:gdLst>
                <a:gd name="T0" fmla="*/ 18 w 25"/>
                <a:gd name="T1" fmla="*/ 17 h 17"/>
                <a:gd name="T2" fmla="*/ 25 w 25"/>
                <a:gd name="T3" fmla="*/ 0 h 17"/>
                <a:gd name="T4" fmla="*/ 0 w 25"/>
                <a:gd name="T5" fmla="*/ 0 h 17"/>
                <a:gd name="T6" fmla="*/ 18 w 25"/>
                <a:gd name="T7" fmla="*/ 17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18" y="17"/>
                  </a:moveTo>
                  <a:lnTo>
                    <a:pt x="25" y="0"/>
                  </a:lnTo>
                  <a:lnTo>
                    <a:pt x="0" y="0"/>
                  </a:lnTo>
                  <a:lnTo>
                    <a:pt x="18" y="17"/>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54748" name="Line 173"/>
            <p:cNvSpPr>
              <a:spLocks noChangeShapeType="1"/>
            </p:cNvSpPr>
            <p:nvPr/>
          </p:nvSpPr>
          <p:spPr bwMode="auto">
            <a:xfrm>
              <a:off x="3984" y="2266"/>
              <a:ext cx="14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54749" name="Line 174"/>
            <p:cNvSpPr>
              <a:spLocks noChangeShapeType="1"/>
            </p:cNvSpPr>
            <p:nvPr/>
          </p:nvSpPr>
          <p:spPr bwMode="auto">
            <a:xfrm>
              <a:off x="5280" y="682"/>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0" name="Line 175"/>
            <p:cNvSpPr>
              <a:spLocks noChangeShapeType="1"/>
            </p:cNvSpPr>
            <p:nvPr/>
          </p:nvSpPr>
          <p:spPr bwMode="auto">
            <a:xfrm>
              <a:off x="5280" y="1248"/>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1" name="Line 176"/>
            <p:cNvSpPr>
              <a:spLocks noChangeShapeType="1"/>
            </p:cNvSpPr>
            <p:nvPr/>
          </p:nvSpPr>
          <p:spPr bwMode="auto">
            <a:xfrm>
              <a:off x="5280" y="1776"/>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2" name="Line 177"/>
            <p:cNvSpPr>
              <a:spLocks noChangeShapeType="1"/>
            </p:cNvSpPr>
            <p:nvPr/>
          </p:nvSpPr>
          <p:spPr bwMode="auto">
            <a:xfrm>
              <a:off x="5280" y="2314"/>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54753" name="Line 178"/>
            <p:cNvSpPr>
              <a:spLocks noChangeShapeType="1"/>
            </p:cNvSpPr>
            <p:nvPr/>
          </p:nvSpPr>
          <p:spPr bwMode="auto">
            <a:xfrm>
              <a:off x="2425" y="618"/>
              <a:ext cx="144"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grpSp>
      <p:sp>
        <p:nvSpPr>
          <p:cNvPr id="133299" name="Text Box 179"/>
          <p:cNvSpPr txBox="1">
            <a:spLocks noChangeArrowheads="1"/>
          </p:cNvSpPr>
          <p:nvPr/>
        </p:nvSpPr>
        <p:spPr bwMode="auto">
          <a:xfrm>
            <a:off x="659345" y="5105400"/>
            <a:ext cx="3074229" cy="519113"/>
          </a:xfrm>
          <a:prstGeom prst="rect">
            <a:avLst/>
          </a:prstGeom>
          <a:noFill/>
          <a:ln w="38100" cap="sq">
            <a:noFill/>
            <a:miter lim="800000"/>
          </a:ln>
          <a:effectLst/>
        </p:spPr>
        <p:txBody>
          <a:bodyPr wrap="squar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006600"/>
                </a:solidFill>
                <a:effectLst>
                  <a:outerShdw blurRad="38100" dist="38100" dir="2700000" algn="tl">
                    <a:srgbClr val="DDDDDD"/>
                  </a:outerShdw>
                </a:effectLst>
              </a:rPr>
              <a:t>双 </a:t>
            </a:r>
            <a:r>
              <a:rPr lang="en-US" altLang="zh-CN" sz="2800" b="1" dirty="0">
                <a:solidFill>
                  <a:srgbClr val="006600"/>
                </a:solidFill>
                <a:effectLst>
                  <a:outerShdw blurRad="38100" dist="38100" dir="2700000" algn="tl">
                    <a:srgbClr val="DDDDDD"/>
                  </a:outerShdw>
                </a:effectLst>
              </a:rPr>
              <a:t>2/4 </a:t>
            </a:r>
            <a:r>
              <a:rPr lang="zh-CN" altLang="en-US" sz="2800" b="1" dirty="0">
                <a:solidFill>
                  <a:srgbClr val="006600"/>
                </a:solidFill>
                <a:effectLst>
                  <a:outerShdw blurRad="38100" dist="38100" dir="2700000" algn="tl">
                    <a:srgbClr val="DDDDDD"/>
                  </a:outerShdw>
                </a:effectLst>
              </a:rPr>
              <a:t>线译码器</a:t>
            </a:r>
          </a:p>
        </p:txBody>
      </p:sp>
      <p:sp>
        <p:nvSpPr>
          <p:cNvPr id="133300" name="Text Box 180"/>
          <p:cNvSpPr txBox="1">
            <a:spLocks noChangeArrowheads="1"/>
          </p:cNvSpPr>
          <p:nvPr/>
        </p:nvSpPr>
        <p:spPr bwMode="auto">
          <a:xfrm>
            <a:off x="5486400" y="5105400"/>
            <a:ext cx="2895600" cy="519113"/>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6600"/>
                </a:solidFill>
                <a:effectLst>
                  <a:outerShdw blurRad="38100" dist="38100" dir="2700000" algn="tl">
                    <a:srgbClr val="DDDDDD"/>
                  </a:outerShdw>
                </a:effectLst>
              </a:rPr>
              <a:t>A</a:t>
            </a:r>
            <a:r>
              <a:rPr lang="en-US" altLang="zh-CN" sz="2800" b="1" baseline="-25000">
                <a:solidFill>
                  <a:srgbClr val="006600"/>
                </a:solidFill>
                <a:effectLst>
                  <a:outerShdw blurRad="38100" dist="38100" dir="2700000" algn="tl">
                    <a:srgbClr val="DDDDDD"/>
                  </a:outerShdw>
                </a:effectLst>
              </a:rPr>
              <a:t>0</a:t>
            </a:r>
            <a:r>
              <a:rPr lang="zh-CN" altLang="en-US" sz="2800" b="1">
                <a:solidFill>
                  <a:srgbClr val="006600"/>
                </a:solidFill>
                <a:effectLst>
                  <a:outerShdw blurRad="38100" dist="38100" dir="2700000" algn="tl">
                    <a:srgbClr val="DDDDDD"/>
                  </a:outerShdw>
                </a:effectLst>
              </a:rPr>
              <a:t>、</a:t>
            </a:r>
            <a:r>
              <a:rPr lang="en-US" altLang="zh-CN" sz="2800" b="1" i="1">
                <a:solidFill>
                  <a:srgbClr val="006600"/>
                </a:solidFill>
                <a:effectLst>
                  <a:outerShdw blurRad="38100" dist="38100" dir="2700000" algn="tl">
                    <a:srgbClr val="DDDDDD"/>
                  </a:outerShdw>
                </a:effectLst>
              </a:rPr>
              <a:t>A</a:t>
            </a:r>
            <a:r>
              <a:rPr lang="en-US" altLang="zh-CN" sz="2800" b="1" baseline="-25000">
                <a:solidFill>
                  <a:srgbClr val="006600"/>
                </a:solidFill>
                <a:effectLst>
                  <a:outerShdw blurRad="38100" dist="38100" dir="2700000" algn="tl">
                    <a:srgbClr val="DDDDDD"/>
                  </a:outerShdw>
                </a:effectLst>
              </a:rPr>
              <a:t>1</a:t>
            </a:r>
            <a:r>
              <a:rPr lang="zh-CN" altLang="en-US" sz="2800" b="1">
                <a:solidFill>
                  <a:srgbClr val="006600"/>
                </a:solidFill>
                <a:effectLst>
                  <a:outerShdw blurRad="38100" dist="38100" dir="2700000" algn="tl">
                    <a:srgbClr val="DDDDDD"/>
                  </a:outerShdw>
                </a:effectLst>
              </a:rPr>
              <a:t>是输入端</a:t>
            </a:r>
          </a:p>
        </p:txBody>
      </p:sp>
      <p:grpSp>
        <p:nvGrpSpPr>
          <p:cNvPr id="9" name="Group 181"/>
          <p:cNvGrpSpPr/>
          <p:nvPr/>
        </p:nvGrpSpPr>
        <p:grpSpPr bwMode="auto">
          <a:xfrm>
            <a:off x="762000" y="5638800"/>
            <a:ext cx="2819400" cy="519113"/>
            <a:chOff x="3792" y="2208"/>
            <a:chExt cx="1776" cy="327"/>
          </a:xfrm>
        </p:grpSpPr>
        <p:sp>
          <p:nvSpPr>
            <p:cNvPr id="133302" name="Text Box 182"/>
            <p:cNvSpPr txBox="1">
              <a:spLocks noChangeArrowheads="1"/>
            </p:cNvSpPr>
            <p:nvPr/>
          </p:nvSpPr>
          <p:spPr bwMode="auto">
            <a:xfrm>
              <a:off x="3792" y="2208"/>
              <a:ext cx="1776"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i="1">
                  <a:solidFill>
                    <a:srgbClr val="006600"/>
                  </a:solidFill>
                  <a:effectLst>
                    <a:outerShdw blurRad="38100" dist="38100" dir="2700000" algn="tl">
                      <a:srgbClr val="DDDDDD"/>
                    </a:outerShdw>
                  </a:effectLst>
                </a:rPr>
                <a:t>Y</a:t>
              </a:r>
              <a:r>
                <a:rPr lang="en-US" altLang="zh-CN" sz="2800" b="1" baseline="-25000">
                  <a:solidFill>
                    <a:srgbClr val="006600"/>
                  </a:solidFill>
                  <a:effectLst>
                    <a:outerShdw blurRad="38100" dist="38100" dir="2700000" algn="tl">
                      <a:srgbClr val="DDDDDD"/>
                    </a:outerShdw>
                  </a:effectLst>
                </a:rPr>
                <a:t>0</a:t>
              </a:r>
              <a:r>
                <a:rPr lang="en-US" altLang="zh-CN" sz="2800" b="1">
                  <a:solidFill>
                    <a:srgbClr val="006600"/>
                  </a:solidFill>
                  <a:effectLst>
                    <a:outerShdw blurRad="38100" dist="38100" dir="2700000" algn="tl">
                      <a:srgbClr val="DDDDDD"/>
                    </a:outerShdw>
                  </a:effectLst>
                </a:rPr>
                <a:t>~</a:t>
              </a:r>
              <a:r>
                <a:rPr lang="en-US" altLang="zh-CN" sz="2800" b="1" i="1">
                  <a:solidFill>
                    <a:srgbClr val="006600"/>
                  </a:solidFill>
                  <a:effectLst>
                    <a:outerShdw blurRad="38100" dist="38100" dir="2700000" algn="tl">
                      <a:srgbClr val="DDDDDD"/>
                    </a:outerShdw>
                  </a:effectLst>
                </a:rPr>
                <a:t>Y</a:t>
              </a:r>
              <a:r>
                <a:rPr lang="en-US" altLang="zh-CN" sz="2800" b="1" baseline="-25000">
                  <a:solidFill>
                    <a:srgbClr val="006600"/>
                  </a:solidFill>
                  <a:effectLst>
                    <a:outerShdw blurRad="38100" dist="38100" dir="2700000" algn="tl">
                      <a:srgbClr val="DDDDDD"/>
                    </a:outerShdw>
                  </a:effectLst>
                </a:rPr>
                <a:t>3</a:t>
              </a:r>
              <a:r>
                <a:rPr lang="zh-CN" altLang="en-US" sz="2800" b="1">
                  <a:solidFill>
                    <a:srgbClr val="006600"/>
                  </a:solidFill>
                  <a:effectLst>
                    <a:outerShdw blurRad="38100" dist="38100" dir="2700000" algn="tl">
                      <a:srgbClr val="DDDDDD"/>
                    </a:outerShdw>
                  </a:effectLst>
                </a:rPr>
                <a:t>是输出端</a:t>
              </a:r>
            </a:p>
          </p:txBody>
        </p:sp>
        <p:sp>
          <p:nvSpPr>
            <p:cNvPr id="154634" name="Line 183"/>
            <p:cNvSpPr>
              <a:spLocks noChangeShapeType="1"/>
            </p:cNvSpPr>
            <p:nvPr/>
          </p:nvSpPr>
          <p:spPr bwMode="auto">
            <a:xfrm>
              <a:off x="3936"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54635" name="Line 184"/>
            <p:cNvSpPr>
              <a:spLocks noChangeShapeType="1"/>
            </p:cNvSpPr>
            <p:nvPr/>
          </p:nvSpPr>
          <p:spPr bwMode="auto">
            <a:xfrm>
              <a:off x="4272"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pSp>
        <p:nvGrpSpPr>
          <p:cNvPr id="10" name="Group 185"/>
          <p:cNvGrpSpPr/>
          <p:nvPr/>
        </p:nvGrpSpPr>
        <p:grpSpPr bwMode="auto">
          <a:xfrm>
            <a:off x="5105400" y="5653088"/>
            <a:ext cx="2286000" cy="519112"/>
            <a:chOff x="3552" y="2664"/>
            <a:chExt cx="1440" cy="327"/>
          </a:xfrm>
        </p:grpSpPr>
        <p:sp>
          <p:nvSpPr>
            <p:cNvPr id="133306" name="Text Box 186"/>
            <p:cNvSpPr txBox="1">
              <a:spLocks noChangeArrowheads="1"/>
            </p:cNvSpPr>
            <p:nvPr/>
          </p:nvSpPr>
          <p:spPr bwMode="auto">
            <a:xfrm>
              <a:off x="3552" y="2664"/>
              <a:ext cx="1440" cy="327"/>
            </a:xfrm>
            <a:prstGeom prst="rect">
              <a:avLst/>
            </a:prstGeom>
            <a:noFill/>
            <a:ln w="38100" cap="sq">
              <a:noFill/>
              <a:miter lim="800000"/>
            </a:ln>
            <a:effectLst/>
          </p:spPr>
          <p:txBody>
            <a:bodyPr anchor="ctr">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en-US" altLang="zh-CN" sz="2800" b="1" i="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S</a:t>
              </a: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是使能端</a:t>
              </a:r>
            </a:p>
          </p:txBody>
        </p:sp>
        <p:sp>
          <p:nvSpPr>
            <p:cNvPr id="154632" name="Line 187"/>
            <p:cNvSpPr>
              <a:spLocks noChangeShapeType="1"/>
            </p:cNvSpPr>
            <p:nvPr/>
          </p:nvSpPr>
          <p:spPr bwMode="auto">
            <a:xfrm>
              <a:off x="3840" y="273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99"/>
                                        </p:tgtEl>
                                        <p:attrNameLst>
                                          <p:attrName>style.visibility</p:attrName>
                                        </p:attrNameLst>
                                      </p:cBhvr>
                                      <p:to>
                                        <p:strVal val="visible"/>
                                      </p:to>
                                    </p:set>
                                    <p:animEffect transition="in" filter="wipe(left)">
                                      <p:cBhvr>
                                        <p:cTn id="7" dur="500"/>
                                        <p:tgtEl>
                                          <p:spTgt spid="133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00"/>
                                        </p:tgtEl>
                                        <p:attrNameLst>
                                          <p:attrName>style.visibility</p:attrName>
                                        </p:attrNameLst>
                                      </p:cBhvr>
                                      <p:to>
                                        <p:strVal val="visible"/>
                                      </p:to>
                                    </p:set>
                                    <p:animEffect transition="in" filter="wipe(left)">
                                      <p:cBhvr>
                                        <p:cTn id="12" dur="500"/>
                                        <p:tgtEl>
                                          <p:spTgt spid="133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9" grpId="0" autoUpdateAnimBg="0"/>
      <p:bldP spid="13330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685800" y="1295400"/>
            <a:ext cx="4316413" cy="4244975"/>
            <a:chOff x="401" y="974"/>
            <a:chExt cx="2719" cy="2674"/>
          </a:xfrm>
        </p:grpSpPr>
        <p:sp>
          <p:nvSpPr>
            <p:cNvPr id="155667" name="Line 3"/>
            <p:cNvSpPr>
              <a:spLocks noChangeShapeType="1"/>
            </p:cNvSpPr>
            <p:nvPr/>
          </p:nvSpPr>
          <p:spPr bwMode="auto">
            <a:xfrm>
              <a:off x="432" y="1374"/>
              <a:ext cx="2637" cy="9"/>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68" name="Line 4"/>
            <p:cNvSpPr>
              <a:spLocks noChangeShapeType="1"/>
            </p:cNvSpPr>
            <p:nvPr/>
          </p:nvSpPr>
          <p:spPr bwMode="auto">
            <a:xfrm>
              <a:off x="432" y="1710"/>
              <a:ext cx="2646" cy="1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69" name="Line 5"/>
            <p:cNvSpPr>
              <a:spLocks noChangeShapeType="1"/>
            </p:cNvSpPr>
            <p:nvPr/>
          </p:nvSpPr>
          <p:spPr bwMode="auto">
            <a:xfrm>
              <a:off x="432" y="3630"/>
              <a:ext cx="2592" cy="0"/>
            </a:xfrm>
            <a:prstGeom prst="line">
              <a:avLst/>
            </a:prstGeom>
            <a:noFill/>
            <a:ln w="28575">
              <a:solidFill>
                <a:srgbClr val="333300"/>
              </a:solidFill>
              <a:round/>
            </a:ln>
          </p:spPr>
          <p:txBody>
            <a:bodyPr wrap="none" anchor="ctr">
              <a:spAutoFit/>
            </a:bodyPr>
            <a:lstStyle/>
            <a:p>
              <a:endParaRPr lang="zh-CN" altLang="en-US">
                <a:latin typeface="Times New Roman" panose="02020603050405020304" charset="0"/>
              </a:endParaRPr>
            </a:p>
          </p:txBody>
        </p:sp>
        <p:sp>
          <p:nvSpPr>
            <p:cNvPr id="155670" name="Line 6"/>
            <p:cNvSpPr>
              <a:spLocks noChangeShapeType="1"/>
            </p:cNvSpPr>
            <p:nvPr/>
          </p:nvSpPr>
          <p:spPr bwMode="auto">
            <a:xfrm>
              <a:off x="432"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1" name="Line 7"/>
            <p:cNvSpPr>
              <a:spLocks noChangeShapeType="1"/>
            </p:cNvSpPr>
            <p:nvPr/>
          </p:nvSpPr>
          <p:spPr bwMode="auto">
            <a:xfrm>
              <a:off x="432" y="2046"/>
              <a:ext cx="2637" cy="0"/>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2" name="Line 8"/>
            <p:cNvSpPr>
              <a:spLocks noChangeShapeType="1"/>
            </p:cNvSpPr>
            <p:nvPr/>
          </p:nvSpPr>
          <p:spPr bwMode="auto">
            <a:xfrm>
              <a:off x="1584"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673" name="Text Box 9"/>
            <p:cNvSpPr txBox="1">
              <a:spLocks noChangeArrowheads="1"/>
            </p:cNvSpPr>
            <p:nvPr/>
          </p:nvSpPr>
          <p:spPr bwMode="auto">
            <a:xfrm>
              <a:off x="401" y="1392"/>
              <a:ext cx="120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dirty="0">
                  <a:solidFill>
                    <a:schemeClr val="bg1"/>
                  </a:solidFill>
                </a:rPr>
                <a:t>    </a:t>
              </a:r>
              <a:r>
                <a:rPr lang="zh-CN" altLang="en-US" sz="2800" b="1" dirty="0">
                  <a:solidFill>
                    <a:srgbClr val="333300"/>
                  </a:solidFill>
                </a:rPr>
                <a:t>输   入</a:t>
              </a:r>
            </a:p>
          </p:txBody>
        </p:sp>
        <p:sp>
          <p:nvSpPr>
            <p:cNvPr id="155674" name="Rectangle 10"/>
            <p:cNvSpPr>
              <a:spLocks noChangeArrowheads="1"/>
            </p:cNvSpPr>
            <p:nvPr/>
          </p:nvSpPr>
          <p:spPr bwMode="auto">
            <a:xfrm>
              <a:off x="1314" y="1374"/>
              <a:ext cx="1806" cy="327"/>
            </a:xfrm>
            <a:prstGeom prst="rect">
              <a:avLst/>
            </a:prstGeom>
            <a:noFill/>
            <a:ln>
              <a:noFill/>
            </a:ln>
          </p:spPr>
          <p:txBody>
            <a:bodyPr>
              <a:spAutoFit/>
            </a:bodyPr>
            <a:lstStyle/>
            <a:p>
              <a:pPr>
                <a:spcBef>
                  <a:spcPct val="50000"/>
                </a:spcBef>
              </a:pPr>
              <a:r>
                <a:rPr lang="en-US" altLang="zh-CN" sz="2800" b="1" dirty="0">
                  <a:solidFill>
                    <a:srgbClr val="333300"/>
                  </a:solidFill>
                  <a:latin typeface="Times New Roman" panose="02020603050405020304" charset="0"/>
                </a:rPr>
                <a:t>         </a:t>
              </a:r>
              <a:r>
                <a:rPr lang="zh-CN" altLang="en-US" sz="2800" b="1" dirty="0">
                  <a:solidFill>
                    <a:srgbClr val="333300"/>
                  </a:solidFill>
                  <a:latin typeface="Times New Roman" panose="02020603050405020304" charset="0"/>
                </a:rPr>
                <a:t>输    出</a:t>
              </a:r>
            </a:p>
          </p:txBody>
        </p:sp>
        <p:sp>
          <p:nvSpPr>
            <p:cNvPr id="155675" name="Text Box 11"/>
            <p:cNvSpPr txBox="1">
              <a:spLocks noChangeArrowheads="1"/>
            </p:cNvSpPr>
            <p:nvPr/>
          </p:nvSpPr>
          <p:spPr bwMode="auto">
            <a:xfrm>
              <a:off x="576" y="1710"/>
              <a:ext cx="24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S</a:t>
              </a:r>
              <a:endParaRPr lang="en-US" altLang="zh-CN" sz="2800" b="1">
                <a:solidFill>
                  <a:schemeClr val="bg1"/>
                </a:solidFill>
              </a:endParaRPr>
            </a:p>
          </p:txBody>
        </p:sp>
        <p:sp>
          <p:nvSpPr>
            <p:cNvPr id="155676" name="Line 12"/>
            <p:cNvSpPr>
              <a:spLocks noChangeShapeType="1"/>
            </p:cNvSpPr>
            <p:nvPr/>
          </p:nvSpPr>
          <p:spPr bwMode="auto">
            <a:xfrm>
              <a:off x="576" y="1758"/>
              <a:ext cx="192" cy="0"/>
            </a:xfrm>
            <a:prstGeom prst="line">
              <a:avLst/>
            </a:prstGeom>
            <a:noFill/>
            <a:ln w="28575">
              <a:solidFill>
                <a:srgbClr val="333300"/>
              </a:solidFill>
              <a:round/>
            </a:ln>
          </p:spPr>
          <p:txBody>
            <a:bodyPr wrap="none" anchor="ctr">
              <a:spAutoFit/>
            </a:bodyPr>
            <a:lstStyle/>
            <a:p>
              <a:endParaRPr lang="zh-CN" altLang="en-US">
                <a:latin typeface="Times New Roman" panose="02020603050405020304" charset="0"/>
              </a:endParaRPr>
            </a:p>
          </p:txBody>
        </p:sp>
        <p:sp>
          <p:nvSpPr>
            <p:cNvPr id="155677" name="Text Box 13"/>
            <p:cNvSpPr txBox="1">
              <a:spLocks noChangeArrowheads="1"/>
            </p:cNvSpPr>
            <p:nvPr/>
          </p:nvSpPr>
          <p:spPr bwMode="auto">
            <a:xfrm>
              <a:off x="1152" y="1710"/>
              <a:ext cx="48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A</a:t>
              </a:r>
              <a:r>
                <a:rPr lang="en-US" altLang="zh-CN" sz="2800" b="1" baseline="-25000">
                  <a:solidFill>
                    <a:srgbClr val="333300"/>
                  </a:solidFill>
                </a:rPr>
                <a:t>0</a:t>
              </a:r>
              <a:endParaRPr lang="en-US" altLang="zh-CN" sz="2800" b="1">
                <a:solidFill>
                  <a:srgbClr val="333300"/>
                </a:solidFill>
              </a:endParaRPr>
            </a:p>
          </p:txBody>
        </p:sp>
        <p:sp>
          <p:nvSpPr>
            <p:cNvPr id="155678" name="Rectangle 14"/>
            <p:cNvSpPr>
              <a:spLocks noChangeArrowheads="1"/>
            </p:cNvSpPr>
            <p:nvPr/>
          </p:nvSpPr>
          <p:spPr bwMode="auto">
            <a:xfrm>
              <a:off x="864" y="1710"/>
              <a:ext cx="34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baseline="-25000">
                  <a:solidFill>
                    <a:srgbClr val="333300"/>
                  </a:solidFill>
                  <a:latin typeface="Times New Roman" panose="02020603050405020304" charset="0"/>
                </a:rPr>
                <a:t>1</a:t>
              </a:r>
            </a:p>
          </p:txBody>
        </p:sp>
        <p:sp>
          <p:nvSpPr>
            <p:cNvPr id="155679" name="Rectangle 15"/>
            <p:cNvSpPr>
              <a:spLocks noChangeArrowheads="1"/>
            </p:cNvSpPr>
            <p:nvPr/>
          </p:nvSpPr>
          <p:spPr bwMode="auto">
            <a:xfrm>
              <a:off x="2640" y="1737"/>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0</a:t>
              </a:r>
            </a:p>
          </p:txBody>
        </p:sp>
        <p:sp>
          <p:nvSpPr>
            <p:cNvPr id="155680" name="Text Box 16"/>
            <p:cNvSpPr txBox="1">
              <a:spLocks noChangeArrowheads="1"/>
            </p:cNvSpPr>
            <p:nvPr/>
          </p:nvSpPr>
          <p:spPr bwMode="auto">
            <a:xfrm>
              <a:off x="576" y="2046"/>
              <a:ext cx="228"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p>
          </p:txBody>
        </p:sp>
        <p:sp>
          <p:nvSpPr>
            <p:cNvPr id="155681" name="Rectangle 17"/>
            <p:cNvSpPr>
              <a:spLocks noChangeArrowheads="1"/>
            </p:cNvSpPr>
            <p:nvPr/>
          </p:nvSpPr>
          <p:spPr bwMode="auto">
            <a:xfrm>
              <a:off x="2697" y="2060"/>
              <a:ext cx="228"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682" name="Rectangle 18"/>
            <p:cNvSpPr>
              <a:spLocks noChangeArrowheads="1"/>
            </p:cNvSpPr>
            <p:nvPr/>
          </p:nvSpPr>
          <p:spPr bwMode="auto">
            <a:xfrm>
              <a:off x="576" y="233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83" name="Rectangle 19"/>
            <p:cNvSpPr>
              <a:spLocks noChangeArrowheads="1"/>
            </p:cNvSpPr>
            <p:nvPr/>
          </p:nvSpPr>
          <p:spPr bwMode="auto">
            <a:xfrm>
              <a:off x="912" y="2334"/>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a:solidFill>
                  <a:srgbClr val="990099"/>
                </a:solidFill>
                <a:latin typeface="Times New Roman" panose="02020603050405020304" charset="0"/>
              </a:endParaRPr>
            </a:p>
          </p:txBody>
        </p:sp>
        <p:sp>
          <p:nvSpPr>
            <p:cNvPr id="155684" name="Rectangle 20"/>
            <p:cNvSpPr>
              <a:spLocks noChangeArrowheads="1"/>
            </p:cNvSpPr>
            <p:nvPr/>
          </p:nvSpPr>
          <p:spPr bwMode="auto">
            <a:xfrm>
              <a:off x="1248" y="2334"/>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a:solidFill>
                  <a:srgbClr val="990099"/>
                </a:solidFill>
                <a:latin typeface="Times New Roman" panose="02020603050405020304" charset="0"/>
              </a:endParaRPr>
            </a:p>
          </p:txBody>
        </p:sp>
        <p:sp>
          <p:nvSpPr>
            <p:cNvPr id="155685" name="Rectangle 21"/>
            <p:cNvSpPr>
              <a:spLocks noChangeArrowheads="1"/>
            </p:cNvSpPr>
            <p:nvPr/>
          </p:nvSpPr>
          <p:spPr bwMode="auto">
            <a:xfrm>
              <a:off x="576" y="2622"/>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86" name="Rectangle 22"/>
            <p:cNvSpPr>
              <a:spLocks noChangeArrowheads="1"/>
            </p:cNvSpPr>
            <p:nvPr/>
          </p:nvSpPr>
          <p:spPr bwMode="auto">
            <a:xfrm>
              <a:off x="912" y="2622"/>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0</a:t>
              </a:r>
              <a:endParaRPr lang="en-US" altLang="zh-CN" sz="2800" b="1">
                <a:solidFill>
                  <a:srgbClr val="003366"/>
                </a:solidFill>
                <a:latin typeface="Times New Roman" panose="02020603050405020304" charset="0"/>
              </a:endParaRPr>
            </a:p>
          </p:txBody>
        </p:sp>
        <p:sp>
          <p:nvSpPr>
            <p:cNvPr id="155687" name="Rectangle 23"/>
            <p:cNvSpPr>
              <a:spLocks noChangeArrowheads="1"/>
            </p:cNvSpPr>
            <p:nvPr/>
          </p:nvSpPr>
          <p:spPr bwMode="auto">
            <a:xfrm>
              <a:off x="1248" y="2622"/>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1</a:t>
              </a:r>
              <a:endParaRPr lang="en-US" altLang="zh-CN" sz="2800" b="1">
                <a:solidFill>
                  <a:srgbClr val="003366"/>
                </a:solidFill>
                <a:latin typeface="Times New Roman" panose="02020603050405020304" charset="0"/>
              </a:endParaRPr>
            </a:p>
          </p:txBody>
        </p:sp>
        <p:sp>
          <p:nvSpPr>
            <p:cNvPr id="155688" name="Rectangle 24"/>
            <p:cNvSpPr>
              <a:spLocks noChangeArrowheads="1"/>
            </p:cNvSpPr>
            <p:nvPr/>
          </p:nvSpPr>
          <p:spPr bwMode="auto">
            <a:xfrm>
              <a:off x="912" y="2910"/>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1</a:t>
              </a:r>
              <a:endParaRPr lang="en-US" altLang="zh-CN" sz="2800" b="1">
                <a:solidFill>
                  <a:srgbClr val="CC66FF"/>
                </a:solidFill>
                <a:latin typeface="Times New Roman" panose="02020603050405020304" charset="0"/>
              </a:endParaRPr>
            </a:p>
          </p:txBody>
        </p:sp>
        <p:sp>
          <p:nvSpPr>
            <p:cNvPr id="155689" name="Rectangle 25"/>
            <p:cNvSpPr>
              <a:spLocks noChangeArrowheads="1"/>
            </p:cNvSpPr>
            <p:nvPr/>
          </p:nvSpPr>
          <p:spPr bwMode="auto">
            <a:xfrm>
              <a:off x="1248" y="2910"/>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0</a:t>
              </a:r>
            </a:p>
          </p:txBody>
        </p:sp>
        <p:sp>
          <p:nvSpPr>
            <p:cNvPr id="155690" name="Rectangle 26"/>
            <p:cNvSpPr>
              <a:spLocks noChangeArrowheads="1"/>
            </p:cNvSpPr>
            <p:nvPr/>
          </p:nvSpPr>
          <p:spPr bwMode="auto">
            <a:xfrm>
              <a:off x="576" y="291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91" name="Rectangle 27"/>
            <p:cNvSpPr>
              <a:spLocks noChangeArrowheads="1"/>
            </p:cNvSpPr>
            <p:nvPr/>
          </p:nvSpPr>
          <p:spPr bwMode="auto">
            <a:xfrm>
              <a:off x="912" y="3198"/>
              <a:ext cx="228"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a:t>
              </a:r>
            </a:p>
          </p:txBody>
        </p:sp>
        <p:sp>
          <p:nvSpPr>
            <p:cNvPr id="155692" name="Rectangle 28"/>
            <p:cNvSpPr>
              <a:spLocks noChangeArrowheads="1"/>
            </p:cNvSpPr>
            <p:nvPr/>
          </p:nvSpPr>
          <p:spPr bwMode="auto">
            <a:xfrm>
              <a:off x="1248" y="3198"/>
              <a:ext cx="228"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1</a:t>
              </a:r>
            </a:p>
          </p:txBody>
        </p:sp>
        <p:sp>
          <p:nvSpPr>
            <p:cNvPr id="155693" name="Rectangle 29"/>
            <p:cNvSpPr>
              <a:spLocks noChangeArrowheads="1"/>
            </p:cNvSpPr>
            <p:nvPr/>
          </p:nvSpPr>
          <p:spPr bwMode="auto">
            <a:xfrm>
              <a:off x="576" y="3198"/>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55694" name="Rectangle 30"/>
            <p:cNvSpPr>
              <a:spLocks noChangeArrowheads="1"/>
            </p:cNvSpPr>
            <p:nvPr/>
          </p:nvSpPr>
          <p:spPr bwMode="auto">
            <a:xfrm>
              <a:off x="2688" y="324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695" name="Rectangle 31"/>
            <p:cNvSpPr>
              <a:spLocks noChangeArrowheads="1"/>
            </p:cNvSpPr>
            <p:nvPr/>
          </p:nvSpPr>
          <p:spPr bwMode="auto">
            <a:xfrm>
              <a:off x="2688" y="295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696" name="Rectangle 32"/>
            <p:cNvSpPr>
              <a:spLocks noChangeArrowheads="1"/>
            </p:cNvSpPr>
            <p:nvPr/>
          </p:nvSpPr>
          <p:spPr bwMode="auto">
            <a:xfrm>
              <a:off x="2688" y="2670"/>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697" name="Rectangle 33"/>
            <p:cNvSpPr>
              <a:spLocks noChangeArrowheads="1"/>
            </p:cNvSpPr>
            <p:nvPr/>
          </p:nvSpPr>
          <p:spPr bwMode="auto">
            <a:xfrm>
              <a:off x="2688" y="2382"/>
              <a:ext cx="228" cy="327"/>
            </a:xfrm>
            <a:prstGeom prst="rect">
              <a:avLst/>
            </a:prstGeom>
            <a:noFill/>
            <a:ln>
              <a:noFill/>
            </a:ln>
          </p:spPr>
          <p:txBody>
            <a:bodyPr wrap="none">
              <a:spAutoFit/>
            </a:bodyPr>
            <a:lstStyle/>
            <a:p>
              <a:pPr>
                <a:spcBef>
                  <a:spcPct val="50000"/>
                </a:spcBef>
              </a:pPr>
              <a:r>
                <a:rPr lang="en-US" altLang="zh-CN" sz="2800" b="1">
                  <a:solidFill>
                    <a:srgbClr val="FF33CC"/>
                  </a:solidFill>
                  <a:latin typeface="Times New Roman" panose="02020603050405020304" charset="0"/>
                </a:rPr>
                <a:t>0</a:t>
              </a:r>
              <a:endParaRPr lang="en-US" altLang="zh-CN" sz="2800" b="1" baseline="-25000">
                <a:solidFill>
                  <a:srgbClr val="990099"/>
                </a:solidFill>
                <a:latin typeface="Times New Roman" panose="02020603050405020304" charset="0"/>
              </a:endParaRPr>
            </a:p>
          </p:txBody>
        </p:sp>
        <p:sp>
          <p:nvSpPr>
            <p:cNvPr id="134178" name="Text Box 34"/>
            <p:cNvSpPr txBox="1">
              <a:spLocks noChangeArrowheads="1"/>
            </p:cNvSpPr>
            <p:nvPr/>
          </p:nvSpPr>
          <p:spPr bwMode="auto">
            <a:xfrm>
              <a:off x="1104" y="974"/>
              <a:ext cx="1127" cy="327"/>
            </a:xfrm>
            <a:prstGeom prst="rect">
              <a:avLst/>
            </a:prstGeom>
            <a:noFill/>
            <a:ln w="9525">
              <a:noFill/>
              <a:miter lim="800000"/>
            </a:ln>
            <a:effectLst/>
          </p:spPr>
          <p:txBody>
            <a:bodyPr wrap="none">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139</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功能表</a:t>
              </a:r>
            </a:p>
          </p:txBody>
        </p:sp>
        <p:sp>
          <p:nvSpPr>
            <p:cNvPr id="155699" name="Line 35"/>
            <p:cNvSpPr>
              <a:spLocks noChangeShapeType="1"/>
            </p:cNvSpPr>
            <p:nvPr/>
          </p:nvSpPr>
          <p:spPr bwMode="auto">
            <a:xfrm>
              <a:off x="3072" y="1392"/>
              <a:ext cx="0" cy="225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55700" name="Text Box 36"/>
            <p:cNvSpPr txBox="1">
              <a:spLocks noChangeArrowheads="1"/>
            </p:cNvSpPr>
            <p:nvPr/>
          </p:nvSpPr>
          <p:spPr bwMode="auto">
            <a:xfrm>
              <a:off x="912" y="2012"/>
              <a:ext cx="2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sym typeface="Symbol" panose="05050102010706020507" charset="0"/>
                </a:rPr>
                <a:t></a:t>
              </a:r>
              <a:endParaRPr lang="en-US" altLang="zh-CN" sz="2800" b="1">
                <a:solidFill>
                  <a:srgbClr val="333300"/>
                </a:solidFill>
              </a:endParaRPr>
            </a:p>
          </p:txBody>
        </p:sp>
        <p:sp>
          <p:nvSpPr>
            <p:cNvPr id="155701" name="Text Box 37"/>
            <p:cNvSpPr txBox="1">
              <a:spLocks noChangeArrowheads="1"/>
            </p:cNvSpPr>
            <p:nvPr/>
          </p:nvSpPr>
          <p:spPr bwMode="auto">
            <a:xfrm>
              <a:off x="1201" y="2016"/>
              <a:ext cx="2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sym typeface="Symbol" panose="05050102010706020507" charset="0"/>
                </a:rPr>
                <a:t></a:t>
              </a:r>
              <a:endParaRPr lang="en-US" altLang="zh-CN" sz="2800" b="1">
                <a:solidFill>
                  <a:srgbClr val="333300"/>
                </a:solidFill>
              </a:endParaRPr>
            </a:p>
          </p:txBody>
        </p:sp>
        <p:sp>
          <p:nvSpPr>
            <p:cNvPr id="155702" name="Line 38"/>
            <p:cNvSpPr>
              <a:spLocks noChangeShapeType="1"/>
            </p:cNvSpPr>
            <p:nvPr/>
          </p:nvSpPr>
          <p:spPr bwMode="auto">
            <a:xfrm>
              <a:off x="2688" y="1776"/>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3" name="Rectangle 39"/>
            <p:cNvSpPr>
              <a:spLocks noChangeArrowheads="1"/>
            </p:cNvSpPr>
            <p:nvPr/>
          </p:nvSpPr>
          <p:spPr bwMode="auto">
            <a:xfrm>
              <a:off x="2304" y="17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1</a:t>
              </a:r>
            </a:p>
          </p:txBody>
        </p:sp>
        <p:sp>
          <p:nvSpPr>
            <p:cNvPr id="155704" name="Line 40"/>
            <p:cNvSpPr>
              <a:spLocks noChangeShapeType="1"/>
            </p:cNvSpPr>
            <p:nvPr/>
          </p:nvSpPr>
          <p:spPr bwMode="auto">
            <a:xfrm>
              <a:off x="2352" y="1767"/>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5" name="Rectangle 41"/>
            <p:cNvSpPr>
              <a:spLocks noChangeArrowheads="1"/>
            </p:cNvSpPr>
            <p:nvPr/>
          </p:nvSpPr>
          <p:spPr bwMode="auto">
            <a:xfrm>
              <a:off x="1968" y="1737"/>
              <a:ext cx="35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2</a:t>
              </a:r>
            </a:p>
          </p:txBody>
        </p:sp>
        <p:sp>
          <p:nvSpPr>
            <p:cNvPr id="155706" name="Line 42"/>
            <p:cNvSpPr>
              <a:spLocks noChangeShapeType="1"/>
            </p:cNvSpPr>
            <p:nvPr/>
          </p:nvSpPr>
          <p:spPr bwMode="auto">
            <a:xfrm>
              <a:off x="2016" y="1776"/>
              <a:ext cx="192" cy="1"/>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7" name="Rectangle 43"/>
            <p:cNvSpPr>
              <a:spLocks noChangeArrowheads="1"/>
            </p:cNvSpPr>
            <p:nvPr/>
          </p:nvSpPr>
          <p:spPr bwMode="auto">
            <a:xfrm>
              <a:off x="1662" y="1728"/>
              <a:ext cx="329"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Y</a:t>
              </a:r>
              <a:r>
                <a:rPr lang="en-US" altLang="zh-CN" sz="2800" b="1" baseline="-25000">
                  <a:solidFill>
                    <a:srgbClr val="333300"/>
                  </a:solidFill>
                  <a:latin typeface="Times New Roman" panose="02020603050405020304" charset="0"/>
                </a:rPr>
                <a:t>3</a:t>
              </a:r>
            </a:p>
          </p:txBody>
        </p:sp>
        <p:sp>
          <p:nvSpPr>
            <p:cNvPr id="155708" name="Line 44"/>
            <p:cNvSpPr>
              <a:spLocks noChangeShapeType="1"/>
            </p:cNvSpPr>
            <p:nvPr/>
          </p:nvSpPr>
          <p:spPr bwMode="auto">
            <a:xfrm>
              <a:off x="1710" y="1767"/>
              <a:ext cx="192" cy="0"/>
            </a:xfrm>
            <a:prstGeom prst="line">
              <a:avLst/>
            </a:prstGeom>
            <a:noFill/>
            <a:ln w="38100" cap="sq">
              <a:solidFill>
                <a:srgbClr val="333300"/>
              </a:solidFill>
              <a:round/>
            </a:ln>
          </p:spPr>
          <p:txBody>
            <a:bodyPr anchor="ctr">
              <a:spAutoFit/>
            </a:bodyPr>
            <a:lstStyle/>
            <a:p>
              <a:endParaRPr lang="zh-CN" altLang="en-US">
                <a:latin typeface="Times New Roman" panose="02020603050405020304" charset="0"/>
              </a:endParaRPr>
            </a:p>
          </p:txBody>
        </p:sp>
        <p:sp>
          <p:nvSpPr>
            <p:cNvPr id="155709" name="Rectangle 45"/>
            <p:cNvSpPr>
              <a:spLocks noChangeArrowheads="1"/>
            </p:cNvSpPr>
            <p:nvPr/>
          </p:nvSpPr>
          <p:spPr bwMode="auto">
            <a:xfrm>
              <a:off x="2352" y="206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10" name="Rectangle 46"/>
            <p:cNvSpPr>
              <a:spLocks noChangeArrowheads="1"/>
            </p:cNvSpPr>
            <p:nvPr/>
          </p:nvSpPr>
          <p:spPr bwMode="auto">
            <a:xfrm>
              <a:off x="2352" y="321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711" name="Rectangle 47"/>
            <p:cNvSpPr>
              <a:spLocks noChangeArrowheads="1"/>
            </p:cNvSpPr>
            <p:nvPr/>
          </p:nvSpPr>
          <p:spPr bwMode="auto">
            <a:xfrm>
              <a:off x="2352" y="292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2" name="Rectangle 48"/>
            <p:cNvSpPr>
              <a:spLocks noChangeArrowheads="1"/>
            </p:cNvSpPr>
            <p:nvPr/>
          </p:nvSpPr>
          <p:spPr bwMode="auto">
            <a:xfrm>
              <a:off x="2352" y="2640"/>
              <a:ext cx="228" cy="327"/>
            </a:xfrm>
            <a:prstGeom prst="rect">
              <a:avLst/>
            </a:prstGeom>
            <a:noFill/>
            <a:ln>
              <a:noFill/>
            </a:ln>
          </p:spPr>
          <p:txBody>
            <a:bodyPr wrap="none">
              <a:spAutoFit/>
            </a:bodyPr>
            <a:lstStyle/>
            <a:p>
              <a:pPr>
                <a:spcBef>
                  <a:spcPct val="50000"/>
                </a:spcBef>
              </a:pPr>
              <a:r>
                <a:rPr lang="en-US" altLang="zh-CN" sz="2800" b="1">
                  <a:solidFill>
                    <a:srgbClr val="009900"/>
                  </a:solidFill>
                  <a:latin typeface="Times New Roman" panose="02020603050405020304" charset="0"/>
                </a:rPr>
                <a:t>0</a:t>
              </a:r>
              <a:endParaRPr lang="en-US" altLang="zh-CN" sz="2800" b="1" baseline="-25000">
                <a:solidFill>
                  <a:srgbClr val="003366"/>
                </a:solidFill>
                <a:latin typeface="Times New Roman" panose="02020603050405020304" charset="0"/>
              </a:endParaRPr>
            </a:p>
          </p:txBody>
        </p:sp>
        <p:sp>
          <p:nvSpPr>
            <p:cNvPr id="155713" name="Rectangle 49"/>
            <p:cNvSpPr>
              <a:spLocks noChangeArrowheads="1"/>
            </p:cNvSpPr>
            <p:nvPr/>
          </p:nvSpPr>
          <p:spPr bwMode="auto">
            <a:xfrm>
              <a:off x="2352" y="2352"/>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4" name="Rectangle 50"/>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15" name="Rectangle 51"/>
            <p:cNvSpPr>
              <a:spLocks noChangeArrowheads="1"/>
            </p:cNvSpPr>
            <p:nvPr/>
          </p:nvSpPr>
          <p:spPr bwMode="auto">
            <a:xfrm>
              <a:off x="2064" y="3216"/>
              <a:ext cx="384" cy="327"/>
            </a:xfrm>
            <a:prstGeom prst="rect">
              <a:avLst/>
            </a:prstGeom>
            <a:noFill/>
            <a:ln>
              <a:noFill/>
            </a:ln>
          </p:spPr>
          <p:txBody>
            <a:bodyPr>
              <a:spAutoFit/>
            </a:bodyPr>
            <a:lstStyle/>
            <a:p>
              <a:pPr>
                <a:spcBef>
                  <a:spcPct val="50000"/>
                </a:spcBef>
              </a:pPr>
              <a:r>
                <a:rPr lang="en-US" altLang="zh-CN" sz="2800" b="1">
                  <a:solidFill>
                    <a:srgbClr val="333300"/>
                  </a:solidFill>
                  <a:latin typeface="Times New Roman" panose="02020603050405020304" charset="0"/>
                </a:rPr>
                <a:t>1</a:t>
              </a:r>
            </a:p>
          </p:txBody>
        </p:sp>
        <p:sp>
          <p:nvSpPr>
            <p:cNvPr id="155716" name="Rectangle 52"/>
            <p:cNvSpPr>
              <a:spLocks noChangeArrowheads="1"/>
            </p:cNvSpPr>
            <p:nvPr/>
          </p:nvSpPr>
          <p:spPr bwMode="auto">
            <a:xfrm>
              <a:off x="2064" y="2928"/>
              <a:ext cx="228" cy="327"/>
            </a:xfrm>
            <a:prstGeom prst="rect">
              <a:avLst/>
            </a:prstGeom>
            <a:noFill/>
            <a:ln>
              <a:noFill/>
            </a:ln>
          </p:spPr>
          <p:txBody>
            <a:bodyPr wrap="none">
              <a:spAutoFit/>
            </a:bodyPr>
            <a:lstStyle/>
            <a:p>
              <a:pPr>
                <a:spcBef>
                  <a:spcPct val="50000"/>
                </a:spcBef>
              </a:pPr>
              <a:r>
                <a:rPr lang="en-US" altLang="zh-CN" sz="2800" b="1">
                  <a:solidFill>
                    <a:srgbClr val="CC3300"/>
                  </a:solidFill>
                  <a:latin typeface="Times New Roman" panose="02020603050405020304" charset="0"/>
                </a:rPr>
                <a:t>0</a:t>
              </a:r>
              <a:endParaRPr lang="en-US" altLang="zh-CN" sz="2800" b="1" baseline="-25000">
                <a:solidFill>
                  <a:srgbClr val="CC66FF"/>
                </a:solidFill>
                <a:latin typeface="Times New Roman" panose="02020603050405020304" charset="0"/>
              </a:endParaRPr>
            </a:p>
          </p:txBody>
        </p:sp>
        <p:sp>
          <p:nvSpPr>
            <p:cNvPr id="155717" name="Rectangle 53"/>
            <p:cNvSpPr>
              <a:spLocks noChangeArrowheads="1"/>
            </p:cNvSpPr>
            <p:nvPr/>
          </p:nvSpPr>
          <p:spPr bwMode="auto">
            <a:xfrm>
              <a:off x="2064" y="2640"/>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18" name="Rectangle 54"/>
            <p:cNvSpPr>
              <a:spLocks noChangeArrowheads="1"/>
            </p:cNvSpPr>
            <p:nvPr/>
          </p:nvSpPr>
          <p:spPr bwMode="auto">
            <a:xfrm>
              <a:off x="2064" y="2352"/>
              <a:ext cx="228" cy="327"/>
            </a:xfrm>
            <a:prstGeom prst="rect">
              <a:avLst/>
            </a:prstGeom>
            <a:noFill/>
            <a:ln>
              <a:noFill/>
            </a:ln>
          </p:spPr>
          <p:txBody>
            <a:bodyPr wrap="none">
              <a:spAutoFit/>
            </a:bodyPr>
            <a:lstStyle/>
            <a:p>
              <a:pPr>
                <a:spcBef>
                  <a:spcPct val="50000"/>
                </a:spcBef>
              </a:pPr>
              <a:r>
                <a:rPr lang="en-US" altLang="zh-CN" sz="2800" b="1" dirty="0">
                  <a:solidFill>
                    <a:srgbClr val="333300"/>
                  </a:solidFill>
                  <a:latin typeface="Times New Roman" panose="02020603050405020304" charset="0"/>
                </a:rPr>
                <a:t>1</a:t>
              </a:r>
              <a:endParaRPr lang="en-US" altLang="zh-CN" sz="2800" b="1" baseline="-25000" dirty="0">
                <a:solidFill>
                  <a:srgbClr val="333300"/>
                </a:solidFill>
                <a:latin typeface="Times New Roman" panose="02020603050405020304" charset="0"/>
              </a:endParaRPr>
            </a:p>
          </p:txBody>
        </p:sp>
        <p:sp>
          <p:nvSpPr>
            <p:cNvPr id="155719" name="Rectangle 55"/>
            <p:cNvSpPr>
              <a:spLocks noChangeArrowheads="1"/>
            </p:cNvSpPr>
            <p:nvPr/>
          </p:nvSpPr>
          <p:spPr bwMode="auto">
            <a:xfrm>
              <a:off x="1728" y="2073"/>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p>
          </p:txBody>
        </p:sp>
        <p:sp>
          <p:nvSpPr>
            <p:cNvPr id="155720" name="Rectangle 56"/>
            <p:cNvSpPr>
              <a:spLocks noChangeArrowheads="1"/>
            </p:cNvSpPr>
            <p:nvPr/>
          </p:nvSpPr>
          <p:spPr bwMode="auto">
            <a:xfrm>
              <a:off x="1728" y="3225"/>
              <a:ext cx="384" cy="327"/>
            </a:xfrm>
            <a:prstGeom prst="rect">
              <a:avLst/>
            </a:prstGeom>
            <a:noFill/>
            <a:ln>
              <a:noFill/>
            </a:ln>
          </p:spPr>
          <p:txBody>
            <a:bodyPr>
              <a:spAutoFit/>
            </a:bodyPr>
            <a:lstStyle/>
            <a:p>
              <a:pPr>
                <a:spcBef>
                  <a:spcPct val="50000"/>
                </a:spcBef>
              </a:pPr>
              <a:r>
                <a:rPr lang="en-US" altLang="zh-CN" sz="2800" b="1">
                  <a:solidFill>
                    <a:schemeClr val="accent2"/>
                  </a:solidFill>
                  <a:latin typeface="Times New Roman" panose="02020603050405020304" charset="0"/>
                </a:rPr>
                <a:t>0</a:t>
              </a:r>
            </a:p>
          </p:txBody>
        </p:sp>
        <p:sp>
          <p:nvSpPr>
            <p:cNvPr id="155721" name="Rectangle 57"/>
            <p:cNvSpPr>
              <a:spLocks noChangeArrowheads="1"/>
            </p:cNvSpPr>
            <p:nvPr/>
          </p:nvSpPr>
          <p:spPr bwMode="auto">
            <a:xfrm>
              <a:off x="1728" y="2937"/>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22" name="Rectangle 58"/>
            <p:cNvSpPr>
              <a:spLocks noChangeArrowheads="1"/>
            </p:cNvSpPr>
            <p:nvPr/>
          </p:nvSpPr>
          <p:spPr bwMode="auto">
            <a:xfrm>
              <a:off x="1728" y="2649"/>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sp>
          <p:nvSpPr>
            <p:cNvPr id="155723" name="Rectangle 59"/>
            <p:cNvSpPr>
              <a:spLocks noChangeArrowheads="1"/>
            </p:cNvSpPr>
            <p:nvPr/>
          </p:nvSpPr>
          <p:spPr bwMode="auto">
            <a:xfrm>
              <a:off x="1728" y="2361"/>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a:t>
              </a:r>
              <a:endParaRPr lang="en-US" altLang="zh-CN" sz="2800" b="1" baseline="-25000">
                <a:solidFill>
                  <a:srgbClr val="333300"/>
                </a:solidFill>
                <a:latin typeface="Times New Roman" panose="02020603050405020304" charset="0"/>
              </a:endParaRPr>
            </a:p>
          </p:txBody>
        </p:sp>
      </p:grpSp>
      <p:sp>
        <p:nvSpPr>
          <p:cNvPr id="155651" name="Rectangle 60"/>
          <p:cNvSpPr>
            <a:spLocks noGrp="1" noChangeArrowheads="1"/>
          </p:cNvSpPr>
          <p:nvPr>
            <p:ph type="subTitle" idx="1"/>
          </p:nvPr>
        </p:nvSpPr>
        <p:spPr bwMode="auto">
          <a:xfrm>
            <a:off x="990600" y="685800"/>
            <a:ext cx="5486400" cy="533400"/>
          </a:xfrm>
          <a:noFill/>
        </p:spPr>
        <p:txBody>
          <a:bodyPr vert="horz" wrap="square" lIns="91440" tIns="45720" rIns="91440" bIns="45720" numCol="1" anchor="t" anchorCtr="0" compatLnSpc="1">
            <a:normAutofit lnSpcReduction="10000"/>
          </a:bodyPr>
          <a:lstStyle/>
          <a:p>
            <a:pPr algn="l" eaLnBrk="1" hangingPunct="1"/>
            <a:r>
              <a:rPr lang="en-US" altLang="zh-CN" b="1">
                <a:solidFill>
                  <a:srgbClr val="CC0000"/>
                </a:solidFill>
                <a:latin typeface="Times New Roman" panose="02020603050405020304" charset="0"/>
                <a:ea typeface="宋体" panose="02010600030101010101" pitchFamily="2" charset="-122"/>
              </a:rPr>
              <a:t>CT74LS139</a:t>
            </a:r>
            <a:r>
              <a:rPr lang="zh-CN" altLang="en-US" b="1">
                <a:solidFill>
                  <a:srgbClr val="CC0000"/>
                </a:solidFill>
                <a:latin typeface="Times New Roman" panose="02020603050405020304" charset="0"/>
                <a:ea typeface="宋体" panose="02010600030101010101" pitchFamily="2" charset="-122"/>
              </a:rPr>
              <a:t>型</a:t>
            </a:r>
            <a:r>
              <a:rPr lang="zh-CN" b="1">
                <a:solidFill>
                  <a:srgbClr val="CC0000"/>
                </a:solidFill>
                <a:latin typeface="Times New Roman" panose="02020603050405020304" charset="0"/>
                <a:ea typeface="宋体" panose="02010600030101010101" pitchFamily="2" charset="-122"/>
              </a:rPr>
              <a:t>译码器</a:t>
            </a:r>
            <a:endParaRPr lang="zh-CN" altLang="en-US" b="1">
              <a:solidFill>
                <a:srgbClr val="CC0000"/>
              </a:solidFill>
              <a:latin typeface="Times New Roman" panose="02020603050405020304" charset="0"/>
              <a:ea typeface="宋体" panose="02010600030101010101" pitchFamily="2" charset="-122"/>
            </a:endParaRPr>
          </a:p>
        </p:txBody>
      </p:sp>
      <p:grpSp>
        <p:nvGrpSpPr>
          <p:cNvPr id="3" name="Group 61"/>
          <p:cNvGrpSpPr/>
          <p:nvPr/>
        </p:nvGrpSpPr>
        <p:grpSpPr bwMode="auto">
          <a:xfrm>
            <a:off x="5181600" y="1981200"/>
            <a:ext cx="3352800" cy="3490913"/>
            <a:chOff x="3264" y="1248"/>
            <a:chExt cx="2112" cy="2199"/>
          </a:xfrm>
        </p:grpSpPr>
        <p:grpSp>
          <p:nvGrpSpPr>
            <p:cNvPr id="155653" name="Group 62"/>
            <p:cNvGrpSpPr/>
            <p:nvPr/>
          </p:nvGrpSpPr>
          <p:grpSpPr bwMode="auto">
            <a:xfrm>
              <a:off x="3264" y="1248"/>
              <a:ext cx="1872" cy="1479"/>
              <a:chOff x="3264" y="1248"/>
              <a:chExt cx="1872" cy="1479"/>
            </a:xfrm>
          </p:grpSpPr>
          <p:sp>
            <p:nvSpPr>
              <p:cNvPr id="134207" name="Text Box 63"/>
              <p:cNvSpPr txBox="1">
                <a:spLocks noChangeArrowheads="1"/>
              </p:cNvSpPr>
              <p:nvPr/>
            </p:nvSpPr>
            <p:spPr bwMode="auto">
              <a:xfrm>
                <a:off x="3360" y="1248"/>
                <a:ext cx="1680"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双 </a:t>
                </a:r>
                <a:r>
                  <a:rPr lang="en-US" altLang="zh-CN" sz="2800" b="1">
                    <a:solidFill>
                      <a:srgbClr val="000099"/>
                    </a:solidFill>
                    <a:effectLst>
                      <a:outerShdw blurRad="38100" dist="38100" dir="2700000" algn="tl">
                        <a:srgbClr val="DDDDDD"/>
                      </a:outerShdw>
                    </a:effectLst>
                  </a:rPr>
                  <a:t>2/4 </a:t>
                </a:r>
                <a:r>
                  <a:rPr lang="zh-CN" altLang="en-US" sz="2800" b="1">
                    <a:solidFill>
                      <a:srgbClr val="000099"/>
                    </a:solidFill>
                    <a:effectLst>
                      <a:outerShdw blurRad="38100" dist="38100" dir="2700000" algn="tl">
                        <a:srgbClr val="DDDDDD"/>
                      </a:outerShdw>
                    </a:effectLst>
                  </a:rPr>
                  <a:t>线译码器</a:t>
                </a:r>
              </a:p>
            </p:txBody>
          </p:sp>
          <p:sp>
            <p:nvSpPr>
              <p:cNvPr id="134208" name="Text Box 64"/>
              <p:cNvSpPr txBox="1">
                <a:spLocks noChangeArrowheads="1"/>
              </p:cNvSpPr>
              <p:nvPr/>
            </p:nvSpPr>
            <p:spPr bwMode="auto">
              <a:xfrm>
                <a:off x="3312" y="1584"/>
                <a:ext cx="1824"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effectLst>
                      <a:outerShdw blurRad="38100" dist="38100" dir="2700000" algn="tl">
                        <a:srgbClr val="DDDDDD"/>
                      </a:outerShdw>
                    </a:effectLst>
                  </a:rPr>
                  <a:t>A</a:t>
                </a:r>
                <a:r>
                  <a:rPr lang="en-US" altLang="zh-CN" sz="2800" b="1" baseline="-25000">
                    <a:solidFill>
                      <a:srgbClr val="000099"/>
                    </a:solidFill>
                    <a:effectLst>
                      <a:outerShdw blurRad="38100" dist="38100" dir="2700000" algn="tl">
                        <a:srgbClr val="DDDDDD"/>
                      </a:outerShdw>
                    </a:effectLst>
                  </a:rPr>
                  <a:t>0</a:t>
                </a:r>
                <a:r>
                  <a:rPr lang="zh-CN" altLang="en-US" sz="2800" b="1">
                    <a:solidFill>
                      <a:srgbClr val="000099"/>
                    </a:solidFill>
                    <a:effectLst>
                      <a:outerShdw blurRad="38100" dist="38100" dir="2700000" algn="tl">
                        <a:srgbClr val="DDDDDD"/>
                      </a:outerShdw>
                    </a:effectLst>
                  </a:rPr>
                  <a:t>、</a:t>
                </a:r>
                <a:r>
                  <a:rPr lang="en-US" altLang="zh-CN" sz="2800" b="1" i="1">
                    <a:solidFill>
                      <a:srgbClr val="000099"/>
                    </a:solidFill>
                    <a:effectLst>
                      <a:outerShdw blurRad="38100" dist="38100" dir="2700000" algn="tl">
                        <a:srgbClr val="DDDDDD"/>
                      </a:outerShdw>
                    </a:effectLst>
                  </a:rPr>
                  <a:t>A</a:t>
                </a:r>
                <a:r>
                  <a:rPr lang="en-US" altLang="zh-CN" sz="2800" b="1" baseline="-25000">
                    <a:solidFill>
                      <a:srgbClr val="000099"/>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是输入端</a:t>
                </a:r>
              </a:p>
            </p:txBody>
          </p:sp>
          <p:grpSp>
            <p:nvGrpSpPr>
              <p:cNvPr id="155660" name="Group 65"/>
              <p:cNvGrpSpPr/>
              <p:nvPr/>
            </p:nvGrpSpPr>
            <p:grpSpPr bwMode="auto">
              <a:xfrm>
                <a:off x="3264" y="1968"/>
                <a:ext cx="1776" cy="327"/>
                <a:chOff x="3792" y="2208"/>
                <a:chExt cx="1776" cy="327"/>
              </a:xfrm>
            </p:grpSpPr>
            <p:sp>
              <p:nvSpPr>
                <p:cNvPr id="134210" name="Text Box 66"/>
                <p:cNvSpPr txBox="1">
                  <a:spLocks noChangeArrowheads="1"/>
                </p:cNvSpPr>
                <p:nvPr/>
              </p:nvSpPr>
              <p:spPr bwMode="auto">
                <a:xfrm>
                  <a:off x="3792" y="2208"/>
                  <a:ext cx="1776" cy="327"/>
                </a:xfrm>
                <a:prstGeom prst="rect">
                  <a:avLst/>
                </a:prstGeom>
                <a:noFill/>
                <a:ln w="38100" cap="sq">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b="1" i="1">
                      <a:solidFill>
                        <a:srgbClr val="000099"/>
                      </a:solidFill>
                      <a:effectLst>
                        <a:outerShdw blurRad="38100" dist="38100" dir="2700000" algn="tl">
                          <a:srgbClr val="DDDDDD"/>
                        </a:outerShdw>
                      </a:effectLst>
                    </a:rPr>
                    <a:t>Y</a:t>
                  </a:r>
                  <a:r>
                    <a:rPr lang="en-US" altLang="zh-CN" sz="2800" b="1" baseline="-25000">
                      <a:solidFill>
                        <a:srgbClr val="000099"/>
                      </a:solidFill>
                      <a:effectLst>
                        <a:outerShdw blurRad="38100" dist="38100" dir="2700000" algn="tl">
                          <a:srgbClr val="DDDDDD"/>
                        </a:outerShdw>
                      </a:effectLst>
                    </a:rPr>
                    <a:t>0</a:t>
                  </a:r>
                  <a:r>
                    <a:rPr lang="en-US" altLang="zh-CN" sz="2800" b="1">
                      <a:solidFill>
                        <a:srgbClr val="000099"/>
                      </a:solidFill>
                      <a:effectLst>
                        <a:outerShdw blurRad="38100" dist="38100" dir="2700000" algn="tl">
                          <a:srgbClr val="DDDDDD"/>
                        </a:outerShdw>
                      </a:effectLst>
                    </a:rPr>
                    <a:t>~</a:t>
                  </a:r>
                  <a:r>
                    <a:rPr lang="en-US" altLang="zh-CN" sz="2800" b="1" i="1">
                      <a:solidFill>
                        <a:srgbClr val="000099"/>
                      </a:solidFill>
                      <a:effectLst>
                        <a:outerShdw blurRad="38100" dist="38100" dir="2700000" algn="tl">
                          <a:srgbClr val="DDDDDD"/>
                        </a:outerShdw>
                      </a:effectLst>
                    </a:rPr>
                    <a:t>Y</a:t>
                  </a:r>
                  <a:r>
                    <a:rPr lang="en-US" altLang="zh-CN" sz="2800" b="1" baseline="-25000">
                      <a:solidFill>
                        <a:srgbClr val="000099"/>
                      </a:solidFill>
                      <a:effectLst>
                        <a:outerShdw blurRad="38100" dist="38100" dir="2700000" algn="tl">
                          <a:srgbClr val="DDDDDD"/>
                        </a:outerShdw>
                      </a:effectLst>
                    </a:rPr>
                    <a:t>3</a:t>
                  </a:r>
                  <a:r>
                    <a:rPr lang="zh-CN" altLang="en-US" sz="2800" b="1">
                      <a:solidFill>
                        <a:srgbClr val="000099"/>
                      </a:solidFill>
                      <a:effectLst>
                        <a:outerShdw blurRad="38100" dist="38100" dir="2700000" algn="tl">
                          <a:srgbClr val="DDDDDD"/>
                        </a:outerShdw>
                      </a:effectLst>
                    </a:rPr>
                    <a:t>是输出端</a:t>
                  </a:r>
                </a:p>
              </p:txBody>
            </p:sp>
            <p:sp>
              <p:nvSpPr>
                <p:cNvPr id="155665" name="Line 67"/>
                <p:cNvSpPr>
                  <a:spLocks noChangeShapeType="1"/>
                </p:cNvSpPr>
                <p:nvPr/>
              </p:nvSpPr>
              <p:spPr bwMode="auto">
                <a:xfrm>
                  <a:off x="3936"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sp>
              <p:nvSpPr>
                <p:cNvPr id="155666" name="Line 68"/>
                <p:cNvSpPr>
                  <a:spLocks noChangeShapeType="1"/>
                </p:cNvSpPr>
                <p:nvPr/>
              </p:nvSpPr>
              <p:spPr bwMode="auto">
                <a:xfrm>
                  <a:off x="4272" y="2256"/>
                  <a:ext cx="154" cy="1"/>
                </a:xfrm>
                <a:prstGeom prst="line">
                  <a:avLst/>
                </a:prstGeom>
                <a:noFill/>
                <a:ln w="28575" cap="sq">
                  <a:solidFill>
                    <a:srgbClr val="000099"/>
                  </a:solidFill>
                  <a:round/>
                </a:ln>
              </p:spPr>
              <p:txBody>
                <a:bodyPr anchor="ctr">
                  <a:spAutoFit/>
                </a:bodyPr>
                <a:lstStyle/>
                <a:p>
                  <a:endParaRPr lang="zh-CN" altLang="en-US">
                    <a:latin typeface="Times New Roman" panose="02020603050405020304" charset="0"/>
                  </a:endParaRPr>
                </a:p>
              </p:txBody>
            </p:sp>
          </p:grpSp>
          <p:grpSp>
            <p:nvGrpSpPr>
              <p:cNvPr id="155661" name="Group 69"/>
              <p:cNvGrpSpPr/>
              <p:nvPr/>
            </p:nvGrpSpPr>
            <p:grpSpPr bwMode="auto">
              <a:xfrm>
                <a:off x="3360" y="2400"/>
                <a:ext cx="1440" cy="327"/>
                <a:chOff x="3552" y="2664"/>
                <a:chExt cx="1440" cy="327"/>
              </a:xfrm>
            </p:grpSpPr>
            <p:sp>
              <p:nvSpPr>
                <p:cNvPr id="134214" name="Text Box 70"/>
                <p:cNvSpPr txBox="1">
                  <a:spLocks noChangeArrowheads="1"/>
                </p:cNvSpPr>
                <p:nvPr/>
              </p:nvSpPr>
              <p:spPr bwMode="auto">
                <a:xfrm>
                  <a:off x="3552" y="2664"/>
                  <a:ext cx="1440" cy="327"/>
                </a:xfrm>
                <a:prstGeom prst="rect">
                  <a:avLst/>
                </a:prstGeom>
                <a:noFill/>
                <a:ln w="38100" cap="sq">
                  <a:noFill/>
                  <a:miter lim="800000"/>
                </a:ln>
                <a:effectLst/>
              </p:spPr>
              <p:txBody>
                <a:bodyPr anchor="ctr">
                  <a:spAutoFit/>
                </a:bodyPr>
                <a:lstStyle/>
                <a:p>
                  <a:pPr>
                    <a:spcBef>
                      <a:spcPct val="50000"/>
                    </a:spcBef>
                    <a:defRPr/>
                  </a:pP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en-US" altLang="zh-CN" sz="2800" b="1" i="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S</a:t>
                  </a:r>
                  <a:r>
                    <a:rPr lang="en-US"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 </a:t>
                  </a: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是使能端</a:t>
                  </a:r>
                </a:p>
              </p:txBody>
            </p:sp>
            <p:sp>
              <p:nvSpPr>
                <p:cNvPr id="155663" name="Line 71"/>
                <p:cNvSpPr>
                  <a:spLocks noChangeShapeType="1"/>
                </p:cNvSpPr>
                <p:nvPr/>
              </p:nvSpPr>
              <p:spPr bwMode="auto">
                <a:xfrm>
                  <a:off x="3840" y="2736"/>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grpSp>
          <p:nvGrpSpPr>
            <p:cNvPr id="155654" name="Group 72"/>
            <p:cNvGrpSpPr/>
            <p:nvPr/>
          </p:nvGrpSpPr>
          <p:grpSpPr bwMode="auto">
            <a:xfrm>
              <a:off x="3312" y="2784"/>
              <a:ext cx="2064" cy="663"/>
              <a:chOff x="3312" y="2784"/>
              <a:chExt cx="2064" cy="663"/>
            </a:xfrm>
          </p:grpSpPr>
          <p:sp>
            <p:nvSpPr>
              <p:cNvPr id="155655" name="Text Box 73"/>
              <p:cNvSpPr txBox="1">
                <a:spLocks noChangeArrowheads="1"/>
              </p:cNvSpPr>
              <p:nvPr/>
            </p:nvSpPr>
            <p:spPr bwMode="auto">
              <a:xfrm>
                <a:off x="3312" y="2784"/>
                <a:ext cx="2064" cy="327"/>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3300"/>
                    </a:solidFill>
                  </a:rPr>
                  <a:t>S</a:t>
                </a:r>
                <a:r>
                  <a:rPr lang="en-US" altLang="zh-CN" sz="2800" b="1">
                    <a:solidFill>
                      <a:srgbClr val="CC3300"/>
                    </a:solidFill>
                  </a:rPr>
                  <a:t> = 0</a:t>
                </a:r>
                <a:r>
                  <a:rPr lang="zh-CN" altLang="en-US" sz="2800" b="1">
                    <a:solidFill>
                      <a:srgbClr val="CC3300"/>
                    </a:solidFill>
                  </a:rPr>
                  <a:t>时译码器工作</a:t>
                </a:r>
                <a:endParaRPr lang="zh-CN" altLang="en-US" sz="2800" b="1">
                  <a:solidFill>
                    <a:srgbClr val="00CCFF"/>
                  </a:solidFill>
                </a:endParaRPr>
              </a:p>
            </p:txBody>
          </p:sp>
          <p:sp>
            <p:nvSpPr>
              <p:cNvPr id="155656" name="Text Box 74"/>
              <p:cNvSpPr txBox="1">
                <a:spLocks noChangeArrowheads="1"/>
              </p:cNvSpPr>
              <p:nvPr/>
            </p:nvSpPr>
            <p:spPr bwMode="auto">
              <a:xfrm>
                <a:off x="3312" y="3120"/>
                <a:ext cx="1728" cy="327"/>
              </a:xfrm>
              <a:prstGeom prst="rect">
                <a:avLst/>
              </a:prstGeom>
              <a:noFill/>
              <a:ln>
                <a:noFill/>
              </a:ln>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3300"/>
                    </a:solidFill>
                  </a:rPr>
                  <a:t>输出低电平有效</a:t>
                </a:r>
                <a:endParaRPr lang="zh-CN" altLang="en-US" sz="2800" b="1">
                  <a:solidFill>
                    <a:srgbClr val="003366"/>
                  </a:solidFill>
                </a:endParaRPr>
              </a:p>
            </p:txBody>
          </p:sp>
          <p:sp>
            <p:nvSpPr>
              <p:cNvPr id="155657" name="Line 75"/>
              <p:cNvSpPr>
                <a:spLocks noChangeShapeType="1"/>
              </p:cNvSpPr>
              <p:nvPr/>
            </p:nvSpPr>
            <p:spPr bwMode="auto">
              <a:xfrm>
                <a:off x="3360" y="2832"/>
                <a:ext cx="144" cy="0"/>
              </a:xfrm>
              <a:prstGeom prst="line">
                <a:avLst/>
              </a:prstGeom>
              <a:noFill/>
              <a:ln w="28575">
                <a:solidFill>
                  <a:srgbClr val="CC3300"/>
                </a:solidFill>
                <a:round/>
              </a:ln>
            </p:spPr>
            <p:txBody>
              <a:bodyPr wrap="none" anchor="ctr"/>
              <a:lstStyle/>
              <a:p>
                <a:endParaRPr lang="zh-CN" altLang="en-US">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subTitle" idx="1"/>
          </p:nvPr>
        </p:nvSpPr>
        <p:spPr bwMode="auto">
          <a:xfrm>
            <a:off x="685800" y="457200"/>
            <a:ext cx="5943600" cy="609600"/>
          </a:xfrm>
          <a:ln>
            <a:miter lim="800000"/>
          </a:ln>
        </p:spPr>
        <p:txBody>
          <a:bodyPr vert="horz" wrap="square" lIns="91440" tIns="45720" rIns="91440" bIns="45720" numCol="1" anchor="t" anchorCtr="0" compatLnSpc="1"/>
          <a:lstStyle/>
          <a:p>
            <a:pPr algn="l" eaLnBrk="1" hangingPunct="1"/>
            <a:r>
              <a:rPr lang="en-US" altLang="zh-CN"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7.8.2</a:t>
            </a:r>
            <a:r>
              <a:rPr lang="en-US" altLang="zh-CN"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二</a:t>
            </a:r>
            <a:r>
              <a:rPr lang="en-US" altLang="zh-CN"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a:t>
            </a:r>
            <a:r>
              <a:rPr lang="zh-CN" altLang="en-US"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十进制显示译码器</a:t>
            </a:r>
          </a:p>
        </p:txBody>
      </p:sp>
      <p:sp>
        <p:nvSpPr>
          <p:cNvPr id="135171" name="Rectangle 3"/>
          <p:cNvSpPr>
            <a:spLocks noChangeArrowheads="1"/>
          </p:cNvSpPr>
          <p:nvPr/>
        </p:nvSpPr>
        <p:spPr bwMode="auto">
          <a:xfrm>
            <a:off x="762000" y="1254125"/>
            <a:ext cx="7772400" cy="1117600"/>
          </a:xfrm>
          <a:prstGeom prst="rect">
            <a:avLst/>
          </a:prstGeom>
          <a:noFill/>
          <a:ln w="9525">
            <a:noFill/>
            <a:miter lim="800000"/>
          </a:ln>
          <a:effectLst/>
        </p:spPr>
        <p:txBody>
          <a:bodyPr>
            <a:spAutoFit/>
          </a:bodyPr>
          <a:lstStyle/>
          <a:p>
            <a:pPr>
              <a:lnSpc>
                <a:spcPct val="120000"/>
              </a:lnSpc>
            </a:pPr>
            <a:r>
              <a:rPr lang="en-US" altLang="zh-CN" sz="2800" b="1">
                <a:solidFill>
                  <a:srgbClr val="FFFF00"/>
                </a:solidFill>
                <a:effectLst>
                  <a:outerShdw blurRad="38100" dist="38100" dir="2700000" algn="tl">
                    <a:srgbClr val="DDDDDD"/>
                  </a:outerShdw>
                </a:effectLst>
                <a:latin typeface="Times New Roman" panose="02020603050405020304" charset="0"/>
              </a:rPr>
              <a:t>     </a:t>
            </a:r>
            <a:r>
              <a:rPr lang="zh-CN" altLang="en-US" sz="2800" b="1">
                <a:solidFill>
                  <a:srgbClr val="333300"/>
                </a:solidFill>
                <a:effectLst>
                  <a:outerShdw blurRad="38100" dist="38100" dir="2700000" algn="tl">
                    <a:srgbClr val="DDDDDD"/>
                  </a:outerShdw>
                </a:effectLst>
                <a:latin typeface="Times New Roman" panose="02020603050405020304" charset="0"/>
              </a:rPr>
              <a:t>在数字电路中，常常需要</a:t>
            </a:r>
            <a:r>
              <a:rPr lang="zh-CN" altLang="en-US" sz="2800" b="1">
                <a:solidFill>
                  <a:srgbClr val="CC0000"/>
                </a:solidFill>
                <a:effectLst>
                  <a:outerShdw blurRad="38100" dist="38100" dir="2700000" algn="tl">
                    <a:srgbClr val="DDDDDD"/>
                  </a:outerShdw>
                </a:effectLst>
                <a:latin typeface="Times New Roman" panose="02020603050405020304" charset="0"/>
              </a:rPr>
              <a:t>把运算结果用十进制 数显示出来，</a:t>
            </a:r>
            <a:r>
              <a:rPr lang="zh-CN" altLang="en-US" sz="2800" b="1">
                <a:solidFill>
                  <a:srgbClr val="333300"/>
                </a:solidFill>
                <a:effectLst>
                  <a:outerShdw blurRad="38100" dist="38100" dir="2700000" algn="tl">
                    <a:srgbClr val="DDDDDD"/>
                  </a:outerShdw>
                </a:effectLst>
                <a:latin typeface="Times New Roman" panose="02020603050405020304" charset="0"/>
              </a:rPr>
              <a:t>这就要用</a:t>
            </a:r>
            <a:r>
              <a:rPr lang="zh-CN" altLang="en-US" sz="2800" b="1">
                <a:solidFill>
                  <a:srgbClr val="CC0000"/>
                </a:solidFill>
                <a:effectLst>
                  <a:outerShdw blurRad="38100" dist="38100" dir="2700000" algn="tl">
                    <a:srgbClr val="DDDDDD"/>
                  </a:outerShdw>
                </a:effectLst>
                <a:latin typeface="Times New Roman" panose="02020603050405020304" charset="0"/>
              </a:rPr>
              <a:t>显示译码器</a:t>
            </a:r>
            <a:r>
              <a:rPr lang="zh-CN" altLang="en-US" sz="2800" b="1">
                <a:solidFill>
                  <a:srgbClr val="333300"/>
                </a:solidFill>
                <a:effectLst>
                  <a:outerShdw blurRad="38100" dist="38100" dir="2700000" algn="tl">
                    <a:srgbClr val="DDDDDD"/>
                  </a:outerShdw>
                </a:effectLst>
                <a:latin typeface="Times New Roman" panose="02020603050405020304" charset="0"/>
              </a:rPr>
              <a:t>。</a:t>
            </a:r>
          </a:p>
        </p:txBody>
      </p:sp>
      <p:grpSp>
        <p:nvGrpSpPr>
          <p:cNvPr id="2" name="Group 4"/>
          <p:cNvGrpSpPr/>
          <p:nvPr/>
        </p:nvGrpSpPr>
        <p:grpSpPr bwMode="auto">
          <a:xfrm>
            <a:off x="1295400" y="2554288"/>
            <a:ext cx="6705600" cy="3119437"/>
            <a:chOff x="609" y="1646"/>
            <a:chExt cx="4527" cy="2314"/>
          </a:xfrm>
        </p:grpSpPr>
        <p:sp>
          <p:nvSpPr>
            <p:cNvPr id="156714" name="Text Box 5"/>
            <p:cNvSpPr txBox="1">
              <a:spLocks noChangeArrowheads="1"/>
            </p:cNvSpPr>
            <p:nvPr/>
          </p:nvSpPr>
          <p:spPr bwMode="auto">
            <a:xfrm>
              <a:off x="609" y="1646"/>
              <a:ext cx="384" cy="2314"/>
            </a:xfrm>
            <a:prstGeom prst="rect">
              <a:avLst/>
            </a:prstGeom>
            <a:noFill/>
            <a:ln w="38100">
              <a:solidFill>
                <a:srgbClr val="0066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a:solidFill>
                    <a:srgbClr val="000099"/>
                  </a:solidFill>
                </a:rPr>
                <a:t>二</a:t>
              </a:r>
            </a:p>
            <a:p>
              <a:pPr eaLnBrk="1" hangingPunct="1"/>
              <a:r>
                <a:rPr lang="zh-CN" altLang="en-US" sz="2800" b="1">
                  <a:solidFill>
                    <a:srgbClr val="000099"/>
                  </a:solidFill>
                </a:rPr>
                <a:t>  十进制代码</a:t>
              </a:r>
            </a:p>
          </p:txBody>
        </p:sp>
        <p:sp>
          <p:nvSpPr>
            <p:cNvPr id="156715" name="Line 6"/>
            <p:cNvSpPr>
              <a:spLocks noChangeShapeType="1"/>
            </p:cNvSpPr>
            <p:nvPr/>
          </p:nvSpPr>
          <p:spPr bwMode="auto">
            <a:xfrm>
              <a:off x="801" y="2078"/>
              <a:ext cx="0" cy="192"/>
            </a:xfrm>
            <a:prstGeom prst="line">
              <a:avLst/>
            </a:prstGeom>
            <a:noFill/>
            <a:ln w="28575">
              <a:solidFill>
                <a:srgbClr val="006600"/>
              </a:solidFill>
              <a:round/>
            </a:ln>
          </p:spPr>
          <p:txBody>
            <a:bodyPr wrap="none" anchor="ctr"/>
            <a:lstStyle/>
            <a:p>
              <a:endParaRPr lang="zh-CN" altLang="en-US">
                <a:latin typeface="Times New Roman" panose="02020603050405020304" charset="0"/>
              </a:endParaRPr>
            </a:p>
          </p:txBody>
        </p:sp>
        <p:sp>
          <p:nvSpPr>
            <p:cNvPr id="135175" name="Text Box 7"/>
            <p:cNvSpPr txBox="1">
              <a:spLocks noChangeArrowheads="1"/>
            </p:cNvSpPr>
            <p:nvPr/>
          </p:nvSpPr>
          <p:spPr bwMode="auto">
            <a:xfrm>
              <a:off x="1893" y="2208"/>
              <a:ext cx="507" cy="104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a:solidFill>
                    <a:srgbClr val="CC0000"/>
                  </a:solidFill>
                  <a:effectLst>
                    <a:outerShdw blurRad="38100" dist="38100" dir="2700000" algn="tl">
                      <a:srgbClr val="DDDDDD"/>
                    </a:outerShdw>
                  </a:effectLst>
                </a:rPr>
                <a:t>译码器</a:t>
              </a:r>
            </a:p>
          </p:txBody>
        </p:sp>
        <p:sp>
          <p:nvSpPr>
            <p:cNvPr id="156717" name="AutoShape 8"/>
            <p:cNvSpPr>
              <a:spLocks noChangeArrowheads="1"/>
            </p:cNvSpPr>
            <p:nvPr/>
          </p:nvSpPr>
          <p:spPr bwMode="auto">
            <a:xfrm>
              <a:off x="1125"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35177" name="Text Box 9"/>
            <p:cNvSpPr txBox="1">
              <a:spLocks noChangeArrowheads="1"/>
            </p:cNvSpPr>
            <p:nvPr/>
          </p:nvSpPr>
          <p:spPr bwMode="auto">
            <a:xfrm>
              <a:off x="3285" y="2208"/>
              <a:ext cx="507" cy="104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a:solidFill>
                    <a:srgbClr val="CC0000"/>
                  </a:solidFill>
                  <a:effectLst>
                    <a:outerShdw blurRad="38100" dist="38100" dir="2700000" algn="tl">
                      <a:srgbClr val="DDDDDD"/>
                    </a:outerShdw>
                  </a:effectLst>
                </a:rPr>
                <a:t>驱动器</a:t>
              </a:r>
            </a:p>
          </p:txBody>
        </p:sp>
        <p:sp>
          <p:nvSpPr>
            <p:cNvPr id="135178" name="Text Box 10"/>
            <p:cNvSpPr txBox="1">
              <a:spLocks noChangeArrowheads="1"/>
            </p:cNvSpPr>
            <p:nvPr/>
          </p:nvSpPr>
          <p:spPr bwMode="auto">
            <a:xfrm>
              <a:off x="4629" y="2208"/>
              <a:ext cx="507" cy="1047"/>
            </a:xfrm>
            <a:prstGeom prst="rect">
              <a:avLst/>
            </a:prstGeom>
            <a:noFill/>
            <a:ln w="38100">
              <a:solidFill>
                <a:srgbClr val="0066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a:solidFill>
                    <a:srgbClr val="CC0000"/>
                  </a:solidFill>
                  <a:effectLst>
                    <a:outerShdw blurRad="38100" dist="38100" dir="2700000" algn="tl">
                      <a:srgbClr val="DDDDDD"/>
                    </a:outerShdw>
                  </a:effectLst>
                </a:rPr>
                <a:t>显示器</a:t>
              </a:r>
            </a:p>
          </p:txBody>
        </p:sp>
        <p:sp>
          <p:nvSpPr>
            <p:cNvPr id="156720" name="AutoShape 11"/>
            <p:cNvSpPr>
              <a:spLocks noChangeArrowheads="1"/>
            </p:cNvSpPr>
            <p:nvPr/>
          </p:nvSpPr>
          <p:spPr bwMode="auto">
            <a:xfrm>
              <a:off x="2517"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sp>
          <p:nvSpPr>
            <p:cNvPr id="156721" name="AutoShape 12"/>
            <p:cNvSpPr>
              <a:spLocks noChangeArrowheads="1"/>
            </p:cNvSpPr>
            <p:nvPr/>
          </p:nvSpPr>
          <p:spPr bwMode="auto">
            <a:xfrm>
              <a:off x="3861" y="2592"/>
              <a:ext cx="720" cy="288"/>
            </a:xfrm>
            <a:prstGeom prst="rightArrow">
              <a:avLst>
                <a:gd name="adj1" fmla="val 50000"/>
                <a:gd name="adj2" fmla="val 62500"/>
              </a:avLst>
            </a:prstGeom>
            <a:gradFill rotWithShape="0">
              <a:gsLst>
                <a:gs pos="0">
                  <a:srgbClr val="FFFFFF"/>
                </a:gs>
                <a:gs pos="100000">
                  <a:srgbClr val="00CC00"/>
                </a:gs>
              </a:gsLst>
              <a:lin ang="0" scaled="1"/>
            </a:gradFill>
            <a:ln w="28575">
              <a:solidFill>
                <a:srgbClr val="006600"/>
              </a:solidFill>
              <a:miter lim="800000"/>
            </a:ln>
          </p:spPr>
          <p:txBody>
            <a:bodyPr wrap="none" anchor="ctr"/>
            <a:lstStyle/>
            <a:p>
              <a:endParaRPr lang="zh-CN" altLang="en-US">
                <a:latin typeface="Times New Roman" panose="02020603050405020304" charset="0"/>
              </a:endParaRPr>
            </a:p>
          </p:txBody>
        </p:sp>
      </p:grpSp>
      <p:grpSp>
        <p:nvGrpSpPr>
          <p:cNvPr id="156677" name="Group 13"/>
          <p:cNvGrpSpPr/>
          <p:nvPr/>
        </p:nvGrpSpPr>
        <p:grpSpPr bwMode="auto">
          <a:xfrm>
            <a:off x="838200" y="1066800"/>
            <a:ext cx="5324475" cy="171450"/>
            <a:chOff x="240" y="708"/>
            <a:chExt cx="3354" cy="108"/>
          </a:xfrm>
        </p:grpSpPr>
        <p:pic>
          <p:nvPicPr>
            <p:cNvPr id="156678"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14"/>
              <a:ext cx="102" cy="102"/>
            </a:xfrm>
            <a:prstGeom prst="rect">
              <a:avLst/>
            </a:prstGeom>
            <a:noFill/>
            <a:ln>
              <a:noFill/>
            </a:ln>
          </p:spPr>
        </p:pic>
        <p:pic>
          <p:nvPicPr>
            <p:cNvPr id="156679"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14"/>
              <a:ext cx="102" cy="102"/>
            </a:xfrm>
            <a:prstGeom prst="rect">
              <a:avLst/>
            </a:prstGeom>
            <a:noFill/>
            <a:ln>
              <a:noFill/>
            </a:ln>
          </p:spPr>
        </p:pic>
        <p:pic>
          <p:nvPicPr>
            <p:cNvPr id="156680"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14"/>
              <a:ext cx="102" cy="102"/>
            </a:xfrm>
            <a:prstGeom prst="rect">
              <a:avLst/>
            </a:prstGeom>
            <a:noFill/>
            <a:ln>
              <a:noFill/>
            </a:ln>
          </p:spPr>
        </p:pic>
        <p:pic>
          <p:nvPicPr>
            <p:cNvPr id="156681"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14"/>
              <a:ext cx="102" cy="102"/>
            </a:xfrm>
            <a:prstGeom prst="rect">
              <a:avLst/>
            </a:prstGeom>
            <a:noFill/>
            <a:ln>
              <a:noFill/>
            </a:ln>
          </p:spPr>
        </p:pic>
        <p:pic>
          <p:nvPicPr>
            <p:cNvPr id="156682"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14"/>
              <a:ext cx="102" cy="102"/>
            </a:xfrm>
            <a:prstGeom prst="rect">
              <a:avLst/>
            </a:prstGeom>
            <a:noFill/>
            <a:ln>
              <a:noFill/>
            </a:ln>
          </p:spPr>
        </p:pic>
        <p:pic>
          <p:nvPicPr>
            <p:cNvPr id="156683"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14"/>
              <a:ext cx="102" cy="102"/>
            </a:xfrm>
            <a:prstGeom prst="rect">
              <a:avLst/>
            </a:prstGeom>
            <a:noFill/>
            <a:ln>
              <a:noFill/>
            </a:ln>
          </p:spPr>
        </p:pic>
        <p:pic>
          <p:nvPicPr>
            <p:cNvPr id="156684"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14"/>
              <a:ext cx="102" cy="102"/>
            </a:xfrm>
            <a:prstGeom prst="rect">
              <a:avLst/>
            </a:prstGeom>
            <a:noFill/>
            <a:ln>
              <a:noFill/>
            </a:ln>
          </p:spPr>
        </p:pic>
        <p:pic>
          <p:nvPicPr>
            <p:cNvPr id="156685"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14"/>
              <a:ext cx="102" cy="102"/>
            </a:xfrm>
            <a:prstGeom prst="rect">
              <a:avLst/>
            </a:prstGeom>
            <a:noFill/>
            <a:ln>
              <a:noFill/>
            </a:ln>
          </p:spPr>
        </p:pic>
        <p:pic>
          <p:nvPicPr>
            <p:cNvPr id="156686"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14"/>
              <a:ext cx="102" cy="102"/>
            </a:xfrm>
            <a:prstGeom prst="rect">
              <a:avLst/>
            </a:prstGeom>
            <a:noFill/>
            <a:ln>
              <a:noFill/>
            </a:ln>
          </p:spPr>
        </p:pic>
        <p:pic>
          <p:nvPicPr>
            <p:cNvPr id="156687"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14"/>
              <a:ext cx="102" cy="102"/>
            </a:xfrm>
            <a:prstGeom prst="rect">
              <a:avLst/>
            </a:prstGeom>
            <a:noFill/>
            <a:ln>
              <a:noFill/>
            </a:ln>
          </p:spPr>
        </p:pic>
        <p:pic>
          <p:nvPicPr>
            <p:cNvPr id="156688"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14"/>
              <a:ext cx="102" cy="102"/>
            </a:xfrm>
            <a:prstGeom prst="rect">
              <a:avLst/>
            </a:prstGeom>
            <a:noFill/>
            <a:ln>
              <a:noFill/>
            </a:ln>
          </p:spPr>
        </p:pic>
        <p:pic>
          <p:nvPicPr>
            <p:cNvPr id="156689"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14"/>
              <a:ext cx="102" cy="102"/>
            </a:xfrm>
            <a:prstGeom prst="rect">
              <a:avLst/>
            </a:prstGeom>
            <a:noFill/>
            <a:ln>
              <a:noFill/>
            </a:ln>
          </p:spPr>
        </p:pic>
        <p:pic>
          <p:nvPicPr>
            <p:cNvPr id="156690"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14"/>
              <a:ext cx="102" cy="102"/>
            </a:xfrm>
            <a:prstGeom prst="rect">
              <a:avLst/>
            </a:prstGeom>
            <a:noFill/>
            <a:ln>
              <a:noFill/>
            </a:ln>
          </p:spPr>
        </p:pic>
        <p:pic>
          <p:nvPicPr>
            <p:cNvPr id="156691"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14"/>
              <a:ext cx="102" cy="102"/>
            </a:xfrm>
            <a:prstGeom prst="rect">
              <a:avLst/>
            </a:prstGeom>
            <a:noFill/>
            <a:ln>
              <a:noFill/>
            </a:ln>
          </p:spPr>
        </p:pic>
        <p:pic>
          <p:nvPicPr>
            <p:cNvPr id="156692"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14"/>
              <a:ext cx="102" cy="102"/>
            </a:xfrm>
            <a:prstGeom prst="rect">
              <a:avLst/>
            </a:prstGeom>
            <a:noFill/>
            <a:ln>
              <a:noFill/>
            </a:ln>
          </p:spPr>
        </p:pic>
        <p:pic>
          <p:nvPicPr>
            <p:cNvPr id="156693"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14"/>
              <a:ext cx="102" cy="102"/>
            </a:xfrm>
            <a:prstGeom prst="rect">
              <a:avLst/>
            </a:prstGeom>
            <a:noFill/>
            <a:ln>
              <a:noFill/>
            </a:ln>
          </p:spPr>
        </p:pic>
        <p:pic>
          <p:nvPicPr>
            <p:cNvPr id="156694"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714"/>
              <a:ext cx="102" cy="102"/>
            </a:xfrm>
            <a:prstGeom prst="rect">
              <a:avLst/>
            </a:prstGeom>
            <a:noFill/>
            <a:ln>
              <a:noFill/>
            </a:ln>
          </p:spPr>
        </p:pic>
        <p:pic>
          <p:nvPicPr>
            <p:cNvPr id="156695"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714"/>
              <a:ext cx="102" cy="102"/>
            </a:xfrm>
            <a:prstGeom prst="rect">
              <a:avLst/>
            </a:prstGeom>
            <a:noFill/>
            <a:ln>
              <a:noFill/>
            </a:ln>
          </p:spPr>
        </p:pic>
        <p:pic>
          <p:nvPicPr>
            <p:cNvPr id="156696"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 y="714"/>
              <a:ext cx="102" cy="102"/>
            </a:xfrm>
            <a:prstGeom prst="rect">
              <a:avLst/>
            </a:prstGeom>
            <a:noFill/>
            <a:ln>
              <a:noFill/>
            </a:ln>
          </p:spPr>
        </p:pic>
        <p:pic>
          <p:nvPicPr>
            <p:cNvPr id="156697"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714"/>
              <a:ext cx="102" cy="102"/>
            </a:xfrm>
            <a:prstGeom prst="rect">
              <a:avLst/>
            </a:prstGeom>
            <a:noFill/>
            <a:ln>
              <a:noFill/>
            </a:ln>
          </p:spPr>
        </p:pic>
        <p:pic>
          <p:nvPicPr>
            <p:cNvPr id="156698"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714"/>
              <a:ext cx="102" cy="102"/>
            </a:xfrm>
            <a:prstGeom prst="rect">
              <a:avLst/>
            </a:prstGeom>
            <a:noFill/>
            <a:ln>
              <a:noFill/>
            </a:ln>
          </p:spPr>
        </p:pic>
        <p:pic>
          <p:nvPicPr>
            <p:cNvPr id="156699"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 y="714"/>
              <a:ext cx="102" cy="102"/>
            </a:xfrm>
            <a:prstGeom prst="rect">
              <a:avLst/>
            </a:prstGeom>
            <a:noFill/>
            <a:ln>
              <a:noFill/>
            </a:ln>
          </p:spPr>
        </p:pic>
        <p:pic>
          <p:nvPicPr>
            <p:cNvPr id="156700" name="Picture 3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 y="714"/>
              <a:ext cx="102" cy="102"/>
            </a:xfrm>
            <a:prstGeom prst="rect">
              <a:avLst/>
            </a:prstGeom>
            <a:noFill/>
            <a:ln>
              <a:noFill/>
            </a:ln>
          </p:spPr>
        </p:pic>
        <p:pic>
          <p:nvPicPr>
            <p:cNvPr id="156701"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 y="714"/>
              <a:ext cx="102" cy="102"/>
            </a:xfrm>
            <a:prstGeom prst="rect">
              <a:avLst/>
            </a:prstGeom>
            <a:noFill/>
            <a:ln>
              <a:noFill/>
            </a:ln>
          </p:spPr>
        </p:pic>
        <p:pic>
          <p:nvPicPr>
            <p:cNvPr id="156702"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 y="714"/>
              <a:ext cx="102" cy="102"/>
            </a:xfrm>
            <a:prstGeom prst="rect">
              <a:avLst/>
            </a:prstGeom>
            <a:noFill/>
            <a:ln>
              <a:noFill/>
            </a:ln>
          </p:spPr>
        </p:pic>
        <p:pic>
          <p:nvPicPr>
            <p:cNvPr id="156703"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 y="714"/>
              <a:ext cx="102" cy="102"/>
            </a:xfrm>
            <a:prstGeom prst="rect">
              <a:avLst/>
            </a:prstGeom>
            <a:noFill/>
            <a:ln>
              <a:noFill/>
            </a:ln>
          </p:spPr>
        </p:pic>
        <p:pic>
          <p:nvPicPr>
            <p:cNvPr id="156704"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 y="714"/>
              <a:ext cx="102" cy="102"/>
            </a:xfrm>
            <a:prstGeom prst="rect">
              <a:avLst/>
            </a:prstGeom>
            <a:noFill/>
            <a:ln>
              <a:noFill/>
            </a:ln>
          </p:spPr>
        </p:pic>
        <p:pic>
          <p:nvPicPr>
            <p:cNvPr id="156705"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 y="714"/>
              <a:ext cx="102" cy="102"/>
            </a:xfrm>
            <a:prstGeom prst="rect">
              <a:avLst/>
            </a:prstGeom>
            <a:noFill/>
            <a:ln>
              <a:noFill/>
            </a:ln>
          </p:spPr>
        </p:pic>
        <p:pic>
          <p:nvPicPr>
            <p:cNvPr id="156706" name="Picture 4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 y="714"/>
              <a:ext cx="102" cy="102"/>
            </a:xfrm>
            <a:prstGeom prst="rect">
              <a:avLst/>
            </a:prstGeom>
            <a:noFill/>
            <a:ln>
              <a:noFill/>
            </a:ln>
          </p:spPr>
        </p:pic>
        <p:grpSp>
          <p:nvGrpSpPr>
            <p:cNvPr id="156707" name="Group 43"/>
            <p:cNvGrpSpPr/>
            <p:nvPr/>
          </p:nvGrpSpPr>
          <p:grpSpPr bwMode="auto">
            <a:xfrm>
              <a:off x="240" y="708"/>
              <a:ext cx="582" cy="102"/>
              <a:chOff x="4698" y="720"/>
              <a:chExt cx="582" cy="102"/>
            </a:xfrm>
          </p:grpSpPr>
          <p:pic>
            <p:nvPicPr>
              <p:cNvPr id="156708" name="Picture 4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56709" name="Picture 4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56710" name="Picture 4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56711" name="Picture 4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56712" name="Picture 4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56713" name="Picture 4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left)">
                                      <p:cBhvr>
                                        <p:cTn id="7" dur="500"/>
                                        <p:tgtEl>
                                          <p:spTgt spid="135171"/>
                                        </p:tgtEl>
                                      </p:cBhvr>
                                    </p:animEffect>
                                  </p:childTnLst>
                                  <p:subTnLst>
                                    <p:cmd type="evt" cmd="onstopaudio">
                                      <p:cBhvr>
                                        <p:cTn display="0" masterRel="sameClick">
                                          <p:stCondLst>
                                            <p:cond evt="begin" delay="0">
                                              <p:tn val="5"/>
                                            </p:cond>
                                          </p:stCondLst>
                                        </p:cTn>
                                        <p:tgtEl>
                                          <p:sldTgt/>
                                        </p:tgtEl>
                                      </p:cBhvr>
                                    </p:cmd>
                                  </p:sub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698" name="Group 2"/>
          <p:cNvGrpSpPr/>
          <p:nvPr/>
        </p:nvGrpSpPr>
        <p:grpSpPr bwMode="auto">
          <a:xfrm>
            <a:off x="5562600" y="914400"/>
            <a:ext cx="1601788" cy="2424113"/>
            <a:chOff x="3504" y="576"/>
            <a:chExt cx="1009" cy="1527"/>
          </a:xfrm>
        </p:grpSpPr>
        <p:grpSp>
          <p:nvGrpSpPr>
            <p:cNvPr id="157916" name="Group 3"/>
            <p:cNvGrpSpPr/>
            <p:nvPr/>
          </p:nvGrpSpPr>
          <p:grpSpPr bwMode="auto">
            <a:xfrm>
              <a:off x="3696" y="896"/>
              <a:ext cx="576" cy="912"/>
              <a:chOff x="2784" y="768"/>
              <a:chExt cx="576" cy="912"/>
            </a:xfrm>
          </p:grpSpPr>
          <p:sp>
            <p:nvSpPr>
              <p:cNvPr id="157924" name="Rectangle 4"/>
              <p:cNvSpPr>
                <a:spLocks noChangeArrowheads="1"/>
              </p:cNvSpPr>
              <p:nvPr/>
            </p:nvSpPr>
            <p:spPr bwMode="auto">
              <a:xfrm>
                <a:off x="2832" y="768"/>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5" name="Rectangle 5"/>
              <p:cNvSpPr>
                <a:spLocks noChangeArrowheads="1"/>
              </p:cNvSpPr>
              <p:nvPr/>
            </p:nvSpPr>
            <p:spPr bwMode="auto">
              <a:xfrm>
                <a:off x="2832" y="1200"/>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6" name="Rectangle 6"/>
              <p:cNvSpPr>
                <a:spLocks noChangeArrowheads="1"/>
              </p:cNvSpPr>
              <p:nvPr/>
            </p:nvSpPr>
            <p:spPr bwMode="auto">
              <a:xfrm>
                <a:off x="2832" y="1632"/>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7" name="Rectangle 7"/>
              <p:cNvSpPr>
                <a:spLocks noChangeArrowheads="1"/>
              </p:cNvSpPr>
              <p:nvPr/>
            </p:nvSpPr>
            <p:spPr bwMode="auto">
              <a:xfrm>
                <a:off x="3312" y="81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8" name="Rectangle 8"/>
              <p:cNvSpPr>
                <a:spLocks noChangeArrowheads="1"/>
              </p:cNvSpPr>
              <p:nvPr/>
            </p:nvSpPr>
            <p:spPr bwMode="auto">
              <a:xfrm>
                <a:off x="2784" y="1248"/>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29" name="Rectangle 9"/>
              <p:cNvSpPr>
                <a:spLocks noChangeArrowheads="1"/>
              </p:cNvSpPr>
              <p:nvPr/>
            </p:nvSpPr>
            <p:spPr bwMode="auto">
              <a:xfrm>
                <a:off x="2784" y="81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930" name="Rectangle 10"/>
              <p:cNvSpPr>
                <a:spLocks noChangeArrowheads="1"/>
              </p:cNvSpPr>
              <p:nvPr/>
            </p:nvSpPr>
            <p:spPr bwMode="auto">
              <a:xfrm>
                <a:off x="3312" y="1248"/>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57917" name="Rectangle 11"/>
            <p:cNvSpPr>
              <a:spLocks noChangeArrowheads="1"/>
            </p:cNvSpPr>
            <p:nvPr/>
          </p:nvSpPr>
          <p:spPr bwMode="auto">
            <a:xfrm>
              <a:off x="3888" y="104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918" name="Rectangle 12"/>
            <p:cNvSpPr>
              <a:spLocks noChangeArrowheads="1"/>
            </p:cNvSpPr>
            <p:nvPr/>
          </p:nvSpPr>
          <p:spPr bwMode="auto">
            <a:xfrm>
              <a:off x="3504" y="960"/>
              <a:ext cx="19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f</a:t>
              </a:r>
              <a:endParaRPr lang="en-US" altLang="zh-CN" b="1">
                <a:solidFill>
                  <a:srgbClr val="000099"/>
                </a:solidFill>
                <a:latin typeface="Times New Roman" panose="02020603050405020304" charset="0"/>
              </a:endParaRPr>
            </a:p>
          </p:txBody>
        </p:sp>
        <p:sp>
          <p:nvSpPr>
            <p:cNvPr id="157919" name="Rectangle 13"/>
            <p:cNvSpPr>
              <a:spLocks noChangeArrowheads="1"/>
            </p:cNvSpPr>
            <p:nvPr/>
          </p:nvSpPr>
          <p:spPr bwMode="auto">
            <a:xfrm>
              <a:off x="3504" y="1392"/>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e</a:t>
              </a:r>
              <a:endParaRPr lang="en-US" altLang="zh-CN" b="1">
                <a:solidFill>
                  <a:srgbClr val="000099"/>
                </a:solidFill>
                <a:latin typeface="Times New Roman" panose="02020603050405020304" charset="0"/>
              </a:endParaRPr>
            </a:p>
          </p:txBody>
        </p:sp>
        <p:sp>
          <p:nvSpPr>
            <p:cNvPr id="157920" name="Rectangle 14"/>
            <p:cNvSpPr>
              <a:spLocks noChangeArrowheads="1"/>
            </p:cNvSpPr>
            <p:nvPr/>
          </p:nvSpPr>
          <p:spPr bwMode="auto">
            <a:xfrm>
              <a:off x="3888" y="1776"/>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d</a:t>
              </a:r>
              <a:endParaRPr lang="en-US" altLang="zh-CN" b="1">
                <a:solidFill>
                  <a:srgbClr val="000099"/>
                </a:solidFill>
                <a:latin typeface="Times New Roman" panose="02020603050405020304" charset="0"/>
              </a:endParaRPr>
            </a:p>
          </p:txBody>
        </p:sp>
        <p:sp>
          <p:nvSpPr>
            <p:cNvPr id="157921" name="Rectangle 15"/>
            <p:cNvSpPr>
              <a:spLocks noChangeArrowheads="1"/>
            </p:cNvSpPr>
            <p:nvPr/>
          </p:nvSpPr>
          <p:spPr bwMode="auto">
            <a:xfrm>
              <a:off x="4272" y="1376"/>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c</a:t>
              </a:r>
              <a:endParaRPr lang="en-US" altLang="zh-CN" b="1">
                <a:solidFill>
                  <a:srgbClr val="000099"/>
                </a:solidFill>
                <a:latin typeface="Times New Roman" panose="02020603050405020304" charset="0"/>
              </a:endParaRPr>
            </a:p>
          </p:txBody>
        </p:sp>
        <p:sp>
          <p:nvSpPr>
            <p:cNvPr id="157922" name="Rectangle 16"/>
            <p:cNvSpPr>
              <a:spLocks noChangeArrowheads="1"/>
            </p:cNvSpPr>
            <p:nvPr/>
          </p:nvSpPr>
          <p:spPr bwMode="auto">
            <a:xfrm>
              <a:off x="4272" y="944"/>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b</a:t>
              </a:r>
              <a:endParaRPr lang="en-US" altLang="zh-CN" b="1">
                <a:solidFill>
                  <a:srgbClr val="000099"/>
                </a:solidFill>
                <a:latin typeface="Times New Roman" panose="02020603050405020304" charset="0"/>
              </a:endParaRPr>
            </a:p>
          </p:txBody>
        </p:sp>
        <p:sp>
          <p:nvSpPr>
            <p:cNvPr id="157923" name="Rectangle 17"/>
            <p:cNvSpPr>
              <a:spLocks noChangeArrowheads="1"/>
            </p:cNvSpPr>
            <p:nvPr/>
          </p:nvSpPr>
          <p:spPr bwMode="auto">
            <a:xfrm>
              <a:off x="3888" y="57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a</a:t>
              </a:r>
              <a:endParaRPr lang="en-US" altLang="zh-CN" b="1">
                <a:solidFill>
                  <a:srgbClr val="000099"/>
                </a:solidFill>
                <a:latin typeface="Times New Roman" panose="02020603050405020304" charset="0"/>
              </a:endParaRPr>
            </a:p>
          </p:txBody>
        </p:sp>
      </p:grpSp>
      <p:grpSp>
        <p:nvGrpSpPr>
          <p:cNvPr id="157699" name="Group 18"/>
          <p:cNvGrpSpPr/>
          <p:nvPr/>
        </p:nvGrpSpPr>
        <p:grpSpPr bwMode="auto">
          <a:xfrm>
            <a:off x="838200" y="457200"/>
            <a:ext cx="7134225" cy="546100"/>
            <a:chOff x="240" y="222"/>
            <a:chExt cx="4494" cy="344"/>
          </a:xfrm>
        </p:grpSpPr>
        <p:sp>
          <p:nvSpPr>
            <p:cNvPr id="136211" name="Rectangle 19"/>
            <p:cNvSpPr>
              <a:spLocks noChangeArrowheads="1"/>
            </p:cNvSpPr>
            <p:nvPr/>
          </p:nvSpPr>
          <p:spPr bwMode="auto">
            <a:xfrm>
              <a:off x="240" y="222"/>
              <a:ext cx="1802" cy="327"/>
            </a:xfrm>
            <a:prstGeom prst="rect">
              <a:avLst/>
            </a:prstGeom>
            <a:noFill/>
            <a:ln w="9525">
              <a:noFill/>
              <a:miter lim="800000"/>
            </a:ln>
          </p:spPr>
          <p:txBody>
            <a:bodyPr wrap="none">
              <a:spAutoFit/>
            </a:bodyPr>
            <a:lstStyle/>
            <a:p>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半导体数码管</a:t>
              </a:r>
            </a:p>
          </p:txBody>
        </p:sp>
        <p:sp>
          <p:nvSpPr>
            <p:cNvPr id="157915" name="Rectangle 20"/>
            <p:cNvSpPr>
              <a:spLocks noChangeArrowheads="1"/>
            </p:cNvSpPr>
            <p:nvPr/>
          </p:nvSpPr>
          <p:spPr bwMode="auto">
            <a:xfrm>
              <a:off x="2256" y="239"/>
              <a:ext cx="2478" cy="327"/>
            </a:xfrm>
            <a:prstGeom prst="rect">
              <a:avLst/>
            </a:prstGeom>
            <a:noFill/>
            <a:ln>
              <a:noFill/>
            </a:ln>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zh-CN" altLang="en-US" sz="2800" b="1">
                  <a:solidFill>
                    <a:srgbClr val="000099"/>
                  </a:solidFill>
                  <a:latin typeface="Times New Roman" panose="02020603050405020304" charset="0"/>
                </a:rPr>
                <a:t>由七段发光二极管构成</a:t>
              </a:r>
            </a:p>
          </p:txBody>
        </p:sp>
      </p:grpSp>
      <p:grpSp>
        <p:nvGrpSpPr>
          <p:cNvPr id="5" name="Group 21"/>
          <p:cNvGrpSpPr/>
          <p:nvPr/>
        </p:nvGrpSpPr>
        <p:grpSpPr bwMode="auto">
          <a:xfrm>
            <a:off x="838200" y="990600"/>
            <a:ext cx="2503488" cy="519113"/>
            <a:chOff x="528" y="624"/>
            <a:chExt cx="1577" cy="327"/>
          </a:xfrm>
        </p:grpSpPr>
        <p:sp>
          <p:nvSpPr>
            <p:cNvPr id="157912" name="Text Box 22"/>
            <p:cNvSpPr txBox="1">
              <a:spLocks noChangeArrowheads="1"/>
            </p:cNvSpPr>
            <p:nvPr/>
          </p:nvSpPr>
          <p:spPr bwMode="auto">
            <a:xfrm>
              <a:off x="528" y="624"/>
              <a:ext cx="72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0000"/>
                  </a:solidFill>
                </a:rPr>
                <a:t>例：</a:t>
              </a:r>
              <a:endParaRPr lang="zh-CN" altLang="en-US" sz="2800" b="1">
                <a:solidFill>
                  <a:srgbClr val="FFFF00"/>
                </a:solidFill>
              </a:endParaRPr>
            </a:p>
          </p:txBody>
        </p:sp>
        <p:sp>
          <p:nvSpPr>
            <p:cNvPr id="157913" name="Rectangle 23"/>
            <p:cNvSpPr>
              <a:spLocks noChangeArrowheads="1"/>
            </p:cNvSpPr>
            <p:nvPr/>
          </p:nvSpPr>
          <p:spPr bwMode="auto">
            <a:xfrm>
              <a:off x="864" y="624"/>
              <a:ext cx="1241" cy="327"/>
            </a:xfrm>
            <a:prstGeom prst="rect">
              <a:avLst/>
            </a:prstGeom>
            <a:noFill/>
            <a:ln>
              <a:noFill/>
            </a:ln>
          </p:spPr>
          <p:txBody>
            <a:bodyPr wrap="none">
              <a:spAutoFit/>
            </a:bodyPr>
            <a:lstStyle/>
            <a:p>
              <a:pPr>
                <a:spcBef>
                  <a:spcPct val="50000"/>
                </a:spcBef>
              </a:pPr>
              <a:r>
                <a:rPr lang="zh-CN" altLang="en-US" sz="2800" b="1">
                  <a:solidFill>
                    <a:srgbClr val="CC0000"/>
                  </a:solidFill>
                  <a:latin typeface="Times New Roman" panose="02020603050405020304" charset="0"/>
                </a:rPr>
                <a:t>共阴极接法</a:t>
              </a:r>
            </a:p>
          </p:txBody>
        </p:sp>
      </p:grpSp>
      <p:grpSp>
        <p:nvGrpSpPr>
          <p:cNvPr id="6" name="Group 24"/>
          <p:cNvGrpSpPr/>
          <p:nvPr/>
        </p:nvGrpSpPr>
        <p:grpSpPr bwMode="auto">
          <a:xfrm>
            <a:off x="1143000" y="1524000"/>
            <a:ext cx="3435350" cy="1112838"/>
            <a:chOff x="720" y="960"/>
            <a:chExt cx="2121" cy="701"/>
          </a:xfrm>
        </p:grpSpPr>
        <p:sp>
          <p:nvSpPr>
            <p:cNvPr id="157910" name="Rectangle 25"/>
            <p:cNvSpPr>
              <a:spLocks noChangeArrowheads="1"/>
            </p:cNvSpPr>
            <p:nvPr/>
          </p:nvSpPr>
          <p:spPr bwMode="auto">
            <a:xfrm>
              <a:off x="720" y="960"/>
              <a:ext cx="2114" cy="365"/>
            </a:xfrm>
            <a:prstGeom prst="rect">
              <a:avLst/>
            </a:prstGeom>
            <a:noFill/>
            <a:ln>
              <a:noFill/>
            </a:ln>
          </p:spPr>
          <p:txBody>
            <a:bodyPr wrap="none">
              <a:spAutoFit/>
            </a:bodyPr>
            <a:lstStyle/>
            <a:p>
              <a:pPr>
                <a:spcBef>
                  <a:spcPct val="50000"/>
                </a:spcBef>
              </a:pPr>
              <a:r>
                <a:rPr lang="en-US" altLang="zh-CN" sz="3200" b="1" i="1">
                  <a:solidFill>
                    <a:schemeClr val="accent2"/>
                  </a:solidFill>
                  <a:latin typeface="Times New Roman" panose="02020603050405020304" charset="0"/>
                </a:rPr>
                <a:t>a</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b</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c</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d</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e</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f</a:t>
              </a:r>
              <a:r>
                <a:rPr lang="en-US" altLang="zh-CN" sz="3200" b="1">
                  <a:solidFill>
                    <a:schemeClr val="accent2"/>
                  </a:solidFill>
                  <a:latin typeface="Times New Roman" panose="02020603050405020304" charset="0"/>
                </a:rPr>
                <a:t>   </a:t>
              </a:r>
              <a:r>
                <a:rPr lang="en-US" altLang="zh-CN" sz="3200" b="1" i="1">
                  <a:solidFill>
                    <a:schemeClr val="accent2"/>
                  </a:solidFill>
                  <a:latin typeface="Times New Roman" panose="02020603050405020304" charset="0"/>
                </a:rPr>
                <a:t>g</a:t>
              </a:r>
              <a:r>
                <a:rPr lang="en-US" altLang="zh-CN" sz="3200" b="1">
                  <a:solidFill>
                    <a:schemeClr val="accent2"/>
                  </a:solidFill>
                  <a:latin typeface="Times New Roman" panose="02020603050405020304" charset="0"/>
                </a:rPr>
                <a:t> </a:t>
              </a:r>
            </a:p>
          </p:txBody>
        </p:sp>
        <p:sp>
          <p:nvSpPr>
            <p:cNvPr id="157911" name="Rectangle 26"/>
            <p:cNvSpPr>
              <a:spLocks noChangeArrowheads="1"/>
            </p:cNvSpPr>
            <p:nvPr/>
          </p:nvSpPr>
          <p:spPr bwMode="auto">
            <a:xfrm>
              <a:off x="720" y="1296"/>
              <a:ext cx="2121" cy="365"/>
            </a:xfrm>
            <a:prstGeom prst="rect">
              <a:avLst/>
            </a:prstGeom>
            <a:noFill/>
            <a:ln>
              <a:noFill/>
            </a:ln>
          </p:spPr>
          <p:txBody>
            <a:bodyPr wrap="none">
              <a:spAutoFit/>
            </a:bodyPr>
            <a:lstStyle/>
            <a:p>
              <a:pPr>
                <a:spcBef>
                  <a:spcPct val="50000"/>
                </a:spcBef>
              </a:pPr>
              <a:r>
                <a:rPr lang="en-US" altLang="zh-CN" sz="3200" b="1">
                  <a:solidFill>
                    <a:srgbClr val="990099"/>
                  </a:solidFill>
                  <a:latin typeface="Times New Roman" panose="02020603050405020304" charset="0"/>
                </a:rPr>
                <a:t>0   1   1   0   0   0   0</a:t>
              </a:r>
              <a:endParaRPr lang="en-US" altLang="zh-CN" sz="3200" b="1">
                <a:solidFill>
                  <a:srgbClr val="FFFF00"/>
                </a:solidFill>
                <a:latin typeface="Times New Roman" panose="02020603050405020304" charset="0"/>
              </a:endParaRPr>
            </a:p>
          </p:txBody>
        </p:sp>
      </p:grpSp>
      <p:sp>
        <p:nvSpPr>
          <p:cNvPr id="136219" name="Rectangle 27"/>
          <p:cNvSpPr>
            <a:spLocks noChangeArrowheads="1"/>
          </p:cNvSpPr>
          <p:nvPr/>
        </p:nvSpPr>
        <p:spPr bwMode="auto">
          <a:xfrm>
            <a:off x="1143000" y="2514600"/>
            <a:ext cx="3435350" cy="579438"/>
          </a:xfrm>
          <a:prstGeom prst="rect">
            <a:avLst/>
          </a:prstGeom>
          <a:noFill/>
          <a:ln>
            <a:noFill/>
          </a:ln>
        </p:spPr>
        <p:txBody>
          <a:bodyPr wrap="none">
            <a:spAutoFit/>
          </a:bodyPr>
          <a:lstStyle/>
          <a:p>
            <a:pPr>
              <a:spcBef>
                <a:spcPct val="50000"/>
              </a:spcBef>
            </a:pPr>
            <a:r>
              <a:rPr lang="en-US" altLang="zh-CN" sz="3200" b="1">
                <a:solidFill>
                  <a:srgbClr val="003366"/>
                </a:solidFill>
                <a:latin typeface="Times New Roman" panose="02020603050405020304" charset="0"/>
              </a:rPr>
              <a:t>1   1   0   1   1   0   1</a:t>
            </a:r>
          </a:p>
        </p:txBody>
      </p:sp>
      <p:sp>
        <p:nvSpPr>
          <p:cNvPr id="136220" name="Rectangle 28"/>
          <p:cNvSpPr>
            <a:spLocks noChangeArrowheads="1"/>
          </p:cNvSpPr>
          <p:nvPr/>
        </p:nvSpPr>
        <p:spPr bwMode="auto">
          <a:xfrm>
            <a:off x="8305800" y="3352800"/>
            <a:ext cx="533400" cy="2692400"/>
          </a:xfrm>
          <a:prstGeom prst="rect">
            <a:avLst/>
          </a:prstGeom>
          <a:noFill/>
          <a:ln w="38100" cap="sq">
            <a:solidFill>
              <a:srgbClr val="0066CC"/>
            </a:solidFill>
            <a:miter lim="800000"/>
          </a:ln>
        </p:spPr>
        <p:txBody>
          <a:bodyPr>
            <a:spAutoFit/>
          </a:bodyPr>
          <a:lstStyle/>
          <a:p>
            <a:pPr>
              <a:spcBef>
                <a:spcPct val="50000"/>
              </a:spcBef>
            </a:pPr>
            <a:r>
              <a:rPr lang="zh-CN" altLang="en-US" sz="2800" b="1">
                <a:solidFill>
                  <a:srgbClr val="FF0000"/>
                </a:solidFill>
                <a:latin typeface="Times New Roman" panose="02020603050405020304" charset="0"/>
              </a:rPr>
              <a:t>低电平时发光</a:t>
            </a:r>
          </a:p>
        </p:txBody>
      </p:sp>
      <p:sp>
        <p:nvSpPr>
          <p:cNvPr id="136221" name="Rectangle 29"/>
          <p:cNvSpPr>
            <a:spLocks noChangeArrowheads="1"/>
          </p:cNvSpPr>
          <p:nvPr/>
        </p:nvSpPr>
        <p:spPr bwMode="auto">
          <a:xfrm flipH="1">
            <a:off x="228600" y="3200400"/>
            <a:ext cx="609600" cy="2692400"/>
          </a:xfrm>
          <a:prstGeom prst="rect">
            <a:avLst/>
          </a:prstGeom>
          <a:noFill/>
          <a:ln w="38100" cap="sq">
            <a:solidFill>
              <a:srgbClr val="0066CC"/>
            </a:solidFill>
            <a:miter lim="800000"/>
          </a:ln>
        </p:spPr>
        <p:txBody>
          <a:bodyPr>
            <a:spAutoFit/>
          </a:bodyPr>
          <a:lstStyle/>
          <a:p>
            <a:pPr>
              <a:spcBef>
                <a:spcPct val="50000"/>
              </a:spcBef>
            </a:pPr>
            <a:r>
              <a:rPr lang="zh-CN" altLang="en-US" sz="2800" b="1">
                <a:solidFill>
                  <a:srgbClr val="FF0000"/>
                </a:solidFill>
                <a:latin typeface="Times New Roman" panose="02020603050405020304" charset="0"/>
              </a:rPr>
              <a:t>高电平时发光</a:t>
            </a:r>
            <a:endParaRPr lang="zh-CN" altLang="en-US" sz="2800" b="1">
              <a:solidFill>
                <a:srgbClr val="00FFFF"/>
              </a:solidFill>
              <a:latin typeface="Times New Roman" panose="02020603050405020304" charset="0"/>
            </a:endParaRPr>
          </a:p>
        </p:txBody>
      </p:sp>
      <p:grpSp>
        <p:nvGrpSpPr>
          <p:cNvPr id="7" name="Group 242"/>
          <p:cNvGrpSpPr/>
          <p:nvPr/>
        </p:nvGrpSpPr>
        <p:grpSpPr bwMode="auto">
          <a:xfrm>
            <a:off x="4902200" y="3290888"/>
            <a:ext cx="3327400" cy="2805112"/>
            <a:chOff x="2984" y="2073"/>
            <a:chExt cx="2096" cy="1767"/>
          </a:xfrm>
        </p:grpSpPr>
        <p:sp>
          <p:nvSpPr>
            <p:cNvPr id="157821" name="Rectangle 116"/>
            <p:cNvSpPr>
              <a:spLocks noChangeArrowheads="1"/>
            </p:cNvSpPr>
            <p:nvPr/>
          </p:nvSpPr>
          <p:spPr bwMode="auto">
            <a:xfrm>
              <a:off x="3470" y="3513"/>
              <a:ext cx="1241" cy="327"/>
            </a:xfrm>
            <a:prstGeom prst="rect">
              <a:avLst/>
            </a:prstGeom>
            <a:noFill/>
            <a:ln>
              <a:noFill/>
            </a:ln>
          </p:spPr>
          <p:txBody>
            <a:bodyPr wrap="none">
              <a:spAutoFit/>
            </a:bodyPr>
            <a:lstStyle/>
            <a:p>
              <a:pPr algn="ctr">
                <a:spcBef>
                  <a:spcPct val="50000"/>
                </a:spcBef>
              </a:pPr>
              <a:r>
                <a:rPr lang="zh-CN" altLang="en-US" sz="2800" b="1">
                  <a:solidFill>
                    <a:srgbClr val="CC3300"/>
                  </a:solidFill>
                  <a:latin typeface="Times New Roman" panose="02020603050405020304" charset="0"/>
                </a:rPr>
                <a:t>共阳极接法</a:t>
              </a:r>
              <a:endParaRPr lang="zh-CN" altLang="en-US" sz="3200" b="1">
                <a:solidFill>
                  <a:srgbClr val="CC3300"/>
                </a:solidFill>
                <a:latin typeface="Times New Roman" panose="02020603050405020304" charset="0"/>
              </a:endParaRPr>
            </a:p>
          </p:txBody>
        </p:sp>
        <p:sp>
          <p:nvSpPr>
            <p:cNvPr id="157822" name="Line 117"/>
            <p:cNvSpPr>
              <a:spLocks noChangeShapeType="1"/>
            </p:cNvSpPr>
            <p:nvPr/>
          </p:nvSpPr>
          <p:spPr bwMode="auto">
            <a:xfrm flipV="1">
              <a:off x="3221" y="2505"/>
              <a:ext cx="1735"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23" name="Group 118"/>
            <p:cNvGrpSpPr/>
            <p:nvPr/>
          </p:nvGrpSpPr>
          <p:grpSpPr bwMode="auto">
            <a:xfrm>
              <a:off x="3120" y="2504"/>
              <a:ext cx="304" cy="851"/>
              <a:chOff x="3060" y="2447"/>
              <a:chExt cx="304" cy="851"/>
            </a:xfrm>
          </p:grpSpPr>
          <p:sp>
            <p:nvSpPr>
              <p:cNvPr id="157900" name="Line 119"/>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901" name="Group 120"/>
              <p:cNvGrpSpPr/>
              <p:nvPr/>
            </p:nvGrpSpPr>
            <p:grpSpPr bwMode="auto">
              <a:xfrm>
                <a:off x="3070" y="2736"/>
                <a:ext cx="182" cy="192"/>
                <a:chOff x="1968" y="3072"/>
                <a:chExt cx="384" cy="384"/>
              </a:xfrm>
            </p:grpSpPr>
            <p:sp>
              <p:nvSpPr>
                <p:cNvPr id="157907" name="Line 121"/>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908" name="Line 122"/>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909" name="Line 123"/>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902" name="Line 124"/>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903" name="Group 125"/>
              <p:cNvGrpSpPr/>
              <p:nvPr/>
            </p:nvGrpSpPr>
            <p:grpSpPr bwMode="auto">
              <a:xfrm>
                <a:off x="3228" y="2758"/>
                <a:ext cx="136" cy="144"/>
                <a:chOff x="1776" y="3024"/>
                <a:chExt cx="144" cy="144"/>
              </a:xfrm>
            </p:grpSpPr>
            <p:sp>
              <p:nvSpPr>
                <p:cNvPr id="157905" name="Line 126"/>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906" name="Line 127"/>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904" name="Oval 128"/>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4" name="Group 129"/>
            <p:cNvGrpSpPr/>
            <p:nvPr/>
          </p:nvGrpSpPr>
          <p:grpSpPr bwMode="auto">
            <a:xfrm>
              <a:off x="3140" y="3305"/>
              <a:ext cx="1940" cy="304"/>
              <a:chOff x="3080" y="3248"/>
              <a:chExt cx="1940" cy="304"/>
            </a:xfrm>
          </p:grpSpPr>
          <p:sp>
            <p:nvSpPr>
              <p:cNvPr id="157893" name="Rectangle 130"/>
              <p:cNvSpPr>
                <a:spLocks noChangeArrowheads="1"/>
              </p:cNvSpPr>
              <p:nvPr/>
            </p:nvSpPr>
            <p:spPr bwMode="auto">
              <a:xfrm>
                <a:off x="3080"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a</a:t>
                </a:r>
              </a:p>
            </p:txBody>
          </p:sp>
          <p:sp>
            <p:nvSpPr>
              <p:cNvPr id="157894" name="Rectangle 131"/>
              <p:cNvSpPr>
                <a:spLocks noChangeArrowheads="1"/>
              </p:cNvSpPr>
              <p:nvPr/>
            </p:nvSpPr>
            <p:spPr bwMode="auto">
              <a:xfrm>
                <a:off x="3374"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b</a:t>
                </a:r>
              </a:p>
            </p:txBody>
          </p:sp>
          <p:sp>
            <p:nvSpPr>
              <p:cNvPr id="157895" name="Rectangle 132"/>
              <p:cNvSpPr>
                <a:spLocks noChangeArrowheads="1"/>
              </p:cNvSpPr>
              <p:nvPr/>
            </p:nvSpPr>
            <p:spPr bwMode="auto">
              <a:xfrm>
                <a:off x="3666" y="3251"/>
                <a:ext cx="201"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c</a:t>
                </a:r>
              </a:p>
            </p:txBody>
          </p:sp>
          <p:sp>
            <p:nvSpPr>
              <p:cNvPr id="157896" name="Rectangle 133"/>
              <p:cNvSpPr>
                <a:spLocks noChangeArrowheads="1"/>
              </p:cNvSpPr>
              <p:nvPr/>
            </p:nvSpPr>
            <p:spPr bwMode="auto">
              <a:xfrm>
                <a:off x="4808" y="3248"/>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g</a:t>
                </a:r>
              </a:p>
            </p:txBody>
          </p:sp>
          <p:sp>
            <p:nvSpPr>
              <p:cNvPr id="157897" name="Rectangle 134"/>
              <p:cNvSpPr>
                <a:spLocks noChangeArrowheads="1"/>
              </p:cNvSpPr>
              <p:nvPr/>
            </p:nvSpPr>
            <p:spPr bwMode="auto">
              <a:xfrm>
                <a:off x="3941" y="3264"/>
                <a:ext cx="212"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d</a:t>
                </a:r>
              </a:p>
            </p:txBody>
          </p:sp>
          <p:sp>
            <p:nvSpPr>
              <p:cNvPr id="157898" name="Rectangle 135"/>
              <p:cNvSpPr>
                <a:spLocks noChangeArrowheads="1"/>
              </p:cNvSpPr>
              <p:nvPr/>
            </p:nvSpPr>
            <p:spPr bwMode="auto">
              <a:xfrm>
                <a:off x="4231" y="3248"/>
                <a:ext cx="201"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e</a:t>
                </a:r>
              </a:p>
            </p:txBody>
          </p:sp>
          <p:sp>
            <p:nvSpPr>
              <p:cNvPr id="157899" name="Rectangle 136"/>
              <p:cNvSpPr>
                <a:spLocks noChangeArrowheads="1"/>
              </p:cNvSpPr>
              <p:nvPr/>
            </p:nvSpPr>
            <p:spPr bwMode="auto">
              <a:xfrm>
                <a:off x="4517" y="3248"/>
                <a:ext cx="180" cy="288"/>
              </a:xfrm>
              <a:prstGeom prst="rect">
                <a:avLst/>
              </a:prstGeom>
              <a:noFill/>
              <a:ln>
                <a:noFill/>
              </a:ln>
            </p:spPr>
            <p:txBody>
              <a:bodyPr wrap="none">
                <a:spAutoFit/>
              </a:bodyPr>
              <a:lstStyle/>
              <a:p>
                <a:pPr algn="ctr">
                  <a:spcBef>
                    <a:spcPct val="50000"/>
                  </a:spcBef>
                </a:pPr>
                <a:r>
                  <a:rPr lang="en-US" altLang="zh-CN" b="1" i="1">
                    <a:solidFill>
                      <a:srgbClr val="000099"/>
                    </a:solidFill>
                    <a:latin typeface="Times New Roman" panose="02020603050405020304" charset="0"/>
                  </a:rPr>
                  <a:t>f</a:t>
                </a:r>
              </a:p>
            </p:txBody>
          </p:sp>
        </p:grpSp>
        <p:sp>
          <p:nvSpPr>
            <p:cNvPr id="157825" name="Line 137"/>
            <p:cNvSpPr>
              <a:spLocks noChangeShapeType="1"/>
            </p:cNvSpPr>
            <p:nvPr/>
          </p:nvSpPr>
          <p:spPr bwMode="auto">
            <a:xfrm flipV="1">
              <a:off x="4099" y="2361"/>
              <a:ext cx="0" cy="167"/>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26" name="Oval 138"/>
            <p:cNvSpPr>
              <a:spLocks noChangeArrowheads="1"/>
            </p:cNvSpPr>
            <p:nvPr/>
          </p:nvSpPr>
          <p:spPr bwMode="auto">
            <a:xfrm>
              <a:off x="4070" y="2289"/>
              <a:ext cx="60" cy="7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27" name="Group 139"/>
            <p:cNvGrpSpPr/>
            <p:nvPr/>
          </p:nvGrpSpPr>
          <p:grpSpPr bwMode="auto">
            <a:xfrm>
              <a:off x="3420" y="2505"/>
              <a:ext cx="304" cy="851"/>
              <a:chOff x="3060" y="2447"/>
              <a:chExt cx="304" cy="851"/>
            </a:xfrm>
          </p:grpSpPr>
          <p:sp>
            <p:nvSpPr>
              <p:cNvPr id="157883" name="Line 140"/>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84" name="Group 141"/>
              <p:cNvGrpSpPr/>
              <p:nvPr/>
            </p:nvGrpSpPr>
            <p:grpSpPr bwMode="auto">
              <a:xfrm>
                <a:off x="3070" y="2736"/>
                <a:ext cx="182" cy="192"/>
                <a:chOff x="1968" y="3072"/>
                <a:chExt cx="384" cy="384"/>
              </a:xfrm>
            </p:grpSpPr>
            <p:sp>
              <p:nvSpPr>
                <p:cNvPr id="157890" name="Line 142"/>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91" name="Line 143"/>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92" name="Line 144"/>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85" name="Line 145"/>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86" name="Group 146"/>
              <p:cNvGrpSpPr/>
              <p:nvPr/>
            </p:nvGrpSpPr>
            <p:grpSpPr bwMode="auto">
              <a:xfrm>
                <a:off x="3228" y="2758"/>
                <a:ext cx="136" cy="144"/>
                <a:chOff x="1776" y="3024"/>
                <a:chExt cx="144" cy="144"/>
              </a:xfrm>
            </p:grpSpPr>
            <p:sp>
              <p:nvSpPr>
                <p:cNvPr id="157888" name="Line 147"/>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89" name="Line 148"/>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87" name="Oval 149"/>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8" name="Group 150"/>
            <p:cNvGrpSpPr/>
            <p:nvPr/>
          </p:nvGrpSpPr>
          <p:grpSpPr bwMode="auto">
            <a:xfrm>
              <a:off x="3708" y="2505"/>
              <a:ext cx="304" cy="851"/>
              <a:chOff x="3060" y="2447"/>
              <a:chExt cx="304" cy="851"/>
            </a:xfrm>
          </p:grpSpPr>
          <p:sp>
            <p:nvSpPr>
              <p:cNvPr id="157873" name="Line 151"/>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74" name="Group 152"/>
              <p:cNvGrpSpPr/>
              <p:nvPr/>
            </p:nvGrpSpPr>
            <p:grpSpPr bwMode="auto">
              <a:xfrm>
                <a:off x="3070" y="2736"/>
                <a:ext cx="182" cy="192"/>
                <a:chOff x="1968" y="3072"/>
                <a:chExt cx="384" cy="384"/>
              </a:xfrm>
            </p:grpSpPr>
            <p:sp>
              <p:nvSpPr>
                <p:cNvPr id="157880" name="Line 153"/>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81" name="Line 154"/>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82" name="Line 155"/>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75" name="Line 156"/>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76" name="Group 157"/>
              <p:cNvGrpSpPr/>
              <p:nvPr/>
            </p:nvGrpSpPr>
            <p:grpSpPr bwMode="auto">
              <a:xfrm>
                <a:off x="3228" y="2758"/>
                <a:ext cx="136" cy="144"/>
                <a:chOff x="1776" y="3024"/>
                <a:chExt cx="144" cy="144"/>
              </a:xfrm>
            </p:grpSpPr>
            <p:sp>
              <p:nvSpPr>
                <p:cNvPr id="157878" name="Line 158"/>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79" name="Line 159"/>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77" name="Oval 160"/>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29" name="Group 161"/>
            <p:cNvGrpSpPr/>
            <p:nvPr/>
          </p:nvGrpSpPr>
          <p:grpSpPr bwMode="auto">
            <a:xfrm>
              <a:off x="3996" y="2505"/>
              <a:ext cx="304" cy="851"/>
              <a:chOff x="3060" y="2447"/>
              <a:chExt cx="304" cy="851"/>
            </a:xfrm>
          </p:grpSpPr>
          <p:sp>
            <p:nvSpPr>
              <p:cNvPr id="157863" name="Line 162"/>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64" name="Group 163"/>
              <p:cNvGrpSpPr/>
              <p:nvPr/>
            </p:nvGrpSpPr>
            <p:grpSpPr bwMode="auto">
              <a:xfrm>
                <a:off x="3070" y="2736"/>
                <a:ext cx="182" cy="192"/>
                <a:chOff x="1968" y="3072"/>
                <a:chExt cx="384" cy="384"/>
              </a:xfrm>
            </p:grpSpPr>
            <p:sp>
              <p:nvSpPr>
                <p:cNvPr id="157870" name="Line 164"/>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71" name="Line 165"/>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72" name="Line 166"/>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65" name="Line 167"/>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66" name="Group 168"/>
              <p:cNvGrpSpPr/>
              <p:nvPr/>
            </p:nvGrpSpPr>
            <p:grpSpPr bwMode="auto">
              <a:xfrm>
                <a:off x="3228" y="2758"/>
                <a:ext cx="136" cy="144"/>
                <a:chOff x="1776" y="3024"/>
                <a:chExt cx="144" cy="144"/>
              </a:xfrm>
            </p:grpSpPr>
            <p:sp>
              <p:nvSpPr>
                <p:cNvPr id="157868" name="Line 169"/>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69" name="Line 170"/>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67" name="Oval 171"/>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30" name="Group 172"/>
            <p:cNvGrpSpPr/>
            <p:nvPr/>
          </p:nvGrpSpPr>
          <p:grpSpPr bwMode="auto">
            <a:xfrm>
              <a:off x="4284" y="2505"/>
              <a:ext cx="304" cy="851"/>
              <a:chOff x="3060" y="2447"/>
              <a:chExt cx="304" cy="851"/>
            </a:xfrm>
          </p:grpSpPr>
          <p:sp>
            <p:nvSpPr>
              <p:cNvPr id="157853" name="Line 173"/>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54" name="Group 174"/>
              <p:cNvGrpSpPr/>
              <p:nvPr/>
            </p:nvGrpSpPr>
            <p:grpSpPr bwMode="auto">
              <a:xfrm>
                <a:off x="3070" y="2736"/>
                <a:ext cx="182" cy="192"/>
                <a:chOff x="1968" y="3072"/>
                <a:chExt cx="384" cy="384"/>
              </a:xfrm>
            </p:grpSpPr>
            <p:sp>
              <p:nvSpPr>
                <p:cNvPr id="157860" name="Line 175"/>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61" name="Line 176"/>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62" name="Line 177"/>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55" name="Line 178"/>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56" name="Group 179"/>
              <p:cNvGrpSpPr/>
              <p:nvPr/>
            </p:nvGrpSpPr>
            <p:grpSpPr bwMode="auto">
              <a:xfrm>
                <a:off x="3228" y="2758"/>
                <a:ext cx="136" cy="144"/>
                <a:chOff x="1776" y="3024"/>
                <a:chExt cx="144" cy="144"/>
              </a:xfrm>
            </p:grpSpPr>
            <p:sp>
              <p:nvSpPr>
                <p:cNvPr id="157858" name="Line 180"/>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59" name="Line 181"/>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57" name="Oval 182"/>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grpSp>
          <p:nvGrpSpPr>
            <p:cNvPr id="157831" name="Group 183"/>
            <p:cNvGrpSpPr/>
            <p:nvPr/>
          </p:nvGrpSpPr>
          <p:grpSpPr bwMode="auto">
            <a:xfrm>
              <a:off x="4572" y="2505"/>
              <a:ext cx="304" cy="851"/>
              <a:chOff x="3060" y="2447"/>
              <a:chExt cx="304" cy="851"/>
            </a:xfrm>
          </p:grpSpPr>
          <p:sp>
            <p:nvSpPr>
              <p:cNvPr id="157843" name="Line 184"/>
              <p:cNvSpPr>
                <a:spLocks noChangeShapeType="1"/>
              </p:cNvSpPr>
              <p:nvPr/>
            </p:nvSpPr>
            <p:spPr bwMode="auto">
              <a:xfrm rot="10800000">
                <a:off x="3160" y="2447"/>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44" name="Group 185"/>
              <p:cNvGrpSpPr/>
              <p:nvPr/>
            </p:nvGrpSpPr>
            <p:grpSpPr bwMode="auto">
              <a:xfrm>
                <a:off x="3070" y="2736"/>
                <a:ext cx="182" cy="192"/>
                <a:chOff x="1968" y="3072"/>
                <a:chExt cx="384" cy="384"/>
              </a:xfrm>
            </p:grpSpPr>
            <p:sp>
              <p:nvSpPr>
                <p:cNvPr id="157850" name="Line 186"/>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51" name="Line 187"/>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52" name="Line 188"/>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45" name="Line 189"/>
              <p:cNvSpPr>
                <a:spLocks noChangeShapeType="1"/>
              </p:cNvSpPr>
              <p:nvPr/>
            </p:nvSpPr>
            <p:spPr bwMode="auto">
              <a:xfrm>
                <a:off x="3060" y="2928"/>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46" name="Group 190"/>
              <p:cNvGrpSpPr/>
              <p:nvPr/>
            </p:nvGrpSpPr>
            <p:grpSpPr bwMode="auto">
              <a:xfrm>
                <a:off x="3228" y="2758"/>
                <a:ext cx="136" cy="144"/>
                <a:chOff x="1776" y="3024"/>
                <a:chExt cx="144" cy="144"/>
              </a:xfrm>
            </p:grpSpPr>
            <p:sp>
              <p:nvSpPr>
                <p:cNvPr id="157848" name="Line 191"/>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49" name="Line 192"/>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47" name="Oval 193"/>
              <p:cNvSpPr>
                <a:spLocks noChangeArrowheads="1"/>
              </p:cNvSpPr>
              <p:nvPr/>
            </p:nvSpPr>
            <p:spPr bwMode="auto">
              <a:xfrm>
                <a:off x="3128" y="3216"/>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32" name="Line 195"/>
            <p:cNvSpPr>
              <a:spLocks noChangeShapeType="1"/>
            </p:cNvSpPr>
            <p:nvPr/>
          </p:nvSpPr>
          <p:spPr bwMode="auto">
            <a:xfrm rot="10800000">
              <a:off x="4960" y="2505"/>
              <a:ext cx="0" cy="768"/>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33" name="Group 196"/>
            <p:cNvGrpSpPr/>
            <p:nvPr/>
          </p:nvGrpSpPr>
          <p:grpSpPr bwMode="auto">
            <a:xfrm>
              <a:off x="4870" y="2794"/>
              <a:ext cx="182" cy="192"/>
              <a:chOff x="1968" y="3072"/>
              <a:chExt cx="384" cy="384"/>
            </a:xfrm>
          </p:grpSpPr>
          <p:sp>
            <p:nvSpPr>
              <p:cNvPr id="157840" name="Line 197"/>
              <p:cNvSpPr>
                <a:spLocks noChangeShapeType="1"/>
              </p:cNvSpPr>
              <p:nvPr/>
            </p:nvSpPr>
            <p:spPr bwMode="auto">
              <a:xfrm>
                <a:off x="1968" y="3072"/>
                <a:ext cx="38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41" name="Line 198"/>
              <p:cNvSpPr>
                <a:spLocks noChangeShapeType="1"/>
              </p:cNvSpPr>
              <p:nvPr/>
            </p:nvSpPr>
            <p:spPr bwMode="auto">
              <a:xfrm flipH="1">
                <a:off x="2160"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57842" name="Line 199"/>
              <p:cNvSpPr>
                <a:spLocks noChangeShapeType="1"/>
              </p:cNvSpPr>
              <p:nvPr/>
            </p:nvSpPr>
            <p:spPr bwMode="auto">
              <a:xfrm>
                <a:off x="1968" y="3072"/>
                <a:ext cx="192" cy="384"/>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57834" name="Line 200"/>
            <p:cNvSpPr>
              <a:spLocks noChangeShapeType="1"/>
            </p:cNvSpPr>
            <p:nvPr/>
          </p:nvSpPr>
          <p:spPr bwMode="auto">
            <a:xfrm>
              <a:off x="4860" y="2986"/>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57835" name="Group 201"/>
            <p:cNvGrpSpPr/>
            <p:nvPr/>
          </p:nvGrpSpPr>
          <p:grpSpPr bwMode="auto">
            <a:xfrm>
              <a:off x="2984" y="2832"/>
              <a:ext cx="136" cy="144"/>
              <a:chOff x="1776" y="3024"/>
              <a:chExt cx="144" cy="144"/>
            </a:xfrm>
          </p:grpSpPr>
          <p:sp>
            <p:nvSpPr>
              <p:cNvPr id="157838" name="Line 202"/>
              <p:cNvSpPr>
                <a:spLocks noChangeShapeType="1"/>
              </p:cNvSpPr>
              <p:nvPr/>
            </p:nvSpPr>
            <p:spPr bwMode="auto">
              <a:xfrm flipH="1">
                <a:off x="1776" y="3024"/>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sp>
            <p:nvSpPr>
              <p:cNvPr id="157839" name="Line 203"/>
              <p:cNvSpPr>
                <a:spLocks noChangeShapeType="1"/>
              </p:cNvSpPr>
              <p:nvPr/>
            </p:nvSpPr>
            <p:spPr bwMode="auto">
              <a:xfrm flipH="1">
                <a:off x="1824" y="3072"/>
                <a:ext cx="96" cy="96"/>
              </a:xfrm>
              <a:prstGeom prst="line">
                <a:avLst/>
              </a:prstGeom>
              <a:noFill/>
              <a:ln w="19050">
                <a:solidFill>
                  <a:srgbClr val="000099"/>
                </a:solidFill>
                <a:round/>
                <a:tailEnd type="triangle" w="med" len="med"/>
              </a:ln>
            </p:spPr>
            <p:txBody>
              <a:bodyPr wrap="none" anchor="ctr"/>
              <a:lstStyle/>
              <a:p>
                <a:endParaRPr lang="zh-CN" altLang="en-US">
                  <a:latin typeface="Times New Roman" panose="02020603050405020304" charset="0"/>
                </a:endParaRPr>
              </a:p>
            </p:txBody>
          </p:sp>
        </p:grpSp>
        <p:sp>
          <p:nvSpPr>
            <p:cNvPr id="157836" name="Oval 204"/>
            <p:cNvSpPr>
              <a:spLocks noChangeArrowheads="1"/>
            </p:cNvSpPr>
            <p:nvPr/>
          </p:nvSpPr>
          <p:spPr bwMode="auto">
            <a:xfrm>
              <a:off x="4928" y="3274"/>
              <a:ext cx="78" cy="82"/>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36397" name="Text Box 205"/>
            <p:cNvSpPr txBox="1">
              <a:spLocks noChangeArrowheads="1"/>
            </p:cNvSpPr>
            <p:nvPr/>
          </p:nvSpPr>
          <p:spPr bwMode="auto">
            <a:xfrm>
              <a:off x="4092" y="2073"/>
              <a:ext cx="240" cy="354"/>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10000"/>
                </a:lnSpc>
                <a:spcBef>
                  <a:spcPct val="50000"/>
                </a:spcBef>
              </a:pPr>
              <a:r>
                <a:rPr lang="en-US" altLang="zh-CN" sz="2800" b="1">
                  <a:solidFill>
                    <a:srgbClr val="000099"/>
                  </a:solidFill>
                  <a:effectLst>
                    <a:outerShdw blurRad="38100" dist="38100" dir="2700000" algn="tl">
                      <a:srgbClr val="DDDDDD"/>
                    </a:outerShdw>
                  </a:effectLst>
                </a:rPr>
                <a:t>+</a:t>
              </a:r>
            </a:p>
          </p:txBody>
        </p:sp>
      </p:grpSp>
      <p:grpSp>
        <p:nvGrpSpPr>
          <p:cNvPr id="29" name="Group 206"/>
          <p:cNvGrpSpPr/>
          <p:nvPr/>
        </p:nvGrpSpPr>
        <p:grpSpPr bwMode="auto">
          <a:xfrm>
            <a:off x="5562600" y="914400"/>
            <a:ext cx="1601788" cy="2424113"/>
            <a:chOff x="3504" y="576"/>
            <a:chExt cx="1009" cy="1527"/>
          </a:xfrm>
        </p:grpSpPr>
        <p:sp>
          <p:nvSpPr>
            <p:cNvPr id="157806" name="Rectangle 207"/>
            <p:cNvSpPr>
              <a:spLocks noChangeArrowheads="1"/>
            </p:cNvSpPr>
            <p:nvPr/>
          </p:nvSpPr>
          <p:spPr bwMode="auto">
            <a:xfrm>
              <a:off x="3888" y="1776"/>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d</a:t>
              </a:r>
              <a:endParaRPr lang="en-US" altLang="zh-CN" b="1">
                <a:solidFill>
                  <a:srgbClr val="000099"/>
                </a:solidFill>
                <a:latin typeface="Times New Roman" panose="02020603050405020304" charset="0"/>
              </a:endParaRPr>
            </a:p>
          </p:txBody>
        </p:sp>
        <p:grpSp>
          <p:nvGrpSpPr>
            <p:cNvPr id="157807" name="Group 208"/>
            <p:cNvGrpSpPr/>
            <p:nvPr/>
          </p:nvGrpSpPr>
          <p:grpSpPr bwMode="auto">
            <a:xfrm>
              <a:off x="3504" y="576"/>
              <a:ext cx="1009" cy="1232"/>
              <a:chOff x="4512" y="576"/>
              <a:chExt cx="1009" cy="1232"/>
            </a:xfrm>
          </p:grpSpPr>
          <p:sp>
            <p:nvSpPr>
              <p:cNvPr id="157808" name="Rectangle 209"/>
              <p:cNvSpPr>
                <a:spLocks noChangeArrowheads="1"/>
              </p:cNvSpPr>
              <p:nvPr/>
            </p:nvSpPr>
            <p:spPr bwMode="auto">
              <a:xfrm>
                <a:off x="4752" y="896"/>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09" name="Rectangle 210"/>
              <p:cNvSpPr>
                <a:spLocks noChangeArrowheads="1"/>
              </p:cNvSpPr>
              <p:nvPr/>
            </p:nvSpPr>
            <p:spPr bwMode="auto">
              <a:xfrm>
                <a:off x="4752" y="1328"/>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0" name="Rectangle 211"/>
              <p:cNvSpPr>
                <a:spLocks noChangeArrowheads="1"/>
              </p:cNvSpPr>
              <p:nvPr/>
            </p:nvSpPr>
            <p:spPr bwMode="auto">
              <a:xfrm>
                <a:off x="4752" y="1760"/>
                <a:ext cx="480" cy="48"/>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1" name="Rectangle 212"/>
              <p:cNvSpPr>
                <a:spLocks noChangeArrowheads="1"/>
              </p:cNvSpPr>
              <p:nvPr/>
            </p:nvSpPr>
            <p:spPr bwMode="auto">
              <a:xfrm>
                <a:off x="5232" y="94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2" name="Rectangle 213"/>
              <p:cNvSpPr>
                <a:spLocks noChangeArrowheads="1"/>
              </p:cNvSpPr>
              <p:nvPr/>
            </p:nvSpPr>
            <p:spPr bwMode="auto">
              <a:xfrm>
                <a:off x="4704" y="1376"/>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3" name="Rectangle 214"/>
              <p:cNvSpPr>
                <a:spLocks noChangeArrowheads="1"/>
              </p:cNvSpPr>
              <p:nvPr/>
            </p:nvSpPr>
            <p:spPr bwMode="auto">
              <a:xfrm>
                <a:off x="4704" y="944"/>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4" name="Rectangle 215"/>
              <p:cNvSpPr>
                <a:spLocks noChangeArrowheads="1"/>
              </p:cNvSpPr>
              <p:nvPr/>
            </p:nvSpPr>
            <p:spPr bwMode="auto">
              <a:xfrm>
                <a:off x="5232" y="137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815" name="Rectangle 216"/>
              <p:cNvSpPr>
                <a:spLocks noChangeArrowheads="1"/>
              </p:cNvSpPr>
              <p:nvPr/>
            </p:nvSpPr>
            <p:spPr bwMode="auto">
              <a:xfrm>
                <a:off x="4896" y="1040"/>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816" name="Rectangle 217"/>
              <p:cNvSpPr>
                <a:spLocks noChangeArrowheads="1"/>
              </p:cNvSpPr>
              <p:nvPr/>
            </p:nvSpPr>
            <p:spPr bwMode="auto">
              <a:xfrm>
                <a:off x="4512" y="960"/>
                <a:ext cx="19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f</a:t>
                </a:r>
                <a:endParaRPr lang="en-US" altLang="zh-CN" b="1">
                  <a:solidFill>
                    <a:srgbClr val="000099"/>
                  </a:solidFill>
                  <a:latin typeface="Times New Roman" panose="02020603050405020304" charset="0"/>
                </a:endParaRPr>
              </a:p>
            </p:txBody>
          </p:sp>
          <p:sp>
            <p:nvSpPr>
              <p:cNvPr id="157817" name="Rectangle 218"/>
              <p:cNvSpPr>
                <a:spLocks noChangeArrowheads="1"/>
              </p:cNvSpPr>
              <p:nvPr/>
            </p:nvSpPr>
            <p:spPr bwMode="auto">
              <a:xfrm>
                <a:off x="4512" y="1392"/>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e</a:t>
                </a:r>
                <a:endParaRPr lang="en-US" altLang="zh-CN" b="1">
                  <a:solidFill>
                    <a:srgbClr val="000099"/>
                  </a:solidFill>
                  <a:latin typeface="Times New Roman" panose="02020603050405020304" charset="0"/>
                </a:endParaRPr>
              </a:p>
            </p:txBody>
          </p:sp>
          <p:sp>
            <p:nvSpPr>
              <p:cNvPr id="157818" name="Rectangle 219"/>
              <p:cNvSpPr>
                <a:spLocks noChangeArrowheads="1"/>
              </p:cNvSpPr>
              <p:nvPr/>
            </p:nvSpPr>
            <p:spPr bwMode="auto">
              <a:xfrm>
                <a:off x="5280" y="1376"/>
                <a:ext cx="215"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c</a:t>
                </a:r>
                <a:endParaRPr lang="en-US" altLang="zh-CN" b="1">
                  <a:solidFill>
                    <a:srgbClr val="000099"/>
                  </a:solidFill>
                  <a:latin typeface="Times New Roman" panose="02020603050405020304" charset="0"/>
                </a:endParaRPr>
              </a:p>
            </p:txBody>
          </p:sp>
          <p:sp>
            <p:nvSpPr>
              <p:cNvPr id="157819" name="Rectangle 220"/>
              <p:cNvSpPr>
                <a:spLocks noChangeArrowheads="1"/>
              </p:cNvSpPr>
              <p:nvPr/>
            </p:nvSpPr>
            <p:spPr bwMode="auto">
              <a:xfrm>
                <a:off x="5280" y="944"/>
                <a:ext cx="241"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b</a:t>
                </a:r>
                <a:endParaRPr lang="en-US" altLang="zh-CN" b="1">
                  <a:solidFill>
                    <a:srgbClr val="000099"/>
                  </a:solidFill>
                  <a:latin typeface="Times New Roman" panose="02020603050405020304" charset="0"/>
                </a:endParaRPr>
              </a:p>
            </p:txBody>
          </p:sp>
          <p:sp>
            <p:nvSpPr>
              <p:cNvPr id="157820" name="Rectangle 221"/>
              <p:cNvSpPr>
                <a:spLocks noChangeArrowheads="1"/>
              </p:cNvSpPr>
              <p:nvPr/>
            </p:nvSpPr>
            <p:spPr bwMode="auto">
              <a:xfrm>
                <a:off x="4896" y="576"/>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a</a:t>
                </a:r>
                <a:endParaRPr lang="en-US" altLang="zh-CN" b="1">
                  <a:solidFill>
                    <a:srgbClr val="000099"/>
                  </a:solidFill>
                  <a:latin typeface="Times New Roman" panose="02020603050405020304" charset="0"/>
                </a:endParaRPr>
              </a:p>
            </p:txBody>
          </p:sp>
        </p:grpSp>
      </p:grpSp>
      <p:grpSp>
        <p:nvGrpSpPr>
          <p:cNvPr id="31" name="Group 222"/>
          <p:cNvGrpSpPr/>
          <p:nvPr/>
        </p:nvGrpSpPr>
        <p:grpSpPr bwMode="auto">
          <a:xfrm>
            <a:off x="5562600" y="914400"/>
            <a:ext cx="1581150" cy="2424113"/>
            <a:chOff x="4512" y="624"/>
            <a:chExt cx="996" cy="1527"/>
          </a:xfrm>
        </p:grpSpPr>
        <p:sp>
          <p:nvSpPr>
            <p:cNvPr id="157792" name="Rectangle 223"/>
            <p:cNvSpPr>
              <a:spLocks noChangeArrowheads="1"/>
            </p:cNvSpPr>
            <p:nvPr/>
          </p:nvSpPr>
          <p:spPr bwMode="auto">
            <a:xfrm>
              <a:off x="4752" y="944"/>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3" name="Rectangle 224"/>
            <p:cNvSpPr>
              <a:spLocks noChangeArrowheads="1"/>
            </p:cNvSpPr>
            <p:nvPr/>
          </p:nvSpPr>
          <p:spPr bwMode="auto">
            <a:xfrm>
              <a:off x="4752" y="1376"/>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4" name="Rectangle 225"/>
            <p:cNvSpPr>
              <a:spLocks noChangeArrowheads="1"/>
            </p:cNvSpPr>
            <p:nvPr/>
          </p:nvSpPr>
          <p:spPr bwMode="auto">
            <a:xfrm>
              <a:off x="4752" y="180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5" name="Rectangle 226"/>
            <p:cNvSpPr>
              <a:spLocks noChangeArrowheads="1"/>
            </p:cNvSpPr>
            <p:nvPr/>
          </p:nvSpPr>
          <p:spPr bwMode="auto">
            <a:xfrm>
              <a:off x="5232" y="992"/>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6" name="Rectangle 227"/>
            <p:cNvSpPr>
              <a:spLocks noChangeArrowheads="1"/>
            </p:cNvSpPr>
            <p:nvPr/>
          </p:nvSpPr>
          <p:spPr bwMode="auto">
            <a:xfrm>
              <a:off x="4704" y="142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7" name="Rectangle 228"/>
            <p:cNvSpPr>
              <a:spLocks noChangeArrowheads="1"/>
            </p:cNvSpPr>
            <p:nvPr/>
          </p:nvSpPr>
          <p:spPr bwMode="auto">
            <a:xfrm>
              <a:off x="4704" y="992"/>
              <a:ext cx="48" cy="384"/>
            </a:xfrm>
            <a:prstGeom prst="rect">
              <a:avLst/>
            </a:prstGeom>
            <a:no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8" name="Rectangle 229"/>
            <p:cNvSpPr>
              <a:spLocks noChangeArrowheads="1"/>
            </p:cNvSpPr>
            <p:nvPr/>
          </p:nvSpPr>
          <p:spPr bwMode="auto">
            <a:xfrm>
              <a:off x="5232" y="1424"/>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7799" name="Rectangle 230"/>
            <p:cNvSpPr>
              <a:spLocks noChangeArrowheads="1"/>
            </p:cNvSpPr>
            <p:nvPr/>
          </p:nvSpPr>
          <p:spPr bwMode="auto">
            <a:xfrm>
              <a:off x="4896" y="1088"/>
              <a:ext cx="228" cy="327"/>
            </a:xfrm>
            <a:prstGeom prst="rect">
              <a:avLst/>
            </a:prstGeom>
            <a:noFill/>
            <a:ln>
              <a:noFill/>
            </a:ln>
          </p:spPr>
          <p:txBody>
            <a:bodyPr wrap="none">
              <a:spAutoFit/>
            </a:bodyPr>
            <a:lstStyle/>
            <a:p>
              <a:pPr>
                <a:spcBef>
                  <a:spcPct val="50000"/>
                </a:spcBef>
              </a:pPr>
              <a:r>
                <a:rPr lang="en-US" altLang="zh-CN" sz="2800" b="1">
                  <a:solidFill>
                    <a:srgbClr val="000099"/>
                  </a:solidFill>
                  <a:latin typeface="Times New Roman" panose="02020603050405020304" charset="0"/>
                </a:rPr>
                <a:t>g</a:t>
              </a:r>
            </a:p>
          </p:txBody>
        </p:sp>
        <p:sp>
          <p:nvSpPr>
            <p:cNvPr id="157800" name="Rectangle 231"/>
            <p:cNvSpPr>
              <a:spLocks noChangeArrowheads="1"/>
            </p:cNvSpPr>
            <p:nvPr/>
          </p:nvSpPr>
          <p:spPr bwMode="auto">
            <a:xfrm>
              <a:off x="4512" y="1008"/>
              <a:ext cx="19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f</a:t>
              </a:r>
              <a:endParaRPr lang="en-US" altLang="zh-CN" b="1" i="1">
                <a:solidFill>
                  <a:srgbClr val="000099"/>
                </a:solidFill>
                <a:latin typeface="Times New Roman" panose="02020603050405020304" charset="0"/>
              </a:endParaRPr>
            </a:p>
          </p:txBody>
        </p:sp>
        <p:sp>
          <p:nvSpPr>
            <p:cNvPr id="157801" name="Rectangle 232"/>
            <p:cNvSpPr>
              <a:spLocks noChangeArrowheads="1"/>
            </p:cNvSpPr>
            <p:nvPr/>
          </p:nvSpPr>
          <p:spPr bwMode="auto">
            <a:xfrm>
              <a:off x="4512" y="1440"/>
              <a:ext cx="21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e</a:t>
              </a:r>
              <a:endParaRPr lang="en-US" altLang="zh-CN" b="1" i="1">
                <a:solidFill>
                  <a:srgbClr val="000099"/>
                </a:solidFill>
                <a:latin typeface="Times New Roman" panose="02020603050405020304" charset="0"/>
              </a:endParaRPr>
            </a:p>
          </p:txBody>
        </p:sp>
        <p:sp>
          <p:nvSpPr>
            <p:cNvPr id="157802" name="Rectangle 233"/>
            <p:cNvSpPr>
              <a:spLocks noChangeArrowheads="1"/>
            </p:cNvSpPr>
            <p:nvPr/>
          </p:nvSpPr>
          <p:spPr bwMode="auto">
            <a:xfrm>
              <a:off x="4896" y="1824"/>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d</a:t>
              </a:r>
              <a:endParaRPr lang="en-US" altLang="zh-CN" b="1" i="1">
                <a:solidFill>
                  <a:srgbClr val="000099"/>
                </a:solidFill>
                <a:latin typeface="Times New Roman" panose="02020603050405020304" charset="0"/>
              </a:endParaRPr>
            </a:p>
          </p:txBody>
        </p:sp>
        <p:sp>
          <p:nvSpPr>
            <p:cNvPr id="157803" name="Rectangle 234"/>
            <p:cNvSpPr>
              <a:spLocks noChangeArrowheads="1"/>
            </p:cNvSpPr>
            <p:nvPr/>
          </p:nvSpPr>
          <p:spPr bwMode="auto">
            <a:xfrm>
              <a:off x="5280" y="1424"/>
              <a:ext cx="21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c</a:t>
              </a:r>
              <a:endParaRPr lang="en-US" altLang="zh-CN" b="1" i="1">
                <a:solidFill>
                  <a:srgbClr val="000099"/>
                </a:solidFill>
                <a:latin typeface="Times New Roman" panose="02020603050405020304" charset="0"/>
              </a:endParaRPr>
            </a:p>
          </p:txBody>
        </p:sp>
        <p:sp>
          <p:nvSpPr>
            <p:cNvPr id="157804" name="Rectangle 235"/>
            <p:cNvSpPr>
              <a:spLocks noChangeArrowheads="1"/>
            </p:cNvSpPr>
            <p:nvPr/>
          </p:nvSpPr>
          <p:spPr bwMode="auto">
            <a:xfrm>
              <a:off x="5280" y="992"/>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b</a:t>
              </a:r>
              <a:endParaRPr lang="en-US" altLang="zh-CN" b="1" i="1">
                <a:solidFill>
                  <a:srgbClr val="000099"/>
                </a:solidFill>
                <a:latin typeface="Times New Roman" panose="02020603050405020304" charset="0"/>
              </a:endParaRPr>
            </a:p>
          </p:txBody>
        </p:sp>
        <p:sp>
          <p:nvSpPr>
            <p:cNvPr id="157805" name="Rectangle 236"/>
            <p:cNvSpPr>
              <a:spLocks noChangeArrowheads="1"/>
            </p:cNvSpPr>
            <p:nvPr/>
          </p:nvSpPr>
          <p:spPr bwMode="auto">
            <a:xfrm>
              <a:off x="4896" y="624"/>
              <a:ext cx="228"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endParaRPr lang="en-US" altLang="zh-CN" b="1" i="1">
                <a:solidFill>
                  <a:srgbClr val="000099"/>
                </a:solidFill>
                <a:latin typeface="Times New Roman" panose="02020603050405020304" charset="0"/>
              </a:endParaRPr>
            </a:p>
          </p:txBody>
        </p:sp>
      </p:grpSp>
      <p:grpSp>
        <p:nvGrpSpPr>
          <p:cNvPr id="143520" name="Group 241"/>
          <p:cNvGrpSpPr/>
          <p:nvPr/>
        </p:nvGrpSpPr>
        <p:grpSpPr bwMode="auto">
          <a:xfrm>
            <a:off x="914400" y="3505200"/>
            <a:ext cx="3703638" cy="2514600"/>
            <a:chOff x="643" y="2208"/>
            <a:chExt cx="2333" cy="1584"/>
          </a:xfrm>
        </p:grpSpPr>
        <p:sp>
          <p:nvSpPr>
            <p:cNvPr id="157709" name="Rectangle 39"/>
            <p:cNvSpPr>
              <a:spLocks noChangeArrowheads="1"/>
            </p:cNvSpPr>
            <p:nvPr/>
          </p:nvSpPr>
          <p:spPr bwMode="auto">
            <a:xfrm>
              <a:off x="1154" y="3465"/>
              <a:ext cx="1241" cy="327"/>
            </a:xfrm>
            <a:prstGeom prst="rect">
              <a:avLst/>
            </a:prstGeom>
            <a:noFill/>
            <a:ln>
              <a:noFill/>
            </a:ln>
          </p:spPr>
          <p:txBody>
            <a:bodyPr wrap="none">
              <a:spAutoFit/>
            </a:bodyPr>
            <a:lstStyle/>
            <a:p>
              <a:pPr algn="ctr">
                <a:spcBef>
                  <a:spcPct val="50000"/>
                </a:spcBef>
              </a:pPr>
              <a:r>
                <a:rPr lang="zh-CN" altLang="en-US" sz="2800" b="1">
                  <a:solidFill>
                    <a:srgbClr val="003366"/>
                  </a:solidFill>
                  <a:latin typeface="Times New Roman" panose="02020603050405020304" charset="0"/>
                </a:rPr>
                <a:t>共阴极接法</a:t>
              </a:r>
              <a:endParaRPr lang="zh-CN" altLang="en-US" sz="3200" b="1">
                <a:solidFill>
                  <a:srgbClr val="FFFF00"/>
                </a:solidFill>
                <a:latin typeface="Times New Roman" panose="02020603050405020304" charset="0"/>
              </a:endParaRPr>
            </a:p>
          </p:txBody>
        </p:sp>
        <p:grpSp>
          <p:nvGrpSpPr>
            <p:cNvPr id="157710" name="Group 240"/>
            <p:cNvGrpSpPr/>
            <p:nvPr/>
          </p:nvGrpSpPr>
          <p:grpSpPr bwMode="auto">
            <a:xfrm>
              <a:off x="643" y="2208"/>
              <a:ext cx="2333" cy="1248"/>
              <a:chOff x="576" y="2217"/>
              <a:chExt cx="2333" cy="1248"/>
            </a:xfrm>
          </p:grpSpPr>
          <p:grpSp>
            <p:nvGrpSpPr>
              <p:cNvPr id="157711" name="Group 31"/>
              <p:cNvGrpSpPr/>
              <p:nvPr/>
            </p:nvGrpSpPr>
            <p:grpSpPr bwMode="auto">
              <a:xfrm>
                <a:off x="768" y="2217"/>
                <a:ext cx="2141" cy="288"/>
                <a:chOff x="3164" y="3552"/>
                <a:chExt cx="2237" cy="288"/>
              </a:xfrm>
            </p:grpSpPr>
            <p:sp>
              <p:nvSpPr>
                <p:cNvPr id="157785" name="Rectangle 32"/>
                <p:cNvSpPr>
                  <a:spLocks noChangeArrowheads="1"/>
                </p:cNvSpPr>
                <p:nvPr/>
              </p:nvSpPr>
              <p:spPr bwMode="auto">
                <a:xfrm>
                  <a:off x="3164" y="3552"/>
                  <a:ext cx="221"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a</a:t>
                  </a:r>
                </a:p>
              </p:txBody>
            </p:sp>
            <p:sp>
              <p:nvSpPr>
                <p:cNvPr id="157786" name="Rectangle 33"/>
                <p:cNvSpPr>
                  <a:spLocks noChangeArrowheads="1"/>
                </p:cNvSpPr>
                <p:nvPr/>
              </p:nvSpPr>
              <p:spPr bwMode="auto">
                <a:xfrm>
                  <a:off x="3499" y="3552"/>
                  <a:ext cx="222"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b</a:t>
                  </a:r>
                </a:p>
              </p:txBody>
            </p:sp>
            <p:sp>
              <p:nvSpPr>
                <p:cNvPr id="157787" name="Rectangle 34"/>
                <p:cNvSpPr>
                  <a:spLocks noChangeArrowheads="1"/>
                </p:cNvSpPr>
                <p:nvPr/>
              </p:nvSpPr>
              <p:spPr bwMode="auto">
                <a:xfrm>
                  <a:off x="3842" y="3552"/>
                  <a:ext cx="210"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c</a:t>
                  </a:r>
                </a:p>
              </p:txBody>
            </p:sp>
            <p:sp>
              <p:nvSpPr>
                <p:cNvPr id="157788" name="Rectangle 35"/>
                <p:cNvSpPr>
                  <a:spLocks noChangeArrowheads="1"/>
                </p:cNvSpPr>
                <p:nvPr/>
              </p:nvSpPr>
              <p:spPr bwMode="auto">
                <a:xfrm>
                  <a:off x="4171" y="3552"/>
                  <a:ext cx="222"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d</a:t>
                  </a:r>
                </a:p>
              </p:txBody>
            </p:sp>
            <p:sp>
              <p:nvSpPr>
                <p:cNvPr id="157789" name="Rectangle 36"/>
                <p:cNvSpPr>
                  <a:spLocks noChangeArrowheads="1"/>
                </p:cNvSpPr>
                <p:nvPr/>
              </p:nvSpPr>
              <p:spPr bwMode="auto">
                <a:xfrm>
                  <a:off x="4514" y="3552"/>
                  <a:ext cx="210"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e</a:t>
                  </a:r>
                </a:p>
              </p:txBody>
            </p:sp>
            <p:sp>
              <p:nvSpPr>
                <p:cNvPr id="157790" name="Rectangle 37"/>
                <p:cNvSpPr>
                  <a:spLocks noChangeArrowheads="1"/>
                </p:cNvSpPr>
                <p:nvPr/>
              </p:nvSpPr>
              <p:spPr bwMode="auto">
                <a:xfrm>
                  <a:off x="4860" y="3552"/>
                  <a:ext cx="188"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f</a:t>
                  </a:r>
                </a:p>
              </p:txBody>
            </p:sp>
            <p:sp>
              <p:nvSpPr>
                <p:cNvPr id="157791" name="Rectangle 38"/>
                <p:cNvSpPr>
                  <a:spLocks noChangeArrowheads="1"/>
                </p:cNvSpPr>
                <p:nvPr/>
              </p:nvSpPr>
              <p:spPr bwMode="auto">
                <a:xfrm>
                  <a:off x="5180" y="3552"/>
                  <a:ext cx="221" cy="288"/>
                </a:xfrm>
                <a:prstGeom prst="rect">
                  <a:avLst/>
                </a:prstGeom>
                <a:noFill/>
                <a:ln>
                  <a:noFill/>
                </a:ln>
              </p:spPr>
              <p:txBody>
                <a:bodyPr wrap="none">
                  <a:spAutoFit/>
                </a:bodyPr>
                <a:lstStyle/>
                <a:p>
                  <a:pPr algn="ctr">
                    <a:spcBef>
                      <a:spcPct val="50000"/>
                    </a:spcBef>
                  </a:pPr>
                  <a:r>
                    <a:rPr lang="en-US" altLang="zh-CN" b="1" i="1">
                      <a:solidFill>
                        <a:srgbClr val="FF0000"/>
                      </a:solidFill>
                      <a:latin typeface="Times New Roman" panose="02020603050405020304" charset="0"/>
                    </a:rPr>
                    <a:t>g</a:t>
                  </a:r>
                </a:p>
              </p:txBody>
            </p:sp>
          </p:grpSp>
          <p:sp>
            <p:nvSpPr>
              <p:cNvPr id="157712" name="Line 41"/>
              <p:cNvSpPr>
                <a:spLocks noChangeShapeType="1"/>
              </p:cNvSpPr>
              <p:nvPr/>
            </p:nvSpPr>
            <p:spPr bwMode="auto">
              <a:xfrm flipV="1">
                <a:off x="814" y="3342"/>
                <a:ext cx="1974"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13" name="Group 42"/>
              <p:cNvGrpSpPr/>
              <p:nvPr/>
            </p:nvGrpSpPr>
            <p:grpSpPr bwMode="auto">
              <a:xfrm>
                <a:off x="1707" y="3321"/>
                <a:ext cx="94" cy="144"/>
                <a:chOff x="1680" y="3312"/>
                <a:chExt cx="96" cy="144"/>
              </a:xfrm>
            </p:grpSpPr>
            <p:sp>
              <p:nvSpPr>
                <p:cNvPr id="157783" name="Line 43"/>
                <p:cNvSpPr>
                  <a:spLocks noChangeShapeType="1"/>
                </p:cNvSpPr>
                <p:nvPr/>
              </p:nvSpPr>
              <p:spPr bwMode="auto">
                <a:xfrm>
                  <a:off x="1728" y="3312"/>
                  <a:ext cx="0" cy="144"/>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84" name="Line 44"/>
                <p:cNvSpPr>
                  <a:spLocks noChangeShapeType="1"/>
                </p:cNvSpPr>
                <p:nvPr/>
              </p:nvSpPr>
              <p:spPr bwMode="auto">
                <a:xfrm>
                  <a:off x="1680" y="3456"/>
                  <a:ext cx="9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57714" name="Group 45"/>
              <p:cNvGrpSpPr/>
              <p:nvPr/>
            </p:nvGrpSpPr>
            <p:grpSpPr bwMode="auto">
              <a:xfrm>
                <a:off x="720" y="2505"/>
                <a:ext cx="305" cy="836"/>
                <a:chOff x="3072" y="1584"/>
                <a:chExt cx="311" cy="836"/>
              </a:xfrm>
            </p:grpSpPr>
            <p:sp>
              <p:nvSpPr>
                <p:cNvPr id="157774" name="Line 4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5" name="Line 4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76" name="Group 48"/>
                <p:cNvGrpSpPr/>
                <p:nvPr/>
              </p:nvGrpSpPr>
              <p:grpSpPr bwMode="auto">
                <a:xfrm>
                  <a:off x="3239" y="1920"/>
                  <a:ext cx="144" cy="144"/>
                  <a:chOff x="3264" y="1892"/>
                  <a:chExt cx="144" cy="144"/>
                </a:xfrm>
              </p:grpSpPr>
              <p:sp>
                <p:nvSpPr>
                  <p:cNvPr id="157781" name="Line 4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82" name="Line 5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77" name="Line 5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8" name="Line 5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9" name="Oval 5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80" name="Line 5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5" name="Group 55"/>
              <p:cNvGrpSpPr/>
              <p:nvPr/>
            </p:nvGrpSpPr>
            <p:grpSpPr bwMode="auto">
              <a:xfrm>
                <a:off x="1660" y="2505"/>
                <a:ext cx="305" cy="836"/>
                <a:chOff x="3072" y="1584"/>
                <a:chExt cx="311" cy="836"/>
              </a:xfrm>
            </p:grpSpPr>
            <p:sp>
              <p:nvSpPr>
                <p:cNvPr id="157765" name="Line 5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6" name="Line 5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67" name="Group 58"/>
                <p:cNvGrpSpPr/>
                <p:nvPr/>
              </p:nvGrpSpPr>
              <p:grpSpPr bwMode="auto">
                <a:xfrm>
                  <a:off x="3239" y="1920"/>
                  <a:ext cx="144" cy="144"/>
                  <a:chOff x="3264" y="1892"/>
                  <a:chExt cx="144" cy="144"/>
                </a:xfrm>
              </p:grpSpPr>
              <p:sp>
                <p:nvSpPr>
                  <p:cNvPr id="157772" name="Line 5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73" name="Line 6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68" name="Line 6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9" name="Line 6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0" name="Oval 6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71" name="Line 6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6" name="Group 65"/>
              <p:cNvGrpSpPr/>
              <p:nvPr/>
            </p:nvGrpSpPr>
            <p:grpSpPr bwMode="auto">
              <a:xfrm>
                <a:off x="1989" y="2505"/>
                <a:ext cx="305" cy="836"/>
                <a:chOff x="3072" y="1584"/>
                <a:chExt cx="311" cy="836"/>
              </a:xfrm>
            </p:grpSpPr>
            <p:sp>
              <p:nvSpPr>
                <p:cNvPr id="157756" name="Line 6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7" name="Line 6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58" name="Group 68"/>
                <p:cNvGrpSpPr/>
                <p:nvPr/>
              </p:nvGrpSpPr>
              <p:grpSpPr bwMode="auto">
                <a:xfrm>
                  <a:off x="3239" y="1920"/>
                  <a:ext cx="144" cy="144"/>
                  <a:chOff x="3264" y="1892"/>
                  <a:chExt cx="144" cy="144"/>
                </a:xfrm>
              </p:grpSpPr>
              <p:sp>
                <p:nvSpPr>
                  <p:cNvPr id="157763" name="Line 6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64" name="Line 7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59" name="Line 7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0" name="Line 7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1" name="Oval 7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62" name="Line 7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17" name="Group 75"/>
              <p:cNvGrpSpPr/>
              <p:nvPr/>
            </p:nvGrpSpPr>
            <p:grpSpPr bwMode="auto">
              <a:xfrm>
                <a:off x="2318" y="2505"/>
                <a:ext cx="305" cy="836"/>
                <a:chOff x="3072" y="1584"/>
                <a:chExt cx="311" cy="836"/>
              </a:xfrm>
            </p:grpSpPr>
            <p:sp>
              <p:nvSpPr>
                <p:cNvPr id="157747" name="Line 7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8" name="Line 7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49" name="Group 78"/>
                <p:cNvGrpSpPr/>
                <p:nvPr/>
              </p:nvGrpSpPr>
              <p:grpSpPr bwMode="auto">
                <a:xfrm>
                  <a:off x="3239" y="1920"/>
                  <a:ext cx="144" cy="144"/>
                  <a:chOff x="3264" y="1892"/>
                  <a:chExt cx="144" cy="144"/>
                </a:xfrm>
              </p:grpSpPr>
              <p:sp>
                <p:nvSpPr>
                  <p:cNvPr id="157754" name="Line 7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55" name="Line 8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50" name="Line 8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1" name="Line 8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2" name="Oval 8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53" name="Line 8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sp>
            <p:nvSpPr>
              <p:cNvPr id="157718" name="Line 86"/>
              <p:cNvSpPr>
                <a:spLocks noChangeShapeType="1"/>
              </p:cNvSpPr>
              <p:nvPr/>
            </p:nvSpPr>
            <p:spPr bwMode="auto">
              <a:xfrm>
                <a:off x="2694" y="2813"/>
                <a:ext cx="1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19" name="Line 87"/>
              <p:cNvSpPr>
                <a:spLocks noChangeShapeType="1"/>
              </p:cNvSpPr>
              <p:nvPr/>
            </p:nvSpPr>
            <p:spPr bwMode="auto">
              <a:xfrm flipH="1">
                <a:off x="2788" y="2813"/>
                <a:ext cx="94"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0" name="Line 91"/>
              <p:cNvSpPr>
                <a:spLocks noChangeShapeType="1"/>
              </p:cNvSpPr>
              <p:nvPr/>
            </p:nvSpPr>
            <p:spPr bwMode="auto">
              <a:xfrm>
                <a:off x="2788" y="2573"/>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1" name="Line 92"/>
              <p:cNvSpPr>
                <a:spLocks noChangeShapeType="1"/>
              </p:cNvSpPr>
              <p:nvPr/>
            </p:nvSpPr>
            <p:spPr bwMode="auto">
              <a:xfrm>
                <a:off x="2694" y="2813"/>
                <a:ext cx="94"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2" name="Oval 93"/>
              <p:cNvSpPr>
                <a:spLocks noChangeArrowheads="1"/>
              </p:cNvSpPr>
              <p:nvPr/>
            </p:nvSpPr>
            <p:spPr bwMode="auto">
              <a:xfrm>
                <a:off x="2751" y="2505"/>
                <a:ext cx="70"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23" name="Line 94"/>
              <p:cNvSpPr>
                <a:spLocks noChangeShapeType="1"/>
              </p:cNvSpPr>
              <p:nvPr/>
            </p:nvSpPr>
            <p:spPr bwMode="auto">
              <a:xfrm>
                <a:off x="2694" y="3018"/>
                <a:ext cx="18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nvGrpSpPr>
              <p:cNvPr id="157724" name="Group 95"/>
              <p:cNvGrpSpPr/>
              <p:nvPr/>
            </p:nvGrpSpPr>
            <p:grpSpPr bwMode="auto">
              <a:xfrm>
                <a:off x="1331" y="2505"/>
                <a:ext cx="305" cy="836"/>
                <a:chOff x="3072" y="1584"/>
                <a:chExt cx="311" cy="836"/>
              </a:xfrm>
            </p:grpSpPr>
            <p:sp>
              <p:nvSpPr>
                <p:cNvPr id="157738" name="Line 9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9" name="Line 9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40" name="Group 98"/>
                <p:cNvGrpSpPr/>
                <p:nvPr/>
              </p:nvGrpSpPr>
              <p:grpSpPr bwMode="auto">
                <a:xfrm>
                  <a:off x="3239" y="1920"/>
                  <a:ext cx="144" cy="144"/>
                  <a:chOff x="3264" y="1892"/>
                  <a:chExt cx="144" cy="144"/>
                </a:xfrm>
              </p:grpSpPr>
              <p:sp>
                <p:nvSpPr>
                  <p:cNvPr id="157745" name="Line 9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46" name="Line 10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41" name="Line 10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2" name="Line 10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3" name="Oval 10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44" name="Line 10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25" name="Group 105"/>
              <p:cNvGrpSpPr/>
              <p:nvPr/>
            </p:nvGrpSpPr>
            <p:grpSpPr bwMode="auto">
              <a:xfrm>
                <a:off x="1002" y="2505"/>
                <a:ext cx="305" cy="836"/>
                <a:chOff x="3072" y="1584"/>
                <a:chExt cx="311" cy="836"/>
              </a:xfrm>
            </p:grpSpPr>
            <p:sp>
              <p:nvSpPr>
                <p:cNvPr id="157729" name="Line 106"/>
                <p:cNvSpPr>
                  <a:spLocks noChangeShapeType="1"/>
                </p:cNvSpPr>
                <p:nvPr/>
              </p:nvSpPr>
              <p:spPr bwMode="auto">
                <a:xfrm>
                  <a:off x="3072" y="1892"/>
                  <a:ext cx="19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0" name="Line 107"/>
                <p:cNvSpPr>
                  <a:spLocks noChangeShapeType="1"/>
                </p:cNvSpPr>
                <p:nvPr/>
              </p:nvSpPr>
              <p:spPr bwMode="auto">
                <a:xfrm flipH="1">
                  <a:off x="3168"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nvGrpSpPr>
                <p:cNvPr id="157731" name="Group 108"/>
                <p:cNvGrpSpPr/>
                <p:nvPr/>
              </p:nvGrpSpPr>
              <p:grpSpPr bwMode="auto">
                <a:xfrm>
                  <a:off x="3239" y="1920"/>
                  <a:ext cx="144" cy="144"/>
                  <a:chOff x="3264" y="1892"/>
                  <a:chExt cx="144" cy="144"/>
                </a:xfrm>
              </p:grpSpPr>
              <p:sp>
                <p:nvSpPr>
                  <p:cNvPr id="157736" name="Line 109"/>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37" name="Line 110"/>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57732" name="Line 111"/>
                <p:cNvSpPr>
                  <a:spLocks noChangeShapeType="1"/>
                </p:cNvSpPr>
                <p:nvPr/>
              </p:nvSpPr>
              <p:spPr bwMode="auto">
                <a:xfrm>
                  <a:off x="3168" y="1652"/>
                  <a:ext cx="0" cy="7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3" name="Line 112"/>
                <p:cNvSpPr>
                  <a:spLocks noChangeShapeType="1"/>
                </p:cNvSpPr>
                <p:nvPr/>
              </p:nvSpPr>
              <p:spPr bwMode="auto">
                <a:xfrm>
                  <a:off x="3072" y="1892"/>
                  <a:ext cx="96" cy="19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4" name="Oval 113"/>
                <p:cNvSpPr>
                  <a:spLocks noChangeArrowheads="1"/>
                </p:cNvSpPr>
                <p:nvPr/>
              </p:nvSpPr>
              <p:spPr bwMode="auto">
                <a:xfrm>
                  <a:off x="3130" y="1584"/>
                  <a:ext cx="72" cy="7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7735" name="Line 114"/>
                <p:cNvSpPr>
                  <a:spLocks noChangeShapeType="1"/>
                </p:cNvSpPr>
                <p:nvPr/>
              </p:nvSpPr>
              <p:spPr bwMode="auto">
                <a:xfrm>
                  <a:off x="3072" y="2097"/>
                  <a:ext cx="19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grpSp>
            <p:nvGrpSpPr>
              <p:cNvPr id="157726" name="Group 237"/>
              <p:cNvGrpSpPr/>
              <p:nvPr/>
            </p:nvGrpSpPr>
            <p:grpSpPr bwMode="auto">
              <a:xfrm>
                <a:off x="576" y="2832"/>
                <a:ext cx="141" cy="144"/>
                <a:chOff x="3264" y="1892"/>
                <a:chExt cx="144" cy="144"/>
              </a:xfrm>
            </p:grpSpPr>
            <p:sp>
              <p:nvSpPr>
                <p:cNvPr id="157727" name="Line 238"/>
                <p:cNvSpPr>
                  <a:spLocks noChangeShapeType="1"/>
                </p:cNvSpPr>
                <p:nvPr/>
              </p:nvSpPr>
              <p:spPr bwMode="auto">
                <a:xfrm flipH="1">
                  <a:off x="3264" y="1892"/>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57728" name="Line 239"/>
                <p:cNvSpPr>
                  <a:spLocks noChangeShapeType="1"/>
                </p:cNvSpPr>
                <p:nvPr/>
              </p:nvSpPr>
              <p:spPr bwMode="auto">
                <a:xfrm flipH="1">
                  <a:off x="3312" y="1940"/>
                  <a:ext cx="96" cy="96"/>
                </a:xfrm>
                <a:prstGeom prst="line">
                  <a:avLst/>
                </a:prstGeom>
                <a:noFill/>
                <a:ln w="19050">
                  <a:solidFill>
                    <a:srgbClr val="333300"/>
                  </a:solidFill>
                  <a:round/>
                  <a:tailEnd type="triangle" w="med" len="med"/>
                </a:ln>
              </p:spPr>
              <p:txBody>
                <a:bodyPr wrap="none" anchor="ctr"/>
                <a:lstStyle/>
                <a:p>
                  <a:endParaRPr lang="zh-CN" altLang="en-US">
                    <a:latin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520"/>
                                        </p:tgtEl>
                                        <p:attrNameLst>
                                          <p:attrName>style.visibility</p:attrName>
                                        </p:attrNameLst>
                                      </p:cBhvr>
                                      <p:to>
                                        <p:strVal val="visible"/>
                                      </p:to>
                                    </p:set>
                                    <p:animEffect transition="in" filter="wipe(left)">
                                      <p:cBhvr>
                                        <p:cTn id="7" dur="500"/>
                                        <p:tgtEl>
                                          <p:spTgt spid="143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6221"/>
                                        </p:tgtEl>
                                        <p:attrNameLst>
                                          <p:attrName>style.visibility</p:attrName>
                                        </p:attrNameLst>
                                      </p:cBhvr>
                                      <p:to>
                                        <p:strVal val="visible"/>
                                      </p:to>
                                    </p:set>
                                    <p:animEffect transition="in" filter="wipe(up)">
                                      <p:cBhvr>
                                        <p:cTn id="12" dur="500"/>
                                        <p:tgtEl>
                                          <p:spTgt spid="136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6220"/>
                                        </p:tgtEl>
                                        <p:attrNameLst>
                                          <p:attrName>style.visibility</p:attrName>
                                        </p:attrNameLst>
                                      </p:cBhvr>
                                      <p:to>
                                        <p:strVal val="visible"/>
                                      </p:to>
                                    </p:set>
                                    <p:animEffect transition="in" filter="wipe(up)">
                                      <p:cBhvr>
                                        <p:cTn id="22" dur="500"/>
                                        <p:tgtEl>
                                          <p:spTgt spid="136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subTnLst>
                                    <p:audio>
                                      <p:cMediaNode>
                                        <p:cTn display="0" masterRel="sameClick">
                                          <p:stCondLst>
                                            <p:cond evt="begin" delay="0">
                                              <p:tn val="30"/>
                                            </p:cond>
                                          </p:stCondLst>
                                          <p:endCondLst>
                                            <p:cond evt="onStopAudio" delay="0">
                                              <p:tgtEl>
                                                <p:sldTgt/>
                                              </p:tgtEl>
                                            </p:cond>
                                          </p:endCondLst>
                                        </p:cTn>
                                        <p:tgtEl>
                                          <p:sndTgt r:embed="rId2" name="提示时奏幻想空间.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36219"/>
                                        </p:tgtEl>
                                        <p:attrNameLst>
                                          <p:attrName>style.visibility</p:attrName>
                                        </p:attrNameLst>
                                      </p:cBhvr>
                                      <p:to>
                                        <p:strVal val="visible"/>
                                      </p:to>
                                    </p:set>
                                    <p:animEffect transition="in" filter="blinds(vertical)">
                                      <p:cBhvr>
                                        <p:cTn id="42" dur="500"/>
                                        <p:tgtEl>
                                          <p:spTgt spid="136219"/>
                                        </p:tgtEl>
                                      </p:cBhvr>
                                    </p:animEffect>
                                  </p:childTnLst>
                                  <p:subTnLst>
                                    <p:audio>
                                      <p:cMediaNode>
                                        <p:cTn display="0" masterRel="sameClick">
                                          <p:stCondLst>
                                            <p:cond evt="begin" delay="0">
                                              <p:tn val="40"/>
                                            </p:cond>
                                          </p:stCondLst>
                                          <p:endCondLst>
                                            <p:cond evt="onStopAudio" delay="0">
                                              <p:tgtEl>
                                                <p:sldTgt/>
                                              </p:tgtEl>
                                            </p:cond>
                                          </p:endCondLst>
                                        </p:cTn>
                                        <p:tgtEl>
                                          <p:sndTgt r:embed="rId3" name="感叹时奏幻想空间.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9" grpId="0" autoUpdateAnimBg="0"/>
      <p:bldP spid="136220" grpId="0" animBg="1" autoUpdateAnimBg="0"/>
      <p:bldP spid="13622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914400" y="533400"/>
            <a:ext cx="37338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 2. </a:t>
            </a:r>
            <a:r>
              <a:rPr lang="zh-CN" altLang="en-US" sz="2800" b="1">
                <a:solidFill>
                  <a:srgbClr val="006600"/>
                </a:solidFill>
                <a:effectLst>
                  <a:outerShdw blurRad="38100" dist="38100" dir="2700000" algn="tl">
                    <a:srgbClr val="DDDDDD"/>
                  </a:outerShdw>
                </a:effectLst>
              </a:rPr>
              <a:t>七段译码显示器</a:t>
            </a:r>
          </a:p>
        </p:txBody>
      </p:sp>
      <p:grpSp>
        <p:nvGrpSpPr>
          <p:cNvPr id="158723" name="Group 3"/>
          <p:cNvGrpSpPr/>
          <p:nvPr/>
        </p:nvGrpSpPr>
        <p:grpSpPr bwMode="auto">
          <a:xfrm>
            <a:off x="914400" y="1066800"/>
            <a:ext cx="3352800" cy="171450"/>
            <a:chOff x="240" y="756"/>
            <a:chExt cx="2112" cy="108"/>
          </a:xfrm>
        </p:grpSpPr>
        <p:pic>
          <p:nvPicPr>
            <p:cNvPr id="158793" name="Picture 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 y="762"/>
              <a:ext cx="102" cy="102"/>
            </a:xfrm>
            <a:prstGeom prst="rect">
              <a:avLst/>
            </a:prstGeom>
            <a:noFill/>
            <a:ln>
              <a:noFill/>
            </a:ln>
          </p:spPr>
        </p:pic>
        <p:pic>
          <p:nvPicPr>
            <p:cNvPr id="158794" name="Picture 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 y="762"/>
              <a:ext cx="102" cy="102"/>
            </a:xfrm>
            <a:prstGeom prst="rect">
              <a:avLst/>
            </a:prstGeom>
            <a:noFill/>
            <a:ln>
              <a:noFill/>
            </a:ln>
          </p:spPr>
        </p:pic>
        <p:pic>
          <p:nvPicPr>
            <p:cNvPr id="158795" name="Picture 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 y="762"/>
              <a:ext cx="102" cy="102"/>
            </a:xfrm>
            <a:prstGeom prst="rect">
              <a:avLst/>
            </a:prstGeom>
            <a:noFill/>
            <a:ln>
              <a:noFill/>
            </a:ln>
          </p:spPr>
        </p:pic>
        <p:pic>
          <p:nvPicPr>
            <p:cNvPr id="158796" name="Picture 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 y="762"/>
              <a:ext cx="102" cy="102"/>
            </a:xfrm>
            <a:prstGeom prst="rect">
              <a:avLst/>
            </a:prstGeom>
            <a:noFill/>
            <a:ln>
              <a:noFill/>
            </a:ln>
          </p:spPr>
        </p:pic>
        <p:pic>
          <p:nvPicPr>
            <p:cNvPr id="158797" name="Picture 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 y="762"/>
              <a:ext cx="102" cy="102"/>
            </a:xfrm>
            <a:prstGeom prst="rect">
              <a:avLst/>
            </a:prstGeom>
            <a:noFill/>
            <a:ln>
              <a:noFill/>
            </a:ln>
          </p:spPr>
        </p:pic>
        <p:pic>
          <p:nvPicPr>
            <p:cNvPr id="158798" name="Picture 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762"/>
              <a:ext cx="102" cy="102"/>
            </a:xfrm>
            <a:prstGeom prst="rect">
              <a:avLst/>
            </a:prstGeom>
            <a:noFill/>
            <a:ln>
              <a:noFill/>
            </a:ln>
          </p:spPr>
        </p:pic>
        <p:pic>
          <p:nvPicPr>
            <p:cNvPr id="158799" name="Picture 1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 y="762"/>
              <a:ext cx="102" cy="102"/>
            </a:xfrm>
            <a:prstGeom prst="rect">
              <a:avLst/>
            </a:prstGeom>
            <a:noFill/>
            <a:ln>
              <a:noFill/>
            </a:ln>
          </p:spPr>
        </p:pic>
        <p:pic>
          <p:nvPicPr>
            <p:cNvPr id="158800" name="Picture 1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762"/>
              <a:ext cx="102" cy="102"/>
            </a:xfrm>
            <a:prstGeom prst="rect">
              <a:avLst/>
            </a:prstGeom>
            <a:noFill/>
            <a:ln>
              <a:noFill/>
            </a:ln>
          </p:spPr>
        </p:pic>
        <p:pic>
          <p:nvPicPr>
            <p:cNvPr id="158801" name="Picture 1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 y="762"/>
              <a:ext cx="102" cy="102"/>
            </a:xfrm>
            <a:prstGeom prst="rect">
              <a:avLst/>
            </a:prstGeom>
            <a:noFill/>
            <a:ln>
              <a:noFill/>
            </a:ln>
          </p:spPr>
        </p:pic>
        <p:pic>
          <p:nvPicPr>
            <p:cNvPr id="158802"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762"/>
              <a:ext cx="102" cy="102"/>
            </a:xfrm>
            <a:prstGeom prst="rect">
              <a:avLst/>
            </a:prstGeom>
            <a:noFill/>
            <a:ln>
              <a:noFill/>
            </a:ln>
          </p:spPr>
        </p:pic>
        <p:pic>
          <p:nvPicPr>
            <p:cNvPr id="158803"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 y="762"/>
              <a:ext cx="102" cy="102"/>
            </a:xfrm>
            <a:prstGeom prst="rect">
              <a:avLst/>
            </a:prstGeom>
            <a:noFill/>
            <a:ln>
              <a:noFill/>
            </a:ln>
          </p:spPr>
        </p:pic>
        <p:pic>
          <p:nvPicPr>
            <p:cNvPr id="158804"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 y="762"/>
              <a:ext cx="102" cy="102"/>
            </a:xfrm>
            <a:prstGeom prst="rect">
              <a:avLst/>
            </a:prstGeom>
            <a:noFill/>
            <a:ln>
              <a:noFill/>
            </a:ln>
          </p:spPr>
        </p:pic>
        <p:pic>
          <p:nvPicPr>
            <p:cNvPr id="158805"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 y="762"/>
              <a:ext cx="102" cy="102"/>
            </a:xfrm>
            <a:prstGeom prst="rect">
              <a:avLst/>
            </a:prstGeom>
            <a:noFill/>
            <a:ln>
              <a:noFill/>
            </a:ln>
          </p:spPr>
        </p:pic>
        <p:pic>
          <p:nvPicPr>
            <p:cNvPr id="158806"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 y="762"/>
              <a:ext cx="102" cy="102"/>
            </a:xfrm>
            <a:prstGeom prst="rect">
              <a:avLst/>
            </a:prstGeom>
            <a:noFill/>
            <a:ln>
              <a:noFill/>
            </a:ln>
          </p:spPr>
        </p:pic>
        <p:pic>
          <p:nvPicPr>
            <p:cNvPr id="158807"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762"/>
              <a:ext cx="102" cy="102"/>
            </a:xfrm>
            <a:prstGeom prst="rect">
              <a:avLst/>
            </a:prstGeom>
            <a:noFill/>
            <a:ln>
              <a:noFill/>
            </a:ln>
          </p:spPr>
        </p:pic>
        <p:pic>
          <p:nvPicPr>
            <p:cNvPr id="158808"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762"/>
              <a:ext cx="102" cy="102"/>
            </a:xfrm>
            <a:prstGeom prst="rect">
              <a:avLst/>
            </a:prstGeom>
            <a:noFill/>
            <a:ln>
              <a:noFill/>
            </a:ln>
          </p:spPr>
        </p:pic>
        <p:grpSp>
          <p:nvGrpSpPr>
            <p:cNvPr id="158809" name="Group 20"/>
            <p:cNvGrpSpPr/>
            <p:nvPr/>
          </p:nvGrpSpPr>
          <p:grpSpPr bwMode="auto">
            <a:xfrm>
              <a:off x="240" y="756"/>
              <a:ext cx="582" cy="102"/>
              <a:chOff x="4698" y="720"/>
              <a:chExt cx="582" cy="102"/>
            </a:xfrm>
          </p:grpSpPr>
          <p:pic>
            <p:nvPicPr>
              <p:cNvPr id="158810"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58811"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58812"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58813"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58814"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58815"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grpSp>
      <p:grpSp>
        <p:nvGrpSpPr>
          <p:cNvPr id="4" name="Group 27"/>
          <p:cNvGrpSpPr/>
          <p:nvPr/>
        </p:nvGrpSpPr>
        <p:grpSpPr bwMode="auto">
          <a:xfrm>
            <a:off x="990600" y="1828800"/>
            <a:ext cx="7467600" cy="3486150"/>
            <a:chOff x="480" y="1155"/>
            <a:chExt cx="4704" cy="2196"/>
          </a:xfrm>
        </p:grpSpPr>
        <p:sp>
          <p:nvSpPr>
            <p:cNvPr id="158752" name="Rectangle 28"/>
            <p:cNvSpPr>
              <a:spLocks noChangeArrowheads="1"/>
            </p:cNvSpPr>
            <p:nvPr/>
          </p:nvSpPr>
          <p:spPr bwMode="auto">
            <a:xfrm>
              <a:off x="2304" y="1487"/>
              <a:ext cx="768" cy="1488"/>
            </a:xfrm>
            <a:prstGeom prst="rect">
              <a:avLst/>
            </a:prstGeom>
            <a:noFill/>
            <a:ln w="28575">
              <a:solidFill>
                <a:schemeClr val="tx1"/>
              </a:solidFill>
              <a:miter lim="800000"/>
            </a:ln>
          </p:spPr>
          <p:txBody>
            <a:bodyPr wrap="none" anchor="ctr"/>
            <a:lstStyle/>
            <a:p>
              <a:pPr algn="ctr">
                <a:spcBef>
                  <a:spcPct val="50000"/>
                </a:spcBef>
              </a:pPr>
              <a:endParaRPr lang="zh-CN" sz="3200" b="1">
                <a:solidFill>
                  <a:srgbClr val="333300"/>
                </a:solidFill>
                <a:latin typeface="Times New Roman" panose="02020603050405020304" charset="0"/>
              </a:endParaRPr>
            </a:p>
          </p:txBody>
        </p:sp>
        <p:sp>
          <p:nvSpPr>
            <p:cNvPr id="158753" name="Line 29"/>
            <p:cNvSpPr>
              <a:spLocks noChangeShapeType="1"/>
            </p:cNvSpPr>
            <p:nvPr/>
          </p:nvSpPr>
          <p:spPr bwMode="auto">
            <a:xfrm>
              <a:off x="1872" y="182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4" name="Line 30"/>
            <p:cNvSpPr>
              <a:spLocks noChangeShapeType="1"/>
            </p:cNvSpPr>
            <p:nvPr/>
          </p:nvSpPr>
          <p:spPr bwMode="auto">
            <a:xfrm>
              <a:off x="1872" y="206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5" name="Line 31"/>
            <p:cNvSpPr>
              <a:spLocks noChangeShapeType="1"/>
            </p:cNvSpPr>
            <p:nvPr/>
          </p:nvSpPr>
          <p:spPr bwMode="auto">
            <a:xfrm>
              <a:off x="1872" y="230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6" name="Line 32"/>
            <p:cNvSpPr>
              <a:spLocks noChangeShapeType="1"/>
            </p:cNvSpPr>
            <p:nvPr/>
          </p:nvSpPr>
          <p:spPr bwMode="auto">
            <a:xfrm>
              <a:off x="1872" y="254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57" name="Rectangle 33"/>
            <p:cNvSpPr>
              <a:spLocks noChangeArrowheads="1"/>
            </p:cNvSpPr>
            <p:nvPr/>
          </p:nvSpPr>
          <p:spPr bwMode="auto">
            <a:xfrm>
              <a:off x="1536" y="2351"/>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3 </a:t>
              </a:r>
            </a:p>
          </p:txBody>
        </p:sp>
        <p:sp>
          <p:nvSpPr>
            <p:cNvPr id="158758" name="Rectangle 34"/>
            <p:cNvSpPr>
              <a:spLocks noChangeArrowheads="1"/>
            </p:cNvSpPr>
            <p:nvPr/>
          </p:nvSpPr>
          <p:spPr bwMode="auto">
            <a:xfrm>
              <a:off x="1536" y="2111"/>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2</a:t>
              </a:r>
            </a:p>
          </p:txBody>
        </p:sp>
        <p:sp>
          <p:nvSpPr>
            <p:cNvPr id="158759" name="Rectangle 35"/>
            <p:cNvSpPr>
              <a:spLocks noChangeArrowheads="1"/>
            </p:cNvSpPr>
            <p:nvPr/>
          </p:nvSpPr>
          <p:spPr bwMode="auto">
            <a:xfrm>
              <a:off x="1536" y="1823"/>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1</a:t>
              </a:r>
            </a:p>
          </p:txBody>
        </p:sp>
        <p:sp>
          <p:nvSpPr>
            <p:cNvPr id="158760" name="Rectangle 36"/>
            <p:cNvSpPr>
              <a:spLocks noChangeArrowheads="1"/>
            </p:cNvSpPr>
            <p:nvPr/>
          </p:nvSpPr>
          <p:spPr bwMode="auto">
            <a:xfrm>
              <a:off x="1536" y="1583"/>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Q</a:t>
              </a:r>
              <a:r>
                <a:rPr lang="en-US" altLang="zh-CN" sz="2800" b="1" baseline="-25000">
                  <a:solidFill>
                    <a:srgbClr val="333300"/>
                  </a:solidFill>
                  <a:latin typeface="Times New Roman" panose="02020603050405020304" charset="0"/>
                </a:rPr>
                <a:t>0</a:t>
              </a:r>
            </a:p>
          </p:txBody>
        </p:sp>
        <p:sp>
          <p:nvSpPr>
            <p:cNvPr id="158761" name="AutoShape 37"/>
            <p:cNvSpPr/>
            <p:nvPr/>
          </p:nvSpPr>
          <p:spPr bwMode="auto">
            <a:xfrm>
              <a:off x="1488" y="1728"/>
              <a:ext cx="48" cy="912"/>
            </a:xfrm>
            <a:prstGeom prst="leftBrace">
              <a:avLst>
                <a:gd name="adj1" fmla="val 158333"/>
                <a:gd name="adj2" fmla="val 50000"/>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2" name="Line 38"/>
            <p:cNvSpPr>
              <a:spLocks noChangeShapeType="1"/>
            </p:cNvSpPr>
            <p:nvPr/>
          </p:nvSpPr>
          <p:spPr bwMode="auto">
            <a:xfrm>
              <a:off x="3072" y="278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3" name="Line 39"/>
            <p:cNvSpPr>
              <a:spLocks noChangeShapeType="1"/>
            </p:cNvSpPr>
            <p:nvPr/>
          </p:nvSpPr>
          <p:spPr bwMode="auto">
            <a:xfrm>
              <a:off x="3072" y="259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4" name="Line 40"/>
            <p:cNvSpPr>
              <a:spLocks noChangeShapeType="1"/>
            </p:cNvSpPr>
            <p:nvPr/>
          </p:nvSpPr>
          <p:spPr bwMode="auto">
            <a:xfrm>
              <a:off x="3072" y="240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5" name="Line 41"/>
            <p:cNvSpPr>
              <a:spLocks noChangeShapeType="1"/>
            </p:cNvSpPr>
            <p:nvPr/>
          </p:nvSpPr>
          <p:spPr bwMode="auto">
            <a:xfrm>
              <a:off x="3072" y="220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6" name="Line 42"/>
            <p:cNvSpPr>
              <a:spLocks noChangeShapeType="1"/>
            </p:cNvSpPr>
            <p:nvPr/>
          </p:nvSpPr>
          <p:spPr bwMode="auto">
            <a:xfrm>
              <a:off x="3072" y="201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7" name="Line 43"/>
            <p:cNvSpPr>
              <a:spLocks noChangeShapeType="1"/>
            </p:cNvSpPr>
            <p:nvPr/>
          </p:nvSpPr>
          <p:spPr bwMode="auto">
            <a:xfrm>
              <a:off x="3072" y="182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68" name="Line 44"/>
            <p:cNvSpPr>
              <a:spLocks noChangeShapeType="1"/>
            </p:cNvSpPr>
            <p:nvPr/>
          </p:nvSpPr>
          <p:spPr bwMode="auto">
            <a:xfrm>
              <a:off x="3072" y="163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58769" name="Group 45"/>
            <p:cNvGrpSpPr/>
            <p:nvPr/>
          </p:nvGrpSpPr>
          <p:grpSpPr bwMode="auto">
            <a:xfrm>
              <a:off x="3504" y="1344"/>
              <a:ext cx="244" cy="1575"/>
              <a:chOff x="3600" y="1392"/>
              <a:chExt cx="244" cy="1575"/>
            </a:xfrm>
          </p:grpSpPr>
          <p:sp>
            <p:nvSpPr>
              <p:cNvPr id="158786" name="Text Box 46"/>
              <p:cNvSpPr txBox="1">
                <a:spLocks noChangeArrowheads="1"/>
              </p:cNvSpPr>
              <p:nvPr/>
            </p:nvSpPr>
            <p:spPr bwMode="auto">
              <a:xfrm>
                <a:off x="3600" y="1392"/>
                <a:ext cx="240"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600" b="1" i="1">
                    <a:solidFill>
                      <a:srgbClr val="333300"/>
                    </a:solidFill>
                  </a:rPr>
                  <a:t>a</a:t>
                </a:r>
              </a:p>
            </p:txBody>
          </p:sp>
          <p:sp>
            <p:nvSpPr>
              <p:cNvPr id="158787" name="Rectangle 47"/>
              <p:cNvSpPr>
                <a:spLocks noChangeArrowheads="1"/>
              </p:cNvSpPr>
              <p:nvPr/>
            </p:nvSpPr>
            <p:spPr bwMode="auto">
              <a:xfrm>
                <a:off x="3600" y="2640"/>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g</a:t>
                </a:r>
                <a:endParaRPr lang="en-US" altLang="zh-CN" sz="3600" b="1" i="1">
                  <a:solidFill>
                    <a:srgbClr val="333300"/>
                  </a:solidFill>
                  <a:latin typeface="Times New Roman" panose="02020603050405020304" charset="0"/>
                </a:endParaRPr>
              </a:p>
            </p:txBody>
          </p:sp>
          <p:sp>
            <p:nvSpPr>
              <p:cNvPr id="158788" name="Rectangle 48"/>
              <p:cNvSpPr>
                <a:spLocks noChangeArrowheads="1"/>
              </p:cNvSpPr>
              <p:nvPr/>
            </p:nvSpPr>
            <p:spPr bwMode="auto">
              <a:xfrm>
                <a:off x="3600" y="2448"/>
                <a:ext cx="201" cy="365"/>
              </a:xfrm>
              <a:prstGeom prst="rect">
                <a:avLst/>
              </a:prstGeom>
              <a:noFill/>
              <a:ln>
                <a:noFill/>
              </a:ln>
            </p:spPr>
            <p:txBody>
              <a:bodyPr wrap="none">
                <a:spAutoFit/>
              </a:bodyPr>
              <a:lstStyle/>
              <a:p>
                <a:pPr>
                  <a:spcBef>
                    <a:spcPct val="50000"/>
                  </a:spcBef>
                </a:pPr>
                <a:r>
                  <a:rPr lang="en-US" altLang="zh-CN" sz="3200" b="1" i="1">
                    <a:solidFill>
                      <a:srgbClr val="333300"/>
                    </a:solidFill>
                    <a:latin typeface="Times New Roman" panose="02020603050405020304" charset="0"/>
                  </a:rPr>
                  <a:t>f</a:t>
                </a:r>
                <a:endParaRPr lang="en-US" altLang="zh-CN" sz="3600" b="1" i="1">
                  <a:solidFill>
                    <a:srgbClr val="333300"/>
                  </a:solidFill>
                  <a:latin typeface="Times New Roman" panose="02020603050405020304" charset="0"/>
                </a:endParaRPr>
              </a:p>
            </p:txBody>
          </p:sp>
          <p:sp>
            <p:nvSpPr>
              <p:cNvPr id="158789" name="Rectangle 49"/>
              <p:cNvSpPr>
                <a:spLocks noChangeArrowheads="1"/>
              </p:cNvSpPr>
              <p:nvPr/>
            </p:nvSpPr>
            <p:spPr bwMode="auto">
              <a:xfrm>
                <a:off x="3600" y="2208"/>
                <a:ext cx="240" cy="404"/>
              </a:xfrm>
              <a:prstGeom prst="rect">
                <a:avLst/>
              </a:prstGeom>
              <a:noFill/>
              <a:ln>
                <a:noFill/>
              </a:ln>
            </p:spPr>
            <p:txBody>
              <a:bodyPr>
                <a:spAutoFit/>
              </a:bodyPr>
              <a:lstStyle/>
              <a:p>
                <a:pPr>
                  <a:spcBef>
                    <a:spcPct val="50000"/>
                  </a:spcBef>
                </a:pPr>
                <a:r>
                  <a:rPr lang="en-US" altLang="zh-CN" sz="3600" b="1" i="1">
                    <a:solidFill>
                      <a:srgbClr val="333300"/>
                    </a:solidFill>
                    <a:latin typeface="Times New Roman" panose="02020603050405020304" charset="0"/>
                  </a:rPr>
                  <a:t>e</a:t>
                </a:r>
              </a:p>
            </p:txBody>
          </p:sp>
          <p:sp>
            <p:nvSpPr>
              <p:cNvPr id="158790" name="Rectangle 50"/>
              <p:cNvSpPr>
                <a:spLocks noChangeArrowheads="1"/>
              </p:cNvSpPr>
              <p:nvPr/>
            </p:nvSpPr>
            <p:spPr bwMode="auto">
              <a:xfrm>
                <a:off x="3600" y="2064"/>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endParaRPr lang="en-US" altLang="zh-CN" sz="3600" b="1" i="1">
                  <a:solidFill>
                    <a:srgbClr val="333300"/>
                  </a:solidFill>
                  <a:latin typeface="Times New Roman" panose="02020603050405020304" charset="0"/>
                </a:endParaRPr>
              </a:p>
            </p:txBody>
          </p:sp>
          <p:sp>
            <p:nvSpPr>
              <p:cNvPr id="158791" name="Rectangle 51"/>
              <p:cNvSpPr>
                <a:spLocks noChangeArrowheads="1"/>
              </p:cNvSpPr>
              <p:nvPr/>
            </p:nvSpPr>
            <p:spPr bwMode="auto">
              <a:xfrm>
                <a:off x="3600" y="1824"/>
                <a:ext cx="244" cy="404"/>
              </a:xfrm>
              <a:prstGeom prst="rect">
                <a:avLst/>
              </a:prstGeom>
              <a:noFill/>
              <a:ln>
                <a:noFill/>
              </a:ln>
            </p:spPr>
            <p:txBody>
              <a:bodyPr wrap="none">
                <a:spAutoFit/>
              </a:bodyPr>
              <a:lstStyle/>
              <a:p>
                <a:pPr>
                  <a:spcBef>
                    <a:spcPct val="50000"/>
                  </a:spcBef>
                </a:pPr>
                <a:r>
                  <a:rPr lang="en-US" altLang="zh-CN" sz="3600" b="1" i="1">
                    <a:solidFill>
                      <a:srgbClr val="333300"/>
                    </a:solidFill>
                    <a:latin typeface="Times New Roman" panose="02020603050405020304" charset="0"/>
                  </a:rPr>
                  <a:t>c</a:t>
                </a:r>
              </a:p>
            </p:txBody>
          </p:sp>
          <p:sp>
            <p:nvSpPr>
              <p:cNvPr id="158792" name="Rectangle 52"/>
              <p:cNvSpPr>
                <a:spLocks noChangeArrowheads="1"/>
              </p:cNvSpPr>
              <p:nvPr/>
            </p:nvSpPr>
            <p:spPr bwMode="auto">
              <a:xfrm>
                <a:off x="3600" y="1694"/>
                <a:ext cx="228"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b</a:t>
                </a:r>
                <a:endParaRPr lang="en-US" altLang="zh-CN" sz="3600" b="1" i="1">
                  <a:solidFill>
                    <a:srgbClr val="333300"/>
                  </a:solidFill>
                  <a:latin typeface="Times New Roman" panose="02020603050405020304" charset="0"/>
                </a:endParaRPr>
              </a:p>
            </p:txBody>
          </p:sp>
        </p:grpSp>
        <p:sp>
          <p:nvSpPr>
            <p:cNvPr id="158770" name="AutoShape 53"/>
            <p:cNvSpPr/>
            <p:nvPr/>
          </p:nvSpPr>
          <p:spPr bwMode="auto">
            <a:xfrm>
              <a:off x="3792" y="1584"/>
              <a:ext cx="48" cy="1296"/>
            </a:xfrm>
            <a:prstGeom prst="rightBrace">
              <a:avLst>
                <a:gd name="adj1" fmla="val 225000"/>
                <a:gd name="adj2" fmla="val 50000"/>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58771" name="Rectangle 54"/>
            <p:cNvSpPr>
              <a:spLocks noChangeArrowheads="1"/>
            </p:cNvSpPr>
            <p:nvPr/>
          </p:nvSpPr>
          <p:spPr bwMode="auto">
            <a:xfrm>
              <a:off x="4416" y="1584"/>
              <a:ext cx="768" cy="1200"/>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grpSp>
          <p:nvGrpSpPr>
            <p:cNvPr id="158772" name="Group 55"/>
            <p:cNvGrpSpPr/>
            <p:nvPr/>
          </p:nvGrpSpPr>
          <p:grpSpPr bwMode="auto">
            <a:xfrm>
              <a:off x="4512" y="1728"/>
              <a:ext cx="576" cy="912"/>
              <a:chOff x="3552" y="464"/>
              <a:chExt cx="576" cy="912"/>
            </a:xfrm>
          </p:grpSpPr>
          <p:sp>
            <p:nvSpPr>
              <p:cNvPr id="158779" name="Rectangle 56"/>
              <p:cNvSpPr>
                <a:spLocks noChangeArrowheads="1"/>
              </p:cNvSpPr>
              <p:nvPr/>
            </p:nvSpPr>
            <p:spPr bwMode="auto">
              <a:xfrm>
                <a:off x="3600" y="464"/>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0" name="Rectangle 57"/>
              <p:cNvSpPr>
                <a:spLocks noChangeArrowheads="1"/>
              </p:cNvSpPr>
              <p:nvPr/>
            </p:nvSpPr>
            <p:spPr bwMode="auto">
              <a:xfrm>
                <a:off x="3600" y="896"/>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1" name="Rectangle 58"/>
              <p:cNvSpPr>
                <a:spLocks noChangeArrowheads="1"/>
              </p:cNvSpPr>
              <p:nvPr/>
            </p:nvSpPr>
            <p:spPr bwMode="auto">
              <a:xfrm>
                <a:off x="3600" y="1328"/>
                <a:ext cx="480" cy="48"/>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2" name="Rectangle 59"/>
              <p:cNvSpPr>
                <a:spLocks noChangeArrowheads="1"/>
              </p:cNvSpPr>
              <p:nvPr/>
            </p:nvSpPr>
            <p:spPr bwMode="auto">
              <a:xfrm>
                <a:off x="4080" y="512"/>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3" name="Rectangle 60"/>
              <p:cNvSpPr>
                <a:spLocks noChangeArrowheads="1"/>
              </p:cNvSpPr>
              <p:nvPr/>
            </p:nvSpPr>
            <p:spPr bwMode="auto">
              <a:xfrm>
                <a:off x="3552" y="944"/>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4" name="Rectangle 61"/>
              <p:cNvSpPr>
                <a:spLocks noChangeArrowheads="1"/>
              </p:cNvSpPr>
              <p:nvPr/>
            </p:nvSpPr>
            <p:spPr bwMode="auto">
              <a:xfrm>
                <a:off x="3552" y="512"/>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85" name="Rectangle 62"/>
              <p:cNvSpPr>
                <a:spLocks noChangeArrowheads="1"/>
              </p:cNvSpPr>
              <p:nvPr/>
            </p:nvSpPr>
            <p:spPr bwMode="auto">
              <a:xfrm>
                <a:off x="4080" y="944"/>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grpSp>
        <p:sp>
          <p:nvSpPr>
            <p:cNvPr id="158773" name="Text Box 63"/>
            <p:cNvSpPr txBox="1">
              <a:spLocks noChangeArrowheads="1"/>
            </p:cNvSpPr>
            <p:nvPr/>
          </p:nvSpPr>
          <p:spPr bwMode="auto">
            <a:xfrm>
              <a:off x="2448" y="1680"/>
              <a:ext cx="384" cy="8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rPr>
                <a:t>译码器</a:t>
              </a:r>
            </a:p>
          </p:txBody>
        </p:sp>
        <p:sp>
          <p:nvSpPr>
            <p:cNvPr id="158774" name="Text Box 64"/>
            <p:cNvSpPr txBox="1">
              <a:spLocks noChangeArrowheads="1"/>
            </p:cNvSpPr>
            <p:nvPr/>
          </p:nvSpPr>
          <p:spPr bwMode="auto">
            <a:xfrm>
              <a:off x="480" y="1155"/>
              <a:ext cx="384" cy="1965"/>
            </a:xfrm>
            <a:prstGeom prst="rect">
              <a:avLst/>
            </a:prstGeom>
            <a:noFill/>
            <a:ln w="38100">
              <a:solidFill>
                <a:srgbClr val="0066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a:solidFill>
                    <a:srgbClr val="CC0000"/>
                  </a:solidFill>
                </a:rPr>
                <a:t>二</a:t>
              </a:r>
            </a:p>
            <a:p>
              <a:pPr eaLnBrk="1" hangingPunct="1"/>
              <a:r>
                <a:rPr lang="zh-CN" altLang="en-US" sz="2800" b="1">
                  <a:solidFill>
                    <a:srgbClr val="CC0000"/>
                  </a:solidFill>
                </a:rPr>
                <a:t>  十进制代码</a:t>
              </a:r>
            </a:p>
          </p:txBody>
        </p:sp>
        <p:sp>
          <p:nvSpPr>
            <p:cNvPr id="158775" name="Line 65"/>
            <p:cNvSpPr>
              <a:spLocks noChangeShapeType="1"/>
            </p:cNvSpPr>
            <p:nvPr/>
          </p:nvSpPr>
          <p:spPr bwMode="auto">
            <a:xfrm>
              <a:off x="624" y="1539"/>
              <a:ext cx="0" cy="192"/>
            </a:xfrm>
            <a:prstGeom prst="line">
              <a:avLst/>
            </a:prstGeom>
            <a:noFill/>
            <a:ln w="28575">
              <a:solidFill>
                <a:srgbClr val="006600"/>
              </a:solidFill>
              <a:round/>
            </a:ln>
          </p:spPr>
          <p:txBody>
            <a:bodyPr wrap="none" anchor="ctr"/>
            <a:lstStyle/>
            <a:p>
              <a:endParaRPr lang="zh-CN" altLang="en-US">
                <a:latin typeface="Times New Roman" panose="02020603050405020304" charset="0"/>
              </a:endParaRPr>
            </a:p>
          </p:txBody>
        </p:sp>
        <p:sp>
          <p:nvSpPr>
            <p:cNvPr id="158776" name="AutoShape 66"/>
            <p:cNvSpPr>
              <a:spLocks noChangeArrowheads="1"/>
            </p:cNvSpPr>
            <p:nvPr/>
          </p:nvSpPr>
          <p:spPr bwMode="auto">
            <a:xfrm>
              <a:off x="1008" y="2088"/>
              <a:ext cx="432" cy="216"/>
            </a:xfrm>
            <a:prstGeom prst="rightArrow">
              <a:avLst>
                <a:gd name="adj1" fmla="val 50000"/>
                <a:gd name="adj2" fmla="val 50000"/>
              </a:avLst>
            </a:prstGeom>
            <a:gradFill rotWithShape="0">
              <a:gsLst>
                <a:gs pos="0">
                  <a:srgbClr val="CC0000"/>
                </a:gs>
                <a:gs pos="100000">
                  <a:srgbClr val="006600"/>
                </a:gs>
              </a:gsLst>
              <a:lin ang="0" scaled="1"/>
            </a:gradFill>
            <a:ln w="28575">
              <a:solidFill>
                <a:schemeClr val="accent2"/>
              </a:solidFill>
              <a:miter lim="800000"/>
            </a:ln>
          </p:spPr>
          <p:txBody>
            <a:bodyPr wrap="none" anchor="ctr"/>
            <a:lstStyle/>
            <a:p>
              <a:endParaRPr lang="zh-CN" altLang="en-US">
                <a:latin typeface="Times New Roman" panose="02020603050405020304" charset="0"/>
              </a:endParaRPr>
            </a:p>
          </p:txBody>
        </p:sp>
        <p:sp>
          <p:nvSpPr>
            <p:cNvPr id="137283" name="Text Box 67"/>
            <p:cNvSpPr txBox="1">
              <a:spLocks noChangeArrowheads="1"/>
            </p:cNvSpPr>
            <p:nvPr/>
          </p:nvSpPr>
          <p:spPr bwMode="auto">
            <a:xfrm>
              <a:off x="2160" y="3024"/>
              <a:ext cx="1015" cy="327"/>
            </a:xfrm>
            <a:prstGeom prst="rect">
              <a:avLst/>
            </a:prstGeom>
            <a:noFill/>
            <a:ln w="38100">
              <a:noFill/>
              <a:miter lim="800000"/>
            </a:ln>
            <a:effectLst/>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effectLst>
                    <a:outerShdw blurRad="38100" dist="38100" dir="2700000" algn="tl">
                      <a:srgbClr val="DDDDDD"/>
                    </a:outerShdw>
                  </a:effectLst>
                  <a:latin typeface="宋体" panose="02010600030101010101" pitchFamily="2" charset="-122"/>
                </a:rPr>
                <a:t>(</a:t>
              </a:r>
              <a:r>
                <a:rPr lang="zh-CN" altLang="en-US" sz="2800" b="1">
                  <a:effectLst>
                    <a:outerShdw blurRad="38100" dist="38100" dir="2700000" algn="tl">
                      <a:srgbClr val="DDDDDD"/>
                    </a:outerShdw>
                  </a:effectLst>
                  <a:latin typeface="宋体" panose="02010600030101010101" pitchFamily="2" charset="-122"/>
                </a:rPr>
                <a:t>共阴极</a:t>
              </a:r>
              <a:r>
                <a:rPr lang="en-US" altLang="zh-CN" sz="2800" b="1">
                  <a:effectLst>
                    <a:outerShdw blurRad="38100" dist="38100" dir="2700000" algn="tl">
                      <a:srgbClr val="DDDDDD"/>
                    </a:outerShdw>
                  </a:effectLst>
                  <a:latin typeface="宋体" panose="02010600030101010101" pitchFamily="2" charset="-122"/>
                </a:rPr>
                <a:t>)</a:t>
              </a:r>
            </a:p>
          </p:txBody>
        </p:sp>
        <p:sp>
          <p:nvSpPr>
            <p:cNvPr id="158778" name="AutoShape 68"/>
            <p:cNvSpPr>
              <a:spLocks noChangeArrowheads="1"/>
            </p:cNvSpPr>
            <p:nvPr/>
          </p:nvSpPr>
          <p:spPr bwMode="auto">
            <a:xfrm>
              <a:off x="3888" y="2064"/>
              <a:ext cx="432" cy="216"/>
            </a:xfrm>
            <a:prstGeom prst="rightArrow">
              <a:avLst>
                <a:gd name="adj1" fmla="val 50000"/>
                <a:gd name="adj2" fmla="val 50000"/>
              </a:avLst>
            </a:prstGeom>
            <a:gradFill rotWithShape="0">
              <a:gsLst>
                <a:gs pos="0">
                  <a:srgbClr val="CC0000"/>
                </a:gs>
                <a:gs pos="100000">
                  <a:srgbClr val="006600"/>
                </a:gs>
              </a:gsLst>
              <a:lin ang="0" scaled="1"/>
            </a:gradFill>
            <a:ln w="28575">
              <a:solidFill>
                <a:schemeClr val="accent2"/>
              </a:solidFill>
              <a:miter lim="800000"/>
            </a:ln>
          </p:spPr>
          <p:txBody>
            <a:bodyPr wrap="none" anchor="ctr"/>
            <a:lstStyle/>
            <a:p>
              <a:endParaRPr lang="zh-CN" altLang="en-US">
                <a:latin typeface="Times New Roman" panose="02020603050405020304" charset="0"/>
              </a:endParaRPr>
            </a:p>
          </p:txBody>
        </p:sp>
      </p:grpSp>
      <p:grpSp>
        <p:nvGrpSpPr>
          <p:cNvPr id="7" name="Group 69"/>
          <p:cNvGrpSpPr/>
          <p:nvPr/>
        </p:nvGrpSpPr>
        <p:grpSpPr bwMode="auto">
          <a:xfrm>
            <a:off x="3505200" y="2438400"/>
            <a:ext cx="361950" cy="1662113"/>
            <a:chOff x="1918" y="1422"/>
            <a:chExt cx="228" cy="1047"/>
          </a:xfrm>
        </p:grpSpPr>
        <p:sp>
          <p:nvSpPr>
            <p:cNvPr id="158748" name="Text Box 70"/>
            <p:cNvSpPr txBox="1">
              <a:spLocks noChangeArrowheads="1"/>
            </p:cNvSpPr>
            <p:nvPr/>
          </p:nvSpPr>
          <p:spPr bwMode="auto">
            <a:xfrm>
              <a:off x="1920" y="142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9" name="Text Box 71"/>
            <p:cNvSpPr txBox="1">
              <a:spLocks noChangeArrowheads="1"/>
            </p:cNvSpPr>
            <p:nvPr/>
          </p:nvSpPr>
          <p:spPr bwMode="auto">
            <a:xfrm>
              <a:off x="1920" y="1681"/>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sp>
          <p:nvSpPr>
            <p:cNvPr id="158750" name="Text Box 72"/>
            <p:cNvSpPr txBox="1">
              <a:spLocks noChangeArrowheads="1"/>
            </p:cNvSpPr>
            <p:nvPr/>
          </p:nvSpPr>
          <p:spPr bwMode="auto">
            <a:xfrm>
              <a:off x="1920" y="190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sp>
          <p:nvSpPr>
            <p:cNvPr id="158751" name="Text Box 73"/>
            <p:cNvSpPr txBox="1">
              <a:spLocks noChangeArrowheads="1"/>
            </p:cNvSpPr>
            <p:nvPr/>
          </p:nvSpPr>
          <p:spPr bwMode="auto">
            <a:xfrm>
              <a:off x="1918" y="2142"/>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8" name="Group 74"/>
          <p:cNvGrpSpPr/>
          <p:nvPr/>
        </p:nvGrpSpPr>
        <p:grpSpPr bwMode="auto">
          <a:xfrm>
            <a:off x="5410200" y="2209800"/>
            <a:ext cx="358775" cy="2320925"/>
            <a:chOff x="3182" y="1248"/>
            <a:chExt cx="226" cy="1462"/>
          </a:xfrm>
        </p:grpSpPr>
        <p:sp>
          <p:nvSpPr>
            <p:cNvPr id="158738" name="Text Box 75"/>
            <p:cNvSpPr txBox="1">
              <a:spLocks noChangeArrowheads="1"/>
            </p:cNvSpPr>
            <p:nvPr/>
          </p:nvSpPr>
          <p:spPr bwMode="auto">
            <a:xfrm>
              <a:off x="3182" y="1999"/>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0</a:t>
              </a:r>
            </a:p>
          </p:txBody>
        </p:sp>
        <p:grpSp>
          <p:nvGrpSpPr>
            <p:cNvPr id="158739" name="Group 76"/>
            <p:cNvGrpSpPr/>
            <p:nvPr/>
          </p:nvGrpSpPr>
          <p:grpSpPr bwMode="auto">
            <a:xfrm>
              <a:off x="3182" y="1248"/>
              <a:ext cx="226" cy="502"/>
              <a:chOff x="3182" y="1248"/>
              <a:chExt cx="226" cy="502"/>
            </a:xfrm>
          </p:grpSpPr>
          <p:sp>
            <p:nvSpPr>
              <p:cNvPr id="158746" name="Text Box 77"/>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7" name="Text Box 78"/>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158740" name="Group 79"/>
            <p:cNvGrpSpPr/>
            <p:nvPr/>
          </p:nvGrpSpPr>
          <p:grpSpPr bwMode="auto">
            <a:xfrm>
              <a:off x="3182" y="1610"/>
              <a:ext cx="226" cy="502"/>
              <a:chOff x="3182" y="1248"/>
              <a:chExt cx="226" cy="502"/>
            </a:xfrm>
          </p:grpSpPr>
          <p:sp>
            <p:nvSpPr>
              <p:cNvPr id="158744" name="Text Box 80"/>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5" name="Text Box 81"/>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nvGrpSpPr>
            <p:cNvPr id="158741" name="Group 82"/>
            <p:cNvGrpSpPr/>
            <p:nvPr/>
          </p:nvGrpSpPr>
          <p:grpSpPr bwMode="auto">
            <a:xfrm>
              <a:off x="3182" y="2208"/>
              <a:ext cx="226" cy="502"/>
              <a:chOff x="3182" y="1248"/>
              <a:chExt cx="226" cy="502"/>
            </a:xfrm>
          </p:grpSpPr>
          <p:sp>
            <p:nvSpPr>
              <p:cNvPr id="158742" name="Text Box 83"/>
              <p:cNvSpPr txBox="1">
                <a:spLocks noChangeArrowheads="1"/>
              </p:cNvSpPr>
              <p:nvPr/>
            </p:nvSpPr>
            <p:spPr bwMode="auto">
              <a:xfrm>
                <a:off x="3182" y="1248"/>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sp>
            <p:nvSpPr>
              <p:cNvPr id="158743" name="Text Box 84"/>
              <p:cNvSpPr txBox="1">
                <a:spLocks noChangeArrowheads="1"/>
              </p:cNvSpPr>
              <p:nvPr/>
            </p:nvSpPr>
            <p:spPr bwMode="auto">
              <a:xfrm>
                <a:off x="3182" y="1423"/>
                <a:ext cx="226" cy="327"/>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800" b="1">
                    <a:solidFill>
                      <a:srgbClr val="FF0000"/>
                    </a:solidFill>
                    <a:ea typeface="楷体_GB2312" charset="0"/>
                    <a:cs typeface="楷体_GB2312" charset="0"/>
                  </a:rPr>
                  <a:t>1</a:t>
                </a:r>
              </a:p>
            </p:txBody>
          </p:sp>
        </p:grpSp>
      </p:grpSp>
      <p:grpSp>
        <p:nvGrpSpPr>
          <p:cNvPr id="12" name="Group 85"/>
          <p:cNvGrpSpPr/>
          <p:nvPr/>
        </p:nvGrpSpPr>
        <p:grpSpPr bwMode="auto">
          <a:xfrm>
            <a:off x="1870075" y="2765425"/>
            <a:ext cx="5292725" cy="587375"/>
            <a:chOff x="1178" y="1742"/>
            <a:chExt cx="3334" cy="370"/>
          </a:xfrm>
        </p:grpSpPr>
        <p:sp>
          <p:nvSpPr>
            <p:cNvPr id="158736" name="Rectangle 86"/>
            <p:cNvSpPr>
              <a:spLocks noChangeArrowheads="1"/>
            </p:cNvSpPr>
            <p:nvPr/>
          </p:nvSpPr>
          <p:spPr bwMode="auto">
            <a:xfrm>
              <a:off x="4058" y="1742"/>
              <a:ext cx="454" cy="327"/>
            </a:xfrm>
            <a:prstGeom prst="rect">
              <a:avLst/>
            </a:prstGeom>
            <a:noFill/>
            <a:ln>
              <a:noFill/>
            </a:ln>
          </p:spPr>
          <p:txBody>
            <a:bodyPr wrap="none">
              <a:spAutoFit/>
            </a:bodyPr>
            <a:lstStyle/>
            <a:p>
              <a:pPr>
                <a:spcBef>
                  <a:spcPct val="50000"/>
                </a:spcBef>
              </a:pPr>
              <a:r>
                <a:rPr lang="en-US" altLang="zh-CN" sz="2800" b="1">
                  <a:solidFill>
                    <a:srgbClr val="003399"/>
                  </a:solidFill>
                  <a:latin typeface="Times New Roman" panose="02020603050405020304" charset="0"/>
                </a:rPr>
                <a:t>7</a:t>
              </a:r>
              <a:r>
                <a:rPr lang="zh-CN" altLang="en-US" sz="2800" b="1">
                  <a:solidFill>
                    <a:srgbClr val="003399"/>
                  </a:solidFill>
                  <a:latin typeface="Times New Roman" panose="02020603050405020304" charset="0"/>
                </a:rPr>
                <a:t>个</a:t>
              </a:r>
            </a:p>
          </p:txBody>
        </p:sp>
        <p:sp>
          <p:nvSpPr>
            <p:cNvPr id="158737" name="Rectangle 87"/>
            <p:cNvSpPr>
              <a:spLocks noChangeArrowheads="1"/>
            </p:cNvSpPr>
            <p:nvPr/>
          </p:nvSpPr>
          <p:spPr bwMode="auto">
            <a:xfrm>
              <a:off x="1178" y="1785"/>
              <a:ext cx="454" cy="327"/>
            </a:xfrm>
            <a:prstGeom prst="rect">
              <a:avLst/>
            </a:prstGeom>
            <a:noFill/>
            <a:ln>
              <a:noFill/>
            </a:ln>
          </p:spPr>
          <p:txBody>
            <a:bodyPr wrap="none">
              <a:spAutoFit/>
            </a:bodyPr>
            <a:lstStyle/>
            <a:p>
              <a:pPr>
                <a:spcBef>
                  <a:spcPct val="50000"/>
                </a:spcBef>
              </a:pPr>
              <a:r>
                <a:rPr lang="en-US" altLang="zh-CN" sz="2800" b="1">
                  <a:solidFill>
                    <a:srgbClr val="003399"/>
                  </a:solidFill>
                  <a:latin typeface="Times New Roman" panose="02020603050405020304" charset="0"/>
                </a:rPr>
                <a:t>4</a:t>
              </a:r>
              <a:r>
                <a:rPr lang="zh-CN" altLang="en-US" sz="2800" b="1">
                  <a:solidFill>
                    <a:srgbClr val="003399"/>
                  </a:solidFill>
                  <a:latin typeface="Times New Roman" panose="02020603050405020304" charset="0"/>
                </a:rPr>
                <a:t>位</a:t>
              </a:r>
            </a:p>
          </p:txBody>
        </p:sp>
      </p:grpSp>
      <p:grpSp>
        <p:nvGrpSpPr>
          <p:cNvPr id="13" name="Group 88"/>
          <p:cNvGrpSpPr/>
          <p:nvPr/>
        </p:nvGrpSpPr>
        <p:grpSpPr bwMode="auto">
          <a:xfrm>
            <a:off x="7467600" y="2743200"/>
            <a:ext cx="914400" cy="1447800"/>
            <a:chOff x="4896" y="2880"/>
            <a:chExt cx="576" cy="912"/>
          </a:xfrm>
        </p:grpSpPr>
        <p:sp>
          <p:nvSpPr>
            <p:cNvPr id="158729" name="Rectangle 89"/>
            <p:cNvSpPr>
              <a:spLocks noChangeArrowheads="1"/>
            </p:cNvSpPr>
            <p:nvPr/>
          </p:nvSpPr>
          <p:spPr bwMode="auto">
            <a:xfrm>
              <a:off x="4944" y="2880"/>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0" name="Rectangle 90"/>
            <p:cNvSpPr>
              <a:spLocks noChangeArrowheads="1"/>
            </p:cNvSpPr>
            <p:nvPr/>
          </p:nvSpPr>
          <p:spPr bwMode="auto">
            <a:xfrm>
              <a:off x="4944" y="3312"/>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1" name="Rectangle 91"/>
            <p:cNvSpPr>
              <a:spLocks noChangeArrowheads="1"/>
            </p:cNvSpPr>
            <p:nvPr/>
          </p:nvSpPr>
          <p:spPr bwMode="auto">
            <a:xfrm>
              <a:off x="4944" y="3744"/>
              <a:ext cx="480" cy="48"/>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2" name="Rectangle 92"/>
            <p:cNvSpPr>
              <a:spLocks noChangeArrowheads="1"/>
            </p:cNvSpPr>
            <p:nvPr/>
          </p:nvSpPr>
          <p:spPr bwMode="auto">
            <a:xfrm>
              <a:off x="5424" y="2928"/>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3" name="Rectangle 93"/>
            <p:cNvSpPr>
              <a:spLocks noChangeArrowheads="1"/>
            </p:cNvSpPr>
            <p:nvPr/>
          </p:nvSpPr>
          <p:spPr bwMode="auto">
            <a:xfrm>
              <a:off x="4896" y="3360"/>
              <a:ext cx="48" cy="384"/>
            </a:xfrm>
            <a:prstGeom prst="rect">
              <a:avLst/>
            </a:prstGeom>
            <a:solidFill>
              <a:srgbClr val="FFFF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4" name="Rectangle 94"/>
            <p:cNvSpPr>
              <a:spLocks noChangeArrowheads="1"/>
            </p:cNvSpPr>
            <p:nvPr/>
          </p:nvSpPr>
          <p:spPr bwMode="auto">
            <a:xfrm>
              <a:off x="4896" y="2928"/>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sp>
          <p:nvSpPr>
            <p:cNvPr id="158735" name="Rectangle 95"/>
            <p:cNvSpPr>
              <a:spLocks noChangeArrowheads="1"/>
            </p:cNvSpPr>
            <p:nvPr/>
          </p:nvSpPr>
          <p:spPr bwMode="auto">
            <a:xfrm>
              <a:off x="5424" y="3360"/>
              <a:ext cx="48" cy="384"/>
            </a:xfrm>
            <a:prstGeom prst="rect">
              <a:avLst/>
            </a:prstGeom>
            <a:solidFill>
              <a:srgbClr val="FF3300"/>
            </a:solidFill>
            <a:ln w="9525">
              <a:solidFill>
                <a:schemeClr val="tx1"/>
              </a:solidFill>
              <a:miter lim="800000"/>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838200" y="762000"/>
            <a:ext cx="2921000"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(3)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grpSp>
        <p:nvGrpSpPr>
          <p:cNvPr id="2" name="Group 3"/>
          <p:cNvGrpSpPr/>
          <p:nvPr/>
        </p:nvGrpSpPr>
        <p:grpSpPr bwMode="auto">
          <a:xfrm>
            <a:off x="1143000" y="1371600"/>
            <a:ext cx="2590800" cy="2424113"/>
            <a:chOff x="720" y="864"/>
            <a:chExt cx="1632" cy="1527"/>
          </a:xfrm>
        </p:grpSpPr>
        <p:sp>
          <p:nvSpPr>
            <p:cNvPr id="110619" name="Line 4"/>
            <p:cNvSpPr>
              <a:spLocks noChangeShapeType="1"/>
            </p:cNvSpPr>
            <p:nvPr/>
          </p:nvSpPr>
          <p:spPr bwMode="auto">
            <a:xfrm>
              <a:off x="720" y="864"/>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0" name="Line 5"/>
            <p:cNvSpPr>
              <a:spLocks noChangeShapeType="1"/>
            </p:cNvSpPr>
            <p:nvPr/>
          </p:nvSpPr>
          <p:spPr bwMode="auto">
            <a:xfrm>
              <a:off x="720" y="1200"/>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1" name="Line 6"/>
            <p:cNvSpPr>
              <a:spLocks noChangeShapeType="1"/>
            </p:cNvSpPr>
            <p:nvPr/>
          </p:nvSpPr>
          <p:spPr bwMode="auto">
            <a:xfrm>
              <a:off x="1824"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2" name="Line 7"/>
            <p:cNvSpPr>
              <a:spLocks noChangeShapeType="1"/>
            </p:cNvSpPr>
            <p:nvPr/>
          </p:nvSpPr>
          <p:spPr bwMode="auto">
            <a:xfrm>
              <a:off x="1200"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23" name="Text Box 8"/>
            <p:cNvSpPr txBox="1">
              <a:spLocks noChangeArrowheads="1"/>
            </p:cNvSpPr>
            <p:nvPr/>
          </p:nvSpPr>
          <p:spPr bwMode="auto">
            <a:xfrm>
              <a:off x="768"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A</a:t>
              </a:r>
            </a:p>
          </p:txBody>
        </p:sp>
        <p:sp>
          <p:nvSpPr>
            <p:cNvPr id="110624" name="Text Box 9"/>
            <p:cNvSpPr txBox="1">
              <a:spLocks noChangeArrowheads="1"/>
            </p:cNvSpPr>
            <p:nvPr/>
          </p:nvSpPr>
          <p:spPr bwMode="auto">
            <a:xfrm>
              <a:off x="1344"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2800" b="1" i="1">
                <a:solidFill>
                  <a:srgbClr val="CC0000"/>
                </a:solidFill>
              </a:endParaRPr>
            </a:p>
          </p:txBody>
        </p:sp>
        <p:sp>
          <p:nvSpPr>
            <p:cNvPr id="110625" name="Text Box 10"/>
            <p:cNvSpPr txBox="1">
              <a:spLocks noChangeArrowheads="1"/>
            </p:cNvSpPr>
            <p:nvPr/>
          </p:nvSpPr>
          <p:spPr bwMode="auto">
            <a:xfrm>
              <a:off x="2064" y="864"/>
              <a:ext cx="24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Y</a:t>
              </a:r>
              <a:endParaRPr lang="en-US" altLang="zh-CN" sz="2800" b="1" i="1">
                <a:solidFill>
                  <a:srgbClr val="CC0000"/>
                </a:solidFill>
              </a:endParaRPr>
            </a:p>
          </p:txBody>
        </p:sp>
        <p:sp>
          <p:nvSpPr>
            <p:cNvPr id="110626" name="Text Box 11"/>
            <p:cNvSpPr txBox="1">
              <a:spLocks noChangeArrowheads="1"/>
            </p:cNvSpPr>
            <p:nvPr/>
          </p:nvSpPr>
          <p:spPr bwMode="auto">
            <a:xfrm>
              <a:off x="816" y="1202"/>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27" name="Text Box 12"/>
            <p:cNvSpPr txBox="1">
              <a:spLocks noChangeArrowheads="1"/>
            </p:cNvSpPr>
            <p:nvPr/>
          </p:nvSpPr>
          <p:spPr bwMode="auto">
            <a:xfrm>
              <a:off x="816" y="1460"/>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28" name="Rectangle 13"/>
            <p:cNvSpPr>
              <a:spLocks noChangeArrowheads="1"/>
            </p:cNvSpPr>
            <p:nvPr/>
          </p:nvSpPr>
          <p:spPr bwMode="auto">
            <a:xfrm>
              <a:off x="816" y="1768"/>
              <a:ext cx="28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a:t>
              </a:r>
            </a:p>
          </p:txBody>
        </p:sp>
        <p:sp>
          <p:nvSpPr>
            <p:cNvPr id="110629" name="Rectangle 14"/>
            <p:cNvSpPr>
              <a:spLocks noChangeArrowheads="1"/>
            </p:cNvSpPr>
            <p:nvPr/>
          </p:nvSpPr>
          <p:spPr bwMode="auto">
            <a:xfrm>
              <a:off x="816" y="2064"/>
              <a:ext cx="22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a:t>
              </a:r>
            </a:p>
          </p:txBody>
        </p:sp>
        <p:sp>
          <p:nvSpPr>
            <p:cNvPr id="110630" name="Text Box 15"/>
            <p:cNvSpPr txBox="1">
              <a:spLocks noChangeArrowheads="1"/>
            </p:cNvSpPr>
            <p:nvPr/>
          </p:nvSpPr>
          <p:spPr bwMode="auto">
            <a:xfrm>
              <a:off x="1392"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31" name="Text Box 16"/>
            <p:cNvSpPr txBox="1">
              <a:spLocks noChangeArrowheads="1"/>
            </p:cNvSpPr>
            <p:nvPr/>
          </p:nvSpPr>
          <p:spPr bwMode="auto">
            <a:xfrm>
              <a:off x="1392"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0632" name="Rectangle 17"/>
            <p:cNvSpPr>
              <a:spLocks noChangeArrowheads="1"/>
            </p:cNvSpPr>
            <p:nvPr/>
          </p:nvSpPr>
          <p:spPr bwMode="auto">
            <a:xfrm>
              <a:off x="1392" y="1459"/>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sp>
          <p:nvSpPr>
            <p:cNvPr id="110633" name="Text Box 18"/>
            <p:cNvSpPr txBox="1">
              <a:spLocks noChangeArrowheads="1"/>
            </p:cNvSpPr>
            <p:nvPr/>
          </p:nvSpPr>
          <p:spPr bwMode="auto">
            <a:xfrm>
              <a:off x="2064"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0634" name="Text Box 19"/>
            <p:cNvSpPr txBox="1">
              <a:spLocks noChangeArrowheads="1"/>
            </p:cNvSpPr>
            <p:nvPr/>
          </p:nvSpPr>
          <p:spPr bwMode="auto">
            <a:xfrm>
              <a:off x="2064" y="145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0635" name="Text Box 20"/>
            <p:cNvSpPr txBox="1">
              <a:spLocks noChangeArrowheads="1"/>
            </p:cNvSpPr>
            <p:nvPr/>
          </p:nvSpPr>
          <p:spPr bwMode="auto">
            <a:xfrm>
              <a:off x="2064"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0636" name="Rectangle 21"/>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10637" name="Rectangle 22"/>
            <p:cNvSpPr>
              <a:spLocks noChangeArrowheads="1"/>
            </p:cNvSpPr>
            <p:nvPr/>
          </p:nvSpPr>
          <p:spPr bwMode="auto">
            <a:xfrm>
              <a:off x="1392" y="2064"/>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grpSp>
      <p:grpSp>
        <p:nvGrpSpPr>
          <p:cNvPr id="3" name="Group 23"/>
          <p:cNvGrpSpPr/>
          <p:nvPr/>
        </p:nvGrpSpPr>
        <p:grpSpPr bwMode="auto">
          <a:xfrm>
            <a:off x="4191000" y="990600"/>
            <a:ext cx="2230438" cy="1143000"/>
            <a:chOff x="2640" y="240"/>
            <a:chExt cx="1405" cy="720"/>
          </a:xfrm>
        </p:grpSpPr>
        <p:sp>
          <p:nvSpPr>
            <p:cNvPr id="87064" name="Rectangle 24"/>
            <p:cNvSpPr>
              <a:spLocks noChangeArrowheads="1"/>
            </p:cNvSpPr>
            <p:nvPr/>
          </p:nvSpPr>
          <p:spPr bwMode="auto">
            <a:xfrm>
              <a:off x="2640" y="240"/>
              <a:ext cx="1405" cy="365"/>
            </a:xfrm>
            <a:prstGeom prst="rect">
              <a:avLst/>
            </a:prstGeom>
            <a:noFill/>
            <a:ln w="9525">
              <a:noFill/>
              <a:miter lim="800000"/>
            </a:ln>
          </p:spPr>
          <p:txBody>
            <a:bodyPr wrap="none">
              <a:spAutoFit/>
            </a:bodyPr>
            <a:lstStyle/>
            <a:p>
              <a:pPr>
                <a:spcBef>
                  <a:spcPct val="50000"/>
                </a:spcBef>
              </a:pPr>
              <a:r>
                <a:rPr lang="en-US" altLang="zh-CN" sz="3200" b="1">
                  <a:solidFill>
                    <a:srgbClr val="FF3300"/>
                  </a:solidFill>
                  <a:effectLst>
                    <a:outerShdw blurRad="38100" dist="38100" dir="2700000" algn="tl">
                      <a:srgbClr val="DDDDDD"/>
                    </a:outerShdw>
                  </a:effectLst>
                  <a:latin typeface="Times New Roman" panose="02020603050405020304" charset="0"/>
                </a:rPr>
                <a:t>Y= </a:t>
              </a:r>
              <a:r>
                <a:rPr lang="en-US" altLang="zh-CN" sz="3200" b="1" i="1">
                  <a:solidFill>
                    <a:srgbClr val="FF3300"/>
                  </a:solidFill>
                  <a:effectLst>
                    <a:outerShdw blurRad="38100" dist="38100" dir="2700000" algn="tl">
                      <a:srgbClr val="DDDDDD"/>
                    </a:outerShdw>
                  </a:effectLst>
                  <a:latin typeface="Times New Roman" panose="02020603050405020304" charset="0"/>
                </a:rPr>
                <a:t>AB +AB</a:t>
              </a:r>
              <a:endParaRPr lang="en-US" altLang="zh-CN" sz="3600" b="1">
                <a:solidFill>
                  <a:srgbClr val="FF3300"/>
                </a:solidFill>
                <a:effectLst>
                  <a:outerShdw blurRad="38100" dist="38100" dir="2700000" algn="tl">
                    <a:srgbClr val="DDDDDD"/>
                  </a:outerShdw>
                </a:effectLst>
                <a:latin typeface="Times New Roman" panose="02020603050405020304" charset="0"/>
              </a:endParaRPr>
            </a:p>
          </p:txBody>
        </p:sp>
        <p:sp>
          <p:nvSpPr>
            <p:cNvPr id="110615" name="Line 25"/>
            <p:cNvSpPr>
              <a:spLocks noChangeShapeType="1"/>
            </p:cNvSpPr>
            <p:nvPr/>
          </p:nvSpPr>
          <p:spPr bwMode="auto">
            <a:xfrm>
              <a:off x="3264" y="288"/>
              <a:ext cx="192"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0616" name="Line 26"/>
            <p:cNvSpPr>
              <a:spLocks noChangeShapeType="1"/>
            </p:cNvSpPr>
            <p:nvPr/>
          </p:nvSpPr>
          <p:spPr bwMode="auto">
            <a:xfrm>
              <a:off x="3648" y="27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0617" name="Rectangle 27"/>
            <p:cNvSpPr>
              <a:spLocks noChangeArrowheads="1"/>
            </p:cNvSpPr>
            <p:nvPr/>
          </p:nvSpPr>
          <p:spPr bwMode="auto">
            <a:xfrm>
              <a:off x="2784" y="595"/>
              <a:ext cx="860" cy="365"/>
            </a:xfrm>
            <a:prstGeom prst="rect">
              <a:avLst/>
            </a:prstGeom>
            <a:noFill/>
            <a:ln>
              <a:noFill/>
            </a:ln>
          </p:spPr>
          <p:txBody>
            <a:bodyPr wrap="none">
              <a:spAutoFit/>
            </a:bodyPr>
            <a:lstStyle/>
            <a:p>
              <a:pPr>
                <a:spcBef>
                  <a:spcPct val="50000"/>
                </a:spcBef>
              </a:pPr>
              <a:r>
                <a:rPr lang="en-US" altLang="zh-CN" sz="3200" b="1">
                  <a:solidFill>
                    <a:srgbClr val="FF3300"/>
                  </a:solidFill>
                  <a:latin typeface="Times New Roman" panose="02020603050405020304" charset="0"/>
                </a:rPr>
                <a:t>=</a:t>
              </a:r>
              <a:r>
                <a:rPr lang="en-US" altLang="zh-CN" sz="3200" b="1" i="1">
                  <a:solidFill>
                    <a:srgbClr val="FF3300"/>
                  </a:solidFill>
                  <a:latin typeface="Times New Roman" panose="02020603050405020304" charset="0"/>
                </a:rPr>
                <a:t>A    B</a:t>
              </a:r>
              <a:endParaRPr lang="en-US" altLang="zh-CN" sz="3200" b="1" i="1">
                <a:solidFill>
                  <a:schemeClr val="bg1"/>
                </a:solidFill>
                <a:latin typeface="Times New Roman" panose="02020603050405020304" charset="0"/>
              </a:endParaRPr>
            </a:p>
          </p:txBody>
        </p:sp>
        <p:sp>
          <p:nvSpPr>
            <p:cNvPr id="110618" name="AutoShape 28"/>
            <p:cNvSpPr>
              <a:spLocks noChangeArrowheads="1"/>
            </p:cNvSpPr>
            <p:nvPr/>
          </p:nvSpPr>
          <p:spPr bwMode="auto">
            <a:xfrm>
              <a:off x="3168" y="691"/>
              <a:ext cx="192" cy="192"/>
            </a:xfrm>
            <a:prstGeom prst="flowChartOr">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87069" name="AutoShape 29"/>
          <p:cNvSpPr>
            <a:spLocks noChangeArrowheads="1"/>
          </p:cNvSpPr>
          <p:nvPr/>
        </p:nvSpPr>
        <p:spPr bwMode="auto">
          <a:xfrm>
            <a:off x="6705600" y="1828800"/>
            <a:ext cx="1731963" cy="806450"/>
          </a:xfrm>
          <a:prstGeom prst="cloudCallout">
            <a:avLst>
              <a:gd name="adj1" fmla="val -109394"/>
              <a:gd name="adj2" fmla="val -58463"/>
            </a:avLst>
          </a:prstGeom>
          <a:solidFill>
            <a:srgbClr val="FFFFCC"/>
          </a:solidFill>
          <a:ln w="28575">
            <a:solidFill>
              <a:srgbClr val="006600"/>
            </a:solidFill>
            <a:round/>
          </a:ln>
          <a:effectLst/>
        </p:spPr>
        <p:txBody>
          <a:bodyPr wrap="none" anchor="ctr"/>
          <a:lstStyle/>
          <a:p>
            <a:pPr algn="ctr">
              <a:spcBef>
                <a:spcPct val="50000"/>
              </a:spcBef>
            </a:pPr>
            <a:r>
              <a:rPr lang="zh-CN" altLang="en-US" sz="2800" b="1">
                <a:solidFill>
                  <a:srgbClr val="CC0000"/>
                </a:solidFill>
                <a:effectLst>
                  <a:outerShdw blurRad="38100" dist="38100" dir="2700000" algn="tl">
                    <a:srgbClr val="000000"/>
                  </a:outerShdw>
                </a:effectLst>
                <a:latin typeface="Times New Roman" panose="02020603050405020304" charset="0"/>
              </a:rPr>
              <a:t>逻辑式</a:t>
            </a:r>
          </a:p>
        </p:txBody>
      </p:sp>
      <p:grpSp>
        <p:nvGrpSpPr>
          <p:cNvPr id="4" name="Group 30"/>
          <p:cNvGrpSpPr/>
          <p:nvPr/>
        </p:nvGrpSpPr>
        <p:grpSpPr bwMode="auto">
          <a:xfrm>
            <a:off x="609600" y="4114801"/>
            <a:ext cx="7741920" cy="1716088"/>
            <a:chOff x="384" y="2592"/>
            <a:chExt cx="4608" cy="1081"/>
          </a:xfrm>
        </p:grpSpPr>
        <p:sp>
          <p:nvSpPr>
            <p:cNvPr id="87071" name="Rectangle 31"/>
            <p:cNvSpPr>
              <a:spLocks noChangeArrowheads="1"/>
            </p:cNvSpPr>
            <p:nvPr/>
          </p:nvSpPr>
          <p:spPr bwMode="auto">
            <a:xfrm>
              <a:off x="384" y="2592"/>
              <a:ext cx="4608" cy="1081"/>
            </a:xfrm>
            <a:prstGeom prst="rect">
              <a:avLst/>
            </a:prstGeom>
            <a:noFill/>
            <a:ln w="9525">
              <a:noFill/>
              <a:miter lim="800000"/>
            </a:ln>
            <a:effectLst/>
          </p:spPr>
          <p:txBody>
            <a:bodyPr>
              <a:spAutoFit/>
            </a:bodyPr>
            <a:lstStyle/>
            <a:p>
              <a:pPr>
                <a:spcBef>
                  <a:spcPct val="40000"/>
                </a:spcBef>
              </a:pPr>
              <a:r>
                <a:rPr lang="en-US" altLang="zh-CN" sz="2800" b="1" dirty="0">
                  <a:solidFill>
                    <a:srgbClr val="006600"/>
                  </a:solidFill>
                  <a:effectLst>
                    <a:outerShdw blurRad="38100" dist="38100" dir="2700000" algn="tl">
                      <a:srgbClr val="DDDDDD"/>
                    </a:outerShdw>
                  </a:effectLst>
                  <a:latin typeface="Times New Roman" panose="02020603050405020304" charset="0"/>
                </a:rPr>
                <a:t> (4)  </a:t>
              </a:r>
              <a:r>
                <a:rPr lang="zh-CN" altLang="en-US" sz="2800" b="1" dirty="0">
                  <a:solidFill>
                    <a:srgbClr val="006600"/>
                  </a:solidFill>
                  <a:effectLst>
                    <a:outerShdw blurRad="38100" dist="38100" dir="2700000" algn="tl">
                      <a:srgbClr val="DDDDDD"/>
                    </a:outerShdw>
                  </a:effectLst>
                  <a:latin typeface="Times New Roman" panose="02020603050405020304" charset="0"/>
                </a:rPr>
                <a:t>分析逻辑功能</a:t>
              </a:r>
            </a:p>
            <a:p>
              <a:pPr>
                <a:spcBef>
                  <a:spcPct val="40000"/>
                </a:spcBef>
              </a:pPr>
              <a:r>
                <a:rPr lang="zh-CN" altLang="en-US" sz="2800" b="1" dirty="0">
                  <a:effectLst>
                    <a:outerShdw blurRad="38100" dist="38100" dir="2700000" algn="tl">
                      <a:srgbClr val="DDDDDD"/>
                    </a:outerShdw>
                  </a:effectLst>
                  <a:latin typeface="Times New Roman" panose="02020603050405020304" charset="0"/>
                </a:rPr>
                <a:t>   输入</a:t>
              </a:r>
              <a:r>
                <a:rPr lang="zh-CN" altLang="en-US" sz="2800" b="1" dirty="0">
                  <a:solidFill>
                    <a:srgbClr val="FF3300"/>
                  </a:solidFill>
                  <a:effectLst>
                    <a:outerShdw blurRad="38100" dist="38100" dir="2700000" algn="tl">
                      <a:srgbClr val="DDDDDD"/>
                    </a:outerShdw>
                  </a:effectLst>
                  <a:latin typeface="Times New Roman" panose="02020603050405020304" charset="0"/>
                </a:rPr>
                <a:t>相同</a:t>
              </a:r>
              <a:r>
                <a:rPr lang="zh-CN" altLang="en-US" sz="2800" b="1" dirty="0">
                  <a:effectLst>
                    <a:outerShdw blurRad="38100" dist="38100" dir="2700000" algn="tl">
                      <a:srgbClr val="DDDDDD"/>
                    </a:outerShdw>
                  </a:effectLst>
                  <a:latin typeface="Times New Roman" panose="02020603050405020304" charset="0"/>
                </a:rPr>
                <a:t>输出为</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en-US" altLang="zh-CN" sz="2800" b="1" dirty="0">
                  <a:solidFill>
                    <a:srgbClr val="FF3300"/>
                  </a:solidFill>
                  <a:effectLst>
                    <a:outerShdw blurRad="38100" dist="38100" dir="2700000" algn="tl">
                      <a:srgbClr val="DDDDDD"/>
                    </a:outerShdw>
                  </a:effectLst>
                  <a:latin typeface="Times New Roman" panose="02020603050405020304" charset="0"/>
                </a:rPr>
                <a:t>0”</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zh-CN" altLang="en-US" sz="2800" b="1" dirty="0">
                  <a:effectLst>
                    <a:outerShdw blurRad="38100" dist="38100" dir="2700000" algn="tl">
                      <a:srgbClr val="DDDDDD"/>
                    </a:outerShdw>
                  </a:effectLst>
                  <a:latin typeface="Times New Roman" panose="02020603050405020304" charset="0"/>
                </a:rPr>
                <a:t>输入</a:t>
              </a:r>
              <a:r>
                <a:rPr lang="zh-CN" altLang="en-US" sz="2800" b="1" dirty="0">
                  <a:solidFill>
                    <a:srgbClr val="FF3300"/>
                  </a:solidFill>
                  <a:effectLst>
                    <a:outerShdw blurRad="38100" dist="38100" dir="2700000" algn="tl">
                      <a:srgbClr val="DDDDDD"/>
                    </a:outerShdw>
                  </a:effectLst>
                  <a:latin typeface="Times New Roman" panose="02020603050405020304" charset="0"/>
                </a:rPr>
                <a:t>相异</a:t>
              </a:r>
              <a:r>
                <a:rPr lang="zh-CN" altLang="en-US" sz="2800" b="1" dirty="0">
                  <a:effectLst>
                    <a:outerShdw blurRad="38100" dist="38100" dir="2700000" algn="tl">
                      <a:srgbClr val="DDDDDD"/>
                    </a:outerShdw>
                  </a:effectLst>
                  <a:latin typeface="Times New Roman" panose="02020603050405020304" charset="0"/>
                </a:rPr>
                <a:t>输出为</a:t>
              </a:r>
              <a:r>
                <a:rPr lang="zh-CN" altLang="en-US" sz="2800" b="1" dirty="0">
                  <a:solidFill>
                    <a:srgbClr val="FF3300"/>
                  </a:solidFill>
                  <a:effectLst>
                    <a:outerShdw blurRad="38100" dist="38100" dir="2700000" algn="tl">
                      <a:srgbClr val="DDDDDD"/>
                    </a:outerShdw>
                  </a:effectLst>
                  <a:latin typeface="Times New Roman" panose="02020603050405020304" charset="0"/>
                </a:rPr>
                <a:t>“</a:t>
              </a:r>
              <a:r>
                <a:rPr lang="en-US" altLang="zh-CN" sz="2800" b="1" dirty="0">
                  <a:solidFill>
                    <a:srgbClr val="FF3300"/>
                  </a:solidFill>
                  <a:effectLst>
                    <a:outerShdw blurRad="38100" dist="38100" dir="2700000" algn="tl">
                      <a:srgbClr val="DDDDDD"/>
                    </a:outerShdw>
                  </a:effectLst>
                  <a:latin typeface="Times New Roman" panose="02020603050405020304" charset="0"/>
                </a:rPr>
                <a:t>1”</a:t>
              </a:r>
              <a:r>
                <a:rPr lang="zh-CN" altLang="en-US" sz="2800" b="1" dirty="0">
                  <a:solidFill>
                    <a:srgbClr val="FF3300"/>
                  </a:solidFill>
                  <a:effectLst>
                    <a:outerShdw blurRad="38100" dist="38100" dir="2700000" algn="tl">
                      <a:srgbClr val="DDDDDD"/>
                    </a:outerShdw>
                  </a:effectLst>
                  <a:latin typeface="Times New Roman" panose="02020603050405020304" charset="0"/>
                </a:rPr>
                <a:t>，</a:t>
              </a:r>
              <a:endParaRPr lang="zh-CN" altLang="en-US" sz="2800" b="1" dirty="0">
                <a:solidFill>
                  <a:schemeClr val="accent2"/>
                </a:solidFill>
                <a:effectLst>
                  <a:outerShdw blurRad="38100" dist="38100" dir="2700000" algn="tl">
                    <a:srgbClr val="DDDDDD"/>
                  </a:outerShdw>
                </a:effectLst>
                <a:latin typeface="Times New Roman" panose="02020603050405020304" charset="0"/>
              </a:endParaRPr>
            </a:p>
            <a:p>
              <a:pPr>
                <a:spcBef>
                  <a:spcPct val="40000"/>
                </a:spcBef>
              </a:pPr>
              <a:r>
                <a:rPr lang="zh-CN" altLang="en-US" sz="2800" b="1" dirty="0">
                  <a:effectLst>
                    <a:outerShdw blurRad="38100" dist="38100" dir="2700000" algn="tl">
                      <a:srgbClr val="DDDDDD"/>
                    </a:outerShdw>
                  </a:effectLst>
                  <a:latin typeface="Times New Roman" panose="02020603050405020304" charset="0"/>
                </a:rPr>
                <a:t>称为</a:t>
              </a:r>
              <a:r>
                <a:rPr lang="zh-CN" altLang="en-US" sz="2800" b="1" dirty="0">
                  <a:solidFill>
                    <a:srgbClr val="FF0000"/>
                  </a:solidFill>
                  <a:effectLst>
                    <a:outerShdw blurRad="38100" dist="38100" dir="2700000" algn="tl">
                      <a:srgbClr val="DDDDDD"/>
                    </a:outerShdw>
                  </a:effectLst>
                  <a:latin typeface="Times New Roman" panose="02020603050405020304" charset="0"/>
                </a:rPr>
                <a:t>“异或”逻辑</a:t>
              </a:r>
              <a:r>
                <a:rPr lang="zh-CN" altLang="en-US" sz="2800" b="1" dirty="0">
                  <a:effectLst>
                    <a:outerShdw blurRad="38100" dist="38100" dir="2700000" algn="tl">
                      <a:srgbClr val="DDDDDD"/>
                    </a:outerShdw>
                  </a:effectLst>
                  <a:latin typeface="Times New Roman" panose="02020603050405020304" charset="0"/>
                </a:rPr>
                <a:t>关系。这种电路称“异或”门。</a:t>
              </a:r>
            </a:p>
          </p:txBody>
        </p:sp>
        <p:sp>
          <p:nvSpPr>
            <p:cNvPr id="110613" name="Line 32"/>
            <p:cNvSpPr>
              <a:spLocks noChangeShapeType="1"/>
            </p:cNvSpPr>
            <p:nvPr/>
          </p:nvSpPr>
          <p:spPr bwMode="auto">
            <a:xfrm>
              <a:off x="480" y="3671"/>
              <a:ext cx="4368" cy="0"/>
            </a:xfrm>
            <a:prstGeom prst="line">
              <a:avLst/>
            </a:prstGeom>
            <a:noFill/>
            <a:ln w="38100" cap="sq">
              <a:solidFill>
                <a:srgbClr val="FF0000"/>
              </a:solidFill>
              <a:round/>
            </a:ln>
          </p:spPr>
          <p:txBody>
            <a:bodyPr anchor="ctr">
              <a:spAutoFit/>
            </a:bodyPr>
            <a:lstStyle/>
            <a:p>
              <a:endParaRPr lang="zh-CN" altLang="en-US">
                <a:latin typeface="Times New Roman" panose="02020603050405020304" charset="0"/>
              </a:endParaRPr>
            </a:p>
          </p:txBody>
        </p:sp>
      </p:grpSp>
      <p:grpSp>
        <p:nvGrpSpPr>
          <p:cNvPr id="5" name="Group 33"/>
          <p:cNvGrpSpPr/>
          <p:nvPr/>
        </p:nvGrpSpPr>
        <p:grpSpPr bwMode="auto">
          <a:xfrm>
            <a:off x="4267200" y="2438400"/>
            <a:ext cx="3297238" cy="1738313"/>
            <a:chOff x="2832" y="1440"/>
            <a:chExt cx="2077" cy="1095"/>
          </a:xfrm>
        </p:grpSpPr>
        <p:sp>
          <p:nvSpPr>
            <p:cNvPr id="110600" name="Rectangle 34"/>
            <p:cNvSpPr>
              <a:spLocks noChangeArrowheads="1"/>
            </p:cNvSpPr>
            <p:nvPr/>
          </p:nvSpPr>
          <p:spPr bwMode="auto">
            <a:xfrm>
              <a:off x="3600" y="1440"/>
              <a:ext cx="576" cy="768"/>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0601" name="Line 35"/>
            <p:cNvSpPr>
              <a:spLocks noChangeShapeType="1"/>
            </p:cNvSpPr>
            <p:nvPr/>
          </p:nvSpPr>
          <p:spPr bwMode="auto">
            <a:xfrm>
              <a:off x="3168" y="1680"/>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02" name="Line 36"/>
            <p:cNvSpPr>
              <a:spLocks noChangeShapeType="1"/>
            </p:cNvSpPr>
            <p:nvPr/>
          </p:nvSpPr>
          <p:spPr bwMode="auto">
            <a:xfrm>
              <a:off x="3168" y="1968"/>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03" name="Line 37"/>
            <p:cNvSpPr>
              <a:spLocks noChangeShapeType="1"/>
            </p:cNvSpPr>
            <p:nvPr/>
          </p:nvSpPr>
          <p:spPr bwMode="auto">
            <a:xfrm>
              <a:off x="4176" y="1824"/>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7078" name="Text Box 38"/>
            <p:cNvSpPr txBox="1">
              <a:spLocks noChangeArrowheads="1"/>
            </p:cNvSpPr>
            <p:nvPr/>
          </p:nvSpPr>
          <p:spPr bwMode="auto">
            <a:xfrm>
              <a:off x="3648" y="1440"/>
              <a:ext cx="480" cy="365"/>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effectLst>
                    <a:outerShdw blurRad="38100" dist="38100" dir="2700000" algn="tl">
                      <a:srgbClr val="DDDDDD"/>
                    </a:outerShdw>
                  </a:effectLst>
                </a:rPr>
                <a:t> </a:t>
              </a:r>
              <a:r>
                <a:rPr lang="en-US" altLang="zh-CN" sz="2800" b="1">
                  <a:effectLst>
                    <a:outerShdw blurRad="38100" dist="38100" dir="2700000" algn="tl">
                      <a:srgbClr val="DDDDDD"/>
                    </a:outerShdw>
                  </a:effectLst>
                </a:rPr>
                <a:t>=1</a:t>
              </a:r>
              <a:endParaRPr lang="en-US" altLang="zh-CN" sz="3200" b="1">
                <a:effectLst>
                  <a:outerShdw blurRad="38100" dist="38100" dir="2700000" algn="tl">
                    <a:srgbClr val="DDDDDD"/>
                  </a:outerShdw>
                </a:effectLst>
              </a:endParaRPr>
            </a:p>
          </p:txBody>
        </p:sp>
        <p:sp>
          <p:nvSpPr>
            <p:cNvPr id="87079" name="Rectangle 39"/>
            <p:cNvSpPr>
              <a:spLocks noChangeArrowheads="1"/>
            </p:cNvSpPr>
            <p:nvPr/>
          </p:nvSpPr>
          <p:spPr bwMode="auto">
            <a:xfrm>
              <a:off x="2832" y="1518"/>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A</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0" name="Rectangle 40"/>
            <p:cNvSpPr>
              <a:spLocks noChangeArrowheads="1"/>
            </p:cNvSpPr>
            <p:nvPr/>
          </p:nvSpPr>
          <p:spPr bwMode="auto">
            <a:xfrm>
              <a:off x="2832" y="1806"/>
              <a:ext cx="265"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B</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1" name="Rectangle 41"/>
            <p:cNvSpPr>
              <a:spLocks noChangeArrowheads="1"/>
            </p:cNvSpPr>
            <p:nvPr/>
          </p:nvSpPr>
          <p:spPr bwMode="auto">
            <a:xfrm>
              <a:off x="4656" y="1632"/>
              <a:ext cx="253" cy="327"/>
            </a:xfrm>
            <a:prstGeom prst="rect">
              <a:avLst/>
            </a:prstGeom>
            <a:noFill/>
            <a:ln w="9525">
              <a:noFill/>
              <a:miter lim="800000"/>
            </a:ln>
            <a:effectLst/>
          </p:spPr>
          <p:txBody>
            <a:bodyPr wrap="none">
              <a:spAutoFit/>
            </a:bodyPr>
            <a:lstStyle/>
            <a:p>
              <a:pPr>
                <a:spcBef>
                  <a:spcPct val="50000"/>
                </a:spcBef>
              </a:pPr>
              <a:r>
                <a:rPr lang="en-US" altLang="zh-CN" sz="2800" b="1" i="1">
                  <a:effectLst>
                    <a:outerShdw blurRad="38100" dist="38100" dir="2700000" algn="tl">
                      <a:srgbClr val="DDDDDD"/>
                    </a:outerShdw>
                  </a:effectLst>
                  <a:latin typeface="Times New Roman" panose="02020603050405020304" charset="0"/>
                </a:rPr>
                <a:t>Y</a:t>
              </a:r>
              <a:endParaRPr lang="en-US" altLang="zh-CN" sz="2800" b="1">
                <a:solidFill>
                  <a:srgbClr val="CC0000"/>
                </a:solidFill>
                <a:effectLst>
                  <a:outerShdw blurRad="38100" dist="38100" dir="2700000" algn="tl">
                    <a:srgbClr val="DDDDDD"/>
                  </a:outerShdw>
                </a:effectLst>
                <a:latin typeface="Times New Roman" panose="02020603050405020304" charset="0"/>
              </a:endParaRPr>
            </a:p>
          </p:txBody>
        </p:sp>
        <p:sp>
          <p:nvSpPr>
            <p:cNvPr id="87082" name="Rectangle 42"/>
            <p:cNvSpPr>
              <a:spLocks noChangeArrowheads="1"/>
            </p:cNvSpPr>
            <p:nvPr/>
          </p:nvSpPr>
          <p:spPr bwMode="auto">
            <a:xfrm>
              <a:off x="3408" y="2208"/>
              <a:ext cx="1152" cy="327"/>
            </a:xfrm>
            <a:prstGeom prst="rect">
              <a:avLst/>
            </a:prstGeom>
            <a:noFill/>
            <a:ln w="9525">
              <a:noFill/>
              <a:miter lim="800000"/>
            </a:ln>
            <a:effectLst/>
          </p:spPr>
          <p:txBody>
            <a:bodyPr>
              <a:spAutoFit/>
            </a:bodyPr>
            <a:lstStyle/>
            <a:p>
              <a:pPr>
                <a:spcBef>
                  <a:spcPct val="50000"/>
                </a:spcBef>
              </a:pPr>
              <a:r>
                <a:rPr lang="zh-CN" altLang="en-US" sz="2800" b="1">
                  <a:solidFill>
                    <a:srgbClr val="CC0000"/>
                  </a:solidFill>
                  <a:effectLst>
                    <a:outerShdw blurRad="38100" dist="38100" dir="2700000" algn="tl">
                      <a:srgbClr val="DDDDDD"/>
                    </a:outerShdw>
                  </a:effectLst>
                  <a:latin typeface="Times New Roman" panose="02020603050405020304" charset="0"/>
                </a:rPr>
                <a:t>逻辑符号</a:t>
              </a:r>
            </a:p>
          </p:txBody>
        </p:sp>
        <p:sp>
          <p:nvSpPr>
            <p:cNvPr id="110609" name="Oval 43"/>
            <p:cNvSpPr>
              <a:spLocks noChangeArrowheads="1"/>
            </p:cNvSpPr>
            <p:nvPr/>
          </p:nvSpPr>
          <p:spPr bwMode="auto">
            <a:xfrm flipV="1">
              <a:off x="3120" y="1949"/>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10" name="Oval 44"/>
            <p:cNvSpPr>
              <a:spLocks noChangeArrowheads="1"/>
            </p:cNvSpPr>
            <p:nvPr/>
          </p:nvSpPr>
          <p:spPr bwMode="auto">
            <a:xfrm flipV="1">
              <a:off x="3120" y="1661"/>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0611" name="Oval 45"/>
            <p:cNvSpPr>
              <a:spLocks noChangeArrowheads="1"/>
            </p:cNvSpPr>
            <p:nvPr/>
          </p:nvSpPr>
          <p:spPr bwMode="auto">
            <a:xfrm flipV="1">
              <a:off x="4608" y="1805"/>
              <a:ext cx="48" cy="48"/>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69"/>
                                        </p:tgtEl>
                                        <p:attrNameLst>
                                          <p:attrName>style.visibility</p:attrName>
                                        </p:attrNameLst>
                                      </p:cBhvr>
                                      <p:to>
                                        <p:strVal val="visible"/>
                                      </p:to>
                                    </p:set>
                                    <p:animEffect transition="in" filter="blinds(horizontal)">
                                      <p:cBhvr>
                                        <p:cTn id="22" dur="500"/>
                                        <p:tgtEl>
                                          <p:spTgt spid="870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2743200" y="533400"/>
            <a:ext cx="39624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rPr>
              <a:t>七段显示译码器状态表</a:t>
            </a:r>
          </a:p>
        </p:txBody>
      </p:sp>
      <p:grpSp>
        <p:nvGrpSpPr>
          <p:cNvPr id="159747" name="Group 3"/>
          <p:cNvGrpSpPr/>
          <p:nvPr/>
        </p:nvGrpSpPr>
        <p:grpSpPr bwMode="auto">
          <a:xfrm>
            <a:off x="455613" y="1843088"/>
            <a:ext cx="1581150" cy="2424112"/>
            <a:chOff x="3408" y="448"/>
            <a:chExt cx="996" cy="1527"/>
          </a:xfrm>
        </p:grpSpPr>
        <p:grpSp>
          <p:nvGrpSpPr>
            <p:cNvPr id="159784" name="Group 4"/>
            <p:cNvGrpSpPr/>
            <p:nvPr/>
          </p:nvGrpSpPr>
          <p:grpSpPr bwMode="auto">
            <a:xfrm>
              <a:off x="3600" y="768"/>
              <a:ext cx="576" cy="912"/>
              <a:chOff x="2784" y="768"/>
              <a:chExt cx="576" cy="912"/>
            </a:xfrm>
          </p:grpSpPr>
          <p:sp>
            <p:nvSpPr>
              <p:cNvPr id="159792" name="Rectangle 5"/>
              <p:cNvSpPr>
                <a:spLocks noChangeArrowheads="1"/>
              </p:cNvSpPr>
              <p:nvPr/>
            </p:nvSpPr>
            <p:spPr bwMode="auto">
              <a:xfrm>
                <a:off x="2832" y="768"/>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3" name="Rectangle 6"/>
              <p:cNvSpPr>
                <a:spLocks noChangeArrowheads="1"/>
              </p:cNvSpPr>
              <p:nvPr/>
            </p:nvSpPr>
            <p:spPr bwMode="auto">
              <a:xfrm>
                <a:off x="2832" y="1200"/>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4" name="Rectangle 7"/>
              <p:cNvSpPr>
                <a:spLocks noChangeArrowheads="1"/>
              </p:cNvSpPr>
              <p:nvPr/>
            </p:nvSpPr>
            <p:spPr bwMode="auto">
              <a:xfrm>
                <a:off x="2832" y="1632"/>
                <a:ext cx="480" cy="48"/>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5" name="Rectangle 8"/>
              <p:cNvSpPr>
                <a:spLocks noChangeArrowheads="1"/>
              </p:cNvSpPr>
              <p:nvPr/>
            </p:nvSpPr>
            <p:spPr bwMode="auto">
              <a:xfrm>
                <a:off x="3312" y="816"/>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6" name="Rectangle 9"/>
              <p:cNvSpPr>
                <a:spLocks noChangeArrowheads="1"/>
              </p:cNvSpPr>
              <p:nvPr/>
            </p:nvSpPr>
            <p:spPr bwMode="auto">
              <a:xfrm>
                <a:off x="2784" y="1248"/>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7" name="Rectangle 10"/>
              <p:cNvSpPr>
                <a:spLocks noChangeArrowheads="1"/>
              </p:cNvSpPr>
              <p:nvPr/>
            </p:nvSpPr>
            <p:spPr bwMode="auto">
              <a:xfrm>
                <a:off x="2784" y="816"/>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98" name="Rectangle 11"/>
              <p:cNvSpPr>
                <a:spLocks noChangeArrowheads="1"/>
              </p:cNvSpPr>
              <p:nvPr/>
            </p:nvSpPr>
            <p:spPr bwMode="auto">
              <a:xfrm>
                <a:off x="3312" y="1248"/>
                <a:ext cx="48" cy="384"/>
              </a:xfrm>
              <a:prstGeom prst="rect">
                <a:avLst/>
              </a:prstGeom>
              <a:solidFill>
                <a:srgbClr val="FFFFFF"/>
              </a:solid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59785" name="Rectangle 12"/>
            <p:cNvSpPr>
              <a:spLocks noChangeArrowheads="1"/>
            </p:cNvSpPr>
            <p:nvPr/>
          </p:nvSpPr>
          <p:spPr bwMode="auto">
            <a:xfrm>
              <a:off x="3792" y="912"/>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g</a:t>
              </a:r>
              <a:endParaRPr lang="en-US" altLang="zh-CN" sz="2800" b="1" i="1">
                <a:solidFill>
                  <a:srgbClr val="FFFF00"/>
                </a:solidFill>
                <a:latin typeface="Times New Roman" panose="02020603050405020304" charset="0"/>
              </a:endParaRPr>
            </a:p>
          </p:txBody>
        </p:sp>
        <p:sp>
          <p:nvSpPr>
            <p:cNvPr id="159786" name="Rectangle 13"/>
            <p:cNvSpPr>
              <a:spLocks noChangeArrowheads="1"/>
            </p:cNvSpPr>
            <p:nvPr/>
          </p:nvSpPr>
          <p:spPr bwMode="auto">
            <a:xfrm>
              <a:off x="3408" y="832"/>
              <a:ext cx="191"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f</a:t>
              </a:r>
              <a:endParaRPr lang="en-US" altLang="zh-CN" b="1" i="1">
                <a:solidFill>
                  <a:srgbClr val="FFFF00"/>
                </a:solidFill>
                <a:latin typeface="Times New Roman" panose="02020603050405020304" charset="0"/>
              </a:endParaRPr>
            </a:p>
          </p:txBody>
        </p:sp>
        <p:sp>
          <p:nvSpPr>
            <p:cNvPr id="159787" name="Rectangle 14"/>
            <p:cNvSpPr>
              <a:spLocks noChangeArrowheads="1"/>
            </p:cNvSpPr>
            <p:nvPr/>
          </p:nvSpPr>
          <p:spPr bwMode="auto">
            <a:xfrm>
              <a:off x="3408" y="1264"/>
              <a:ext cx="215"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e</a:t>
              </a:r>
              <a:endParaRPr lang="en-US" altLang="zh-CN" b="1" i="1">
                <a:solidFill>
                  <a:srgbClr val="FFFF00"/>
                </a:solidFill>
                <a:latin typeface="Times New Roman" panose="02020603050405020304" charset="0"/>
              </a:endParaRPr>
            </a:p>
          </p:txBody>
        </p:sp>
        <p:sp>
          <p:nvSpPr>
            <p:cNvPr id="159788" name="Rectangle 15"/>
            <p:cNvSpPr>
              <a:spLocks noChangeArrowheads="1"/>
            </p:cNvSpPr>
            <p:nvPr/>
          </p:nvSpPr>
          <p:spPr bwMode="auto">
            <a:xfrm>
              <a:off x="3792" y="1648"/>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d</a:t>
              </a:r>
              <a:endParaRPr lang="en-US" altLang="zh-CN" b="1" i="1">
                <a:solidFill>
                  <a:srgbClr val="FFFF00"/>
                </a:solidFill>
                <a:latin typeface="Times New Roman" panose="02020603050405020304" charset="0"/>
              </a:endParaRPr>
            </a:p>
          </p:txBody>
        </p:sp>
        <p:sp>
          <p:nvSpPr>
            <p:cNvPr id="159789" name="Rectangle 16"/>
            <p:cNvSpPr>
              <a:spLocks noChangeArrowheads="1"/>
            </p:cNvSpPr>
            <p:nvPr/>
          </p:nvSpPr>
          <p:spPr bwMode="auto">
            <a:xfrm>
              <a:off x="4176" y="1248"/>
              <a:ext cx="215"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c</a:t>
              </a:r>
              <a:endParaRPr lang="en-US" altLang="zh-CN" b="1" i="1">
                <a:solidFill>
                  <a:srgbClr val="FFFF00"/>
                </a:solidFill>
                <a:latin typeface="Times New Roman" panose="02020603050405020304" charset="0"/>
              </a:endParaRPr>
            </a:p>
          </p:txBody>
        </p:sp>
        <p:sp>
          <p:nvSpPr>
            <p:cNvPr id="159790" name="Rectangle 17"/>
            <p:cNvSpPr>
              <a:spLocks noChangeArrowheads="1"/>
            </p:cNvSpPr>
            <p:nvPr/>
          </p:nvSpPr>
          <p:spPr bwMode="auto">
            <a:xfrm>
              <a:off x="4176" y="816"/>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b</a:t>
              </a:r>
              <a:endParaRPr lang="en-US" altLang="zh-CN" b="1" i="1">
                <a:solidFill>
                  <a:srgbClr val="FFFF00"/>
                </a:solidFill>
                <a:latin typeface="Times New Roman" panose="02020603050405020304" charset="0"/>
              </a:endParaRPr>
            </a:p>
          </p:txBody>
        </p:sp>
        <p:sp>
          <p:nvSpPr>
            <p:cNvPr id="159791" name="Rectangle 18"/>
            <p:cNvSpPr>
              <a:spLocks noChangeArrowheads="1"/>
            </p:cNvSpPr>
            <p:nvPr/>
          </p:nvSpPr>
          <p:spPr bwMode="auto">
            <a:xfrm>
              <a:off x="3792" y="448"/>
              <a:ext cx="228" cy="327"/>
            </a:xfrm>
            <a:prstGeom prst="rect">
              <a:avLst/>
            </a:prstGeom>
            <a:noFill/>
            <a:ln>
              <a:noFill/>
            </a:ln>
          </p:spPr>
          <p:txBody>
            <a:bodyPr wrap="none">
              <a:spAutoFit/>
            </a:bodyPr>
            <a:lstStyle/>
            <a:p>
              <a:pPr>
                <a:spcBef>
                  <a:spcPct val="50000"/>
                </a:spcBef>
              </a:pPr>
              <a:r>
                <a:rPr lang="en-US" altLang="zh-CN" sz="2800" b="1" i="1">
                  <a:solidFill>
                    <a:schemeClr val="accent2"/>
                  </a:solidFill>
                  <a:latin typeface="Times New Roman" panose="02020603050405020304" charset="0"/>
                </a:rPr>
                <a:t>a</a:t>
              </a:r>
              <a:endParaRPr lang="en-US" altLang="zh-CN" b="1" i="1">
                <a:solidFill>
                  <a:srgbClr val="FFFF00"/>
                </a:solidFill>
                <a:latin typeface="Times New Roman" panose="02020603050405020304" charset="0"/>
              </a:endParaRPr>
            </a:p>
          </p:txBody>
        </p:sp>
      </p:grpSp>
      <p:pic>
        <p:nvPicPr>
          <p:cNvPr id="159748" name="Picture 19" descr="NA0088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230813"/>
            <a:ext cx="1371600" cy="1322387"/>
          </a:xfrm>
          <a:prstGeom prst="rect">
            <a:avLst/>
          </a:prstGeom>
          <a:noFill/>
          <a:ln>
            <a:noFill/>
          </a:ln>
        </p:spPr>
      </p:pic>
      <p:sp>
        <p:nvSpPr>
          <p:cNvPr id="138260" name="Line 20"/>
          <p:cNvSpPr>
            <a:spLocks noChangeShapeType="1"/>
          </p:cNvSpPr>
          <p:nvPr/>
        </p:nvSpPr>
        <p:spPr bwMode="auto">
          <a:xfrm>
            <a:off x="1981200" y="4495800"/>
            <a:ext cx="6019800" cy="0"/>
          </a:xfrm>
          <a:prstGeom prst="line">
            <a:avLst/>
          </a:prstGeom>
          <a:noFill/>
          <a:ln w="19050">
            <a:solidFill>
              <a:srgbClr val="003366"/>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4" name="Group 21"/>
          <p:cNvGrpSpPr/>
          <p:nvPr/>
        </p:nvGrpSpPr>
        <p:grpSpPr bwMode="auto">
          <a:xfrm>
            <a:off x="762000" y="2362200"/>
            <a:ext cx="914400" cy="1447800"/>
            <a:chOff x="-1056" y="1856"/>
            <a:chExt cx="576" cy="912"/>
          </a:xfrm>
        </p:grpSpPr>
        <p:sp>
          <p:nvSpPr>
            <p:cNvPr id="159779" name="Rectangle 22"/>
            <p:cNvSpPr>
              <a:spLocks noChangeArrowheads="1"/>
            </p:cNvSpPr>
            <p:nvPr/>
          </p:nvSpPr>
          <p:spPr bwMode="auto">
            <a:xfrm>
              <a:off x="-1008" y="1856"/>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0" name="Rectangle 23"/>
            <p:cNvSpPr>
              <a:spLocks noChangeArrowheads="1"/>
            </p:cNvSpPr>
            <p:nvPr/>
          </p:nvSpPr>
          <p:spPr bwMode="auto">
            <a:xfrm>
              <a:off x="-1008" y="228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1" name="Rectangle 24"/>
            <p:cNvSpPr>
              <a:spLocks noChangeArrowheads="1"/>
            </p:cNvSpPr>
            <p:nvPr/>
          </p:nvSpPr>
          <p:spPr bwMode="auto">
            <a:xfrm>
              <a:off x="-1008" y="2720"/>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2" name="Rectangle 25"/>
            <p:cNvSpPr>
              <a:spLocks noChangeArrowheads="1"/>
            </p:cNvSpPr>
            <p:nvPr/>
          </p:nvSpPr>
          <p:spPr bwMode="auto">
            <a:xfrm>
              <a:off x="-1056"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83" name="Rectangle 26"/>
            <p:cNvSpPr>
              <a:spLocks noChangeArrowheads="1"/>
            </p:cNvSpPr>
            <p:nvPr/>
          </p:nvSpPr>
          <p:spPr bwMode="auto">
            <a:xfrm>
              <a:off x="-528" y="233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grpSp>
      <p:grpSp>
        <p:nvGrpSpPr>
          <p:cNvPr id="5" name="Group 27"/>
          <p:cNvGrpSpPr/>
          <p:nvPr/>
        </p:nvGrpSpPr>
        <p:grpSpPr bwMode="auto">
          <a:xfrm>
            <a:off x="762000" y="2438400"/>
            <a:ext cx="914400" cy="1295400"/>
            <a:chOff x="-817" y="1904"/>
            <a:chExt cx="576" cy="816"/>
          </a:xfrm>
        </p:grpSpPr>
        <p:sp>
          <p:nvSpPr>
            <p:cNvPr id="159775" name="Rectangle 28"/>
            <p:cNvSpPr>
              <a:spLocks noChangeArrowheads="1"/>
            </p:cNvSpPr>
            <p:nvPr/>
          </p:nvSpPr>
          <p:spPr bwMode="auto">
            <a:xfrm>
              <a:off x="-769" y="2288"/>
              <a:ext cx="480" cy="48"/>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6" name="Rectangle 29"/>
            <p:cNvSpPr>
              <a:spLocks noChangeArrowheads="1"/>
            </p:cNvSpPr>
            <p:nvPr/>
          </p:nvSpPr>
          <p:spPr bwMode="auto">
            <a:xfrm>
              <a:off x="-289"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7" name="Rectangle 30"/>
            <p:cNvSpPr>
              <a:spLocks noChangeArrowheads="1"/>
            </p:cNvSpPr>
            <p:nvPr/>
          </p:nvSpPr>
          <p:spPr bwMode="auto">
            <a:xfrm>
              <a:off x="-817" y="1904"/>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sp>
          <p:nvSpPr>
            <p:cNvPr id="159778" name="Rectangle 31"/>
            <p:cNvSpPr>
              <a:spLocks noChangeArrowheads="1"/>
            </p:cNvSpPr>
            <p:nvPr/>
          </p:nvSpPr>
          <p:spPr bwMode="auto">
            <a:xfrm>
              <a:off x="-289" y="2336"/>
              <a:ext cx="48" cy="384"/>
            </a:xfrm>
            <a:prstGeom prst="rect">
              <a:avLst/>
            </a:prstGeom>
            <a:solidFill>
              <a:srgbClr val="FF3300"/>
            </a:solidFill>
            <a:ln w="9525">
              <a:solidFill>
                <a:srgbClr val="000000"/>
              </a:solidFill>
              <a:miter lim="800000"/>
            </a:ln>
          </p:spPr>
          <p:txBody>
            <a:bodyPr wrap="none" anchor="ctr"/>
            <a:lstStyle/>
            <a:p>
              <a:endParaRPr lang="zh-CN" altLang="en-US">
                <a:latin typeface="Times New Roman" panose="02020603050405020304" charset="0"/>
              </a:endParaRPr>
            </a:p>
          </p:txBody>
        </p:sp>
      </p:grpSp>
      <p:sp>
        <p:nvSpPr>
          <p:cNvPr id="138272" name="Line 32"/>
          <p:cNvSpPr>
            <a:spLocks noChangeShapeType="1"/>
          </p:cNvSpPr>
          <p:nvPr/>
        </p:nvSpPr>
        <p:spPr bwMode="auto">
          <a:xfrm>
            <a:off x="2057400" y="4114800"/>
            <a:ext cx="6019800" cy="1588"/>
          </a:xfrm>
          <a:prstGeom prst="line">
            <a:avLst/>
          </a:prstGeom>
          <a:noFill/>
          <a:ln w="19050">
            <a:solidFill>
              <a:srgbClr val="FF0066"/>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59753" name="Group 33"/>
          <p:cNvGrpSpPr/>
          <p:nvPr/>
        </p:nvGrpSpPr>
        <p:grpSpPr bwMode="auto">
          <a:xfrm>
            <a:off x="1828800" y="1143000"/>
            <a:ext cx="6781800" cy="5091113"/>
            <a:chOff x="1008" y="528"/>
            <a:chExt cx="4272" cy="3207"/>
          </a:xfrm>
        </p:grpSpPr>
        <p:sp>
          <p:nvSpPr>
            <p:cNvPr id="159754" name="Line 34"/>
            <p:cNvSpPr>
              <a:spLocks noChangeShapeType="1"/>
            </p:cNvSpPr>
            <p:nvPr/>
          </p:nvSpPr>
          <p:spPr bwMode="auto">
            <a:xfrm>
              <a:off x="1056" y="1146"/>
              <a:ext cx="4080" cy="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5" name="Line 35"/>
            <p:cNvSpPr>
              <a:spLocks noChangeShapeType="1"/>
            </p:cNvSpPr>
            <p:nvPr/>
          </p:nvSpPr>
          <p:spPr bwMode="auto">
            <a:xfrm>
              <a:off x="2352" y="528"/>
              <a:ext cx="0" cy="31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6" name="Line 36"/>
            <p:cNvSpPr>
              <a:spLocks noChangeShapeType="1"/>
            </p:cNvSpPr>
            <p:nvPr/>
          </p:nvSpPr>
          <p:spPr bwMode="auto">
            <a:xfrm>
              <a:off x="4512" y="528"/>
              <a:ext cx="0" cy="316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59757" name="Rectangle 37"/>
            <p:cNvSpPr>
              <a:spLocks noChangeArrowheads="1"/>
            </p:cNvSpPr>
            <p:nvPr/>
          </p:nvSpPr>
          <p:spPr bwMode="auto">
            <a:xfrm>
              <a:off x="1104" y="827"/>
              <a:ext cx="1248"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3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2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1  </a:t>
              </a:r>
              <a:r>
                <a:rPr lang="en-US" altLang="zh-CN" b="1" i="1">
                  <a:solidFill>
                    <a:srgbClr val="333300"/>
                  </a:solidFill>
                  <a:latin typeface="Times New Roman" panose="02020603050405020304" charset="0"/>
                </a:rPr>
                <a:t>Q</a:t>
              </a:r>
              <a:r>
                <a:rPr lang="en-US" altLang="zh-CN" b="1" baseline="-25000">
                  <a:solidFill>
                    <a:srgbClr val="333300"/>
                  </a:solidFill>
                  <a:latin typeface="Times New Roman" panose="02020603050405020304" charset="0"/>
                </a:rPr>
                <a:t>0</a:t>
              </a:r>
            </a:p>
          </p:txBody>
        </p:sp>
        <p:sp>
          <p:nvSpPr>
            <p:cNvPr id="159758" name="Rectangle 38"/>
            <p:cNvSpPr>
              <a:spLocks noChangeArrowheads="1"/>
            </p:cNvSpPr>
            <p:nvPr/>
          </p:nvSpPr>
          <p:spPr bwMode="auto">
            <a:xfrm>
              <a:off x="2496" y="846"/>
              <a:ext cx="190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a</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b</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c</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d</a:t>
              </a:r>
              <a:r>
                <a:rPr lang="en-US" altLang="zh-CN" sz="2800" b="1">
                  <a:solidFill>
                    <a:srgbClr val="333300"/>
                  </a:solidFill>
                  <a:latin typeface="Times New Roman" panose="02020603050405020304" charset="0"/>
                </a:rPr>
                <a:t>   </a:t>
              </a:r>
              <a:r>
                <a:rPr lang="en-US" altLang="zh-CN" sz="2800" b="1" i="1">
                  <a:solidFill>
                    <a:srgbClr val="333300"/>
                  </a:solidFill>
                  <a:latin typeface="Times New Roman" panose="02020603050405020304" charset="0"/>
                </a:rPr>
                <a:t>e</a:t>
              </a:r>
              <a:r>
                <a:rPr lang="en-US" altLang="zh-CN" sz="2800" b="1">
                  <a:solidFill>
                    <a:srgbClr val="333300"/>
                  </a:solidFill>
                  <a:latin typeface="Times New Roman" panose="02020603050405020304" charset="0"/>
                </a:rPr>
                <a:t>   f   g </a:t>
              </a:r>
            </a:p>
          </p:txBody>
        </p:sp>
        <p:sp>
          <p:nvSpPr>
            <p:cNvPr id="159759" name="Rectangle 39"/>
            <p:cNvSpPr>
              <a:spLocks noChangeArrowheads="1"/>
            </p:cNvSpPr>
            <p:nvPr/>
          </p:nvSpPr>
          <p:spPr bwMode="auto">
            <a:xfrm>
              <a:off x="1152" y="1152"/>
              <a:ext cx="3756"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0   0   0   0       1   1   1   1   1   1   0       0</a:t>
              </a:r>
            </a:p>
          </p:txBody>
        </p:sp>
        <p:sp>
          <p:nvSpPr>
            <p:cNvPr id="159760" name="Rectangle 40"/>
            <p:cNvSpPr>
              <a:spLocks noChangeArrowheads="1"/>
            </p:cNvSpPr>
            <p:nvPr/>
          </p:nvSpPr>
          <p:spPr bwMode="auto">
            <a:xfrm>
              <a:off x="1152" y="1392"/>
              <a:ext cx="3756"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0   0   0   1       0   1   1   0   0   0   0       1</a:t>
              </a:r>
            </a:p>
          </p:txBody>
        </p:sp>
        <p:sp>
          <p:nvSpPr>
            <p:cNvPr id="159761" name="Rectangle 41"/>
            <p:cNvSpPr>
              <a:spLocks noChangeArrowheads="1"/>
            </p:cNvSpPr>
            <p:nvPr/>
          </p:nvSpPr>
          <p:spPr bwMode="auto">
            <a:xfrm>
              <a:off x="1152" y="1632"/>
              <a:ext cx="3756" cy="327"/>
            </a:xfrm>
            <a:prstGeom prst="rect">
              <a:avLst/>
            </a:prstGeom>
            <a:noFill/>
            <a:ln>
              <a:noFill/>
            </a:ln>
          </p:spPr>
          <p:txBody>
            <a:bodyPr wrap="none">
              <a:spAutoFit/>
            </a:bodyPr>
            <a:lstStyle/>
            <a:p>
              <a:pPr>
                <a:spcBef>
                  <a:spcPct val="50000"/>
                </a:spcBef>
              </a:pPr>
              <a:r>
                <a:rPr lang="en-US" altLang="zh-CN" sz="2800" b="1">
                  <a:solidFill>
                    <a:srgbClr val="FF0066"/>
                  </a:solidFill>
                  <a:latin typeface="Times New Roman" panose="02020603050405020304" charset="0"/>
                </a:rPr>
                <a:t>0   0   1   0       1   1   0   1   1   0   1       2</a:t>
              </a:r>
            </a:p>
          </p:txBody>
        </p:sp>
        <p:sp>
          <p:nvSpPr>
            <p:cNvPr id="159762" name="Rectangle 42"/>
            <p:cNvSpPr>
              <a:spLocks noChangeArrowheads="1"/>
            </p:cNvSpPr>
            <p:nvPr/>
          </p:nvSpPr>
          <p:spPr bwMode="auto">
            <a:xfrm>
              <a:off x="1152" y="1872"/>
              <a:ext cx="3756"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0   0   1   1       1   1   1   1   0   0   1       3</a:t>
              </a:r>
            </a:p>
          </p:txBody>
        </p:sp>
        <p:sp>
          <p:nvSpPr>
            <p:cNvPr id="159763" name="Rectangle 43"/>
            <p:cNvSpPr>
              <a:spLocks noChangeArrowheads="1"/>
            </p:cNvSpPr>
            <p:nvPr/>
          </p:nvSpPr>
          <p:spPr bwMode="auto">
            <a:xfrm>
              <a:off x="1152" y="2112"/>
              <a:ext cx="3756"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0   1   0   0       0   1   1   0   0   1   1       4</a:t>
              </a:r>
            </a:p>
          </p:txBody>
        </p:sp>
        <p:sp>
          <p:nvSpPr>
            <p:cNvPr id="159764" name="Rectangle 44"/>
            <p:cNvSpPr>
              <a:spLocks noChangeArrowheads="1"/>
            </p:cNvSpPr>
            <p:nvPr/>
          </p:nvSpPr>
          <p:spPr bwMode="auto">
            <a:xfrm>
              <a:off x="1152" y="2352"/>
              <a:ext cx="3756"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0   1   0   1       1   0   1   1   0   1   1       5</a:t>
              </a:r>
            </a:p>
          </p:txBody>
        </p:sp>
        <p:sp>
          <p:nvSpPr>
            <p:cNvPr id="159765" name="Rectangle 45"/>
            <p:cNvSpPr>
              <a:spLocks noChangeArrowheads="1"/>
            </p:cNvSpPr>
            <p:nvPr/>
          </p:nvSpPr>
          <p:spPr bwMode="auto">
            <a:xfrm>
              <a:off x="1152" y="2640"/>
              <a:ext cx="3756" cy="327"/>
            </a:xfrm>
            <a:prstGeom prst="rect">
              <a:avLst/>
            </a:prstGeom>
            <a:noFill/>
            <a:ln>
              <a:noFill/>
            </a:ln>
          </p:spPr>
          <p:txBody>
            <a:bodyPr wrap="none">
              <a:spAutoFit/>
            </a:bodyPr>
            <a:lstStyle/>
            <a:p>
              <a:pPr>
                <a:spcBef>
                  <a:spcPct val="50000"/>
                </a:spcBef>
              </a:pPr>
              <a:r>
                <a:rPr lang="en-US" altLang="zh-CN" sz="2800" b="1">
                  <a:solidFill>
                    <a:srgbClr val="990099"/>
                  </a:solidFill>
                  <a:latin typeface="Times New Roman" panose="02020603050405020304" charset="0"/>
                </a:rPr>
                <a:t>0   1   1   0       1   0   1   1   1   1   1       6</a:t>
              </a:r>
            </a:p>
          </p:txBody>
        </p:sp>
        <p:sp>
          <p:nvSpPr>
            <p:cNvPr id="159766" name="Rectangle 46"/>
            <p:cNvSpPr>
              <a:spLocks noChangeArrowheads="1"/>
            </p:cNvSpPr>
            <p:nvPr/>
          </p:nvSpPr>
          <p:spPr bwMode="auto">
            <a:xfrm>
              <a:off x="1152" y="2880"/>
              <a:ext cx="3756" cy="327"/>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rPr>
                <a:t>0   1   1   1       1   1   1   0   0   0   0       7</a:t>
              </a:r>
            </a:p>
          </p:txBody>
        </p:sp>
        <p:sp>
          <p:nvSpPr>
            <p:cNvPr id="159767" name="Rectangle 47"/>
            <p:cNvSpPr>
              <a:spLocks noChangeArrowheads="1"/>
            </p:cNvSpPr>
            <p:nvPr/>
          </p:nvSpPr>
          <p:spPr bwMode="auto">
            <a:xfrm>
              <a:off x="1152" y="3120"/>
              <a:ext cx="3756"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1   0   0   0       1   1   1   1   1   1   1       8</a:t>
              </a:r>
            </a:p>
          </p:txBody>
        </p:sp>
        <p:sp>
          <p:nvSpPr>
            <p:cNvPr id="159768" name="Rectangle 48"/>
            <p:cNvSpPr>
              <a:spLocks noChangeArrowheads="1"/>
            </p:cNvSpPr>
            <p:nvPr/>
          </p:nvSpPr>
          <p:spPr bwMode="auto">
            <a:xfrm>
              <a:off x="1152" y="3408"/>
              <a:ext cx="3756"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1   0   0   1       1   1   1   1   0   1   1       9</a:t>
              </a:r>
            </a:p>
          </p:txBody>
        </p:sp>
        <p:sp>
          <p:nvSpPr>
            <p:cNvPr id="138289" name="Rectangle 49"/>
            <p:cNvSpPr>
              <a:spLocks noChangeArrowheads="1"/>
            </p:cNvSpPr>
            <p:nvPr/>
          </p:nvSpPr>
          <p:spPr bwMode="auto">
            <a:xfrm>
              <a:off x="1392" y="528"/>
              <a:ext cx="680"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入</a:t>
              </a:r>
            </a:p>
          </p:txBody>
        </p:sp>
        <p:sp>
          <p:nvSpPr>
            <p:cNvPr id="138290" name="Rectangle 50"/>
            <p:cNvSpPr>
              <a:spLocks noChangeArrowheads="1"/>
            </p:cNvSpPr>
            <p:nvPr/>
          </p:nvSpPr>
          <p:spPr bwMode="auto">
            <a:xfrm>
              <a:off x="3024" y="528"/>
              <a:ext cx="904"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38291" name="Rectangle 51"/>
            <p:cNvSpPr>
              <a:spLocks noChangeArrowheads="1"/>
            </p:cNvSpPr>
            <p:nvPr/>
          </p:nvSpPr>
          <p:spPr bwMode="auto">
            <a:xfrm>
              <a:off x="4560" y="576"/>
              <a:ext cx="720" cy="596"/>
            </a:xfrm>
            <a:prstGeom prst="rect">
              <a:avLst/>
            </a:prstGeom>
            <a:noFill/>
            <a:ln w="9525">
              <a:noFill/>
              <a:miter lim="800000"/>
            </a:ln>
            <a:effectLst/>
          </p:spPr>
          <p:txBody>
            <a:bodyPr>
              <a:spAutoFit/>
            </a:bodyPr>
            <a:lstStyle/>
            <a:p>
              <a:pPr>
                <a:spcBef>
                  <a:spcPct val="50000"/>
                </a:spcBef>
              </a:pPr>
              <a:r>
                <a:rPr lang="zh-CN" altLang="en-US" sz="2800" b="1">
                  <a:solidFill>
                    <a:srgbClr val="006600"/>
                  </a:solidFill>
                  <a:effectLst>
                    <a:outerShdw blurRad="38100" dist="38100" dir="2700000" algn="tl">
                      <a:srgbClr val="DDDDDD"/>
                    </a:outerShdw>
                  </a:effectLst>
                  <a:latin typeface="Times New Roman" panose="02020603050405020304" charset="0"/>
                </a:rPr>
                <a:t>显示数码</a:t>
              </a:r>
            </a:p>
          </p:txBody>
        </p:sp>
        <p:sp>
          <p:nvSpPr>
            <p:cNvPr id="159772" name="Line 52"/>
            <p:cNvSpPr>
              <a:spLocks noChangeShapeType="1"/>
            </p:cNvSpPr>
            <p:nvPr/>
          </p:nvSpPr>
          <p:spPr bwMode="auto">
            <a:xfrm>
              <a:off x="1104" y="816"/>
              <a:ext cx="3408"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9773" name="Line 53"/>
            <p:cNvSpPr>
              <a:spLocks noChangeShapeType="1"/>
            </p:cNvSpPr>
            <p:nvPr/>
          </p:nvSpPr>
          <p:spPr bwMode="auto">
            <a:xfrm>
              <a:off x="1104" y="528"/>
              <a:ext cx="403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sp>
          <p:nvSpPr>
            <p:cNvPr id="159774" name="Line 54"/>
            <p:cNvSpPr>
              <a:spLocks noChangeShapeType="1"/>
            </p:cNvSpPr>
            <p:nvPr/>
          </p:nvSpPr>
          <p:spPr bwMode="auto">
            <a:xfrm>
              <a:off x="1008" y="3696"/>
              <a:ext cx="4032" cy="0"/>
            </a:xfrm>
            <a:prstGeom prst="line">
              <a:avLst/>
            </a:prstGeom>
            <a:noFill/>
            <a:ln w="28575">
              <a:solidFill>
                <a:srgbClr val="000000"/>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60"/>
                                        </p:tgtEl>
                                        <p:attrNameLst>
                                          <p:attrName>style.visibility</p:attrName>
                                        </p:attrNameLst>
                                      </p:cBhvr>
                                      <p:to>
                                        <p:strVal val="visible"/>
                                      </p:to>
                                    </p:set>
                                    <p:animEffect transition="in" filter="wipe(left)">
                                      <p:cBhvr>
                                        <p:cTn id="7" dur="500"/>
                                        <p:tgtEl>
                                          <p:spTgt spid="138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72"/>
                                        </p:tgtEl>
                                        <p:attrNameLst>
                                          <p:attrName>style.visibility</p:attrName>
                                        </p:attrNameLst>
                                      </p:cBhvr>
                                      <p:to>
                                        <p:strVal val="visible"/>
                                      </p:to>
                                    </p:set>
                                    <p:animEffect transition="in" filter="wipe(left)">
                                      <p:cBhvr>
                                        <p:cTn id="17" dur="500"/>
                                        <p:tgtEl>
                                          <p:spTgt spid="1382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0" grpId="0" animBg="1"/>
      <p:bldP spid="13827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2"/>
          <p:cNvGrpSpPr/>
          <p:nvPr/>
        </p:nvGrpSpPr>
        <p:grpSpPr bwMode="auto">
          <a:xfrm>
            <a:off x="685800" y="561975"/>
            <a:ext cx="7961313" cy="5076825"/>
            <a:chOff x="568" y="528"/>
            <a:chExt cx="4835" cy="3083"/>
          </a:xfrm>
        </p:grpSpPr>
        <p:sp>
          <p:nvSpPr>
            <p:cNvPr id="160772" name="Rectangle 3"/>
            <p:cNvSpPr>
              <a:spLocks noChangeArrowheads="1"/>
            </p:cNvSpPr>
            <p:nvPr/>
          </p:nvSpPr>
          <p:spPr bwMode="auto">
            <a:xfrm>
              <a:off x="4704" y="2736"/>
              <a:ext cx="505" cy="221"/>
            </a:xfrm>
            <a:prstGeom prst="rect">
              <a:avLst/>
            </a:prstGeom>
            <a:noFill/>
            <a:ln>
              <a:noFill/>
            </a:ln>
          </p:spPr>
          <p:txBody>
            <a:bodyPr wrap="none" lIns="0" tIns="0" rIns="0" bIns="0">
              <a:spAutoFit/>
            </a:bodyPr>
            <a:lstStyle/>
            <a:p>
              <a:r>
                <a:rPr lang="en-US" altLang="zh-CN">
                  <a:solidFill>
                    <a:srgbClr val="000099"/>
                  </a:solidFill>
                  <a:latin typeface="Times New Roman" panose="02020603050405020304" charset="0"/>
                </a:rPr>
                <a:t>BS204</a:t>
              </a:r>
            </a:p>
          </p:txBody>
        </p:sp>
        <p:grpSp>
          <p:nvGrpSpPr>
            <p:cNvPr id="160773" name="Group 4"/>
            <p:cNvGrpSpPr/>
            <p:nvPr/>
          </p:nvGrpSpPr>
          <p:grpSpPr bwMode="auto">
            <a:xfrm>
              <a:off x="2880" y="1461"/>
              <a:ext cx="217" cy="1064"/>
              <a:chOff x="2784" y="1461"/>
              <a:chExt cx="217" cy="1064"/>
            </a:xfrm>
          </p:grpSpPr>
          <p:sp>
            <p:nvSpPr>
              <p:cNvPr id="160942" name="Rectangle 5"/>
              <p:cNvSpPr>
                <a:spLocks noChangeArrowheads="1"/>
              </p:cNvSpPr>
              <p:nvPr/>
            </p:nvSpPr>
            <p:spPr bwMode="auto">
              <a:xfrm>
                <a:off x="2784" y="2266"/>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0943" name="Rectangle 6"/>
              <p:cNvSpPr>
                <a:spLocks noChangeArrowheads="1"/>
              </p:cNvSpPr>
              <p:nvPr/>
            </p:nvSpPr>
            <p:spPr bwMode="auto">
              <a:xfrm>
                <a:off x="2784" y="1987"/>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sp>
            <p:nvSpPr>
              <p:cNvPr id="160944" name="Rectangle 7"/>
              <p:cNvSpPr>
                <a:spLocks noChangeArrowheads="1"/>
              </p:cNvSpPr>
              <p:nvPr/>
            </p:nvSpPr>
            <p:spPr bwMode="auto">
              <a:xfrm>
                <a:off x="2784" y="1730"/>
                <a:ext cx="217" cy="25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2</a:t>
                </a:r>
              </a:p>
            </p:txBody>
          </p:sp>
          <p:sp>
            <p:nvSpPr>
              <p:cNvPr id="160945" name="Rectangle 8"/>
              <p:cNvSpPr>
                <a:spLocks noChangeArrowheads="1"/>
              </p:cNvSpPr>
              <p:nvPr/>
            </p:nvSpPr>
            <p:spPr bwMode="auto">
              <a:xfrm>
                <a:off x="2784" y="1461"/>
                <a:ext cx="217" cy="260"/>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3</a:t>
                </a:r>
              </a:p>
            </p:txBody>
          </p:sp>
        </p:grpSp>
        <p:sp>
          <p:nvSpPr>
            <p:cNvPr id="160774" name="Rectangle 9"/>
            <p:cNvSpPr>
              <a:spLocks noChangeArrowheads="1"/>
            </p:cNvSpPr>
            <p:nvPr/>
          </p:nvSpPr>
          <p:spPr bwMode="auto">
            <a:xfrm>
              <a:off x="3456" y="1968"/>
              <a:ext cx="564" cy="149"/>
            </a:xfrm>
            <a:prstGeom prst="rect">
              <a:avLst/>
            </a:prstGeom>
            <a:noFill/>
            <a:ln>
              <a:noFill/>
            </a:ln>
          </p:spPr>
          <p:txBody>
            <a:bodyPr wrap="none" lIns="0" tIns="0" rIns="0" bIns="0">
              <a:spAutoFit/>
            </a:bodyPr>
            <a:lstStyle/>
            <a:p>
              <a:r>
                <a:rPr lang="en-US" altLang="zh-CN" sz="1600" b="1">
                  <a:solidFill>
                    <a:srgbClr val="CC0000"/>
                  </a:solidFill>
                  <a:latin typeface="宋体" panose="02010600030101010101" pitchFamily="2" charset="-122"/>
                </a:rPr>
                <a:t>CT74LS247</a:t>
              </a:r>
              <a:endParaRPr lang="en-US" altLang="zh-CN" sz="1600" b="1">
                <a:solidFill>
                  <a:srgbClr val="CC0000"/>
                </a:solidFill>
                <a:latin typeface="Times New Roman" panose="02020603050405020304" charset="0"/>
              </a:endParaRPr>
            </a:p>
          </p:txBody>
        </p:sp>
        <p:sp>
          <p:nvSpPr>
            <p:cNvPr id="160775" name="Rectangle 10"/>
            <p:cNvSpPr>
              <a:spLocks noChangeArrowheads="1"/>
            </p:cNvSpPr>
            <p:nvPr/>
          </p:nvSpPr>
          <p:spPr bwMode="auto">
            <a:xfrm>
              <a:off x="3595" y="528"/>
              <a:ext cx="330" cy="222"/>
            </a:xfrm>
            <a:prstGeom prst="rect">
              <a:avLst/>
            </a:prstGeom>
            <a:noFill/>
            <a:ln>
              <a:noFill/>
            </a:ln>
          </p:spPr>
          <p:txBody>
            <a:bodyPr wrap="none" lIns="0" tIns="0" rIns="0" bIns="0">
              <a:spAutoFit/>
            </a:bodyPr>
            <a:lstStyle/>
            <a:p>
              <a:r>
                <a:rPr lang="en-US" altLang="zh-CN">
                  <a:solidFill>
                    <a:srgbClr val="FF0000"/>
                  </a:solidFill>
                  <a:latin typeface="Times New Roman" panose="02020603050405020304" charset="0"/>
                </a:rPr>
                <a:t>+5V</a:t>
              </a:r>
            </a:p>
          </p:txBody>
        </p:sp>
        <p:grpSp>
          <p:nvGrpSpPr>
            <p:cNvPr id="160776" name="Group 11"/>
            <p:cNvGrpSpPr/>
            <p:nvPr/>
          </p:nvGrpSpPr>
          <p:grpSpPr bwMode="auto">
            <a:xfrm>
              <a:off x="2592" y="1392"/>
              <a:ext cx="187" cy="1118"/>
              <a:chOff x="2496" y="1392"/>
              <a:chExt cx="187" cy="1118"/>
            </a:xfrm>
          </p:grpSpPr>
          <p:sp>
            <p:nvSpPr>
              <p:cNvPr id="160937" name="Rectangle 12"/>
              <p:cNvSpPr>
                <a:spLocks noChangeArrowheads="1"/>
              </p:cNvSpPr>
              <p:nvPr/>
            </p:nvSpPr>
            <p:spPr bwMode="auto">
              <a:xfrm>
                <a:off x="2496" y="1392"/>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来</a:t>
                </a:r>
                <a:endParaRPr lang="zh-CN" altLang="en-US" b="1">
                  <a:solidFill>
                    <a:srgbClr val="006600"/>
                  </a:solidFill>
                  <a:latin typeface="Times New Roman" panose="02020603050405020304" charset="0"/>
                </a:endParaRPr>
              </a:p>
            </p:txBody>
          </p:sp>
          <p:sp>
            <p:nvSpPr>
              <p:cNvPr id="160938" name="Rectangle 13"/>
              <p:cNvSpPr>
                <a:spLocks noChangeArrowheads="1"/>
              </p:cNvSpPr>
              <p:nvPr/>
            </p:nvSpPr>
            <p:spPr bwMode="auto">
              <a:xfrm>
                <a:off x="2496" y="1594"/>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自</a:t>
                </a:r>
                <a:endParaRPr lang="zh-CN" altLang="en-US" b="1">
                  <a:solidFill>
                    <a:srgbClr val="006600"/>
                  </a:solidFill>
                  <a:latin typeface="Times New Roman" panose="02020603050405020304" charset="0"/>
                </a:endParaRPr>
              </a:p>
            </p:txBody>
          </p:sp>
          <p:sp>
            <p:nvSpPr>
              <p:cNvPr id="160939" name="Rectangle 14"/>
              <p:cNvSpPr>
                <a:spLocks noChangeArrowheads="1"/>
              </p:cNvSpPr>
              <p:nvPr/>
            </p:nvSpPr>
            <p:spPr bwMode="auto">
              <a:xfrm>
                <a:off x="2496" y="1834"/>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计</a:t>
                </a:r>
                <a:endParaRPr lang="zh-CN" altLang="en-US" b="1">
                  <a:solidFill>
                    <a:srgbClr val="006600"/>
                  </a:solidFill>
                  <a:latin typeface="Times New Roman" panose="02020603050405020304" charset="0"/>
                </a:endParaRPr>
              </a:p>
            </p:txBody>
          </p:sp>
          <p:sp>
            <p:nvSpPr>
              <p:cNvPr id="160940" name="Rectangle 15"/>
              <p:cNvSpPr>
                <a:spLocks noChangeArrowheads="1"/>
              </p:cNvSpPr>
              <p:nvPr/>
            </p:nvSpPr>
            <p:spPr bwMode="auto">
              <a:xfrm>
                <a:off x="2496" y="2064"/>
                <a:ext cx="187" cy="221"/>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数</a:t>
                </a:r>
                <a:endParaRPr lang="zh-CN" altLang="en-US" b="1">
                  <a:solidFill>
                    <a:srgbClr val="006600"/>
                  </a:solidFill>
                  <a:latin typeface="Times New Roman" panose="02020603050405020304" charset="0"/>
                </a:endParaRPr>
              </a:p>
            </p:txBody>
          </p:sp>
          <p:sp>
            <p:nvSpPr>
              <p:cNvPr id="160941" name="Rectangle 16"/>
              <p:cNvSpPr>
                <a:spLocks noChangeArrowheads="1"/>
              </p:cNvSpPr>
              <p:nvPr/>
            </p:nvSpPr>
            <p:spPr bwMode="auto">
              <a:xfrm rot="60000">
                <a:off x="2496" y="2288"/>
                <a:ext cx="187" cy="222"/>
              </a:xfrm>
              <a:prstGeom prst="rect">
                <a:avLst/>
              </a:prstGeom>
              <a:noFill/>
              <a:ln>
                <a:noFill/>
              </a:ln>
            </p:spPr>
            <p:txBody>
              <a:bodyPr wrap="none" lIns="0" tIns="0" rIns="0" bIns="0">
                <a:spAutoFit/>
              </a:bodyPr>
              <a:lstStyle/>
              <a:p>
                <a:r>
                  <a:rPr lang="zh-CN" altLang="en-US" b="1">
                    <a:solidFill>
                      <a:srgbClr val="006600"/>
                    </a:solidFill>
                    <a:latin typeface="宋体" panose="02010600030101010101" pitchFamily="2" charset="-122"/>
                  </a:rPr>
                  <a:t>器</a:t>
                </a:r>
                <a:endParaRPr lang="zh-CN" altLang="en-US" b="1">
                  <a:solidFill>
                    <a:srgbClr val="006600"/>
                  </a:solidFill>
                  <a:latin typeface="Times New Roman" panose="02020603050405020304" charset="0"/>
                </a:endParaRPr>
              </a:p>
            </p:txBody>
          </p:sp>
        </p:grpSp>
        <p:sp>
          <p:nvSpPr>
            <p:cNvPr id="160777" name="Rectangle 17"/>
            <p:cNvSpPr>
              <a:spLocks noChangeArrowheads="1"/>
            </p:cNvSpPr>
            <p:nvPr/>
          </p:nvSpPr>
          <p:spPr bwMode="auto">
            <a:xfrm>
              <a:off x="2784" y="3350"/>
              <a:ext cx="2619" cy="241"/>
            </a:xfrm>
            <a:prstGeom prst="rect">
              <a:avLst/>
            </a:prstGeom>
            <a:noFill/>
            <a:ln>
              <a:noFill/>
            </a:ln>
          </p:spPr>
          <p:txBody>
            <a:bodyPr wrap="none" lIns="0" tIns="0" rIns="0" bIns="0">
              <a:spAutoFit/>
            </a:bodyPr>
            <a:lstStyle/>
            <a:p>
              <a:r>
                <a:rPr lang="zh-CN" altLang="en-US" sz="2600" b="1">
                  <a:latin typeface="宋体" panose="02010600030101010101" pitchFamily="2" charset="-122"/>
                </a:rPr>
                <a:t>七段译码器和数码管的连接图</a:t>
              </a:r>
              <a:endParaRPr lang="zh-CN" altLang="en-US" sz="2600" b="1">
                <a:latin typeface="Times New Roman" panose="02020603050405020304" charset="0"/>
              </a:endParaRPr>
            </a:p>
          </p:txBody>
        </p:sp>
        <p:sp>
          <p:nvSpPr>
            <p:cNvPr id="160778" name="Rectangle 18"/>
            <p:cNvSpPr>
              <a:spLocks noChangeArrowheads="1"/>
            </p:cNvSpPr>
            <p:nvPr/>
          </p:nvSpPr>
          <p:spPr bwMode="auto">
            <a:xfrm>
              <a:off x="3984" y="3024"/>
              <a:ext cx="744" cy="222"/>
            </a:xfrm>
            <a:prstGeom prst="rect">
              <a:avLst/>
            </a:prstGeom>
            <a:noFill/>
            <a:ln>
              <a:noFill/>
            </a:ln>
          </p:spPr>
          <p:txBody>
            <a:bodyPr wrap="none" lIns="0" tIns="0" rIns="0" bIns="0">
              <a:spAutoFit/>
            </a:bodyPr>
            <a:lstStyle/>
            <a:p>
              <a:r>
                <a:rPr lang="en-US" altLang="zh-CN" b="1">
                  <a:latin typeface="Times New Roman" panose="02020603050405020304" charset="0"/>
                </a:rPr>
                <a:t>510Ω×7</a:t>
              </a:r>
            </a:p>
          </p:txBody>
        </p:sp>
        <p:sp>
          <p:nvSpPr>
            <p:cNvPr id="160779" name="Rectangle 19"/>
            <p:cNvSpPr>
              <a:spLocks noChangeArrowheads="1"/>
            </p:cNvSpPr>
            <p:nvPr/>
          </p:nvSpPr>
          <p:spPr bwMode="auto">
            <a:xfrm>
              <a:off x="3407" y="1101"/>
              <a:ext cx="692" cy="189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0" name="Rectangle 20"/>
            <p:cNvSpPr>
              <a:spLocks noChangeArrowheads="1"/>
            </p:cNvSpPr>
            <p:nvPr/>
          </p:nvSpPr>
          <p:spPr bwMode="auto">
            <a:xfrm>
              <a:off x="4614" y="1087"/>
              <a:ext cx="714" cy="1911"/>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1" name="Line 21"/>
            <p:cNvSpPr>
              <a:spLocks noChangeShapeType="1"/>
            </p:cNvSpPr>
            <p:nvPr/>
          </p:nvSpPr>
          <p:spPr bwMode="auto">
            <a:xfrm>
              <a:off x="3537" y="912"/>
              <a:ext cx="143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2" name="Line 22"/>
            <p:cNvSpPr>
              <a:spLocks noChangeShapeType="1"/>
            </p:cNvSpPr>
            <p:nvPr/>
          </p:nvSpPr>
          <p:spPr bwMode="auto">
            <a:xfrm>
              <a:off x="4967" y="912"/>
              <a:ext cx="3" cy="175"/>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3" name="Line 23"/>
            <p:cNvSpPr>
              <a:spLocks noChangeShapeType="1"/>
            </p:cNvSpPr>
            <p:nvPr/>
          </p:nvSpPr>
          <p:spPr bwMode="auto">
            <a:xfrm flipV="1">
              <a:off x="3752" y="824"/>
              <a:ext cx="1" cy="21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4" name="Line 24"/>
            <p:cNvSpPr>
              <a:spLocks noChangeShapeType="1"/>
            </p:cNvSpPr>
            <p:nvPr/>
          </p:nvSpPr>
          <p:spPr bwMode="auto">
            <a:xfrm flipV="1">
              <a:off x="3944" y="963"/>
              <a:ext cx="1" cy="79"/>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5" name="Freeform 25"/>
            <p:cNvSpPr/>
            <p:nvPr/>
          </p:nvSpPr>
          <p:spPr bwMode="auto">
            <a:xfrm>
              <a:off x="4099" y="1205"/>
              <a:ext cx="42" cy="42"/>
            </a:xfrm>
            <a:custGeom>
              <a:avLst/>
              <a:gdLst>
                <a:gd name="T0" fmla="*/ 32 w 43"/>
                <a:gd name="T1" fmla="*/ 21 h 43"/>
                <a:gd name="T2" fmla="*/ 25 w 43"/>
                <a:gd name="T3" fmla="*/ 6 h 43"/>
                <a:gd name="T4" fmla="*/ 21 w 43"/>
                <a:gd name="T5" fmla="*/ 0 h 43"/>
                <a:gd name="T6" fmla="*/ 5 w 43"/>
                <a:gd name="T7" fmla="*/ 6 h 43"/>
                <a:gd name="T8" fmla="*/ 0 w 43"/>
                <a:gd name="T9" fmla="*/ 21 h 43"/>
                <a:gd name="T10" fmla="*/ 5 w 43"/>
                <a:gd name="T11" fmla="*/ 25 h 43"/>
                <a:gd name="T12" fmla="*/ 21 w 43"/>
                <a:gd name="T13" fmla="*/ 32 h 43"/>
                <a:gd name="T14" fmla="*/ 25 w 43"/>
                <a:gd name="T15" fmla="*/ 25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2"/>
                  </a:moveTo>
                  <a:lnTo>
                    <a:pt x="36" y="6"/>
                  </a:lnTo>
                  <a:lnTo>
                    <a:pt x="22" y="0"/>
                  </a:lnTo>
                  <a:lnTo>
                    <a:pt x="5" y="6"/>
                  </a:lnTo>
                  <a:lnTo>
                    <a:pt x="0" y="22"/>
                  </a:lnTo>
                  <a:lnTo>
                    <a:pt x="5" y="36"/>
                  </a:lnTo>
                  <a:lnTo>
                    <a:pt x="22" y="43"/>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86" name="Line 26"/>
            <p:cNvSpPr>
              <a:spLocks noChangeShapeType="1"/>
            </p:cNvSpPr>
            <p:nvPr/>
          </p:nvSpPr>
          <p:spPr bwMode="auto">
            <a:xfrm>
              <a:off x="4141" y="122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7" name="Rectangle 27"/>
            <p:cNvSpPr>
              <a:spLocks noChangeArrowheads="1"/>
            </p:cNvSpPr>
            <p:nvPr/>
          </p:nvSpPr>
          <p:spPr bwMode="auto">
            <a:xfrm>
              <a:off x="4270" y="1202"/>
              <a:ext cx="161" cy="5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88" name="Line 28"/>
            <p:cNvSpPr>
              <a:spLocks noChangeShapeType="1"/>
            </p:cNvSpPr>
            <p:nvPr/>
          </p:nvSpPr>
          <p:spPr bwMode="auto">
            <a:xfrm>
              <a:off x="4431" y="122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89" name="Line 29"/>
            <p:cNvSpPr>
              <a:spLocks noChangeShapeType="1"/>
            </p:cNvSpPr>
            <p:nvPr/>
          </p:nvSpPr>
          <p:spPr bwMode="auto">
            <a:xfrm>
              <a:off x="4431" y="1495"/>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0" name="Line 30"/>
            <p:cNvSpPr>
              <a:spLocks noChangeShapeType="1"/>
            </p:cNvSpPr>
            <p:nvPr/>
          </p:nvSpPr>
          <p:spPr bwMode="auto">
            <a:xfrm>
              <a:off x="4141" y="1495"/>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1" name="Freeform 31"/>
            <p:cNvSpPr/>
            <p:nvPr/>
          </p:nvSpPr>
          <p:spPr bwMode="auto">
            <a:xfrm>
              <a:off x="4099" y="1475"/>
              <a:ext cx="42" cy="41"/>
            </a:xfrm>
            <a:custGeom>
              <a:avLst/>
              <a:gdLst>
                <a:gd name="T0" fmla="*/ 32 w 43"/>
                <a:gd name="T1" fmla="*/ 10 h 43"/>
                <a:gd name="T2" fmla="*/ 25 w 43"/>
                <a:gd name="T3" fmla="*/ 5 h 43"/>
                <a:gd name="T4" fmla="*/ 21 w 43"/>
                <a:gd name="T5" fmla="*/ 0 h 43"/>
                <a:gd name="T6" fmla="*/ 5 w 43"/>
                <a:gd name="T7" fmla="*/ 5 h 43"/>
                <a:gd name="T8" fmla="*/ 0 w 43"/>
                <a:gd name="T9" fmla="*/ 10 h 43"/>
                <a:gd name="T10" fmla="*/ 5 w 43"/>
                <a:gd name="T11" fmla="*/ 23 h 43"/>
                <a:gd name="T12" fmla="*/ 21 w 43"/>
                <a:gd name="T13" fmla="*/ 26 h 43"/>
                <a:gd name="T14" fmla="*/ 25 w 43"/>
                <a:gd name="T15" fmla="*/ 23 h 43"/>
                <a:gd name="T16" fmla="*/ 32 w 43"/>
                <a:gd name="T17" fmla="*/ 1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5"/>
                  </a:lnTo>
                  <a:lnTo>
                    <a:pt x="22" y="0"/>
                  </a:lnTo>
                  <a:lnTo>
                    <a:pt x="5" y="5"/>
                  </a:lnTo>
                  <a:lnTo>
                    <a:pt x="0" y="21"/>
                  </a:lnTo>
                  <a:lnTo>
                    <a:pt x="5" y="36"/>
                  </a:lnTo>
                  <a:lnTo>
                    <a:pt x="22" y="43"/>
                  </a:lnTo>
                  <a:lnTo>
                    <a:pt x="36" y="36"/>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92" name="Rectangle 32"/>
            <p:cNvSpPr>
              <a:spLocks noChangeArrowheads="1"/>
            </p:cNvSpPr>
            <p:nvPr/>
          </p:nvSpPr>
          <p:spPr bwMode="auto">
            <a:xfrm>
              <a:off x="4270" y="1473"/>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93" name="Line 33"/>
            <p:cNvSpPr>
              <a:spLocks noChangeShapeType="1"/>
            </p:cNvSpPr>
            <p:nvPr/>
          </p:nvSpPr>
          <p:spPr bwMode="auto">
            <a:xfrm>
              <a:off x="4431" y="176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4" name="Line 34"/>
            <p:cNvSpPr>
              <a:spLocks noChangeShapeType="1"/>
            </p:cNvSpPr>
            <p:nvPr/>
          </p:nvSpPr>
          <p:spPr bwMode="auto">
            <a:xfrm>
              <a:off x="4141" y="176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5" name="Freeform 35"/>
            <p:cNvSpPr/>
            <p:nvPr/>
          </p:nvSpPr>
          <p:spPr bwMode="auto">
            <a:xfrm>
              <a:off x="4099" y="1747"/>
              <a:ext cx="42" cy="41"/>
            </a:xfrm>
            <a:custGeom>
              <a:avLst/>
              <a:gdLst>
                <a:gd name="T0" fmla="*/ 32 w 43"/>
                <a:gd name="T1" fmla="*/ 10 h 43"/>
                <a:gd name="T2" fmla="*/ 25 w 43"/>
                <a:gd name="T3" fmla="*/ 7 h 43"/>
                <a:gd name="T4" fmla="*/ 21 w 43"/>
                <a:gd name="T5" fmla="*/ 0 h 43"/>
                <a:gd name="T6" fmla="*/ 5 w 43"/>
                <a:gd name="T7" fmla="*/ 7 h 43"/>
                <a:gd name="T8" fmla="*/ 0 w 43"/>
                <a:gd name="T9" fmla="*/ 10 h 43"/>
                <a:gd name="T10" fmla="*/ 5 w 43"/>
                <a:gd name="T11" fmla="*/ 23 h 43"/>
                <a:gd name="T12" fmla="*/ 21 w 43"/>
                <a:gd name="T13" fmla="*/ 26 h 43"/>
                <a:gd name="T14" fmla="*/ 25 w 43"/>
                <a:gd name="T15" fmla="*/ 23 h 43"/>
                <a:gd name="T16" fmla="*/ 32 w 43"/>
                <a:gd name="T17" fmla="*/ 1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7"/>
                  </a:lnTo>
                  <a:lnTo>
                    <a:pt x="22" y="0"/>
                  </a:lnTo>
                  <a:lnTo>
                    <a:pt x="5" y="7"/>
                  </a:lnTo>
                  <a:lnTo>
                    <a:pt x="0" y="21"/>
                  </a:lnTo>
                  <a:lnTo>
                    <a:pt x="5" y="37"/>
                  </a:lnTo>
                  <a:lnTo>
                    <a:pt x="22" y="43"/>
                  </a:lnTo>
                  <a:lnTo>
                    <a:pt x="36" y="37"/>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796" name="Rectangle 36"/>
            <p:cNvSpPr>
              <a:spLocks noChangeArrowheads="1"/>
            </p:cNvSpPr>
            <p:nvPr/>
          </p:nvSpPr>
          <p:spPr bwMode="auto">
            <a:xfrm>
              <a:off x="4270" y="1745"/>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797" name="Line 37"/>
            <p:cNvSpPr>
              <a:spLocks noChangeShapeType="1"/>
            </p:cNvSpPr>
            <p:nvPr/>
          </p:nvSpPr>
          <p:spPr bwMode="auto">
            <a:xfrm>
              <a:off x="4431" y="2043"/>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8" name="Line 38"/>
            <p:cNvSpPr>
              <a:spLocks noChangeShapeType="1"/>
            </p:cNvSpPr>
            <p:nvPr/>
          </p:nvSpPr>
          <p:spPr bwMode="auto">
            <a:xfrm>
              <a:off x="4141" y="2043"/>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799" name="Freeform 39"/>
            <p:cNvSpPr/>
            <p:nvPr/>
          </p:nvSpPr>
          <p:spPr bwMode="auto">
            <a:xfrm>
              <a:off x="4099" y="2021"/>
              <a:ext cx="42" cy="42"/>
            </a:xfrm>
            <a:custGeom>
              <a:avLst/>
              <a:gdLst>
                <a:gd name="T0" fmla="*/ 32 w 43"/>
                <a:gd name="T1" fmla="*/ 21 h 43"/>
                <a:gd name="T2" fmla="*/ 25 w 43"/>
                <a:gd name="T3" fmla="*/ 6 h 43"/>
                <a:gd name="T4" fmla="*/ 21 w 43"/>
                <a:gd name="T5" fmla="*/ 0 h 43"/>
                <a:gd name="T6" fmla="*/ 5 w 43"/>
                <a:gd name="T7" fmla="*/ 6 h 43"/>
                <a:gd name="T8" fmla="*/ 0 w 43"/>
                <a:gd name="T9" fmla="*/ 21 h 43"/>
                <a:gd name="T10" fmla="*/ 5 w 43"/>
                <a:gd name="T11" fmla="*/ 25 h 43"/>
                <a:gd name="T12" fmla="*/ 21 w 43"/>
                <a:gd name="T13" fmla="*/ 32 h 43"/>
                <a:gd name="T14" fmla="*/ 25 w 43"/>
                <a:gd name="T15" fmla="*/ 25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2"/>
                  </a:moveTo>
                  <a:lnTo>
                    <a:pt x="36" y="6"/>
                  </a:lnTo>
                  <a:lnTo>
                    <a:pt x="22" y="0"/>
                  </a:lnTo>
                  <a:lnTo>
                    <a:pt x="5" y="6"/>
                  </a:lnTo>
                  <a:lnTo>
                    <a:pt x="0" y="22"/>
                  </a:lnTo>
                  <a:lnTo>
                    <a:pt x="5" y="36"/>
                  </a:lnTo>
                  <a:lnTo>
                    <a:pt x="22" y="43"/>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0" name="Rectangle 40"/>
            <p:cNvSpPr>
              <a:spLocks noChangeArrowheads="1"/>
            </p:cNvSpPr>
            <p:nvPr/>
          </p:nvSpPr>
          <p:spPr bwMode="auto">
            <a:xfrm>
              <a:off x="4270" y="2020"/>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1" name="Line 41"/>
            <p:cNvSpPr>
              <a:spLocks noChangeShapeType="1"/>
            </p:cNvSpPr>
            <p:nvPr/>
          </p:nvSpPr>
          <p:spPr bwMode="auto">
            <a:xfrm>
              <a:off x="4431" y="2320"/>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2" name="Line 42"/>
            <p:cNvSpPr>
              <a:spLocks noChangeShapeType="1"/>
            </p:cNvSpPr>
            <p:nvPr/>
          </p:nvSpPr>
          <p:spPr bwMode="auto">
            <a:xfrm>
              <a:off x="4141" y="2320"/>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3" name="Freeform 43"/>
            <p:cNvSpPr/>
            <p:nvPr/>
          </p:nvSpPr>
          <p:spPr bwMode="auto">
            <a:xfrm>
              <a:off x="4099" y="2299"/>
              <a:ext cx="42" cy="42"/>
            </a:xfrm>
            <a:custGeom>
              <a:avLst/>
              <a:gdLst>
                <a:gd name="T0" fmla="*/ 32 w 43"/>
                <a:gd name="T1" fmla="*/ 21 h 43"/>
                <a:gd name="T2" fmla="*/ 25 w 43"/>
                <a:gd name="T3" fmla="*/ 7 h 43"/>
                <a:gd name="T4" fmla="*/ 21 w 43"/>
                <a:gd name="T5" fmla="*/ 0 h 43"/>
                <a:gd name="T6" fmla="*/ 5 w 43"/>
                <a:gd name="T7" fmla="*/ 7 h 43"/>
                <a:gd name="T8" fmla="*/ 0 w 43"/>
                <a:gd name="T9" fmla="*/ 21 h 43"/>
                <a:gd name="T10" fmla="*/ 5 w 43"/>
                <a:gd name="T11" fmla="*/ 26 h 43"/>
                <a:gd name="T12" fmla="*/ 21 w 43"/>
                <a:gd name="T13" fmla="*/ 32 h 43"/>
                <a:gd name="T14" fmla="*/ 25 w 43"/>
                <a:gd name="T15" fmla="*/ 26 h 43"/>
                <a:gd name="T16" fmla="*/ 32 w 43"/>
                <a:gd name="T17" fmla="*/ 2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3"/>
                <a:gd name="T29" fmla="*/ 43 w 43"/>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3">
                  <a:moveTo>
                    <a:pt x="43" y="21"/>
                  </a:moveTo>
                  <a:lnTo>
                    <a:pt x="36" y="7"/>
                  </a:lnTo>
                  <a:lnTo>
                    <a:pt x="22" y="0"/>
                  </a:lnTo>
                  <a:lnTo>
                    <a:pt x="5" y="7"/>
                  </a:lnTo>
                  <a:lnTo>
                    <a:pt x="0" y="21"/>
                  </a:lnTo>
                  <a:lnTo>
                    <a:pt x="5" y="37"/>
                  </a:lnTo>
                  <a:lnTo>
                    <a:pt x="22" y="43"/>
                  </a:lnTo>
                  <a:lnTo>
                    <a:pt x="36" y="37"/>
                  </a:lnTo>
                  <a:lnTo>
                    <a:pt x="43"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4" name="Rectangle 44"/>
            <p:cNvSpPr>
              <a:spLocks noChangeArrowheads="1"/>
            </p:cNvSpPr>
            <p:nvPr/>
          </p:nvSpPr>
          <p:spPr bwMode="auto">
            <a:xfrm>
              <a:off x="4270" y="2297"/>
              <a:ext cx="161" cy="5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5" name="Line 45"/>
            <p:cNvSpPr>
              <a:spLocks noChangeShapeType="1"/>
            </p:cNvSpPr>
            <p:nvPr/>
          </p:nvSpPr>
          <p:spPr bwMode="auto">
            <a:xfrm>
              <a:off x="4431" y="2594"/>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6" name="Line 46"/>
            <p:cNvSpPr>
              <a:spLocks noChangeShapeType="1"/>
            </p:cNvSpPr>
            <p:nvPr/>
          </p:nvSpPr>
          <p:spPr bwMode="auto">
            <a:xfrm>
              <a:off x="4141" y="2594"/>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07" name="Freeform 47"/>
            <p:cNvSpPr/>
            <p:nvPr/>
          </p:nvSpPr>
          <p:spPr bwMode="auto">
            <a:xfrm>
              <a:off x="4099" y="2572"/>
              <a:ext cx="42" cy="43"/>
            </a:xfrm>
            <a:custGeom>
              <a:avLst/>
              <a:gdLst>
                <a:gd name="T0" fmla="*/ 32 w 43"/>
                <a:gd name="T1" fmla="*/ 22 h 44"/>
                <a:gd name="T2" fmla="*/ 25 w 43"/>
                <a:gd name="T3" fmla="*/ 8 h 44"/>
                <a:gd name="T4" fmla="*/ 21 w 43"/>
                <a:gd name="T5" fmla="*/ 0 h 44"/>
                <a:gd name="T6" fmla="*/ 5 w 43"/>
                <a:gd name="T7" fmla="*/ 8 h 44"/>
                <a:gd name="T8" fmla="*/ 0 w 43"/>
                <a:gd name="T9" fmla="*/ 22 h 44"/>
                <a:gd name="T10" fmla="*/ 5 w 43"/>
                <a:gd name="T11" fmla="*/ 25 h 44"/>
                <a:gd name="T12" fmla="*/ 21 w 43"/>
                <a:gd name="T13" fmla="*/ 33 h 44"/>
                <a:gd name="T14" fmla="*/ 25 w 43"/>
                <a:gd name="T15" fmla="*/ 25 h 44"/>
                <a:gd name="T16" fmla="*/ 32 w 43"/>
                <a:gd name="T17" fmla="*/ 22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4"/>
                <a:gd name="T29" fmla="*/ 43 w 43"/>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4">
                  <a:moveTo>
                    <a:pt x="43" y="22"/>
                  </a:moveTo>
                  <a:lnTo>
                    <a:pt x="36" y="8"/>
                  </a:lnTo>
                  <a:lnTo>
                    <a:pt x="22" y="0"/>
                  </a:lnTo>
                  <a:lnTo>
                    <a:pt x="5" y="8"/>
                  </a:lnTo>
                  <a:lnTo>
                    <a:pt x="0" y="22"/>
                  </a:lnTo>
                  <a:lnTo>
                    <a:pt x="5" y="36"/>
                  </a:lnTo>
                  <a:lnTo>
                    <a:pt x="22" y="44"/>
                  </a:lnTo>
                  <a:lnTo>
                    <a:pt x="36" y="36"/>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08" name="Rectangle 48"/>
            <p:cNvSpPr>
              <a:spLocks noChangeArrowheads="1"/>
            </p:cNvSpPr>
            <p:nvPr/>
          </p:nvSpPr>
          <p:spPr bwMode="auto">
            <a:xfrm>
              <a:off x="4270" y="2571"/>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09" name="Line 49"/>
            <p:cNvSpPr>
              <a:spLocks noChangeShapeType="1"/>
            </p:cNvSpPr>
            <p:nvPr/>
          </p:nvSpPr>
          <p:spPr bwMode="auto">
            <a:xfrm>
              <a:off x="4431" y="2857"/>
              <a:ext cx="183"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10" name="Line 50"/>
            <p:cNvSpPr>
              <a:spLocks noChangeShapeType="1"/>
            </p:cNvSpPr>
            <p:nvPr/>
          </p:nvSpPr>
          <p:spPr bwMode="auto">
            <a:xfrm>
              <a:off x="4141" y="2857"/>
              <a:ext cx="129"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11" name="Freeform 51"/>
            <p:cNvSpPr/>
            <p:nvPr/>
          </p:nvSpPr>
          <p:spPr bwMode="auto">
            <a:xfrm>
              <a:off x="4099" y="2836"/>
              <a:ext cx="42" cy="42"/>
            </a:xfrm>
            <a:custGeom>
              <a:avLst/>
              <a:gdLst>
                <a:gd name="T0" fmla="*/ 32 w 43"/>
                <a:gd name="T1" fmla="*/ 11 h 44"/>
                <a:gd name="T2" fmla="*/ 25 w 43"/>
                <a:gd name="T3" fmla="*/ 7 h 44"/>
                <a:gd name="T4" fmla="*/ 21 w 43"/>
                <a:gd name="T5" fmla="*/ 0 h 44"/>
                <a:gd name="T6" fmla="*/ 5 w 43"/>
                <a:gd name="T7" fmla="*/ 7 h 44"/>
                <a:gd name="T8" fmla="*/ 0 w 43"/>
                <a:gd name="T9" fmla="*/ 11 h 44"/>
                <a:gd name="T10" fmla="*/ 5 w 43"/>
                <a:gd name="T11" fmla="*/ 24 h 44"/>
                <a:gd name="T12" fmla="*/ 21 w 43"/>
                <a:gd name="T13" fmla="*/ 27 h 44"/>
                <a:gd name="T14" fmla="*/ 25 w 43"/>
                <a:gd name="T15" fmla="*/ 24 h 44"/>
                <a:gd name="T16" fmla="*/ 32 w 43"/>
                <a:gd name="T17" fmla="*/ 11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44"/>
                <a:gd name="T29" fmla="*/ 43 w 43"/>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44">
                  <a:moveTo>
                    <a:pt x="43" y="22"/>
                  </a:moveTo>
                  <a:lnTo>
                    <a:pt x="36" y="7"/>
                  </a:lnTo>
                  <a:lnTo>
                    <a:pt x="22" y="0"/>
                  </a:lnTo>
                  <a:lnTo>
                    <a:pt x="5" y="7"/>
                  </a:lnTo>
                  <a:lnTo>
                    <a:pt x="0" y="22"/>
                  </a:lnTo>
                  <a:lnTo>
                    <a:pt x="5" y="38"/>
                  </a:lnTo>
                  <a:lnTo>
                    <a:pt x="22" y="44"/>
                  </a:lnTo>
                  <a:lnTo>
                    <a:pt x="36" y="38"/>
                  </a:lnTo>
                  <a:lnTo>
                    <a:pt x="43"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12" name="Rectangle 52"/>
            <p:cNvSpPr>
              <a:spLocks noChangeArrowheads="1"/>
            </p:cNvSpPr>
            <p:nvPr/>
          </p:nvSpPr>
          <p:spPr bwMode="auto">
            <a:xfrm>
              <a:off x="4270" y="2834"/>
              <a:ext cx="161" cy="54"/>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grpSp>
          <p:nvGrpSpPr>
            <p:cNvPr id="160813" name="Group 53"/>
            <p:cNvGrpSpPr/>
            <p:nvPr/>
          </p:nvGrpSpPr>
          <p:grpSpPr bwMode="auto">
            <a:xfrm>
              <a:off x="3688" y="2998"/>
              <a:ext cx="131" cy="139"/>
              <a:chOff x="3592" y="2998"/>
              <a:chExt cx="131" cy="139"/>
            </a:xfrm>
          </p:grpSpPr>
          <p:sp>
            <p:nvSpPr>
              <p:cNvPr id="160935" name="Line 54"/>
              <p:cNvSpPr>
                <a:spLocks noChangeShapeType="1"/>
              </p:cNvSpPr>
              <p:nvPr/>
            </p:nvSpPr>
            <p:spPr bwMode="auto">
              <a:xfrm>
                <a:off x="3656" y="2998"/>
                <a:ext cx="1" cy="138"/>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936" name="Line 55"/>
              <p:cNvSpPr>
                <a:spLocks noChangeShapeType="1"/>
              </p:cNvSpPr>
              <p:nvPr/>
            </p:nvSpPr>
            <p:spPr bwMode="auto">
              <a:xfrm flipH="1">
                <a:off x="3592" y="3136"/>
                <a:ext cx="131"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sp>
          <p:nvSpPr>
            <p:cNvPr id="160814" name="Line 56"/>
            <p:cNvSpPr>
              <a:spLocks noChangeShapeType="1"/>
            </p:cNvSpPr>
            <p:nvPr/>
          </p:nvSpPr>
          <p:spPr bwMode="auto">
            <a:xfrm>
              <a:off x="4794" y="2452"/>
              <a:ext cx="248"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5" name="Line 57"/>
            <p:cNvSpPr>
              <a:spLocks noChangeShapeType="1"/>
            </p:cNvSpPr>
            <p:nvPr/>
          </p:nvSpPr>
          <p:spPr bwMode="auto">
            <a:xfrm flipV="1">
              <a:off x="5064" y="2088"/>
              <a:ext cx="48" cy="296"/>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6" name="Line 58"/>
            <p:cNvSpPr>
              <a:spLocks noChangeShapeType="1"/>
            </p:cNvSpPr>
            <p:nvPr/>
          </p:nvSpPr>
          <p:spPr bwMode="auto">
            <a:xfrm flipV="1">
              <a:off x="4771" y="2088"/>
              <a:ext cx="49" cy="296"/>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7" name="Line 59"/>
            <p:cNvSpPr>
              <a:spLocks noChangeShapeType="1"/>
            </p:cNvSpPr>
            <p:nvPr/>
          </p:nvSpPr>
          <p:spPr bwMode="auto">
            <a:xfrm>
              <a:off x="4832" y="2048"/>
              <a:ext cx="249"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8" name="Line 60"/>
            <p:cNvSpPr>
              <a:spLocks noChangeShapeType="1"/>
            </p:cNvSpPr>
            <p:nvPr/>
          </p:nvSpPr>
          <p:spPr bwMode="auto">
            <a:xfrm>
              <a:off x="4899" y="1631"/>
              <a:ext cx="248" cy="1"/>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19" name="Line 61"/>
            <p:cNvSpPr>
              <a:spLocks noChangeShapeType="1"/>
            </p:cNvSpPr>
            <p:nvPr/>
          </p:nvSpPr>
          <p:spPr bwMode="auto">
            <a:xfrm flipV="1">
              <a:off x="4837" y="1671"/>
              <a:ext cx="50" cy="298"/>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20" name="Line 62"/>
            <p:cNvSpPr>
              <a:spLocks noChangeShapeType="1"/>
            </p:cNvSpPr>
            <p:nvPr/>
          </p:nvSpPr>
          <p:spPr bwMode="auto">
            <a:xfrm flipV="1">
              <a:off x="5130" y="1671"/>
              <a:ext cx="49" cy="298"/>
            </a:xfrm>
            <a:prstGeom prst="line">
              <a:avLst/>
            </a:prstGeom>
            <a:noFill/>
            <a:ln w="38100">
              <a:solidFill>
                <a:srgbClr val="FF0000"/>
              </a:solidFill>
              <a:round/>
            </a:ln>
          </p:spPr>
          <p:txBody>
            <a:bodyPr/>
            <a:lstStyle/>
            <a:p>
              <a:endParaRPr lang="zh-CN" altLang="en-US">
                <a:latin typeface="Times New Roman" panose="02020603050405020304" charset="0"/>
              </a:endParaRPr>
            </a:p>
          </p:txBody>
        </p:sp>
        <p:sp>
          <p:nvSpPr>
            <p:cNvPr id="160821" name="Line 63"/>
            <p:cNvSpPr>
              <a:spLocks noChangeShapeType="1"/>
            </p:cNvSpPr>
            <p:nvPr/>
          </p:nvSpPr>
          <p:spPr bwMode="auto">
            <a:xfrm flipH="1">
              <a:off x="3162" y="2454"/>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2" name="Freeform 64"/>
            <p:cNvSpPr/>
            <p:nvPr/>
          </p:nvSpPr>
          <p:spPr bwMode="auto">
            <a:xfrm>
              <a:off x="3123" y="2435"/>
              <a:ext cx="39" cy="39"/>
            </a:xfrm>
            <a:custGeom>
              <a:avLst/>
              <a:gdLst>
                <a:gd name="T0" fmla="*/ 29 w 40"/>
                <a:gd name="T1" fmla="*/ 10 h 41"/>
                <a:gd name="T2" fmla="*/ 24 w 40"/>
                <a:gd name="T3" fmla="*/ 5 h 41"/>
                <a:gd name="T4" fmla="*/ 20 w 40"/>
                <a:gd name="T5" fmla="*/ 0 h 41"/>
                <a:gd name="T6" fmla="*/ 6 w 40"/>
                <a:gd name="T7" fmla="*/ 5 h 41"/>
                <a:gd name="T8" fmla="*/ 0 w 40"/>
                <a:gd name="T9" fmla="*/ 10 h 41"/>
                <a:gd name="T10" fmla="*/ 6 w 40"/>
                <a:gd name="T11" fmla="*/ 21 h 41"/>
                <a:gd name="T12" fmla="*/ 20 w 40"/>
                <a:gd name="T13" fmla="*/ 24 h 41"/>
                <a:gd name="T14" fmla="*/ 24 w 40"/>
                <a:gd name="T15" fmla="*/ 21 h 41"/>
                <a:gd name="T16" fmla="*/ 29 w 40"/>
                <a:gd name="T17" fmla="*/ 1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0"/>
                  </a:moveTo>
                  <a:lnTo>
                    <a:pt x="35" y="5"/>
                  </a:lnTo>
                  <a:lnTo>
                    <a:pt x="20" y="0"/>
                  </a:lnTo>
                  <a:lnTo>
                    <a:pt x="6" y="5"/>
                  </a:lnTo>
                  <a:lnTo>
                    <a:pt x="0" y="20"/>
                  </a:lnTo>
                  <a:lnTo>
                    <a:pt x="6" y="34"/>
                  </a:lnTo>
                  <a:lnTo>
                    <a:pt x="20" y="41"/>
                  </a:lnTo>
                  <a:lnTo>
                    <a:pt x="35" y="34"/>
                  </a:lnTo>
                  <a:lnTo>
                    <a:pt x="40" y="2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3" name="Line 65"/>
            <p:cNvSpPr>
              <a:spLocks noChangeShapeType="1"/>
            </p:cNvSpPr>
            <p:nvPr/>
          </p:nvSpPr>
          <p:spPr bwMode="auto">
            <a:xfrm flipH="1">
              <a:off x="3162" y="2178"/>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4" name="Freeform 66"/>
            <p:cNvSpPr/>
            <p:nvPr/>
          </p:nvSpPr>
          <p:spPr bwMode="auto">
            <a:xfrm>
              <a:off x="3123" y="2158"/>
              <a:ext cx="39" cy="40"/>
            </a:xfrm>
            <a:custGeom>
              <a:avLst/>
              <a:gdLst>
                <a:gd name="T0" fmla="*/ 29 w 40"/>
                <a:gd name="T1" fmla="*/ 20 h 41"/>
                <a:gd name="T2" fmla="*/ 24 w 40"/>
                <a:gd name="T3" fmla="*/ 7 h 41"/>
                <a:gd name="T4" fmla="*/ 20 w 40"/>
                <a:gd name="T5" fmla="*/ 0 h 41"/>
                <a:gd name="T6" fmla="*/ 6 w 40"/>
                <a:gd name="T7" fmla="*/ 7 h 41"/>
                <a:gd name="T8" fmla="*/ 0 w 40"/>
                <a:gd name="T9" fmla="*/ 20 h 41"/>
                <a:gd name="T10" fmla="*/ 6 w 40"/>
                <a:gd name="T11" fmla="*/ 25 h 41"/>
                <a:gd name="T12" fmla="*/ 20 w 40"/>
                <a:gd name="T13" fmla="*/ 30 h 41"/>
                <a:gd name="T14" fmla="*/ 24 w 40"/>
                <a:gd name="T15" fmla="*/ 25 h 41"/>
                <a:gd name="T16" fmla="*/ 29 w 40"/>
                <a:gd name="T17" fmla="*/ 2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1"/>
                  </a:moveTo>
                  <a:lnTo>
                    <a:pt x="35" y="7"/>
                  </a:lnTo>
                  <a:lnTo>
                    <a:pt x="20" y="0"/>
                  </a:lnTo>
                  <a:lnTo>
                    <a:pt x="6" y="7"/>
                  </a:lnTo>
                  <a:lnTo>
                    <a:pt x="0" y="21"/>
                  </a:lnTo>
                  <a:lnTo>
                    <a:pt x="6" y="36"/>
                  </a:lnTo>
                  <a:lnTo>
                    <a:pt x="20" y="41"/>
                  </a:lnTo>
                  <a:lnTo>
                    <a:pt x="35" y="36"/>
                  </a:lnTo>
                  <a:lnTo>
                    <a:pt x="40" y="2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5" name="Line 67"/>
            <p:cNvSpPr>
              <a:spLocks noChangeShapeType="1"/>
            </p:cNvSpPr>
            <p:nvPr/>
          </p:nvSpPr>
          <p:spPr bwMode="auto">
            <a:xfrm flipH="1">
              <a:off x="3162" y="1921"/>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6" name="Freeform 68"/>
            <p:cNvSpPr/>
            <p:nvPr/>
          </p:nvSpPr>
          <p:spPr bwMode="auto">
            <a:xfrm>
              <a:off x="3123" y="1899"/>
              <a:ext cx="39" cy="40"/>
            </a:xfrm>
            <a:custGeom>
              <a:avLst/>
              <a:gdLst>
                <a:gd name="T0" fmla="*/ 29 w 40"/>
                <a:gd name="T1" fmla="*/ 20 h 41"/>
                <a:gd name="T2" fmla="*/ 24 w 40"/>
                <a:gd name="T3" fmla="*/ 7 h 41"/>
                <a:gd name="T4" fmla="*/ 20 w 40"/>
                <a:gd name="T5" fmla="*/ 0 h 41"/>
                <a:gd name="T6" fmla="*/ 6 w 40"/>
                <a:gd name="T7" fmla="*/ 7 h 41"/>
                <a:gd name="T8" fmla="*/ 0 w 40"/>
                <a:gd name="T9" fmla="*/ 20 h 41"/>
                <a:gd name="T10" fmla="*/ 6 w 40"/>
                <a:gd name="T11" fmla="*/ 25 h 41"/>
                <a:gd name="T12" fmla="*/ 20 w 40"/>
                <a:gd name="T13" fmla="*/ 30 h 41"/>
                <a:gd name="T14" fmla="*/ 24 w 40"/>
                <a:gd name="T15" fmla="*/ 25 h 41"/>
                <a:gd name="T16" fmla="*/ 29 w 40"/>
                <a:gd name="T17" fmla="*/ 2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22"/>
                  </a:moveTo>
                  <a:lnTo>
                    <a:pt x="35" y="7"/>
                  </a:lnTo>
                  <a:lnTo>
                    <a:pt x="20" y="0"/>
                  </a:lnTo>
                  <a:lnTo>
                    <a:pt x="6" y="7"/>
                  </a:lnTo>
                  <a:lnTo>
                    <a:pt x="0" y="22"/>
                  </a:lnTo>
                  <a:lnTo>
                    <a:pt x="6" y="36"/>
                  </a:lnTo>
                  <a:lnTo>
                    <a:pt x="20" y="41"/>
                  </a:lnTo>
                  <a:lnTo>
                    <a:pt x="35" y="36"/>
                  </a:lnTo>
                  <a:lnTo>
                    <a:pt x="40" y="22"/>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7" name="Line 69"/>
            <p:cNvSpPr>
              <a:spLocks noChangeShapeType="1"/>
            </p:cNvSpPr>
            <p:nvPr/>
          </p:nvSpPr>
          <p:spPr bwMode="auto">
            <a:xfrm flipH="1">
              <a:off x="3162" y="1650"/>
              <a:ext cx="245" cy="1"/>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60828" name="Freeform 70"/>
            <p:cNvSpPr/>
            <p:nvPr/>
          </p:nvSpPr>
          <p:spPr bwMode="auto">
            <a:xfrm>
              <a:off x="3123" y="1631"/>
              <a:ext cx="39" cy="40"/>
            </a:xfrm>
            <a:custGeom>
              <a:avLst/>
              <a:gdLst>
                <a:gd name="T0" fmla="*/ 29 w 40"/>
                <a:gd name="T1" fmla="*/ 19 h 41"/>
                <a:gd name="T2" fmla="*/ 24 w 40"/>
                <a:gd name="T3" fmla="*/ 5 h 41"/>
                <a:gd name="T4" fmla="*/ 20 w 40"/>
                <a:gd name="T5" fmla="*/ 0 h 41"/>
                <a:gd name="T6" fmla="*/ 6 w 40"/>
                <a:gd name="T7" fmla="*/ 5 h 41"/>
                <a:gd name="T8" fmla="*/ 0 w 40"/>
                <a:gd name="T9" fmla="*/ 19 h 41"/>
                <a:gd name="T10" fmla="*/ 6 w 40"/>
                <a:gd name="T11" fmla="*/ 23 h 41"/>
                <a:gd name="T12" fmla="*/ 20 w 40"/>
                <a:gd name="T13" fmla="*/ 30 h 41"/>
                <a:gd name="T14" fmla="*/ 24 w 40"/>
                <a:gd name="T15" fmla="*/ 23 h 41"/>
                <a:gd name="T16" fmla="*/ 29 w 40"/>
                <a:gd name="T17" fmla="*/ 19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1"/>
                <a:gd name="T29" fmla="*/ 40 w 40"/>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1">
                  <a:moveTo>
                    <a:pt x="40" y="19"/>
                  </a:moveTo>
                  <a:lnTo>
                    <a:pt x="35" y="5"/>
                  </a:lnTo>
                  <a:lnTo>
                    <a:pt x="20" y="0"/>
                  </a:lnTo>
                  <a:lnTo>
                    <a:pt x="6" y="5"/>
                  </a:lnTo>
                  <a:lnTo>
                    <a:pt x="0" y="19"/>
                  </a:lnTo>
                  <a:lnTo>
                    <a:pt x="6" y="34"/>
                  </a:lnTo>
                  <a:lnTo>
                    <a:pt x="20" y="41"/>
                  </a:lnTo>
                  <a:lnTo>
                    <a:pt x="35" y="34"/>
                  </a:lnTo>
                  <a:lnTo>
                    <a:pt x="40" y="19"/>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29" name="Freeform 71"/>
            <p:cNvSpPr/>
            <p:nvPr/>
          </p:nvSpPr>
          <p:spPr bwMode="auto">
            <a:xfrm>
              <a:off x="3498" y="1042"/>
              <a:ext cx="59" cy="59"/>
            </a:xfrm>
            <a:custGeom>
              <a:avLst/>
              <a:gdLst>
                <a:gd name="T0" fmla="*/ 42 w 61"/>
                <a:gd name="T1" fmla="*/ 19 h 61"/>
                <a:gd name="T2" fmla="*/ 37 w 61"/>
                <a:gd name="T3" fmla="*/ 9 h 61"/>
                <a:gd name="T4" fmla="*/ 20 w 61"/>
                <a:gd name="T5" fmla="*/ 0 h 61"/>
                <a:gd name="T6" fmla="*/ 9 w 61"/>
                <a:gd name="T7" fmla="*/ 9 h 61"/>
                <a:gd name="T8" fmla="*/ 0 w 61"/>
                <a:gd name="T9" fmla="*/ 19 h 61"/>
                <a:gd name="T10" fmla="*/ 9 w 61"/>
                <a:gd name="T11" fmla="*/ 37 h 61"/>
                <a:gd name="T12" fmla="*/ 20 w 61"/>
                <a:gd name="T13" fmla="*/ 42 h 61"/>
                <a:gd name="T14" fmla="*/ 37 w 61"/>
                <a:gd name="T15" fmla="*/ 37 h 61"/>
                <a:gd name="T16" fmla="*/ 42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1" y="0"/>
                  </a:lnTo>
                  <a:lnTo>
                    <a:pt x="9" y="9"/>
                  </a:lnTo>
                  <a:lnTo>
                    <a:pt x="0" y="30"/>
                  </a:lnTo>
                  <a:lnTo>
                    <a:pt x="9" y="52"/>
                  </a:lnTo>
                  <a:lnTo>
                    <a:pt x="31"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0" name="Freeform 72"/>
            <p:cNvSpPr/>
            <p:nvPr/>
          </p:nvSpPr>
          <p:spPr bwMode="auto">
            <a:xfrm>
              <a:off x="3723" y="1042"/>
              <a:ext cx="59" cy="59"/>
            </a:xfrm>
            <a:custGeom>
              <a:avLst/>
              <a:gdLst>
                <a:gd name="T0" fmla="*/ 42 w 61"/>
                <a:gd name="T1" fmla="*/ 19 h 61"/>
                <a:gd name="T2" fmla="*/ 37 w 61"/>
                <a:gd name="T3" fmla="*/ 9 h 61"/>
                <a:gd name="T4" fmla="*/ 19 w 61"/>
                <a:gd name="T5" fmla="*/ 0 h 61"/>
                <a:gd name="T6" fmla="*/ 9 w 61"/>
                <a:gd name="T7" fmla="*/ 9 h 61"/>
                <a:gd name="T8" fmla="*/ 0 w 61"/>
                <a:gd name="T9" fmla="*/ 19 h 61"/>
                <a:gd name="T10" fmla="*/ 9 w 61"/>
                <a:gd name="T11" fmla="*/ 37 h 61"/>
                <a:gd name="T12" fmla="*/ 19 w 61"/>
                <a:gd name="T13" fmla="*/ 42 h 61"/>
                <a:gd name="T14" fmla="*/ 37 w 61"/>
                <a:gd name="T15" fmla="*/ 37 h 61"/>
                <a:gd name="T16" fmla="*/ 42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0" y="0"/>
                  </a:lnTo>
                  <a:lnTo>
                    <a:pt x="9" y="9"/>
                  </a:lnTo>
                  <a:lnTo>
                    <a:pt x="0" y="30"/>
                  </a:lnTo>
                  <a:lnTo>
                    <a:pt x="9" y="52"/>
                  </a:lnTo>
                  <a:lnTo>
                    <a:pt x="30"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1" name="Freeform 73"/>
            <p:cNvSpPr/>
            <p:nvPr/>
          </p:nvSpPr>
          <p:spPr bwMode="auto">
            <a:xfrm>
              <a:off x="3915" y="1042"/>
              <a:ext cx="60" cy="59"/>
            </a:xfrm>
            <a:custGeom>
              <a:avLst/>
              <a:gdLst>
                <a:gd name="T0" fmla="*/ 50 w 61"/>
                <a:gd name="T1" fmla="*/ 19 h 61"/>
                <a:gd name="T2" fmla="*/ 41 w 61"/>
                <a:gd name="T3" fmla="*/ 9 h 61"/>
                <a:gd name="T4" fmla="*/ 30 w 61"/>
                <a:gd name="T5" fmla="*/ 0 h 61"/>
                <a:gd name="T6" fmla="*/ 9 w 61"/>
                <a:gd name="T7" fmla="*/ 9 h 61"/>
                <a:gd name="T8" fmla="*/ 0 w 61"/>
                <a:gd name="T9" fmla="*/ 19 h 61"/>
                <a:gd name="T10" fmla="*/ 9 w 61"/>
                <a:gd name="T11" fmla="*/ 37 h 61"/>
                <a:gd name="T12" fmla="*/ 30 w 61"/>
                <a:gd name="T13" fmla="*/ 42 h 61"/>
                <a:gd name="T14" fmla="*/ 41 w 61"/>
                <a:gd name="T15" fmla="*/ 37 h 61"/>
                <a:gd name="T16" fmla="*/ 50 w 61"/>
                <a:gd name="T17" fmla="*/ 1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1"/>
                <a:gd name="T29" fmla="*/ 61 w 61"/>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1">
                  <a:moveTo>
                    <a:pt x="61" y="30"/>
                  </a:moveTo>
                  <a:lnTo>
                    <a:pt x="52" y="9"/>
                  </a:lnTo>
                  <a:lnTo>
                    <a:pt x="30" y="0"/>
                  </a:lnTo>
                  <a:lnTo>
                    <a:pt x="9" y="9"/>
                  </a:lnTo>
                  <a:lnTo>
                    <a:pt x="0" y="30"/>
                  </a:lnTo>
                  <a:lnTo>
                    <a:pt x="9" y="52"/>
                  </a:lnTo>
                  <a:lnTo>
                    <a:pt x="30" y="61"/>
                  </a:lnTo>
                  <a:lnTo>
                    <a:pt x="52" y="52"/>
                  </a:lnTo>
                  <a:lnTo>
                    <a:pt x="61" y="30"/>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0832" name="Freeform 74"/>
            <p:cNvSpPr/>
            <p:nvPr/>
          </p:nvSpPr>
          <p:spPr bwMode="auto">
            <a:xfrm>
              <a:off x="3723" y="764"/>
              <a:ext cx="59" cy="60"/>
            </a:xfrm>
            <a:custGeom>
              <a:avLst/>
              <a:gdLst>
                <a:gd name="T0" fmla="*/ 42 w 61"/>
                <a:gd name="T1" fmla="*/ 20 h 62"/>
                <a:gd name="T2" fmla="*/ 37 w 61"/>
                <a:gd name="T3" fmla="*/ 9 h 62"/>
                <a:gd name="T4" fmla="*/ 19 w 61"/>
                <a:gd name="T5" fmla="*/ 0 h 62"/>
                <a:gd name="T6" fmla="*/ 9 w 61"/>
                <a:gd name="T7" fmla="*/ 9 h 62"/>
                <a:gd name="T8" fmla="*/ 0 w 61"/>
                <a:gd name="T9" fmla="*/ 20 h 62"/>
                <a:gd name="T10" fmla="*/ 9 w 61"/>
                <a:gd name="T11" fmla="*/ 38 h 62"/>
                <a:gd name="T12" fmla="*/ 19 w 61"/>
                <a:gd name="T13" fmla="*/ 43 h 62"/>
                <a:gd name="T14" fmla="*/ 37 w 61"/>
                <a:gd name="T15" fmla="*/ 38 h 62"/>
                <a:gd name="T16" fmla="*/ 42 w 61"/>
                <a:gd name="T17" fmla="*/ 2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
                <a:gd name="T28" fmla="*/ 0 h 62"/>
                <a:gd name="T29" fmla="*/ 61 w 61"/>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 h="62">
                  <a:moveTo>
                    <a:pt x="61" y="31"/>
                  </a:moveTo>
                  <a:lnTo>
                    <a:pt x="52" y="9"/>
                  </a:lnTo>
                  <a:lnTo>
                    <a:pt x="30" y="0"/>
                  </a:lnTo>
                  <a:lnTo>
                    <a:pt x="9" y="9"/>
                  </a:lnTo>
                  <a:lnTo>
                    <a:pt x="0" y="31"/>
                  </a:lnTo>
                  <a:lnTo>
                    <a:pt x="9" y="53"/>
                  </a:lnTo>
                  <a:lnTo>
                    <a:pt x="30" y="62"/>
                  </a:lnTo>
                  <a:lnTo>
                    <a:pt x="52" y="53"/>
                  </a:lnTo>
                  <a:lnTo>
                    <a:pt x="61" y="31"/>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33" name="Line 75"/>
            <p:cNvSpPr>
              <a:spLocks noChangeShapeType="1"/>
            </p:cNvSpPr>
            <p:nvPr/>
          </p:nvSpPr>
          <p:spPr bwMode="auto">
            <a:xfrm flipV="1">
              <a:off x="3525" y="912"/>
              <a:ext cx="0" cy="144"/>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nvGrpSpPr>
            <p:cNvPr id="160834" name="Group 76"/>
            <p:cNvGrpSpPr/>
            <p:nvPr/>
          </p:nvGrpSpPr>
          <p:grpSpPr bwMode="auto">
            <a:xfrm>
              <a:off x="4128" y="1031"/>
              <a:ext cx="89" cy="185"/>
              <a:chOff x="4022" y="1008"/>
              <a:chExt cx="89" cy="185"/>
            </a:xfrm>
          </p:grpSpPr>
          <p:sp>
            <p:nvSpPr>
              <p:cNvPr id="160933" name="Rectangle 77"/>
              <p:cNvSpPr>
                <a:spLocks noChangeArrowheads="1"/>
              </p:cNvSpPr>
              <p:nvPr/>
            </p:nvSpPr>
            <p:spPr bwMode="auto">
              <a:xfrm>
                <a:off x="4022" y="1008"/>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p>
            </p:txBody>
          </p:sp>
          <p:sp>
            <p:nvSpPr>
              <p:cNvPr id="160934" name="Line 78"/>
              <p:cNvSpPr>
                <a:spLocks noChangeShapeType="1"/>
              </p:cNvSpPr>
              <p:nvPr/>
            </p:nvSpPr>
            <p:spPr bwMode="auto">
              <a:xfrm flipH="1">
                <a:off x="4028" y="1056"/>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5" name="Group 79"/>
            <p:cNvGrpSpPr/>
            <p:nvPr/>
          </p:nvGrpSpPr>
          <p:grpSpPr bwMode="auto">
            <a:xfrm>
              <a:off x="4118" y="1298"/>
              <a:ext cx="93" cy="185"/>
              <a:chOff x="4022" y="1276"/>
              <a:chExt cx="93" cy="185"/>
            </a:xfrm>
          </p:grpSpPr>
          <p:sp>
            <p:nvSpPr>
              <p:cNvPr id="160931" name="Rectangle 80"/>
              <p:cNvSpPr>
                <a:spLocks noChangeArrowheads="1"/>
              </p:cNvSpPr>
              <p:nvPr/>
            </p:nvSpPr>
            <p:spPr bwMode="auto">
              <a:xfrm>
                <a:off x="4022" y="127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a:t>
                </a:r>
              </a:p>
            </p:txBody>
          </p:sp>
          <p:sp>
            <p:nvSpPr>
              <p:cNvPr id="160932" name="Line 81"/>
              <p:cNvSpPr>
                <a:spLocks noChangeShapeType="1"/>
              </p:cNvSpPr>
              <p:nvPr/>
            </p:nvSpPr>
            <p:spPr bwMode="auto">
              <a:xfrm flipH="1">
                <a:off x="4032" y="129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6" name="Group 82"/>
            <p:cNvGrpSpPr/>
            <p:nvPr/>
          </p:nvGrpSpPr>
          <p:grpSpPr bwMode="auto">
            <a:xfrm>
              <a:off x="4120" y="1550"/>
              <a:ext cx="91" cy="185"/>
              <a:chOff x="4024" y="1528"/>
              <a:chExt cx="91" cy="185"/>
            </a:xfrm>
          </p:grpSpPr>
          <p:sp>
            <p:nvSpPr>
              <p:cNvPr id="160929" name="Rectangle 83"/>
              <p:cNvSpPr>
                <a:spLocks noChangeArrowheads="1"/>
              </p:cNvSpPr>
              <p:nvPr/>
            </p:nvSpPr>
            <p:spPr bwMode="auto">
              <a:xfrm>
                <a:off x="4024" y="1528"/>
                <a:ext cx="6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c</a:t>
                </a:r>
              </a:p>
            </p:txBody>
          </p:sp>
          <p:sp>
            <p:nvSpPr>
              <p:cNvPr id="160930" name="Line 84"/>
              <p:cNvSpPr>
                <a:spLocks noChangeShapeType="1"/>
              </p:cNvSpPr>
              <p:nvPr/>
            </p:nvSpPr>
            <p:spPr bwMode="auto">
              <a:xfrm flipH="1">
                <a:off x="4032" y="158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7" name="Group 85"/>
            <p:cNvGrpSpPr/>
            <p:nvPr/>
          </p:nvGrpSpPr>
          <p:grpSpPr bwMode="auto">
            <a:xfrm>
              <a:off x="4116" y="1824"/>
              <a:ext cx="95" cy="185"/>
              <a:chOff x="4020" y="1802"/>
              <a:chExt cx="95" cy="185"/>
            </a:xfrm>
          </p:grpSpPr>
          <p:sp>
            <p:nvSpPr>
              <p:cNvPr id="160927" name="Rectangle 86"/>
              <p:cNvSpPr>
                <a:spLocks noChangeArrowheads="1"/>
              </p:cNvSpPr>
              <p:nvPr/>
            </p:nvSpPr>
            <p:spPr bwMode="auto">
              <a:xfrm>
                <a:off x="4020" y="1802"/>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d</a:t>
                </a:r>
              </a:p>
            </p:txBody>
          </p:sp>
          <p:sp>
            <p:nvSpPr>
              <p:cNvPr id="160928" name="Line 87"/>
              <p:cNvSpPr>
                <a:spLocks noChangeShapeType="1"/>
              </p:cNvSpPr>
              <p:nvPr/>
            </p:nvSpPr>
            <p:spPr bwMode="auto">
              <a:xfrm flipH="1">
                <a:off x="4032" y="182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8" name="Group 88"/>
            <p:cNvGrpSpPr/>
            <p:nvPr/>
          </p:nvGrpSpPr>
          <p:grpSpPr bwMode="auto">
            <a:xfrm>
              <a:off x="4116" y="2112"/>
              <a:ext cx="95" cy="185"/>
              <a:chOff x="4020" y="2079"/>
              <a:chExt cx="95" cy="185"/>
            </a:xfrm>
          </p:grpSpPr>
          <p:sp>
            <p:nvSpPr>
              <p:cNvPr id="160925" name="Rectangle 89"/>
              <p:cNvSpPr>
                <a:spLocks noChangeArrowheads="1"/>
              </p:cNvSpPr>
              <p:nvPr/>
            </p:nvSpPr>
            <p:spPr bwMode="auto">
              <a:xfrm>
                <a:off x="4020" y="2079"/>
                <a:ext cx="6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e</a:t>
                </a:r>
              </a:p>
            </p:txBody>
          </p:sp>
          <p:sp>
            <p:nvSpPr>
              <p:cNvPr id="160926" name="Line 90"/>
              <p:cNvSpPr>
                <a:spLocks noChangeShapeType="1"/>
              </p:cNvSpPr>
              <p:nvPr/>
            </p:nvSpPr>
            <p:spPr bwMode="auto">
              <a:xfrm flipH="1">
                <a:off x="4032" y="2159"/>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39" name="Group 91"/>
            <p:cNvGrpSpPr/>
            <p:nvPr/>
          </p:nvGrpSpPr>
          <p:grpSpPr bwMode="auto">
            <a:xfrm>
              <a:off x="4116" y="2378"/>
              <a:ext cx="95" cy="185"/>
              <a:chOff x="4020" y="2400"/>
              <a:chExt cx="95" cy="185"/>
            </a:xfrm>
          </p:grpSpPr>
          <p:sp>
            <p:nvSpPr>
              <p:cNvPr id="160923" name="Rectangle 92"/>
              <p:cNvSpPr>
                <a:spLocks noChangeArrowheads="1"/>
              </p:cNvSpPr>
              <p:nvPr/>
            </p:nvSpPr>
            <p:spPr bwMode="auto">
              <a:xfrm>
                <a:off x="4020" y="2400"/>
                <a:ext cx="51"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f</a:t>
                </a:r>
              </a:p>
            </p:txBody>
          </p:sp>
          <p:sp>
            <p:nvSpPr>
              <p:cNvPr id="160924" name="Line 93"/>
              <p:cNvSpPr>
                <a:spLocks noChangeShapeType="1"/>
              </p:cNvSpPr>
              <p:nvPr/>
            </p:nvSpPr>
            <p:spPr bwMode="auto">
              <a:xfrm flipH="1">
                <a:off x="4032" y="242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40" name="Group 94"/>
            <p:cNvGrpSpPr/>
            <p:nvPr/>
          </p:nvGrpSpPr>
          <p:grpSpPr bwMode="auto">
            <a:xfrm>
              <a:off x="4116" y="2640"/>
              <a:ext cx="95" cy="185"/>
              <a:chOff x="4020" y="2616"/>
              <a:chExt cx="95" cy="185"/>
            </a:xfrm>
          </p:grpSpPr>
          <p:sp>
            <p:nvSpPr>
              <p:cNvPr id="160921" name="Rectangle 95"/>
              <p:cNvSpPr>
                <a:spLocks noChangeArrowheads="1"/>
              </p:cNvSpPr>
              <p:nvPr/>
            </p:nvSpPr>
            <p:spPr bwMode="auto">
              <a:xfrm>
                <a:off x="4020" y="261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g</a:t>
                </a:r>
              </a:p>
            </p:txBody>
          </p:sp>
          <p:sp>
            <p:nvSpPr>
              <p:cNvPr id="160922" name="Line 96"/>
              <p:cNvSpPr>
                <a:spLocks noChangeShapeType="1"/>
              </p:cNvSpPr>
              <p:nvPr/>
            </p:nvSpPr>
            <p:spPr bwMode="auto">
              <a:xfrm flipH="1">
                <a:off x="4032" y="2687"/>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41" name="Group 97"/>
            <p:cNvGrpSpPr/>
            <p:nvPr/>
          </p:nvGrpSpPr>
          <p:grpSpPr bwMode="auto">
            <a:xfrm>
              <a:off x="3408" y="1152"/>
              <a:ext cx="266" cy="185"/>
              <a:chOff x="3312" y="1152"/>
              <a:chExt cx="266" cy="185"/>
            </a:xfrm>
          </p:grpSpPr>
          <p:sp>
            <p:nvSpPr>
              <p:cNvPr id="160919" name="Rectangle 98"/>
              <p:cNvSpPr>
                <a:spLocks noChangeArrowheads="1"/>
              </p:cNvSpPr>
              <p:nvPr/>
            </p:nvSpPr>
            <p:spPr bwMode="auto">
              <a:xfrm>
                <a:off x="3312" y="1152"/>
                <a:ext cx="266" cy="185"/>
              </a:xfrm>
              <a:prstGeom prst="rect">
                <a:avLst/>
              </a:prstGeom>
              <a:noFill/>
              <a:ln>
                <a:noFill/>
              </a:ln>
            </p:spPr>
            <p:txBody>
              <a:bodyPr wrap="none" lIns="0" tIns="0" rIns="0" bIns="0">
                <a:spAutoFit/>
              </a:bodyPr>
              <a:lstStyle/>
              <a:p>
                <a:r>
                  <a:rPr lang="en-US" altLang="zh-CN" sz="2000" b="1" i="1">
                    <a:latin typeface="Times New Roman" panose="02020603050405020304" charset="0"/>
                  </a:rPr>
                  <a:t>RBI</a:t>
                </a:r>
              </a:p>
            </p:txBody>
          </p:sp>
          <p:sp>
            <p:nvSpPr>
              <p:cNvPr id="160920" name="Line 99"/>
              <p:cNvSpPr>
                <a:spLocks noChangeShapeType="1"/>
              </p:cNvSpPr>
              <p:nvPr/>
            </p:nvSpPr>
            <p:spPr bwMode="auto">
              <a:xfrm>
                <a:off x="3312" y="1152"/>
                <a:ext cx="240"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grpSp>
          <p:nvGrpSpPr>
            <p:cNvPr id="160842" name="Group 100"/>
            <p:cNvGrpSpPr/>
            <p:nvPr/>
          </p:nvGrpSpPr>
          <p:grpSpPr bwMode="auto">
            <a:xfrm>
              <a:off x="3744" y="1145"/>
              <a:ext cx="201" cy="185"/>
              <a:chOff x="3648" y="1145"/>
              <a:chExt cx="201" cy="185"/>
            </a:xfrm>
          </p:grpSpPr>
          <p:sp>
            <p:nvSpPr>
              <p:cNvPr id="160917" name="Rectangle 101"/>
              <p:cNvSpPr>
                <a:spLocks noChangeArrowheads="1"/>
              </p:cNvSpPr>
              <p:nvPr/>
            </p:nvSpPr>
            <p:spPr bwMode="auto">
              <a:xfrm>
                <a:off x="3648" y="1145"/>
                <a:ext cx="201" cy="185"/>
              </a:xfrm>
              <a:prstGeom prst="rect">
                <a:avLst/>
              </a:prstGeom>
              <a:noFill/>
              <a:ln>
                <a:noFill/>
              </a:ln>
            </p:spPr>
            <p:txBody>
              <a:bodyPr wrap="none" lIns="0" tIns="0" rIns="0" bIns="0">
                <a:spAutoFit/>
              </a:bodyPr>
              <a:lstStyle/>
              <a:p>
                <a:r>
                  <a:rPr lang="en-US" altLang="zh-CN" sz="2000" b="1" i="1">
                    <a:latin typeface="Times New Roman" panose="02020603050405020304" charset="0"/>
                  </a:rPr>
                  <a:t>BI </a:t>
                </a:r>
              </a:p>
            </p:txBody>
          </p:sp>
          <p:sp>
            <p:nvSpPr>
              <p:cNvPr id="160918" name="Line 102"/>
              <p:cNvSpPr>
                <a:spLocks noChangeShapeType="1"/>
              </p:cNvSpPr>
              <p:nvPr/>
            </p:nvSpPr>
            <p:spPr bwMode="auto">
              <a:xfrm>
                <a:off x="3648" y="1152"/>
                <a:ext cx="144"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grpSp>
          <p:nvGrpSpPr>
            <p:cNvPr id="160843" name="Group 103"/>
            <p:cNvGrpSpPr/>
            <p:nvPr/>
          </p:nvGrpSpPr>
          <p:grpSpPr bwMode="auto">
            <a:xfrm>
              <a:off x="3216" y="864"/>
              <a:ext cx="276" cy="186"/>
              <a:chOff x="3120" y="864"/>
              <a:chExt cx="276" cy="186"/>
            </a:xfrm>
          </p:grpSpPr>
          <p:sp>
            <p:nvSpPr>
              <p:cNvPr id="160915" name="Rectangle 104"/>
              <p:cNvSpPr>
                <a:spLocks noChangeArrowheads="1"/>
              </p:cNvSpPr>
              <p:nvPr/>
            </p:nvSpPr>
            <p:spPr bwMode="auto">
              <a:xfrm>
                <a:off x="3120" y="864"/>
                <a:ext cx="276" cy="186"/>
              </a:xfrm>
              <a:prstGeom prst="rect">
                <a:avLst/>
              </a:prstGeom>
              <a:noFill/>
              <a:ln>
                <a:noFill/>
              </a:ln>
            </p:spPr>
            <p:txBody>
              <a:bodyPr lIns="0" tIns="0" rIns="0" bIns="0">
                <a:spAutoFit/>
              </a:bodyPr>
              <a:lstStyle/>
              <a:p>
                <a:r>
                  <a:rPr lang="en-US" altLang="zh-CN" sz="2000" b="1" i="1">
                    <a:latin typeface="Times New Roman" panose="02020603050405020304" charset="0"/>
                  </a:rPr>
                  <a:t>LT</a:t>
                </a:r>
              </a:p>
            </p:txBody>
          </p:sp>
          <p:sp>
            <p:nvSpPr>
              <p:cNvPr id="160916" name="Line 105"/>
              <p:cNvSpPr>
                <a:spLocks noChangeShapeType="1"/>
              </p:cNvSpPr>
              <p:nvPr/>
            </p:nvSpPr>
            <p:spPr bwMode="auto">
              <a:xfrm>
                <a:off x="3120" y="864"/>
                <a:ext cx="192" cy="0"/>
              </a:xfrm>
              <a:prstGeom prst="line">
                <a:avLst/>
              </a:prstGeom>
              <a:noFill/>
              <a:ln w="19050">
                <a:solidFill>
                  <a:schemeClr val="tx1"/>
                </a:solidFill>
                <a:round/>
              </a:ln>
            </p:spPr>
            <p:txBody>
              <a:bodyPr/>
              <a:lstStyle/>
              <a:p>
                <a:endParaRPr lang="zh-CN" altLang="en-US">
                  <a:latin typeface="Times New Roman" panose="02020603050405020304" charset="0"/>
                </a:endParaRPr>
              </a:p>
            </p:txBody>
          </p:sp>
        </p:grpSp>
        <p:sp>
          <p:nvSpPr>
            <p:cNvPr id="160844" name="Rectangle 106"/>
            <p:cNvSpPr>
              <a:spLocks noChangeArrowheads="1"/>
            </p:cNvSpPr>
            <p:nvPr/>
          </p:nvSpPr>
          <p:spPr bwMode="auto">
            <a:xfrm>
              <a:off x="666" y="852"/>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1</a:t>
              </a:r>
            </a:p>
          </p:txBody>
        </p:sp>
        <p:sp>
          <p:nvSpPr>
            <p:cNvPr id="160845" name="Rectangle 107"/>
            <p:cNvSpPr>
              <a:spLocks noChangeArrowheads="1"/>
            </p:cNvSpPr>
            <p:nvPr/>
          </p:nvSpPr>
          <p:spPr bwMode="auto">
            <a:xfrm>
              <a:off x="1152" y="864"/>
              <a:ext cx="77" cy="186"/>
            </a:xfrm>
            <a:prstGeom prst="rect">
              <a:avLst/>
            </a:prstGeom>
            <a:noFill/>
            <a:ln>
              <a:noFill/>
            </a:ln>
          </p:spPr>
          <p:txBody>
            <a:bodyPr wrap="none" lIns="0" tIns="0" rIns="0" bIns="0">
              <a:spAutoFit/>
            </a:bodyPr>
            <a:lstStyle/>
            <a:p>
              <a:r>
                <a:rPr lang="en-US" altLang="zh-CN" sz="2000">
                  <a:latin typeface="Times New Roman" panose="02020603050405020304" charset="0"/>
                </a:rPr>
                <a:t>1</a:t>
              </a:r>
            </a:p>
          </p:txBody>
        </p:sp>
        <p:sp>
          <p:nvSpPr>
            <p:cNvPr id="160846" name="Rectangle 108"/>
            <p:cNvSpPr>
              <a:spLocks noChangeArrowheads="1"/>
            </p:cNvSpPr>
            <p:nvPr/>
          </p:nvSpPr>
          <p:spPr bwMode="auto">
            <a:xfrm>
              <a:off x="666" y="1123"/>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2</a:t>
              </a:r>
            </a:p>
          </p:txBody>
        </p:sp>
        <p:sp>
          <p:nvSpPr>
            <p:cNvPr id="160847" name="Rectangle 109"/>
            <p:cNvSpPr>
              <a:spLocks noChangeArrowheads="1"/>
            </p:cNvSpPr>
            <p:nvPr/>
          </p:nvSpPr>
          <p:spPr bwMode="auto">
            <a:xfrm>
              <a:off x="1158" y="1133"/>
              <a:ext cx="77" cy="186"/>
            </a:xfrm>
            <a:prstGeom prst="rect">
              <a:avLst/>
            </a:prstGeom>
            <a:noFill/>
            <a:ln>
              <a:noFill/>
            </a:ln>
          </p:spPr>
          <p:txBody>
            <a:bodyPr wrap="none" lIns="0" tIns="0" rIns="0" bIns="0">
              <a:spAutoFit/>
            </a:bodyPr>
            <a:lstStyle/>
            <a:p>
              <a:r>
                <a:rPr lang="en-US" altLang="zh-CN" sz="2000">
                  <a:latin typeface="Times New Roman" panose="02020603050405020304" charset="0"/>
                </a:rPr>
                <a:t>2</a:t>
              </a:r>
            </a:p>
          </p:txBody>
        </p:sp>
        <p:sp>
          <p:nvSpPr>
            <p:cNvPr id="160848" name="Rectangle 110"/>
            <p:cNvSpPr>
              <a:spLocks noChangeArrowheads="1"/>
            </p:cNvSpPr>
            <p:nvPr/>
          </p:nvSpPr>
          <p:spPr bwMode="auto">
            <a:xfrm>
              <a:off x="664" y="1395"/>
              <a:ext cx="189"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LT</a:t>
              </a:r>
            </a:p>
          </p:txBody>
        </p:sp>
        <p:sp>
          <p:nvSpPr>
            <p:cNvPr id="160849" name="Rectangle 111"/>
            <p:cNvSpPr>
              <a:spLocks noChangeArrowheads="1"/>
            </p:cNvSpPr>
            <p:nvPr/>
          </p:nvSpPr>
          <p:spPr bwMode="auto">
            <a:xfrm>
              <a:off x="1157" y="140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3</a:t>
              </a:r>
            </a:p>
          </p:txBody>
        </p:sp>
        <p:sp>
          <p:nvSpPr>
            <p:cNvPr id="160850" name="Rectangle 112"/>
            <p:cNvSpPr>
              <a:spLocks noChangeArrowheads="1"/>
            </p:cNvSpPr>
            <p:nvPr/>
          </p:nvSpPr>
          <p:spPr bwMode="auto">
            <a:xfrm>
              <a:off x="666" y="1654"/>
              <a:ext cx="163"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BI</a:t>
              </a:r>
            </a:p>
          </p:txBody>
        </p:sp>
        <p:sp>
          <p:nvSpPr>
            <p:cNvPr id="160851" name="Rectangle 113"/>
            <p:cNvSpPr>
              <a:spLocks noChangeArrowheads="1"/>
            </p:cNvSpPr>
            <p:nvPr/>
          </p:nvSpPr>
          <p:spPr bwMode="auto">
            <a:xfrm>
              <a:off x="1160" y="1666"/>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4</a:t>
              </a:r>
            </a:p>
          </p:txBody>
        </p:sp>
        <p:sp>
          <p:nvSpPr>
            <p:cNvPr id="160852" name="Rectangle 114"/>
            <p:cNvSpPr>
              <a:spLocks noChangeArrowheads="1"/>
            </p:cNvSpPr>
            <p:nvPr/>
          </p:nvSpPr>
          <p:spPr bwMode="auto">
            <a:xfrm>
              <a:off x="620" y="1934"/>
              <a:ext cx="266"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RBI</a:t>
              </a:r>
            </a:p>
          </p:txBody>
        </p:sp>
        <p:sp>
          <p:nvSpPr>
            <p:cNvPr id="160853" name="Rectangle 115"/>
            <p:cNvSpPr>
              <a:spLocks noChangeArrowheads="1"/>
            </p:cNvSpPr>
            <p:nvPr/>
          </p:nvSpPr>
          <p:spPr bwMode="auto">
            <a:xfrm>
              <a:off x="1157" y="1945"/>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5</a:t>
              </a:r>
            </a:p>
          </p:txBody>
        </p:sp>
        <p:sp>
          <p:nvSpPr>
            <p:cNvPr id="160854" name="Rectangle 116"/>
            <p:cNvSpPr>
              <a:spLocks noChangeArrowheads="1"/>
            </p:cNvSpPr>
            <p:nvPr/>
          </p:nvSpPr>
          <p:spPr bwMode="auto">
            <a:xfrm>
              <a:off x="666" y="2204"/>
              <a:ext cx="154" cy="186"/>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3</a:t>
              </a:r>
            </a:p>
          </p:txBody>
        </p:sp>
        <p:sp>
          <p:nvSpPr>
            <p:cNvPr id="160855" name="Rectangle 117"/>
            <p:cNvSpPr>
              <a:spLocks noChangeArrowheads="1"/>
            </p:cNvSpPr>
            <p:nvPr/>
          </p:nvSpPr>
          <p:spPr bwMode="auto">
            <a:xfrm>
              <a:off x="1158" y="2215"/>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6</a:t>
              </a:r>
            </a:p>
          </p:txBody>
        </p:sp>
        <p:sp>
          <p:nvSpPr>
            <p:cNvPr id="160856" name="Rectangle 118"/>
            <p:cNvSpPr>
              <a:spLocks noChangeArrowheads="1"/>
            </p:cNvSpPr>
            <p:nvPr/>
          </p:nvSpPr>
          <p:spPr bwMode="auto">
            <a:xfrm>
              <a:off x="666" y="2460"/>
              <a:ext cx="154"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r>
                <a:rPr lang="en-US" altLang="zh-CN" sz="2000" b="1" baseline="-25000">
                  <a:solidFill>
                    <a:srgbClr val="000099"/>
                  </a:solidFill>
                  <a:latin typeface="Times New Roman" panose="02020603050405020304" charset="0"/>
                </a:rPr>
                <a:t>0</a:t>
              </a:r>
            </a:p>
          </p:txBody>
        </p:sp>
        <p:sp>
          <p:nvSpPr>
            <p:cNvPr id="160857" name="Rectangle 119"/>
            <p:cNvSpPr>
              <a:spLocks noChangeArrowheads="1"/>
            </p:cNvSpPr>
            <p:nvPr/>
          </p:nvSpPr>
          <p:spPr bwMode="auto">
            <a:xfrm>
              <a:off x="1157" y="2470"/>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7</a:t>
              </a:r>
            </a:p>
          </p:txBody>
        </p:sp>
        <p:sp>
          <p:nvSpPr>
            <p:cNvPr id="160858" name="Rectangle 120"/>
            <p:cNvSpPr>
              <a:spLocks noChangeArrowheads="1"/>
            </p:cNvSpPr>
            <p:nvPr/>
          </p:nvSpPr>
          <p:spPr bwMode="auto">
            <a:xfrm>
              <a:off x="568" y="2736"/>
              <a:ext cx="343" cy="185"/>
            </a:xfrm>
            <a:prstGeom prst="rect">
              <a:avLst/>
            </a:prstGeom>
            <a:noFill/>
            <a:ln>
              <a:noFill/>
            </a:ln>
          </p:spPr>
          <p:txBody>
            <a:bodyPr wrap="none" lIns="0" tIns="0" rIns="0" bIns="0">
              <a:spAutoFit/>
            </a:bodyPr>
            <a:lstStyle/>
            <a:p>
              <a:r>
                <a:rPr lang="en-US" altLang="zh-CN" sz="2000" b="1">
                  <a:solidFill>
                    <a:srgbClr val="000099"/>
                  </a:solidFill>
                  <a:latin typeface="Times New Roman" panose="02020603050405020304" charset="0"/>
                </a:rPr>
                <a:t>GND</a:t>
              </a:r>
            </a:p>
          </p:txBody>
        </p:sp>
        <p:sp>
          <p:nvSpPr>
            <p:cNvPr id="160859" name="Rectangle 121"/>
            <p:cNvSpPr>
              <a:spLocks noChangeArrowheads="1"/>
            </p:cNvSpPr>
            <p:nvPr/>
          </p:nvSpPr>
          <p:spPr bwMode="auto">
            <a:xfrm>
              <a:off x="1158" y="274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8</a:t>
              </a:r>
            </a:p>
          </p:txBody>
        </p:sp>
        <p:sp>
          <p:nvSpPr>
            <p:cNvPr id="160860" name="Rectangle 122"/>
            <p:cNvSpPr>
              <a:spLocks noChangeArrowheads="1"/>
            </p:cNvSpPr>
            <p:nvPr/>
          </p:nvSpPr>
          <p:spPr bwMode="auto">
            <a:xfrm>
              <a:off x="1626" y="2747"/>
              <a:ext cx="77" cy="185"/>
            </a:xfrm>
            <a:prstGeom prst="rect">
              <a:avLst/>
            </a:prstGeom>
            <a:noFill/>
            <a:ln>
              <a:noFill/>
            </a:ln>
          </p:spPr>
          <p:txBody>
            <a:bodyPr wrap="none" lIns="0" tIns="0" rIns="0" bIns="0">
              <a:spAutoFit/>
            </a:bodyPr>
            <a:lstStyle/>
            <a:p>
              <a:r>
                <a:rPr lang="en-US" altLang="zh-CN" sz="2000">
                  <a:latin typeface="Times New Roman" panose="02020603050405020304" charset="0"/>
                </a:rPr>
                <a:t>9</a:t>
              </a:r>
            </a:p>
          </p:txBody>
        </p:sp>
        <p:sp>
          <p:nvSpPr>
            <p:cNvPr id="160861" name="Rectangle 123"/>
            <p:cNvSpPr>
              <a:spLocks noChangeArrowheads="1"/>
            </p:cNvSpPr>
            <p:nvPr/>
          </p:nvSpPr>
          <p:spPr bwMode="auto">
            <a:xfrm>
              <a:off x="1583" y="2215"/>
              <a:ext cx="154" cy="185"/>
            </a:xfrm>
            <a:prstGeom prst="rect">
              <a:avLst/>
            </a:prstGeom>
            <a:noFill/>
            <a:ln>
              <a:noFill/>
            </a:ln>
          </p:spPr>
          <p:txBody>
            <a:bodyPr wrap="none" lIns="0" tIns="0" rIns="0" bIns="0">
              <a:spAutoFit/>
            </a:bodyPr>
            <a:lstStyle/>
            <a:p>
              <a:r>
                <a:rPr lang="en-US" altLang="zh-CN" sz="2000">
                  <a:latin typeface="Times New Roman" panose="02020603050405020304" charset="0"/>
                </a:rPr>
                <a:t>11</a:t>
              </a:r>
            </a:p>
          </p:txBody>
        </p:sp>
        <p:sp>
          <p:nvSpPr>
            <p:cNvPr id="160862" name="Rectangle 124"/>
            <p:cNvSpPr>
              <a:spLocks noChangeArrowheads="1"/>
            </p:cNvSpPr>
            <p:nvPr/>
          </p:nvSpPr>
          <p:spPr bwMode="auto">
            <a:xfrm>
              <a:off x="1577" y="2470"/>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10</a:t>
              </a:r>
            </a:p>
          </p:txBody>
        </p:sp>
        <p:sp>
          <p:nvSpPr>
            <p:cNvPr id="160863" name="Rectangle 125"/>
            <p:cNvSpPr>
              <a:spLocks noChangeArrowheads="1"/>
            </p:cNvSpPr>
            <p:nvPr/>
          </p:nvSpPr>
          <p:spPr bwMode="auto">
            <a:xfrm>
              <a:off x="1577" y="1945"/>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12</a:t>
              </a:r>
            </a:p>
          </p:txBody>
        </p:sp>
        <p:sp>
          <p:nvSpPr>
            <p:cNvPr id="160864" name="Rectangle 126"/>
            <p:cNvSpPr>
              <a:spLocks noChangeArrowheads="1"/>
            </p:cNvSpPr>
            <p:nvPr/>
          </p:nvSpPr>
          <p:spPr bwMode="auto">
            <a:xfrm>
              <a:off x="1577" y="1666"/>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13</a:t>
              </a:r>
            </a:p>
          </p:txBody>
        </p:sp>
        <p:sp>
          <p:nvSpPr>
            <p:cNvPr id="160865" name="Rectangle 127"/>
            <p:cNvSpPr>
              <a:spLocks noChangeArrowheads="1"/>
            </p:cNvSpPr>
            <p:nvPr/>
          </p:nvSpPr>
          <p:spPr bwMode="auto">
            <a:xfrm>
              <a:off x="1576" y="1407"/>
              <a:ext cx="155" cy="185"/>
            </a:xfrm>
            <a:prstGeom prst="rect">
              <a:avLst/>
            </a:prstGeom>
            <a:noFill/>
            <a:ln>
              <a:noFill/>
            </a:ln>
          </p:spPr>
          <p:txBody>
            <a:bodyPr wrap="none" lIns="0" tIns="0" rIns="0" bIns="0">
              <a:spAutoFit/>
            </a:bodyPr>
            <a:lstStyle/>
            <a:p>
              <a:r>
                <a:rPr lang="en-US" altLang="zh-CN" sz="2000">
                  <a:latin typeface="Times New Roman" panose="02020603050405020304" charset="0"/>
                </a:rPr>
                <a:t>14</a:t>
              </a:r>
            </a:p>
          </p:txBody>
        </p:sp>
        <p:sp>
          <p:nvSpPr>
            <p:cNvPr id="160866" name="Rectangle 128"/>
            <p:cNvSpPr>
              <a:spLocks noChangeArrowheads="1"/>
            </p:cNvSpPr>
            <p:nvPr/>
          </p:nvSpPr>
          <p:spPr bwMode="auto">
            <a:xfrm>
              <a:off x="1577" y="1133"/>
              <a:ext cx="155" cy="186"/>
            </a:xfrm>
            <a:prstGeom prst="rect">
              <a:avLst/>
            </a:prstGeom>
            <a:noFill/>
            <a:ln>
              <a:noFill/>
            </a:ln>
          </p:spPr>
          <p:txBody>
            <a:bodyPr wrap="none" lIns="0" tIns="0" rIns="0" bIns="0">
              <a:spAutoFit/>
            </a:bodyPr>
            <a:lstStyle/>
            <a:p>
              <a:r>
                <a:rPr lang="en-US" altLang="zh-CN" sz="2000">
                  <a:latin typeface="Times New Roman" panose="02020603050405020304" charset="0"/>
                </a:rPr>
                <a:t>15</a:t>
              </a:r>
            </a:p>
          </p:txBody>
        </p:sp>
        <p:sp>
          <p:nvSpPr>
            <p:cNvPr id="160867" name="Rectangle 129"/>
            <p:cNvSpPr>
              <a:spLocks noChangeArrowheads="1"/>
            </p:cNvSpPr>
            <p:nvPr/>
          </p:nvSpPr>
          <p:spPr bwMode="auto">
            <a:xfrm>
              <a:off x="1577" y="864"/>
              <a:ext cx="155" cy="186"/>
            </a:xfrm>
            <a:prstGeom prst="rect">
              <a:avLst/>
            </a:prstGeom>
            <a:noFill/>
            <a:ln>
              <a:noFill/>
            </a:ln>
          </p:spPr>
          <p:txBody>
            <a:bodyPr wrap="none" lIns="0" tIns="0" rIns="0" bIns="0">
              <a:spAutoFit/>
            </a:bodyPr>
            <a:lstStyle/>
            <a:p>
              <a:r>
                <a:rPr lang="en-US" altLang="zh-CN" sz="2000">
                  <a:latin typeface="Times New Roman" panose="02020603050405020304" charset="0"/>
                </a:rPr>
                <a:t>16</a:t>
              </a:r>
            </a:p>
          </p:txBody>
        </p:sp>
        <p:sp>
          <p:nvSpPr>
            <p:cNvPr id="160868" name="Rectangle 130"/>
            <p:cNvSpPr>
              <a:spLocks noChangeArrowheads="1"/>
            </p:cNvSpPr>
            <p:nvPr/>
          </p:nvSpPr>
          <p:spPr bwMode="auto">
            <a:xfrm>
              <a:off x="1972" y="864"/>
              <a:ext cx="366" cy="222"/>
            </a:xfrm>
            <a:prstGeom prst="rect">
              <a:avLst/>
            </a:prstGeom>
            <a:noFill/>
            <a:ln>
              <a:noFill/>
            </a:ln>
          </p:spPr>
          <p:txBody>
            <a:bodyPr wrap="none" lIns="0" tIns="0" rIns="0" bIns="0">
              <a:spAutoFit/>
            </a:bodyPr>
            <a:lstStyle/>
            <a:p>
              <a:r>
                <a:rPr lang="en-US" altLang="zh-CN" sz="2000" b="1">
                  <a:solidFill>
                    <a:srgbClr val="000099"/>
                  </a:solidFill>
                  <a:latin typeface="Times New Roman" panose="02020603050405020304" charset="0"/>
                </a:rPr>
                <a:t>+</a:t>
              </a:r>
              <a:r>
                <a:rPr lang="en-US" altLang="zh-CN" b="1" i="1">
                  <a:solidFill>
                    <a:srgbClr val="000099"/>
                  </a:solidFill>
                  <a:latin typeface="Times New Roman" panose="02020603050405020304" charset="0"/>
                </a:rPr>
                <a:t>U</a:t>
              </a:r>
              <a:r>
                <a:rPr lang="en-US" altLang="zh-CN" sz="2000" b="1" baseline="-25000">
                  <a:solidFill>
                    <a:srgbClr val="000099"/>
                  </a:solidFill>
                  <a:latin typeface="Times New Roman" panose="02020603050405020304" charset="0"/>
                </a:rPr>
                <a:t>CC</a:t>
              </a:r>
            </a:p>
          </p:txBody>
        </p:sp>
        <p:sp>
          <p:nvSpPr>
            <p:cNvPr id="160869" name="Rectangle 131"/>
            <p:cNvSpPr>
              <a:spLocks noChangeArrowheads="1"/>
            </p:cNvSpPr>
            <p:nvPr/>
          </p:nvSpPr>
          <p:spPr bwMode="auto">
            <a:xfrm rot="-5400000">
              <a:off x="1017" y="1874"/>
              <a:ext cx="828" cy="186"/>
            </a:xfrm>
            <a:prstGeom prst="rect">
              <a:avLst/>
            </a:prstGeom>
            <a:noFill/>
            <a:ln>
              <a:noFill/>
            </a:ln>
          </p:spPr>
          <p:txBody>
            <a:bodyPr wrap="none" lIns="0" tIns="0" rIns="0" bIns="0">
              <a:spAutoFit/>
            </a:bodyPr>
            <a:lstStyle/>
            <a:p>
              <a:r>
                <a:rPr lang="en-US" altLang="zh-CN" sz="2000" b="1">
                  <a:solidFill>
                    <a:srgbClr val="CC0000"/>
                  </a:solidFill>
                  <a:latin typeface="Times New Roman" panose="02020603050405020304" charset="0"/>
                </a:rPr>
                <a:t>CT 74LS247</a:t>
              </a:r>
            </a:p>
          </p:txBody>
        </p:sp>
        <p:sp>
          <p:nvSpPr>
            <p:cNvPr id="160870" name="Rectangle 132"/>
            <p:cNvSpPr>
              <a:spLocks noChangeArrowheads="1"/>
            </p:cNvSpPr>
            <p:nvPr/>
          </p:nvSpPr>
          <p:spPr bwMode="auto">
            <a:xfrm>
              <a:off x="616" y="3120"/>
              <a:ext cx="1631" cy="241"/>
            </a:xfrm>
            <a:prstGeom prst="rect">
              <a:avLst/>
            </a:prstGeom>
            <a:noFill/>
            <a:ln>
              <a:noFill/>
            </a:ln>
          </p:spPr>
          <p:txBody>
            <a:bodyPr wrap="none" lIns="0" tIns="0" rIns="0" bIns="0">
              <a:spAutoFit/>
            </a:bodyPr>
            <a:lstStyle/>
            <a:p>
              <a:r>
                <a:rPr lang="en-US" altLang="zh-CN" sz="2600" b="1">
                  <a:latin typeface="Times New Roman" panose="02020603050405020304" charset="0"/>
                </a:rPr>
                <a:t>CT74LS247</a:t>
              </a:r>
              <a:r>
                <a:rPr lang="zh-CN" altLang="en-US" sz="2600" b="1">
                  <a:latin typeface="Times New Roman" panose="02020603050405020304" charset="0"/>
                </a:rPr>
                <a:t>型译码</a:t>
              </a:r>
            </a:p>
          </p:txBody>
        </p:sp>
        <p:sp>
          <p:nvSpPr>
            <p:cNvPr id="160871" name="Rectangle 133"/>
            <p:cNvSpPr>
              <a:spLocks noChangeArrowheads="1"/>
            </p:cNvSpPr>
            <p:nvPr/>
          </p:nvSpPr>
          <p:spPr bwMode="auto">
            <a:xfrm>
              <a:off x="616" y="3370"/>
              <a:ext cx="1612" cy="241"/>
            </a:xfrm>
            <a:prstGeom prst="rect">
              <a:avLst/>
            </a:prstGeom>
            <a:noFill/>
            <a:ln>
              <a:noFill/>
            </a:ln>
          </p:spPr>
          <p:txBody>
            <a:bodyPr wrap="none" lIns="0" tIns="0" rIns="0" bIns="0">
              <a:spAutoFit/>
            </a:bodyPr>
            <a:lstStyle/>
            <a:p>
              <a:r>
                <a:rPr lang="zh-CN" altLang="en-US" sz="2600" b="1">
                  <a:latin typeface="Times New Roman" panose="02020603050405020304" charset="0"/>
                </a:rPr>
                <a:t>器的外引线排列图</a:t>
              </a:r>
            </a:p>
          </p:txBody>
        </p:sp>
        <p:sp>
          <p:nvSpPr>
            <p:cNvPr id="160872" name="Freeform 134"/>
            <p:cNvSpPr/>
            <p:nvPr/>
          </p:nvSpPr>
          <p:spPr bwMode="auto">
            <a:xfrm>
              <a:off x="1090" y="816"/>
              <a:ext cx="687" cy="2178"/>
            </a:xfrm>
            <a:custGeom>
              <a:avLst/>
              <a:gdLst>
                <a:gd name="T0" fmla="*/ 869 w 640"/>
                <a:gd name="T1" fmla="*/ 0 h 2028"/>
                <a:gd name="T2" fmla="*/ 1394 w 640"/>
                <a:gd name="T3" fmla="*/ 0 h 2028"/>
                <a:gd name="T4" fmla="*/ 1394 w 640"/>
                <a:gd name="T5" fmla="*/ 4445 h 2028"/>
                <a:gd name="T6" fmla="*/ 0 w 640"/>
                <a:gd name="T7" fmla="*/ 4445 h 2028"/>
                <a:gd name="T8" fmla="*/ 0 w 640"/>
                <a:gd name="T9" fmla="*/ 0 h 2028"/>
                <a:gd name="T10" fmla="*/ 525 w 640"/>
                <a:gd name="T11" fmla="*/ 0 h 2028"/>
                <a:gd name="T12" fmla="*/ 0 60000 65536"/>
                <a:gd name="T13" fmla="*/ 0 60000 65536"/>
                <a:gd name="T14" fmla="*/ 0 60000 65536"/>
                <a:gd name="T15" fmla="*/ 0 60000 65536"/>
                <a:gd name="T16" fmla="*/ 0 60000 65536"/>
                <a:gd name="T17" fmla="*/ 0 60000 65536"/>
                <a:gd name="T18" fmla="*/ 0 w 640"/>
                <a:gd name="T19" fmla="*/ 0 h 2028"/>
                <a:gd name="T20" fmla="*/ 640 w 640"/>
                <a:gd name="T21" fmla="*/ 2028 h 2028"/>
              </a:gdLst>
              <a:ahLst/>
              <a:cxnLst>
                <a:cxn ang="T12">
                  <a:pos x="T0" y="T1"/>
                </a:cxn>
                <a:cxn ang="T13">
                  <a:pos x="T2" y="T3"/>
                </a:cxn>
                <a:cxn ang="T14">
                  <a:pos x="T4" y="T5"/>
                </a:cxn>
                <a:cxn ang="T15">
                  <a:pos x="T6" y="T7"/>
                </a:cxn>
                <a:cxn ang="T16">
                  <a:pos x="T8" y="T9"/>
                </a:cxn>
                <a:cxn ang="T17">
                  <a:pos x="T10" y="T11"/>
                </a:cxn>
              </a:cxnLst>
              <a:rect l="T18" t="T19" r="T20" b="T21"/>
              <a:pathLst>
                <a:path w="640" h="2028">
                  <a:moveTo>
                    <a:pt x="399" y="0"/>
                  </a:moveTo>
                  <a:lnTo>
                    <a:pt x="640" y="0"/>
                  </a:lnTo>
                  <a:lnTo>
                    <a:pt x="640" y="2028"/>
                  </a:lnTo>
                  <a:lnTo>
                    <a:pt x="0" y="2028"/>
                  </a:lnTo>
                  <a:lnTo>
                    <a:pt x="0" y="0"/>
                  </a:lnTo>
                  <a:lnTo>
                    <a:pt x="241" y="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sp>
          <p:nvSpPr>
            <p:cNvPr id="160873" name="Rectangle 135"/>
            <p:cNvSpPr>
              <a:spLocks noChangeArrowheads="1"/>
            </p:cNvSpPr>
            <p:nvPr/>
          </p:nvSpPr>
          <p:spPr bwMode="auto">
            <a:xfrm>
              <a:off x="938" y="902"/>
              <a:ext cx="152" cy="138"/>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4" name="Rectangle 136"/>
            <p:cNvSpPr>
              <a:spLocks noChangeArrowheads="1"/>
            </p:cNvSpPr>
            <p:nvPr/>
          </p:nvSpPr>
          <p:spPr bwMode="auto">
            <a:xfrm>
              <a:off x="938" y="1173"/>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5" name="Rectangle 137"/>
            <p:cNvSpPr>
              <a:spLocks noChangeArrowheads="1"/>
            </p:cNvSpPr>
            <p:nvPr/>
          </p:nvSpPr>
          <p:spPr bwMode="auto">
            <a:xfrm>
              <a:off x="938" y="1445"/>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6" name="Rectangle 138"/>
            <p:cNvSpPr>
              <a:spLocks noChangeArrowheads="1"/>
            </p:cNvSpPr>
            <p:nvPr/>
          </p:nvSpPr>
          <p:spPr bwMode="auto">
            <a:xfrm>
              <a:off x="938" y="1705"/>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7" name="Rectangle 139"/>
            <p:cNvSpPr>
              <a:spLocks noChangeArrowheads="1"/>
            </p:cNvSpPr>
            <p:nvPr/>
          </p:nvSpPr>
          <p:spPr bwMode="auto">
            <a:xfrm>
              <a:off x="938" y="1983"/>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8" name="Rectangle 140"/>
            <p:cNvSpPr>
              <a:spLocks noChangeArrowheads="1"/>
            </p:cNvSpPr>
            <p:nvPr/>
          </p:nvSpPr>
          <p:spPr bwMode="auto">
            <a:xfrm>
              <a:off x="938" y="2254"/>
              <a:ext cx="152" cy="13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79" name="Rectangle 141"/>
            <p:cNvSpPr>
              <a:spLocks noChangeArrowheads="1"/>
            </p:cNvSpPr>
            <p:nvPr/>
          </p:nvSpPr>
          <p:spPr bwMode="auto">
            <a:xfrm>
              <a:off x="938" y="2510"/>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0" name="Rectangle 142"/>
            <p:cNvSpPr>
              <a:spLocks noChangeArrowheads="1"/>
            </p:cNvSpPr>
            <p:nvPr/>
          </p:nvSpPr>
          <p:spPr bwMode="auto">
            <a:xfrm>
              <a:off x="938" y="2786"/>
              <a:ext cx="152"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1" name="Rectangle 143"/>
            <p:cNvSpPr>
              <a:spLocks noChangeArrowheads="1"/>
            </p:cNvSpPr>
            <p:nvPr/>
          </p:nvSpPr>
          <p:spPr bwMode="auto">
            <a:xfrm>
              <a:off x="1777" y="2786"/>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2" name="Rectangle 144"/>
            <p:cNvSpPr>
              <a:spLocks noChangeArrowheads="1"/>
            </p:cNvSpPr>
            <p:nvPr/>
          </p:nvSpPr>
          <p:spPr bwMode="auto">
            <a:xfrm>
              <a:off x="1777" y="2254"/>
              <a:ext cx="151" cy="137"/>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3" name="Rectangle 145"/>
            <p:cNvSpPr>
              <a:spLocks noChangeArrowheads="1"/>
            </p:cNvSpPr>
            <p:nvPr/>
          </p:nvSpPr>
          <p:spPr bwMode="auto">
            <a:xfrm>
              <a:off x="1777" y="2510"/>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4" name="Rectangle 146"/>
            <p:cNvSpPr>
              <a:spLocks noChangeArrowheads="1"/>
            </p:cNvSpPr>
            <p:nvPr/>
          </p:nvSpPr>
          <p:spPr bwMode="auto">
            <a:xfrm>
              <a:off x="1777" y="1983"/>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5" name="Rectangle 147"/>
            <p:cNvSpPr>
              <a:spLocks noChangeArrowheads="1"/>
            </p:cNvSpPr>
            <p:nvPr/>
          </p:nvSpPr>
          <p:spPr bwMode="auto">
            <a:xfrm>
              <a:off x="1777" y="1705"/>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6" name="Rectangle 148"/>
            <p:cNvSpPr>
              <a:spLocks noChangeArrowheads="1"/>
            </p:cNvSpPr>
            <p:nvPr/>
          </p:nvSpPr>
          <p:spPr bwMode="auto">
            <a:xfrm>
              <a:off x="1777" y="1445"/>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7" name="Rectangle 149"/>
            <p:cNvSpPr>
              <a:spLocks noChangeArrowheads="1"/>
            </p:cNvSpPr>
            <p:nvPr/>
          </p:nvSpPr>
          <p:spPr bwMode="auto">
            <a:xfrm>
              <a:off x="1777" y="1173"/>
              <a:ext cx="151" cy="139"/>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8" name="Rectangle 150"/>
            <p:cNvSpPr>
              <a:spLocks noChangeArrowheads="1"/>
            </p:cNvSpPr>
            <p:nvPr/>
          </p:nvSpPr>
          <p:spPr bwMode="auto">
            <a:xfrm>
              <a:off x="1777" y="902"/>
              <a:ext cx="151" cy="138"/>
            </a:xfrm>
            <a:prstGeom prst="rect">
              <a:avLst/>
            </a:prstGeom>
            <a:noFill/>
            <a:ln w="38100">
              <a:solidFill>
                <a:schemeClr val="tx1"/>
              </a:solidFill>
              <a:miter lim="800000"/>
            </a:ln>
          </p:spPr>
          <p:txBody>
            <a:bodyPr/>
            <a:lstStyle/>
            <a:p>
              <a:endParaRPr lang="zh-CN" altLang="en-US">
                <a:latin typeface="Times New Roman" panose="02020603050405020304" charset="0"/>
              </a:endParaRPr>
            </a:p>
          </p:txBody>
        </p:sp>
        <p:sp>
          <p:nvSpPr>
            <p:cNvPr id="160889" name="Freeform 151"/>
            <p:cNvSpPr/>
            <p:nvPr/>
          </p:nvSpPr>
          <p:spPr bwMode="auto">
            <a:xfrm>
              <a:off x="1349" y="816"/>
              <a:ext cx="169" cy="86"/>
            </a:xfrm>
            <a:custGeom>
              <a:avLst/>
              <a:gdLst>
                <a:gd name="T0" fmla="*/ 0 w 158"/>
                <a:gd name="T1" fmla="*/ 0 h 80"/>
                <a:gd name="T2" fmla="*/ 21 w 158"/>
                <a:gd name="T3" fmla="*/ 88 h 80"/>
                <a:gd name="T4" fmla="*/ 83 w 158"/>
                <a:gd name="T5" fmla="*/ 156 h 80"/>
                <a:gd name="T6" fmla="*/ 168 w 158"/>
                <a:gd name="T7" fmla="*/ 176 h 80"/>
                <a:gd name="T8" fmla="*/ 246 w 158"/>
                <a:gd name="T9" fmla="*/ 156 h 80"/>
                <a:gd name="T10" fmla="*/ 310 w 158"/>
                <a:gd name="T11" fmla="*/ 88 h 80"/>
                <a:gd name="T12" fmla="*/ 332 w 158"/>
                <a:gd name="T13" fmla="*/ 0 h 80"/>
                <a:gd name="T14" fmla="*/ 0 60000 65536"/>
                <a:gd name="T15" fmla="*/ 0 60000 65536"/>
                <a:gd name="T16" fmla="*/ 0 60000 65536"/>
                <a:gd name="T17" fmla="*/ 0 60000 65536"/>
                <a:gd name="T18" fmla="*/ 0 60000 65536"/>
                <a:gd name="T19" fmla="*/ 0 60000 65536"/>
                <a:gd name="T20" fmla="*/ 0 60000 65536"/>
                <a:gd name="T21" fmla="*/ 0 w 158"/>
                <a:gd name="T22" fmla="*/ 0 h 80"/>
                <a:gd name="T23" fmla="*/ 158 w 158"/>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80">
                  <a:moveTo>
                    <a:pt x="0" y="0"/>
                  </a:moveTo>
                  <a:lnTo>
                    <a:pt x="10" y="40"/>
                  </a:lnTo>
                  <a:lnTo>
                    <a:pt x="40" y="70"/>
                  </a:lnTo>
                  <a:lnTo>
                    <a:pt x="80" y="80"/>
                  </a:lnTo>
                  <a:lnTo>
                    <a:pt x="118" y="70"/>
                  </a:lnTo>
                  <a:lnTo>
                    <a:pt x="148" y="40"/>
                  </a:lnTo>
                  <a:lnTo>
                    <a:pt x="158" y="0"/>
                  </a:lnTo>
                </a:path>
              </a:pathLst>
            </a:custGeom>
            <a:noFill/>
            <a:ln w="38100" cmpd="sng">
              <a:solidFill>
                <a:schemeClr val="tx1"/>
              </a:solidFill>
              <a:prstDash val="solid"/>
              <a:round/>
            </a:ln>
          </p:spPr>
          <p:txBody>
            <a:bodyPr/>
            <a:lstStyle/>
            <a:p>
              <a:endParaRPr lang="zh-CN" altLang="en-US">
                <a:latin typeface="Times New Roman" panose="02020603050405020304" charset="0"/>
              </a:endParaRPr>
            </a:p>
          </p:txBody>
        </p:sp>
        <p:grpSp>
          <p:nvGrpSpPr>
            <p:cNvPr id="160890" name="Group 152"/>
            <p:cNvGrpSpPr/>
            <p:nvPr/>
          </p:nvGrpSpPr>
          <p:grpSpPr bwMode="auto">
            <a:xfrm>
              <a:off x="2008" y="1127"/>
              <a:ext cx="101" cy="1794"/>
              <a:chOff x="4116" y="1127"/>
              <a:chExt cx="101" cy="1794"/>
            </a:xfrm>
          </p:grpSpPr>
          <p:grpSp>
            <p:nvGrpSpPr>
              <p:cNvPr id="160894" name="Group 153"/>
              <p:cNvGrpSpPr/>
              <p:nvPr/>
            </p:nvGrpSpPr>
            <p:grpSpPr bwMode="auto">
              <a:xfrm>
                <a:off x="4128" y="1127"/>
                <a:ext cx="89" cy="185"/>
                <a:chOff x="4022" y="1008"/>
                <a:chExt cx="89" cy="185"/>
              </a:xfrm>
            </p:grpSpPr>
            <p:sp>
              <p:nvSpPr>
                <p:cNvPr id="160913" name="Rectangle 154"/>
                <p:cNvSpPr>
                  <a:spLocks noChangeArrowheads="1"/>
                </p:cNvSpPr>
                <p:nvPr/>
              </p:nvSpPr>
              <p:spPr bwMode="auto">
                <a:xfrm>
                  <a:off x="4022" y="1008"/>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a</a:t>
                  </a:r>
                </a:p>
              </p:txBody>
            </p:sp>
            <p:sp>
              <p:nvSpPr>
                <p:cNvPr id="160914" name="Line 155"/>
                <p:cNvSpPr>
                  <a:spLocks noChangeShapeType="1"/>
                </p:cNvSpPr>
                <p:nvPr/>
              </p:nvSpPr>
              <p:spPr bwMode="auto">
                <a:xfrm flipH="1">
                  <a:off x="4028" y="1056"/>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5" name="Group 156"/>
              <p:cNvGrpSpPr/>
              <p:nvPr/>
            </p:nvGrpSpPr>
            <p:grpSpPr bwMode="auto">
              <a:xfrm>
                <a:off x="4118" y="1394"/>
                <a:ext cx="93" cy="185"/>
                <a:chOff x="4022" y="1276"/>
                <a:chExt cx="93" cy="185"/>
              </a:xfrm>
            </p:grpSpPr>
            <p:sp>
              <p:nvSpPr>
                <p:cNvPr id="160911" name="Rectangle 157"/>
                <p:cNvSpPr>
                  <a:spLocks noChangeArrowheads="1"/>
                </p:cNvSpPr>
                <p:nvPr/>
              </p:nvSpPr>
              <p:spPr bwMode="auto">
                <a:xfrm>
                  <a:off x="4022" y="1276"/>
                  <a:ext cx="77"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b</a:t>
                  </a:r>
                </a:p>
              </p:txBody>
            </p:sp>
            <p:sp>
              <p:nvSpPr>
                <p:cNvPr id="160912" name="Line 158"/>
                <p:cNvSpPr>
                  <a:spLocks noChangeShapeType="1"/>
                </p:cNvSpPr>
                <p:nvPr/>
              </p:nvSpPr>
              <p:spPr bwMode="auto">
                <a:xfrm flipH="1">
                  <a:off x="4032" y="129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6" name="Group 159"/>
              <p:cNvGrpSpPr/>
              <p:nvPr/>
            </p:nvGrpSpPr>
            <p:grpSpPr bwMode="auto">
              <a:xfrm>
                <a:off x="4120" y="1645"/>
                <a:ext cx="91" cy="186"/>
                <a:chOff x="4024" y="1527"/>
                <a:chExt cx="91" cy="186"/>
              </a:xfrm>
            </p:grpSpPr>
            <p:sp>
              <p:nvSpPr>
                <p:cNvPr id="160909" name="Rectangle 160"/>
                <p:cNvSpPr>
                  <a:spLocks noChangeArrowheads="1"/>
                </p:cNvSpPr>
                <p:nvPr/>
              </p:nvSpPr>
              <p:spPr bwMode="auto">
                <a:xfrm>
                  <a:off x="4024" y="1527"/>
                  <a:ext cx="69" cy="186"/>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c</a:t>
                  </a:r>
                </a:p>
              </p:txBody>
            </p:sp>
            <p:sp>
              <p:nvSpPr>
                <p:cNvPr id="160910" name="Line 161"/>
                <p:cNvSpPr>
                  <a:spLocks noChangeShapeType="1"/>
                </p:cNvSpPr>
                <p:nvPr/>
              </p:nvSpPr>
              <p:spPr bwMode="auto">
                <a:xfrm flipH="1">
                  <a:off x="4032" y="158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7" name="Group 162"/>
              <p:cNvGrpSpPr/>
              <p:nvPr/>
            </p:nvGrpSpPr>
            <p:grpSpPr bwMode="auto">
              <a:xfrm>
                <a:off x="4116" y="1920"/>
                <a:ext cx="95" cy="185"/>
                <a:chOff x="4020" y="1802"/>
                <a:chExt cx="95" cy="185"/>
              </a:xfrm>
            </p:grpSpPr>
            <p:sp>
              <p:nvSpPr>
                <p:cNvPr id="160907" name="Rectangle 163"/>
                <p:cNvSpPr>
                  <a:spLocks noChangeArrowheads="1"/>
                </p:cNvSpPr>
                <p:nvPr/>
              </p:nvSpPr>
              <p:spPr bwMode="auto">
                <a:xfrm>
                  <a:off x="4020" y="1802"/>
                  <a:ext cx="7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d</a:t>
                  </a:r>
                </a:p>
              </p:txBody>
            </p:sp>
            <p:sp>
              <p:nvSpPr>
                <p:cNvPr id="160908" name="Line 164"/>
                <p:cNvSpPr>
                  <a:spLocks noChangeShapeType="1"/>
                </p:cNvSpPr>
                <p:nvPr/>
              </p:nvSpPr>
              <p:spPr bwMode="auto">
                <a:xfrm flipH="1">
                  <a:off x="4032" y="1823"/>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8" name="Group 165"/>
              <p:cNvGrpSpPr/>
              <p:nvPr/>
            </p:nvGrpSpPr>
            <p:grpSpPr bwMode="auto">
              <a:xfrm>
                <a:off x="4116" y="2208"/>
                <a:ext cx="95" cy="185"/>
                <a:chOff x="4020" y="2079"/>
                <a:chExt cx="95" cy="185"/>
              </a:xfrm>
            </p:grpSpPr>
            <p:sp>
              <p:nvSpPr>
                <p:cNvPr id="160905" name="Rectangle 166"/>
                <p:cNvSpPr>
                  <a:spLocks noChangeArrowheads="1"/>
                </p:cNvSpPr>
                <p:nvPr/>
              </p:nvSpPr>
              <p:spPr bwMode="auto">
                <a:xfrm>
                  <a:off x="4020" y="2079"/>
                  <a:ext cx="69"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e</a:t>
                  </a:r>
                </a:p>
              </p:txBody>
            </p:sp>
            <p:sp>
              <p:nvSpPr>
                <p:cNvPr id="160906" name="Line 167"/>
                <p:cNvSpPr>
                  <a:spLocks noChangeShapeType="1"/>
                </p:cNvSpPr>
                <p:nvPr/>
              </p:nvSpPr>
              <p:spPr bwMode="auto">
                <a:xfrm flipH="1">
                  <a:off x="4032" y="2159"/>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899" name="Group 168"/>
              <p:cNvGrpSpPr/>
              <p:nvPr/>
            </p:nvGrpSpPr>
            <p:grpSpPr bwMode="auto">
              <a:xfrm>
                <a:off x="4116" y="2474"/>
                <a:ext cx="95" cy="185"/>
                <a:chOff x="4020" y="2400"/>
                <a:chExt cx="95" cy="185"/>
              </a:xfrm>
            </p:grpSpPr>
            <p:sp>
              <p:nvSpPr>
                <p:cNvPr id="160903" name="Rectangle 169"/>
                <p:cNvSpPr>
                  <a:spLocks noChangeArrowheads="1"/>
                </p:cNvSpPr>
                <p:nvPr/>
              </p:nvSpPr>
              <p:spPr bwMode="auto">
                <a:xfrm>
                  <a:off x="4020" y="2400"/>
                  <a:ext cx="51"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f</a:t>
                  </a:r>
                </a:p>
              </p:txBody>
            </p:sp>
            <p:sp>
              <p:nvSpPr>
                <p:cNvPr id="160904" name="Line 170"/>
                <p:cNvSpPr>
                  <a:spLocks noChangeShapeType="1"/>
                </p:cNvSpPr>
                <p:nvPr/>
              </p:nvSpPr>
              <p:spPr bwMode="auto">
                <a:xfrm flipH="1">
                  <a:off x="4032" y="2425"/>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nvGrpSpPr>
              <p:cNvPr id="160900" name="Group 171"/>
              <p:cNvGrpSpPr/>
              <p:nvPr/>
            </p:nvGrpSpPr>
            <p:grpSpPr bwMode="auto">
              <a:xfrm>
                <a:off x="4116" y="2736"/>
                <a:ext cx="95" cy="185"/>
                <a:chOff x="4020" y="2616"/>
                <a:chExt cx="95" cy="185"/>
              </a:xfrm>
            </p:grpSpPr>
            <p:sp>
              <p:nvSpPr>
                <p:cNvPr id="160901" name="Rectangle 172"/>
                <p:cNvSpPr>
                  <a:spLocks noChangeArrowheads="1"/>
                </p:cNvSpPr>
                <p:nvPr/>
              </p:nvSpPr>
              <p:spPr bwMode="auto">
                <a:xfrm>
                  <a:off x="4020" y="2616"/>
                  <a:ext cx="78" cy="185"/>
                </a:xfrm>
                <a:prstGeom prst="rect">
                  <a:avLst/>
                </a:prstGeom>
                <a:noFill/>
                <a:ln>
                  <a:noFill/>
                </a:ln>
              </p:spPr>
              <p:txBody>
                <a:bodyPr wrap="none" lIns="0" tIns="0" rIns="0" bIns="0">
                  <a:spAutoFit/>
                </a:bodyPr>
                <a:lstStyle/>
                <a:p>
                  <a:r>
                    <a:rPr lang="en-US" altLang="zh-CN" sz="2000" b="1" i="1">
                      <a:solidFill>
                        <a:srgbClr val="000099"/>
                      </a:solidFill>
                      <a:latin typeface="Times New Roman" panose="02020603050405020304" charset="0"/>
                    </a:rPr>
                    <a:t>g</a:t>
                  </a:r>
                </a:p>
              </p:txBody>
            </p:sp>
            <p:sp>
              <p:nvSpPr>
                <p:cNvPr id="160902" name="Line 173"/>
                <p:cNvSpPr>
                  <a:spLocks noChangeShapeType="1"/>
                </p:cNvSpPr>
                <p:nvPr/>
              </p:nvSpPr>
              <p:spPr bwMode="auto">
                <a:xfrm flipH="1">
                  <a:off x="4032" y="2687"/>
                  <a:ext cx="83" cy="1"/>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grpSp>
        <p:sp>
          <p:nvSpPr>
            <p:cNvPr id="160891" name="Line 174"/>
            <p:cNvSpPr>
              <a:spLocks noChangeShapeType="1"/>
            </p:cNvSpPr>
            <p:nvPr/>
          </p:nvSpPr>
          <p:spPr bwMode="auto">
            <a:xfrm>
              <a:off x="664" y="1392"/>
              <a:ext cx="192"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sp>
          <p:nvSpPr>
            <p:cNvPr id="160892" name="Line 175"/>
            <p:cNvSpPr>
              <a:spLocks noChangeShapeType="1"/>
            </p:cNvSpPr>
            <p:nvPr/>
          </p:nvSpPr>
          <p:spPr bwMode="auto">
            <a:xfrm>
              <a:off x="664" y="1655"/>
              <a:ext cx="192"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sp>
          <p:nvSpPr>
            <p:cNvPr id="160893" name="Line 176"/>
            <p:cNvSpPr>
              <a:spLocks noChangeShapeType="1"/>
            </p:cNvSpPr>
            <p:nvPr/>
          </p:nvSpPr>
          <p:spPr bwMode="auto">
            <a:xfrm>
              <a:off x="640" y="1920"/>
              <a:ext cx="240" cy="0"/>
            </a:xfrm>
            <a:prstGeom prst="line">
              <a:avLst/>
            </a:prstGeom>
            <a:noFill/>
            <a:ln w="19050">
              <a:solidFill>
                <a:srgbClr val="000099"/>
              </a:solidFill>
              <a:round/>
            </a:ln>
          </p:spPr>
          <p:txBody>
            <a:bodyPr/>
            <a:lstStyle/>
            <a:p>
              <a:endParaRPr lang="zh-CN" altLang="en-US">
                <a:latin typeface="Times New Roman" panose="02020603050405020304" charset="0"/>
              </a:endParaRPr>
            </a:p>
          </p:txBody>
        </p:sp>
      </p:grpSp>
      <p:sp>
        <p:nvSpPr>
          <p:cNvPr id="139441" name="AutoShape 177">
            <a:hlinkClick r:id="rId2" action="ppaction://program"/>
          </p:cNvPr>
          <p:cNvSpPr>
            <a:spLocks noChangeArrowheads="1"/>
          </p:cNvSpPr>
          <p:nvPr/>
        </p:nvSpPr>
        <p:spPr bwMode="auto">
          <a:xfrm>
            <a:off x="3886200" y="4724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9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762000" y="457200"/>
            <a:ext cx="6934200" cy="609600"/>
          </a:xfrm>
          <a:ln>
            <a:miter lim="800000"/>
          </a:ln>
        </p:spPr>
        <p:txBody>
          <a:bodyPr vert="horz" wrap="square" lIns="91440" tIns="45720" rIns="91440" bIns="45720" numCol="1" anchor="t" anchorCtr="0" compatLnSpc="1">
            <a:normAutofit fontScale="90000"/>
          </a:bodyPr>
          <a:lstStyle/>
          <a:p>
            <a:pPr eaLnBrk="1" hangingPunct="1"/>
            <a:r>
              <a:rPr lang="en-US" altLang="zh-CN" sz="3600" b="1">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7.9</a:t>
            </a:r>
            <a:r>
              <a:rPr lang="en-US" altLang="zh-CN" sz="3600" b="1">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数据分配器和数据选择器</a:t>
            </a:r>
          </a:p>
        </p:txBody>
      </p:sp>
      <p:sp>
        <p:nvSpPr>
          <p:cNvPr id="140291" name="Text Box 3"/>
          <p:cNvSpPr txBox="1">
            <a:spLocks noChangeArrowheads="1"/>
          </p:cNvSpPr>
          <p:nvPr/>
        </p:nvSpPr>
        <p:spPr bwMode="auto">
          <a:xfrm>
            <a:off x="685800" y="990600"/>
            <a:ext cx="7685088" cy="2441575"/>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b="1">
                <a:solidFill>
                  <a:srgbClr val="000000"/>
                </a:solidFill>
                <a:effectLst>
                  <a:outerShdw blurRad="38100" dist="38100" dir="2700000" algn="tl">
                    <a:srgbClr val="DDDDDD"/>
                  </a:outerShdw>
                </a:effectLst>
              </a:rPr>
              <a:t>        </a:t>
            </a:r>
            <a:r>
              <a:rPr lang="zh-CN" altLang="en-US" sz="2800" b="1">
                <a:solidFill>
                  <a:srgbClr val="000000"/>
                </a:solidFill>
                <a:effectLst>
                  <a:outerShdw blurRad="38100" dist="38100" dir="2700000" algn="tl">
                    <a:srgbClr val="DDDDDD"/>
                  </a:outerShdw>
                </a:effectLst>
              </a:rPr>
              <a:t>在数字电路中，当需要进行远距离多路数字</a:t>
            </a:r>
          </a:p>
          <a:p>
            <a:pPr eaLnBrk="1" hangingPunct="1">
              <a:lnSpc>
                <a:spcPct val="110000"/>
              </a:lnSpc>
            </a:pPr>
            <a:r>
              <a:rPr lang="zh-CN" altLang="en-US" sz="2800" b="1">
                <a:solidFill>
                  <a:srgbClr val="000000"/>
                </a:solidFill>
                <a:effectLst>
                  <a:outerShdw blurRad="38100" dist="38100" dir="2700000" algn="tl">
                    <a:srgbClr val="DDDDDD"/>
                  </a:outerShdw>
                </a:effectLst>
              </a:rPr>
              <a:t>传输时，为了减少传输线的数目，发送端常通过</a:t>
            </a:r>
          </a:p>
          <a:p>
            <a:pPr eaLnBrk="1" hangingPunct="1">
              <a:lnSpc>
                <a:spcPct val="110000"/>
              </a:lnSpc>
            </a:pPr>
            <a:r>
              <a:rPr lang="zh-CN" altLang="en-US" sz="2800" b="1">
                <a:solidFill>
                  <a:srgbClr val="000000"/>
                </a:solidFill>
                <a:effectLst>
                  <a:outerShdw blurRad="38100" dist="38100" dir="2700000" algn="tl">
                    <a:srgbClr val="DDDDDD"/>
                  </a:outerShdw>
                </a:effectLst>
              </a:rPr>
              <a:t>一条公共传输线，用多路选择器分时发送数据到</a:t>
            </a:r>
          </a:p>
          <a:p>
            <a:pPr eaLnBrk="1" hangingPunct="1">
              <a:lnSpc>
                <a:spcPct val="110000"/>
              </a:lnSpc>
            </a:pPr>
            <a:r>
              <a:rPr lang="zh-CN" altLang="en-US" sz="2800" b="1">
                <a:solidFill>
                  <a:srgbClr val="000000"/>
                </a:solidFill>
                <a:effectLst>
                  <a:outerShdw blurRad="38100" dist="38100" dir="2700000" algn="tl">
                    <a:srgbClr val="DDDDDD"/>
                  </a:outerShdw>
                </a:effectLst>
              </a:rPr>
              <a:t>接收端，接收端利用多路分配器分时将数据分配</a:t>
            </a:r>
          </a:p>
          <a:p>
            <a:pPr eaLnBrk="1" hangingPunct="1">
              <a:lnSpc>
                <a:spcPct val="110000"/>
              </a:lnSpc>
            </a:pPr>
            <a:r>
              <a:rPr lang="zh-CN" altLang="en-US" sz="2800" b="1">
                <a:solidFill>
                  <a:srgbClr val="000000"/>
                </a:solidFill>
                <a:effectLst>
                  <a:outerShdw blurRad="38100" dist="38100" dir="2700000" algn="tl">
                    <a:srgbClr val="DDDDDD"/>
                  </a:outerShdw>
                </a:effectLst>
              </a:rPr>
              <a:t>给各路接收端，其原理如图所示。</a:t>
            </a:r>
          </a:p>
        </p:txBody>
      </p:sp>
      <p:sp>
        <p:nvSpPr>
          <p:cNvPr id="161796" name="Rectangle 4"/>
          <p:cNvSpPr>
            <a:spLocks noChangeArrowheads="1"/>
          </p:cNvSpPr>
          <p:nvPr/>
        </p:nvSpPr>
        <p:spPr bwMode="auto">
          <a:xfrm flipH="1">
            <a:off x="6750050" y="295116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7" name="Rectangle 5"/>
          <p:cNvSpPr>
            <a:spLocks noChangeArrowheads="1"/>
          </p:cNvSpPr>
          <p:nvPr/>
        </p:nvSpPr>
        <p:spPr bwMode="auto">
          <a:xfrm>
            <a:off x="3429000" y="32115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8" name="Rectangle 6"/>
          <p:cNvSpPr>
            <a:spLocks noChangeArrowheads="1"/>
          </p:cNvSpPr>
          <p:nvPr/>
        </p:nvSpPr>
        <p:spPr bwMode="auto">
          <a:xfrm>
            <a:off x="2819400" y="32115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799" name="Rectangle 7"/>
          <p:cNvSpPr>
            <a:spLocks noChangeArrowheads="1"/>
          </p:cNvSpPr>
          <p:nvPr/>
        </p:nvSpPr>
        <p:spPr bwMode="auto">
          <a:xfrm>
            <a:off x="3352800" y="3124200"/>
            <a:ext cx="609600" cy="381000"/>
          </a:xfrm>
          <a:prstGeom prst="rect">
            <a:avLst/>
          </a:prstGeom>
          <a:noFill/>
          <a:ln>
            <a:noFill/>
          </a:ln>
        </p:spPr>
        <p:txBody>
          <a:bodyPr>
            <a:spAutoFit/>
          </a:bodyPr>
          <a:lstStyle/>
          <a:p>
            <a:pPr>
              <a:spcBef>
                <a:spcPct val="50000"/>
              </a:spcBef>
            </a:pPr>
            <a:endParaRPr lang="zh-CN" sz="2800" b="1" baseline="-25000">
              <a:solidFill>
                <a:srgbClr val="FF3300"/>
              </a:solidFill>
              <a:latin typeface="Times New Roman" panose="02020603050405020304" charset="0"/>
            </a:endParaRPr>
          </a:p>
        </p:txBody>
      </p:sp>
      <p:sp>
        <p:nvSpPr>
          <p:cNvPr id="161800" name="Rectangle 8"/>
          <p:cNvSpPr>
            <a:spLocks noChangeArrowheads="1"/>
          </p:cNvSpPr>
          <p:nvPr/>
        </p:nvSpPr>
        <p:spPr bwMode="auto">
          <a:xfrm>
            <a:off x="2819400" y="3219450"/>
            <a:ext cx="184150" cy="381000"/>
          </a:xfrm>
          <a:prstGeom prst="rect">
            <a:avLst/>
          </a:prstGeom>
          <a:noFill/>
          <a:ln>
            <a:noFill/>
          </a:ln>
        </p:spPr>
        <p:txBody>
          <a:bodyPr wrap="none">
            <a:spAutoFit/>
          </a:bodyPr>
          <a:lstStyle/>
          <a:p>
            <a:pPr>
              <a:spcBef>
                <a:spcPct val="50000"/>
              </a:spcBef>
            </a:pPr>
            <a:endParaRPr lang="zh-CN" sz="2800" b="1" baseline="-25000">
              <a:solidFill>
                <a:srgbClr val="FF3300"/>
              </a:solidFill>
              <a:latin typeface="Times New Roman" panose="02020603050405020304" charset="0"/>
            </a:endParaRPr>
          </a:p>
        </p:txBody>
      </p:sp>
      <p:sp>
        <p:nvSpPr>
          <p:cNvPr id="161801" name="Rectangle 9"/>
          <p:cNvSpPr>
            <a:spLocks noChangeArrowheads="1"/>
          </p:cNvSpPr>
          <p:nvPr/>
        </p:nvSpPr>
        <p:spPr bwMode="auto">
          <a:xfrm flipH="1">
            <a:off x="6750050" y="287496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2" name="Rectangle 10"/>
          <p:cNvSpPr>
            <a:spLocks noChangeArrowheads="1"/>
          </p:cNvSpPr>
          <p:nvPr/>
        </p:nvSpPr>
        <p:spPr bwMode="auto">
          <a:xfrm>
            <a:off x="3429000" y="31353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3" name="Rectangle 11"/>
          <p:cNvSpPr>
            <a:spLocks noChangeArrowheads="1"/>
          </p:cNvSpPr>
          <p:nvPr/>
        </p:nvSpPr>
        <p:spPr bwMode="auto">
          <a:xfrm>
            <a:off x="2819400" y="3135313"/>
            <a:ext cx="184150" cy="381000"/>
          </a:xfrm>
          <a:prstGeom prst="rect">
            <a:avLst/>
          </a:prstGeom>
          <a:noFill/>
          <a:ln>
            <a:noFill/>
          </a:ln>
        </p:spPr>
        <p:txBody>
          <a:bodyPr wrap="none">
            <a:spAutoFit/>
          </a:bodyPr>
          <a:lstStyle/>
          <a:p>
            <a:pPr>
              <a:spcBef>
                <a:spcPct val="50000"/>
              </a:spcBef>
            </a:pPr>
            <a:endParaRPr lang="zh-CN" sz="2800" b="1" baseline="-25000">
              <a:solidFill>
                <a:schemeClr val="bg1"/>
              </a:solidFill>
              <a:latin typeface="Times New Roman" panose="02020603050405020304" charset="0"/>
            </a:endParaRPr>
          </a:p>
        </p:txBody>
      </p:sp>
      <p:sp>
        <p:nvSpPr>
          <p:cNvPr id="161804" name="Rectangle 12"/>
          <p:cNvSpPr>
            <a:spLocks noChangeArrowheads="1"/>
          </p:cNvSpPr>
          <p:nvPr/>
        </p:nvSpPr>
        <p:spPr bwMode="auto">
          <a:xfrm>
            <a:off x="2819400" y="3143250"/>
            <a:ext cx="184150" cy="381000"/>
          </a:xfrm>
          <a:prstGeom prst="rect">
            <a:avLst/>
          </a:prstGeom>
          <a:noFill/>
          <a:ln>
            <a:noFill/>
          </a:ln>
        </p:spPr>
        <p:txBody>
          <a:bodyPr wrap="none">
            <a:spAutoFit/>
          </a:bodyPr>
          <a:lstStyle/>
          <a:p>
            <a:pPr>
              <a:spcBef>
                <a:spcPct val="50000"/>
              </a:spcBef>
            </a:pPr>
            <a:endParaRPr lang="zh-CN" sz="2800" b="1" baseline="-25000">
              <a:solidFill>
                <a:srgbClr val="FF3300"/>
              </a:solidFill>
              <a:latin typeface="Times New Roman" panose="02020603050405020304" charset="0"/>
            </a:endParaRPr>
          </a:p>
        </p:txBody>
      </p:sp>
      <p:sp>
        <p:nvSpPr>
          <p:cNvPr id="140301" name="AutoShape 13" descr="40%"/>
          <p:cNvSpPr>
            <a:spLocks noChangeArrowheads="1"/>
          </p:cNvSpPr>
          <p:nvPr/>
        </p:nvSpPr>
        <p:spPr bwMode="auto">
          <a:xfrm>
            <a:off x="3810000" y="5638800"/>
            <a:ext cx="1066800" cy="533400"/>
          </a:xfrm>
          <a:prstGeom prst="wedgeRoundRectCallout">
            <a:avLst>
              <a:gd name="adj1" fmla="val -109375"/>
              <a:gd name="adj2" fmla="val -296"/>
              <a:gd name="adj3" fmla="val 16667"/>
            </a:avLst>
          </a:prstGeom>
          <a:pattFill prst="pct40">
            <a:fgClr>
              <a:srgbClr val="FFCCCC"/>
            </a:fgClr>
            <a:bgClr>
              <a:srgbClr val="FFFFFF"/>
            </a:bgClr>
          </a:pattFill>
          <a:ln w="28575">
            <a:solidFill>
              <a:srgbClr val="FF3300"/>
            </a:solidFill>
            <a:miter lim="800000"/>
          </a:ln>
          <a:effectLst/>
        </p:spPr>
        <p:txBody>
          <a:bodyPr wrap="none" anchor="ctr"/>
          <a:lstStyle/>
          <a:p>
            <a:pPr algn="ctr">
              <a:spcBef>
                <a:spcPct val="50000"/>
              </a:spcBef>
              <a:defRPr/>
            </a:pPr>
            <a:r>
              <a:rPr lang="zh-CN" altLang="en-US" b="1">
                <a:solidFill>
                  <a:schemeClr val="accent2"/>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使能端</a:t>
            </a:r>
          </a:p>
        </p:txBody>
      </p:sp>
      <p:sp>
        <p:nvSpPr>
          <p:cNvPr id="140302" name="Rectangle 14"/>
          <p:cNvSpPr>
            <a:spLocks noChangeArrowheads="1"/>
          </p:cNvSpPr>
          <p:nvPr/>
        </p:nvSpPr>
        <p:spPr bwMode="auto">
          <a:xfrm>
            <a:off x="762000" y="5638800"/>
            <a:ext cx="1746250" cy="485775"/>
          </a:xfrm>
          <a:prstGeom prst="rect">
            <a:avLst/>
          </a:prstGeom>
          <a:noFill/>
          <a:ln w="28575">
            <a:solidFill>
              <a:srgbClr val="000099"/>
            </a:solidFill>
            <a:miter lim="800000"/>
          </a:ln>
          <a:effectLst/>
        </p:spPr>
        <p:txBody>
          <a:bodyPr wrap="none">
            <a:spAutoFit/>
          </a:bodyPr>
          <a:lstStyle/>
          <a:p>
            <a:pPr>
              <a:spcBef>
                <a:spcPct val="50000"/>
              </a:spcBef>
            </a:pPr>
            <a:r>
              <a:rPr lang="zh-CN" altLang="en-US" b="1">
                <a:solidFill>
                  <a:srgbClr val="CC0000"/>
                </a:solidFill>
                <a:effectLst>
                  <a:outerShdw blurRad="38100" dist="38100" dir="2700000" algn="tl">
                    <a:srgbClr val="DDDDDD"/>
                  </a:outerShdw>
                </a:effectLst>
                <a:latin typeface="Times New Roman" panose="02020603050405020304" charset="0"/>
              </a:rPr>
              <a:t>多路选择器</a:t>
            </a:r>
          </a:p>
        </p:txBody>
      </p:sp>
      <p:sp>
        <p:nvSpPr>
          <p:cNvPr id="140303" name="Rectangle 15"/>
          <p:cNvSpPr>
            <a:spLocks noChangeArrowheads="1"/>
          </p:cNvSpPr>
          <p:nvPr/>
        </p:nvSpPr>
        <p:spPr bwMode="auto">
          <a:xfrm>
            <a:off x="6629400" y="5638800"/>
            <a:ext cx="1746250" cy="485775"/>
          </a:xfrm>
          <a:prstGeom prst="rect">
            <a:avLst/>
          </a:prstGeom>
          <a:noFill/>
          <a:ln w="28575">
            <a:solidFill>
              <a:srgbClr val="000099"/>
            </a:solidFill>
            <a:miter lim="800000"/>
          </a:ln>
          <a:effectLst/>
        </p:spPr>
        <p:txBody>
          <a:bodyPr wrap="none">
            <a:spAutoFit/>
          </a:bodyPr>
          <a:lstStyle/>
          <a:p>
            <a:pPr>
              <a:spcBef>
                <a:spcPct val="50000"/>
              </a:spcBef>
              <a:defRPr/>
            </a:pPr>
            <a:r>
              <a:rPr lang="zh-CN" altLang="en-US" b="1">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多路分配器</a:t>
            </a:r>
          </a:p>
        </p:txBody>
      </p:sp>
      <p:grpSp>
        <p:nvGrpSpPr>
          <p:cNvPr id="2" name="Group 16"/>
          <p:cNvGrpSpPr/>
          <p:nvPr/>
        </p:nvGrpSpPr>
        <p:grpSpPr bwMode="auto">
          <a:xfrm>
            <a:off x="609600" y="3392488"/>
            <a:ext cx="7781925" cy="2808287"/>
            <a:chOff x="384" y="2137"/>
            <a:chExt cx="4902" cy="1769"/>
          </a:xfrm>
        </p:grpSpPr>
        <p:sp>
          <p:nvSpPr>
            <p:cNvPr id="140305" name="Text Box 17"/>
            <p:cNvSpPr txBox="1">
              <a:spLocks noChangeArrowheads="1"/>
            </p:cNvSpPr>
            <p:nvPr/>
          </p:nvSpPr>
          <p:spPr bwMode="auto">
            <a:xfrm>
              <a:off x="384" y="2688"/>
              <a:ext cx="385" cy="733"/>
            </a:xfrm>
            <a:prstGeom prst="rect">
              <a:avLst/>
            </a:prstGeom>
            <a:noFill/>
            <a:ln w="9525">
              <a:noFill/>
              <a:miter lim="800000"/>
            </a:ln>
            <a:effectLst/>
          </p:spPr>
          <p:txBody>
            <a:bodyPr vert="eaVert"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发送端</a:t>
              </a:r>
            </a:p>
          </p:txBody>
        </p:sp>
        <p:sp>
          <p:nvSpPr>
            <p:cNvPr id="140306" name="Text Box 18"/>
            <p:cNvSpPr txBox="1">
              <a:spLocks noChangeArrowheads="1"/>
            </p:cNvSpPr>
            <p:nvPr/>
          </p:nvSpPr>
          <p:spPr bwMode="auto">
            <a:xfrm>
              <a:off x="4901" y="2736"/>
              <a:ext cx="385" cy="733"/>
            </a:xfrm>
            <a:prstGeom prst="rect">
              <a:avLst/>
            </a:prstGeom>
            <a:noFill/>
            <a:ln w="9525">
              <a:noFill/>
              <a:miter lim="800000"/>
            </a:ln>
            <a:effectLst/>
          </p:spPr>
          <p:txBody>
            <a:bodyPr vert="eaVert"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接收端</a:t>
              </a:r>
            </a:p>
          </p:txBody>
        </p:sp>
        <p:grpSp>
          <p:nvGrpSpPr>
            <p:cNvPr id="161821" name="Group 19"/>
            <p:cNvGrpSpPr/>
            <p:nvPr/>
          </p:nvGrpSpPr>
          <p:grpSpPr bwMode="auto">
            <a:xfrm>
              <a:off x="3024" y="2832"/>
              <a:ext cx="916" cy="287"/>
              <a:chOff x="3179" y="3031"/>
              <a:chExt cx="916" cy="287"/>
            </a:xfrm>
          </p:grpSpPr>
          <p:sp>
            <p:nvSpPr>
              <p:cNvPr id="161888" name="Oval 20"/>
              <p:cNvSpPr>
                <a:spLocks noChangeArrowheads="1"/>
              </p:cNvSpPr>
              <p:nvPr/>
            </p:nvSpPr>
            <p:spPr bwMode="auto">
              <a:xfrm flipH="1">
                <a:off x="3729" y="323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9" name="Line 21"/>
              <p:cNvSpPr>
                <a:spLocks noChangeShapeType="1"/>
              </p:cNvSpPr>
              <p:nvPr/>
            </p:nvSpPr>
            <p:spPr bwMode="auto">
              <a:xfrm flipH="1">
                <a:off x="3179" y="3277"/>
                <a:ext cx="550" cy="0"/>
              </a:xfrm>
              <a:prstGeom prst="line">
                <a:avLst/>
              </a:prstGeom>
              <a:noFill/>
              <a:ln w="28575">
                <a:solidFill>
                  <a:srgbClr val="333300"/>
                </a:solidFill>
                <a:round/>
                <a:headEnd type="triangle" w="med" len="med"/>
              </a:ln>
            </p:spPr>
            <p:txBody>
              <a:bodyPr wrap="none" anchor="ctr"/>
              <a:lstStyle/>
              <a:p>
                <a:endParaRPr lang="zh-CN" altLang="en-US">
                  <a:latin typeface="Times New Roman" panose="02020603050405020304" charset="0"/>
                </a:endParaRPr>
              </a:p>
            </p:txBody>
          </p:sp>
          <p:sp>
            <p:nvSpPr>
              <p:cNvPr id="161890" name="Line 22"/>
              <p:cNvSpPr>
                <a:spLocks noChangeShapeType="1"/>
              </p:cNvSpPr>
              <p:nvPr/>
            </p:nvSpPr>
            <p:spPr bwMode="auto">
              <a:xfrm flipV="1">
                <a:off x="3820" y="3031"/>
                <a:ext cx="275" cy="205"/>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61822" name="Text Box 23"/>
            <p:cNvSpPr txBox="1">
              <a:spLocks noChangeArrowheads="1"/>
            </p:cNvSpPr>
            <p:nvPr/>
          </p:nvSpPr>
          <p:spPr bwMode="auto">
            <a:xfrm flipH="1">
              <a:off x="3120" y="2784"/>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chemeClr val="accent2"/>
                  </a:solidFill>
                </a:rPr>
                <a:t>I</a:t>
              </a:r>
            </a:p>
          </p:txBody>
        </p:sp>
        <p:sp>
          <p:nvSpPr>
            <p:cNvPr id="161823" name="Rectangle 24"/>
            <p:cNvSpPr>
              <a:spLocks noChangeArrowheads="1"/>
            </p:cNvSpPr>
            <p:nvPr/>
          </p:nvSpPr>
          <p:spPr bwMode="auto">
            <a:xfrm>
              <a:off x="1392" y="2698"/>
              <a:ext cx="720" cy="80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61824" name="Group 25"/>
            <p:cNvGrpSpPr/>
            <p:nvPr/>
          </p:nvGrpSpPr>
          <p:grpSpPr bwMode="auto">
            <a:xfrm>
              <a:off x="1008" y="2784"/>
              <a:ext cx="674" cy="624"/>
              <a:chOff x="705" y="2951"/>
              <a:chExt cx="962" cy="697"/>
            </a:xfrm>
          </p:grpSpPr>
          <p:sp>
            <p:nvSpPr>
              <p:cNvPr id="161876" name="Line 26"/>
              <p:cNvSpPr>
                <a:spLocks noChangeShapeType="1"/>
              </p:cNvSpPr>
              <p:nvPr/>
            </p:nvSpPr>
            <p:spPr bwMode="auto">
              <a:xfrm>
                <a:off x="796" y="299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7" name="Line 27"/>
              <p:cNvSpPr>
                <a:spLocks noChangeShapeType="1"/>
              </p:cNvSpPr>
              <p:nvPr/>
            </p:nvSpPr>
            <p:spPr bwMode="auto">
              <a:xfrm>
                <a:off x="796" y="319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8" name="Line 28"/>
              <p:cNvSpPr>
                <a:spLocks noChangeShapeType="1"/>
              </p:cNvSpPr>
              <p:nvPr/>
            </p:nvSpPr>
            <p:spPr bwMode="auto">
              <a:xfrm>
                <a:off x="796" y="340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9" name="Line 29"/>
              <p:cNvSpPr>
                <a:spLocks noChangeShapeType="1"/>
              </p:cNvSpPr>
              <p:nvPr/>
            </p:nvSpPr>
            <p:spPr bwMode="auto">
              <a:xfrm>
                <a:off x="796" y="360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0" name="Oval 30"/>
              <p:cNvSpPr>
                <a:spLocks noChangeArrowheads="1"/>
              </p:cNvSpPr>
              <p:nvPr/>
            </p:nvSpPr>
            <p:spPr bwMode="auto">
              <a:xfrm>
                <a:off x="705" y="2951"/>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1" name="Oval 31"/>
              <p:cNvSpPr>
                <a:spLocks noChangeArrowheads="1"/>
              </p:cNvSpPr>
              <p:nvPr/>
            </p:nvSpPr>
            <p:spPr bwMode="auto">
              <a:xfrm>
                <a:off x="705" y="315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2" name="Oval 32"/>
              <p:cNvSpPr>
                <a:spLocks noChangeArrowheads="1"/>
              </p:cNvSpPr>
              <p:nvPr/>
            </p:nvSpPr>
            <p:spPr bwMode="auto">
              <a:xfrm>
                <a:off x="705" y="3362"/>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3" name="Oval 33"/>
              <p:cNvSpPr>
                <a:spLocks noChangeArrowheads="1"/>
              </p:cNvSpPr>
              <p:nvPr/>
            </p:nvSpPr>
            <p:spPr bwMode="auto">
              <a:xfrm>
                <a:off x="705" y="356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4" name="Oval 34"/>
              <p:cNvSpPr>
                <a:spLocks noChangeArrowheads="1"/>
              </p:cNvSpPr>
              <p:nvPr/>
            </p:nvSpPr>
            <p:spPr bwMode="auto">
              <a:xfrm>
                <a:off x="1575" y="2951"/>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5" name="Oval 35"/>
              <p:cNvSpPr>
                <a:spLocks noChangeArrowheads="1"/>
              </p:cNvSpPr>
              <p:nvPr/>
            </p:nvSpPr>
            <p:spPr bwMode="auto">
              <a:xfrm>
                <a:off x="1575" y="356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6" name="Oval 36"/>
              <p:cNvSpPr>
                <a:spLocks noChangeArrowheads="1"/>
              </p:cNvSpPr>
              <p:nvPr/>
            </p:nvSpPr>
            <p:spPr bwMode="auto">
              <a:xfrm>
                <a:off x="1575" y="3362"/>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87" name="Oval 37"/>
              <p:cNvSpPr>
                <a:spLocks noChangeArrowheads="1"/>
              </p:cNvSpPr>
              <p:nvPr/>
            </p:nvSpPr>
            <p:spPr bwMode="auto">
              <a:xfrm>
                <a:off x="1575" y="315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25" name="Group 38"/>
            <p:cNvGrpSpPr/>
            <p:nvPr/>
          </p:nvGrpSpPr>
          <p:grpSpPr bwMode="auto">
            <a:xfrm>
              <a:off x="1728" y="3504"/>
              <a:ext cx="91" cy="244"/>
              <a:chOff x="1759" y="3813"/>
              <a:chExt cx="91" cy="244"/>
            </a:xfrm>
          </p:grpSpPr>
          <p:sp>
            <p:nvSpPr>
              <p:cNvPr id="161874" name="Line 39"/>
              <p:cNvSpPr>
                <a:spLocks noChangeShapeType="1"/>
              </p:cNvSpPr>
              <p:nvPr/>
            </p:nvSpPr>
            <p:spPr bwMode="auto">
              <a:xfrm>
                <a:off x="1804" y="3813"/>
                <a:ext cx="0" cy="16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5" name="Oval 40"/>
              <p:cNvSpPr>
                <a:spLocks noChangeArrowheads="1"/>
              </p:cNvSpPr>
              <p:nvPr/>
            </p:nvSpPr>
            <p:spPr bwMode="auto">
              <a:xfrm>
                <a:off x="1759" y="3975"/>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26" name="Group 41"/>
            <p:cNvGrpSpPr/>
            <p:nvPr/>
          </p:nvGrpSpPr>
          <p:grpSpPr bwMode="auto">
            <a:xfrm>
              <a:off x="1680" y="2832"/>
              <a:ext cx="916" cy="288"/>
              <a:chOff x="1667" y="3032"/>
              <a:chExt cx="916" cy="288"/>
            </a:xfrm>
          </p:grpSpPr>
          <p:sp>
            <p:nvSpPr>
              <p:cNvPr id="161871" name="Oval 42"/>
              <p:cNvSpPr>
                <a:spLocks noChangeArrowheads="1"/>
              </p:cNvSpPr>
              <p:nvPr/>
            </p:nvSpPr>
            <p:spPr bwMode="auto">
              <a:xfrm>
                <a:off x="1942" y="3238"/>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72" name="Line 43"/>
              <p:cNvSpPr>
                <a:spLocks noChangeShapeType="1"/>
              </p:cNvSpPr>
              <p:nvPr/>
            </p:nvSpPr>
            <p:spPr bwMode="auto">
              <a:xfrm>
                <a:off x="2034" y="3279"/>
                <a:ext cx="549" cy="0"/>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1873" name="Line 44"/>
              <p:cNvSpPr>
                <a:spLocks noChangeShapeType="1"/>
              </p:cNvSpPr>
              <p:nvPr/>
            </p:nvSpPr>
            <p:spPr bwMode="auto">
              <a:xfrm flipH="1" flipV="1">
                <a:off x="1667" y="3032"/>
                <a:ext cx="275" cy="206"/>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grpSp>
        <p:sp>
          <p:nvSpPr>
            <p:cNvPr id="161827" name="Text Box 45"/>
            <p:cNvSpPr txBox="1">
              <a:spLocks noChangeArrowheads="1"/>
            </p:cNvSpPr>
            <p:nvPr/>
          </p:nvSpPr>
          <p:spPr bwMode="auto">
            <a:xfrm>
              <a:off x="2208" y="2784"/>
              <a:ext cx="240"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solidFill>
                    <a:schemeClr val="accent2"/>
                  </a:solidFill>
                </a:rPr>
                <a:t>Y</a:t>
              </a:r>
            </a:p>
          </p:txBody>
        </p:sp>
        <p:sp>
          <p:nvSpPr>
            <p:cNvPr id="161828" name="Rectangle 46"/>
            <p:cNvSpPr>
              <a:spLocks noChangeArrowheads="1"/>
            </p:cNvSpPr>
            <p:nvPr/>
          </p:nvSpPr>
          <p:spPr bwMode="auto">
            <a:xfrm>
              <a:off x="672" y="3216"/>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0</a:t>
              </a:r>
            </a:p>
          </p:txBody>
        </p:sp>
        <p:sp>
          <p:nvSpPr>
            <p:cNvPr id="161829" name="Rectangle 47"/>
            <p:cNvSpPr>
              <a:spLocks noChangeArrowheads="1"/>
            </p:cNvSpPr>
            <p:nvPr/>
          </p:nvSpPr>
          <p:spPr bwMode="auto">
            <a:xfrm>
              <a:off x="672" y="3010"/>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1</a:t>
              </a:r>
            </a:p>
          </p:txBody>
        </p:sp>
        <p:sp>
          <p:nvSpPr>
            <p:cNvPr id="161830" name="Rectangle 48"/>
            <p:cNvSpPr>
              <a:spLocks noChangeArrowheads="1"/>
            </p:cNvSpPr>
            <p:nvPr/>
          </p:nvSpPr>
          <p:spPr bwMode="auto">
            <a:xfrm>
              <a:off x="672" y="2837"/>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2</a:t>
              </a:r>
            </a:p>
          </p:txBody>
        </p:sp>
        <p:sp>
          <p:nvSpPr>
            <p:cNvPr id="161831" name="Rectangle 49"/>
            <p:cNvSpPr>
              <a:spLocks noChangeArrowheads="1"/>
            </p:cNvSpPr>
            <p:nvPr/>
          </p:nvSpPr>
          <p:spPr bwMode="auto">
            <a:xfrm>
              <a:off x="672" y="2632"/>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3</a:t>
              </a:r>
            </a:p>
          </p:txBody>
        </p:sp>
        <p:sp>
          <p:nvSpPr>
            <p:cNvPr id="161832" name="Rectangle 50"/>
            <p:cNvSpPr>
              <a:spLocks noChangeArrowheads="1"/>
            </p:cNvSpPr>
            <p:nvPr/>
          </p:nvSpPr>
          <p:spPr bwMode="auto">
            <a:xfrm>
              <a:off x="1824" y="3552"/>
              <a:ext cx="241" cy="327"/>
            </a:xfrm>
            <a:prstGeom prst="rect">
              <a:avLst/>
            </a:prstGeom>
            <a:noFill/>
            <a:ln>
              <a:noFill/>
            </a:ln>
          </p:spPr>
          <p:txBody>
            <a:bodyPr wrap="none">
              <a:spAutoFit/>
            </a:bodyPr>
            <a:lstStyle/>
            <a:p>
              <a:pPr>
                <a:spcBef>
                  <a:spcPct val="50000"/>
                </a:spcBef>
              </a:pPr>
              <a:r>
                <a:rPr lang="en-US" altLang="zh-CN" sz="2800" b="1" i="1">
                  <a:solidFill>
                    <a:srgbClr val="003366"/>
                  </a:solidFill>
                  <a:latin typeface="Times New Roman" panose="02020603050405020304" charset="0"/>
                </a:rPr>
                <a:t>S</a:t>
              </a:r>
              <a:endParaRPr lang="en-US" altLang="zh-CN" sz="2800" b="1" baseline="-25000">
                <a:solidFill>
                  <a:srgbClr val="003366"/>
                </a:solidFill>
                <a:latin typeface="Times New Roman" panose="02020603050405020304" charset="0"/>
              </a:endParaRPr>
            </a:p>
          </p:txBody>
        </p:sp>
        <p:grpSp>
          <p:nvGrpSpPr>
            <p:cNvPr id="161833" name="Group 51"/>
            <p:cNvGrpSpPr/>
            <p:nvPr/>
          </p:nvGrpSpPr>
          <p:grpSpPr bwMode="auto">
            <a:xfrm>
              <a:off x="1440" y="2137"/>
              <a:ext cx="638" cy="563"/>
              <a:chOff x="1514" y="2183"/>
              <a:chExt cx="638" cy="563"/>
            </a:xfrm>
          </p:grpSpPr>
          <p:sp>
            <p:nvSpPr>
              <p:cNvPr id="161865" name="Line 52"/>
              <p:cNvSpPr>
                <a:spLocks noChangeShapeType="1"/>
              </p:cNvSpPr>
              <p:nvPr/>
            </p:nvSpPr>
            <p:spPr bwMode="auto">
              <a:xfrm>
                <a:off x="1667"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6" name="Line 53"/>
              <p:cNvSpPr>
                <a:spLocks noChangeShapeType="1"/>
              </p:cNvSpPr>
              <p:nvPr/>
            </p:nvSpPr>
            <p:spPr bwMode="auto">
              <a:xfrm>
                <a:off x="1988"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7" name="Oval 54"/>
              <p:cNvSpPr>
                <a:spLocks noChangeArrowheads="1"/>
              </p:cNvSpPr>
              <p:nvPr/>
            </p:nvSpPr>
            <p:spPr bwMode="auto">
              <a:xfrm>
                <a:off x="1621"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8" name="Oval 55"/>
              <p:cNvSpPr>
                <a:spLocks noChangeArrowheads="1"/>
              </p:cNvSpPr>
              <p:nvPr/>
            </p:nvSpPr>
            <p:spPr bwMode="auto">
              <a:xfrm>
                <a:off x="1942"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9" name="Rectangle 56"/>
              <p:cNvSpPr>
                <a:spLocks noChangeArrowheads="1"/>
              </p:cNvSpPr>
              <p:nvPr/>
            </p:nvSpPr>
            <p:spPr bwMode="auto">
              <a:xfrm>
                <a:off x="1813" y="2191"/>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CC0000"/>
                    </a:solidFill>
                    <a:latin typeface="Times New Roman" panose="02020603050405020304" charset="0"/>
                  </a:rPr>
                  <a:t>A</a:t>
                </a:r>
                <a:r>
                  <a:rPr lang="en-US" altLang="zh-CN" sz="2800" b="1" baseline="-25000">
                    <a:solidFill>
                      <a:srgbClr val="CC0000"/>
                    </a:solidFill>
                    <a:latin typeface="Times New Roman" panose="02020603050405020304" charset="0"/>
                  </a:rPr>
                  <a:t>1</a:t>
                </a:r>
              </a:p>
            </p:txBody>
          </p:sp>
          <p:sp>
            <p:nvSpPr>
              <p:cNvPr id="161870" name="Rectangle 57"/>
              <p:cNvSpPr>
                <a:spLocks noChangeArrowheads="1"/>
              </p:cNvSpPr>
              <p:nvPr/>
            </p:nvSpPr>
            <p:spPr bwMode="auto">
              <a:xfrm>
                <a:off x="1514" y="2183"/>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CC0000"/>
                    </a:solidFill>
                    <a:latin typeface="Times New Roman" panose="02020603050405020304" charset="0"/>
                  </a:rPr>
                  <a:t>A</a:t>
                </a:r>
                <a:r>
                  <a:rPr lang="en-US" altLang="zh-CN" sz="2800" b="1" baseline="-25000">
                    <a:solidFill>
                      <a:srgbClr val="CC0000"/>
                    </a:solidFill>
                    <a:latin typeface="Times New Roman" panose="02020603050405020304" charset="0"/>
                  </a:rPr>
                  <a:t>0</a:t>
                </a:r>
              </a:p>
            </p:txBody>
          </p:sp>
        </p:grpSp>
        <p:sp>
          <p:nvSpPr>
            <p:cNvPr id="161834" name="Line 58"/>
            <p:cNvSpPr>
              <a:spLocks noChangeShapeType="1"/>
            </p:cNvSpPr>
            <p:nvPr/>
          </p:nvSpPr>
          <p:spPr bwMode="auto">
            <a:xfrm>
              <a:off x="2592" y="3072"/>
              <a:ext cx="480" cy="0"/>
            </a:xfrm>
            <a:prstGeom prst="line">
              <a:avLst/>
            </a:prstGeom>
            <a:noFill/>
            <a:ln w="38100">
              <a:solidFill>
                <a:srgbClr val="FF3300"/>
              </a:solidFill>
              <a:prstDash val="dash"/>
              <a:round/>
            </a:ln>
          </p:spPr>
          <p:txBody>
            <a:bodyPr wrap="none" anchor="ctr"/>
            <a:lstStyle/>
            <a:p>
              <a:endParaRPr lang="zh-CN" altLang="en-US">
                <a:latin typeface="Times New Roman" panose="02020603050405020304" charset="0"/>
              </a:endParaRPr>
            </a:p>
          </p:txBody>
        </p:sp>
        <p:sp>
          <p:nvSpPr>
            <p:cNvPr id="140347" name="Text Box 59"/>
            <p:cNvSpPr txBox="1">
              <a:spLocks noChangeArrowheads="1"/>
            </p:cNvSpPr>
            <p:nvPr/>
          </p:nvSpPr>
          <p:spPr bwMode="auto">
            <a:xfrm>
              <a:off x="2400" y="3120"/>
              <a:ext cx="698" cy="288"/>
            </a:xfrm>
            <a:prstGeom prst="rect">
              <a:avLst/>
            </a:prstGeom>
            <a:noFill/>
            <a:ln w="9525">
              <a:noFill/>
              <a:miter lim="800000"/>
            </a:ln>
            <a:effectLst/>
          </p:spPr>
          <p:txBody>
            <a:bodyPr wrap="none">
              <a:spAutoFit/>
            </a:bodyPr>
            <a:lstStyle/>
            <a:p>
              <a:pPr>
                <a:spcBef>
                  <a:spcPct val="50000"/>
                </a:spcBef>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传输线</a:t>
              </a:r>
            </a:p>
          </p:txBody>
        </p:sp>
        <p:sp>
          <p:nvSpPr>
            <p:cNvPr id="161836" name="Rectangle 60"/>
            <p:cNvSpPr>
              <a:spLocks noChangeArrowheads="1"/>
            </p:cNvSpPr>
            <p:nvPr/>
          </p:nvSpPr>
          <p:spPr bwMode="auto">
            <a:xfrm>
              <a:off x="3408" y="2736"/>
              <a:ext cx="720" cy="806"/>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grpSp>
          <p:nvGrpSpPr>
            <p:cNvPr id="161837" name="Group 61"/>
            <p:cNvGrpSpPr/>
            <p:nvPr/>
          </p:nvGrpSpPr>
          <p:grpSpPr bwMode="auto">
            <a:xfrm>
              <a:off x="3960" y="2806"/>
              <a:ext cx="674" cy="624"/>
              <a:chOff x="705" y="2951"/>
              <a:chExt cx="962" cy="697"/>
            </a:xfrm>
          </p:grpSpPr>
          <p:sp>
            <p:nvSpPr>
              <p:cNvPr id="161853" name="Line 62"/>
              <p:cNvSpPr>
                <a:spLocks noChangeShapeType="1"/>
              </p:cNvSpPr>
              <p:nvPr/>
            </p:nvSpPr>
            <p:spPr bwMode="auto">
              <a:xfrm>
                <a:off x="796" y="299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4" name="Line 63"/>
              <p:cNvSpPr>
                <a:spLocks noChangeShapeType="1"/>
              </p:cNvSpPr>
              <p:nvPr/>
            </p:nvSpPr>
            <p:spPr bwMode="auto">
              <a:xfrm>
                <a:off x="796" y="319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5" name="Line 64"/>
              <p:cNvSpPr>
                <a:spLocks noChangeShapeType="1"/>
              </p:cNvSpPr>
              <p:nvPr/>
            </p:nvSpPr>
            <p:spPr bwMode="auto">
              <a:xfrm>
                <a:off x="796" y="3402"/>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6" name="Line 65"/>
              <p:cNvSpPr>
                <a:spLocks noChangeShapeType="1"/>
              </p:cNvSpPr>
              <p:nvPr/>
            </p:nvSpPr>
            <p:spPr bwMode="auto">
              <a:xfrm>
                <a:off x="796" y="3607"/>
                <a:ext cx="779"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7" name="Oval 66"/>
              <p:cNvSpPr>
                <a:spLocks noChangeArrowheads="1"/>
              </p:cNvSpPr>
              <p:nvPr/>
            </p:nvSpPr>
            <p:spPr bwMode="auto">
              <a:xfrm>
                <a:off x="705" y="2951"/>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8" name="Oval 67"/>
              <p:cNvSpPr>
                <a:spLocks noChangeArrowheads="1"/>
              </p:cNvSpPr>
              <p:nvPr/>
            </p:nvSpPr>
            <p:spPr bwMode="auto">
              <a:xfrm>
                <a:off x="705" y="315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9" name="Oval 68"/>
              <p:cNvSpPr>
                <a:spLocks noChangeArrowheads="1"/>
              </p:cNvSpPr>
              <p:nvPr/>
            </p:nvSpPr>
            <p:spPr bwMode="auto">
              <a:xfrm>
                <a:off x="705" y="3362"/>
                <a:ext cx="91"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0" name="Oval 69"/>
              <p:cNvSpPr>
                <a:spLocks noChangeArrowheads="1"/>
              </p:cNvSpPr>
              <p:nvPr/>
            </p:nvSpPr>
            <p:spPr bwMode="auto">
              <a:xfrm>
                <a:off x="705" y="3566"/>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1" name="Oval 70"/>
              <p:cNvSpPr>
                <a:spLocks noChangeArrowheads="1"/>
              </p:cNvSpPr>
              <p:nvPr/>
            </p:nvSpPr>
            <p:spPr bwMode="auto">
              <a:xfrm>
                <a:off x="1575" y="2951"/>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2" name="Oval 71"/>
              <p:cNvSpPr>
                <a:spLocks noChangeArrowheads="1"/>
              </p:cNvSpPr>
              <p:nvPr/>
            </p:nvSpPr>
            <p:spPr bwMode="auto">
              <a:xfrm>
                <a:off x="1575" y="356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3" name="Oval 72"/>
              <p:cNvSpPr>
                <a:spLocks noChangeArrowheads="1"/>
              </p:cNvSpPr>
              <p:nvPr/>
            </p:nvSpPr>
            <p:spPr bwMode="auto">
              <a:xfrm>
                <a:off x="1575" y="3362"/>
                <a:ext cx="92" cy="81"/>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64" name="Oval 73"/>
              <p:cNvSpPr>
                <a:spLocks noChangeArrowheads="1"/>
              </p:cNvSpPr>
              <p:nvPr/>
            </p:nvSpPr>
            <p:spPr bwMode="auto">
              <a:xfrm>
                <a:off x="1575" y="3156"/>
                <a:ext cx="92"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nvGrpSpPr>
            <p:cNvPr id="161838" name="Group 74"/>
            <p:cNvGrpSpPr/>
            <p:nvPr/>
          </p:nvGrpSpPr>
          <p:grpSpPr bwMode="auto">
            <a:xfrm>
              <a:off x="3456" y="2160"/>
              <a:ext cx="638" cy="563"/>
              <a:chOff x="1514" y="2183"/>
              <a:chExt cx="638" cy="563"/>
            </a:xfrm>
          </p:grpSpPr>
          <p:sp>
            <p:nvSpPr>
              <p:cNvPr id="161847" name="Line 75"/>
              <p:cNvSpPr>
                <a:spLocks noChangeShapeType="1"/>
              </p:cNvSpPr>
              <p:nvPr/>
            </p:nvSpPr>
            <p:spPr bwMode="auto">
              <a:xfrm>
                <a:off x="1667"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8" name="Line 76"/>
              <p:cNvSpPr>
                <a:spLocks noChangeShapeType="1"/>
              </p:cNvSpPr>
              <p:nvPr/>
            </p:nvSpPr>
            <p:spPr bwMode="auto">
              <a:xfrm>
                <a:off x="1988" y="2580"/>
                <a:ext cx="0" cy="16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9" name="Oval 77"/>
              <p:cNvSpPr>
                <a:spLocks noChangeArrowheads="1"/>
              </p:cNvSpPr>
              <p:nvPr/>
            </p:nvSpPr>
            <p:spPr bwMode="auto">
              <a:xfrm>
                <a:off x="1621"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0" name="Oval 78"/>
              <p:cNvSpPr>
                <a:spLocks noChangeArrowheads="1"/>
              </p:cNvSpPr>
              <p:nvPr/>
            </p:nvSpPr>
            <p:spPr bwMode="auto">
              <a:xfrm>
                <a:off x="1942" y="2497"/>
                <a:ext cx="92" cy="8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51" name="Rectangle 79"/>
              <p:cNvSpPr>
                <a:spLocks noChangeArrowheads="1"/>
              </p:cNvSpPr>
              <p:nvPr/>
            </p:nvSpPr>
            <p:spPr bwMode="auto">
              <a:xfrm>
                <a:off x="1813" y="2191"/>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1852" name="Rectangle 80"/>
              <p:cNvSpPr>
                <a:spLocks noChangeArrowheads="1"/>
              </p:cNvSpPr>
              <p:nvPr/>
            </p:nvSpPr>
            <p:spPr bwMode="auto">
              <a:xfrm>
                <a:off x="1514" y="2183"/>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endParaRPr lang="en-US" altLang="zh-CN" sz="2800" b="1" baseline="-25000">
                  <a:solidFill>
                    <a:srgbClr val="CC0000"/>
                  </a:solidFill>
                  <a:latin typeface="Times New Roman" panose="02020603050405020304" charset="0"/>
                </a:endParaRPr>
              </a:p>
            </p:txBody>
          </p:sp>
        </p:grpSp>
        <p:sp>
          <p:nvSpPr>
            <p:cNvPr id="161839" name="Rectangle 81"/>
            <p:cNvSpPr>
              <a:spLocks noChangeArrowheads="1"/>
            </p:cNvSpPr>
            <p:nvPr/>
          </p:nvSpPr>
          <p:spPr bwMode="auto">
            <a:xfrm>
              <a:off x="4608" y="3264"/>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0</a:t>
              </a:r>
            </a:p>
          </p:txBody>
        </p:sp>
        <p:sp>
          <p:nvSpPr>
            <p:cNvPr id="161840" name="Rectangle 82"/>
            <p:cNvSpPr>
              <a:spLocks noChangeArrowheads="1"/>
            </p:cNvSpPr>
            <p:nvPr/>
          </p:nvSpPr>
          <p:spPr bwMode="auto">
            <a:xfrm>
              <a:off x="4608" y="3072"/>
              <a:ext cx="367" cy="288"/>
            </a:xfrm>
            <a:prstGeom prst="rect">
              <a:avLst/>
            </a:prstGeom>
            <a:noFill/>
            <a:ln>
              <a:noFill/>
            </a:ln>
          </p:spPr>
          <p:txBody>
            <a:bodyPr>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1</a:t>
              </a:r>
            </a:p>
          </p:txBody>
        </p:sp>
        <p:sp>
          <p:nvSpPr>
            <p:cNvPr id="161841" name="Rectangle 83"/>
            <p:cNvSpPr>
              <a:spLocks noChangeArrowheads="1"/>
            </p:cNvSpPr>
            <p:nvPr/>
          </p:nvSpPr>
          <p:spPr bwMode="auto">
            <a:xfrm>
              <a:off x="4608" y="2880"/>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2</a:t>
              </a:r>
            </a:p>
          </p:txBody>
        </p:sp>
        <p:sp>
          <p:nvSpPr>
            <p:cNvPr id="161842" name="Rectangle 84"/>
            <p:cNvSpPr>
              <a:spLocks noChangeArrowheads="1"/>
            </p:cNvSpPr>
            <p:nvPr/>
          </p:nvSpPr>
          <p:spPr bwMode="auto">
            <a:xfrm>
              <a:off x="4608" y="2688"/>
              <a:ext cx="319" cy="288"/>
            </a:xfrm>
            <a:prstGeom prst="rect">
              <a:avLst/>
            </a:prstGeom>
            <a:noFill/>
            <a:ln>
              <a:noFill/>
            </a:ln>
          </p:spPr>
          <p:txBody>
            <a:bodyPr wrap="none">
              <a:spAutoFit/>
            </a:bodyPr>
            <a:lstStyle/>
            <a:p>
              <a:pPr>
                <a:spcBef>
                  <a:spcPct val="50000"/>
                </a:spcBef>
              </a:pPr>
              <a:r>
                <a:rPr lang="en-US" altLang="zh-CN" b="1" i="1">
                  <a:solidFill>
                    <a:srgbClr val="333300"/>
                  </a:solidFill>
                  <a:latin typeface="Times New Roman" panose="02020603050405020304" charset="0"/>
                </a:rPr>
                <a:t>D</a:t>
              </a:r>
              <a:r>
                <a:rPr lang="en-US" altLang="zh-CN" b="1" baseline="-25000">
                  <a:solidFill>
                    <a:srgbClr val="333300"/>
                  </a:solidFill>
                  <a:latin typeface="Times New Roman" panose="02020603050405020304" charset="0"/>
                </a:rPr>
                <a:t>3</a:t>
              </a:r>
            </a:p>
          </p:txBody>
        </p:sp>
        <p:grpSp>
          <p:nvGrpSpPr>
            <p:cNvPr id="161843" name="Group 85"/>
            <p:cNvGrpSpPr/>
            <p:nvPr/>
          </p:nvGrpSpPr>
          <p:grpSpPr bwMode="auto">
            <a:xfrm>
              <a:off x="3696" y="3552"/>
              <a:ext cx="91" cy="244"/>
              <a:chOff x="1759" y="3813"/>
              <a:chExt cx="91" cy="244"/>
            </a:xfrm>
          </p:grpSpPr>
          <p:sp>
            <p:nvSpPr>
              <p:cNvPr id="161845" name="Line 86"/>
              <p:cNvSpPr>
                <a:spLocks noChangeShapeType="1"/>
              </p:cNvSpPr>
              <p:nvPr/>
            </p:nvSpPr>
            <p:spPr bwMode="auto">
              <a:xfrm>
                <a:off x="1804" y="3813"/>
                <a:ext cx="0" cy="16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1846" name="Oval 87"/>
              <p:cNvSpPr>
                <a:spLocks noChangeArrowheads="1"/>
              </p:cNvSpPr>
              <p:nvPr/>
            </p:nvSpPr>
            <p:spPr bwMode="auto">
              <a:xfrm>
                <a:off x="1759" y="3975"/>
                <a:ext cx="91" cy="8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grpSp>
        <p:sp>
          <p:nvSpPr>
            <p:cNvPr id="161844" name="Rectangle 88"/>
            <p:cNvSpPr>
              <a:spLocks noChangeArrowheads="1"/>
            </p:cNvSpPr>
            <p:nvPr/>
          </p:nvSpPr>
          <p:spPr bwMode="auto">
            <a:xfrm>
              <a:off x="3456" y="3552"/>
              <a:ext cx="241" cy="354"/>
            </a:xfrm>
            <a:prstGeom prst="rect">
              <a:avLst/>
            </a:prstGeom>
            <a:noFill/>
            <a:ln>
              <a:noFill/>
            </a:ln>
          </p:spPr>
          <p:txBody>
            <a:bodyPr wrap="none">
              <a:spAutoFit/>
            </a:bodyPr>
            <a:lstStyle/>
            <a:p>
              <a:pPr algn="ctr">
                <a:lnSpc>
                  <a:spcPct val="110000"/>
                </a:lnSpc>
                <a:spcBef>
                  <a:spcPct val="50000"/>
                </a:spcBef>
              </a:pPr>
              <a:r>
                <a:rPr lang="en-US" altLang="zh-CN" sz="2800" b="1" i="1">
                  <a:solidFill>
                    <a:srgbClr val="003366"/>
                  </a:solidFill>
                  <a:latin typeface="Times New Roman" panose="02020603050405020304" charset="0"/>
                </a:rPr>
                <a:t>S</a:t>
              </a:r>
              <a:endParaRPr lang="en-US" altLang="zh-CN" sz="2800" b="1">
                <a:solidFill>
                  <a:srgbClr val="003366"/>
                </a:solidFill>
                <a:latin typeface="Times New Roman" panose="02020603050405020304" charset="0"/>
              </a:endParaRPr>
            </a:p>
          </p:txBody>
        </p:sp>
      </p:grpSp>
      <p:grpSp>
        <p:nvGrpSpPr>
          <p:cNvPr id="11" name="Group 89"/>
          <p:cNvGrpSpPr/>
          <p:nvPr/>
        </p:nvGrpSpPr>
        <p:grpSpPr bwMode="auto">
          <a:xfrm>
            <a:off x="2209800" y="3543300"/>
            <a:ext cx="2743200" cy="952500"/>
            <a:chOff x="1392" y="2232"/>
            <a:chExt cx="1728" cy="600"/>
          </a:xfrm>
        </p:grpSpPr>
        <p:sp>
          <p:nvSpPr>
            <p:cNvPr id="161815" name="Oval 90"/>
            <p:cNvSpPr>
              <a:spLocks noChangeArrowheads="1"/>
            </p:cNvSpPr>
            <p:nvPr/>
          </p:nvSpPr>
          <p:spPr bwMode="auto">
            <a:xfrm>
              <a:off x="1392" y="2232"/>
              <a:ext cx="768"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61816" name="Group 91"/>
            <p:cNvGrpSpPr/>
            <p:nvPr/>
          </p:nvGrpSpPr>
          <p:grpSpPr bwMode="auto">
            <a:xfrm>
              <a:off x="2352" y="2256"/>
              <a:ext cx="768" cy="576"/>
              <a:chOff x="2352" y="2256"/>
              <a:chExt cx="768" cy="576"/>
            </a:xfrm>
          </p:grpSpPr>
          <p:sp>
            <p:nvSpPr>
              <p:cNvPr id="140380" name="AutoShape 92" descr="40%"/>
              <p:cNvSpPr>
                <a:spLocks noChangeArrowheads="1"/>
              </p:cNvSpPr>
              <p:nvPr/>
            </p:nvSpPr>
            <p:spPr bwMode="auto">
              <a:xfrm>
                <a:off x="2352" y="2256"/>
                <a:ext cx="720" cy="576"/>
              </a:xfrm>
              <a:prstGeom prst="wedgeRoundRectCallout">
                <a:avLst>
                  <a:gd name="adj1" fmla="val -95000"/>
                  <a:gd name="adj2" fmla="val -39407"/>
                  <a:gd name="adj3" fmla="val 16667"/>
                </a:avLst>
              </a:prstGeom>
              <a:pattFill prst="pct40">
                <a:fgClr>
                  <a:srgbClr val="00FF00"/>
                </a:fgClr>
                <a:bgClr>
                  <a:srgbClr val="FFFFFF"/>
                </a:bgClr>
              </a:pattFill>
              <a:ln w="28575">
                <a:solidFill>
                  <a:srgbClr val="FF3300"/>
                </a:solidFill>
                <a:miter lim="800000"/>
              </a:ln>
              <a:effectLst/>
            </p:spPr>
            <p:txBody>
              <a:bodyPr wrap="none" anchor="ctr"/>
              <a:lstStyle/>
              <a:p>
                <a:pPr algn="ctr">
                  <a:spcBef>
                    <a:spcPct val="50000"/>
                  </a:spcBef>
                  <a:defRPr/>
                </a:pPr>
                <a:endParaRPr lang="zh-CN" altLang="zh-CN"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40381" name="Rectangle 93"/>
              <p:cNvSpPr>
                <a:spLocks noChangeArrowheads="1"/>
              </p:cNvSpPr>
              <p:nvPr/>
            </p:nvSpPr>
            <p:spPr bwMode="auto">
              <a:xfrm>
                <a:off x="2352" y="2256"/>
                <a:ext cx="768" cy="518"/>
              </a:xfrm>
              <a:prstGeom prst="rect">
                <a:avLst/>
              </a:prstGeom>
              <a:noFill/>
              <a:ln w="9525">
                <a:noFill/>
                <a:miter lim="800000"/>
              </a:ln>
              <a:effectLst/>
            </p:spPr>
            <p:txBody>
              <a:bodyPr>
                <a:spAutoFit/>
              </a:bodyPr>
              <a:lstStyle/>
              <a:p>
                <a:pPr algn="ctr"/>
                <a:r>
                  <a:rPr lang="zh-CN" altLang="en-US" b="1">
                    <a:solidFill>
                      <a:srgbClr val="000099"/>
                    </a:solidFill>
                    <a:effectLst>
                      <a:outerShdw blurRad="38100" dist="38100" dir="2700000" algn="tl">
                        <a:srgbClr val="DDDDDD"/>
                      </a:outerShdw>
                    </a:effectLst>
                    <a:latin typeface="Times New Roman" panose="02020603050405020304" charset="0"/>
                  </a:rPr>
                  <a:t>数据选</a:t>
                </a:r>
              </a:p>
              <a:p>
                <a:pPr algn="ctr"/>
                <a:r>
                  <a:rPr lang="zh-CN" altLang="en-US" b="1">
                    <a:solidFill>
                      <a:srgbClr val="000099"/>
                    </a:solidFill>
                    <a:effectLst>
                      <a:outerShdw blurRad="38100" dist="38100" dir="2700000" algn="tl">
                        <a:srgbClr val="DDDDDD"/>
                      </a:outerShdw>
                    </a:effectLst>
                    <a:latin typeface="Times New Roman" panose="02020603050405020304" charset="0"/>
                  </a:rPr>
                  <a:t>择控制</a:t>
                </a:r>
              </a:p>
            </p:txBody>
          </p:sp>
        </p:grpSp>
      </p:grpSp>
      <p:grpSp>
        <p:nvGrpSpPr>
          <p:cNvPr id="13" name="Group 94"/>
          <p:cNvGrpSpPr/>
          <p:nvPr/>
        </p:nvGrpSpPr>
        <p:grpSpPr bwMode="auto">
          <a:xfrm>
            <a:off x="5410200" y="3200400"/>
            <a:ext cx="2743200" cy="838200"/>
            <a:chOff x="3408" y="2016"/>
            <a:chExt cx="1728" cy="528"/>
          </a:xfrm>
        </p:grpSpPr>
        <p:sp>
          <p:nvSpPr>
            <p:cNvPr id="161811" name="Oval 95"/>
            <p:cNvSpPr>
              <a:spLocks noChangeArrowheads="1"/>
            </p:cNvSpPr>
            <p:nvPr/>
          </p:nvSpPr>
          <p:spPr bwMode="auto">
            <a:xfrm>
              <a:off x="3408" y="2232"/>
              <a:ext cx="768"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61812" name="Group 96"/>
            <p:cNvGrpSpPr/>
            <p:nvPr/>
          </p:nvGrpSpPr>
          <p:grpSpPr bwMode="auto">
            <a:xfrm>
              <a:off x="4368" y="2016"/>
              <a:ext cx="768" cy="528"/>
              <a:chOff x="4368" y="2016"/>
              <a:chExt cx="768" cy="528"/>
            </a:xfrm>
          </p:grpSpPr>
          <p:sp>
            <p:nvSpPr>
              <p:cNvPr id="140385" name="AutoShape 97" descr="40%"/>
              <p:cNvSpPr>
                <a:spLocks noChangeArrowheads="1"/>
              </p:cNvSpPr>
              <p:nvPr/>
            </p:nvSpPr>
            <p:spPr bwMode="auto">
              <a:xfrm>
                <a:off x="4368" y="2016"/>
                <a:ext cx="720" cy="528"/>
              </a:xfrm>
              <a:prstGeom prst="wedgeRoundRectCallout">
                <a:avLst>
                  <a:gd name="adj1" fmla="val -99306"/>
                  <a:gd name="adj2" fmla="val 1324"/>
                  <a:gd name="adj3" fmla="val 16667"/>
                </a:avLst>
              </a:prstGeom>
              <a:pattFill prst="pct40">
                <a:fgClr>
                  <a:srgbClr val="00FF00"/>
                </a:fgClr>
                <a:bgClr>
                  <a:srgbClr val="FFFFFF"/>
                </a:bgClr>
              </a:pattFill>
              <a:ln w="28575">
                <a:solidFill>
                  <a:srgbClr val="FF3300"/>
                </a:solidFill>
                <a:miter lim="800000"/>
              </a:ln>
              <a:effectLst/>
            </p:spPr>
            <p:txBody>
              <a:bodyPr wrap="none" anchor="ctr"/>
              <a:lstStyle/>
              <a:p>
                <a:pPr algn="ctr">
                  <a:spcBef>
                    <a:spcPct val="50000"/>
                  </a:spcBef>
                  <a:defRPr/>
                </a:pPr>
                <a:endParaRPr lang="zh-CN" altLang="zh-CN"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40386" name="Rectangle 98"/>
              <p:cNvSpPr>
                <a:spLocks noChangeArrowheads="1"/>
              </p:cNvSpPr>
              <p:nvPr/>
            </p:nvSpPr>
            <p:spPr bwMode="auto">
              <a:xfrm>
                <a:off x="4368" y="2016"/>
                <a:ext cx="768" cy="518"/>
              </a:xfrm>
              <a:prstGeom prst="rect">
                <a:avLst/>
              </a:prstGeom>
              <a:noFill/>
              <a:ln w="9525">
                <a:noFill/>
                <a:miter lim="800000"/>
              </a:ln>
              <a:effectLst/>
            </p:spPr>
            <p:txBody>
              <a:bodyPr>
                <a:spAutoFit/>
              </a:bodyPr>
              <a:lstStyle/>
              <a:p>
                <a:pPr algn="ctr">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数据分</a:t>
                </a:r>
              </a:p>
              <a:p>
                <a:pPr algn="ctr">
                  <a:defRPr/>
                </a:pPr>
                <a:r>
                  <a:rPr lang="zh-CN" altLang="en-US"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配控制</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0301"/>
                                        </p:tgtEl>
                                        <p:attrNameLst>
                                          <p:attrName>style.visibility</p:attrName>
                                        </p:attrNameLst>
                                      </p:cBhvr>
                                      <p:to>
                                        <p:strVal val="visible"/>
                                      </p:to>
                                    </p:set>
                                    <p:animEffect transition="in" filter="wipe(right)">
                                      <p:cBhvr>
                                        <p:cTn id="12" dur="500"/>
                                        <p:tgtEl>
                                          <p:spTgt spid="1403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302"/>
                                        </p:tgtEl>
                                        <p:attrNameLst>
                                          <p:attrName>style.visibility</p:attrName>
                                        </p:attrNameLst>
                                      </p:cBhvr>
                                      <p:to>
                                        <p:strVal val="visible"/>
                                      </p:to>
                                    </p:set>
                                    <p:animEffect transition="in" filter="wipe(left)">
                                      <p:cBhvr>
                                        <p:cTn id="27" dur="500"/>
                                        <p:tgtEl>
                                          <p:spTgt spid="140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0303"/>
                                        </p:tgtEl>
                                        <p:attrNameLst>
                                          <p:attrName>style.visibility</p:attrName>
                                        </p:attrNameLst>
                                      </p:cBhvr>
                                      <p:to>
                                        <p:strVal val="visible"/>
                                      </p:to>
                                    </p:set>
                                    <p:animEffect transition="in" filter="wipe(left)">
                                      <p:cBhvr>
                                        <p:cTn id="32" dur="500"/>
                                        <p:tgtEl>
                                          <p:spTgt spid="140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1" grpId="0" animBg="1" autoUpdateAnimBg="0"/>
      <p:bldP spid="140302" grpId="0" animBg="1" autoUpdateAnimBg="0"/>
      <p:bldP spid="14030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subTitle" idx="1"/>
          </p:nvPr>
        </p:nvSpPr>
        <p:spPr bwMode="auto">
          <a:xfrm>
            <a:off x="990600" y="533400"/>
            <a:ext cx="3733800" cy="457200"/>
          </a:xfrm>
          <a:ln>
            <a:miter lim="800000"/>
          </a:ln>
        </p:spPr>
        <p:txBody>
          <a:bodyPr vert="horz" wrap="square" lIns="91440" tIns="45720" rIns="91440" bIns="45720" numCol="1" anchor="t" anchorCtr="0" compatLnSpc="1">
            <a:normAutofit fontScale="92500" lnSpcReduction="20000"/>
          </a:bodyPr>
          <a:lstStyle/>
          <a:p>
            <a:pPr algn="l" eaLnBrk="1" hangingPunct="1"/>
            <a:r>
              <a:rPr lang="en-US" altLang="zh-CN"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7.9.1  </a:t>
            </a:r>
            <a:r>
              <a:rPr lang="zh-CN" altLang="en-US"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数据选择器</a:t>
            </a:r>
          </a:p>
        </p:txBody>
      </p:sp>
      <p:sp>
        <p:nvSpPr>
          <p:cNvPr id="162819" name="Rectangle 3"/>
          <p:cNvSpPr>
            <a:spLocks noChangeArrowheads="1"/>
          </p:cNvSpPr>
          <p:nvPr/>
        </p:nvSpPr>
        <p:spPr bwMode="auto">
          <a:xfrm>
            <a:off x="609600" y="1219200"/>
            <a:ext cx="7543800" cy="519113"/>
          </a:xfrm>
          <a:prstGeom prst="rect">
            <a:avLst/>
          </a:prstGeom>
          <a:noFill/>
          <a:ln>
            <a:noFill/>
          </a:ln>
        </p:spPr>
        <p:txBody>
          <a:bodyPr>
            <a:spAutoFit/>
          </a:bodyPr>
          <a:lstStyle/>
          <a:p>
            <a:pPr>
              <a:spcBef>
                <a:spcPct val="50000"/>
              </a:spcBef>
            </a:pPr>
            <a:r>
              <a:rPr lang="zh-CN" altLang="en-US" sz="2800" b="1">
                <a:latin typeface="Times New Roman" panose="02020603050405020304" charset="0"/>
              </a:rPr>
              <a:t>从</a:t>
            </a:r>
            <a:r>
              <a:rPr lang="zh-CN" altLang="en-US" sz="2800" b="1">
                <a:solidFill>
                  <a:srgbClr val="CC0000"/>
                </a:solidFill>
                <a:latin typeface="Times New Roman" panose="02020603050405020304" charset="0"/>
              </a:rPr>
              <a:t>多路</a:t>
            </a:r>
            <a:r>
              <a:rPr lang="zh-CN" altLang="en-US" sz="2800" b="1">
                <a:latin typeface="Times New Roman" panose="02020603050405020304" charset="0"/>
              </a:rPr>
              <a:t>数据中选择其中所需要的</a:t>
            </a:r>
            <a:r>
              <a:rPr lang="zh-CN" altLang="en-US" sz="2800" b="1">
                <a:solidFill>
                  <a:srgbClr val="CC0000"/>
                </a:solidFill>
                <a:latin typeface="Times New Roman" panose="02020603050405020304" charset="0"/>
              </a:rPr>
              <a:t>一路</a:t>
            </a:r>
            <a:r>
              <a:rPr lang="zh-CN" altLang="en-US" sz="2800" b="1">
                <a:latin typeface="Times New Roman" panose="02020603050405020304" charset="0"/>
              </a:rPr>
              <a:t>数据输出。</a:t>
            </a:r>
          </a:p>
        </p:txBody>
      </p:sp>
      <p:sp>
        <p:nvSpPr>
          <p:cNvPr id="141316" name="Rectangle 4"/>
          <p:cNvSpPr>
            <a:spLocks noChangeArrowheads="1"/>
          </p:cNvSpPr>
          <p:nvPr/>
        </p:nvSpPr>
        <p:spPr bwMode="auto">
          <a:xfrm>
            <a:off x="685800" y="1752600"/>
            <a:ext cx="3756025" cy="519113"/>
          </a:xfrm>
          <a:prstGeom prst="rect">
            <a:avLst/>
          </a:prstGeom>
          <a:noFill/>
          <a:ln>
            <a:noFill/>
          </a:ln>
        </p:spPr>
        <p:txBody>
          <a:bodyPr wrap="none">
            <a:spAutoFit/>
          </a:bodyPr>
          <a:lstStyle/>
          <a:p>
            <a:pPr>
              <a:spcBef>
                <a:spcPct val="50000"/>
              </a:spcBef>
            </a:pPr>
            <a:r>
              <a:rPr lang="zh-CN" altLang="en-US" sz="2800" b="1">
                <a:solidFill>
                  <a:srgbClr val="FF0000"/>
                </a:solidFill>
                <a:latin typeface="Times New Roman" panose="02020603050405020304" charset="0"/>
              </a:rPr>
              <a:t>例：</a:t>
            </a:r>
            <a:r>
              <a:rPr lang="zh-CN" altLang="en-US" sz="2800" b="1">
                <a:latin typeface="Times New Roman" panose="02020603050405020304" charset="0"/>
              </a:rPr>
              <a:t>四选一数据选择器</a:t>
            </a:r>
          </a:p>
        </p:txBody>
      </p:sp>
      <p:grpSp>
        <p:nvGrpSpPr>
          <p:cNvPr id="2" name="Group 5"/>
          <p:cNvGrpSpPr/>
          <p:nvPr/>
        </p:nvGrpSpPr>
        <p:grpSpPr bwMode="auto">
          <a:xfrm>
            <a:off x="914400" y="3657600"/>
            <a:ext cx="990600" cy="1828800"/>
            <a:chOff x="528" y="2440"/>
            <a:chExt cx="624" cy="1152"/>
          </a:xfrm>
        </p:grpSpPr>
        <p:sp>
          <p:nvSpPr>
            <p:cNvPr id="162861" name="AutoShape 6"/>
            <p:cNvSpPr/>
            <p:nvPr/>
          </p:nvSpPr>
          <p:spPr bwMode="auto">
            <a:xfrm>
              <a:off x="1100" y="2594"/>
              <a:ext cx="52" cy="771"/>
            </a:xfrm>
            <a:prstGeom prst="leftBrace">
              <a:avLst>
                <a:gd name="adj1" fmla="val 123558"/>
                <a:gd name="adj2" fmla="val 50000"/>
              </a:avLst>
            </a:prstGeom>
            <a:noFill/>
            <a:ln w="28575">
              <a:solidFill>
                <a:schemeClr val="accent2"/>
              </a:solidFill>
              <a:round/>
            </a:ln>
          </p:spPr>
          <p:txBody>
            <a:bodyPr wrap="none" anchor="ctr"/>
            <a:lstStyle/>
            <a:p>
              <a:endParaRPr lang="zh-CN" altLang="en-US">
                <a:latin typeface="Times New Roman" panose="02020603050405020304" charset="0"/>
              </a:endParaRPr>
            </a:p>
          </p:txBody>
        </p:sp>
        <p:sp>
          <p:nvSpPr>
            <p:cNvPr id="162862" name="Text Box 7"/>
            <p:cNvSpPr txBox="1">
              <a:spLocks noChangeArrowheads="1"/>
            </p:cNvSpPr>
            <p:nvPr/>
          </p:nvSpPr>
          <p:spPr bwMode="auto">
            <a:xfrm>
              <a:off x="528" y="2440"/>
              <a:ext cx="416" cy="1152"/>
            </a:xfrm>
            <a:prstGeom prst="rect">
              <a:avLst/>
            </a:prstGeom>
            <a:noFill/>
            <a:ln w="28575">
              <a:solidFill>
                <a:schemeClr val="accent2"/>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FF0000"/>
                  </a:solidFill>
                </a:rPr>
                <a:t>输入数据</a:t>
              </a:r>
              <a:endParaRPr lang="zh-CN" altLang="en-US" sz="2800" b="1">
                <a:solidFill>
                  <a:srgbClr val="333300"/>
                </a:solidFill>
              </a:endParaRPr>
            </a:p>
          </p:txBody>
        </p:sp>
      </p:grpSp>
      <p:sp>
        <p:nvSpPr>
          <p:cNvPr id="141320" name="AutoShape 8" descr="40%"/>
          <p:cNvSpPr>
            <a:spLocks noChangeArrowheads="1"/>
          </p:cNvSpPr>
          <p:nvPr/>
        </p:nvSpPr>
        <p:spPr bwMode="auto">
          <a:xfrm>
            <a:off x="6629400" y="3733800"/>
            <a:ext cx="1825625" cy="592138"/>
          </a:xfrm>
          <a:prstGeom prst="wedgeRoundRectCallout">
            <a:avLst>
              <a:gd name="adj1" fmla="val -85824"/>
              <a:gd name="adj2" fmla="val 74398"/>
              <a:gd name="adj3" fmla="val 16667"/>
            </a:avLst>
          </a:prstGeom>
          <a:pattFill prst="pct40">
            <a:fgClr>
              <a:srgbClr val="00FF00"/>
            </a:fgClr>
            <a:bgClr>
              <a:srgbClr val="FFFFFF"/>
            </a:bgClr>
          </a:pattFill>
          <a:ln w="38100" cap="sq">
            <a:solidFill>
              <a:srgbClr val="00CC99"/>
            </a:solidFill>
            <a:miter lim="800000"/>
          </a:ln>
        </p:spPr>
        <p:txBody>
          <a:bodyPr anchor="ctr">
            <a:spAutoFit/>
          </a:bodyPr>
          <a:lstStyle/>
          <a:p>
            <a:pPr algn="ctr">
              <a:spcBef>
                <a:spcPct val="50000"/>
              </a:spcBef>
            </a:pPr>
            <a:r>
              <a:rPr lang="zh-CN" altLang="en-US" sz="2800" b="1">
                <a:solidFill>
                  <a:srgbClr val="FF3300"/>
                </a:solidFill>
                <a:latin typeface="Times New Roman" panose="02020603050405020304" charset="0"/>
              </a:rPr>
              <a:t>输出数据</a:t>
            </a:r>
            <a:endParaRPr lang="zh-CN" altLang="en-US" sz="2800" b="1">
              <a:solidFill>
                <a:srgbClr val="FF3300"/>
              </a:solidFill>
              <a:latin typeface="Times New Roman" panose="02020603050405020304" charset="0"/>
              <a:ea typeface="楷体_GB2312" charset="0"/>
              <a:cs typeface="楷体_GB2312" charset="0"/>
            </a:endParaRPr>
          </a:p>
        </p:txBody>
      </p:sp>
      <p:sp>
        <p:nvSpPr>
          <p:cNvPr id="141321" name="AutoShape 9" descr="40%"/>
          <p:cNvSpPr>
            <a:spLocks noChangeArrowheads="1"/>
          </p:cNvSpPr>
          <p:nvPr/>
        </p:nvSpPr>
        <p:spPr bwMode="auto">
          <a:xfrm>
            <a:off x="5257800" y="5410200"/>
            <a:ext cx="1447800" cy="592138"/>
          </a:xfrm>
          <a:prstGeom prst="wedgeRoundRectCallout">
            <a:avLst>
              <a:gd name="adj1" fmla="val -112060"/>
              <a:gd name="adj2" fmla="val 81097"/>
              <a:gd name="adj3" fmla="val 16667"/>
            </a:avLst>
          </a:prstGeom>
          <a:pattFill prst="pct40">
            <a:fgClr>
              <a:srgbClr val="FFFF00"/>
            </a:fgClr>
            <a:bgClr>
              <a:srgbClr val="FFFFFF"/>
            </a:bgClr>
          </a:pattFill>
          <a:ln w="38100" cap="sq">
            <a:solidFill>
              <a:srgbClr val="FF3300"/>
            </a:solidFill>
            <a:miter lim="800000"/>
          </a:ln>
        </p:spPr>
        <p:txBody>
          <a:bodyPr anchor="ctr">
            <a:spAutoFit/>
          </a:bodyPr>
          <a:lstStyle/>
          <a:p>
            <a:pPr algn="ctr">
              <a:spcBef>
                <a:spcPct val="50000"/>
              </a:spcBef>
            </a:pPr>
            <a:r>
              <a:rPr lang="zh-CN" altLang="en-US" sz="2800" b="1">
                <a:solidFill>
                  <a:schemeClr val="accent2"/>
                </a:solidFill>
                <a:latin typeface="Times New Roman" panose="02020603050405020304" charset="0"/>
              </a:rPr>
              <a:t>使能端</a:t>
            </a:r>
          </a:p>
        </p:txBody>
      </p:sp>
      <p:pic>
        <p:nvPicPr>
          <p:cNvPr id="162824" name="Picture 10" descr="AG00315_"/>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724400"/>
            <a:ext cx="1147763" cy="1295400"/>
          </a:xfrm>
          <a:prstGeom prst="rect">
            <a:avLst/>
          </a:prstGeom>
          <a:noFill/>
          <a:ln>
            <a:noFill/>
          </a:ln>
        </p:spPr>
      </p:pic>
      <p:grpSp>
        <p:nvGrpSpPr>
          <p:cNvPr id="3" name="Group 11"/>
          <p:cNvGrpSpPr/>
          <p:nvPr/>
        </p:nvGrpSpPr>
        <p:grpSpPr bwMode="auto">
          <a:xfrm>
            <a:off x="1905000" y="2362200"/>
            <a:ext cx="4267200" cy="4144963"/>
            <a:chOff x="1200" y="1708"/>
            <a:chExt cx="2688" cy="2611"/>
          </a:xfrm>
        </p:grpSpPr>
        <p:sp>
          <p:nvSpPr>
            <p:cNvPr id="162829" name="Rectangle 12"/>
            <p:cNvSpPr>
              <a:spLocks noChangeArrowheads="1"/>
            </p:cNvSpPr>
            <p:nvPr/>
          </p:nvSpPr>
          <p:spPr bwMode="auto">
            <a:xfrm>
              <a:off x="1200" y="3206"/>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2830" name="Rectangle 13"/>
            <p:cNvSpPr>
              <a:spLocks noChangeArrowheads="1"/>
            </p:cNvSpPr>
            <p:nvPr/>
          </p:nvSpPr>
          <p:spPr bwMode="auto">
            <a:xfrm>
              <a:off x="1200" y="2986"/>
              <a:ext cx="384" cy="327"/>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2831" name="Rectangle 14"/>
            <p:cNvSpPr>
              <a:spLocks noChangeArrowheads="1"/>
            </p:cNvSpPr>
            <p:nvPr/>
          </p:nvSpPr>
          <p:spPr bwMode="auto">
            <a:xfrm>
              <a:off x="1200" y="2767"/>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2832" name="Rectangle 15"/>
            <p:cNvSpPr>
              <a:spLocks noChangeArrowheads="1"/>
            </p:cNvSpPr>
            <p:nvPr/>
          </p:nvSpPr>
          <p:spPr bwMode="auto">
            <a:xfrm>
              <a:off x="1200" y="2548"/>
              <a:ext cx="354"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grpSp>
          <p:nvGrpSpPr>
            <p:cNvPr id="162833" name="Group 16"/>
            <p:cNvGrpSpPr/>
            <p:nvPr/>
          </p:nvGrpSpPr>
          <p:grpSpPr bwMode="auto">
            <a:xfrm>
              <a:off x="1536" y="1708"/>
              <a:ext cx="2352" cy="2611"/>
              <a:chOff x="1536" y="1708"/>
              <a:chExt cx="2352" cy="2611"/>
            </a:xfrm>
          </p:grpSpPr>
          <p:sp>
            <p:nvSpPr>
              <p:cNvPr id="162834" name="Rectangle 17" descr="蓝色砂纸"/>
              <p:cNvSpPr>
                <a:spLocks noChangeArrowheads="1"/>
              </p:cNvSpPr>
              <p:nvPr/>
            </p:nvSpPr>
            <p:spPr bwMode="auto">
              <a:xfrm>
                <a:off x="2208" y="2461"/>
                <a:ext cx="912" cy="11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2835" name="Line 18"/>
              <p:cNvSpPr>
                <a:spLocks noChangeShapeType="1"/>
              </p:cNvSpPr>
              <p:nvPr/>
            </p:nvSpPr>
            <p:spPr bwMode="auto">
              <a:xfrm>
                <a:off x="1632" y="2723"/>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6" name="Line 19"/>
              <p:cNvSpPr>
                <a:spLocks noChangeShapeType="1"/>
              </p:cNvSpPr>
              <p:nvPr/>
            </p:nvSpPr>
            <p:spPr bwMode="auto">
              <a:xfrm>
                <a:off x="1632" y="2942"/>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7" name="Line 20"/>
              <p:cNvSpPr>
                <a:spLocks noChangeShapeType="1"/>
              </p:cNvSpPr>
              <p:nvPr/>
            </p:nvSpPr>
            <p:spPr bwMode="auto">
              <a:xfrm>
                <a:off x="1632" y="3161"/>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8" name="Line 21"/>
              <p:cNvSpPr>
                <a:spLocks noChangeShapeType="1"/>
              </p:cNvSpPr>
              <p:nvPr/>
            </p:nvSpPr>
            <p:spPr bwMode="auto">
              <a:xfrm>
                <a:off x="1632" y="3380"/>
                <a:ext cx="81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39" name="Line 22"/>
              <p:cNvSpPr>
                <a:spLocks noChangeShapeType="1"/>
              </p:cNvSpPr>
              <p:nvPr/>
            </p:nvSpPr>
            <p:spPr bwMode="auto">
              <a:xfrm>
                <a:off x="2544" y="2155"/>
                <a:ext cx="0" cy="30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0" name="Line 23"/>
              <p:cNvSpPr>
                <a:spLocks noChangeShapeType="1"/>
              </p:cNvSpPr>
              <p:nvPr/>
            </p:nvSpPr>
            <p:spPr bwMode="auto">
              <a:xfrm>
                <a:off x="2880" y="2155"/>
                <a:ext cx="0" cy="306"/>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1" name="Oval 24"/>
              <p:cNvSpPr>
                <a:spLocks noChangeArrowheads="1"/>
              </p:cNvSpPr>
              <p:nvPr/>
            </p:nvSpPr>
            <p:spPr bwMode="auto">
              <a:xfrm>
                <a:off x="1536" y="2680"/>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2" name="Oval 25"/>
              <p:cNvSpPr>
                <a:spLocks noChangeArrowheads="1"/>
              </p:cNvSpPr>
              <p:nvPr/>
            </p:nvSpPr>
            <p:spPr bwMode="auto">
              <a:xfrm>
                <a:off x="1536" y="2898"/>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3" name="Oval 26"/>
              <p:cNvSpPr>
                <a:spLocks noChangeArrowheads="1"/>
              </p:cNvSpPr>
              <p:nvPr/>
            </p:nvSpPr>
            <p:spPr bwMode="auto">
              <a:xfrm>
                <a:off x="1536" y="311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4" name="Oval 27"/>
              <p:cNvSpPr>
                <a:spLocks noChangeArrowheads="1"/>
              </p:cNvSpPr>
              <p:nvPr/>
            </p:nvSpPr>
            <p:spPr bwMode="auto">
              <a:xfrm>
                <a:off x="1536" y="333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5" name="Oval 28"/>
              <p:cNvSpPr>
                <a:spLocks noChangeArrowheads="1"/>
              </p:cNvSpPr>
              <p:nvPr/>
            </p:nvSpPr>
            <p:spPr bwMode="auto">
              <a:xfrm>
                <a:off x="2448" y="2680"/>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6" name="Oval 29"/>
              <p:cNvSpPr>
                <a:spLocks noChangeArrowheads="1"/>
              </p:cNvSpPr>
              <p:nvPr/>
            </p:nvSpPr>
            <p:spPr bwMode="auto">
              <a:xfrm>
                <a:off x="2832" y="298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7" name="Line 30"/>
              <p:cNvSpPr>
                <a:spLocks noChangeShapeType="1"/>
              </p:cNvSpPr>
              <p:nvPr/>
            </p:nvSpPr>
            <p:spPr bwMode="auto">
              <a:xfrm>
                <a:off x="2928" y="3030"/>
                <a:ext cx="576" cy="0"/>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2848" name="Oval 31"/>
              <p:cNvSpPr>
                <a:spLocks noChangeArrowheads="1"/>
              </p:cNvSpPr>
              <p:nvPr/>
            </p:nvSpPr>
            <p:spPr bwMode="auto">
              <a:xfrm>
                <a:off x="2448" y="3336"/>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49" name="Oval 32"/>
              <p:cNvSpPr>
                <a:spLocks noChangeArrowheads="1"/>
              </p:cNvSpPr>
              <p:nvPr/>
            </p:nvSpPr>
            <p:spPr bwMode="auto">
              <a:xfrm>
                <a:off x="2448" y="311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0" name="Oval 33"/>
              <p:cNvSpPr>
                <a:spLocks noChangeArrowheads="1"/>
              </p:cNvSpPr>
              <p:nvPr/>
            </p:nvSpPr>
            <p:spPr bwMode="auto">
              <a:xfrm>
                <a:off x="2448" y="2898"/>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1" name="Oval 34"/>
              <p:cNvSpPr>
                <a:spLocks noChangeArrowheads="1"/>
              </p:cNvSpPr>
              <p:nvPr/>
            </p:nvSpPr>
            <p:spPr bwMode="auto">
              <a:xfrm>
                <a:off x="2496" y="206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2" name="Oval 35"/>
              <p:cNvSpPr>
                <a:spLocks noChangeArrowheads="1"/>
              </p:cNvSpPr>
              <p:nvPr/>
            </p:nvSpPr>
            <p:spPr bwMode="auto">
              <a:xfrm>
                <a:off x="2832" y="2067"/>
                <a:ext cx="96" cy="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3" name="Line 36"/>
              <p:cNvSpPr>
                <a:spLocks noChangeShapeType="1"/>
              </p:cNvSpPr>
              <p:nvPr/>
            </p:nvSpPr>
            <p:spPr bwMode="auto">
              <a:xfrm>
                <a:off x="2688" y="3598"/>
                <a:ext cx="0" cy="30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4" name="Oval 37"/>
              <p:cNvSpPr>
                <a:spLocks noChangeArrowheads="1"/>
              </p:cNvSpPr>
              <p:nvPr/>
            </p:nvSpPr>
            <p:spPr bwMode="auto">
              <a:xfrm>
                <a:off x="2640" y="3905"/>
                <a:ext cx="96" cy="87"/>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2855" name="Line 38"/>
              <p:cNvSpPr>
                <a:spLocks noChangeShapeType="1"/>
              </p:cNvSpPr>
              <p:nvPr/>
            </p:nvSpPr>
            <p:spPr bwMode="auto">
              <a:xfrm flipH="1" flipV="1">
                <a:off x="2544" y="2767"/>
                <a:ext cx="288" cy="219"/>
              </a:xfrm>
              <a:prstGeom prst="line">
                <a:avLst/>
              </a:prstGeom>
              <a:noFill/>
              <a:ln w="28575">
                <a:solidFill>
                  <a:srgbClr val="333300"/>
                </a:solidFill>
                <a:round/>
                <a:tailEnd type="triangle" w="med" len="med"/>
              </a:ln>
            </p:spPr>
            <p:txBody>
              <a:bodyPr wrap="none" anchor="ctr"/>
              <a:lstStyle/>
              <a:p>
                <a:endParaRPr lang="zh-CN" altLang="en-US">
                  <a:latin typeface="Times New Roman" panose="02020603050405020304" charset="0"/>
                </a:endParaRPr>
              </a:p>
            </p:txBody>
          </p:sp>
          <p:sp>
            <p:nvSpPr>
              <p:cNvPr id="162856" name="Text Box 39"/>
              <p:cNvSpPr txBox="1">
                <a:spLocks noChangeArrowheads="1"/>
              </p:cNvSpPr>
              <p:nvPr/>
            </p:nvSpPr>
            <p:spPr bwMode="auto">
              <a:xfrm>
                <a:off x="3504" y="2899"/>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W</a:t>
                </a:r>
                <a:endParaRPr lang="en-US" altLang="zh-CN" sz="3600" b="1">
                  <a:solidFill>
                    <a:srgbClr val="333300"/>
                  </a:solidFill>
                </a:endParaRPr>
              </a:p>
            </p:txBody>
          </p:sp>
          <p:sp>
            <p:nvSpPr>
              <p:cNvPr id="162857" name="Rectangle 40"/>
              <p:cNvSpPr>
                <a:spLocks noChangeArrowheads="1"/>
              </p:cNvSpPr>
              <p:nvPr/>
            </p:nvSpPr>
            <p:spPr bwMode="auto">
              <a:xfrm>
                <a:off x="2544" y="3992"/>
                <a:ext cx="241" cy="327"/>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S</a:t>
                </a:r>
                <a:endParaRPr lang="en-US" altLang="zh-CN" sz="2800" b="1" baseline="-25000">
                  <a:solidFill>
                    <a:srgbClr val="333300"/>
                  </a:solidFill>
                  <a:latin typeface="Times New Roman" panose="02020603050405020304" charset="0"/>
                </a:endParaRPr>
              </a:p>
            </p:txBody>
          </p:sp>
          <p:sp>
            <p:nvSpPr>
              <p:cNvPr id="162858" name="Rectangle 41"/>
              <p:cNvSpPr>
                <a:spLocks noChangeArrowheads="1"/>
              </p:cNvSpPr>
              <p:nvPr/>
            </p:nvSpPr>
            <p:spPr bwMode="auto">
              <a:xfrm>
                <a:off x="2711" y="1717"/>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sp>
            <p:nvSpPr>
              <p:cNvPr id="162859" name="Rectangle 42"/>
              <p:cNvSpPr>
                <a:spLocks noChangeArrowheads="1"/>
              </p:cNvSpPr>
              <p:nvPr/>
            </p:nvSpPr>
            <p:spPr bwMode="auto">
              <a:xfrm>
                <a:off x="2352" y="1708"/>
                <a:ext cx="339" cy="327"/>
              </a:xfrm>
              <a:prstGeom prst="rect">
                <a:avLst/>
              </a:prstGeom>
              <a:noFill/>
              <a:ln>
                <a:noFill/>
              </a:ln>
            </p:spPr>
            <p:txBody>
              <a:bodyPr wrap="none" lIns="90000" tIns="46800" rIns="90000" bIns="46800">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2860" name="Line 43"/>
              <p:cNvSpPr>
                <a:spLocks noChangeShapeType="1"/>
              </p:cNvSpPr>
              <p:nvPr/>
            </p:nvSpPr>
            <p:spPr bwMode="auto">
              <a:xfrm>
                <a:off x="2618" y="4037"/>
                <a:ext cx="136"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grpSp>
      </p:grpSp>
      <p:grpSp>
        <p:nvGrpSpPr>
          <p:cNvPr id="5" name="Group 44"/>
          <p:cNvGrpSpPr/>
          <p:nvPr/>
        </p:nvGrpSpPr>
        <p:grpSpPr bwMode="auto">
          <a:xfrm>
            <a:off x="3657600" y="2514600"/>
            <a:ext cx="3578225" cy="973138"/>
            <a:chOff x="2304" y="1584"/>
            <a:chExt cx="2254" cy="613"/>
          </a:xfrm>
        </p:grpSpPr>
        <p:sp>
          <p:nvSpPr>
            <p:cNvPr id="162827" name="AutoShape 45" descr="40%"/>
            <p:cNvSpPr>
              <a:spLocks noChangeArrowheads="1"/>
            </p:cNvSpPr>
            <p:nvPr/>
          </p:nvSpPr>
          <p:spPr bwMode="auto">
            <a:xfrm>
              <a:off x="3408" y="1824"/>
              <a:ext cx="1150" cy="373"/>
            </a:xfrm>
            <a:prstGeom prst="wedgeRoundRectCallout">
              <a:avLst>
                <a:gd name="adj1" fmla="val -83218"/>
                <a:gd name="adj2" fmla="val -49463"/>
                <a:gd name="adj3" fmla="val 16667"/>
              </a:avLst>
            </a:prstGeom>
            <a:pattFill prst="pct40">
              <a:fgClr>
                <a:srgbClr val="FFCCCC"/>
              </a:fgClr>
              <a:bgClr>
                <a:srgbClr val="FFFFFF"/>
              </a:bgClr>
            </a:pattFill>
            <a:ln w="38100" cap="sq">
              <a:solidFill>
                <a:srgbClr val="00CC99"/>
              </a:solidFill>
              <a:miter lim="800000"/>
            </a:ln>
          </p:spPr>
          <p:txBody>
            <a:bodyPr anchor="ctr">
              <a:spAutoFit/>
            </a:bodyPr>
            <a:lstStyle/>
            <a:p>
              <a:pPr>
                <a:spcBef>
                  <a:spcPct val="50000"/>
                </a:spcBef>
              </a:pPr>
              <a:r>
                <a:rPr lang="zh-CN" altLang="en-US" sz="2800" b="1">
                  <a:solidFill>
                    <a:srgbClr val="FF3300"/>
                  </a:solidFill>
                  <a:latin typeface="Times New Roman" panose="02020603050405020304" charset="0"/>
                </a:rPr>
                <a:t>控制信号</a:t>
              </a:r>
            </a:p>
          </p:txBody>
        </p:sp>
        <p:sp>
          <p:nvSpPr>
            <p:cNvPr id="162828" name="Oval 46"/>
            <p:cNvSpPr>
              <a:spLocks noChangeArrowheads="1"/>
            </p:cNvSpPr>
            <p:nvPr/>
          </p:nvSpPr>
          <p:spPr bwMode="auto">
            <a:xfrm>
              <a:off x="2304" y="1584"/>
              <a:ext cx="816" cy="240"/>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box(out)">
                                      <p:cBhvr>
                                        <p:cTn id="7" dur="500"/>
                                        <p:tgtEl>
                                          <p:spTgt spid="141316"/>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乐.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wipe(right)">
                                      <p:cBhvr>
                                        <p:cTn id="22" dur="500"/>
                                        <p:tgtEl>
                                          <p:spTgt spid="141320"/>
                                        </p:tgtEl>
                                      </p:cBhvr>
                                    </p:animEffect>
                                  </p:childTnLst>
                                  <p:subTnLst>
                                    <p:audio>
                                      <p:cMediaNode>
                                        <p:cTn display="0" masterRel="sameClick">
                                          <p:stCondLst>
                                            <p:cond evt="begin" delay="0">
                                              <p:tn val="20"/>
                                            </p:cond>
                                          </p:stCondLst>
                                          <p:endCondLst>
                                            <p:cond evt="onStopAudio" delay="0">
                                              <p:tgtEl>
                                                <p:sldTgt/>
                                              </p:tgtEl>
                                            </p:cond>
                                          </p:endCondLst>
                                        </p:cTn>
                                        <p:tgtEl>
                                          <p:sndTgt r:embed="rId3" name="感叹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1321"/>
                                        </p:tgtEl>
                                        <p:attrNameLst>
                                          <p:attrName>style.visibility</p:attrName>
                                        </p:attrNameLst>
                                      </p:cBhvr>
                                      <p:to>
                                        <p:strVal val="visible"/>
                                      </p:to>
                                    </p:set>
                                    <p:animEffect transition="in" filter="wipe(right)">
                                      <p:cBhvr>
                                        <p:cTn id="27" dur="500"/>
                                        <p:tgtEl>
                                          <p:spTgt spid="141321"/>
                                        </p:tgtEl>
                                      </p:cBhvr>
                                    </p:animEffect>
                                  </p:childTnLst>
                                  <p:subTnLst>
                                    <p:audio>
                                      <p:cMediaNode>
                                        <p:cTn display="0" masterRel="sameClick">
                                          <p:stCondLst>
                                            <p:cond evt="begin" delay="0">
                                              <p:tn val="25"/>
                                            </p:cond>
                                          </p:stCondLst>
                                          <p:endCondLst>
                                            <p:cond evt="onStopAudio" delay="0">
                                              <p:tgtEl>
                                                <p:sldTgt/>
                                              </p:tgtEl>
                                            </p:cond>
                                          </p:endCondLst>
                                        </p:cTn>
                                        <p:tgtEl>
                                          <p:sndTgt r:embed="rId3" name="感叹时奏幻想空间.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20" grpId="0" animBg="1" autoUpdateAnimBg="0"/>
      <p:bldP spid="14132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2057400" y="4572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43" name="Text Box 3"/>
          <p:cNvSpPr txBox="1">
            <a:spLocks noChangeArrowheads="1"/>
          </p:cNvSpPr>
          <p:nvPr/>
        </p:nvSpPr>
        <p:spPr bwMode="auto">
          <a:xfrm>
            <a:off x="3124200" y="4572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p>
        </p:txBody>
      </p:sp>
      <p:sp>
        <p:nvSpPr>
          <p:cNvPr id="163844" name="Line 4"/>
          <p:cNvSpPr>
            <a:spLocks noChangeShapeType="1"/>
          </p:cNvSpPr>
          <p:nvPr/>
        </p:nvSpPr>
        <p:spPr bwMode="auto">
          <a:xfrm flipV="1">
            <a:off x="2971800" y="2362200"/>
            <a:ext cx="0" cy="358140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45" name="Line 5"/>
          <p:cNvSpPr>
            <a:spLocks noChangeShapeType="1"/>
          </p:cNvSpPr>
          <p:nvPr/>
        </p:nvSpPr>
        <p:spPr bwMode="auto">
          <a:xfrm>
            <a:off x="2590800" y="838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46" name="Line 6"/>
          <p:cNvSpPr>
            <a:spLocks noChangeShapeType="1"/>
          </p:cNvSpPr>
          <p:nvPr/>
        </p:nvSpPr>
        <p:spPr bwMode="auto">
          <a:xfrm>
            <a:off x="2590800" y="1752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47" name="Rectangle 7"/>
          <p:cNvSpPr>
            <a:spLocks noChangeArrowheads="1"/>
          </p:cNvSpPr>
          <p:nvPr/>
        </p:nvSpPr>
        <p:spPr bwMode="auto">
          <a:xfrm>
            <a:off x="4953000" y="47244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48" name="Text Box 8"/>
          <p:cNvSpPr txBox="1">
            <a:spLocks noChangeArrowheads="1"/>
          </p:cNvSpPr>
          <p:nvPr/>
        </p:nvSpPr>
        <p:spPr bwMode="auto">
          <a:xfrm>
            <a:off x="5029200" y="47894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49" name="Rectangle 9"/>
          <p:cNvSpPr>
            <a:spLocks noChangeArrowheads="1"/>
          </p:cNvSpPr>
          <p:nvPr/>
        </p:nvSpPr>
        <p:spPr bwMode="auto">
          <a:xfrm>
            <a:off x="1981200" y="1447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0" name="Text Box 10"/>
          <p:cNvSpPr txBox="1">
            <a:spLocks noChangeArrowheads="1"/>
          </p:cNvSpPr>
          <p:nvPr/>
        </p:nvSpPr>
        <p:spPr bwMode="auto">
          <a:xfrm>
            <a:off x="2057400" y="13716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51" name="Oval 11"/>
          <p:cNvSpPr>
            <a:spLocks noChangeArrowheads="1"/>
          </p:cNvSpPr>
          <p:nvPr/>
        </p:nvSpPr>
        <p:spPr bwMode="auto">
          <a:xfrm>
            <a:off x="2438400" y="1676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2" name="Rectangle 12"/>
          <p:cNvSpPr>
            <a:spLocks noChangeArrowheads="1"/>
          </p:cNvSpPr>
          <p:nvPr/>
        </p:nvSpPr>
        <p:spPr bwMode="auto">
          <a:xfrm>
            <a:off x="3048000" y="1447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3" name="Text Box 13"/>
          <p:cNvSpPr txBox="1">
            <a:spLocks noChangeArrowheads="1"/>
          </p:cNvSpPr>
          <p:nvPr/>
        </p:nvSpPr>
        <p:spPr bwMode="auto">
          <a:xfrm>
            <a:off x="3124200" y="1371600"/>
            <a:ext cx="3810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3854" name="Oval 14"/>
          <p:cNvSpPr>
            <a:spLocks noChangeArrowheads="1"/>
          </p:cNvSpPr>
          <p:nvPr/>
        </p:nvSpPr>
        <p:spPr bwMode="auto">
          <a:xfrm>
            <a:off x="3505200" y="1676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5" name="Rectangle 15"/>
          <p:cNvSpPr>
            <a:spLocks noChangeArrowheads="1"/>
          </p:cNvSpPr>
          <p:nvPr/>
        </p:nvSpPr>
        <p:spPr bwMode="auto">
          <a:xfrm>
            <a:off x="1981200" y="5334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6" name="Oval 16"/>
          <p:cNvSpPr>
            <a:spLocks noChangeArrowheads="1"/>
          </p:cNvSpPr>
          <p:nvPr/>
        </p:nvSpPr>
        <p:spPr bwMode="auto">
          <a:xfrm>
            <a:off x="2438400" y="762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7" name="Rectangle 17"/>
          <p:cNvSpPr>
            <a:spLocks noChangeArrowheads="1"/>
          </p:cNvSpPr>
          <p:nvPr/>
        </p:nvSpPr>
        <p:spPr bwMode="auto">
          <a:xfrm>
            <a:off x="3048000" y="5334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58" name="Oval 18"/>
          <p:cNvSpPr>
            <a:spLocks noChangeArrowheads="1"/>
          </p:cNvSpPr>
          <p:nvPr/>
        </p:nvSpPr>
        <p:spPr bwMode="auto">
          <a:xfrm>
            <a:off x="3505200" y="762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59" name="Rectangle 19"/>
          <p:cNvSpPr>
            <a:spLocks noChangeArrowheads="1"/>
          </p:cNvSpPr>
          <p:nvPr/>
        </p:nvSpPr>
        <p:spPr bwMode="auto">
          <a:xfrm>
            <a:off x="1981200" y="5638800"/>
            <a:ext cx="457200" cy="609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0" name="Text Box 20"/>
          <p:cNvSpPr txBox="1">
            <a:spLocks noChangeArrowheads="1"/>
          </p:cNvSpPr>
          <p:nvPr/>
        </p:nvSpPr>
        <p:spPr bwMode="auto">
          <a:xfrm>
            <a:off x="2057400" y="5562600"/>
            <a:ext cx="3810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63861" name="Oval 21"/>
          <p:cNvSpPr>
            <a:spLocks noChangeArrowheads="1"/>
          </p:cNvSpPr>
          <p:nvPr/>
        </p:nvSpPr>
        <p:spPr bwMode="auto">
          <a:xfrm>
            <a:off x="2438400" y="5867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2" name="Line 22"/>
          <p:cNvSpPr>
            <a:spLocks noChangeShapeType="1"/>
          </p:cNvSpPr>
          <p:nvPr/>
        </p:nvSpPr>
        <p:spPr bwMode="auto">
          <a:xfrm>
            <a:off x="1447800" y="8382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3" name="Line 23"/>
          <p:cNvSpPr>
            <a:spLocks noChangeShapeType="1"/>
          </p:cNvSpPr>
          <p:nvPr/>
        </p:nvSpPr>
        <p:spPr bwMode="auto">
          <a:xfrm>
            <a:off x="1447800" y="17526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64" name="Rectangle 24"/>
          <p:cNvSpPr>
            <a:spLocks noChangeArrowheads="1"/>
          </p:cNvSpPr>
          <p:nvPr/>
        </p:nvSpPr>
        <p:spPr bwMode="auto">
          <a:xfrm>
            <a:off x="4953000" y="37338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5" name="Text Box 25"/>
          <p:cNvSpPr txBox="1">
            <a:spLocks noChangeArrowheads="1"/>
          </p:cNvSpPr>
          <p:nvPr/>
        </p:nvSpPr>
        <p:spPr bwMode="auto">
          <a:xfrm>
            <a:off x="5029200" y="37988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66" name="Rectangle 26"/>
          <p:cNvSpPr>
            <a:spLocks noChangeArrowheads="1"/>
          </p:cNvSpPr>
          <p:nvPr/>
        </p:nvSpPr>
        <p:spPr bwMode="auto">
          <a:xfrm>
            <a:off x="4953000" y="27432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7" name="Text Box 27"/>
          <p:cNvSpPr txBox="1">
            <a:spLocks noChangeArrowheads="1"/>
          </p:cNvSpPr>
          <p:nvPr/>
        </p:nvSpPr>
        <p:spPr bwMode="auto">
          <a:xfrm>
            <a:off x="5029200" y="28082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68" name="Rectangle 28"/>
          <p:cNvSpPr>
            <a:spLocks noChangeArrowheads="1"/>
          </p:cNvSpPr>
          <p:nvPr/>
        </p:nvSpPr>
        <p:spPr bwMode="auto">
          <a:xfrm>
            <a:off x="4953000" y="1752600"/>
            <a:ext cx="685800" cy="8382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869" name="Text Box 29"/>
          <p:cNvSpPr txBox="1">
            <a:spLocks noChangeArrowheads="1"/>
          </p:cNvSpPr>
          <p:nvPr/>
        </p:nvSpPr>
        <p:spPr bwMode="auto">
          <a:xfrm>
            <a:off x="5029200" y="1817688"/>
            <a:ext cx="457200"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3870" name="Line 30"/>
          <p:cNvSpPr>
            <a:spLocks noChangeShapeType="1"/>
          </p:cNvSpPr>
          <p:nvPr/>
        </p:nvSpPr>
        <p:spPr bwMode="auto">
          <a:xfrm>
            <a:off x="1447800" y="2209800"/>
            <a:ext cx="3505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1" name="Line 31"/>
          <p:cNvSpPr>
            <a:spLocks noChangeShapeType="1"/>
          </p:cNvSpPr>
          <p:nvPr/>
        </p:nvSpPr>
        <p:spPr bwMode="auto">
          <a:xfrm>
            <a:off x="3657600" y="8382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2" name="Line 32"/>
          <p:cNvSpPr>
            <a:spLocks noChangeShapeType="1"/>
          </p:cNvSpPr>
          <p:nvPr/>
        </p:nvSpPr>
        <p:spPr bwMode="auto">
          <a:xfrm>
            <a:off x="4495800" y="838200"/>
            <a:ext cx="0" cy="3048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3" name="Line 33"/>
          <p:cNvSpPr>
            <a:spLocks noChangeShapeType="1"/>
          </p:cNvSpPr>
          <p:nvPr/>
        </p:nvSpPr>
        <p:spPr bwMode="auto">
          <a:xfrm>
            <a:off x="4495800" y="19050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4" name="Line 34"/>
          <p:cNvSpPr>
            <a:spLocks noChangeShapeType="1"/>
          </p:cNvSpPr>
          <p:nvPr/>
        </p:nvSpPr>
        <p:spPr bwMode="auto">
          <a:xfrm>
            <a:off x="4495800" y="3886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5" name="Line 35"/>
          <p:cNvSpPr>
            <a:spLocks noChangeShapeType="1"/>
          </p:cNvSpPr>
          <p:nvPr/>
        </p:nvSpPr>
        <p:spPr bwMode="auto">
          <a:xfrm>
            <a:off x="1524000" y="41910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6" name="Line 36"/>
          <p:cNvSpPr>
            <a:spLocks noChangeShapeType="1"/>
          </p:cNvSpPr>
          <p:nvPr/>
        </p:nvSpPr>
        <p:spPr bwMode="auto">
          <a:xfrm>
            <a:off x="3657600" y="17526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7" name="Line 37"/>
          <p:cNvSpPr>
            <a:spLocks noChangeShapeType="1"/>
          </p:cNvSpPr>
          <p:nvPr/>
        </p:nvSpPr>
        <p:spPr bwMode="auto">
          <a:xfrm>
            <a:off x="3962400" y="1752600"/>
            <a:ext cx="0" cy="13716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8" name="Line 38"/>
          <p:cNvSpPr>
            <a:spLocks noChangeShapeType="1"/>
          </p:cNvSpPr>
          <p:nvPr/>
        </p:nvSpPr>
        <p:spPr bwMode="auto">
          <a:xfrm>
            <a:off x="3962400" y="2057400"/>
            <a:ext cx="990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79" name="Line 39"/>
          <p:cNvSpPr>
            <a:spLocks noChangeShapeType="1"/>
          </p:cNvSpPr>
          <p:nvPr/>
        </p:nvSpPr>
        <p:spPr bwMode="auto">
          <a:xfrm>
            <a:off x="3962400" y="3124200"/>
            <a:ext cx="990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0" name="Line 40"/>
          <p:cNvSpPr>
            <a:spLocks noChangeShapeType="1"/>
          </p:cNvSpPr>
          <p:nvPr/>
        </p:nvSpPr>
        <p:spPr bwMode="auto">
          <a:xfrm>
            <a:off x="1524000" y="32766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1" name="Line 41"/>
          <p:cNvSpPr>
            <a:spLocks noChangeShapeType="1"/>
          </p:cNvSpPr>
          <p:nvPr/>
        </p:nvSpPr>
        <p:spPr bwMode="auto">
          <a:xfrm>
            <a:off x="2819400" y="838200"/>
            <a:ext cx="0" cy="457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2" name="Line 42"/>
          <p:cNvSpPr>
            <a:spLocks noChangeShapeType="1"/>
          </p:cNvSpPr>
          <p:nvPr/>
        </p:nvSpPr>
        <p:spPr bwMode="auto">
          <a:xfrm>
            <a:off x="2819400" y="12954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3" name="Line 43"/>
          <p:cNvSpPr>
            <a:spLocks noChangeShapeType="1"/>
          </p:cNvSpPr>
          <p:nvPr/>
        </p:nvSpPr>
        <p:spPr bwMode="auto">
          <a:xfrm>
            <a:off x="4191000" y="1295400"/>
            <a:ext cx="0" cy="3581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4" name="Line 44"/>
          <p:cNvSpPr>
            <a:spLocks noChangeShapeType="1"/>
          </p:cNvSpPr>
          <p:nvPr/>
        </p:nvSpPr>
        <p:spPr bwMode="auto">
          <a:xfrm>
            <a:off x="4191000" y="2971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5" name="Line 45"/>
          <p:cNvSpPr>
            <a:spLocks noChangeShapeType="1"/>
          </p:cNvSpPr>
          <p:nvPr/>
        </p:nvSpPr>
        <p:spPr bwMode="auto">
          <a:xfrm>
            <a:off x="4191000" y="4876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6" name="Line 46"/>
          <p:cNvSpPr>
            <a:spLocks noChangeShapeType="1"/>
          </p:cNvSpPr>
          <p:nvPr/>
        </p:nvSpPr>
        <p:spPr bwMode="auto">
          <a:xfrm>
            <a:off x="2819400" y="1752600"/>
            <a:ext cx="0" cy="838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7" name="Line 47"/>
          <p:cNvSpPr>
            <a:spLocks noChangeShapeType="1"/>
          </p:cNvSpPr>
          <p:nvPr/>
        </p:nvSpPr>
        <p:spPr bwMode="auto">
          <a:xfrm>
            <a:off x="2819400" y="25908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8" name="Line 48"/>
          <p:cNvSpPr>
            <a:spLocks noChangeShapeType="1"/>
          </p:cNvSpPr>
          <p:nvPr/>
        </p:nvSpPr>
        <p:spPr bwMode="auto">
          <a:xfrm>
            <a:off x="3581400" y="2590800"/>
            <a:ext cx="0" cy="2438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89" name="Line 49"/>
          <p:cNvSpPr>
            <a:spLocks noChangeShapeType="1"/>
          </p:cNvSpPr>
          <p:nvPr/>
        </p:nvSpPr>
        <p:spPr bwMode="auto">
          <a:xfrm>
            <a:off x="3581400" y="40386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0" name="Line 50"/>
          <p:cNvSpPr>
            <a:spLocks noChangeShapeType="1"/>
          </p:cNvSpPr>
          <p:nvPr/>
        </p:nvSpPr>
        <p:spPr bwMode="auto">
          <a:xfrm>
            <a:off x="3581400" y="5029200"/>
            <a:ext cx="1371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1" name="Line 51"/>
          <p:cNvSpPr>
            <a:spLocks noChangeShapeType="1"/>
          </p:cNvSpPr>
          <p:nvPr/>
        </p:nvSpPr>
        <p:spPr bwMode="auto">
          <a:xfrm>
            <a:off x="1524000" y="5181600"/>
            <a:ext cx="3429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2" name="Line 52"/>
          <p:cNvSpPr>
            <a:spLocks noChangeShapeType="1"/>
          </p:cNvSpPr>
          <p:nvPr/>
        </p:nvSpPr>
        <p:spPr bwMode="auto">
          <a:xfrm>
            <a:off x="2590800" y="5943600"/>
            <a:ext cx="3810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3" name="Line 53"/>
          <p:cNvSpPr>
            <a:spLocks noChangeShapeType="1"/>
          </p:cNvSpPr>
          <p:nvPr/>
        </p:nvSpPr>
        <p:spPr bwMode="auto">
          <a:xfrm>
            <a:off x="2971800" y="23622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4" name="Line 54"/>
          <p:cNvSpPr>
            <a:spLocks noChangeShapeType="1"/>
          </p:cNvSpPr>
          <p:nvPr/>
        </p:nvSpPr>
        <p:spPr bwMode="auto">
          <a:xfrm>
            <a:off x="2971800" y="43434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5" name="Line 55"/>
          <p:cNvSpPr>
            <a:spLocks noChangeShapeType="1"/>
          </p:cNvSpPr>
          <p:nvPr/>
        </p:nvSpPr>
        <p:spPr bwMode="auto">
          <a:xfrm>
            <a:off x="2971800" y="34290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6" name="Line 56"/>
          <p:cNvSpPr>
            <a:spLocks noChangeShapeType="1"/>
          </p:cNvSpPr>
          <p:nvPr/>
        </p:nvSpPr>
        <p:spPr bwMode="auto">
          <a:xfrm>
            <a:off x="2971800" y="5334000"/>
            <a:ext cx="198120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3897" name="Oval 57"/>
          <p:cNvSpPr>
            <a:spLocks noChangeArrowheads="1"/>
          </p:cNvSpPr>
          <p:nvPr/>
        </p:nvSpPr>
        <p:spPr bwMode="auto">
          <a:xfrm>
            <a:off x="1371600" y="7985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8" name="Line 58"/>
          <p:cNvSpPr>
            <a:spLocks noChangeShapeType="1"/>
          </p:cNvSpPr>
          <p:nvPr/>
        </p:nvSpPr>
        <p:spPr bwMode="auto">
          <a:xfrm flipH="1">
            <a:off x="1524000" y="5943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899" name="Rectangle 59"/>
          <p:cNvSpPr>
            <a:spLocks noChangeArrowheads="1"/>
          </p:cNvSpPr>
          <p:nvPr/>
        </p:nvSpPr>
        <p:spPr bwMode="auto">
          <a:xfrm>
            <a:off x="6781800" y="3048000"/>
            <a:ext cx="685800" cy="9906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3900" name="Line 60"/>
          <p:cNvSpPr>
            <a:spLocks noChangeShapeType="1"/>
          </p:cNvSpPr>
          <p:nvPr/>
        </p:nvSpPr>
        <p:spPr bwMode="auto">
          <a:xfrm flipV="1">
            <a:off x="6248400" y="3657600"/>
            <a:ext cx="0" cy="4572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1" name="Line 61"/>
          <p:cNvSpPr>
            <a:spLocks noChangeShapeType="1"/>
          </p:cNvSpPr>
          <p:nvPr/>
        </p:nvSpPr>
        <p:spPr bwMode="auto">
          <a:xfrm>
            <a:off x="5638800" y="22098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2" name="Line 62"/>
          <p:cNvSpPr>
            <a:spLocks noChangeShapeType="1"/>
          </p:cNvSpPr>
          <p:nvPr/>
        </p:nvSpPr>
        <p:spPr bwMode="auto">
          <a:xfrm>
            <a:off x="6477000" y="2209800"/>
            <a:ext cx="0" cy="9906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3" name="Line 63"/>
          <p:cNvSpPr>
            <a:spLocks noChangeShapeType="1"/>
          </p:cNvSpPr>
          <p:nvPr/>
        </p:nvSpPr>
        <p:spPr bwMode="auto">
          <a:xfrm>
            <a:off x="6477000" y="32004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4" name="Line 64"/>
          <p:cNvSpPr>
            <a:spLocks noChangeShapeType="1"/>
          </p:cNvSpPr>
          <p:nvPr/>
        </p:nvSpPr>
        <p:spPr bwMode="auto">
          <a:xfrm>
            <a:off x="5638800" y="31242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5" name="Line 65"/>
          <p:cNvSpPr>
            <a:spLocks noChangeShapeType="1"/>
          </p:cNvSpPr>
          <p:nvPr/>
        </p:nvSpPr>
        <p:spPr bwMode="auto">
          <a:xfrm>
            <a:off x="6248400" y="3124200"/>
            <a:ext cx="0" cy="304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6" name="Line 66"/>
          <p:cNvSpPr>
            <a:spLocks noChangeShapeType="1"/>
          </p:cNvSpPr>
          <p:nvPr/>
        </p:nvSpPr>
        <p:spPr bwMode="auto">
          <a:xfrm>
            <a:off x="6248400" y="34290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7" name="Line 67"/>
          <p:cNvSpPr>
            <a:spLocks noChangeShapeType="1"/>
          </p:cNvSpPr>
          <p:nvPr/>
        </p:nvSpPr>
        <p:spPr bwMode="auto">
          <a:xfrm>
            <a:off x="5638800" y="41148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8" name="Line 68"/>
          <p:cNvSpPr>
            <a:spLocks noChangeShapeType="1"/>
          </p:cNvSpPr>
          <p:nvPr/>
        </p:nvSpPr>
        <p:spPr bwMode="auto">
          <a:xfrm>
            <a:off x="6248400" y="3657600"/>
            <a:ext cx="533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09" name="Line 69"/>
          <p:cNvSpPr>
            <a:spLocks noChangeShapeType="1"/>
          </p:cNvSpPr>
          <p:nvPr/>
        </p:nvSpPr>
        <p:spPr bwMode="auto">
          <a:xfrm>
            <a:off x="5638800" y="5181600"/>
            <a:ext cx="838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0" name="Line 70"/>
          <p:cNvSpPr>
            <a:spLocks noChangeShapeType="1"/>
          </p:cNvSpPr>
          <p:nvPr/>
        </p:nvSpPr>
        <p:spPr bwMode="auto">
          <a:xfrm flipV="1">
            <a:off x="6477000" y="3886200"/>
            <a:ext cx="0" cy="12954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1" name="Line 71"/>
          <p:cNvSpPr>
            <a:spLocks noChangeShapeType="1"/>
          </p:cNvSpPr>
          <p:nvPr/>
        </p:nvSpPr>
        <p:spPr bwMode="auto">
          <a:xfrm>
            <a:off x="6477000" y="3886200"/>
            <a:ext cx="304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2" name="Line 72"/>
          <p:cNvSpPr>
            <a:spLocks noChangeShapeType="1"/>
          </p:cNvSpPr>
          <p:nvPr/>
        </p:nvSpPr>
        <p:spPr bwMode="auto">
          <a:xfrm>
            <a:off x="7467600" y="35052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3" name="Text Box 73"/>
          <p:cNvSpPr txBox="1">
            <a:spLocks noChangeArrowheads="1"/>
          </p:cNvSpPr>
          <p:nvPr/>
        </p:nvSpPr>
        <p:spPr bwMode="auto">
          <a:xfrm>
            <a:off x="6858000" y="3124200"/>
            <a:ext cx="6858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333300"/>
              </a:solidFill>
            </a:endParaRPr>
          </a:p>
        </p:txBody>
      </p:sp>
      <p:sp>
        <p:nvSpPr>
          <p:cNvPr id="163914" name="Line 74"/>
          <p:cNvSpPr>
            <a:spLocks noChangeShapeType="1"/>
          </p:cNvSpPr>
          <p:nvPr/>
        </p:nvSpPr>
        <p:spPr bwMode="auto">
          <a:xfrm flipH="1">
            <a:off x="6947535" y="3429000"/>
            <a:ext cx="215265" cy="11049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15" name="Text Box 75"/>
          <p:cNvSpPr txBox="1">
            <a:spLocks noChangeArrowheads="1"/>
          </p:cNvSpPr>
          <p:nvPr/>
        </p:nvSpPr>
        <p:spPr bwMode="auto">
          <a:xfrm>
            <a:off x="7772400" y="29718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600" b="1">
              <a:solidFill>
                <a:srgbClr val="333300"/>
              </a:solidFill>
            </a:endParaRPr>
          </a:p>
        </p:txBody>
      </p:sp>
      <p:sp>
        <p:nvSpPr>
          <p:cNvPr id="163916" name="Rectangle 76"/>
          <p:cNvSpPr>
            <a:spLocks noChangeArrowheads="1"/>
          </p:cNvSpPr>
          <p:nvPr/>
        </p:nvSpPr>
        <p:spPr bwMode="auto">
          <a:xfrm>
            <a:off x="914400" y="48768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3917" name="Rectangle 77"/>
          <p:cNvSpPr>
            <a:spLocks noChangeArrowheads="1"/>
          </p:cNvSpPr>
          <p:nvPr/>
        </p:nvSpPr>
        <p:spPr bwMode="auto">
          <a:xfrm>
            <a:off x="914400" y="39624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3918" name="Rectangle 78"/>
          <p:cNvSpPr>
            <a:spLocks noChangeArrowheads="1"/>
          </p:cNvSpPr>
          <p:nvPr/>
        </p:nvSpPr>
        <p:spPr bwMode="auto">
          <a:xfrm>
            <a:off x="914400" y="3048000"/>
            <a:ext cx="561975" cy="519113"/>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3919" name="Rectangle 79"/>
          <p:cNvSpPr>
            <a:spLocks noChangeArrowheads="1"/>
          </p:cNvSpPr>
          <p:nvPr/>
        </p:nvSpPr>
        <p:spPr bwMode="auto">
          <a:xfrm>
            <a:off x="914400" y="1981200"/>
            <a:ext cx="60960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sp>
        <p:nvSpPr>
          <p:cNvPr id="163920" name="Rectangle 80"/>
          <p:cNvSpPr>
            <a:spLocks noChangeArrowheads="1"/>
          </p:cNvSpPr>
          <p:nvPr/>
        </p:nvSpPr>
        <p:spPr bwMode="auto">
          <a:xfrm>
            <a:off x="914400" y="609600"/>
            <a:ext cx="54133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3921" name="Rectangle 81"/>
          <p:cNvSpPr>
            <a:spLocks noChangeArrowheads="1"/>
          </p:cNvSpPr>
          <p:nvPr/>
        </p:nvSpPr>
        <p:spPr bwMode="auto">
          <a:xfrm>
            <a:off x="762000" y="1447800"/>
            <a:ext cx="685800" cy="519113"/>
          </a:xfrm>
          <a:prstGeom prst="rect">
            <a:avLst/>
          </a:prstGeom>
          <a:noFill/>
          <a:ln>
            <a:noFill/>
          </a:ln>
        </p:spPr>
        <p:txBody>
          <a:bodyPr>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grpSp>
        <p:nvGrpSpPr>
          <p:cNvPr id="163922" name="Group 82"/>
          <p:cNvGrpSpPr/>
          <p:nvPr/>
        </p:nvGrpSpPr>
        <p:grpSpPr bwMode="auto">
          <a:xfrm>
            <a:off x="990600" y="5715000"/>
            <a:ext cx="382588" cy="519113"/>
            <a:chOff x="192" y="3600"/>
            <a:chExt cx="241" cy="327"/>
          </a:xfrm>
        </p:grpSpPr>
        <p:sp>
          <p:nvSpPr>
            <p:cNvPr id="163940" name="Rectangle 83"/>
            <p:cNvSpPr>
              <a:spLocks noChangeArrowheads="1"/>
            </p:cNvSpPr>
            <p:nvPr/>
          </p:nvSpPr>
          <p:spPr bwMode="auto">
            <a:xfrm>
              <a:off x="192" y="3600"/>
              <a:ext cx="24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S</a:t>
              </a:r>
              <a:endParaRPr lang="en-US" altLang="zh-CN" sz="2800" b="1" baseline="-25000">
                <a:solidFill>
                  <a:srgbClr val="000099"/>
                </a:solidFill>
                <a:latin typeface="Times New Roman" panose="02020603050405020304" charset="0"/>
              </a:endParaRPr>
            </a:p>
          </p:txBody>
        </p:sp>
        <p:sp>
          <p:nvSpPr>
            <p:cNvPr id="163941" name="Line 84"/>
            <p:cNvSpPr>
              <a:spLocks noChangeShapeType="1"/>
            </p:cNvSpPr>
            <p:nvPr/>
          </p:nvSpPr>
          <p:spPr bwMode="auto">
            <a:xfrm>
              <a:off x="240" y="3648"/>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42421" name="Rectangle 85"/>
          <p:cNvSpPr>
            <a:spLocks noChangeArrowheads="1"/>
          </p:cNvSpPr>
          <p:nvPr/>
        </p:nvSpPr>
        <p:spPr bwMode="auto">
          <a:xfrm>
            <a:off x="1524000" y="5410200"/>
            <a:ext cx="361950" cy="519113"/>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1</a:t>
            </a:r>
          </a:p>
        </p:txBody>
      </p:sp>
      <p:sp>
        <p:nvSpPr>
          <p:cNvPr id="142422" name="Rectangle 86"/>
          <p:cNvSpPr>
            <a:spLocks noChangeArrowheads="1"/>
          </p:cNvSpPr>
          <p:nvPr/>
        </p:nvSpPr>
        <p:spPr bwMode="auto">
          <a:xfrm>
            <a:off x="2514600" y="5410200"/>
            <a:ext cx="361950" cy="519113"/>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42423" name="Rectangle 87"/>
          <p:cNvSpPr>
            <a:spLocks noChangeArrowheads="1"/>
          </p:cNvSpPr>
          <p:nvPr/>
        </p:nvSpPr>
        <p:spPr bwMode="auto">
          <a:xfrm>
            <a:off x="7772400" y="3505200"/>
            <a:ext cx="361950" cy="519113"/>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0</a:t>
            </a:r>
            <a:endParaRPr lang="en-US" altLang="zh-CN" sz="2800" b="1">
              <a:solidFill>
                <a:schemeClr val="bg1"/>
              </a:solidFill>
              <a:latin typeface="Times New Roman" panose="02020603050405020304" charset="0"/>
            </a:endParaRPr>
          </a:p>
        </p:txBody>
      </p:sp>
      <p:grpSp>
        <p:nvGrpSpPr>
          <p:cNvPr id="3" name="Group 88"/>
          <p:cNvGrpSpPr/>
          <p:nvPr/>
        </p:nvGrpSpPr>
        <p:grpSpPr bwMode="auto">
          <a:xfrm>
            <a:off x="5791200" y="1752600"/>
            <a:ext cx="361950" cy="3567113"/>
            <a:chOff x="3312" y="1056"/>
            <a:chExt cx="228" cy="2247"/>
          </a:xfrm>
        </p:grpSpPr>
        <p:sp>
          <p:nvSpPr>
            <p:cNvPr id="163936" name="Rectangle 89"/>
            <p:cNvSpPr>
              <a:spLocks noChangeArrowheads="1"/>
            </p:cNvSpPr>
            <p:nvPr/>
          </p:nvSpPr>
          <p:spPr bwMode="auto">
            <a:xfrm>
              <a:off x="3312" y="297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7" name="Rectangle 90"/>
            <p:cNvSpPr>
              <a:spLocks noChangeArrowheads="1"/>
            </p:cNvSpPr>
            <p:nvPr/>
          </p:nvSpPr>
          <p:spPr bwMode="auto">
            <a:xfrm>
              <a:off x="3312" y="230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8" name="Rectangle 91"/>
            <p:cNvSpPr>
              <a:spLocks noChangeArrowheads="1"/>
            </p:cNvSpPr>
            <p:nvPr/>
          </p:nvSpPr>
          <p:spPr bwMode="auto">
            <a:xfrm>
              <a:off x="3312" y="168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3939" name="Rectangle 92"/>
            <p:cNvSpPr>
              <a:spLocks noChangeArrowheads="1"/>
            </p:cNvSpPr>
            <p:nvPr/>
          </p:nvSpPr>
          <p:spPr bwMode="auto">
            <a:xfrm>
              <a:off x="3312" y="1056"/>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42429" name="Text Box 93" descr="40%"/>
          <p:cNvSpPr txBox="1">
            <a:spLocks noChangeArrowheads="1"/>
          </p:cNvSpPr>
          <p:nvPr/>
        </p:nvSpPr>
        <p:spPr bwMode="auto">
          <a:xfrm>
            <a:off x="5867400" y="838200"/>
            <a:ext cx="2209800" cy="850900"/>
          </a:xfrm>
          <a:prstGeom prst="rect">
            <a:avLst/>
          </a:prstGeom>
          <a:pattFill prst="pct40">
            <a:fgClr>
              <a:srgbClr val="00FF00"/>
            </a:fgClr>
            <a:bgClr>
              <a:schemeClr val="bg1"/>
            </a:bgClr>
          </a:pattFill>
          <a:ln w="28575">
            <a:solidFill>
              <a:srgbClr val="FF33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effectLst>
                  <a:outerShdw blurRad="38100" dist="38100" dir="2700000" algn="tl">
                    <a:srgbClr val="DDDDDD"/>
                  </a:outerShdw>
                </a:effectLst>
              </a:rPr>
              <a:t>“</a:t>
            </a:r>
            <a:r>
              <a:rPr lang="zh-CN" altLang="en-US" b="1">
                <a:solidFill>
                  <a:srgbClr val="000099"/>
                </a:solidFill>
                <a:effectLst>
                  <a:outerShdw blurRad="38100" dist="38100" dir="2700000" algn="tl">
                    <a:srgbClr val="DDDDDD"/>
                  </a:outerShdw>
                </a:effectLst>
              </a:rPr>
              <a:t>与”门被封锁，选择器不工作。</a:t>
            </a:r>
            <a:endParaRPr lang="zh-CN" altLang="en-US" sz="2800" b="1">
              <a:solidFill>
                <a:srgbClr val="000099"/>
              </a:solidFill>
            </a:endParaRPr>
          </a:p>
        </p:txBody>
      </p:sp>
      <p:sp>
        <p:nvSpPr>
          <p:cNvPr id="163928" name="Text Box 94"/>
          <p:cNvSpPr txBox="1">
            <a:spLocks noChangeArrowheads="1"/>
          </p:cNvSpPr>
          <p:nvPr/>
        </p:nvSpPr>
        <p:spPr bwMode="auto">
          <a:xfrm>
            <a:off x="3055938" y="5715000"/>
            <a:ext cx="4868862" cy="519113"/>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0099"/>
                </a:solidFill>
              </a:rPr>
              <a:t>CT74LS153</a:t>
            </a:r>
            <a:r>
              <a:rPr lang="zh-CN" altLang="en-US" sz="2800" b="1">
                <a:solidFill>
                  <a:srgbClr val="000099"/>
                </a:solidFill>
              </a:rPr>
              <a:t>型</a:t>
            </a:r>
            <a:r>
              <a:rPr lang="en-US" altLang="zh-CN" sz="2800" b="1">
                <a:solidFill>
                  <a:srgbClr val="000099"/>
                </a:solidFill>
              </a:rPr>
              <a:t>4</a:t>
            </a:r>
            <a:r>
              <a:rPr lang="zh-CN" altLang="en-US" sz="2800" b="1">
                <a:solidFill>
                  <a:srgbClr val="000099"/>
                </a:solidFill>
              </a:rPr>
              <a:t>选</a:t>
            </a:r>
            <a:r>
              <a:rPr lang="en-US" altLang="zh-CN" sz="2800" b="1">
                <a:solidFill>
                  <a:srgbClr val="000099"/>
                </a:solidFill>
              </a:rPr>
              <a:t>1</a:t>
            </a:r>
            <a:r>
              <a:rPr lang="zh-CN" altLang="en-US" sz="2800" b="1">
                <a:solidFill>
                  <a:srgbClr val="000099"/>
                </a:solidFill>
              </a:rPr>
              <a:t>数据选择器</a:t>
            </a:r>
          </a:p>
        </p:txBody>
      </p:sp>
      <p:sp>
        <p:nvSpPr>
          <p:cNvPr id="163929" name="Oval 95"/>
          <p:cNvSpPr>
            <a:spLocks noChangeArrowheads="1"/>
          </p:cNvSpPr>
          <p:nvPr/>
        </p:nvSpPr>
        <p:spPr bwMode="auto">
          <a:xfrm>
            <a:off x="1371600" y="17129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0" name="Oval 96"/>
          <p:cNvSpPr>
            <a:spLocks noChangeArrowheads="1"/>
          </p:cNvSpPr>
          <p:nvPr/>
        </p:nvSpPr>
        <p:spPr bwMode="auto">
          <a:xfrm>
            <a:off x="1371600" y="217011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1" name="Oval 97"/>
          <p:cNvSpPr>
            <a:spLocks noChangeArrowheads="1"/>
          </p:cNvSpPr>
          <p:nvPr/>
        </p:nvSpPr>
        <p:spPr bwMode="auto">
          <a:xfrm>
            <a:off x="1409700" y="3238500"/>
            <a:ext cx="93663" cy="9366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2" name="Oval 98"/>
          <p:cNvSpPr>
            <a:spLocks noChangeArrowheads="1"/>
          </p:cNvSpPr>
          <p:nvPr/>
        </p:nvSpPr>
        <p:spPr bwMode="auto">
          <a:xfrm>
            <a:off x="1409700" y="4148138"/>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3" name="Oval 99"/>
          <p:cNvSpPr>
            <a:spLocks noChangeArrowheads="1"/>
          </p:cNvSpPr>
          <p:nvPr/>
        </p:nvSpPr>
        <p:spPr bwMode="auto">
          <a:xfrm>
            <a:off x="1409700" y="5124450"/>
            <a:ext cx="93663" cy="11588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4" name="Oval 100"/>
          <p:cNvSpPr>
            <a:spLocks noChangeArrowheads="1"/>
          </p:cNvSpPr>
          <p:nvPr/>
        </p:nvSpPr>
        <p:spPr bwMode="auto">
          <a:xfrm>
            <a:off x="1409700" y="5880100"/>
            <a:ext cx="93663" cy="93663"/>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3935" name="Oval 101"/>
          <p:cNvSpPr>
            <a:spLocks noChangeArrowheads="1"/>
          </p:cNvSpPr>
          <p:nvPr/>
        </p:nvSpPr>
        <p:spPr bwMode="auto">
          <a:xfrm>
            <a:off x="7924800" y="3446463"/>
            <a:ext cx="93663" cy="93662"/>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421"/>
                                        </p:tgtEl>
                                        <p:attrNameLst>
                                          <p:attrName>style.visibility</p:attrName>
                                        </p:attrNameLst>
                                      </p:cBhvr>
                                      <p:to>
                                        <p:strVal val="visible"/>
                                      </p:to>
                                    </p:set>
                                    <p:animEffect transition="in" filter="blinds(horizontal)">
                                      <p:cBhvr>
                                        <p:cTn id="7" dur="500"/>
                                        <p:tgtEl>
                                          <p:spTgt spid="142421"/>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2422"/>
                                        </p:tgtEl>
                                        <p:attrNameLst>
                                          <p:attrName>style.visibility</p:attrName>
                                        </p:attrNameLst>
                                      </p:cBhvr>
                                      <p:to>
                                        <p:strVal val="visible"/>
                                      </p:to>
                                    </p:set>
                                    <p:animEffect transition="in" filter="blinds(vertical)">
                                      <p:cBhvr>
                                        <p:cTn id="12" dur="500"/>
                                        <p:tgtEl>
                                          <p:spTgt spid="142422"/>
                                        </p:tgtEl>
                                      </p:cBhvr>
                                    </p:animEffect>
                                  </p:childTnLst>
                                  <p:subTnLst>
                                    <p:audio>
                                      <p:cMediaNode>
                                        <p:cTn display="0" masterRel="sameClick">
                                          <p:stCondLst>
                                            <p:cond evt="begin" delay="0">
                                              <p:tn val="10"/>
                                            </p:cond>
                                          </p:stCondLst>
                                          <p:endCondLst>
                                            <p:cond evt="onStopAudio" delay="0">
                                              <p:tgtEl>
                                                <p:sldTgt/>
                                              </p:tgtEl>
                                            </p:cond>
                                          </p:endCondLst>
                                        </p:cTn>
                                        <p:tgtEl>
                                          <p:sndTgt r:embed="rId2"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429"/>
                                        </p:tgtEl>
                                        <p:attrNameLst>
                                          <p:attrName>style.visibility</p:attrName>
                                        </p:attrNameLst>
                                      </p:cBhvr>
                                      <p:to>
                                        <p:strVal val="visible"/>
                                      </p:to>
                                    </p:set>
                                    <p:animEffect transition="in" filter="box(out)">
                                      <p:cBhvr>
                                        <p:cTn id="17" dur="500"/>
                                        <p:tgtEl>
                                          <p:spTgt spid="142429"/>
                                        </p:tgtEl>
                                      </p:cBhvr>
                                    </p:animEffect>
                                  </p:childTnLst>
                                  <p:subTnLst>
                                    <p:audio>
                                      <p:cMediaNode>
                                        <p:cTn display="0" masterRel="sameClick">
                                          <p:stCondLst>
                                            <p:cond evt="begin" delay="0">
                                              <p:tn val="15"/>
                                            </p:cond>
                                          </p:stCondLst>
                                          <p:endCondLst>
                                            <p:cond evt="onStopAudio" delay="0">
                                              <p:tgtEl>
                                                <p:sldTgt/>
                                              </p:tgtEl>
                                            </p:cond>
                                          </p:endCondLst>
                                        </p:cTn>
                                        <p:tgtEl>
                                          <p:sndTgt r:embed="rId3" name="提示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4" name="感叹时奏乐.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423"/>
                                        </p:tgtEl>
                                        <p:attrNameLst>
                                          <p:attrName>style.visibility</p:attrName>
                                        </p:attrNameLst>
                                      </p:cBhvr>
                                      <p:to>
                                        <p:strVal val="visible"/>
                                      </p:to>
                                    </p:set>
                                    <p:animEffect transition="in" filter="blinds(horizontal)">
                                      <p:cBhvr>
                                        <p:cTn id="27" dur="500"/>
                                        <p:tgtEl>
                                          <p:spTgt spid="142423"/>
                                        </p:tgtEl>
                                      </p:cBhvr>
                                    </p:animEffect>
                                  </p:childTnLst>
                                  <p:subTnLst>
                                    <p:audio>
                                      <p:cMediaNode>
                                        <p:cTn display="0" masterRel="sameClick">
                                          <p:stCondLst>
                                            <p:cond evt="begin" delay="0">
                                              <p:tn val="25"/>
                                            </p:cond>
                                          </p:stCondLst>
                                          <p:endCondLst>
                                            <p:cond evt="onStopAudio" delay="0">
                                              <p:tgtEl>
                                                <p:sldTgt/>
                                              </p:tgtEl>
                                            </p:cond>
                                          </p:endCondLst>
                                        </p:cTn>
                                        <p:tgtEl>
                                          <p:sndTgt r:embed="rId4" name="感叹时奏乐.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21" grpId="0" autoUpdateAnimBg="0"/>
      <p:bldP spid="142422" grpId="0" autoUpdateAnimBg="0"/>
      <p:bldP spid="142423" grpId="0" autoUpdateAnimBg="0"/>
      <p:bldP spid="14242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300288" y="304800"/>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67" name="Text Box 3"/>
          <p:cNvSpPr txBox="1">
            <a:spLocks noChangeArrowheads="1"/>
          </p:cNvSpPr>
          <p:nvPr/>
        </p:nvSpPr>
        <p:spPr bwMode="auto">
          <a:xfrm>
            <a:off x="3313113" y="304800"/>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p>
        </p:txBody>
      </p:sp>
      <p:sp>
        <p:nvSpPr>
          <p:cNvPr id="164868" name="Line 4"/>
          <p:cNvSpPr>
            <a:spLocks noChangeShapeType="1"/>
          </p:cNvSpPr>
          <p:nvPr/>
        </p:nvSpPr>
        <p:spPr bwMode="auto">
          <a:xfrm flipV="1">
            <a:off x="3168650" y="2114550"/>
            <a:ext cx="0" cy="3400425"/>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869" name="Line 5"/>
          <p:cNvSpPr>
            <a:spLocks noChangeShapeType="1"/>
          </p:cNvSpPr>
          <p:nvPr/>
        </p:nvSpPr>
        <p:spPr bwMode="auto">
          <a:xfrm>
            <a:off x="2806700" y="666750"/>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0" name="Line 6"/>
          <p:cNvSpPr>
            <a:spLocks noChangeShapeType="1"/>
          </p:cNvSpPr>
          <p:nvPr/>
        </p:nvSpPr>
        <p:spPr bwMode="auto">
          <a:xfrm>
            <a:off x="2806700" y="1535113"/>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1" name="Rectangle 7"/>
          <p:cNvSpPr>
            <a:spLocks noChangeArrowheads="1"/>
          </p:cNvSpPr>
          <p:nvPr/>
        </p:nvSpPr>
        <p:spPr bwMode="auto">
          <a:xfrm>
            <a:off x="5049838" y="4357688"/>
            <a:ext cx="650875" cy="7953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2" name="Text Box 8"/>
          <p:cNvSpPr txBox="1">
            <a:spLocks noChangeArrowheads="1"/>
          </p:cNvSpPr>
          <p:nvPr/>
        </p:nvSpPr>
        <p:spPr bwMode="auto">
          <a:xfrm>
            <a:off x="5122863" y="4419600"/>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73" name="Rectangle 9"/>
          <p:cNvSpPr>
            <a:spLocks noChangeArrowheads="1"/>
          </p:cNvSpPr>
          <p:nvPr/>
        </p:nvSpPr>
        <p:spPr bwMode="auto">
          <a:xfrm>
            <a:off x="2228850" y="1246188"/>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4" name="Text Box 10"/>
          <p:cNvSpPr txBox="1">
            <a:spLocks noChangeArrowheads="1"/>
          </p:cNvSpPr>
          <p:nvPr/>
        </p:nvSpPr>
        <p:spPr bwMode="auto">
          <a:xfrm>
            <a:off x="2300288" y="1173163"/>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75" name="Oval 11"/>
          <p:cNvSpPr>
            <a:spLocks noChangeArrowheads="1"/>
          </p:cNvSpPr>
          <p:nvPr/>
        </p:nvSpPr>
        <p:spPr bwMode="auto">
          <a:xfrm>
            <a:off x="2662238" y="1462088"/>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6" name="Rectangle 12"/>
          <p:cNvSpPr>
            <a:spLocks noChangeArrowheads="1"/>
          </p:cNvSpPr>
          <p:nvPr/>
        </p:nvSpPr>
        <p:spPr bwMode="auto">
          <a:xfrm>
            <a:off x="3241675" y="1246188"/>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77" name="Text Box 13"/>
          <p:cNvSpPr txBox="1">
            <a:spLocks noChangeArrowheads="1"/>
          </p:cNvSpPr>
          <p:nvPr/>
        </p:nvSpPr>
        <p:spPr bwMode="auto">
          <a:xfrm>
            <a:off x="3313113" y="1173163"/>
            <a:ext cx="36195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sz="3600" b="1">
              <a:solidFill>
                <a:srgbClr val="333300"/>
              </a:solidFill>
            </a:endParaRPr>
          </a:p>
        </p:txBody>
      </p:sp>
      <p:sp>
        <p:nvSpPr>
          <p:cNvPr id="164878" name="Oval 14"/>
          <p:cNvSpPr>
            <a:spLocks noChangeArrowheads="1"/>
          </p:cNvSpPr>
          <p:nvPr/>
        </p:nvSpPr>
        <p:spPr bwMode="auto">
          <a:xfrm>
            <a:off x="3675063" y="1462088"/>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79" name="Rectangle 15"/>
          <p:cNvSpPr>
            <a:spLocks noChangeArrowheads="1"/>
          </p:cNvSpPr>
          <p:nvPr/>
        </p:nvSpPr>
        <p:spPr bwMode="auto">
          <a:xfrm>
            <a:off x="2228850" y="377825"/>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0" name="Oval 16"/>
          <p:cNvSpPr>
            <a:spLocks noChangeArrowheads="1"/>
          </p:cNvSpPr>
          <p:nvPr/>
        </p:nvSpPr>
        <p:spPr bwMode="auto">
          <a:xfrm>
            <a:off x="2662238" y="593725"/>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1" name="Rectangle 17"/>
          <p:cNvSpPr>
            <a:spLocks noChangeArrowheads="1"/>
          </p:cNvSpPr>
          <p:nvPr/>
        </p:nvSpPr>
        <p:spPr bwMode="auto">
          <a:xfrm>
            <a:off x="3241675" y="377825"/>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2" name="Oval 18"/>
          <p:cNvSpPr>
            <a:spLocks noChangeArrowheads="1"/>
          </p:cNvSpPr>
          <p:nvPr/>
        </p:nvSpPr>
        <p:spPr bwMode="auto">
          <a:xfrm>
            <a:off x="3675063" y="593725"/>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3" name="Rectangle 19"/>
          <p:cNvSpPr>
            <a:spLocks noChangeArrowheads="1"/>
          </p:cNvSpPr>
          <p:nvPr/>
        </p:nvSpPr>
        <p:spPr bwMode="auto">
          <a:xfrm>
            <a:off x="2228850" y="5226050"/>
            <a:ext cx="433388" cy="57785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4" name="Text Box 20"/>
          <p:cNvSpPr txBox="1">
            <a:spLocks noChangeArrowheads="1"/>
          </p:cNvSpPr>
          <p:nvPr/>
        </p:nvSpPr>
        <p:spPr bwMode="auto">
          <a:xfrm>
            <a:off x="2300288" y="5153025"/>
            <a:ext cx="36195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1</a:t>
            </a:r>
            <a:endParaRPr lang="en-US" altLang="zh-CN" sz="3600" b="1">
              <a:solidFill>
                <a:srgbClr val="333300"/>
              </a:solidFill>
            </a:endParaRPr>
          </a:p>
        </p:txBody>
      </p:sp>
      <p:sp>
        <p:nvSpPr>
          <p:cNvPr id="164885" name="Oval 21"/>
          <p:cNvSpPr>
            <a:spLocks noChangeArrowheads="1"/>
          </p:cNvSpPr>
          <p:nvPr/>
        </p:nvSpPr>
        <p:spPr bwMode="auto">
          <a:xfrm>
            <a:off x="2662238" y="5441950"/>
            <a:ext cx="144462" cy="14605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6" name="Line 22"/>
          <p:cNvSpPr>
            <a:spLocks noChangeShapeType="1"/>
          </p:cNvSpPr>
          <p:nvPr/>
        </p:nvSpPr>
        <p:spPr bwMode="auto">
          <a:xfrm>
            <a:off x="1722438" y="666750"/>
            <a:ext cx="50641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7" name="Line 23"/>
          <p:cNvSpPr>
            <a:spLocks noChangeShapeType="1"/>
          </p:cNvSpPr>
          <p:nvPr/>
        </p:nvSpPr>
        <p:spPr bwMode="auto">
          <a:xfrm>
            <a:off x="1722438" y="1535113"/>
            <a:ext cx="506412"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88" name="Rectangle 24"/>
          <p:cNvSpPr>
            <a:spLocks noChangeArrowheads="1"/>
          </p:cNvSpPr>
          <p:nvPr/>
        </p:nvSpPr>
        <p:spPr bwMode="auto">
          <a:xfrm>
            <a:off x="5049838" y="3416300"/>
            <a:ext cx="650875" cy="796925"/>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89" name="Text Box 25"/>
          <p:cNvSpPr txBox="1">
            <a:spLocks noChangeArrowheads="1"/>
          </p:cNvSpPr>
          <p:nvPr/>
        </p:nvSpPr>
        <p:spPr bwMode="auto">
          <a:xfrm>
            <a:off x="5122863" y="3478213"/>
            <a:ext cx="433387"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0" name="Rectangle 26"/>
          <p:cNvSpPr>
            <a:spLocks noChangeArrowheads="1"/>
          </p:cNvSpPr>
          <p:nvPr/>
        </p:nvSpPr>
        <p:spPr bwMode="auto">
          <a:xfrm>
            <a:off x="5049838" y="2476500"/>
            <a:ext cx="650875" cy="795338"/>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91" name="Text Box 27"/>
          <p:cNvSpPr txBox="1">
            <a:spLocks noChangeArrowheads="1"/>
          </p:cNvSpPr>
          <p:nvPr/>
        </p:nvSpPr>
        <p:spPr bwMode="auto">
          <a:xfrm>
            <a:off x="5122863" y="2536825"/>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2" name="Rectangle 28"/>
          <p:cNvSpPr>
            <a:spLocks noChangeArrowheads="1"/>
          </p:cNvSpPr>
          <p:nvPr/>
        </p:nvSpPr>
        <p:spPr bwMode="auto">
          <a:xfrm>
            <a:off x="5049838" y="1535113"/>
            <a:ext cx="650875" cy="795337"/>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893" name="Text Box 29"/>
          <p:cNvSpPr txBox="1">
            <a:spLocks noChangeArrowheads="1"/>
          </p:cNvSpPr>
          <p:nvPr/>
        </p:nvSpPr>
        <p:spPr bwMode="auto">
          <a:xfrm>
            <a:off x="5122863" y="1597025"/>
            <a:ext cx="43338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p>
        </p:txBody>
      </p:sp>
      <p:sp>
        <p:nvSpPr>
          <p:cNvPr id="164894" name="Line 30"/>
          <p:cNvSpPr>
            <a:spLocks noChangeShapeType="1"/>
          </p:cNvSpPr>
          <p:nvPr/>
        </p:nvSpPr>
        <p:spPr bwMode="auto">
          <a:xfrm>
            <a:off x="1722438" y="1968500"/>
            <a:ext cx="3327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5" name="Line 31"/>
          <p:cNvSpPr>
            <a:spLocks noChangeShapeType="1"/>
          </p:cNvSpPr>
          <p:nvPr/>
        </p:nvSpPr>
        <p:spPr bwMode="auto">
          <a:xfrm>
            <a:off x="3819525" y="666750"/>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6" name="Line 32"/>
          <p:cNvSpPr>
            <a:spLocks noChangeShapeType="1"/>
          </p:cNvSpPr>
          <p:nvPr/>
        </p:nvSpPr>
        <p:spPr bwMode="auto">
          <a:xfrm>
            <a:off x="4616450" y="666750"/>
            <a:ext cx="0" cy="289401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7" name="Line 33"/>
          <p:cNvSpPr>
            <a:spLocks noChangeShapeType="1"/>
          </p:cNvSpPr>
          <p:nvPr/>
        </p:nvSpPr>
        <p:spPr bwMode="auto">
          <a:xfrm>
            <a:off x="4616450" y="1679575"/>
            <a:ext cx="4333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8" name="Line 34"/>
          <p:cNvSpPr>
            <a:spLocks noChangeShapeType="1"/>
          </p:cNvSpPr>
          <p:nvPr/>
        </p:nvSpPr>
        <p:spPr bwMode="auto">
          <a:xfrm>
            <a:off x="4616450" y="3560763"/>
            <a:ext cx="433388"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899" name="Line 35"/>
          <p:cNvSpPr>
            <a:spLocks noChangeShapeType="1"/>
          </p:cNvSpPr>
          <p:nvPr/>
        </p:nvSpPr>
        <p:spPr bwMode="auto">
          <a:xfrm>
            <a:off x="1793875" y="3851275"/>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0" name="Line 36"/>
          <p:cNvSpPr>
            <a:spLocks noChangeShapeType="1"/>
          </p:cNvSpPr>
          <p:nvPr/>
        </p:nvSpPr>
        <p:spPr bwMode="auto">
          <a:xfrm>
            <a:off x="3819525" y="1535113"/>
            <a:ext cx="2905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1" name="Line 37"/>
          <p:cNvSpPr>
            <a:spLocks noChangeShapeType="1"/>
          </p:cNvSpPr>
          <p:nvPr/>
        </p:nvSpPr>
        <p:spPr bwMode="auto">
          <a:xfrm>
            <a:off x="4110038" y="1535113"/>
            <a:ext cx="0" cy="130175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2" name="Line 38"/>
          <p:cNvSpPr>
            <a:spLocks noChangeShapeType="1"/>
          </p:cNvSpPr>
          <p:nvPr/>
        </p:nvSpPr>
        <p:spPr bwMode="auto">
          <a:xfrm>
            <a:off x="4110038" y="1824038"/>
            <a:ext cx="939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3" name="Line 39"/>
          <p:cNvSpPr>
            <a:spLocks noChangeShapeType="1"/>
          </p:cNvSpPr>
          <p:nvPr/>
        </p:nvSpPr>
        <p:spPr bwMode="auto">
          <a:xfrm>
            <a:off x="4110038" y="2836863"/>
            <a:ext cx="939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4" name="Line 40"/>
          <p:cNvSpPr>
            <a:spLocks noChangeShapeType="1"/>
          </p:cNvSpPr>
          <p:nvPr/>
        </p:nvSpPr>
        <p:spPr bwMode="auto">
          <a:xfrm>
            <a:off x="1793875" y="2982913"/>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5" name="Line 41"/>
          <p:cNvSpPr>
            <a:spLocks noChangeShapeType="1"/>
          </p:cNvSpPr>
          <p:nvPr/>
        </p:nvSpPr>
        <p:spPr bwMode="auto">
          <a:xfrm>
            <a:off x="3024188" y="666750"/>
            <a:ext cx="0" cy="43338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6" name="Line 42"/>
          <p:cNvSpPr>
            <a:spLocks noChangeShapeType="1"/>
          </p:cNvSpPr>
          <p:nvPr/>
        </p:nvSpPr>
        <p:spPr bwMode="auto">
          <a:xfrm>
            <a:off x="3024188" y="1100138"/>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7" name="Line 43"/>
          <p:cNvSpPr>
            <a:spLocks noChangeShapeType="1"/>
          </p:cNvSpPr>
          <p:nvPr/>
        </p:nvSpPr>
        <p:spPr bwMode="auto">
          <a:xfrm>
            <a:off x="4325938" y="1100138"/>
            <a:ext cx="0" cy="34020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8" name="Line 44"/>
          <p:cNvSpPr>
            <a:spLocks noChangeShapeType="1"/>
          </p:cNvSpPr>
          <p:nvPr/>
        </p:nvSpPr>
        <p:spPr bwMode="auto">
          <a:xfrm>
            <a:off x="4325938" y="269240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09" name="Line 45"/>
          <p:cNvSpPr>
            <a:spLocks noChangeShapeType="1"/>
          </p:cNvSpPr>
          <p:nvPr/>
        </p:nvSpPr>
        <p:spPr bwMode="auto">
          <a:xfrm>
            <a:off x="4325938" y="450215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0" name="Line 46"/>
          <p:cNvSpPr>
            <a:spLocks noChangeShapeType="1"/>
          </p:cNvSpPr>
          <p:nvPr/>
        </p:nvSpPr>
        <p:spPr bwMode="auto">
          <a:xfrm>
            <a:off x="3024188" y="1535113"/>
            <a:ext cx="0" cy="79533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1" name="Line 47"/>
          <p:cNvSpPr>
            <a:spLocks noChangeShapeType="1"/>
          </p:cNvSpPr>
          <p:nvPr/>
        </p:nvSpPr>
        <p:spPr bwMode="auto">
          <a:xfrm>
            <a:off x="3024188" y="2330450"/>
            <a:ext cx="7239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2" name="Line 48"/>
          <p:cNvSpPr>
            <a:spLocks noChangeShapeType="1"/>
          </p:cNvSpPr>
          <p:nvPr/>
        </p:nvSpPr>
        <p:spPr bwMode="auto">
          <a:xfrm>
            <a:off x="3748088" y="2330450"/>
            <a:ext cx="0" cy="2316163"/>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3" name="Line 49"/>
          <p:cNvSpPr>
            <a:spLocks noChangeShapeType="1"/>
          </p:cNvSpPr>
          <p:nvPr/>
        </p:nvSpPr>
        <p:spPr bwMode="auto">
          <a:xfrm>
            <a:off x="3748088" y="3705225"/>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4" name="Line 50"/>
          <p:cNvSpPr>
            <a:spLocks noChangeShapeType="1"/>
          </p:cNvSpPr>
          <p:nvPr/>
        </p:nvSpPr>
        <p:spPr bwMode="auto">
          <a:xfrm>
            <a:off x="3748088" y="4646613"/>
            <a:ext cx="130175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5" name="Line 51"/>
          <p:cNvSpPr>
            <a:spLocks noChangeShapeType="1"/>
          </p:cNvSpPr>
          <p:nvPr/>
        </p:nvSpPr>
        <p:spPr bwMode="auto">
          <a:xfrm>
            <a:off x="1793875" y="4791075"/>
            <a:ext cx="325596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16" name="Line 52"/>
          <p:cNvSpPr>
            <a:spLocks noChangeShapeType="1"/>
          </p:cNvSpPr>
          <p:nvPr/>
        </p:nvSpPr>
        <p:spPr bwMode="auto">
          <a:xfrm>
            <a:off x="2806700" y="5514975"/>
            <a:ext cx="361950"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7" name="Line 53"/>
          <p:cNvSpPr>
            <a:spLocks noChangeShapeType="1"/>
          </p:cNvSpPr>
          <p:nvPr/>
        </p:nvSpPr>
        <p:spPr bwMode="auto">
          <a:xfrm>
            <a:off x="3168650" y="2114550"/>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8" name="Line 54"/>
          <p:cNvSpPr>
            <a:spLocks noChangeShapeType="1"/>
          </p:cNvSpPr>
          <p:nvPr/>
        </p:nvSpPr>
        <p:spPr bwMode="auto">
          <a:xfrm>
            <a:off x="3168650" y="3995738"/>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19" name="Line 55"/>
          <p:cNvSpPr>
            <a:spLocks noChangeShapeType="1"/>
          </p:cNvSpPr>
          <p:nvPr/>
        </p:nvSpPr>
        <p:spPr bwMode="auto">
          <a:xfrm>
            <a:off x="3168650" y="3127375"/>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20" name="Line 56"/>
          <p:cNvSpPr>
            <a:spLocks noChangeShapeType="1"/>
          </p:cNvSpPr>
          <p:nvPr/>
        </p:nvSpPr>
        <p:spPr bwMode="auto">
          <a:xfrm>
            <a:off x="3168650" y="4935538"/>
            <a:ext cx="1881188"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4921" name="Oval 57"/>
          <p:cNvSpPr>
            <a:spLocks noChangeArrowheads="1"/>
          </p:cNvSpPr>
          <p:nvPr/>
        </p:nvSpPr>
        <p:spPr bwMode="auto">
          <a:xfrm>
            <a:off x="1649413" y="6286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2" name="Line 58"/>
          <p:cNvSpPr>
            <a:spLocks noChangeShapeType="1"/>
          </p:cNvSpPr>
          <p:nvPr/>
        </p:nvSpPr>
        <p:spPr bwMode="auto">
          <a:xfrm flipH="1">
            <a:off x="1793875" y="5514975"/>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3" name="Rectangle 59"/>
          <p:cNvSpPr>
            <a:spLocks noChangeArrowheads="1"/>
          </p:cNvSpPr>
          <p:nvPr/>
        </p:nvSpPr>
        <p:spPr bwMode="auto">
          <a:xfrm>
            <a:off x="6786563" y="2765425"/>
            <a:ext cx="650875" cy="939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64924" name="Line 60"/>
          <p:cNvSpPr>
            <a:spLocks noChangeShapeType="1"/>
          </p:cNvSpPr>
          <p:nvPr/>
        </p:nvSpPr>
        <p:spPr bwMode="auto">
          <a:xfrm flipV="1">
            <a:off x="6280150" y="3344863"/>
            <a:ext cx="0" cy="433387"/>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5" name="Line 61"/>
          <p:cNvSpPr>
            <a:spLocks noChangeShapeType="1"/>
          </p:cNvSpPr>
          <p:nvPr/>
        </p:nvSpPr>
        <p:spPr bwMode="auto">
          <a:xfrm>
            <a:off x="5700713" y="1968500"/>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6" name="Line 62"/>
          <p:cNvSpPr>
            <a:spLocks noChangeShapeType="1"/>
          </p:cNvSpPr>
          <p:nvPr/>
        </p:nvSpPr>
        <p:spPr bwMode="auto">
          <a:xfrm>
            <a:off x="6497638" y="1968500"/>
            <a:ext cx="0" cy="941388"/>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7" name="Line 63"/>
          <p:cNvSpPr>
            <a:spLocks noChangeShapeType="1"/>
          </p:cNvSpPr>
          <p:nvPr/>
        </p:nvSpPr>
        <p:spPr bwMode="auto">
          <a:xfrm>
            <a:off x="6497638" y="2909888"/>
            <a:ext cx="288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8" name="Line 64"/>
          <p:cNvSpPr>
            <a:spLocks noChangeShapeType="1"/>
          </p:cNvSpPr>
          <p:nvPr/>
        </p:nvSpPr>
        <p:spPr bwMode="auto">
          <a:xfrm>
            <a:off x="5700713" y="2836863"/>
            <a:ext cx="57943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29" name="Line 65"/>
          <p:cNvSpPr>
            <a:spLocks noChangeShapeType="1"/>
          </p:cNvSpPr>
          <p:nvPr/>
        </p:nvSpPr>
        <p:spPr bwMode="auto">
          <a:xfrm>
            <a:off x="6280150" y="2836863"/>
            <a:ext cx="0" cy="2905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0" name="Line 66"/>
          <p:cNvSpPr>
            <a:spLocks noChangeShapeType="1"/>
          </p:cNvSpPr>
          <p:nvPr/>
        </p:nvSpPr>
        <p:spPr bwMode="auto">
          <a:xfrm>
            <a:off x="6280150" y="3127375"/>
            <a:ext cx="5064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1" name="Line 67"/>
          <p:cNvSpPr>
            <a:spLocks noChangeShapeType="1"/>
          </p:cNvSpPr>
          <p:nvPr/>
        </p:nvSpPr>
        <p:spPr bwMode="auto">
          <a:xfrm>
            <a:off x="5700713" y="3778250"/>
            <a:ext cx="579437"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2" name="Line 68"/>
          <p:cNvSpPr>
            <a:spLocks noChangeShapeType="1"/>
          </p:cNvSpPr>
          <p:nvPr/>
        </p:nvSpPr>
        <p:spPr bwMode="auto">
          <a:xfrm>
            <a:off x="6280150" y="3344863"/>
            <a:ext cx="506413"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3" name="Line 69"/>
          <p:cNvSpPr>
            <a:spLocks noChangeShapeType="1"/>
          </p:cNvSpPr>
          <p:nvPr/>
        </p:nvSpPr>
        <p:spPr bwMode="auto">
          <a:xfrm>
            <a:off x="5700713" y="4791075"/>
            <a:ext cx="796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4" name="Line 70"/>
          <p:cNvSpPr>
            <a:spLocks noChangeShapeType="1"/>
          </p:cNvSpPr>
          <p:nvPr/>
        </p:nvSpPr>
        <p:spPr bwMode="auto">
          <a:xfrm flipV="1">
            <a:off x="6497638" y="3560763"/>
            <a:ext cx="0" cy="1230312"/>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5" name="Line 71"/>
          <p:cNvSpPr>
            <a:spLocks noChangeShapeType="1"/>
          </p:cNvSpPr>
          <p:nvPr/>
        </p:nvSpPr>
        <p:spPr bwMode="auto">
          <a:xfrm>
            <a:off x="6497638" y="3560763"/>
            <a:ext cx="28892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6" name="Line 72"/>
          <p:cNvSpPr>
            <a:spLocks noChangeShapeType="1"/>
          </p:cNvSpPr>
          <p:nvPr/>
        </p:nvSpPr>
        <p:spPr bwMode="auto">
          <a:xfrm>
            <a:off x="7437438" y="3198813"/>
            <a:ext cx="434975"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7" name="Text Box 73"/>
          <p:cNvSpPr txBox="1">
            <a:spLocks noChangeArrowheads="1"/>
          </p:cNvSpPr>
          <p:nvPr/>
        </p:nvSpPr>
        <p:spPr bwMode="auto">
          <a:xfrm>
            <a:off x="6858000" y="2836863"/>
            <a:ext cx="652463" cy="519112"/>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&gt;1</a:t>
            </a:r>
            <a:endParaRPr lang="en-US" altLang="zh-CN" sz="3600" b="1">
              <a:solidFill>
                <a:srgbClr val="333300"/>
              </a:solidFill>
            </a:endParaRPr>
          </a:p>
        </p:txBody>
      </p:sp>
      <p:sp>
        <p:nvSpPr>
          <p:cNvPr id="164938" name="Line 74"/>
          <p:cNvSpPr>
            <a:spLocks noChangeShapeType="1"/>
          </p:cNvSpPr>
          <p:nvPr/>
        </p:nvSpPr>
        <p:spPr bwMode="auto">
          <a:xfrm flipH="1">
            <a:off x="6970395" y="3143250"/>
            <a:ext cx="217805" cy="88265"/>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39" name="Text Box 75"/>
          <p:cNvSpPr txBox="1">
            <a:spLocks noChangeArrowheads="1"/>
          </p:cNvSpPr>
          <p:nvPr/>
        </p:nvSpPr>
        <p:spPr bwMode="auto">
          <a:xfrm>
            <a:off x="7726363" y="2692400"/>
            <a:ext cx="579437"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600" b="1">
              <a:solidFill>
                <a:srgbClr val="333300"/>
              </a:solidFill>
            </a:endParaRPr>
          </a:p>
        </p:txBody>
      </p:sp>
      <p:sp>
        <p:nvSpPr>
          <p:cNvPr id="164940" name="Rectangle 76"/>
          <p:cNvSpPr>
            <a:spLocks noChangeArrowheads="1"/>
          </p:cNvSpPr>
          <p:nvPr/>
        </p:nvSpPr>
        <p:spPr bwMode="auto">
          <a:xfrm>
            <a:off x="1216025" y="4502150"/>
            <a:ext cx="57785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0</a:t>
            </a:r>
          </a:p>
        </p:txBody>
      </p:sp>
      <p:sp>
        <p:nvSpPr>
          <p:cNvPr id="164941" name="Rectangle 77"/>
          <p:cNvSpPr>
            <a:spLocks noChangeArrowheads="1"/>
          </p:cNvSpPr>
          <p:nvPr/>
        </p:nvSpPr>
        <p:spPr bwMode="auto">
          <a:xfrm>
            <a:off x="1216025" y="3633788"/>
            <a:ext cx="577850" cy="519112"/>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1</a:t>
            </a:r>
          </a:p>
        </p:txBody>
      </p:sp>
      <p:sp>
        <p:nvSpPr>
          <p:cNvPr id="164942" name="Rectangle 78"/>
          <p:cNvSpPr>
            <a:spLocks noChangeArrowheads="1"/>
          </p:cNvSpPr>
          <p:nvPr/>
        </p:nvSpPr>
        <p:spPr bwMode="auto">
          <a:xfrm>
            <a:off x="1216025" y="2765425"/>
            <a:ext cx="561975" cy="519113"/>
          </a:xfrm>
          <a:prstGeom prst="rect">
            <a:avLst/>
          </a:prstGeom>
          <a:noFill/>
          <a:ln>
            <a:noFill/>
          </a:ln>
        </p:spPr>
        <p:txBody>
          <a:bodyPr wrap="none">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2</a:t>
            </a:r>
          </a:p>
        </p:txBody>
      </p:sp>
      <p:sp>
        <p:nvSpPr>
          <p:cNvPr id="164943" name="Rectangle 79"/>
          <p:cNvSpPr>
            <a:spLocks noChangeArrowheads="1"/>
          </p:cNvSpPr>
          <p:nvPr/>
        </p:nvSpPr>
        <p:spPr bwMode="auto">
          <a:xfrm>
            <a:off x="1216025" y="1752600"/>
            <a:ext cx="577850" cy="519113"/>
          </a:xfrm>
          <a:prstGeom prst="rect">
            <a:avLst/>
          </a:prstGeom>
          <a:noFill/>
          <a:ln>
            <a:noFill/>
          </a:ln>
        </p:spPr>
        <p:txBody>
          <a:bodyPr>
            <a:spAutoFit/>
          </a:bodyPr>
          <a:lstStyle/>
          <a:p>
            <a:pPr>
              <a:spcBef>
                <a:spcPct val="50000"/>
              </a:spcBef>
            </a:pPr>
            <a:r>
              <a:rPr lang="en-US" altLang="zh-CN" sz="2800" b="1" i="1">
                <a:solidFill>
                  <a:srgbClr val="333300"/>
                </a:solidFill>
                <a:latin typeface="Times New Roman" panose="02020603050405020304" charset="0"/>
              </a:rPr>
              <a:t>D</a:t>
            </a:r>
            <a:r>
              <a:rPr lang="en-US" altLang="zh-CN" sz="2800" b="1" baseline="-25000">
                <a:solidFill>
                  <a:srgbClr val="333300"/>
                </a:solidFill>
                <a:latin typeface="Times New Roman" panose="02020603050405020304" charset="0"/>
              </a:rPr>
              <a:t>3</a:t>
            </a:r>
          </a:p>
        </p:txBody>
      </p:sp>
      <p:sp>
        <p:nvSpPr>
          <p:cNvPr id="164944" name="Rectangle 80"/>
          <p:cNvSpPr>
            <a:spLocks noChangeArrowheads="1"/>
          </p:cNvSpPr>
          <p:nvPr/>
        </p:nvSpPr>
        <p:spPr bwMode="auto">
          <a:xfrm>
            <a:off x="1216025" y="449263"/>
            <a:ext cx="541338" cy="519112"/>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4945" name="Rectangle 81"/>
          <p:cNvSpPr>
            <a:spLocks noChangeArrowheads="1"/>
          </p:cNvSpPr>
          <p:nvPr/>
        </p:nvSpPr>
        <p:spPr bwMode="auto">
          <a:xfrm>
            <a:off x="1143000" y="1246188"/>
            <a:ext cx="650875" cy="519112"/>
          </a:xfrm>
          <a:prstGeom prst="rect">
            <a:avLst/>
          </a:prstGeom>
          <a:noFill/>
          <a:ln>
            <a:noFill/>
          </a:ln>
        </p:spPr>
        <p:txBody>
          <a:bodyPr>
            <a:spAutoFit/>
          </a:bodyPr>
          <a:lstStyle/>
          <a:p>
            <a:pPr>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grpSp>
        <p:nvGrpSpPr>
          <p:cNvPr id="164946" name="Group 82"/>
          <p:cNvGrpSpPr/>
          <p:nvPr/>
        </p:nvGrpSpPr>
        <p:grpSpPr bwMode="auto">
          <a:xfrm>
            <a:off x="1287463" y="5297488"/>
            <a:ext cx="382587" cy="519112"/>
            <a:chOff x="192" y="3600"/>
            <a:chExt cx="254" cy="344"/>
          </a:xfrm>
        </p:grpSpPr>
        <p:sp>
          <p:nvSpPr>
            <p:cNvPr id="164977" name="Rectangle 83"/>
            <p:cNvSpPr>
              <a:spLocks noChangeArrowheads="1"/>
            </p:cNvSpPr>
            <p:nvPr/>
          </p:nvSpPr>
          <p:spPr bwMode="auto">
            <a:xfrm>
              <a:off x="192" y="3600"/>
              <a:ext cx="254" cy="344"/>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S</a:t>
              </a:r>
              <a:endParaRPr lang="en-US" altLang="zh-CN" sz="2800" b="1" baseline="-25000">
                <a:solidFill>
                  <a:srgbClr val="000099"/>
                </a:solidFill>
                <a:latin typeface="Times New Roman" panose="02020603050405020304" charset="0"/>
              </a:endParaRPr>
            </a:p>
          </p:txBody>
        </p:sp>
        <p:sp>
          <p:nvSpPr>
            <p:cNvPr id="164978" name="Line 84"/>
            <p:cNvSpPr>
              <a:spLocks noChangeShapeType="1"/>
            </p:cNvSpPr>
            <p:nvPr/>
          </p:nvSpPr>
          <p:spPr bwMode="auto">
            <a:xfrm>
              <a:off x="240" y="3648"/>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43445" name="Rectangle 85"/>
          <p:cNvSpPr>
            <a:spLocks noChangeArrowheads="1"/>
          </p:cNvSpPr>
          <p:nvPr/>
        </p:nvSpPr>
        <p:spPr bwMode="auto">
          <a:xfrm>
            <a:off x="1793875" y="5008563"/>
            <a:ext cx="344488" cy="520700"/>
          </a:xfrm>
          <a:prstGeom prst="rect">
            <a:avLst/>
          </a:prstGeom>
          <a:noFill/>
          <a:ln>
            <a:noFill/>
          </a:ln>
        </p:spPr>
        <p:txBody>
          <a:bodyPr>
            <a:spAutoFit/>
          </a:bodyPr>
          <a:lstStyle/>
          <a:p>
            <a:pPr>
              <a:spcBef>
                <a:spcPct val="50000"/>
              </a:spcBef>
            </a:pPr>
            <a:r>
              <a:rPr lang="en-US" altLang="zh-CN" sz="2800" b="1">
                <a:solidFill>
                  <a:srgbClr val="FF0000"/>
                </a:solidFill>
                <a:latin typeface="Times New Roman" panose="02020603050405020304" charset="0"/>
              </a:rPr>
              <a:t>0</a:t>
            </a:r>
          </a:p>
        </p:txBody>
      </p:sp>
      <p:sp>
        <p:nvSpPr>
          <p:cNvPr id="143446" name="Rectangle 86"/>
          <p:cNvSpPr>
            <a:spLocks noChangeArrowheads="1"/>
          </p:cNvSpPr>
          <p:nvPr/>
        </p:nvSpPr>
        <p:spPr bwMode="auto">
          <a:xfrm>
            <a:off x="2735263" y="5008563"/>
            <a:ext cx="361950" cy="520700"/>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grpSp>
        <p:nvGrpSpPr>
          <p:cNvPr id="3" name="Group 87"/>
          <p:cNvGrpSpPr/>
          <p:nvPr/>
        </p:nvGrpSpPr>
        <p:grpSpPr bwMode="auto">
          <a:xfrm>
            <a:off x="5845175" y="1462088"/>
            <a:ext cx="506413" cy="3402012"/>
            <a:chOff x="3312" y="1056"/>
            <a:chExt cx="336" cy="2256"/>
          </a:xfrm>
        </p:grpSpPr>
        <p:sp>
          <p:nvSpPr>
            <p:cNvPr id="164973" name="Rectangle 88"/>
            <p:cNvSpPr>
              <a:spLocks noChangeArrowheads="1"/>
            </p:cNvSpPr>
            <p:nvPr/>
          </p:nvSpPr>
          <p:spPr bwMode="auto">
            <a:xfrm>
              <a:off x="3312" y="3008"/>
              <a:ext cx="336" cy="304"/>
            </a:xfrm>
            <a:prstGeom prst="rect">
              <a:avLst/>
            </a:prstGeom>
            <a:noFill/>
            <a:ln>
              <a:noFill/>
            </a:ln>
          </p:spPr>
          <p:txBody>
            <a:bodyPr wrap="none">
              <a:spAutoFit/>
            </a:bodyPr>
            <a:lstStyle/>
            <a:p>
              <a:pPr>
                <a:spcBef>
                  <a:spcPct val="50000"/>
                </a:spcBef>
              </a:pPr>
              <a:r>
                <a:rPr lang="en-US" altLang="zh-CN" b="1" i="1">
                  <a:solidFill>
                    <a:srgbClr val="FF0000"/>
                  </a:solidFill>
                  <a:latin typeface="Times New Roman" panose="02020603050405020304" charset="0"/>
                </a:rPr>
                <a:t>D</a:t>
              </a:r>
              <a:r>
                <a:rPr lang="en-US" altLang="zh-CN" b="1" baseline="-25000">
                  <a:solidFill>
                    <a:srgbClr val="FF0000"/>
                  </a:solidFill>
                  <a:latin typeface="Times New Roman" panose="02020603050405020304" charset="0"/>
                </a:rPr>
                <a:t>0</a:t>
              </a:r>
              <a:endParaRPr lang="en-US" altLang="zh-CN" sz="2800" b="1">
                <a:solidFill>
                  <a:srgbClr val="FF0000"/>
                </a:solidFill>
                <a:latin typeface="Times New Roman" panose="02020603050405020304" charset="0"/>
              </a:endParaRPr>
            </a:p>
          </p:txBody>
        </p:sp>
        <p:sp>
          <p:nvSpPr>
            <p:cNvPr id="164974" name="Rectangle 89"/>
            <p:cNvSpPr>
              <a:spLocks noChangeArrowheads="1"/>
            </p:cNvSpPr>
            <p:nvPr/>
          </p:nvSpPr>
          <p:spPr bwMode="auto">
            <a:xfrm>
              <a:off x="3312" y="2304"/>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5" name="Rectangle 90"/>
            <p:cNvSpPr>
              <a:spLocks noChangeArrowheads="1"/>
            </p:cNvSpPr>
            <p:nvPr/>
          </p:nvSpPr>
          <p:spPr bwMode="auto">
            <a:xfrm>
              <a:off x="3312" y="1680"/>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6" name="Rectangle 91"/>
            <p:cNvSpPr>
              <a:spLocks noChangeArrowheads="1"/>
            </p:cNvSpPr>
            <p:nvPr/>
          </p:nvSpPr>
          <p:spPr bwMode="auto">
            <a:xfrm>
              <a:off x="3312" y="1056"/>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43452" name="Text Box 92" descr="40%"/>
          <p:cNvSpPr txBox="1">
            <a:spLocks noChangeArrowheads="1"/>
          </p:cNvSpPr>
          <p:nvPr/>
        </p:nvSpPr>
        <p:spPr bwMode="auto">
          <a:xfrm>
            <a:off x="6280150" y="4935538"/>
            <a:ext cx="1808163" cy="850900"/>
          </a:xfrm>
          <a:prstGeom prst="rect">
            <a:avLst/>
          </a:prstGeom>
          <a:pattFill prst="pct40">
            <a:fgClr>
              <a:srgbClr val="00FF00"/>
            </a:fgClr>
            <a:bgClr>
              <a:schemeClr val="bg1"/>
            </a:bgClr>
          </a:pattFill>
          <a:ln w="28575">
            <a:solidFill>
              <a:srgbClr val="FF33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000099"/>
                </a:solidFill>
                <a:effectLst>
                  <a:outerShdw blurRad="38100" dist="38100" dir="2700000" algn="tl">
                    <a:srgbClr val="DDDDDD"/>
                  </a:outerShdw>
                </a:effectLst>
              </a:rPr>
              <a:t>“</a:t>
            </a:r>
            <a:r>
              <a:rPr lang="zh-CN" altLang="en-US" b="1">
                <a:solidFill>
                  <a:srgbClr val="000099"/>
                </a:solidFill>
                <a:effectLst>
                  <a:outerShdw blurRad="38100" dist="38100" dir="2700000" algn="tl">
                    <a:srgbClr val="DDDDDD"/>
                  </a:outerShdw>
                </a:effectLst>
              </a:rPr>
              <a:t>与”门打开，选择器工作。</a:t>
            </a:r>
          </a:p>
        </p:txBody>
      </p:sp>
      <p:sp>
        <p:nvSpPr>
          <p:cNvPr id="164951" name="Oval 93"/>
          <p:cNvSpPr>
            <a:spLocks noChangeArrowheads="1"/>
          </p:cNvSpPr>
          <p:nvPr/>
        </p:nvSpPr>
        <p:spPr bwMode="auto">
          <a:xfrm>
            <a:off x="1649413" y="1497013"/>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2" name="Oval 94"/>
          <p:cNvSpPr>
            <a:spLocks noChangeArrowheads="1"/>
          </p:cNvSpPr>
          <p:nvPr/>
        </p:nvSpPr>
        <p:spPr bwMode="auto">
          <a:xfrm>
            <a:off x="1649413" y="1931988"/>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3" name="Oval 95"/>
          <p:cNvSpPr>
            <a:spLocks noChangeArrowheads="1"/>
          </p:cNvSpPr>
          <p:nvPr/>
        </p:nvSpPr>
        <p:spPr bwMode="auto">
          <a:xfrm>
            <a:off x="1685925" y="294640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4" name="Oval 96"/>
          <p:cNvSpPr>
            <a:spLocks noChangeArrowheads="1"/>
          </p:cNvSpPr>
          <p:nvPr/>
        </p:nvSpPr>
        <p:spPr bwMode="auto">
          <a:xfrm>
            <a:off x="1685925" y="381000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5" name="Oval 97"/>
          <p:cNvSpPr>
            <a:spLocks noChangeArrowheads="1"/>
          </p:cNvSpPr>
          <p:nvPr/>
        </p:nvSpPr>
        <p:spPr bwMode="auto">
          <a:xfrm>
            <a:off x="1685925" y="4737100"/>
            <a:ext cx="88900" cy="109538"/>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6" name="Oval 98"/>
          <p:cNvSpPr>
            <a:spLocks noChangeArrowheads="1"/>
          </p:cNvSpPr>
          <p:nvPr/>
        </p:nvSpPr>
        <p:spPr bwMode="auto">
          <a:xfrm>
            <a:off x="1685925" y="54546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64957" name="Oval 99"/>
          <p:cNvSpPr>
            <a:spLocks noChangeArrowheads="1"/>
          </p:cNvSpPr>
          <p:nvPr/>
        </p:nvSpPr>
        <p:spPr bwMode="auto">
          <a:xfrm>
            <a:off x="7872413" y="3143250"/>
            <a:ext cx="88900" cy="889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43460" name="Text Box 100" descr="40%"/>
          <p:cNvSpPr txBox="1">
            <a:spLocks noChangeArrowheads="1"/>
          </p:cNvSpPr>
          <p:nvPr/>
        </p:nvSpPr>
        <p:spPr bwMode="auto">
          <a:xfrm>
            <a:off x="6005513" y="304800"/>
            <a:ext cx="2605087" cy="1216025"/>
          </a:xfrm>
          <a:prstGeom prst="rect">
            <a:avLst/>
          </a:prstGeom>
          <a:pattFill prst="pct40">
            <a:fgClr>
              <a:srgbClr val="FFCCCC"/>
            </a:fgClr>
            <a:bgClr>
              <a:schemeClr val="bg1"/>
            </a:bgClr>
          </a:pattFill>
          <a:ln w="28575">
            <a:solidFill>
              <a:srgbClr val="339933"/>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a:solidFill>
                  <a:srgbClr val="000099"/>
                </a:solidFill>
              </a:rPr>
              <a:t>由控制端决定选择哪一路数据输出。</a:t>
            </a:r>
            <a:endParaRPr lang="zh-CN" altLang="en-US" b="1">
              <a:solidFill>
                <a:srgbClr val="FF3300"/>
              </a:solidFill>
            </a:endParaRPr>
          </a:p>
        </p:txBody>
      </p:sp>
      <p:sp>
        <p:nvSpPr>
          <p:cNvPr id="143461" name="AutoShape 101"/>
          <p:cNvSpPr>
            <a:spLocks noChangeArrowheads="1"/>
          </p:cNvSpPr>
          <p:nvPr/>
        </p:nvSpPr>
        <p:spPr bwMode="auto">
          <a:xfrm>
            <a:off x="4110038" y="5297488"/>
            <a:ext cx="868362" cy="361950"/>
          </a:xfrm>
          <a:prstGeom prst="wedgeRoundRectCallout">
            <a:avLst>
              <a:gd name="adj1" fmla="val 75000"/>
              <a:gd name="adj2" fmla="val -150000"/>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b="1">
                <a:solidFill>
                  <a:srgbClr val="FF3300"/>
                </a:solidFill>
                <a:latin typeface="Times New Roman" panose="02020603050405020304" charset="0"/>
              </a:rPr>
              <a:t>选中</a:t>
            </a:r>
            <a:endParaRPr lang="zh-CN" altLang="en-US" b="1">
              <a:solidFill>
                <a:schemeClr val="bg1"/>
              </a:solidFill>
              <a:latin typeface="Times New Roman" panose="02020603050405020304" charset="0"/>
            </a:endParaRPr>
          </a:p>
        </p:txBody>
      </p:sp>
      <p:sp>
        <p:nvSpPr>
          <p:cNvPr id="143462" name="Rectangle 102"/>
          <p:cNvSpPr>
            <a:spLocks noChangeArrowheads="1"/>
          </p:cNvSpPr>
          <p:nvPr/>
        </p:nvSpPr>
        <p:spPr bwMode="auto">
          <a:xfrm>
            <a:off x="7786688" y="3127375"/>
            <a:ext cx="506412" cy="493713"/>
          </a:xfrm>
          <a:prstGeom prst="rect">
            <a:avLst/>
          </a:prstGeom>
          <a:noFill/>
          <a:ln>
            <a:noFill/>
          </a:ln>
        </p:spPr>
        <p:txBody>
          <a:bodyPr wrap="none">
            <a:spAutoFit/>
          </a:bodyPr>
          <a:lstStyle/>
          <a:p>
            <a:pPr algn="ctr">
              <a:lnSpc>
                <a:spcPct val="110000"/>
              </a:lnSpc>
              <a:spcBef>
                <a:spcPct val="50000"/>
              </a:spcBef>
            </a:pPr>
            <a:r>
              <a:rPr lang="en-US" altLang="zh-CN" b="1" i="1">
                <a:solidFill>
                  <a:srgbClr val="FF0000"/>
                </a:solidFill>
                <a:latin typeface="Times New Roman" panose="02020603050405020304" charset="0"/>
              </a:rPr>
              <a:t>D</a:t>
            </a:r>
            <a:r>
              <a:rPr lang="en-US" altLang="zh-CN" b="1" baseline="-25000">
                <a:solidFill>
                  <a:srgbClr val="FF0000"/>
                </a:solidFill>
                <a:latin typeface="Times New Roman" panose="02020603050405020304" charset="0"/>
              </a:rPr>
              <a:t>0</a:t>
            </a:r>
          </a:p>
        </p:txBody>
      </p:sp>
      <p:grpSp>
        <p:nvGrpSpPr>
          <p:cNvPr id="4" name="Group 103"/>
          <p:cNvGrpSpPr/>
          <p:nvPr/>
        </p:nvGrpSpPr>
        <p:grpSpPr bwMode="auto">
          <a:xfrm>
            <a:off x="1722438" y="155575"/>
            <a:ext cx="2460625" cy="1481138"/>
            <a:chOff x="1085" y="98"/>
            <a:chExt cx="1550" cy="933"/>
          </a:xfrm>
        </p:grpSpPr>
        <p:grpSp>
          <p:nvGrpSpPr>
            <p:cNvPr id="164964" name="Group 104"/>
            <p:cNvGrpSpPr/>
            <p:nvPr/>
          </p:nvGrpSpPr>
          <p:grpSpPr bwMode="auto">
            <a:xfrm>
              <a:off x="1085" y="98"/>
              <a:ext cx="1550" cy="933"/>
              <a:chOff x="624" y="205"/>
              <a:chExt cx="1633" cy="983"/>
            </a:xfrm>
          </p:grpSpPr>
          <p:grpSp>
            <p:nvGrpSpPr>
              <p:cNvPr id="164966" name="Group 105"/>
              <p:cNvGrpSpPr/>
              <p:nvPr/>
            </p:nvGrpSpPr>
            <p:grpSpPr bwMode="auto">
              <a:xfrm>
                <a:off x="624" y="220"/>
                <a:ext cx="240" cy="921"/>
                <a:chOff x="624" y="220"/>
                <a:chExt cx="240" cy="921"/>
              </a:xfrm>
            </p:grpSpPr>
            <p:sp>
              <p:nvSpPr>
                <p:cNvPr id="164971" name="Rectangle 106"/>
                <p:cNvSpPr>
                  <a:spLocks noChangeArrowheads="1"/>
                </p:cNvSpPr>
                <p:nvPr/>
              </p:nvSpPr>
              <p:spPr bwMode="auto">
                <a:xfrm>
                  <a:off x="624" y="220"/>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4972" name="Rectangle 107"/>
                <p:cNvSpPr>
                  <a:spLocks noChangeArrowheads="1"/>
                </p:cNvSpPr>
                <p:nvPr/>
              </p:nvSpPr>
              <p:spPr bwMode="auto">
                <a:xfrm>
                  <a:off x="624" y="796"/>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64967" name="Rectangle 108"/>
              <p:cNvSpPr>
                <a:spLocks noChangeArrowheads="1"/>
              </p:cNvSpPr>
              <p:nvPr/>
            </p:nvSpPr>
            <p:spPr bwMode="auto">
              <a:xfrm>
                <a:off x="1344" y="220"/>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64968" name="Rectangle 109"/>
              <p:cNvSpPr>
                <a:spLocks noChangeArrowheads="1"/>
              </p:cNvSpPr>
              <p:nvPr/>
            </p:nvSpPr>
            <p:spPr bwMode="auto">
              <a:xfrm>
                <a:off x="1344" y="796"/>
                <a:ext cx="240" cy="345"/>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64969" name="Rectangle 110"/>
              <p:cNvSpPr>
                <a:spLocks noChangeArrowheads="1"/>
              </p:cNvSpPr>
              <p:nvPr/>
            </p:nvSpPr>
            <p:spPr bwMode="auto">
              <a:xfrm>
                <a:off x="2113" y="205"/>
                <a:ext cx="122" cy="345"/>
              </a:xfrm>
              <a:prstGeom prst="rect">
                <a:avLst/>
              </a:prstGeom>
              <a:noFill/>
              <a:ln>
                <a:noFill/>
              </a:ln>
            </p:spPr>
            <p:txBody>
              <a:bodyPr wrap="none">
                <a:spAutoFit/>
              </a:bodyPr>
              <a:lstStyle/>
              <a:p>
                <a:pPr>
                  <a:spcBef>
                    <a:spcPct val="50000"/>
                  </a:spcBef>
                </a:pPr>
                <a:endParaRPr lang="zh-CN" sz="2800" b="1">
                  <a:solidFill>
                    <a:srgbClr val="FF0000"/>
                  </a:solidFill>
                  <a:latin typeface="Times New Roman" panose="02020603050405020304" charset="0"/>
                </a:endParaRPr>
              </a:p>
            </p:txBody>
          </p:sp>
          <p:sp>
            <p:nvSpPr>
              <p:cNvPr id="164970" name="Rectangle 111"/>
              <p:cNvSpPr>
                <a:spLocks noChangeArrowheads="1"/>
              </p:cNvSpPr>
              <p:nvPr/>
            </p:nvSpPr>
            <p:spPr bwMode="auto">
              <a:xfrm>
                <a:off x="2017" y="844"/>
                <a:ext cx="240" cy="344"/>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grpSp>
        <p:sp>
          <p:nvSpPr>
            <p:cNvPr id="164965" name="Rectangle 112"/>
            <p:cNvSpPr>
              <a:spLocks noChangeArrowheads="1"/>
            </p:cNvSpPr>
            <p:nvPr/>
          </p:nvSpPr>
          <p:spPr bwMode="auto">
            <a:xfrm>
              <a:off x="2400" y="144"/>
              <a:ext cx="228" cy="327"/>
            </a:xfrm>
            <a:prstGeom prst="rect">
              <a:avLst/>
            </a:prstGeom>
            <a:noFill/>
            <a:ln>
              <a:noFill/>
            </a:ln>
          </p:spPr>
          <p:txBody>
            <a:bodyPr wrap="none">
              <a:spAutoFit/>
            </a:bodyPr>
            <a:lstStyle/>
            <a:p>
              <a:r>
                <a:rPr lang="en-US" altLang="zh-CN" sz="2800" b="1">
                  <a:solidFill>
                    <a:srgbClr val="FF0000"/>
                  </a:solidFill>
                  <a:latin typeface="Times New Roman" panose="02020603050405020304" charset="0"/>
                </a:rPr>
                <a:t>0</a:t>
              </a:r>
            </a:p>
          </p:txBody>
        </p:sp>
      </p:grpSp>
      <p:sp>
        <p:nvSpPr>
          <p:cNvPr id="164962" name="Rectangle 113"/>
          <p:cNvSpPr>
            <a:spLocks noChangeArrowheads="1"/>
          </p:cNvSpPr>
          <p:nvPr/>
        </p:nvSpPr>
        <p:spPr bwMode="auto">
          <a:xfrm>
            <a:off x="1912938" y="5881688"/>
            <a:ext cx="4868862" cy="519112"/>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CT74LS153</a:t>
            </a:r>
            <a:r>
              <a:rPr lang="zh-CN" altLang="en-US" sz="2800" b="1">
                <a:latin typeface="Times New Roman" panose="02020603050405020304" charset="0"/>
              </a:rPr>
              <a:t>型</a:t>
            </a:r>
            <a:r>
              <a:rPr lang="en-US" altLang="zh-CN" sz="2800" b="1">
                <a:latin typeface="Times New Roman" panose="02020603050405020304" charset="0"/>
              </a:rPr>
              <a:t>4</a:t>
            </a:r>
            <a:r>
              <a:rPr lang="zh-CN" altLang="en-US" sz="2800" b="1">
                <a:latin typeface="Times New Roman" panose="02020603050405020304" charset="0"/>
              </a:rPr>
              <a:t>选</a:t>
            </a:r>
            <a:r>
              <a:rPr lang="en-US" altLang="zh-CN" sz="2800" b="1">
                <a:latin typeface="Times New Roman" panose="02020603050405020304" charset="0"/>
              </a:rPr>
              <a:t>1</a:t>
            </a:r>
            <a:r>
              <a:rPr lang="zh-CN" altLang="en-US" sz="2800" b="1">
                <a:latin typeface="Times New Roman" panose="02020603050405020304" charset="0"/>
              </a:rPr>
              <a:t>数据选择器</a:t>
            </a:r>
          </a:p>
        </p:txBody>
      </p:sp>
      <p:sp>
        <p:nvSpPr>
          <p:cNvPr id="143474" name="AutoShape 114">
            <a:hlinkClick r:id="rId2" action="ppaction://program"/>
          </p:cNvPr>
          <p:cNvSpPr>
            <a:spLocks noChangeArrowheads="1"/>
          </p:cNvSpPr>
          <p:nvPr/>
        </p:nvSpPr>
        <p:spPr bwMode="auto">
          <a:xfrm>
            <a:off x="4800600" y="5334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45"/>
                                        </p:tgtEl>
                                        <p:attrNameLst>
                                          <p:attrName>style.visibility</p:attrName>
                                        </p:attrNameLst>
                                      </p:cBhvr>
                                      <p:to>
                                        <p:strVal val="visible"/>
                                      </p:to>
                                    </p:set>
                                    <p:animEffect transition="in" filter="blinds(horizontal)">
                                      <p:cBhvr>
                                        <p:cTn id="7" dur="500"/>
                                        <p:tgtEl>
                                          <p:spTgt spid="1434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3446"/>
                                        </p:tgtEl>
                                        <p:attrNameLst>
                                          <p:attrName>style.visibility</p:attrName>
                                        </p:attrNameLst>
                                      </p:cBhvr>
                                      <p:to>
                                        <p:strVal val="visible"/>
                                      </p:to>
                                    </p:set>
                                    <p:animEffect transition="in" filter="blinds(vertical)">
                                      <p:cBhvr>
                                        <p:cTn id="12" dur="500"/>
                                        <p:tgtEl>
                                          <p:spTgt spid="1434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452"/>
                                        </p:tgtEl>
                                        <p:attrNameLst>
                                          <p:attrName>style.visibility</p:attrName>
                                        </p:attrNameLst>
                                      </p:cBhvr>
                                      <p:to>
                                        <p:strVal val="visible"/>
                                      </p:to>
                                    </p:set>
                                    <p:animEffect transition="in" filter="box(out)">
                                      <p:cBhvr>
                                        <p:cTn id="17" dur="500"/>
                                        <p:tgtEl>
                                          <p:spTgt spid="1434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43460"/>
                                        </p:tgtEl>
                                        <p:attrNameLst>
                                          <p:attrName>style.visibility</p:attrName>
                                        </p:attrNameLst>
                                      </p:cBhvr>
                                      <p:to>
                                        <p:strVal val="visible"/>
                                      </p:to>
                                    </p:set>
                                    <p:animEffect transition="in" filter="blinds(vertical)">
                                      <p:cBhvr>
                                        <p:cTn id="22" dur="500"/>
                                        <p:tgtEl>
                                          <p:spTgt spid="1434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43461"/>
                                        </p:tgtEl>
                                        <p:attrNameLst>
                                          <p:attrName>style.visibility</p:attrName>
                                        </p:attrNameLst>
                                      </p:cBhvr>
                                      <p:to>
                                        <p:strVal val="visible"/>
                                      </p:to>
                                    </p:set>
                                    <p:animEffect transition="in" filter="blinds(vertical)">
                                      <p:cBhvr>
                                        <p:cTn id="32" dur="500"/>
                                        <p:tgtEl>
                                          <p:spTgt spid="1434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62"/>
                                        </p:tgtEl>
                                        <p:attrNameLst>
                                          <p:attrName>style.visibility</p:attrName>
                                        </p:attrNameLst>
                                      </p:cBhvr>
                                      <p:to>
                                        <p:strVal val="visible"/>
                                      </p:to>
                                    </p:set>
                                    <p:animEffect transition="in" filter="wipe(left)">
                                      <p:cBhvr>
                                        <p:cTn id="42" dur="500"/>
                                        <p:tgtEl>
                                          <p:spTgt spid="143462"/>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43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5" grpId="0" autoUpdateAnimBg="0"/>
      <p:bldP spid="143446" grpId="0" autoUpdateAnimBg="0"/>
      <p:bldP spid="143452" grpId="0" animBg="1" autoUpdateAnimBg="0"/>
      <p:bldP spid="143460" grpId="0" animBg="1" autoUpdateAnimBg="0"/>
      <p:bldP spid="143461" grpId="0" animBg="1" autoUpdateAnimBg="0"/>
      <p:bldP spid="143462" grpId="0" autoUpdateAnimBg="0"/>
      <p:bldP spid="14347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Line 2"/>
          <p:cNvSpPr>
            <a:spLocks noChangeShapeType="1"/>
          </p:cNvSpPr>
          <p:nvPr/>
        </p:nvSpPr>
        <p:spPr bwMode="auto">
          <a:xfrm>
            <a:off x="1905000" y="1295400"/>
            <a:ext cx="4953000" cy="0"/>
          </a:xfrm>
          <a:prstGeom prst="line">
            <a:avLst/>
          </a:prstGeom>
          <a:noFill/>
          <a:ln>
            <a:noFill/>
          </a:ln>
        </p:spPr>
        <p:txBody>
          <a:bodyPr wrap="none" anchor="ctr">
            <a:spAutoFit/>
          </a:bodyPr>
          <a:lstStyle/>
          <a:p>
            <a:endParaRPr lang="zh-CN" altLang="en-US">
              <a:latin typeface="Times New Roman" panose="02020603050405020304" charset="0"/>
            </a:endParaRPr>
          </a:p>
        </p:txBody>
      </p:sp>
      <p:sp>
        <p:nvSpPr>
          <p:cNvPr id="144387" name="Text Box 3"/>
          <p:cNvSpPr txBox="1">
            <a:spLocks noChangeArrowheads="1"/>
          </p:cNvSpPr>
          <p:nvPr/>
        </p:nvSpPr>
        <p:spPr bwMode="auto">
          <a:xfrm>
            <a:off x="685800" y="304800"/>
            <a:ext cx="4130675" cy="519113"/>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333300"/>
                </a:solidFill>
                <a:effectLst>
                  <a:outerShdw blurRad="38100" dist="38100" dir="2700000" algn="tl">
                    <a:srgbClr val="DDDDDD"/>
                  </a:outerShdw>
                </a:effectLst>
              </a:rPr>
              <a:t>由逻辑图写出逻辑表达式</a:t>
            </a:r>
          </a:p>
        </p:txBody>
      </p:sp>
      <p:graphicFrame>
        <p:nvGraphicFramePr>
          <p:cNvPr id="144388" name="Object 4"/>
          <p:cNvGraphicFramePr>
            <a:graphicFrameLocks noChangeAspect="1"/>
          </p:cNvGraphicFramePr>
          <p:nvPr/>
        </p:nvGraphicFramePr>
        <p:xfrm>
          <a:off x="838200" y="838200"/>
          <a:ext cx="7772400" cy="544513"/>
        </p:xfrm>
        <a:graphic>
          <a:graphicData uri="http://schemas.openxmlformats.org/presentationml/2006/ole">
            <mc:AlternateContent xmlns:mc="http://schemas.openxmlformats.org/markup-compatibility/2006">
              <mc:Choice xmlns:v="urn:schemas-microsoft-com:vml" Requires="v">
                <p:oleObj spid="_x0000_s161868" name="公式" r:id="rId4" imgW="3937000" imgH="203200" progId="Equation.3">
                  <p:embed/>
                </p:oleObj>
              </mc:Choice>
              <mc:Fallback>
                <p:oleObj name="公式" r:id="rId4" imgW="3937000" imgH="203200" progId="Equation.3">
                  <p:embed/>
                  <p:pic>
                    <p:nvPicPr>
                      <p:cNvPr id="0" name="图片 1617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838200"/>
                        <a:ext cx="7772400" cy="544513"/>
                      </a:xfrm>
                      <a:prstGeom prst="rect">
                        <a:avLst/>
                      </a:prstGeom>
                      <a:noFill/>
                      <a:ln>
                        <a:noFill/>
                      </a:ln>
                      <a:effectLst/>
                    </p:spPr>
                  </p:pic>
                </p:oleObj>
              </mc:Fallback>
            </mc:AlternateContent>
          </a:graphicData>
        </a:graphic>
      </p:graphicFrame>
      <p:grpSp>
        <p:nvGrpSpPr>
          <p:cNvPr id="2" name="Group 5"/>
          <p:cNvGrpSpPr/>
          <p:nvPr/>
        </p:nvGrpSpPr>
        <p:grpSpPr bwMode="auto">
          <a:xfrm>
            <a:off x="762000" y="1309688"/>
            <a:ext cx="3733800" cy="3795712"/>
            <a:chOff x="432" y="912"/>
            <a:chExt cx="2352" cy="2391"/>
          </a:xfrm>
        </p:grpSpPr>
        <p:sp>
          <p:nvSpPr>
            <p:cNvPr id="166014" name="Text Box 6"/>
            <p:cNvSpPr txBox="1">
              <a:spLocks noChangeArrowheads="1"/>
            </p:cNvSpPr>
            <p:nvPr/>
          </p:nvSpPr>
          <p:spPr bwMode="auto">
            <a:xfrm>
              <a:off x="672" y="912"/>
              <a:ext cx="1939"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CT74LS153</a:t>
              </a:r>
              <a:r>
                <a:rPr lang="zh-CN" altLang="en-US" sz="2800" b="1">
                  <a:solidFill>
                    <a:srgbClr val="FF0000"/>
                  </a:solidFill>
                </a:rPr>
                <a:t>功能表</a:t>
              </a:r>
              <a:endParaRPr lang="zh-CN" altLang="en-US" sz="2800" b="1">
                <a:solidFill>
                  <a:schemeClr val="bg1"/>
                </a:solidFill>
              </a:endParaRPr>
            </a:p>
          </p:txBody>
        </p:sp>
        <p:sp>
          <p:nvSpPr>
            <p:cNvPr id="166015" name="Line 7"/>
            <p:cNvSpPr>
              <a:spLocks noChangeShapeType="1"/>
            </p:cNvSpPr>
            <p:nvPr/>
          </p:nvSpPr>
          <p:spPr bwMode="auto">
            <a:xfrm>
              <a:off x="480" y="1576"/>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6" name="Line 8"/>
            <p:cNvSpPr>
              <a:spLocks noChangeShapeType="1"/>
            </p:cNvSpPr>
            <p:nvPr/>
          </p:nvSpPr>
          <p:spPr bwMode="auto">
            <a:xfrm>
              <a:off x="1056" y="1264"/>
              <a:ext cx="0" cy="2000"/>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7" name="Line 9"/>
            <p:cNvSpPr>
              <a:spLocks noChangeShapeType="1"/>
            </p:cNvSpPr>
            <p:nvPr/>
          </p:nvSpPr>
          <p:spPr bwMode="auto">
            <a:xfrm>
              <a:off x="2208" y="1248"/>
              <a:ext cx="0" cy="2016"/>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18" name="Text Box 10"/>
            <p:cNvSpPr txBox="1">
              <a:spLocks noChangeArrowheads="1"/>
            </p:cNvSpPr>
            <p:nvPr/>
          </p:nvSpPr>
          <p:spPr bwMode="auto">
            <a:xfrm>
              <a:off x="432" y="1264"/>
              <a:ext cx="57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rPr>
                <a:t>使能</a:t>
              </a:r>
              <a:endParaRPr lang="zh-CN" altLang="en-US" sz="3600" b="1">
                <a:solidFill>
                  <a:srgbClr val="000099"/>
                </a:solidFill>
              </a:endParaRPr>
            </a:p>
          </p:txBody>
        </p:sp>
        <p:sp>
          <p:nvSpPr>
            <p:cNvPr id="166019" name="Rectangle 11"/>
            <p:cNvSpPr>
              <a:spLocks noChangeArrowheads="1"/>
            </p:cNvSpPr>
            <p:nvPr/>
          </p:nvSpPr>
          <p:spPr bwMode="auto">
            <a:xfrm>
              <a:off x="1248" y="1294"/>
              <a:ext cx="736"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选   通</a:t>
              </a:r>
            </a:p>
          </p:txBody>
        </p:sp>
        <p:sp>
          <p:nvSpPr>
            <p:cNvPr id="166020" name="Rectangle 12"/>
            <p:cNvSpPr>
              <a:spLocks noChangeArrowheads="1"/>
            </p:cNvSpPr>
            <p:nvPr/>
          </p:nvSpPr>
          <p:spPr bwMode="auto">
            <a:xfrm>
              <a:off x="2208" y="1271"/>
              <a:ext cx="568" cy="327"/>
            </a:xfrm>
            <a:prstGeom prst="rect">
              <a:avLst/>
            </a:prstGeom>
            <a:noFill/>
            <a:ln>
              <a:noFill/>
            </a:ln>
          </p:spPr>
          <p:txBody>
            <a:bodyPr wrap="none">
              <a:spAutoFit/>
            </a:bodyPr>
            <a:lstStyle/>
            <a:p>
              <a:pPr>
                <a:spcBef>
                  <a:spcPct val="50000"/>
                </a:spcBef>
              </a:pPr>
              <a:r>
                <a:rPr lang="zh-CN" altLang="en-US" sz="2800" b="1">
                  <a:solidFill>
                    <a:srgbClr val="000099"/>
                  </a:solidFill>
                  <a:latin typeface="Times New Roman" panose="02020603050405020304" charset="0"/>
                </a:rPr>
                <a:t>输出</a:t>
              </a:r>
            </a:p>
          </p:txBody>
        </p:sp>
        <p:sp>
          <p:nvSpPr>
            <p:cNvPr id="166021" name="Text Box 13"/>
            <p:cNvSpPr txBox="1">
              <a:spLocks noChangeArrowheads="1"/>
            </p:cNvSpPr>
            <p:nvPr/>
          </p:nvSpPr>
          <p:spPr bwMode="auto">
            <a:xfrm>
              <a:off x="624" y="1576"/>
              <a:ext cx="24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S</a:t>
              </a:r>
              <a:endParaRPr lang="en-US" altLang="zh-CN" sz="3600" b="1">
                <a:solidFill>
                  <a:srgbClr val="000099"/>
                </a:solidFill>
              </a:endParaRPr>
            </a:p>
          </p:txBody>
        </p:sp>
        <p:sp>
          <p:nvSpPr>
            <p:cNvPr id="166022" name="Line 14"/>
            <p:cNvSpPr>
              <a:spLocks noChangeShapeType="1"/>
            </p:cNvSpPr>
            <p:nvPr/>
          </p:nvSpPr>
          <p:spPr bwMode="auto">
            <a:xfrm flipV="1">
              <a:off x="672" y="1621"/>
              <a:ext cx="144" cy="11"/>
            </a:xfrm>
            <a:prstGeom prst="line">
              <a:avLst/>
            </a:prstGeom>
            <a:noFill/>
            <a:ln w="28575">
              <a:solidFill>
                <a:srgbClr val="000099"/>
              </a:solidFill>
              <a:round/>
            </a:ln>
          </p:spPr>
          <p:txBody>
            <a:bodyPr anchor="ctr">
              <a:spAutoFit/>
            </a:bodyPr>
            <a:lstStyle/>
            <a:p>
              <a:endParaRPr lang="zh-CN" altLang="en-US">
                <a:latin typeface="Times New Roman" panose="02020603050405020304" charset="0"/>
              </a:endParaRPr>
            </a:p>
          </p:txBody>
        </p:sp>
        <p:sp>
          <p:nvSpPr>
            <p:cNvPr id="166023" name="Text Box 15"/>
            <p:cNvSpPr txBox="1">
              <a:spLocks noChangeArrowheads="1"/>
            </p:cNvSpPr>
            <p:nvPr/>
          </p:nvSpPr>
          <p:spPr bwMode="auto">
            <a:xfrm>
              <a:off x="1680" y="1584"/>
              <a:ext cx="48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000099"/>
                  </a:solidFill>
                </a:rPr>
                <a:t>A</a:t>
              </a:r>
              <a:r>
                <a:rPr lang="en-US" altLang="zh-CN" sz="2800" b="1" baseline="-25000">
                  <a:solidFill>
                    <a:srgbClr val="000099"/>
                  </a:solidFill>
                </a:rPr>
                <a:t>0</a:t>
              </a:r>
              <a:endParaRPr lang="en-US" altLang="zh-CN" sz="2800" b="1">
                <a:solidFill>
                  <a:srgbClr val="000099"/>
                </a:solidFill>
              </a:endParaRPr>
            </a:p>
          </p:txBody>
        </p:sp>
        <p:sp>
          <p:nvSpPr>
            <p:cNvPr id="166024" name="Rectangle 16"/>
            <p:cNvSpPr>
              <a:spLocks noChangeArrowheads="1"/>
            </p:cNvSpPr>
            <p:nvPr/>
          </p:nvSpPr>
          <p:spPr bwMode="auto">
            <a:xfrm>
              <a:off x="1200" y="1576"/>
              <a:ext cx="341"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r>
                <a:rPr lang="en-US" altLang="zh-CN" sz="2800" b="1" baseline="-25000">
                  <a:solidFill>
                    <a:srgbClr val="000099"/>
                  </a:solidFill>
                  <a:latin typeface="Times New Roman" panose="02020603050405020304" charset="0"/>
                </a:rPr>
                <a:t>1</a:t>
              </a:r>
            </a:p>
          </p:txBody>
        </p:sp>
        <p:sp>
          <p:nvSpPr>
            <p:cNvPr id="166025" name="Rectangle 17"/>
            <p:cNvSpPr>
              <a:spLocks noChangeArrowheads="1"/>
            </p:cNvSpPr>
            <p:nvPr/>
          </p:nvSpPr>
          <p:spPr bwMode="auto">
            <a:xfrm>
              <a:off x="2304" y="1594"/>
              <a:ext cx="253"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Y</a:t>
              </a:r>
              <a:endParaRPr lang="en-US" altLang="zh-CN" sz="3600" b="1" baseline="-25000">
                <a:solidFill>
                  <a:srgbClr val="000099"/>
                </a:solidFill>
                <a:latin typeface="Times New Roman" panose="02020603050405020304" charset="0"/>
              </a:endParaRPr>
            </a:p>
          </p:txBody>
        </p:sp>
        <p:sp>
          <p:nvSpPr>
            <p:cNvPr id="166026" name="Text Box 18"/>
            <p:cNvSpPr txBox="1">
              <a:spLocks noChangeArrowheads="1"/>
            </p:cNvSpPr>
            <p:nvPr/>
          </p:nvSpPr>
          <p:spPr bwMode="auto">
            <a:xfrm>
              <a:off x="624" y="1888"/>
              <a:ext cx="228"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2800" b="1">
                <a:solidFill>
                  <a:schemeClr val="bg1"/>
                </a:solidFill>
              </a:endParaRPr>
            </a:p>
          </p:txBody>
        </p:sp>
        <p:sp>
          <p:nvSpPr>
            <p:cNvPr id="166027" name="Rectangle 19"/>
            <p:cNvSpPr>
              <a:spLocks noChangeArrowheads="1"/>
            </p:cNvSpPr>
            <p:nvPr/>
          </p:nvSpPr>
          <p:spPr bwMode="auto">
            <a:xfrm>
              <a:off x="2304" y="192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endParaRPr lang="en-US" altLang="zh-CN" sz="2800" b="1">
                <a:solidFill>
                  <a:schemeClr val="bg1"/>
                </a:solidFill>
                <a:latin typeface="Times New Roman" panose="02020603050405020304" charset="0"/>
              </a:endParaRPr>
            </a:p>
          </p:txBody>
        </p:sp>
        <p:sp>
          <p:nvSpPr>
            <p:cNvPr id="166028" name="Rectangle 20"/>
            <p:cNvSpPr>
              <a:spLocks noChangeArrowheads="1"/>
            </p:cNvSpPr>
            <p:nvPr/>
          </p:nvSpPr>
          <p:spPr bwMode="auto">
            <a:xfrm>
              <a:off x="624" y="2156"/>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29" name="Rectangle 21"/>
            <p:cNvSpPr>
              <a:spLocks noChangeArrowheads="1"/>
            </p:cNvSpPr>
            <p:nvPr/>
          </p:nvSpPr>
          <p:spPr bwMode="auto">
            <a:xfrm>
              <a:off x="1248" y="2142"/>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6030" name="Rectangle 22"/>
            <p:cNvSpPr>
              <a:spLocks noChangeArrowheads="1"/>
            </p:cNvSpPr>
            <p:nvPr/>
          </p:nvSpPr>
          <p:spPr bwMode="auto">
            <a:xfrm>
              <a:off x="1728" y="2160"/>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0</a:t>
              </a:r>
            </a:p>
          </p:txBody>
        </p:sp>
        <p:sp>
          <p:nvSpPr>
            <p:cNvPr id="166031" name="Rectangle 23"/>
            <p:cNvSpPr>
              <a:spLocks noChangeArrowheads="1"/>
            </p:cNvSpPr>
            <p:nvPr/>
          </p:nvSpPr>
          <p:spPr bwMode="auto">
            <a:xfrm>
              <a:off x="624" y="2424"/>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32" name="Rectangle 24"/>
            <p:cNvSpPr>
              <a:spLocks noChangeArrowheads="1"/>
            </p:cNvSpPr>
            <p:nvPr/>
          </p:nvSpPr>
          <p:spPr bwMode="auto">
            <a:xfrm>
              <a:off x="1248" y="2424"/>
              <a:ext cx="228"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0</a:t>
              </a:r>
              <a:endParaRPr lang="en-US" altLang="zh-CN" sz="2800" b="1">
                <a:solidFill>
                  <a:schemeClr val="bg1"/>
                </a:solidFill>
                <a:latin typeface="Times New Roman" panose="02020603050405020304" charset="0"/>
              </a:endParaRPr>
            </a:p>
          </p:txBody>
        </p:sp>
        <p:sp>
          <p:nvSpPr>
            <p:cNvPr id="166033" name="Rectangle 25"/>
            <p:cNvSpPr>
              <a:spLocks noChangeArrowheads="1"/>
            </p:cNvSpPr>
            <p:nvPr/>
          </p:nvSpPr>
          <p:spPr bwMode="auto">
            <a:xfrm>
              <a:off x="1728" y="2442"/>
              <a:ext cx="228" cy="327"/>
            </a:xfrm>
            <a:prstGeom prst="rect">
              <a:avLst/>
            </a:prstGeom>
            <a:noFill/>
            <a:ln>
              <a:noFill/>
            </a:ln>
          </p:spPr>
          <p:txBody>
            <a:bodyPr wrap="none">
              <a:spAutoFit/>
            </a:bodyPr>
            <a:lstStyle/>
            <a:p>
              <a:pPr>
                <a:spcBef>
                  <a:spcPct val="50000"/>
                </a:spcBef>
              </a:pPr>
              <a:r>
                <a:rPr lang="en-US" altLang="zh-CN" sz="2800" b="1">
                  <a:solidFill>
                    <a:srgbClr val="660066"/>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4" name="Rectangle 26"/>
            <p:cNvSpPr>
              <a:spLocks noChangeArrowheads="1"/>
            </p:cNvSpPr>
            <p:nvPr/>
          </p:nvSpPr>
          <p:spPr bwMode="auto">
            <a:xfrm>
              <a:off x="1248" y="2691"/>
              <a:ext cx="228"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1</a:t>
              </a:r>
              <a:endParaRPr lang="en-US" altLang="zh-CN" sz="2800" b="1">
                <a:solidFill>
                  <a:srgbClr val="66FF66"/>
                </a:solidFill>
                <a:latin typeface="Times New Roman" panose="02020603050405020304" charset="0"/>
              </a:endParaRPr>
            </a:p>
          </p:txBody>
        </p:sp>
        <p:sp>
          <p:nvSpPr>
            <p:cNvPr id="166035" name="Rectangle 27"/>
            <p:cNvSpPr>
              <a:spLocks noChangeArrowheads="1"/>
            </p:cNvSpPr>
            <p:nvPr/>
          </p:nvSpPr>
          <p:spPr bwMode="auto">
            <a:xfrm>
              <a:off x="1728" y="2709"/>
              <a:ext cx="228" cy="327"/>
            </a:xfrm>
            <a:prstGeom prst="rect">
              <a:avLst/>
            </a:prstGeom>
            <a:noFill/>
            <a:ln>
              <a:noFill/>
            </a:ln>
          </p:spPr>
          <p:txBody>
            <a:bodyPr wrap="none">
              <a:spAutoFit/>
            </a:bodyPr>
            <a:lstStyle/>
            <a:p>
              <a:pPr>
                <a:spcBef>
                  <a:spcPct val="50000"/>
                </a:spcBef>
              </a:pPr>
              <a:r>
                <a:rPr lang="en-US" altLang="zh-CN" sz="2800" b="1">
                  <a:solidFill>
                    <a:srgbClr val="003366"/>
                  </a:solidFill>
                  <a:latin typeface="Times New Roman" panose="02020603050405020304" charset="0"/>
                </a:rPr>
                <a:t>0</a:t>
              </a:r>
              <a:endParaRPr lang="en-US" altLang="zh-CN" sz="2800" b="1">
                <a:solidFill>
                  <a:srgbClr val="66FF66"/>
                </a:solidFill>
                <a:latin typeface="Times New Roman" panose="02020603050405020304" charset="0"/>
              </a:endParaRPr>
            </a:p>
          </p:txBody>
        </p:sp>
        <p:sp>
          <p:nvSpPr>
            <p:cNvPr id="166036" name="Rectangle 28"/>
            <p:cNvSpPr>
              <a:spLocks noChangeArrowheads="1"/>
            </p:cNvSpPr>
            <p:nvPr/>
          </p:nvSpPr>
          <p:spPr bwMode="auto">
            <a:xfrm>
              <a:off x="624" y="2691"/>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37" name="Rectangle 29"/>
            <p:cNvSpPr>
              <a:spLocks noChangeArrowheads="1"/>
            </p:cNvSpPr>
            <p:nvPr/>
          </p:nvSpPr>
          <p:spPr bwMode="auto">
            <a:xfrm>
              <a:off x="1248" y="2958"/>
              <a:ext cx="228"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8" name="Rectangle 30"/>
            <p:cNvSpPr>
              <a:spLocks noChangeArrowheads="1"/>
            </p:cNvSpPr>
            <p:nvPr/>
          </p:nvSpPr>
          <p:spPr bwMode="auto">
            <a:xfrm>
              <a:off x="1728" y="2976"/>
              <a:ext cx="228" cy="327"/>
            </a:xfrm>
            <a:prstGeom prst="rect">
              <a:avLst/>
            </a:prstGeom>
            <a:noFill/>
            <a:ln>
              <a:noFill/>
            </a:ln>
          </p:spPr>
          <p:txBody>
            <a:bodyPr wrap="none">
              <a:spAutoFit/>
            </a:bodyPr>
            <a:lstStyle/>
            <a:p>
              <a:pPr>
                <a:spcBef>
                  <a:spcPct val="50000"/>
                </a:spcBef>
              </a:pPr>
              <a:r>
                <a:rPr lang="en-US" altLang="zh-CN" sz="2800" b="1">
                  <a:solidFill>
                    <a:srgbClr val="FF3300"/>
                  </a:solidFill>
                  <a:latin typeface="Times New Roman" panose="02020603050405020304" charset="0"/>
                </a:rPr>
                <a:t>1</a:t>
              </a:r>
              <a:endParaRPr lang="en-US" altLang="zh-CN" sz="2800" b="1">
                <a:solidFill>
                  <a:schemeClr val="bg1"/>
                </a:solidFill>
                <a:latin typeface="Times New Roman" panose="02020603050405020304" charset="0"/>
              </a:endParaRPr>
            </a:p>
          </p:txBody>
        </p:sp>
        <p:sp>
          <p:nvSpPr>
            <p:cNvPr id="166039" name="Rectangle 31"/>
            <p:cNvSpPr>
              <a:spLocks noChangeArrowheads="1"/>
            </p:cNvSpPr>
            <p:nvPr/>
          </p:nvSpPr>
          <p:spPr bwMode="auto">
            <a:xfrm>
              <a:off x="624" y="2958"/>
              <a:ext cx="228" cy="327"/>
            </a:xfrm>
            <a:prstGeom prst="rect">
              <a:avLst/>
            </a:prstGeom>
            <a:noFill/>
            <a:ln>
              <a:noFill/>
            </a:ln>
          </p:spPr>
          <p:txBody>
            <a:bodyPr wrap="none">
              <a:spAutoFit/>
            </a:bodyPr>
            <a:lstStyle/>
            <a:p>
              <a:pPr>
                <a:spcBef>
                  <a:spcPct val="50000"/>
                </a:spcBef>
              </a:pPr>
              <a:r>
                <a:rPr lang="en-US" altLang="zh-CN" sz="2800" b="1">
                  <a:solidFill>
                    <a:srgbClr val="333300"/>
                  </a:solidFill>
                  <a:latin typeface="Times New Roman" panose="02020603050405020304" charset="0"/>
                </a:rPr>
                <a:t>0</a:t>
              </a:r>
            </a:p>
          </p:txBody>
        </p:sp>
        <p:sp>
          <p:nvSpPr>
            <p:cNvPr id="166040" name="Rectangle 32"/>
            <p:cNvSpPr>
              <a:spLocks noChangeArrowheads="1"/>
            </p:cNvSpPr>
            <p:nvPr/>
          </p:nvSpPr>
          <p:spPr bwMode="auto">
            <a:xfrm>
              <a:off x="2304" y="2976"/>
              <a:ext cx="384" cy="288"/>
            </a:xfrm>
            <a:prstGeom prst="rect">
              <a:avLst/>
            </a:prstGeom>
            <a:noFill/>
            <a:ln>
              <a:noFill/>
            </a:ln>
          </p:spPr>
          <p:txBody>
            <a:bodyPr>
              <a:spAutoFit/>
            </a:bodyPr>
            <a:lstStyle/>
            <a:p>
              <a:pPr>
                <a:spcBef>
                  <a:spcPct val="50000"/>
                </a:spcBef>
              </a:pPr>
              <a:r>
                <a:rPr lang="en-US" altLang="zh-CN" sz="2400" b="1" i="1">
                  <a:solidFill>
                    <a:srgbClr val="FF3300"/>
                  </a:solidFill>
                  <a:latin typeface="Times New Roman" panose="02020603050405020304" charset="0"/>
                </a:rPr>
                <a:t>D</a:t>
              </a:r>
              <a:r>
                <a:rPr lang="en-US" altLang="zh-CN" sz="2400" b="1" baseline="-25000">
                  <a:solidFill>
                    <a:srgbClr val="FF3300"/>
                  </a:solidFill>
                  <a:latin typeface="Times New Roman" panose="02020603050405020304" charset="0"/>
                </a:rPr>
                <a:t>3</a:t>
              </a:r>
              <a:endParaRPr lang="en-US" altLang="zh-CN" sz="2400" b="1">
                <a:solidFill>
                  <a:schemeClr val="bg1"/>
                </a:solidFill>
                <a:latin typeface="Times New Roman" panose="02020603050405020304" charset="0"/>
              </a:endParaRPr>
            </a:p>
          </p:txBody>
        </p:sp>
        <p:sp>
          <p:nvSpPr>
            <p:cNvPr id="166041" name="Rectangle 33"/>
            <p:cNvSpPr>
              <a:spLocks noChangeArrowheads="1"/>
            </p:cNvSpPr>
            <p:nvPr/>
          </p:nvSpPr>
          <p:spPr bwMode="auto">
            <a:xfrm>
              <a:off x="2304" y="2688"/>
              <a:ext cx="316" cy="288"/>
            </a:xfrm>
            <a:prstGeom prst="rect">
              <a:avLst/>
            </a:prstGeom>
            <a:noFill/>
            <a:ln>
              <a:noFill/>
            </a:ln>
          </p:spPr>
          <p:txBody>
            <a:bodyPr wrap="none">
              <a:spAutoFit/>
            </a:bodyPr>
            <a:lstStyle/>
            <a:p>
              <a:pPr>
                <a:spcBef>
                  <a:spcPct val="50000"/>
                </a:spcBef>
              </a:pPr>
              <a:r>
                <a:rPr lang="en-US" altLang="zh-CN" sz="2400" b="1" i="1">
                  <a:solidFill>
                    <a:srgbClr val="003366"/>
                  </a:solidFill>
                  <a:latin typeface="Times New Roman" panose="02020603050405020304" charset="0"/>
                </a:rPr>
                <a:t>D</a:t>
              </a:r>
              <a:r>
                <a:rPr lang="en-US" altLang="zh-CN" sz="2400" b="1" baseline="-25000">
                  <a:solidFill>
                    <a:srgbClr val="003366"/>
                  </a:solidFill>
                  <a:latin typeface="Times New Roman" panose="02020603050405020304" charset="0"/>
                </a:rPr>
                <a:t>2</a:t>
              </a:r>
              <a:endParaRPr lang="en-US" altLang="zh-CN" sz="2400" b="1" baseline="-25000">
                <a:solidFill>
                  <a:schemeClr val="bg1"/>
                </a:solidFill>
                <a:latin typeface="Times New Roman" panose="02020603050405020304" charset="0"/>
              </a:endParaRPr>
            </a:p>
          </p:txBody>
        </p:sp>
        <p:sp>
          <p:nvSpPr>
            <p:cNvPr id="166042" name="Rectangle 34"/>
            <p:cNvSpPr>
              <a:spLocks noChangeArrowheads="1"/>
            </p:cNvSpPr>
            <p:nvPr/>
          </p:nvSpPr>
          <p:spPr bwMode="auto">
            <a:xfrm>
              <a:off x="2304" y="2448"/>
              <a:ext cx="316" cy="288"/>
            </a:xfrm>
            <a:prstGeom prst="rect">
              <a:avLst/>
            </a:prstGeom>
            <a:noFill/>
            <a:ln>
              <a:noFill/>
            </a:ln>
          </p:spPr>
          <p:txBody>
            <a:bodyPr wrap="none">
              <a:spAutoFit/>
            </a:bodyPr>
            <a:lstStyle/>
            <a:p>
              <a:pPr>
                <a:spcBef>
                  <a:spcPct val="50000"/>
                </a:spcBef>
              </a:pPr>
              <a:r>
                <a:rPr lang="en-US" altLang="zh-CN" sz="2400" b="1" i="1">
                  <a:solidFill>
                    <a:srgbClr val="660066"/>
                  </a:solidFill>
                  <a:latin typeface="Times New Roman" panose="02020603050405020304" charset="0"/>
                </a:rPr>
                <a:t>D</a:t>
              </a:r>
              <a:r>
                <a:rPr lang="en-US" altLang="zh-CN" sz="2400" b="1" baseline="-25000">
                  <a:solidFill>
                    <a:srgbClr val="660066"/>
                  </a:solidFill>
                  <a:latin typeface="Times New Roman" panose="02020603050405020304" charset="0"/>
                </a:rPr>
                <a:t>1</a:t>
              </a:r>
            </a:p>
          </p:txBody>
        </p:sp>
        <p:sp>
          <p:nvSpPr>
            <p:cNvPr id="166043" name="Rectangle 35"/>
            <p:cNvSpPr>
              <a:spLocks noChangeArrowheads="1"/>
            </p:cNvSpPr>
            <p:nvPr/>
          </p:nvSpPr>
          <p:spPr bwMode="auto">
            <a:xfrm>
              <a:off x="2304" y="2178"/>
              <a:ext cx="316" cy="288"/>
            </a:xfrm>
            <a:prstGeom prst="rect">
              <a:avLst/>
            </a:prstGeom>
            <a:noFill/>
            <a:ln>
              <a:noFill/>
            </a:ln>
          </p:spPr>
          <p:txBody>
            <a:bodyPr wrap="none">
              <a:spAutoFit/>
            </a:bodyPr>
            <a:lstStyle/>
            <a:p>
              <a:pPr>
                <a:spcBef>
                  <a:spcPct val="50000"/>
                </a:spcBef>
              </a:pPr>
              <a:r>
                <a:rPr lang="en-US" altLang="zh-CN" sz="2400" b="1" i="1">
                  <a:solidFill>
                    <a:srgbClr val="FF0000"/>
                  </a:solidFill>
                  <a:latin typeface="Times New Roman" panose="02020603050405020304" charset="0"/>
                </a:rPr>
                <a:t>D</a:t>
              </a:r>
              <a:r>
                <a:rPr lang="en-US" altLang="zh-CN" sz="2400" b="1" baseline="-25000">
                  <a:solidFill>
                    <a:srgbClr val="FF0000"/>
                  </a:solidFill>
                  <a:latin typeface="Times New Roman" panose="02020603050405020304" charset="0"/>
                </a:rPr>
                <a:t>0</a:t>
              </a:r>
            </a:p>
          </p:txBody>
        </p:sp>
        <p:sp>
          <p:nvSpPr>
            <p:cNvPr id="166044" name="Text Box 36"/>
            <p:cNvSpPr txBox="1">
              <a:spLocks noChangeArrowheads="1"/>
            </p:cNvSpPr>
            <p:nvPr/>
          </p:nvSpPr>
          <p:spPr bwMode="auto">
            <a:xfrm>
              <a:off x="1248" y="1841"/>
              <a:ext cx="257" cy="365"/>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FF0000"/>
                  </a:solidFill>
                  <a:sym typeface="Symbol" panose="05050102010706020507" charset="0"/>
                </a:rPr>
                <a:t></a:t>
              </a:r>
              <a:endParaRPr lang="en-US" altLang="zh-CN" sz="2800" b="1">
                <a:solidFill>
                  <a:srgbClr val="FFFF66"/>
                </a:solidFill>
              </a:endParaRPr>
            </a:p>
          </p:txBody>
        </p:sp>
        <p:sp>
          <p:nvSpPr>
            <p:cNvPr id="166045" name="Text Box 37"/>
            <p:cNvSpPr txBox="1">
              <a:spLocks noChangeArrowheads="1"/>
            </p:cNvSpPr>
            <p:nvPr/>
          </p:nvSpPr>
          <p:spPr bwMode="auto">
            <a:xfrm>
              <a:off x="1729" y="1862"/>
              <a:ext cx="257" cy="365"/>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FF0000"/>
                  </a:solidFill>
                  <a:sym typeface="Symbol" panose="05050102010706020507" charset="0"/>
                </a:rPr>
                <a:t></a:t>
              </a:r>
              <a:endParaRPr lang="en-US" altLang="zh-CN" sz="2800" b="1">
                <a:solidFill>
                  <a:srgbClr val="FFFF66"/>
                </a:solidFill>
              </a:endParaRPr>
            </a:p>
          </p:txBody>
        </p:sp>
        <p:sp>
          <p:nvSpPr>
            <p:cNvPr id="166046" name="Line 38"/>
            <p:cNvSpPr>
              <a:spLocks noChangeShapeType="1"/>
            </p:cNvSpPr>
            <p:nvPr/>
          </p:nvSpPr>
          <p:spPr bwMode="auto">
            <a:xfrm>
              <a:off x="480" y="1248"/>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47" name="Line 39"/>
            <p:cNvSpPr>
              <a:spLocks noChangeShapeType="1"/>
            </p:cNvSpPr>
            <p:nvPr/>
          </p:nvSpPr>
          <p:spPr bwMode="auto">
            <a:xfrm>
              <a:off x="480" y="1920"/>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sp>
          <p:nvSpPr>
            <p:cNvPr id="166048" name="Line 40"/>
            <p:cNvSpPr>
              <a:spLocks noChangeShapeType="1"/>
            </p:cNvSpPr>
            <p:nvPr/>
          </p:nvSpPr>
          <p:spPr bwMode="auto">
            <a:xfrm>
              <a:off x="480" y="3264"/>
              <a:ext cx="2304" cy="8"/>
            </a:xfrm>
            <a:prstGeom prst="line">
              <a:avLst/>
            </a:prstGeom>
            <a:noFill/>
            <a:ln w="28575">
              <a:solidFill>
                <a:srgbClr val="333300"/>
              </a:solidFill>
              <a:round/>
            </a:ln>
          </p:spPr>
          <p:txBody>
            <a:bodyPr anchor="ctr">
              <a:spAutoFit/>
            </a:bodyPr>
            <a:lstStyle/>
            <a:p>
              <a:endParaRPr lang="zh-CN" altLang="en-US">
                <a:latin typeface="Times New Roman" panose="02020603050405020304" charset="0"/>
              </a:endParaRPr>
            </a:p>
          </p:txBody>
        </p:sp>
      </p:grpSp>
      <p:grpSp>
        <p:nvGrpSpPr>
          <p:cNvPr id="3" name="Group 163"/>
          <p:cNvGrpSpPr/>
          <p:nvPr/>
        </p:nvGrpSpPr>
        <p:grpSpPr bwMode="auto">
          <a:xfrm>
            <a:off x="4841875" y="1676400"/>
            <a:ext cx="3810000" cy="3200400"/>
            <a:chOff x="3050" y="1056"/>
            <a:chExt cx="2400" cy="2016"/>
          </a:xfrm>
        </p:grpSpPr>
        <p:sp>
          <p:nvSpPr>
            <p:cNvPr id="165897" name="Text Box 43"/>
            <p:cNvSpPr txBox="1">
              <a:spLocks noChangeArrowheads="1"/>
            </p:cNvSpPr>
            <p:nvPr/>
          </p:nvSpPr>
          <p:spPr bwMode="auto">
            <a:xfrm>
              <a:off x="3050" y="2784"/>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1</a:t>
              </a:r>
              <a:r>
                <a:rPr lang="en-US" altLang="zh-CN" b="1" i="1"/>
                <a:t>S</a:t>
              </a:r>
              <a:endParaRPr lang="en-US" altLang="zh-CN" b="1"/>
            </a:p>
          </p:txBody>
        </p:sp>
        <p:sp>
          <p:nvSpPr>
            <p:cNvPr id="165898" name="Line 44"/>
            <p:cNvSpPr>
              <a:spLocks noChangeShapeType="1"/>
            </p:cNvSpPr>
            <p:nvPr/>
          </p:nvSpPr>
          <p:spPr bwMode="auto">
            <a:xfrm>
              <a:off x="3235" y="2832"/>
              <a:ext cx="96"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65899" name="Text Box 45"/>
            <p:cNvSpPr txBox="1">
              <a:spLocks noChangeArrowheads="1"/>
            </p:cNvSpPr>
            <p:nvPr/>
          </p:nvSpPr>
          <p:spPr bwMode="auto">
            <a:xfrm>
              <a:off x="3373" y="2784"/>
              <a:ext cx="308"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t>A</a:t>
              </a:r>
              <a:r>
                <a:rPr lang="en-US" altLang="zh-CN" b="1" baseline="-25000"/>
                <a:t>1</a:t>
              </a:r>
              <a:endParaRPr lang="en-US" altLang="zh-CN" b="1"/>
            </a:p>
          </p:txBody>
        </p:sp>
        <p:sp>
          <p:nvSpPr>
            <p:cNvPr id="165900" name="Rectangle 46"/>
            <p:cNvSpPr>
              <a:spLocks noChangeArrowheads="1"/>
            </p:cNvSpPr>
            <p:nvPr/>
          </p:nvSpPr>
          <p:spPr bwMode="auto">
            <a:xfrm>
              <a:off x="3603" y="2784"/>
              <a:ext cx="415"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5901" name="Rectangle 47"/>
            <p:cNvSpPr>
              <a:spLocks noChangeArrowheads="1"/>
            </p:cNvSpPr>
            <p:nvPr/>
          </p:nvSpPr>
          <p:spPr bwMode="auto">
            <a:xfrm>
              <a:off x="3926" y="2784"/>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5902" name="Rectangle 48"/>
            <p:cNvSpPr>
              <a:spLocks noChangeArrowheads="1"/>
            </p:cNvSpPr>
            <p:nvPr/>
          </p:nvSpPr>
          <p:spPr bwMode="auto">
            <a:xfrm>
              <a:off x="4203" y="2784"/>
              <a:ext cx="415"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5903" name="Rectangle 49"/>
            <p:cNvSpPr>
              <a:spLocks noChangeArrowheads="1"/>
            </p:cNvSpPr>
            <p:nvPr/>
          </p:nvSpPr>
          <p:spPr bwMode="auto">
            <a:xfrm>
              <a:off x="4479" y="2784"/>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5904" name="Rectangle 50"/>
            <p:cNvSpPr>
              <a:spLocks noChangeArrowheads="1"/>
            </p:cNvSpPr>
            <p:nvPr/>
          </p:nvSpPr>
          <p:spPr bwMode="auto">
            <a:xfrm>
              <a:off x="4756" y="2784"/>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5905" name="Rectangle 51"/>
            <p:cNvSpPr>
              <a:spLocks noChangeArrowheads="1"/>
            </p:cNvSpPr>
            <p:nvPr/>
          </p:nvSpPr>
          <p:spPr bwMode="auto">
            <a:xfrm>
              <a:off x="5079" y="2784"/>
              <a:ext cx="308" cy="288"/>
            </a:xfrm>
            <a:prstGeom prst="rect">
              <a:avLst/>
            </a:prstGeom>
            <a:noFill/>
            <a:ln>
              <a:noFill/>
            </a:ln>
          </p:spPr>
          <p:txBody>
            <a:bodyPr wrap="none">
              <a:spAutoFit/>
            </a:bodyPr>
            <a:lstStyle/>
            <a:p>
              <a:pPr>
                <a:spcBef>
                  <a:spcPct val="50000"/>
                </a:spcBef>
              </a:pPr>
              <a:r>
                <a:rPr lang="zh-CN" altLang="en-US" b="1">
                  <a:latin typeface="Times New Roman" panose="02020603050405020304" charset="0"/>
                </a:rPr>
                <a:t>地</a:t>
              </a:r>
              <a:endParaRPr lang="zh-CN" altLang="en-US" b="1" baseline="-25000">
                <a:latin typeface="Times New Roman" panose="02020603050405020304" charset="0"/>
              </a:endParaRPr>
            </a:p>
          </p:txBody>
        </p:sp>
        <p:sp>
          <p:nvSpPr>
            <p:cNvPr id="165906" name="Rectangle 53"/>
            <p:cNvSpPr>
              <a:spLocks noChangeArrowheads="1"/>
            </p:cNvSpPr>
            <p:nvPr/>
          </p:nvSpPr>
          <p:spPr bwMode="auto">
            <a:xfrm>
              <a:off x="3050" y="1488"/>
              <a:ext cx="2400" cy="1152"/>
            </a:xfrm>
            <a:prstGeom prst="rect">
              <a:avLst/>
            </a:prstGeom>
            <a:noFill/>
            <a:ln w="28575">
              <a:solidFill>
                <a:srgbClr val="FF0000"/>
              </a:solidFill>
              <a:miter lim="800000"/>
            </a:ln>
          </p:spPr>
          <p:txBody>
            <a:bodyPr anchor="ctr">
              <a:spAutoFit/>
            </a:bodyPr>
            <a:lstStyle/>
            <a:p>
              <a:endParaRPr lang="zh-CN" altLang="en-US">
                <a:latin typeface="Times New Roman" panose="02020603050405020304" charset="0"/>
              </a:endParaRPr>
            </a:p>
          </p:txBody>
        </p:sp>
        <p:sp>
          <p:nvSpPr>
            <p:cNvPr id="165907" name="Text Box 54"/>
            <p:cNvSpPr txBox="1">
              <a:spLocks noChangeArrowheads="1"/>
            </p:cNvSpPr>
            <p:nvPr/>
          </p:nvSpPr>
          <p:spPr bwMode="auto">
            <a:xfrm>
              <a:off x="3626" y="1728"/>
              <a:ext cx="126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CT74LS153</a:t>
              </a:r>
            </a:p>
          </p:txBody>
        </p:sp>
        <p:sp>
          <p:nvSpPr>
            <p:cNvPr id="165908" name="Rectangle 55"/>
            <p:cNvSpPr>
              <a:spLocks noChangeArrowheads="1"/>
            </p:cNvSpPr>
            <p:nvPr/>
          </p:nvSpPr>
          <p:spPr bwMode="auto">
            <a:xfrm>
              <a:off x="3770" y="2016"/>
              <a:ext cx="940"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a:t>
              </a:r>
              <a:r>
                <a:rPr lang="zh-CN" altLang="en-US" sz="2800" b="1">
                  <a:latin typeface="Times New Roman" panose="02020603050405020304" charset="0"/>
                </a:rPr>
                <a:t>双</a:t>
              </a:r>
              <a:r>
                <a:rPr lang="en-US" altLang="zh-CN" sz="2800" b="1">
                  <a:latin typeface="Times New Roman" panose="02020603050405020304" charset="0"/>
                </a:rPr>
                <a:t>4</a:t>
              </a:r>
              <a:r>
                <a:rPr lang="zh-CN" altLang="en-US" sz="2800" b="1">
                  <a:latin typeface="Times New Roman" panose="02020603050405020304" charset="0"/>
                </a:rPr>
                <a:t>选</a:t>
              </a:r>
              <a:r>
                <a:rPr lang="en-US" altLang="zh-CN" sz="2800" b="1">
                  <a:latin typeface="Times New Roman" panose="02020603050405020304" charset="0"/>
                </a:rPr>
                <a:t>1)</a:t>
              </a:r>
              <a:endParaRPr lang="en-US" altLang="zh-CN" sz="2800" b="1" baseline="-25000">
                <a:latin typeface="Times New Roman" panose="02020603050405020304" charset="0"/>
              </a:endParaRPr>
            </a:p>
          </p:txBody>
        </p:sp>
        <p:sp>
          <p:nvSpPr>
            <p:cNvPr id="165909" name="Rectangle 56"/>
            <p:cNvSpPr>
              <a:spLocks noChangeArrowheads="1"/>
            </p:cNvSpPr>
            <p:nvPr/>
          </p:nvSpPr>
          <p:spPr bwMode="auto">
            <a:xfrm>
              <a:off x="3914" y="10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5910" name="Rectangle 57"/>
            <p:cNvSpPr>
              <a:spLocks noChangeArrowheads="1"/>
            </p:cNvSpPr>
            <p:nvPr/>
          </p:nvSpPr>
          <p:spPr bwMode="auto">
            <a:xfrm>
              <a:off x="4202" y="10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5911" name="Rectangle 58"/>
            <p:cNvSpPr>
              <a:spLocks noChangeArrowheads="1"/>
            </p:cNvSpPr>
            <p:nvPr/>
          </p:nvSpPr>
          <p:spPr bwMode="auto">
            <a:xfrm>
              <a:off x="4490" y="10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5912" name="Rectangle 59"/>
            <p:cNvSpPr>
              <a:spLocks noChangeArrowheads="1"/>
            </p:cNvSpPr>
            <p:nvPr/>
          </p:nvSpPr>
          <p:spPr bwMode="auto">
            <a:xfrm>
              <a:off x="4778" y="10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5913" name="Rectangle 60"/>
            <p:cNvSpPr>
              <a:spLocks noChangeArrowheads="1"/>
            </p:cNvSpPr>
            <p:nvPr/>
          </p:nvSpPr>
          <p:spPr bwMode="auto">
            <a:xfrm>
              <a:off x="5066" y="1056"/>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5914" name="Rectangle 61"/>
            <p:cNvSpPr>
              <a:spLocks noChangeArrowheads="1"/>
            </p:cNvSpPr>
            <p:nvPr/>
          </p:nvSpPr>
          <p:spPr bwMode="auto">
            <a:xfrm>
              <a:off x="3674" y="1056"/>
              <a:ext cx="308"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65915" name="Text Box 62"/>
            <p:cNvSpPr txBox="1">
              <a:spLocks noChangeArrowheads="1"/>
            </p:cNvSpPr>
            <p:nvPr/>
          </p:nvSpPr>
          <p:spPr bwMode="auto">
            <a:xfrm>
              <a:off x="3386" y="1056"/>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2</a:t>
              </a:r>
              <a:r>
                <a:rPr lang="en-US" altLang="zh-CN" b="1" i="1"/>
                <a:t>S</a:t>
              </a:r>
              <a:endParaRPr lang="en-US" altLang="zh-CN" b="1"/>
            </a:p>
          </p:txBody>
        </p:sp>
        <p:sp>
          <p:nvSpPr>
            <p:cNvPr id="165916" name="Line 63"/>
            <p:cNvSpPr>
              <a:spLocks noChangeShapeType="1"/>
            </p:cNvSpPr>
            <p:nvPr/>
          </p:nvSpPr>
          <p:spPr bwMode="auto">
            <a:xfrm flipV="1">
              <a:off x="3600" y="1104"/>
              <a:ext cx="96" cy="1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65917" name="Rectangle 64"/>
            <p:cNvSpPr>
              <a:spLocks noChangeArrowheads="1"/>
            </p:cNvSpPr>
            <p:nvPr/>
          </p:nvSpPr>
          <p:spPr bwMode="auto">
            <a:xfrm>
              <a:off x="3050" y="1056"/>
              <a:ext cx="480" cy="288"/>
            </a:xfrm>
            <a:prstGeom prst="rect">
              <a:avLst/>
            </a:prstGeom>
            <a:noFill/>
            <a:ln>
              <a:noFill/>
            </a:ln>
          </p:spPr>
          <p:txBody>
            <a:bodyPr>
              <a:spAutoFit/>
            </a:bodyPr>
            <a:lstStyle/>
            <a:p>
              <a:pPr>
                <a:spcBef>
                  <a:spcPct val="50000"/>
                </a:spcBef>
              </a:pPr>
              <a:r>
                <a:rPr lang="en-US" altLang="zh-CN" b="1" i="1">
                  <a:latin typeface="Times New Roman" panose="02020603050405020304" charset="0"/>
                </a:rPr>
                <a:t>U</a:t>
              </a:r>
              <a:r>
                <a:rPr lang="en-US" altLang="zh-CN" b="1" baseline="-25000">
                  <a:latin typeface="Times New Roman" panose="02020603050405020304" charset="0"/>
                </a:rPr>
                <a:t>CC</a:t>
              </a:r>
            </a:p>
          </p:txBody>
        </p:sp>
        <p:grpSp>
          <p:nvGrpSpPr>
            <p:cNvPr id="165918" name="Group 65"/>
            <p:cNvGrpSpPr/>
            <p:nvPr/>
          </p:nvGrpSpPr>
          <p:grpSpPr bwMode="auto">
            <a:xfrm>
              <a:off x="3386" y="1296"/>
              <a:ext cx="276" cy="269"/>
              <a:chOff x="3239" y="1440"/>
              <a:chExt cx="276" cy="269"/>
            </a:xfrm>
          </p:grpSpPr>
          <p:grpSp>
            <p:nvGrpSpPr>
              <p:cNvPr id="166009" name="Group 66"/>
              <p:cNvGrpSpPr/>
              <p:nvPr/>
            </p:nvGrpSpPr>
            <p:grpSpPr bwMode="auto">
              <a:xfrm>
                <a:off x="3312" y="1488"/>
                <a:ext cx="170" cy="144"/>
                <a:chOff x="3312" y="1488"/>
                <a:chExt cx="192" cy="144"/>
              </a:xfrm>
            </p:grpSpPr>
            <p:sp>
              <p:nvSpPr>
                <p:cNvPr id="166011" name="Line 67"/>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12" name="Line 68"/>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13" name="Line 69"/>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10" name="Rectangle 70"/>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15</a:t>
                </a:r>
              </a:p>
            </p:txBody>
          </p:sp>
        </p:grpSp>
        <p:grpSp>
          <p:nvGrpSpPr>
            <p:cNvPr id="165919" name="Group 71"/>
            <p:cNvGrpSpPr/>
            <p:nvPr/>
          </p:nvGrpSpPr>
          <p:grpSpPr bwMode="auto">
            <a:xfrm>
              <a:off x="3674" y="1296"/>
              <a:ext cx="276" cy="269"/>
              <a:chOff x="3239" y="1440"/>
              <a:chExt cx="276" cy="269"/>
            </a:xfrm>
          </p:grpSpPr>
          <p:grpSp>
            <p:nvGrpSpPr>
              <p:cNvPr id="166004" name="Group 72"/>
              <p:cNvGrpSpPr/>
              <p:nvPr/>
            </p:nvGrpSpPr>
            <p:grpSpPr bwMode="auto">
              <a:xfrm>
                <a:off x="3312" y="1488"/>
                <a:ext cx="170" cy="144"/>
                <a:chOff x="3312" y="1488"/>
                <a:chExt cx="192" cy="144"/>
              </a:xfrm>
            </p:grpSpPr>
            <p:sp>
              <p:nvSpPr>
                <p:cNvPr id="166006" name="Line 73"/>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7" name="Line 74"/>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8" name="Line 75"/>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05" name="Rectangle 76"/>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14</a:t>
                </a:r>
              </a:p>
            </p:txBody>
          </p:sp>
        </p:grpSp>
        <p:grpSp>
          <p:nvGrpSpPr>
            <p:cNvPr id="165920" name="Group 77"/>
            <p:cNvGrpSpPr/>
            <p:nvPr/>
          </p:nvGrpSpPr>
          <p:grpSpPr bwMode="auto">
            <a:xfrm>
              <a:off x="3962" y="1296"/>
              <a:ext cx="276" cy="269"/>
              <a:chOff x="3239" y="1440"/>
              <a:chExt cx="276" cy="269"/>
            </a:xfrm>
          </p:grpSpPr>
          <p:grpSp>
            <p:nvGrpSpPr>
              <p:cNvPr id="165999" name="Group 78"/>
              <p:cNvGrpSpPr/>
              <p:nvPr/>
            </p:nvGrpSpPr>
            <p:grpSpPr bwMode="auto">
              <a:xfrm>
                <a:off x="3312" y="1488"/>
                <a:ext cx="170" cy="144"/>
                <a:chOff x="3312" y="1488"/>
                <a:chExt cx="192" cy="144"/>
              </a:xfrm>
            </p:grpSpPr>
            <p:sp>
              <p:nvSpPr>
                <p:cNvPr id="166001" name="Line 79"/>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2" name="Line 80"/>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6003" name="Line 81"/>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6000" name="Rectangle 82"/>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13</a:t>
                </a:r>
              </a:p>
            </p:txBody>
          </p:sp>
        </p:grpSp>
        <p:grpSp>
          <p:nvGrpSpPr>
            <p:cNvPr id="165921" name="Group 83"/>
            <p:cNvGrpSpPr/>
            <p:nvPr/>
          </p:nvGrpSpPr>
          <p:grpSpPr bwMode="auto">
            <a:xfrm>
              <a:off x="4250" y="1296"/>
              <a:ext cx="276" cy="269"/>
              <a:chOff x="3239" y="1440"/>
              <a:chExt cx="276" cy="269"/>
            </a:xfrm>
          </p:grpSpPr>
          <p:grpSp>
            <p:nvGrpSpPr>
              <p:cNvPr id="165994" name="Group 84"/>
              <p:cNvGrpSpPr/>
              <p:nvPr/>
            </p:nvGrpSpPr>
            <p:grpSpPr bwMode="auto">
              <a:xfrm>
                <a:off x="3312" y="1488"/>
                <a:ext cx="170" cy="144"/>
                <a:chOff x="3312" y="1488"/>
                <a:chExt cx="192" cy="144"/>
              </a:xfrm>
            </p:grpSpPr>
            <p:sp>
              <p:nvSpPr>
                <p:cNvPr id="165996" name="Line 85"/>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7" name="Line 86"/>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8" name="Line 87"/>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95" name="Rectangle 88"/>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12</a:t>
                </a:r>
              </a:p>
            </p:txBody>
          </p:sp>
        </p:grpSp>
        <p:grpSp>
          <p:nvGrpSpPr>
            <p:cNvPr id="165922" name="Group 89"/>
            <p:cNvGrpSpPr/>
            <p:nvPr/>
          </p:nvGrpSpPr>
          <p:grpSpPr bwMode="auto">
            <a:xfrm>
              <a:off x="4538" y="1296"/>
              <a:ext cx="276" cy="269"/>
              <a:chOff x="3239" y="1440"/>
              <a:chExt cx="276" cy="269"/>
            </a:xfrm>
          </p:grpSpPr>
          <p:grpSp>
            <p:nvGrpSpPr>
              <p:cNvPr id="165989" name="Group 90"/>
              <p:cNvGrpSpPr/>
              <p:nvPr/>
            </p:nvGrpSpPr>
            <p:grpSpPr bwMode="auto">
              <a:xfrm>
                <a:off x="3312" y="1488"/>
                <a:ext cx="170" cy="144"/>
                <a:chOff x="3312" y="1488"/>
                <a:chExt cx="192" cy="144"/>
              </a:xfrm>
            </p:grpSpPr>
            <p:sp>
              <p:nvSpPr>
                <p:cNvPr id="165991" name="Line 91"/>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2" name="Line 92"/>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93" name="Line 93"/>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90" name="Rectangle 94"/>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11</a:t>
                </a:r>
              </a:p>
            </p:txBody>
          </p:sp>
        </p:grpSp>
        <p:grpSp>
          <p:nvGrpSpPr>
            <p:cNvPr id="165923" name="Group 95"/>
            <p:cNvGrpSpPr/>
            <p:nvPr/>
          </p:nvGrpSpPr>
          <p:grpSpPr bwMode="auto">
            <a:xfrm>
              <a:off x="4826" y="1296"/>
              <a:ext cx="276" cy="269"/>
              <a:chOff x="3239" y="1440"/>
              <a:chExt cx="276" cy="269"/>
            </a:xfrm>
          </p:grpSpPr>
          <p:grpSp>
            <p:nvGrpSpPr>
              <p:cNvPr id="165984" name="Group 96"/>
              <p:cNvGrpSpPr/>
              <p:nvPr/>
            </p:nvGrpSpPr>
            <p:grpSpPr bwMode="auto">
              <a:xfrm>
                <a:off x="3312" y="1488"/>
                <a:ext cx="170" cy="144"/>
                <a:chOff x="3312" y="1488"/>
                <a:chExt cx="192" cy="144"/>
              </a:xfrm>
            </p:grpSpPr>
            <p:sp>
              <p:nvSpPr>
                <p:cNvPr id="165986" name="Line 97"/>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7" name="Line 98"/>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8" name="Line 99"/>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85" name="Rectangle 100"/>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10</a:t>
                </a:r>
              </a:p>
            </p:txBody>
          </p:sp>
        </p:grpSp>
        <p:grpSp>
          <p:nvGrpSpPr>
            <p:cNvPr id="165924" name="Group 101"/>
            <p:cNvGrpSpPr/>
            <p:nvPr/>
          </p:nvGrpSpPr>
          <p:grpSpPr bwMode="auto">
            <a:xfrm>
              <a:off x="5154" y="1296"/>
              <a:ext cx="203" cy="269"/>
              <a:chOff x="3279" y="1440"/>
              <a:chExt cx="203" cy="269"/>
            </a:xfrm>
          </p:grpSpPr>
          <p:grpSp>
            <p:nvGrpSpPr>
              <p:cNvPr id="165979" name="Group 102"/>
              <p:cNvGrpSpPr/>
              <p:nvPr/>
            </p:nvGrpSpPr>
            <p:grpSpPr bwMode="auto">
              <a:xfrm>
                <a:off x="3312" y="1488"/>
                <a:ext cx="170" cy="144"/>
                <a:chOff x="3312" y="1488"/>
                <a:chExt cx="192" cy="144"/>
              </a:xfrm>
            </p:grpSpPr>
            <p:sp>
              <p:nvSpPr>
                <p:cNvPr id="165981" name="Line 103"/>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2" name="Line 104"/>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83" name="Line 105"/>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80" name="Rectangle 106"/>
              <p:cNvSpPr>
                <a:spLocks noChangeArrowheads="1"/>
              </p:cNvSpPr>
              <p:nvPr/>
            </p:nvSpPr>
            <p:spPr bwMode="auto">
              <a:xfrm>
                <a:off x="3279" y="1440"/>
                <a:ext cx="19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9</a:t>
                </a:r>
              </a:p>
            </p:txBody>
          </p:sp>
        </p:grpSp>
        <p:grpSp>
          <p:nvGrpSpPr>
            <p:cNvPr id="165925" name="Group 107"/>
            <p:cNvGrpSpPr/>
            <p:nvPr/>
          </p:nvGrpSpPr>
          <p:grpSpPr bwMode="auto">
            <a:xfrm>
              <a:off x="3098" y="1296"/>
              <a:ext cx="276" cy="269"/>
              <a:chOff x="3239" y="1440"/>
              <a:chExt cx="276" cy="269"/>
            </a:xfrm>
          </p:grpSpPr>
          <p:grpSp>
            <p:nvGrpSpPr>
              <p:cNvPr id="165974" name="Group 108"/>
              <p:cNvGrpSpPr/>
              <p:nvPr/>
            </p:nvGrpSpPr>
            <p:grpSpPr bwMode="auto">
              <a:xfrm>
                <a:off x="3312" y="1488"/>
                <a:ext cx="170" cy="144"/>
                <a:chOff x="3312" y="1488"/>
                <a:chExt cx="192" cy="144"/>
              </a:xfrm>
            </p:grpSpPr>
            <p:sp>
              <p:nvSpPr>
                <p:cNvPr id="165976" name="Line 109"/>
                <p:cNvSpPr>
                  <a:spLocks noChangeShapeType="1"/>
                </p:cNvSpPr>
                <p:nvPr/>
              </p:nvSpPr>
              <p:spPr bwMode="auto">
                <a:xfrm>
                  <a:off x="3312"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7" name="Line 110"/>
                <p:cNvSpPr>
                  <a:spLocks noChangeShapeType="1"/>
                </p:cNvSpPr>
                <p:nvPr/>
              </p:nvSpPr>
              <p:spPr bwMode="auto">
                <a:xfrm>
                  <a:off x="3312" y="148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8" name="Line 111"/>
                <p:cNvSpPr>
                  <a:spLocks noChangeShapeType="1"/>
                </p:cNvSpPr>
                <p:nvPr/>
              </p:nvSpPr>
              <p:spPr bwMode="auto">
                <a:xfrm>
                  <a:off x="3504" y="1488"/>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sp>
            <p:nvSpPr>
              <p:cNvPr id="165975" name="Rectangle 112"/>
              <p:cNvSpPr>
                <a:spLocks noChangeArrowheads="1"/>
              </p:cNvSpPr>
              <p:nvPr/>
            </p:nvSpPr>
            <p:spPr bwMode="auto">
              <a:xfrm>
                <a:off x="3239" y="144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16</a:t>
                </a:r>
              </a:p>
            </p:txBody>
          </p:sp>
        </p:grpSp>
        <p:grpSp>
          <p:nvGrpSpPr>
            <p:cNvPr id="165926" name="Group 113"/>
            <p:cNvGrpSpPr/>
            <p:nvPr/>
          </p:nvGrpSpPr>
          <p:grpSpPr bwMode="auto">
            <a:xfrm>
              <a:off x="3146" y="2592"/>
              <a:ext cx="196" cy="250"/>
              <a:chOff x="3888" y="2736"/>
              <a:chExt cx="196" cy="250"/>
            </a:xfrm>
          </p:grpSpPr>
          <p:sp>
            <p:nvSpPr>
              <p:cNvPr id="165969" name="Rectangle 114"/>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1</a:t>
                </a:r>
              </a:p>
            </p:txBody>
          </p:sp>
          <p:grpSp>
            <p:nvGrpSpPr>
              <p:cNvPr id="165970" name="Group 115"/>
              <p:cNvGrpSpPr/>
              <p:nvPr/>
            </p:nvGrpSpPr>
            <p:grpSpPr bwMode="auto">
              <a:xfrm>
                <a:off x="3888" y="2784"/>
                <a:ext cx="170" cy="144"/>
                <a:chOff x="3888" y="2784"/>
                <a:chExt cx="192" cy="144"/>
              </a:xfrm>
            </p:grpSpPr>
            <p:sp>
              <p:nvSpPr>
                <p:cNvPr id="165971" name="Line 116"/>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2" name="Line 117"/>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73" name="Line 118"/>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7" name="Group 119"/>
            <p:cNvGrpSpPr/>
            <p:nvPr/>
          </p:nvGrpSpPr>
          <p:grpSpPr bwMode="auto">
            <a:xfrm>
              <a:off x="3722" y="2592"/>
              <a:ext cx="196" cy="250"/>
              <a:chOff x="3888" y="2736"/>
              <a:chExt cx="196" cy="250"/>
            </a:xfrm>
          </p:grpSpPr>
          <p:sp>
            <p:nvSpPr>
              <p:cNvPr id="165964" name="Rectangle 120"/>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3</a:t>
                </a:r>
              </a:p>
            </p:txBody>
          </p:sp>
          <p:grpSp>
            <p:nvGrpSpPr>
              <p:cNvPr id="165965" name="Group 121"/>
              <p:cNvGrpSpPr/>
              <p:nvPr/>
            </p:nvGrpSpPr>
            <p:grpSpPr bwMode="auto">
              <a:xfrm>
                <a:off x="3888" y="2784"/>
                <a:ext cx="170" cy="144"/>
                <a:chOff x="3888" y="2784"/>
                <a:chExt cx="192" cy="144"/>
              </a:xfrm>
            </p:grpSpPr>
            <p:sp>
              <p:nvSpPr>
                <p:cNvPr id="165966" name="Line 122"/>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7" name="Line 123"/>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8" name="Line 124"/>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8" name="Group 125"/>
            <p:cNvGrpSpPr/>
            <p:nvPr/>
          </p:nvGrpSpPr>
          <p:grpSpPr bwMode="auto">
            <a:xfrm>
              <a:off x="3434" y="2592"/>
              <a:ext cx="196" cy="250"/>
              <a:chOff x="3888" y="2736"/>
              <a:chExt cx="196" cy="250"/>
            </a:xfrm>
          </p:grpSpPr>
          <p:sp>
            <p:nvSpPr>
              <p:cNvPr id="165959" name="Rectangle 126"/>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2</a:t>
                </a:r>
              </a:p>
            </p:txBody>
          </p:sp>
          <p:grpSp>
            <p:nvGrpSpPr>
              <p:cNvPr id="165960" name="Group 127"/>
              <p:cNvGrpSpPr/>
              <p:nvPr/>
            </p:nvGrpSpPr>
            <p:grpSpPr bwMode="auto">
              <a:xfrm>
                <a:off x="3888" y="2784"/>
                <a:ext cx="170" cy="144"/>
                <a:chOff x="3888" y="2784"/>
                <a:chExt cx="192" cy="144"/>
              </a:xfrm>
            </p:grpSpPr>
            <p:sp>
              <p:nvSpPr>
                <p:cNvPr id="165961" name="Line 128"/>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2" name="Line 129"/>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63" name="Line 130"/>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29" name="Group 131"/>
            <p:cNvGrpSpPr/>
            <p:nvPr/>
          </p:nvGrpSpPr>
          <p:grpSpPr bwMode="auto">
            <a:xfrm>
              <a:off x="4010" y="2592"/>
              <a:ext cx="196" cy="250"/>
              <a:chOff x="3888" y="2736"/>
              <a:chExt cx="196" cy="250"/>
            </a:xfrm>
          </p:grpSpPr>
          <p:sp>
            <p:nvSpPr>
              <p:cNvPr id="165954" name="Rectangle 132"/>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4</a:t>
                </a:r>
              </a:p>
            </p:txBody>
          </p:sp>
          <p:grpSp>
            <p:nvGrpSpPr>
              <p:cNvPr id="165955" name="Group 133"/>
              <p:cNvGrpSpPr/>
              <p:nvPr/>
            </p:nvGrpSpPr>
            <p:grpSpPr bwMode="auto">
              <a:xfrm>
                <a:off x="3888" y="2784"/>
                <a:ext cx="170" cy="144"/>
                <a:chOff x="3888" y="2784"/>
                <a:chExt cx="192" cy="144"/>
              </a:xfrm>
            </p:grpSpPr>
            <p:sp>
              <p:nvSpPr>
                <p:cNvPr id="165956" name="Line 134"/>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7" name="Line 135"/>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8" name="Line 136"/>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0" name="Group 137"/>
            <p:cNvGrpSpPr/>
            <p:nvPr/>
          </p:nvGrpSpPr>
          <p:grpSpPr bwMode="auto">
            <a:xfrm>
              <a:off x="4298" y="2592"/>
              <a:ext cx="196" cy="250"/>
              <a:chOff x="3888" y="2736"/>
              <a:chExt cx="196" cy="250"/>
            </a:xfrm>
          </p:grpSpPr>
          <p:sp>
            <p:nvSpPr>
              <p:cNvPr id="165949" name="Rectangle 138"/>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5</a:t>
                </a:r>
              </a:p>
            </p:txBody>
          </p:sp>
          <p:grpSp>
            <p:nvGrpSpPr>
              <p:cNvPr id="165950" name="Group 139"/>
              <p:cNvGrpSpPr/>
              <p:nvPr/>
            </p:nvGrpSpPr>
            <p:grpSpPr bwMode="auto">
              <a:xfrm>
                <a:off x="3888" y="2784"/>
                <a:ext cx="170" cy="144"/>
                <a:chOff x="3888" y="2784"/>
                <a:chExt cx="192" cy="144"/>
              </a:xfrm>
            </p:grpSpPr>
            <p:sp>
              <p:nvSpPr>
                <p:cNvPr id="165951" name="Line 140"/>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2" name="Line 141"/>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53" name="Line 142"/>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1" name="Group 143"/>
            <p:cNvGrpSpPr/>
            <p:nvPr/>
          </p:nvGrpSpPr>
          <p:grpSpPr bwMode="auto">
            <a:xfrm>
              <a:off x="4586" y="2592"/>
              <a:ext cx="196" cy="250"/>
              <a:chOff x="3888" y="2736"/>
              <a:chExt cx="196" cy="250"/>
            </a:xfrm>
          </p:grpSpPr>
          <p:sp>
            <p:nvSpPr>
              <p:cNvPr id="165944" name="Rectangle 144"/>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6</a:t>
                </a:r>
              </a:p>
            </p:txBody>
          </p:sp>
          <p:grpSp>
            <p:nvGrpSpPr>
              <p:cNvPr id="165945" name="Group 145"/>
              <p:cNvGrpSpPr/>
              <p:nvPr/>
            </p:nvGrpSpPr>
            <p:grpSpPr bwMode="auto">
              <a:xfrm>
                <a:off x="3888" y="2784"/>
                <a:ext cx="170" cy="144"/>
                <a:chOff x="3888" y="2784"/>
                <a:chExt cx="192" cy="144"/>
              </a:xfrm>
            </p:grpSpPr>
            <p:sp>
              <p:nvSpPr>
                <p:cNvPr id="165946" name="Line 146"/>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7" name="Line 147"/>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8" name="Line 148"/>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2" name="Group 149"/>
            <p:cNvGrpSpPr/>
            <p:nvPr/>
          </p:nvGrpSpPr>
          <p:grpSpPr bwMode="auto">
            <a:xfrm>
              <a:off x="4874" y="2592"/>
              <a:ext cx="196" cy="250"/>
              <a:chOff x="3888" y="2736"/>
              <a:chExt cx="196" cy="250"/>
            </a:xfrm>
          </p:grpSpPr>
          <p:sp>
            <p:nvSpPr>
              <p:cNvPr id="165939" name="Rectangle 150"/>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7</a:t>
                </a:r>
              </a:p>
            </p:txBody>
          </p:sp>
          <p:grpSp>
            <p:nvGrpSpPr>
              <p:cNvPr id="165940" name="Group 151"/>
              <p:cNvGrpSpPr/>
              <p:nvPr/>
            </p:nvGrpSpPr>
            <p:grpSpPr bwMode="auto">
              <a:xfrm>
                <a:off x="3888" y="2784"/>
                <a:ext cx="170" cy="144"/>
                <a:chOff x="3888" y="2784"/>
                <a:chExt cx="192" cy="144"/>
              </a:xfrm>
            </p:grpSpPr>
            <p:sp>
              <p:nvSpPr>
                <p:cNvPr id="165941" name="Line 152"/>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2" name="Line 153"/>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43" name="Line 154"/>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nvGrpSpPr>
            <p:cNvPr id="165933" name="Group 155"/>
            <p:cNvGrpSpPr/>
            <p:nvPr/>
          </p:nvGrpSpPr>
          <p:grpSpPr bwMode="auto">
            <a:xfrm>
              <a:off x="5162" y="2592"/>
              <a:ext cx="196" cy="250"/>
              <a:chOff x="3888" y="2736"/>
              <a:chExt cx="196" cy="250"/>
            </a:xfrm>
          </p:grpSpPr>
          <p:sp>
            <p:nvSpPr>
              <p:cNvPr id="165934" name="Rectangle 156"/>
              <p:cNvSpPr>
                <a:spLocks noChangeArrowheads="1"/>
              </p:cNvSpPr>
              <p:nvPr/>
            </p:nvSpPr>
            <p:spPr bwMode="auto">
              <a:xfrm>
                <a:off x="3888" y="2736"/>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8</a:t>
                </a:r>
              </a:p>
            </p:txBody>
          </p:sp>
          <p:grpSp>
            <p:nvGrpSpPr>
              <p:cNvPr id="165935" name="Group 157"/>
              <p:cNvGrpSpPr/>
              <p:nvPr/>
            </p:nvGrpSpPr>
            <p:grpSpPr bwMode="auto">
              <a:xfrm>
                <a:off x="3888" y="2784"/>
                <a:ext cx="170" cy="144"/>
                <a:chOff x="3888" y="2784"/>
                <a:chExt cx="192" cy="144"/>
              </a:xfrm>
            </p:grpSpPr>
            <p:sp>
              <p:nvSpPr>
                <p:cNvPr id="165936" name="Line 158"/>
                <p:cNvSpPr>
                  <a:spLocks noChangeShapeType="1"/>
                </p:cNvSpPr>
                <p:nvPr/>
              </p:nvSpPr>
              <p:spPr bwMode="auto">
                <a:xfrm>
                  <a:off x="3888"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37" name="Line 159"/>
                <p:cNvSpPr>
                  <a:spLocks noChangeShapeType="1"/>
                </p:cNvSpPr>
                <p:nvPr/>
              </p:nvSpPr>
              <p:spPr bwMode="auto">
                <a:xfrm>
                  <a:off x="3888" y="2928"/>
                  <a:ext cx="192" cy="0"/>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sp>
              <p:nvSpPr>
                <p:cNvPr id="165938" name="Line 160"/>
                <p:cNvSpPr>
                  <a:spLocks noChangeShapeType="1"/>
                </p:cNvSpPr>
                <p:nvPr/>
              </p:nvSpPr>
              <p:spPr bwMode="auto">
                <a:xfrm>
                  <a:off x="4080" y="2784"/>
                  <a:ext cx="0" cy="144"/>
                </a:xfrm>
                <a:prstGeom prst="line">
                  <a:avLst/>
                </a:prstGeom>
                <a:noFill/>
                <a:ln w="28575">
                  <a:solidFill>
                    <a:srgbClr val="FF0000"/>
                  </a:solidFill>
                  <a:round/>
                </a:ln>
              </p:spPr>
              <p:txBody>
                <a:bodyPr wrap="none" anchor="ctr"/>
                <a:lstStyle/>
                <a:p>
                  <a:endParaRPr lang="zh-CN" altLang="en-US">
                    <a:latin typeface="Times New Roman" panose="02020603050405020304" charset="0"/>
                  </a:endParaRPr>
                </a:p>
              </p:txBody>
            </p:sp>
          </p:grpSp>
        </p:grpSp>
      </p:grpSp>
      <p:graphicFrame>
        <p:nvGraphicFramePr>
          <p:cNvPr id="144545" name="Object 161"/>
          <p:cNvGraphicFramePr>
            <a:graphicFrameLocks noChangeAspect="1"/>
          </p:cNvGraphicFramePr>
          <p:nvPr/>
        </p:nvGraphicFramePr>
        <p:xfrm>
          <a:off x="762000" y="5089525"/>
          <a:ext cx="7772400" cy="549275"/>
        </p:xfrm>
        <a:graphic>
          <a:graphicData uri="http://schemas.openxmlformats.org/presentationml/2006/ole">
            <mc:AlternateContent xmlns:mc="http://schemas.openxmlformats.org/markup-compatibility/2006">
              <mc:Choice xmlns:v="urn:schemas-microsoft-com:vml" Requires="v">
                <p:oleObj spid="_x0000_s161869" name="公式" r:id="rId6" imgW="4216400" imgH="190500" progId="Equation.3">
                  <p:embed/>
                </p:oleObj>
              </mc:Choice>
              <mc:Fallback>
                <p:oleObj name="公式" r:id="rId6" imgW="4216400" imgH="190500" progId="Equation.3">
                  <p:embed/>
                  <p:pic>
                    <p:nvPicPr>
                      <p:cNvPr id="0" name="图片 1617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089525"/>
                        <a:ext cx="7772400" cy="549275"/>
                      </a:xfrm>
                      <a:prstGeom prst="rect">
                        <a:avLst/>
                      </a:prstGeom>
                      <a:noFill/>
                      <a:ln>
                        <a:noFill/>
                      </a:ln>
                      <a:effectLst/>
                    </p:spPr>
                  </p:pic>
                </p:oleObj>
              </mc:Fallback>
            </mc:AlternateContent>
          </a:graphicData>
        </a:graphic>
      </p:graphicFrame>
      <p:sp>
        <p:nvSpPr>
          <p:cNvPr id="144546" name="Rectangle 162"/>
          <p:cNvSpPr>
            <a:spLocks noChangeArrowheads="1"/>
          </p:cNvSpPr>
          <p:nvPr/>
        </p:nvSpPr>
        <p:spPr bwMode="auto">
          <a:xfrm>
            <a:off x="685800" y="5530850"/>
            <a:ext cx="8077200" cy="946150"/>
          </a:xfrm>
          <a:prstGeom prst="rect">
            <a:avLst/>
          </a:prstGeom>
          <a:noFill/>
          <a:ln w="9525" cap="sq">
            <a:noFill/>
            <a:miter lim="800000"/>
          </a:ln>
          <a:effectLst/>
        </p:spPr>
        <p:txBody>
          <a:bodyPr>
            <a:spAutoFit/>
          </a:bodyPr>
          <a:lstStyle/>
          <a:p>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多路选择器广泛应用于多路模拟量的采集及 </a:t>
            </a:r>
            <a:r>
              <a:rPr lang="en-US" altLang="zh-CN" sz="2800" b="1">
                <a:effectLst>
                  <a:outerShdw blurRad="38100" dist="38100" dir="2700000" algn="tl">
                    <a:srgbClr val="DDDDDD"/>
                  </a:outerShdw>
                </a:effectLst>
                <a:latin typeface="Times New Roman" panose="02020603050405020304" charset="0"/>
              </a:rPr>
              <a:t>A/D </a:t>
            </a:r>
            <a:r>
              <a:rPr lang="zh-CN" altLang="en-US" sz="2800" b="1">
                <a:effectLst>
                  <a:outerShdw blurRad="38100" dist="38100" dir="2700000" algn="tl">
                    <a:srgbClr val="DDDDDD"/>
                  </a:outerShdw>
                </a:effectLst>
                <a:latin typeface="Times New Roman" panose="02020603050405020304" charset="0"/>
              </a:rPr>
              <a:t>转换器中。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left)">
                                      <p:cBhvr>
                                        <p:cTn id="7" dur="500"/>
                                        <p:tgtEl>
                                          <p:spTgt spid="144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545"/>
                                        </p:tgtEl>
                                        <p:attrNameLst>
                                          <p:attrName>style.visibility</p:attrName>
                                        </p:attrNameLst>
                                      </p:cBhvr>
                                      <p:to>
                                        <p:strVal val="visible"/>
                                      </p:to>
                                    </p:set>
                                    <p:animEffect transition="in" filter="wipe(left)">
                                      <p:cBhvr>
                                        <p:cTn id="22" dur="500"/>
                                        <p:tgtEl>
                                          <p:spTgt spid="1445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546"/>
                                        </p:tgtEl>
                                        <p:attrNameLst>
                                          <p:attrName>style.visibility</p:attrName>
                                        </p:attrNameLst>
                                      </p:cBhvr>
                                      <p:to>
                                        <p:strVal val="visible"/>
                                      </p:to>
                                    </p:set>
                                    <p:animEffect transition="in" filter="wipe(left)">
                                      <p:cBhvr>
                                        <p:cTn id="27" dur="500"/>
                                        <p:tgtEl>
                                          <p:spTgt spid="144546"/>
                                        </p:tgtEl>
                                      </p:cBhvr>
                                    </p:animEffect>
                                  </p:childTnLst>
                                  <p:subTnLst>
                                    <p:audio>
                                      <p:cMediaNode>
                                        <p:cTn display="0" masterRel="sameClick">
                                          <p:stCondLst>
                                            <p:cond evt="begin" delay="0">
                                              <p:tn val="25"/>
                                            </p:cond>
                                          </p:stCondLst>
                                          <p:endCondLst>
                                            <p:cond evt="onStopAudio" delay="0">
                                              <p:tgtEl>
                                                <p:sldTgt/>
                                              </p:tgtEl>
                                            </p:cond>
                                          </p:endCondLst>
                                        </p:cTn>
                                        <p:tgtEl>
                                          <p:sndTgt r:embed="rId3" name="提示时奏幻想空间.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4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968375" y="457200"/>
            <a:ext cx="6651625" cy="519113"/>
          </a:xfrm>
          <a:prstGeom prst="rect">
            <a:avLst/>
          </a:prstGeom>
          <a:noFill/>
          <a:ln w="38100">
            <a:noFill/>
            <a:miter lim="800000"/>
          </a:ln>
          <a:effectLst/>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000099"/>
                </a:solidFill>
                <a:effectLst>
                  <a:outerShdw blurRad="38100" dist="38100" dir="2700000" algn="tl">
                    <a:srgbClr val="DDDDDD"/>
                  </a:outerShdw>
                </a:effectLst>
              </a:rPr>
              <a:t>用</a:t>
            </a:r>
            <a:r>
              <a:rPr lang="en-US" altLang="zh-CN" sz="2800" b="1">
                <a:solidFill>
                  <a:srgbClr val="000099"/>
                </a:solidFill>
                <a:effectLst>
                  <a:outerShdw blurRad="38100" dist="38100" dir="2700000" algn="tl">
                    <a:srgbClr val="DDDDDD"/>
                  </a:outerShdw>
                </a:effectLst>
              </a:rPr>
              <a:t>2</a:t>
            </a:r>
            <a:r>
              <a:rPr lang="zh-CN" altLang="en-US" sz="2800" b="1">
                <a:solidFill>
                  <a:srgbClr val="000099"/>
                </a:solidFill>
                <a:effectLst>
                  <a:outerShdw blurRad="38100" dist="38100" dir="2700000" algn="tl">
                    <a:srgbClr val="DDDDDD"/>
                  </a:outerShdw>
                </a:effectLst>
              </a:rPr>
              <a:t>片</a:t>
            </a:r>
            <a:r>
              <a:rPr lang="en-US" altLang="zh-CN" sz="2800" b="1">
                <a:solidFill>
                  <a:srgbClr val="0033CC"/>
                </a:solidFill>
              </a:rPr>
              <a:t>CT74LS153</a:t>
            </a:r>
            <a:r>
              <a:rPr lang="zh-CN" altLang="en-US" sz="2800" b="1">
                <a:solidFill>
                  <a:srgbClr val="000099"/>
                </a:solidFill>
                <a:effectLst>
                  <a:outerShdw blurRad="38100" dist="38100" dir="2700000" algn="tl">
                    <a:srgbClr val="DDDDDD"/>
                  </a:outerShdw>
                </a:effectLst>
              </a:rPr>
              <a:t>多路选择器选择</a:t>
            </a:r>
            <a:r>
              <a:rPr lang="en-US" altLang="zh-CN" sz="2800" b="1">
                <a:solidFill>
                  <a:srgbClr val="000099"/>
                </a:solidFill>
                <a:effectLst>
                  <a:outerShdw blurRad="38100" dist="38100" dir="2700000" algn="tl">
                    <a:srgbClr val="DDDDDD"/>
                  </a:outerShdw>
                </a:effectLst>
              </a:rPr>
              <a:t>8</a:t>
            </a:r>
            <a:r>
              <a:rPr lang="zh-CN" altLang="en-US" sz="2800" b="1">
                <a:solidFill>
                  <a:srgbClr val="000099"/>
                </a:solidFill>
                <a:effectLst>
                  <a:outerShdw blurRad="38100" dist="38100" dir="2700000" algn="tl">
                    <a:srgbClr val="DDDDDD"/>
                  </a:outerShdw>
                </a:effectLst>
              </a:rPr>
              <a:t>路信号</a:t>
            </a:r>
          </a:p>
        </p:txBody>
      </p:sp>
      <p:graphicFrame>
        <p:nvGraphicFramePr>
          <p:cNvPr id="145411" name="Object 3"/>
          <p:cNvGraphicFramePr>
            <a:graphicFrameLocks noChangeAspect="1"/>
          </p:cNvGraphicFramePr>
          <p:nvPr/>
        </p:nvGraphicFramePr>
        <p:xfrm>
          <a:off x="1044575" y="4572000"/>
          <a:ext cx="4267200" cy="533400"/>
        </p:xfrm>
        <a:graphic>
          <a:graphicData uri="http://schemas.openxmlformats.org/presentationml/2006/ole">
            <mc:AlternateContent xmlns:mc="http://schemas.openxmlformats.org/markup-compatibility/2006">
              <mc:Choice xmlns:v="urn:schemas-microsoft-com:vml" Requires="v">
                <p:oleObj spid="_x0000_s162892" name="公式" r:id="rId3" imgW="2336800" imgH="190500" progId="Equation.3">
                  <p:embed/>
                </p:oleObj>
              </mc:Choice>
              <mc:Fallback>
                <p:oleObj name="公式" r:id="rId3" imgW="2336800" imgH="190500" progId="Equation.3">
                  <p:embed/>
                  <p:pic>
                    <p:nvPicPr>
                      <p:cNvPr id="0" name="图片 1628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4572000"/>
                        <a:ext cx="4267200" cy="533400"/>
                      </a:xfrm>
                      <a:prstGeom prst="rect">
                        <a:avLst/>
                      </a:prstGeom>
                      <a:noFill/>
                      <a:ln>
                        <a:noFill/>
                      </a:ln>
                      <a:effectLst/>
                    </p:spPr>
                  </p:pic>
                </p:oleObj>
              </mc:Fallback>
            </mc:AlternateContent>
          </a:graphicData>
        </a:graphic>
      </p:graphicFrame>
      <p:graphicFrame>
        <p:nvGraphicFramePr>
          <p:cNvPr id="145412" name="Object 4"/>
          <p:cNvGraphicFramePr>
            <a:graphicFrameLocks noChangeAspect="1"/>
          </p:cNvGraphicFramePr>
          <p:nvPr/>
        </p:nvGraphicFramePr>
        <p:xfrm>
          <a:off x="1120775" y="5181600"/>
          <a:ext cx="4162425" cy="504825"/>
        </p:xfrm>
        <a:graphic>
          <a:graphicData uri="http://schemas.openxmlformats.org/presentationml/2006/ole">
            <mc:AlternateContent xmlns:mc="http://schemas.openxmlformats.org/markup-compatibility/2006">
              <mc:Choice xmlns:v="urn:schemas-microsoft-com:vml" Requires="v">
                <p:oleObj spid="_x0000_s162893" name="公式" r:id="rId5" imgW="2324100" imgH="190500" progId="Equation.3">
                  <p:embed/>
                </p:oleObj>
              </mc:Choice>
              <mc:Fallback>
                <p:oleObj name="公式" r:id="rId5" imgW="2324100" imgH="190500" progId="Equation.3">
                  <p:embed/>
                  <p:pic>
                    <p:nvPicPr>
                      <p:cNvPr id="0" name="图片 1628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5181600"/>
                        <a:ext cx="4162425" cy="504825"/>
                      </a:xfrm>
                      <a:prstGeom prst="rect">
                        <a:avLst/>
                      </a:prstGeom>
                      <a:noFill/>
                      <a:ln>
                        <a:noFill/>
                      </a:ln>
                      <a:effectLst/>
                    </p:spPr>
                  </p:pic>
                </p:oleObj>
              </mc:Fallback>
            </mc:AlternateContent>
          </a:graphicData>
        </a:graphic>
      </p:graphicFrame>
      <p:sp>
        <p:nvSpPr>
          <p:cNvPr id="145413" name="Text Box 5"/>
          <p:cNvSpPr txBox="1">
            <a:spLocks noChangeArrowheads="1"/>
          </p:cNvSpPr>
          <p:nvPr/>
        </p:nvSpPr>
        <p:spPr bwMode="auto">
          <a:xfrm>
            <a:off x="892175" y="5715000"/>
            <a:ext cx="7108825" cy="519113"/>
          </a:xfrm>
          <a:prstGeom prst="rect">
            <a:avLst/>
          </a:prstGeom>
          <a:noFill/>
          <a:ln>
            <a:noFill/>
          </a:ln>
        </p:spPr>
        <p:txBody>
          <a:bodyPr wrap="none"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zh-CN" altLang="en-US" sz="2800" b="1">
                <a:solidFill>
                  <a:srgbClr val="000099"/>
                </a:solidFill>
              </a:rPr>
              <a:t>若</a:t>
            </a:r>
            <a:r>
              <a:rPr lang="en-US" altLang="zh-CN" sz="2800" b="1" i="1">
                <a:solidFill>
                  <a:srgbClr val="CC0000"/>
                </a:solidFill>
              </a:rPr>
              <a:t>A</a:t>
            </a:r>
            <a:r>
              <a:rPr lang="en-US" altLang="zh-CN" sz="2800" b="1" baseline="-25000">
                <a:solidFill>
                  <a:srgbClr val="CC0000"/>
                </a:solidFill>
              </a:rPr>
              <a:t>2</a:t>
            </a:r>
            <a:r>
              <a:rPr lang="en-US" altLang="zh-CN" sz="2800" b="1" i="1">
                <a:solidFill>
                  <a:srgbClr val="CC0000"/>
                </a:solidFill>
              </a:rPr>
              <a:t>A</a:t>
            </a:r>
            <a:r>
              <a:rPr lang="en-US" altLang="zh-CN" sz="2800" b="1" baseline="-25000">
                <a:solidFill>
                  <a:srgbClr val="CC0000"/>
                </a:solidFill>
              </a:rPr>
              <a:t>1</a:t>
            </a:r>
            <a:r>
              <a:rPr lang="en-US" altLang="zh-CN" sz="2800" b="1" i="1">
                <a:solidFill>
                  <a:srgbClr val="CC0000"/>
                </a:solidFill>
              </a:rPr>
              <a:t>A</a:t>
            </a:r>
            <a:r>
              <a:rPr lang="en-US" altLang="zh-CN" sz="2800" b="1" baseline="-25000">
                <a:solidFill>
                  <a:srgbClr val="CC0000"/>
                </a:solidFill>
              </a:rPr>
              <a:t>0</a:t>
            </a:r>
            <a:r>
              <a:rPr lang="en-US" altLang="zh-CN" sz="2800" b="1">
                <a:solidFill>
                  <a:srgbClr val="CC0000"/>
                </a:solidFill>
              </a:rPr>
              <a:t>=010</a:t>
            </a:r>
            <a:r>
              <a:rPr lang="en-US" altLang="zh-CN" sz="2800" b="1">
                <a:solidFill>
                  <a:srgbClr val="000099"/>
                </a:solidFill>
              </a:rPr>
              <a:t>,  </a:t>
            </a:r>
            <a:r>
              <a:rPr lang="zh-CN" altLang="en-US" sz="2800" b="1">
                <a:solidFill>
                  <a:srgbClr val="000099"/>
                </a:solidFill>
              </a:rPr>
              <a:t>输出选中</a:t>
            </a:r>
            <a:r>
              <a:rPr lang="en-US" altLang="zh-CN" sz="2800" b="1">
                <a:solidFill>
                  <a:srgbClr val="CC0000"/>
                </a:solidFill>
              </a:rPr>
              <a:t>1</a:t>
            </a:r>
            <a:r>
              <a:rPr lang="en-US" altLang="zh-CN" sz="2800" b="1" i="1">
                <a:solidFill>
                  <a:srgbClr val="CC0000"/>
                </a:solidFill>
              </a:rPr>
              <a:t>D</a:t>
            </a:r>
            <a:r>
              <a:rPr lang="en-US" altLang="zh-CN" sz="2800" b="1" baseline="-25000">
                <a:solidFill>
                  <a:srgbClr val="CC0000"/>
                </a:solidFill>
              </a:rPr>
              <a:t>2</a:t>
            </a:r>
            <a:r>
              <a:rPr lang="zh-CN" altLang="en-US" sz="2800" b="1">
                <a:solidFill>
                  <a:srgbClr val="000099"/>
                </a:solidFill>
              </a:rPr>
              <a:t>路的数据信号。</a:t>
            </a:r>
          </a:p>
        </p:txBody>
      </p:sp>
      <p:sp>
        <p:nvSpPr>
          <p:cNvPr id="166918" name="Line 107"/>
          <p:cNvSpPr>
            <a:spLocks noChangeShapeType="1"/>
          </p:cNvSpPr>
          <p:nvPr/>
        </p:nvSpPr>
        <p:spPr bwMode="auto">
          <a:xfrm>
            <a:off x="1958975" y="1143000"/>
            <a:ext cx="0" cy="17526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19" name="Line 108"/>
          <p:cNvSpPr>
            <a:spLocks noChangeShapeType="1"/>
          </p:cNvSpPr>
          <p:nvPr/>
        </p:nvSpPr>
        <p:spPr bwMode="auto">
          <a:xfrm>
            <a:off x="1958975" y="1143000"/>
            <a:ext cx="1371600" cy="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66920" name="Group 130"/>
          <p:cNvGrpSpPr/>
          <p:nvPr/>
        </p:nvGrpSpPr>
        <p:grpSpPr bwMode="auto">
          <a:xfrm>
            <a:off x="2568575" y="1143000"/>
            <a:ext cx="4267200" cy="2895600"/>
            <a:chOff x="1618" y="720"/>
            <a:chExt cx="2688" cy="1824"/>
          </a:xfrm>
        </p:grpSpPr>
        <p:sp>
          <p:nvSpPr>
            <p:cNvPr id="166939" name="Rectangle 6"/>
            <p:cNvSpPr>
              <a:spLocks noChangeArrowheads="1"/>
            </p:cNvSpPr>
            <p:nvPr/>
          </p:nvSpPr>
          <p:spPr bwMode="auto">
            <a:xfrm>
              <a:off x="1618" y="1152"/>
              <a:ext cx="2400" cy="960"/>
            </a:xfrm>
            <a:prstGeom prst="rect">
              <a:avLst/>
            </a:prstGeom>
            <a:noFill/>
            <a:ln w="28575">
              <a:solidFill>
                <a:schemeClr val="tx1"/>
              </a:solidFill>
              <a:miter lim="800000"/>
            </a:ln>
          </p:spPr>
          <p:txBody>
            <a:bodyPr anchor="ctr">
              <a:spAutoFit/>
            </a:bodyPr>
            <a:lstStyle/>
            <a:p>
              <a:endParaRPr lang="zh-CN" altLang="en-US">
                <a:latin typeface="Times New Roman" panose="02020603050405020304" charset="0"/>
              </a:endParaRPr>
            </a:p>
          </p:txBody>
        </p:sp>
        <p:sp>
          <p:nvSpPr>
            <p:cNvPr id="166940" name="Text Box 7"/>
            <p:cNvSpPr txBox="1">
              <a:spLocks noChangeArrowheads="1"/>
            </p:cNvSpPr>
            <p:nvPr/>
          </p:nvSpPr>
          <p:spPr bwMode="auto">
            <a:xfrm>
              <a:off x="2194" y="1296"/>
              <a:ext cx="1261" cy="327"/>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CT74LS153</a:t>
              </a:r>
            </a:p>
          </p:txBody>
        </p:sp>
        <p:sp>
          <p:nvSpPr>
            <p:cNvPr id="166941" name="Rectangle 8"/>
            <p:cNvSpPr>
              <a:spLocks noChangeArrowheads="1"/>
            </p:cNvSpPr>
            <p:nvPr/>
          </p:nvSpPr>
          <p:spPr bwMode="auto">
            <a:xfrm>
              <a:off x="2338" y="1584"/>
              <a:ext cx="942"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a:t>
              </a:r>
              <a:r>
                <a:rPr lang="zh-CN" altLang="en-US" sz="2800" b="1">
                  <a:latin typeface="Times New Roman" panose="02020603050405020304" charset="0"/>
                </a:rPr>
                <a:t>双</a:t>
              </a:r>
              <a:r>
                <a:rPr lang="en-US" altLang="zh-CN" sz="2800" b="1">
                  <a:latin typeface="Times New Roman" panose="02020603050405020304" charset="0"/>
                </a:rPr>
                <a:t>4</a:t>
              </a:r>
              <a:r>
                <a:rPr lang="zh-CN" altLang="en-US" sz="2800" b="1">
                  <a:latin typeface="Times New Roman" panose="02020603050405020304" charset="0"/>
                </a:rPr>
                <a:t>选</a:t>
              </a:r>
              <a:r>
                <a:rPr lang="en-US" altLang="zh-CN" sz="2800" b="1">
                  <a:latin typeface="Times New Roman" panose="02020603050405020304" charset="0"/>
                </a:rPr>
                <a:t>1)</a:t>
              </a:r>
              <a:endParaRPr lang="en-US" altLang="zh-CN" sz="2800" b="1" baseline="-25000">
                <a:latin typeface="Times New Roman" panose="02020603050405020304" charset="0"/>
              </a:endParaRPr>
            </a:p>
          </p:txBody>
        </p:sp>
        <p:sp>
          <p:nvSpPr>
            <p:cNvPr id="166942" name="Rectangle 9"/>
            <p:cNvSpPr>
              <a:spLocks noChangeArrowheads="1"/>
            </p:cNvSpPr>
            <p:nvPr/>
          </p:nvSpPr>
          <p:spPr bwMode="auto">
            <a:xfrm>
              <a:off x="2482" y="720"/>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6943" name="Rectangle 10"/>
            <p:cNvSpPr>
              <a:spLocks noChangeArrowheads="1"/>
            </p:cNvSpPr>
            <p:nvPr/>
          </p:nvSpPr>
          <p:spPr bwMode="auto">
            <a:xfrm>
              <a:off x="2770" y="720"/>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6944" name="Rectangle 11"/>
            <p:cNvSpPr>
              <a:spLocks noChangeArrowheads="1"/>
            </p:cNvSpPr>
            <p:nvPr/>
          </p:nvSpPr>
          <p:spPr bwMode="auto">
            <a:xfrm>
              <a:off x="3058" y="720"/>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6945" name="Rectangle 12"/>
            <p:cNvSpPr>
              <a:spLocks noChangeArrowheads="1"/>
            </p:cNvSpPr>
            <p:nvPr/>
          </p:nvSpPr>
          <p:spPr bwMode="auto">
            <a:xfrm>
              <a:off x="3346" y="720"/>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6946" name="Rectangle 13"/>
            <p:cNvSpPr>
              <a:spLocks noChangeArrowheads="1"/>
            </p:cNvSpPr>
            <p:nvPr/>
          </p:nvSpPr>
          <p:spPr bwMode="auto">
            <a:xfrm>
              <a:off x="3634" y="720"/>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2</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6947" name="Rectangle 14"/>
            <p:cNvSpPr>
              <a:spLocks noChangeArrowheads="1"/>
            </p:cNvSpPr>
            <p:nvPr/>
          </p:nvSpPr>
          <p:spPr bwMode="auto">
            <a:xfrm>
              <a:off x="2222" y="720"/>
              <a:ext cx="308" cy="288"/>
            </a:xfrm>
            <a:prstGeom prst="rect">
              <a:avLst/>
            </a:prstGeom>
            <a:noFill/>
            <a:ln>
              <a:noFill/>
            </a:ln>
          </p:spPr>
          <p:txBody>
            <a:bodyPr wrap="none">
              <a:spAutoFit/>
            </a:bodyPr>
            <a:lstStyle/>
            <a:p>
              <a:pPr>
                <a:spcBef>
                  <a:spcPct val="50000"/>
                </a:spcBef>
              </a:pPr>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66948" name="Text Box 15"/>
            <p:cNvSpPr txBox="1">
              <a:spLocks noChangeArrowheads="1"/>
            </p:cNvSpPr>
            <p:nvPr/>
          </p:nvSpPr>
          <p:spPr bwMode="auto">
            <a:xfrm>
              <a:off x="1954" y="720"/>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2</a:t>
              </a:r>
              <a:r>
                <a:rPr lang="en-US" altLang="zh-CN" b="1" i="1"/>
                <a:t>S</a:t>
              </a:r>
              <a:endParaRPr lang="en-US" altLang="zh-CN" b="1"/>
            </a:p>
          </p:txBody>
        </p:sp>
        <p:sp>
          <p:nvSpPr>
            <p:cNvPr id="166949" name="Line 16"/>
            <p:cNvSpPr>
              <a:spLocks noChangeShapeType="1"/>
            </p:cNvSpPr>
            <p:nvPr/>
          </p:nvSpPr>
          <p:spPr bwMode="auto">
            <a:xfrm>
              <a:off x="2146" y="761"/>
              <a:ext cx="96" cy="0"/>
            </a:xfrm>
            <a:prstGeom prst="line">
              <a:avLst/>
            </a:prstGeom>
            <a:noFill/>
            <a:ln w="28575">
              <a:solidFill>
                <a:srgbClr val="0066CC"/>
              </a:solidFill>
              <a:round/>
            </a:ln>
          </p:spPr>
          <p:txBody>
            <a:bodyPr anchor="ctr">
              <a:spAutoFit/>
            </a:bodyPr>
            <a:lstStyle/>
            <a:p>
              <a:endParaRPr lang="zh-CN" altLang="en-US">
                <a:latin typeface="Times New Roman" panose="02020603050405020304" charset="0"/>
              </a:endParaRPr>
            </a:p>
          </p:txBody>
        </p:sp>
        <p:sp>
          <p:nvSpPr>
            <p:cNvPr id="166950" name="Rectangle 17"/>
            <p:cNvSpPr>
              <a:spLocks noChangeArrowheads="1"/>
            </p:cNvSpPr>
            <p:nvPr/>
          </p:nvSpPr>
          <p:spPr bwMode="auto">
            <a:xfrm>
              <a:off x="1618" y="720"/>
              <a:ext cx="480" cy="288"/>
            </a:xfrm>
            <a:prstGeom prst="rect">
              <a:avLst/>
            </a:prstGeom>
            <a:noFill/>
            <a:ln>
              <a:noFill/>
            </a:ln>
          </p:spPr>
          <p:txBody>
            <a:bodyPr>
              <a:spAutoFit/>
            </a:bodyPr>
            <a:lstStyle/>
            <a:p>
              <a:pPr>
                <a:spcBef>
                  <a:spcPct val="50000"/>
                </a:spcBef>
              </a:pPr>
              <a:r>
                <a:rPr lang="en-US" altLang="zh-CN" b="1" i="1">
                  <a:latin typeface="Times New Roman" panose="02020603050405020304" charset="0"/>
                </a:rPr>
                <a:t>U</a:t>
              </a:r>
              <a:r>
                <a:rPr lang="en-US" altLang="zh-CN" b="1" baseline="-25000">
                  <a:latin typeface="Times New Roman" panose="02020603050405020304" charset="0"/>
                </a:rPr>
                <a:t>CC</a:t>
              </a:r>
            </a:p>
          </p:txBody>
        </p:sp>
        <p:grpSp>
          <p:nvGrpSpPr>
            <p:cNvPr id="166951" name="Group 18"/>
            <p:cNvGrpSpPr/>
            <p:nvPr/>
          </p:nvGrpSpPr>
          <p:grpSpPr bwMode="auto">
            <a:xfrm>
              <a:off x="2027" y="1008"/>
              <a:ext cx="170" cy="144"/>
              <a:chOff x="3312" y="1488"/>
              <a:chExt cx="192" cy="144"/>
            </a:xfrm>
          </p:grpSpPr>
          <p:sp>
            <p:nvSpPr>
              <p:cNvPr id="167040" name="Line 19"/>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41" name="Line 20"/>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42" name="Line 21"/>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52" name="Rectangle 22"/>
            <p:cNvSpPr>
              <a:spLocks noChangeArrowheads="1"/>
            </p:cNvSpPr>
            <p:nvPr/>
          </p:nvSpPr>
          <p:spPr bwMode="auto">
            <a:xfrm>
              <a:off x="1954"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15</a:t>
              </a:r>
            </a:p>
          </p:txBody>
        </p:sp>
        <p:grpSp>
          <p:nvGrpSpPr>
            <p:cNvPr id="166953" name="Group 23"/>
            <p:cNvGrpSpPr/>
            <p:nvPr/>
          </p:nvGrpSpPr>
          <p:grpSpPr bwMode="auto">
            <a:xfrm>
              <a:off x="2315" y="1008"/>
              <a:ext cx="170" cy="144"/>
              <a:chOff x="3312" y="1488"/>
              <a:chExt cx="192" cy="144"/>
            </a:xfrm>
          </p:grpSpPr>
          <p:sp>
            <p:nvSpPr>
              <p:cNvPr id="167037" name="Line 24"/>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8" name="Line 25"/>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9" name="Line 26"/>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54" name="Rectangle 27"/>
            <p:cNvSpPr>
              <a:spLocks noChangeArrowheads="1"/>
            </p:cNvSpPr>
            <p:nvPr/>
          </p:nvSpPr>
          <p:spPr bwMode="auto">
            <a:xfrm>
              <a:off x="2242"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14</a:t>
              </a:r>
            </a:p>
          </p:txBody>
        </p:sp>
        <p:grpSp>
          <p:nvGrpSpPr>
            <p:cNvPr id="166955" name="Group 28"/>
            <p:cNvGrpSpPr/>
            <p:nvPr/>
          </p:nvGrpSpPr>
          <p:grpSpPr bwMode="auto">
            <a:xfrm>
              <a:off x="2603" y="1008"/>
              <a:ext cx="170" cy="144"/>
              <a:chOff x="3312" y="1488"/>
              <a:chExt cx="192" cy="144"/>
            </a:xfrm>
          </p:grpSpPr>
          <p:sp>
            <p:nvSpPr>
              <p:cNvPr id="167034" name="Line 29"/>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5" name="Line 30"/>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6" name="Line 31"/>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56" name="Rectangle 32"/>
            <p:cNvSpPr>
              <a:spLocks noChangeArrowheads="1"/>
            </p:cNvSpPr>
            <p:nvPr/>
          </p:nvSpPr>
          <p:spPr bwMode="auto">
            <a:xfrm>
              <a:off x="2530"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13</a:t>
              </a:r>
            </a:p>
          </p:txBody>
        </p:sp>
        <p:grpSp>
          <p:nvGrpSpPr>
            <p:cNvPr id="166957" name="Group 33"/>
            <p:cNvGrpSpPr/>
            <p:nvPr/>
          </p:nvGrpSpPr>
          <p:grpSpPr bwMode="auto">
            <a:xfrm>
              <a:off x="2891" y="1008"/>
              <a:ext cx="170" cy="144"/>
              <a:chOff x="3312" y="1488"/>
              <a:chExt cx="192" cy="144"/>
            </a:xfrm>
          </p:grpSpPr>
          <p:sp>
            <p:nvSpPr>
              <p:cNvPr id="167031" name="Line 34"/>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2" name="Line 35"/>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3" name="Line 36"/>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58" name="Rectangle 37"/>
            <p:cNvSpPr>
              <a:spLocks noChangeArrowheads="1"/>
            </p:cNvSpPr>
            <p:nvPr/>
          </p:nvSpPr>
          <p:spPr bwMode="auto">
            <a:xfrm>
              <a:off x="2818"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12</a:t>
              </a:r>
            </a:p>
          </p:txBody>
        </p:sp>
        <p:grpSp>
          <p:nvGrpSpPr>
            <p:cNvPr id="166959" name="Group 38"/>
            <p:cNvGrpSpPr/>
            <p:nvPr/>
          </p:nvGrpSpPr>
          <p:grpSpPr bwMode="auto">
            <a:xfrm>
              <a:off x="3179" y="1008"/>
              <a:ext cx="170" cy="144"/>
              <a:chOff x="3312" y="1488"/>
              <a:chExt cx="192" cy="144"/>
            </a:xfrm>
          </p:grpSpPr>
          <p:sp>
            <p:nvSpPr>
              <p:cNvPr id="167028" name="Line 39"/>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9" name="Line 40"/>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30" name="Line 41"/>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60" name="Rectangle 42"/>
            <p:cNvSpPr>
              <a:spLocks noChangeArrowheads="1"/>
            </p:cNvSpPr>
            <p:nvPr/>
          </p:nvSpPr>
          <p:spPr bwMode="auto">
            <a:xfrm>
              <a:off x="3106"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11</a:t>
              </a:r>
            </a:p>
          </p:txBody>
        </p:sp>
        <p:grpSp>
          <p:nvGrpSpPr>
            <p:cNvPr id="166961" name="Group 43"/>
            <p:cNvGrpSpPr/>
            <p:nvPr/>
          </p:nvGrpSpPr>
          <p:grpSpPr bwMode="auto">
            <a:xfrm>
              <a:off x="3467" y="1008"/>
              <a:ext cx="170" cy="144"/>
              <a:chOff x="3312" y="1488"/>
              <a:chExt cx="192" cy="144"/>
            </a:xfrm>
          </p:grpSpPr>
          <p:sp>
            <p:nvSpPr>
              <p:cNvPr id="167025" name="Line 44"/>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6" name="Line 45"/>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7" name="Line 46"/>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62" name="Rectangle 47"/>
            <p:cNvSpPr>
              <a:spLocks noChangeArrowheads="1"/>
            </p:cNvSpPr>
            <p:nvPr/>
          </p:nvSpPr>
          <p:spPr bwMode="auto">
            <a:xfrm>
              <a:off x="3394"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10</a:t>
              </a:r>
            </a:p>
          </p:txBody>
        </p:sp>
        <p:grpSp>
          <p:nvGrpSpPr>
            <p:cNvPr id="166963" name="Group 48"/>
            <p:cNvGrpSpPr/>
            <p:nvPr/>
          </p:nvGrpSpPr>
          <p:grpSpPr bwMode="auto">
            <a:xfrm>
              <a:off x="3755" y="1008"/>
              <a:ext cx="170" cy="144"/>
              <a:chOff x="3312" y="1488"/>
              <a:chExt cx="192" cy="144"/>
            </a:xfrm>
          </p:grpSpPr>
          <p:sp>
            <p:nvSpPr>
              <p:cNvPr id="167022" name="Line 49"/>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3" name="Line 50"/>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4" name="Line 51"/>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64" name="Rectangle 52"/>
            <p:cNvSpPr>
              <a:spLocks noChangeArrowheads="1"/>
            </p:cNvSpPr>
            <p:nvPr/>
          </p:nvSpPr>
          <p:spPr bwMode="auto">
            <a:xfrm>
              <a:off x="3722" y="960"/>
              <a:ext cx="19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9</a:t>
              </a:r>
            </a:p>
          </p:txBody>
        </p:sp>
        <p:grpSp>
          <p:nvGrpSpPr>
            <p:cNvPr id="166965" name="Group 53"/>
            <p:cNvGrpSpPr/>
            <p:nvPr/>
          </p:nvGrpSpPr>
          <p:grpSpPr bwMode="auto">
            <a:xfrm>
              <a:off x="1739" y="1008"/>
              <a:ext cx="170" cy="144"/>
              <a:chOff x="3312" y="1488"/>
              <a:chExt cx="192" cy="144"/>
            </a:xfrm>
          </p:grpSpPr>
          <p:sp>
            <p:nvSpPr>
              <p:cNvPr id="167019" name="Line 54"/>
              <p:cNvSpPr>
                <a:spLocks noChangeShapeType="1"/>
              </p:cNvSpPr>
              <p:nvPr/>
            </p:nvSpPr>
            <p:spPr bwMode="auto">
              <a:xfrm>
                <a:off x="3312"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0" name="Line 55"/>
              <p:cNvSpPr>
                <a:spLocks noChangeShapeType="1"/>
              </p:cNvSpPr>
              <p:nvPr/>
            </p:nvSpPr>
            <p:spPr bwMode="auto">
              <a:xfrm>
                <a:off x="3312" y="148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21" name="Line 56"/>
              <p:cNvSpPr>
                <a:spLocks noChangeShapeType="1"/>
              </p:cNvSpPr>
              <p:nvPr/>
            </p:nvSpPr>
            <p:spPr bwMode="auto">
              <a:xfrm>
                <a:off x="3504" y="1488"/>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66" name="Rectangle 57"/>
            <p:cNvSpPr>
              <a:spLocks noChangeArrowheads="1"/>
            </p:cNvSpPr>
            <p:nvPr/>
          </p:nvSpPr>
          <p:spPr bwMode="auto">
            <a:xfrm>
              <a:off x="1666" y="960"/>
              <a:ext cx="276" cy="269"/>
            </a:xfrm>
            <a:prstGeom prst="rect">
              <a:avLst/>
            </a:prstGeom>
            <a:noFill/>
            <a:ln>
              <a:noFill/>
            </a:ln>
          </p:spPr>
          <p:txBody>
            <a:bodyPr wrap="none">
              <a:spAutoFit/>
            </a:bodyPr>
            <a:lstStyle/>
            <a:p>
              <a:pPr algn="ctr">
                <a:lnSpc>
                  <a:spcPct val="110000"/>
                </a:lnSpc>
                <a:spcBef>
                  <a:spcPct val="50000"/>
                </a:spcBef>
              </a:pPr>
              <a:r>
                <a:rPr lang="en-US" altLang="zh-CN" sz="2000" b="1">
                  <a:latin typeface="Times New Roman" panose="02020603050405020304" charset="0"/>
                </a:rPr>
                <a:t>16</a:t>
              </a:r>
            </a:p>
          </p:txBody>
        </p:sp>
        <p:sp>
          <p:nvSpPr>
            <p:cNvPr id="166967" name="Text Box 58"/>
            <p:cNvSpPr txBox="1">
              <a:spLocks noChangeArrowheads="1"/>
            </p:cNvSpPr>
            <p:nvPr/>
          </p:nvSpPr>
          <p:spPr bwMode="auto">
            <a:xfrm>
              <a:off x="1618" y="2256"/>
              <a:ext cx="319"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1</a:t>
              </a:r>
              <a:r>
                <a:rPr lang="en-US" altLang="zh-CN" b="1" i="1"/>
                <a:t>S</a:t>
              </a:r>
              <a:endParaRPr lang="en-US" altLang="zh-CN" b="1"/>
            </a:p>
          </p:txBody>
        </p:sp>
        <p:sp>
          <p:nvSpPr>
            <p:cNvPr id="166968" name="Line 59"/>
            <p:cNvSpPr>
              <a:spLocks noChangeShapeType="1"/>
            </p:cNvSpPr>
            <p:nvPr/>
          </p:nvSpPr>
          <p:spPr bwMode="auto">
            <a:xfrm>
              <a:off x="1810" y="2304"/>
              <a:ext cx="96"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66969" name="Text Box 60"/>
            <p:cNvSpPr txBox="1">
              <a:spLocks noChangeArrowheads="1"/>
            </p:cNvSpPr>
            <p:nvPr/>
          </p:nvSpPr>
          <p:spPr bwMode="auto">
            <a:xfrm>
              <a:off x="1954" y="2256"/>
              <a:ext cx="308" cy="288"/>
            </a:xfrm>
            <a:prstGeom prst="rect">
              <a:avLst/>
            </a:prstGeom>
            <a:noFill/>
            <a:ln>
              <a:noFill/>
            </a:ln>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i="1"/>
                <a:t>A</a:t>
              </a:r>
              <a:r>
                <a:rPr lang="en-US" altLang="zh-CN" b="1" baseline="-25000"/>
                <a:t>1</a:t>
              </a:r>
              <a:endParaRPr lang="en-US" altLang="zh-CN" b="1"/>
            </a:p>
          </p:txBody>
        </p:sp>
        <p:sp>
          <p:nvSpPr>
            <p:cNvPr id="166970" name="Rectangle 61"/>
            <p:cNvSpPr>
              <a:spLocks noChangeArrowheads="1"/>
            </p:cNvSpPr>
            <p:nvPr/>
          </p:nvSpPr>
          <p:spPr bwMode="auto">
            <a:xfrm>
              <a:off x="2194" y="22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3</a:t>
              </a:r>
            </a:p>
          </p:txBody>
        </p:sp>
        <p:sp>
          <p:nvSpPr>
            <p:cNvPr id="166971" name="Rectangle 62"/>
            <p:cNvSpPr>
              <a:spLocks noChangeArrowheads="1"/>
            </p:cNvSpPr>
            <p:nvPr/>
          </p:nvSpPr>
          <p:spPr bwMode="auto">
            <a:xfrm>
              <a:off x="2530" y="22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2</a:t>
              </a:r>
            </a:p>
          </p:txBody>
        </p:sp>
        <p:sp>
          <p:nvSpPr>
            <p:cNvPr id="166972" name="Rectangle 63"/>
            <p:cNvSpPr>
              <a:spLocks noChangeArrowheads="1"/>
            </p:cNvSpPr>
            <p:nvPr/>
          </p:nvSpPr>
          <p:spPr bwMode="auto">
            <a:xfrm>
              <a:off x="2818" y="2256"/>
              <a:ext cx="432" cy="288"/>
            </a:xfrm>
            <a:prstGeom prst="rect">
              <a:avLst/>
            </a:prstGeom>
            <a:noFill/>
            <a:ln>
              <a:noFill/>
            </a:ln>
          </p:spPr>
          <p:txBody>
            <a:bodyPr>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6973" name="Rectangle 64"/>
            <p:cNvSpPr>
              <a:spLocks noChangeArrowheads="1"/>
            </p:cNvSpPr>
            <p:nvPr/>
          </p:nvSpPr>
          <p:spPr bwMode="auto">
            <a:xfrm>
              <a:off x="3106" y="2256"/>
              <a:ext cx="415"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6974" name="Rectangle 65"/>
            <p:cNvSpPr>
              <a:spLocks noChangeArrowheads="1"/>
            </p:cNvSpPr>
            <p:nvPr/>
          </p:nvSpPr>
          <p:spPr bwMode="auto">
            <a:xfrm>
              <a:off x="3394" y="2256"/>
              <a:ext cx="383" cy="288"/>
            </a:xfrm>
            <a:prstGeom prst="rect">
              <a:avLst/>
            </a:prstGeom>
            <a:noFill/>
            <a:ln>
              <a:noFill/>
            </a:ln>
          </p:spPr>
          <p:txBody>
            <a:bodyPr wrap="none">
              <a:spAutoFit/>
            </a:bodyPr>
            <a:lstStyle/>
            <a:p>
              <a:pPr>
                <a:spcBef>
                  <a:spcPct val="50000"/>
                </a:spcBef>
              </a:pPr>
              <a:r>
                <a:rPr lang="en-US" altLang="zh-CN" b="1">
                  <a:latin typeface="Times New Roman" panose="02020603050405020304" charset="0"/>
                </a:rPr>
                <a:t>1</a:t>
              </a:r>
              <a:r>
                <a:rPr lang="en-US" altLang="zh-CN" b="1" i="1">
                  <a:latin typeface="Times New Roman" panose="02020603050405020304" charset="0"/>
                </a:rPr>
                <a:t>W</a:t>
              </a:r>
              <a:endParaRPr lang="en-US" altLang="zh-CN" b="1" baseline="-25000">
                <a:latin typeface="Times New Roman" panose="02020603050405020304" charset="0"/>
              </a:endParaRPr>
            </a:p>
          </p:txBody>
        </p:sp>
        <p:sp>
          <p:nvSpPr>
            <p:cNvPr id="166975" name="Rectangle 66"/>
            <p:cNvSpPr>
              <a:spLocks noChangeArrowheads="1"/>
            </p:cNvSpPr>
            <p:nvPr/>
          </p:nvSpPr>
          <p:spPr bwMode="auto">
            <a:xfrm>
              <a:off x="3682" y="2256"/>
              <a:ext cx="310" cy="288"/>
            </a:xfrm>
            <a:prstGeom prst="rect">
              <a:avLst/>
            </a:prstGeom>
            <a:noFill/>
            <a:ln>
              <a:noFill/>
            </a:ln>
          </p:spPr>
          <p:txBody>
            <a:bodyPr wrap="none">
              <a:spAutoFit/>
            </a:bodyPr>
            <a:lstStyle/>
            <a:p>
              <a:pPr>
                <a:spcBef>
                  <a:spcPct val="50000"/>
                </a:spcBef>
              </a:pPr>
              <a:r>
                <a:rPr lang="zh-CN" altLang="en-US" b="1">
                  <a:latin typeface="Times New Roman" panose="02020603050405020304" charset="0"/>
                </a:rPr>
                <a:t>地</a:t>
              </a:r>
              <a:endParaRPr lang="zh-CN" altLang="en-US" b="1" baseline="-25000">
                <a:latin typeface="Times New Roman" panose="02020603050405020304" charset="0"/>
              </a:endParaRPr>
            </a:p>
          </p:txBody>
        </p:sp>
        <p:sp>
          <p:nvSpPr>
            <p:cNvPr id="166976" name="Rectangle 67"/>
            <p:cNvSpPr>
              <a:spLocks noChangeArrowheads="1"/>
            </p:cNvSpPr>
            <p:nvPr/>
          </p:nvSpPr>
          <p:spPr bwMode="auto">
            <a:xfrm>
              <a:off x="1714"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1</a:t>
              </a:r>
            </a:p>
          </p:txBody>
        </p:sp>
        <p:grpSp>
          <p:nvGrpSpPr>
            <p:cNvPr id="166977" name="Group 68"/>
            <p:cNvGrpSpPr/>
            <p:nvPr/>
          </p:nvGrpSpPr>
          <p:grpSpPr bwMode="auto">
            <a:xfrm>
              <a:off x="1714" y="2112"/>
              <a:ext cx="170" cy="144"/>
              <a:chOff x="3888" y="2784"/>
              <a:chExt cx="192" cy="144"/>
            </a:xfrm>
          </p:grpSpPr>
          <p:sp>
            <p:nvSpPr>
              <p:cNvPr id="167016" name="Line 69"/>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7" name="Line 70"/>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8" name="Line 71"/>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78" name="Rectangle 72"/>
            <p:cNvSpPr>
              <a:spLocks noChangeArrowheads="1"/>
            </p:cNvSpPr>
            <p:nvPr/>
          </p:nvSpPr>
          <p:spPr bwMode="auto">
            <a:xfrm>
              <a:off x="2290"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3</a:t>
              </a:r>
            </a:p>
          </p:txBody>
        </p:sp>
        <p:grpSp>
          <p:nvGrpSpPr>
            <p:cNvPr id="166979" name="Group 73"/>
            <p:cNvGrpSpPr/>
            <p:nvPr/>
          </p:nvGrpSpPr>
          <p:grpSpPr bwMode="auto">
            <a:xfrm>
              <a:off x="2290" y="2112"/>
              <a:ext cx="170" cy="144"/>
              <a:chOff x="3888" y="2784"/>
              <a:chExt cx="192" cy="144"/>
            </a:xfrm>
          </p:grpSpPr>
          <p:sp>
            <p:nvSpPr>
              <p:cNvPr id="167013" name="Line 74"/>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4" name="Line 75"/>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5" name="Line 76"/>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80" name="Rectangle 77"/>
            <p:cNvSpPr>
              <a:spLocks noChangeArrowheads="1"/>
            </p:cNvSpPr>
            <p:nvPr/>
          </p:nvSpPr>
          <p:spPr bwMode="auto">
            <a:xfrm>
              <a:off x="2002"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2</a:t>
              </a:r>
            </a:p>
          </p:txBody>
        </p:sp>
        <p:grpSp>
          <p:nvGrpSpPr>
            <p:cNvPr id="166981" name="Group 78"/>
            <p:cNvGrpSpPr/>
            <p:nvPr/>
          </p:nvGrpSpPr>
          <p:grpSpPr bwMode="auto">
            <a:xfrm>
              <a:off x="2002" y="2112"/>
              <a:ext cx="170" cy="144"/>
              <a:chOff x="3888" y="2784"/>
              <a:chExt cx="192" cy="144"/>
            </a:xfrm>
          </p:grpSpPr>
          <p:sp>
            <p:nvSpPr>
              <p:cNvPr id="167010" name="Line 79"/>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1" name="Line 80"/>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12" name="Line 81"/>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82" name="Rectangle 82"/>
            <p:cNvSpPr>
              <a:spLocks noChangeArrowheads="1"/>
            </p:cNvSpPr>
            <p:nvPr/>
          </p:nvSpPr>
          <p:spPr bwMode="auto">
            <a:xfrm>
              <a:off x="2578"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4</a:t>
              </a:r>
            </a:p>
          </p:txBody>
        </p:sp>
        <p:grpSp>
          <p:nvGrpSpPr>
            <p:cNvPr id="166983" name="Group 83"/>
            <p:cNvGrpSpPr/>
            <p:nvPr/>
          </p:nvGrpSpPr>
          <p:grpSpPr bwMode="auto">
            <a:xfrm>
              <a:off x="2578" y="2112"/>
              <a:ext cx="170" cy="144"/>
              <a:chOff x="3888" y="2784"/>
              <a:chExt cx="192" cy="144"/>
            </a:xfrm>
          </p:grpSpPr>
          <p:sp>
            <p:nvSpPr>
              <p:cNvPr id="167007" name="Line 84"/>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8" name="Line 85"/>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9" name="Line 86"/>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84" name="Rectangle 87"/>
            <p:cNvSpPr>
              <a:spLocks noChangeArrowheads="1"/>
            </p:cNvSpPr>
            <p:nvPr/>
          </p:nvSpPr>
          <p:spPr bwMode="auto">
            <a:xfrm>
              <a:off x="2866"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5</a:t>
              </a:r>
            </a:p>
          </p:txBody>
        </p:sp>
        <p:grpSp>
          <p:nvGrpSpPr>
            <p:cNvPr id="166985" name="Group 88"/>
            <p:cNvGrpSpPr/>
            <p:nvPr/>
          </p:nvGrpSpPr>
          <p:grpSpPr bwMode="auto">
            <a:xfrm>
              <a:off x="2866" y="2112"/>
              <a:ext cx="170" cy="144"/>
              <a:chOff x="3888" y="2784"/>
              <a:chExt cx="192" cy="144"/>
            </a:xfrm>
          </p:grpSpPr>
          <p:sp>
            <p:nvSpPr>
              <p:cNvPr id="167004" name="Line 89"/>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5" name="Line 90"/>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6" name="Line 91"/>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86" name="Rectangle 92"/>
            <p:cNvSpPr>
              <a:spLocks noChangeArrowheads="1"/>
            </p:cNvSpPr>
            <p:nvPr/>
          </p:nvSpPr>
          <p:spPr bwMode="auto">
            <a:xfrm>
              <a:off x="3154"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6</a:t>
              </a:r>
            </a:p>
          </p:txBody>
        </p:sp>
        <p:grpSp>
          <p:nvGrpSpPr>
            <p:cNvPr id="166987" name="Group 93"/>
            <p:cNvGrpSpPr/>
            <p:nvPr/>
          </p:nvGrpSpPr>
          <p:grpSpPr bwMode="auto">
            <a:xfrm>
              <a:off x="3154" y="2112"/>
              <a:ext cx="170" cy="144"/>
              <a:chOff x="3888" y="2784"/>
              <a:chExt cx="192" cy="144"/>
            </a:xfrm>
          </p:grpSpPr>
          <p:sp>
            <p:nvSpPr>
              <p:cNvPr id="167001" name="Line 94"/>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2" name="Line 95"/>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3" name="Line 96"/>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88" name="Rectangle 97"/>
            <p:cNvSpPr>
              <a:spLocks noChangeArrowheads="1"/>
            </p:cNvSpPr>
            <p:nvPr/>
          </p:nvSpPr>
          <p:spPr bwMode="auto">
            <a:xfrm>
              <a:off x="3442"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7</a:t>
              </a:r>
            </a:p>
          </p:txBody>
        </p:sp>
        <p:grpSp>
          <p:nvGrpSpPr>
            <p:cNvPr id="166989" name="Group 98"/>
            <p:cNvGrpSpPr/>
            <p:nvPr/>
          </p:nvGrpSpPr>
          <p:grpSpPr bwMode="auto">
            <a:xfrm>
              <a:off x="3442" y="2112"/>
              <a:ext cx="170" cy="144"/>
              <a:chOff x="3888" y="2784"/>
              <a:chExt cx="192" cy="144"/>
            </a:xfrm>
          </p:grpSpPr>
          <p:sp>
            <p:nvSpPr>
              <p:cNvPr id="166998" name="Line 99"/>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6999" name="Line 100"/>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7000" name="Line 101"/>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90" name="Rectangle 102"/>
            <p:cNvSpPr>
              <a:spLocks noChangeArrowheads="1"/>
            </p:cNvSpPr>
            <p:nvPr/>
          </p:nvSpPr>
          <p:spPr bwMode="auto">
            <a:xfrm>
              <a:off x="3730" y="2064"/>
              <a:ext cx="196" cy="250"/>
            </a:xfrm>
            <a:prstGeom prst="rect">
              <a:avLst/>
            </a:prstGeom>
            <a:noFill/>
            <a:ln>
              <a:noFill/>
            </a:ln>
          </p:spPr>
          <p:txBody>
            <a:bodyPr wrap="none">
              <a:spAutoFit/>
            </a:bodyPr>
            <a:lstStyle/>
            <a:p>
              <a:pPr>
                <a:spcBef>
                  <a:spcPct val="50000"/>
                </a:spcBef>
              </a:pPr>
              <a:r>
                <a:rPr lang="en-US" altLang="zh-CN" sz="2000" b="1">
                  <a:latin typeface="Times New Roman" panose="02020603050405020304" charset="0"/>
                </a:rPr>
                <a:t>8</a:t>
              </a:r>
            </a:p>
          </p:txBody>
        </p:sp>
        <p:grpSp>
          <p:nvGrpSpPr>
            <p:cNvPr id="166991" name="Group 103"/>
            <p:cNvGrpSpPr/>
            <p:nvPr/>
          </p:nvGrpSpPr>
          <p:grpSpPr bwMode="auto">
            <a:xfrm>
              <a:off x="3730" y="2112"/>
              <a:ext cx="170" cy="144"/>
              <a:chOff x="3888" y="2784"/>
              <a:chExt cx="192" cy="144"/>
            </a:xfrm>
          </p:grpSpPr>
          <p:sp>
            <p:nvSpPr>
              <p:cNvPr id="166995" name="Line 104"/>
              <p:cNvSpPr>
                <a:spLocks noChangeShapeType="1"/>
              </p:cNvSpPr>
              <p:nvPr/>
            </p:nvSpPr>
            <p:spPr bwMode="auto">
              <a:xfrm>
                <a:off x="3888"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6996" name="Line 105"/>
              <p:cNvSpPr>
                <a:spLocks noChangeShapeType="1"/>
              </p:cNvSpPr>
              <p:nvPr/>
            </p:nvSpPr>
            <p:spPr bwMode="auto">
              <a:xfrm>
                <a:off x="3888" y="2928"/>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66997" name="Line 106"/>
              <p:cNvSpPr>
                <a:spLocks noChangeShapeType="1"/>
              </p:cNvSpPr>
              <p:nvPr/>
            </p:nvSpPr>
            <p:spPr bwMode="auto">
              <a:xfrm>
                <a:off x="4080" y="2784"/>
                <a:ext cx="0" cy="14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66992" name="Line 109"/>
            <p:cNvSpPr>
              <a:spLocks noChangeShapeType="1"/>
            </p:cNvSpPr>
            <p:nvPr/>
          </p:nvSpPr>
          <p:spPr bwMode="auto">
            <a:xfrm>
              <a:off x="2098" y="720"/>
              <a:ext cx="0" cy="288"/>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93" name="Line 110"/>
            <p:cNvSpPr>
              <a:spLocks noChangeShapeType="1"/>
            </p:cNvSpPr>
            <p:nvPr/>
          </p:nvSpPr>
          <p:spPr bwMode="auto">
            <a:xfrm>
              <a:off x="2386" y="720"/>
              <a:ext cx="0" cy="288"/>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94" name="Line 111"/>
            <p:cNvSpPr>
              <a:spLocks noChangeShapeType="1"/>
            </p:cNvSpPr>
            <p:nvPr/>
          </p:nvSpPr>
          <p:spPr bwMode="auto">
            <a:xfrm>
              <a:off x="2386" y="720"/>
              <a:ext cx="1920" cy="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grpSp>
      <p:sp>
        <p:nvSpPr>
          <p:cNvPr id="166921" name="Rectangle 112"/>
          <p:cNvSpPr>
            <a:spLocks noChangeArrowheads="1"/>
          </p:cNvSpPr>
          <p:nvPr/>
        </p:nvSpPr>
        <p:spPr bwMode="auto">
          <a:xfrm>
            <a:off x="6683375" y="4953000"/>
            <a:ext cx="538163" cy="519113"/>
          </a:xfrm>
          <a:prstGeom prst="rect">
            <a:avLst/>
          </a:prstGeom>
          <a:noFill/>
          <a:ln>
            <a:noFill/>
          </a:ln>
        </p:spPr>
        <p:txBody>
          <a:bodyPr wrap="none" lIns="90000" tIns="46800" rIns="90000" bIns="46800">
            <a:spAutoFit/>
          </a:bodyPr>
          <a:lstStyle/>
          <a:p>
            <a:pPr eaLnBrk="0" hangingPunct="0">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0</a:t>
            </a:r>
          </a:p>
        </p:txBody>
      </p:sp>
      <p:sp>
        <p:nvSpPr>
          <p:cNvPr id="166922" name="Rectangle 113"/>
          <p:cNvSpPr>
            <a:spLocks noChangeArrowheads="1"/>
          </p:cNvSpPr>
          <p:nvPr/>
        </p:nvSpPr>
        <p:spPr bwMode="auto">
          <a:xfrm>
            <a:off x="6226175" y="4953000"/>
            <a:ext cx="538163" cy="519113"/>
          </a:xfrm>
          <a:prstGeom prst="rect">
            <a:avLst/>
          </a:prstGeom>
          <a:noFill/>
          <a:ln>
            <a:noFill/>
          </a:ln>
        </p:spPr>
        <p:txBody>
          <a:bodyPr wrap="none" lIns="90000" tIns="46800" rIns="90000" bIns="46800">
            <a:spAutoFit/>
          </a:bodyPr>
          <a:lstStyle/>
          <a:p>
            <a:pPr eaLnBrk="0" hangingPunct="0">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1</a:t>
            </a:r>
          </a:p>
        </p:txBody>
      </p:sp>
      <p:sp>
        <p:nvSpPr>
          <p:cNvPr id="166923" name="Rectangle 114"/>
          <p:cNvSpPr>
            <a:spLocks noChangeArrowheads="1"/>
          </p:cNvSpPr>
          <p:nvPr/>
        </p:nvSpPr>
        <p:spPr bwMode="auto">
          <a:xfrm>
            <a:off x="5768975" y="4953000"/>
            <a:ext cx="538163" cy="519113"/>
          </a:xfrm>
          <a:prstGeom prst="rect">
            <a:avLst/>
          </a:prstGeom>
          <a:noFill/>
          <a:ln>
            <a:noFill/>
          </a:ln>
        </p:spPr>
        <p:txBody>
          <a:bodyPr wrap="none" lIns="90000" tIns="46800" rIns="90000" bIns="46800">
            <a:spAutoFit/>
          </a:bodyPr>
          <a:lstStyle/>
          <a:p>
            <a:pPr eaLnBrk="0" hangingPunct="0">
              <a:spcBef>
                <a:spcPct val="50000"/>
              </a:spcBef>
            </a:pPr>
            <a:r>
              <a:rPr lang="en-US" altLang="zh-CN" sz="2800" b="1" i="1">
                <a:solidFill>
                  <a:srgbClr val="FF0000"/>
                </a:solidFill>
                <a:latin typeface="Times New Roman" panose="02020603050405020304" charset="0"/>
              </a:rPr>
              <a:t>A</a:t>
            </a:r>
            <a:r>
              <a:rPr lang="en-US" altLang="zh-CN" sz="2800" b="1" baseline="-25000">
                <a:solidFill>
                  <a:srgbClr val="FF0000"/>
                </a:solidFill>
                <a:latin typeface="Times New Roman" panose="02020603050405020304" charset="0"/>
              </a:rPr>
              <a:t>2</a:t>
            </a:r>
          </a:p>
        </p:txBody>
      </p:sp>
      <p:sp>
        <p:nvSpPr>
          <p:cNvPr id="166924" name="Line 115"/>
          <p:cNvSpPr>
            <a:spLocks noChangeShapeType="1"/>
          </p:cNvSpPr>
          <p:nvPr/>
        </p:nvSpPr>
        <p:spPr bwMode="auto">
          <a:xfrm>
            <a:off x="2873375" y="3581400"/>
            <a:ext cx="0" cy="8382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25" name="Line 116"/>
          <p:cNvSpPr>
            <a:spLocks noChangeShapeType="1"/>
          </p:cNvSpPr>
          <p:nvPr/>
        </p:nvSpPr>
        <p:spPr bwMode="auto">
          <a:xfrm>
            <a:off x="1958975" y="4419600"/>
            <a:ext cx="4114800" cy="11113"/>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26" name="Line 117"/>
          <p:cNvSpPr>
            <a:spLocks noChangeShapeType="1"/>
          </p:cNvSpPr>
          <p:nvPr/>
        </p:nvSpPr>
        <p:spPr bwMode="auto">
          <a:xfrm>
            <a:off x="3330575" y="3581400"/>
            <a:ext cx="0" cy="6096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27" name="Line 118"/>
          <p:cNvSpPr>
            <a:spLocks noChangeShapeType="1"/>
          </p:cNvSpPr>
          <p:nvPr/>
        </p:nvSpPr>
        <p:spPr bwMode="auto">
          <a:xfrm>
            <a:off x="6835775" y="1143000"/>
            <a:ext cx="0" cy="38100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28" name="Oval 119"/>
          <p:cNvSpPr>
            <a:spLocks noChangeArrowheads="1"/>
          </p:cNvSpPr>
          <p:nvPr/>
        </p:nvSpPr>
        <p:spPr bwMode="auto">
          <a:xfrm>
            <a:off x="6413500" y="4953000"/>
            <a:ext cx="76200" cy="76200"/>
          </a:xfrm>
          <a:prstGeom prst="ellips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29" name="Oval 120"/>
          <p:cNvSpPr>
            <a:spLocks noChangeArrowheads="1"/>
          </p:cNvSpPr>
          <p:nvPr/>
        </p:nvSpPr>
        <p:spPr bwMode="auto">
          <a:xfrm>
            <a:off x="6794500" y="4953000"/>
            <a:ext cx="76200" cy="76200"/>
          </a:xfrm>
          <a:prstGeom prst="ellips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30" name="Oval 121"/>
          <p:cNvSpPr>
            <a:spLocks noChangeArrowheads="1"/>
          </p:cNvSpPr>
          <p:nvPr/>
        </p:nvSpPr>
        <p:spPr bwMode="auto">
          <a:xfrm>
            <a:off x="6021388" y="4953000"/>
            <a:ext cx="76200" cy="76200"/>
          </a:xfrm>
          <a:prstGeom prst="ellips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31" name="Line 122"/>
          <p:cNvSpPr>
            <a:spLocks noChangeShapeType="1"/>
          </p:cNvSpPr>
          <p:nvPr/>
        </p:nvSpPr>
        <p:spPr bwMode="auto">
          <a:xfrm>
            <a:off x="3330575" y="4191000"/>
            <a:ext cx="3124200" cy="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32" name="Line 123"/>
          <p:cNvSpPr>
            <a:spLocks noChangeShapeType="1"/>
          </p:cNvSpPr>
          <p:nvPr/>
        </p:nvSpPr>
        <p:spPr bwMode="auto">
          <a:xfrm>
            <a:off x="6454775" y="4191000"/>
            <a:ext cx="0" cy="7620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
        <p:nvSpPr>
          <p:cNvPr id="166933" name="Line 124"/>
          <p:cNvSpPr>
            <a:spLocks noChangeShapeType="1"/>
          </p:cNvSpPr>
          <p:nvPr/>
        </p:nvSpPr>
        <p:spPr bwMode="auto">
          <a:xfrm>
            <a:off x="6073775" y="4419600"/>
            <a:ext cx="0" cy="5334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66934" name="Group 125"/>
          <p:cNvGrpSpPr/>
          <p:nvPr/>
        </p:nvGrpSpPr>
        <p:grpSpPr bwMode="auto">
          <a:xfrm>
            <a:off x="1654175" y="2895600"/>
            <a:ext cx="533400" cy="609600"/>
            <a:chOff x="2016" y="1920"/>
            <a:chExt cx="336" cy="384"/>
          </a:xfrm>
        </p:grpSpPr>
        <p:sp>
          <p:nvSpPr>
            <p:cNvPr id="166936" name="Rectangle 126"/>
            <p:cNvSpPr>
              <a:spLocks noChangeArrowheads="1"/>
            </p:cNvSpPr>
            <p:nvPr/>
          </p:nvSpPr>
          <p:spPr bwMode="auto">
            <a:xfrm>
              <a:off x="2016" y="2016"/>
              <a:ext cx="336" cy="288"/>
            </a:xfrm>
            <a:prstGeom prst="rect">
              <a:avLst/>
            </a:prstGeom>
            <a:noFill/>
            <a:ln w="28575">
              <a:solidFill>
                <a:srgbClr val="000099"/>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66937" name="Text Box 127"/>
            <p:cNvSpPr txBox="1">
              <a:spLocks noChangeArrowheads="1"/>
            </p:cNvSpPr>
            <p:nvPr/>
          </p:nvSpPr>
          <p:spPr bwMode="auto">
            <a:xfrm>
              <a:off x="2112" y="1968"/>
              <a:ext cx="210" cy="288"/>
            </a:xfrm>
            <a:prstGeom prst="rect">
              <a:avLst/>
            </a:prstGeom>
            <a:noFill/>
            <a:ln>
              <a:noFill/>
            </a:ln>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b="1">
                  <a:solidFill>
                    <a:srgbClr val="000099"/>
                  </a:solidFill>
                  <a:ea typeface="楷体_GB2312" charset="0"/>
                  <a:cs typeface="楷体_GB2312" charset="0"/>
                </a:rPr>
                <a:t>1</a:t>
              </a:r>
            </a:p>
          </p:txBody>
        </p:sp>
        <p:sp>
          <p:nvSpPr>
            <p:cNvPr id="166938" name="Oval 128"/>
            <p:cNvSpPr>
              <a:spLocks noChangeArrowheads="1"/>
            </p:cNvSpPr>
            <p:nvPr/>
          </p:nvSpPr>
          <p:spPr bwMode="auto">
            <a:xfrm>
              <a:off x="2160" y="1920"/>
              <a:ext cx="96" cy="96"/>
            </a:xfrm>
            <a:prstGeom prst="ellips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66935" name="Line 129"/>
          <p:cNvSpPr>
            <a:spLocks noChangeShapeType="1"/>
          </p:cNvSpPr>
          <p:nvPr/>
        </p:nvSpPr>
        <p:spPr bwMode="auto">
          <a:xfrm>
            <a:off x="1958975" y="3505200"/>
            <a:ext cx="0" cy="914400"/>
          </a:xfrm>
          <a:prstGeom prst="line">
            <a:avLst/>
          </a:prstGeom>
          <a:noFill/>
          <a:ln w="28575">
            <a:solidFill>
              <a:srgbClr val="000099"/>
            </a:solidFill>
            <a:round/>
          </a:ln>
        </p:spPr>
        <p:txBody>
          <a:bodyPr lIns="90000" tIns="46800" rIns="90000" bIns="46800" anchor="ctr">
            <a:spAutoFit/>
          </a:bodyP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wipe(left)">
                                      <p:cBhvr>
                                        <p:cTn id="12" dur="500"/>
                                        <p:tgtEl>
                                          <p:spTgt spid="1454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wipe(left)">
                                      <p:cBhvr>
                                        <p:cTn id="1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8" name="Group 2"/>
          <p:cNvGrpSpPr/>
          <p:nvPr/>
        </p:nvGrpSpPr>
        <p:grpSpPr bwMode="auto">
          <a:xfrm>
            <a:off x="914400" y="914400"/>
            <a:ext cx="7921625" cy="5410200"/>
            <a:chOff x="336" y="576"/>
            <a:chExt cx="4990" cy="3408"/>
          </a:xfrm>
        </p:grpSpPr>
        <p:sp>
          <p:nvSpPr>
            <p:cNvPr id="167941" name="Rectangle 3"/>
            <p:cNvSpPr>
              <a:spLocks noChangeArrowheads="1"/>
            </p:cNvSpPr>
            <p:nvPr/>
          </p:nvSpPr>
          <p:spPr bwMode="auto">
            <a:xfrm>
              <a:off x="3200" y="2896"/>
              <a:ext cx="355" cy="356"/>
            </a:xfrm>
            <a:prstGeom prst="rect">
              <a:avLst/>
            </a:prstGeom>
            <a:solidFill>
              <a:srgbClr val="FFEFFD"/>
            </a:solidFill>
            <a:ln w="28575">
              <a:solidFill>
                <a:schemeClr val="tx1"/>
              </a:solidFill>
              <a:miter lim="800000"/>
            </a:ln>
          </p:spPr>
          <p:txBody>
            <a:bodyPr/>
            <a:lstStyle/>
            <a:p>
              <a:endParaRPr lang="zh-CN" altLang="en-US">
                <a:latin typeface="Times New Roman" panose="02020603050405020304" charset="0"/>
              </a:endParaRPr>
            </a:p>
          </p:txBody>
        </p:sp>
        <p:sp>
          <p:nvSpPr>
            <p:cNvPr id="167942" name="Rectangle 4"/>
            <p:cNvSpPr>
              <a:spLocks noChangeArrowheads="1"/>
            </p:cNvSpPr>
            <p:nvPr/>
          </p:nvSpPr>
          <p:spPr bwMode="auto">
            <a:xfrm>
              <a:off x="4417" y="576"/>
              <a:ext cx="358" cy="504"/>
            </a:xfrm>
            <a:prstGeom prst="rect">
              <a:avLst/>
            </a:prstGeom>
            <a:solidFill>
              <a:srgbClr val="ECF8FE"/>
            </a:solidFill>
            <a:ln w="28575">
              <a:solidFill>
                <a:schemeClr val="tx1"/>
              </a:solidFill>
              <a:miter lim="800000"/>
            </a:ln>
          </p:spPr>
          <p:txBody>
            <a:bodyPr/>
            <a:lstStyle/>
            <a:p>
              <a:endParaRPr lang="zh-CN" altLang="en-US">
                <a:latin typeface="Times New Roman" panose="02020603050405020304" charset="0"/>
              </a:endParaRPr>
            </a:p>
          </p:txBody>
        </p:sp>
        <p:sp>
          <p:nvSpPr>
            <p:cNvPr id="167943" name="Rectangle 5"/>
            <p:cNvSpPr>
              <a:spLocks noChangeArrowheads="1"/>
            </p:cNvSpPr>
            <p:nvPr/>
          </p:nvSpPr>
          <p:spPr bwMode="auto">
            <a:xfrm>
              <a:off x="3535" y="1176"/>
              <a:ext cx="1402" cy="690"/>
            </a:xfrm>
            <a:prstGeom prst="rect">
              <a:avLst/>
            </a:prstGeom>
            <a:solidFill>
              <a:srgbClr val="FCFEDA"/>
            </a:solidFill>
            <a:ln w="28575">
              <a:solidFill>
                <a:schemeClr val="tx1"/>
              </a:solidFill>
              <a:miter lim="800000"/>
            </a:ln>
          </p:spPr>
          <p:txBody>
            <a:bodyPr/>
            <a:lstStyle/>
            <a:p>
              <a:endParaRPr lang="zh-CN" altLang="en-US">
                <a:latin typeface="Times New Roman" panose="02020603050405020304" charset="0"/>
              </a:endParaRPr>
            </a:p>
          </p:txBody>
        </p:sp>
        <p:sp>
          <p:nvSpPr>
            <p:cNvPr id="167944" name="Rectangle 6"/>
            <p:cNvSpPr>
              <a:spLocks noChangeArrowheads="1"/>
            </p:cNvSpPr>
            <p:nvPr/>
          </p:nvSpPr>
          <p:spPr bwMode="auto">
            <a:xfrm>
              <a:off x="1463" y="1176"/>
              <a:ext cx="1400" cy="690"/>
            </a:xfrm>
            <a:prstGeom prst="rect">
              <a:avLst/>
            </a:prstGeom>
            <a:solidFill>
              <a:srgbClr val="FCFEDA"/>
            </a:solidFill>
            <a:ln w="28575">
              <a:solidFill>
                <a:schemeClr val="tx1"/>
              </a:solidFill>
              <a:miter lim="800000"/>
            </a:ln>
          </p:spPr>
          <p:txBody>
            <a:bodyPr/>
            <a:lstStyle/>
            <a:p>
              <a:endParaRPr lang="zh-CN" altLang="en-US">
                <a:latin typeface="Times New Roman" panose="02020603050405020304" charset="0"/>
              </a:endParaRPr>
            </a:p>
          </p:txBody>
        </p:sp>
        <p:sp>
          <p:nvSpPr>
            <p:cNvPr id="167945" name="Rectangle 7"/>
            <p:cNvSpPr>
              <a:spLocks noChangeArrowheads="1"/>
            </p:cNvSpPr>
            <p:nvPr/>
          </p:nvSpPr>
          <p:spPr bwMode="auto">
            <a:xfrm>
              <a:off x="2094" y="3715"/>
              <a:ext cx="1686" cy="269"/>
            </a:xfrm>
            <a:prstGeom prst="rect">
              <a:avLst/>
            </a:prstGeom>
            <a:noFill/>
            <a:ln>
              <a:noFill/>
            </a:ln>
          </p:spPr>
          <p:txBody>
            <a:bodyPr wrap="none" lIns="0" tIns="0" rIns="0" bIns="0">
              <a:spAutoFit/>
            </a:bodyPr>
            <a:lstStyle/>
            <a:p>
              <a:r>
                <a:rPr lang="en-US" altLang="zh-CN" sz="2800" b="1">
                  <a:latin typeface="Times New Roman" panose="02020603050405020304" charset="0"/>
                </a:rPr>
                <a:t>16</a:t>
              </a:r>
              <a:r>
                <a:rPr lang="zh-CN" altLang="en-US" sz="2800" b="1">
                  <a:latin typeface="Times New Roman" panose="02020603050405020304" charset="0"/>
                </a:rPr>
                <a:t>选</a:t>
              </a:r>
              <a:r>
                <a:rPr lang="en-US" altLang="zh-CN" sz="2800" b="1">
                  <a:latin typeface="Times New Roman" panose="02020603050405020304" charset="0"/>
                </a:rPr>
                <a:t>1</a:t>
              </a:r>
              <a:r>
                <a:rPr lang="zh-CN" altLang="en-US" sz="2800" b="1">
                  <a:latin typeface="宋体" panose="02010600030101010101" pitchFamily="2" charset="-122"/>
                </a:rPr>
                <a:t>数据选择器</a:t>
              </a:r>
            </a:p>
          </p:txBody>
        </p:sp>
        <p:sp>
          <p:nvSpPr>
            <p:cNvPr id="167946" name="Rectangle 8"/>
            <p:cNvSpPr>
              <a:spLocks noChangeArrowheads="1"/>
            </p:cNvSpPr>
            <p:nvPr/>
          </p:nvSpPr>
          <p:spPr bwMode="auto">
            <a:xfrm>
              <a:off x="2104" y="1408"/>
              <a:ext cx="224"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(1)</a:t>
              </a:r>
            </a:p>
          </p:txBody>
        </p:sp>
        <p:sp>
          <p:nvSpPr>
            <p:cNvPr id="167947" name="Rectangle 9"/>
            <p:cNvSpPr>
              <a:spLocks noChangeArrowheads="1"/>
            </p:cNvSpPr>
            <p:nvPr/>
          </p:nvSpPr>
          <p:spPr bwMode="auto">
            <a:xfrm>
              <a:off x="3225" y="2974"/>
              <a:ext cx="80" cy="193"/>
            </a:xfrm>
            <a:prstGeom prst="rect">
              <a:avLst/>
            </a:prstGeom>
            <a:noFill/>
            <a:ln>
              <a:noFill/>
            </a:ln>
          </p:spPr>
          <p:txBody>
            <a:bodyPr wrap="none" lIns="0" tIns="0" rIns="0" bIns="0">
              <a:spAutoFit/>
            </a:bodyPr>
            <a:lstStyle/>
            <a:p>
              <a:r>
                <a:rPr lang="en-US" altLang="zh-CN" sz="2000" b="1">
                  <a:latin typeface="Times New Roman" panose="02020603050405020304" charset="0"/>
                </a:rPr>
                <a:t>1</a:t>
              </a:r>
            </a:p>
          </p:txBody>
        </p:sp>
        <p:sp>
          <p:nvSpPr>
            <p:cNvPr id="167948" name="Rectangle 10"/>
            <p:cNvSpPr>
              <a:spLocks noChangeArrowheads="1"/>
            </p:cNvSpPr>
            <p:nvPr/>
          </p:nvSpPr>
          <p:spPr bwMode="auto">
            <a:xfrm>
              <a:off x="1244" y="1151"/>
              <a:ext cx="221" cy="230"/>
            </a:xfrm>
            <a:prstGeom prst="rect">
              <a:avLst/>
            </a:prstGeom>
            <a:noFill/>
            <a:ln>
              <a:noFill/>
            </a:ln>
          </p:spPr>
          <p:txBody>
            <a:bodyPr lIns="0" tIns="0" rIns="0" bIns="0">
              <a:spAutoFit/>
            </a:bodyPr>
            <a:lstStyle/>
            <a:p>
              <a:r>
                <a:rPr lang="en-US" altLang="zh-CN" b="1" i="1">
                  <a:latin typeface="Times New Roman" panose="02020603050405020304" charset="0"/>
                </a:rPr>
                <a:t>A</a:t>
              </a:r>
              <a:r>
                <a:rPr lang="en-US" altLang="zh-CN" b="1" baseline="-25000">
                  <a:latin typeface="Times New Roman" panose="02020603050405020304" charset="0"/>
                </a:rPr>
                <a:t>2</a:t>
              </a:r>
            </a:p>
          </p:txBody>
        </p:sp>
        <p:sp>
          <p:nvSpPr>
            <p:cNvPr id="167949" name="Rectangle 11"/>
            <p:cNvSpPr>
              <a:spLocks noChangeArrowheads="1"/>
            </p:cNvSpPr>
            <p:nvPr/>
          </p:nvSpPr>
          <p:spPr bwMode="auto">
            <a:xfrm>
              <a:off x="1250" y="1311"/>
              <a:ext cx="192" cy="230"/>
            </a:xfrm>
            <a:prstGeom prst="rect">
              <a:avLst/>
            </a:prstGeom>
            <a:noFill/>
            <a:ln>
              <a:noFill/>
            </a:ln>
          </p:spPr>
          <p:txBody>
            <a:bodyPr wrap="none" lIns="0" tIns="0" rIns="0" bIns="0">
              <a:spAutoFit/>
            </a:bodyPr>
            <a:lstStyle/>
            <a:p>
              <a:r>
                <a:rPr lang="en-US" altLang="zh-CN" b="1" i="1">
                  <a:latin typeface="Times New Roman" panose="02020603050405020304" charset="0"/>
                </a:rPr>
                <a:t>A</a:t>
              </a:r>
              <a:r>
                <a:rPr lang="en-US" altLang="zh-CN" b="1" baseline="-25000">
                  <a:latin typeface="Times New Roman" panose="02020603050405020304" charset="0"/>
                </a:rPr>
                <a:t>1</a:t>
              </a:r>
            </a:p>
          </p:txBody>
        </p:sp>
        <p:sp>
          <p:nvSpPr>
            <p:cNvPr id="167950" name="Rectangle 12"/>
            <p:cNvSpPr>
              <a:spLocks noChangeArrowheads="1"/>
            </p:cNvSpPr>
            <p:nvPr/>
          </p:nvSpPr>
          <p:spPr bwMode="auto">
            <a:xfrm>
              <a:off x="1250" y="1473"/>
              <a:ext cx="181" cy="230"/>
            </a:xfrm>
            <a:prstGeom prst="rect">
              <a:avLst/>
            </a:prstGeom>
            <a:noFill/>
            <a:ln>
              <a:noFill/>
            </a:ln>
          </p:spPr>
          <p:txBody>
            <a:bodyPr wrap="none" lIns="0" tIns="0" rIns="0" bIns="0">
              <a:spAutoFit/>
            </a:bodyPr>
            <a:lstStyle/>
            <a:p>
              <a:r>
                <a:rPr lang="en-US" altLang="zh-CN" i="1">
                  <a:latin typeface="Times New Roman" panose="02020603050405020304" charset="0"/>
                </a:rPr>
                <a:t>A</a:t>
              </a:r>
              <a:r>
                <a:rPr lang="en-US" altLang="zh-CN" b="1" baseline="-25000">
                  <a:latin typeface="Times New Roman" panose="02020603050405020304" charset="0"/>
                </a:rPr>
                <a:t>0</a:t>
              </a:r>
            </a:p>
          </p:txBody>
        </p:sp>
        <p:sp>
          <p:nvSpPr>
            <p:cNvPr id="167951" name="Rectangle 13"/>
            <p:cNvSpPr>
              <a:spLocks noChangeArrowheads="1"/>
            </p:cNvSpPr>
            <p:nvPr/>
          </p:nvSpPr>
          <p:spPr bwMode="auto">
            <a:xfrm>
              <a:off x="3242" y="1446"/>
              <a:ext cx="192" cy="230"/>
            </a:xfrm>
            <a:prstGeom prst="rect">
              <a:avLst/>
            </a:prstGeom>
            <a:noFill/>
            <a:ln>
              <a:noFill/>
            </a:ln>
          </p:spPr>
          <p:txBody>
            <a:bodyPr wrap="none" lIns="0" tIns="0" rIns="0" bIns="0">
              <a:spAutoFit/>
            </a:bodyPr>
            <a:lstStyle/>
            <a:p>
              <a:r>
                <a:rPr lang="en-US" altLang="zh-CN" b="1" i="1">
                  <a:latin typeface="Times New Roman" panose="02020603050405020304" charset="0"/>
                </a:rPr>
                <a:t>A</a:t>
              </a:r>
              <a:r>
                <a:rPr lang="en-US" altLang="zh-CN" b="1" baseline="-25000">
                  <a:latin typeface="Times New Roman" panose="02020603050405020304" charset="0"/>
                </a:rPr>
                <a:t>0</a:t>
              </a:r>
            </a:p>
          </p:txBody>
        </p:sp>
        <p:sp>
          <p:nvSpPr>
            <p:cNvPr id="167952" name="Rectangle 14"/>
            <p:cNvSpPr>
              <a:spLocks noChangeArrowheads="1"/>
            </p:cNvSpPr>
            <p:nvPr/>
          </p:nvSpPr>
          <p:spPr bwMode="auto">
            <a:xfrm>
              <a:off x="3242" y="1268"/>
              <a:ext cx="192" cy="230"/>
            </a:xfrm>
            <a:prstGeom prst="rect">
              <a:avLst/>
            </a:prstGeom>
            <a:noFill/>
            <a:ln>
              <a:noFill/>
            </a:ln>
          </p:spPr>
          <p:txBody>
            <a:bodyPr wrap="none" lIns="0" tIns="0" rIns="0" bIns="0">
              <a:spAutoFit/>
            </a:bodyPr>
            <a:lstStyle/>
            <a:p>
              <a:r>
                <a:rPr lang="en-US" altLang="zh-CN" b="1" i="1">
                  <a:latin typeface="Times New Roman" panose="02020603050405020304" charset="0"/>
                </a:rPr>
                <a:t>A</a:t>
              </a:r>
              <a:r>
                <a:rPr lang="en-US" altLang="zh-CN" b="1" baseline="-25000">
                  <a:latin typeface="Times New Roman" panose="02020603050405020304" charset="0"/>
                </a:rPr>
                <a:t>1</a:t>
              </a:r>
            </a:p>
          </p:txBody>
        </p:sp>
        <p:sp>
          <p:nvSpPr>
            <p:cNvPr id="167953" name="Rectangle 15"/>
            <p:cNvSpPr>
              <a:spLocks noChangeArrowheads="1"/>
            </p:cNvSpPr>
            <p:nvPr/>
          </p:nvSpPr>
          <p:spPr bwMode="auto">
            <a:xfrm>
              <a:off x="3242" y="1091"/>
              <a:ext cx="192" cy="230"/>
            </a:xfrm>
            <a:prstGeom prst="rect">
              <a:avLst/>
            </a:prstGeom>
            <a:noFill/>
            <a:ln>
              <a:noFill/>
            </a:ln>
          </p:spPr>
          <p:txBody>
            <a:bodyPr wrap="none" lIns="0" tIns="0" rIns="0" bIns="0">
              <a:spAutoFit/>
            </a:bodyPr>
            <a:lstStyle/>
            <a:p>
              <a:r>
                <a:rPr lang="en-US" altLang="zh-CN" b="1" i="1">
                  <a:latin typeface="Times New Roman" panose="02020603050405020304" charset="0"/>
                </a:rPr>
                <a:t>A</a:t>
              </a:r>
              <a:r>
                <a:rPr lang="en-US" altLang="zh-CN" b="1" baseline="-25000">
                  <a:latin typeface="Times New Roman" panose="02020603050405020304" charset="0"/>
                </a:rPr>
                <a:t>2</a:t>
              </a:r>
            </a:p>
          </p:txBody>
        </p:sp>
        <p:sp>
          <p:nvSpPr>
            <p:cNvPr id="167954" name="Rectangle 16"/>
            <p:cNvSpPr>
              <a:spLocks noChangeArrowheads="1"/>
            </p:cNvSpPr>
            <p:nvPr/>
          </p:nvSpPr>
          <p:spPr bwMode="auto">
            <a:xfrm>
              <a:off x="4171" y="1408"/>
              <a:ext cx="224" cy="230"/>
            </a:xfrm>
            <a:prstGeom prst="rect">
              <a:avLst/>
            </a:prstGeom>
            <a:noFill/>
            <a:ln>
              <a:noFill/>
            </a:ln>
          </p:spPr>
          <p:txBody>
            <a:bodyPr wrap="none" lIns="0" tIns="0" rIns="0" bIns="0">
              <a:spAutoFit/>
            </a:bodyPr>
            <a:lstStyle/>
            <a:p>
              <a:r>
                <a:rPr lang="en-US" altLang="zh-CN" b="1">
                  <a:solidFill>
                    <a:srgbClr val="FF0000"/>
                  </a:solidFill>
                  <a:latin typeface="Times New Roman" panose="02020603050405020304" charset="0"/>
                </a:rPr>
                <a:t>(2)</a:t>
              </a:r>
            </a:p>
          </p:txBody>
        </p:sp>
        <p:sp>
          <p:nvSpPr>
            <p:cNvPr id="167955" name="Rectangle 17"/>
            <p:cNvSpPr>
              <a:spLocks noChangeArrowheads="1"/>
            </p:cNvSpPr>
            <p:nvPr/>
          </p:nvSpPr>
          <p:spPr bwMode="auto">
            <a:xfrm>
              <a:off x="4473" y="616"/>
              <a:ext cx="217" cy="173"/>
            </a:xfrm>
            <a:prstGeom prst="rect">
              <a:avLst/>
            </a:prstGeom>
            <a:noFill/>
            <a:ln>
              <a:noFill/>
            </a:ln>
          </p:spPr>
          <p:txBody>
            <a:bodyPr wrap="none" lIns="0" tIns="0" rIns="0" bIns="0">
              <a:spAutoFit/>
            </a:bodyPr>
            <a:lstStyle/>
            <a:p>
              <a:r>
                <a:rPr lang="en-US" altLang="zh-CN" sz="1800" b="1">
                  <a:latin typeface="Times New Roman" panose="02020603050405020304" charset="0"/>
                </a:rPr>
                <a:t>≥1</a:t>
              </a:r>
            </a:p>
          </p:txBody>
        </p:sp>
        <p:sp>
          <p:nvSpPr>
            <p:cNvPr id="167956" name="Rectangle 18"/>
            <p:cNvSpPr>
              <a:spLocks noChangeArrowheads="1"/>
            </p:cNvSpPr>
            <p:nvPr/>
          </p:nvSpPr>
          <p:spPr bwMode="auto">
            <a:xfrm>
              <a:off x="5189" y="640"/>
              <a:ext cx="137" cy="26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Y</a:t>
              </a:r>
            </a:p>
          </p:txBody>
        </p:sp>
        <p:sp>
          <p:nvSpPr>
            <p:cNvPr id="167957" name="Rectangle 19"/>
            <p:cNvSpPr>
              <a:spLocks noChangeArrowheads="1"/>
            </p:cNvSpPr>
            <p:nvPr/>
          </p:nvSpPr>
          <p:spPr bwMode="auto">
            <a:xfrm>
              <a:off x="1996" y="1861"/>
              <a:ext cx="168"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7</a:t>
              </a:r>
            </a:p>
          </p:txBody>
        </p:sp>
        <p:sp>
          <p:nvSpPr>
            <p:cNvPr id="167958" name="Rectangle 20"/>
            <p:cNvSpPr>
              <a:spLocks noChangeArrowheads="1"/>
            </p:cNvSpPr>
            <p:nvPr/>
          </p:nvSpPr>
          <p:spPr bwMode="auto">
            <a:xfrm>
              <a:off x="2179" y="1876"/>
              <a:ext cx="168"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6</a:t>
              </a:r>
            </a:p>
          </p:txBody>
        </p:sp>
        <p:sp>
          <p:nvSpPr>
            <p:cNvPr id="167959" name="Rectangle 21"/>
            <p:cNvSpPr>
              <a:spLocks noChangeArrowheads="1"/>
            </p:cNvSpPr>
            <p:nvPr/>
          </p:nvSpPr>
          <p:spPr bwMode="auto">
            <a:xfrm>
              <a:off x="2525" y="1876"/>
              <a:ext cx="168"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1</a:t>
              </a:r>
            </a:p>
          </p:txBody>
        </p:sp>
        <p:sp>
          <p:nvSpPr>
            <p:cNvPr id="167960" name="Rectangle 22"/>
            <p:cNvSpPr>
              <a:spLocks noChangeArrowheads="1"/>
            </p:cNvSpPr>
            <p:nvPr/>
          </p:nvSpPr>
          <p:spPr bwMode="auto">
            <a:xfrm>
              <a:off x="2707" y="1876"/>
              <a:ext cx="168"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0</a:t>
              </a:r>
            </a:p>
          </p:txBody>
        </p:sp>
        <p:sp>
          <p:nvSpPr>
            <p:cNvPr id="167961" name="Rectangle 23"/>
            <p:cNvSpPr>
              <a:spLocks noChangeArrowheads="1"/>
            </p:cNvSpPr>
            <p:nvPr/>
          </p:nvSpPr>
          <p:spPr bwMode="auto">
            <a:xfrm>
              <a:off x="4000" y="1897"/>
              <a:ext cx="220"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15</a:t>
              </a:r>
            </a:p>
          </p:txBody>
        </p:sp>
        <p:sp>
          <p:nvSpPr>
            <p:cNvPr id="167962" name="Rectangle 24"/>
            <p:cNvSpPr>
              <a:spLocks noChangeArrowheads="1"/>
            </p:cNvSpPr>
            <p:nvPr/>
          </p:nvSpPr>
          <p:spPr bwMode="auto">
            <a:xfrm>
              <a:off x="4249" y="1901"/>
              <a:ext cx="221" cy="192"/>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14</a:t>
              </a:r>
            </a:p>
          </p:txBody>
        </p:sp>
        <p:sp>
          <p:nvSpPr>
            <p:cNvPr id="167963" name="Rectangle 25"/>
            <p:cNvSpPr>
              <a:spLocks noChangeArrowheads="1"/>
            </p:cNvSpPr>
            <p:nvPr/>
          </p:nvSpPr>
          <p:spPr bwMode="auto">
            <a:xfrm>
              <a:off x="4628" y="1910"/>
              <a:ext cx="168" cy="191"/>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9</a:t>
              </a:r>
            </a:p>
          </p:txBody>
        </p:sp>
        <p:sp>
          <p:nvSpPr>
            <p:cNvPr id="167964" name="Rectangle 26"/>
            <p:cNvSpPr>
              <a:spLocks noChangeArrowheads="1"/>
            </p:cNvSpPr>
            <p:nvPr/>
          </p:nvSpPr>
          <p:spPr bwMode="auto">
            <a:xfrm>
              <a:off x="4805" y="1910"/>
              <a:ext cx="168" cy="191"/>
            </a:xfrm>
            <a:prstGeom prst="rect">
              <a:avLst/>
            </a:prstGeom>
            <a:noFill/>
            <a:ln>
              <a:noFill/>
            </a:ln>
          </p:spPr>
          <p:txBody>
            <a:bodyPr wrap="none" lIns="0" tIns="0" rIns="0" bIns="0">
              <a:spAutoFit/>
            </a:bodyPr>
            <a:lstStyle/>
            <a:p>
              <a:r>
                <a:rPr lang="en-US" altLang="zh-CN" sz="2000" b="1" i="1">
                  <a:latin typeface="Times New Roman" panose="02020603050405020304" charset="0"/>
                </a:rPr>
                <a:t>D</a:t>
              </a:r>
              <a:r>
                <a:rPr lang="en-US" altLang="zh-CN" sz="2000" b="1" baseline="-25000">
                  <a:latin typeface="Times New Roman" panose="02020603050405020304" charset="0"/>
                </a:rPr>
                <a:t>8</a:t>
              </a:r>
            </a:p>
          </p:txBody>
        </p:sp>
        <p:sp>
          <p:nvSpPr>
            <p:cNvPr id="167965" name="Rectangle 27"/>
            <p:cNvSpPr>
              <a:spLocks noChangeArrowheads="1"/>
            </p:cNvSpPr>
            <p:nvPr/>
          </p:nvSpPr>
          <p:spPr bwMode="auto">
            <a:xfrm>
              <a:off x="4473" y="1905"/>
              <a:ext cx="120" cy="192"/>
            </a:xfrm>
            <a:prstGeom prst="rect">
              <a:avLst/>
            </a:prstGeom>
            <a:noFill/>
            <a:ln>
              <a:noFill/>
            </a:ln>
          </p:spPr>
          <p:txBody>
            <a:bodyPr wrap="none" lIns="0" tIns="0" rIns="0" bIns="0">
              <a:spAutoFit/>
            </a:bodyPr>
            <a:lstStyle/>
            <a:p>
              <a:r>
                <a:rPr lang="en-US" altLang="zh-CN" sz="2000" b="1">
                  <a:latin typeface="Times New Roman" panose="02020603050405020304" charset="0"/>
                </a:rPr>
                <a:t>...</a:t>
              </a:r>
            </a:p>
          </p:txBody>
        </p:sp>
        <p:sp>
          <p:nvSpPr>
            <p:cNvPr id="167966" name="Rectangle 28"/>
            <p:cNvSpPr>
              <a:spLocks noChangeArrowheads="1"/>
            </p:cNvSpPr>
            <p:nvPr/>
          </p:nvSpPr>
          <p:spPr bwMode="auto">
            <a:xfrm>
              <a:off x="3935" y="3463"/>
              <a:ext cx="267" cy="230"/>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15</a:t>
              </a:r>
            </a:p>
          </p:txBody>
        </p:sp>
        <p:sp>
          <p:nvSpPr>
            <p:cNvPr id="167967" name="Rectangle 29"/>
            <p:cNvSpPr>
              <a:spLocks noChangeArrowheads="1"/>
            </p:cNvSpPr>
            <p:nvPr/>
          </p:nvSpPr>
          <p:spPr bwMode="auto">
            <a:xfrm>
              <a:off x="4204" y="3466"/>
              <a:ext cx="267" cy="230"/>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14</a:t>
              </a:r>
            </a:p>
          </p:txBody>
        </p:sp>
        <p:sp>
          <p:nvSpPr>
            <p:cNvPr id="167968" name="Rectangle 30"/>
            <p:cNvSpPr>
              <a:spLocks noChangeArrowheads="1"/>
            </p:cNvSpPr>
            <p:nvPr/>
          </p:nvSpPr>
          <p:spPr bwMode="auto">
            <a:xfrm>
              <a:off x="4420" y="3471"/>
              <a:ext cx="144" cy="230"/>
            </a:xfrm>
            <a:prstGeom prst="rect">
              <a:avLst/>
            </a:prstGeom>
            <a:noFill/>
            <a:ln>
              <a:noFill/>
            </a:ln>
          </p:spPr>
          <p:txBody>
            <a:bodyPr wrap="none" lIns="0" tIns="0" rIns="0" bIns="0">
              <a:spAutoFit/>
            </a:bodyPr>
            <a:lstStyle/>
            <a:p>
              <a:r>
                <a:rPr lang="en-US" altLang="zh-CN" b="1">
                  <a:latin typeface="Times New Roman" panose="02020603050405020304" charset="0"/>
                </a:rPr>
                <a:t>...</a:t>
              </a:r>
            </a:p>
          </p:txBody>
        </p:sp>
        <p:sp>
          <p:nvSpPr>
            <p:cNvPr id="167969" name="Rectangle 31"/>
            <p:cNvSpPr>
              <a:spLocks noChangeArrowheads="1"/>
            </p:cNvSpPr>
            <p:nvPr/>
          </p:nvSpPr>
          <p:spPr bwMode="auto">
            <a:xfrm>
              <a:off x="4634" y="3471"/>
              <a:ext cx="203" cy="230"/>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9</a:t>
              </a:r>
            </a:p>
          </p:txBody>
        </p:sp>
        <p:sp>
          <p:nvSpPr>
            <p:cNvPr id="167970" name="Rectangle 32"/>
            <p:cNvSpPr>
              <a:spLocks noChangeArrowheads="1"/>
            </p:cNvSpPr>
            <p:nvPr/>
          </p:nvSpPr>
          <p:spPr bwMode="auto">
            <a:xfrm>
              <a:off x="4822" y="3471"/>
              <a:ext cx="203" cy="230"/>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8</a:t>
              </a:r>
            </a:p>
          </p:txBody>
        </p:sp>
        <p:sp>
          <p:nvSpPr>
            <p:cNvPr id="167971" name="Rectangle 33"/>
            <p:cNvSpPr>
              <a:spLocks noChangeArrowheads="1"/>
            </p:cNvSpPr>
            <p:nvPr/>
          </p:nvSpPr>
          <p:spPr bwMode="auto">
            <a:xfrm>
              <a:off x="2330" y="1846"/>
              <a:ext cx="120" cy="192"/>
            </a:xfrm>
            <a:prstGeom prst="rect">
              <a:avLst/>
            </a:prstGeom>
            <a:noFill/>
            <a:ln>
              <a:noFill/>
            </a:ln>
          </p:spPr>
          <p:txBody>
            <a:bodyPr wrap="none" lIns="0" tIns="0" rIns="0" bIns="0">
              <a:spAutoFit/>
            </a:bodyPr>
            <a:lstStyle/>
            <a:p>
              <a:r>
                <a:rPr lang="en-US" altLang="zh-CN" sz="2000" b="1">
                  <a:latin typeface="Times New Roman" panose="02020603050405020304" charset="0"/>
                </a:rPr>
                <a:t>...</a:t>
              </a:r>
            </a:p>
          </p:txBody>
        </p:sp>
        <p:sp>
          <p:nvSpPr>
            <p:cNvPr id="167972" name="Rectangle 34"/>
            <p:cNvSpPr>
              <a:spLocks noChangeArrowheads="1"/>
            </p:cNvSpPr>
            <p:nvPr/>
          </p:nvSpPr>
          <p:spPr bwMode="auto">
            <a:xfrm>
              <a:off x="2657" y="3478"/>
              <a:ext cx="203" cy="229"/>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0</a:t>
              </a:r>
            </a:p>
          </p:txBody>
        </p:sp>
        <p:sp>
          <p:nvSpPr>
            <p:cNvPr id="167973" name="Rectangle 35"/>
            <p:cNvSpPr>
              <a:spLocks noChangeArrowheads="1"/>
            </p:cNvSpPr>
            <p:nvPr/>
          </p:nvSpPr>
          <p:spPr bwMode="auto">
            <a:xfrm>
              <a:off x="2473" y="3478"/>
              <a:ext cx="203" cy="229"/>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1</a:t>
              </a:r>
            </a:p>
          </p:txBody>
        </p:sp>
        <p:sp>
          <p:nvSpPr>
            <p:cNvPr id="167974" name="Rectangle 36"/>
            <p:cNvSpPr>
              <a:spLocks noChangeArrowheads="1"/>
            </p:cNvSpPr>
            <p:nvPr/>
          </p:nvSpPr>
          <p:spPr bwMode="auto">
            <a:xfrm>
              <a:off x="2280" y="3448"/>
              <a:ext cx="144" cy="230"/>
            </a:xfrm>
            <a:prstGeom prst="rect">
              <a:avLst/>
            </a:prstGeom>
            <a:noFill/>
            <a:ln>
              <a:noFill/>
            </a:ln>
          </p:spPr>
          <p:txBody>
            <a:bodyPr wrap="none" lIns="0" tIns="0" rIns="0" bIns="0">
              <a:spAutoFit/>
            </a:bodyPr>
            <a:lstStyle/>
            <a:p>
              <a:r>
                <a:rPr lang="en-US" altLang="zh-CN" b="1">
                  <a:solidFill>
                    <a:srgbClr val="000099"/>
                  </a:solidFill>
                  <a:latin typeface="Times New Roman" panose="02020603050405020304" charset="0"/>
                </a:rPr>
                <a:t>...</a:t>
              </a:r>
            </a:p>
          </p:txBody>
        </p:sp>
        <p:sp>
          <p:nvSpPr>
            <p:cNvPr id="167975" name="Rectangle 37"/>
            <p:cNvSpPr>
              <a:spLocks noChangeArrowheads="1"/>
            </p:cNvSpPr>
            <p:nvPr/>
          </p:nvSpPr>
          <p:spPr bwMode="auto">
            <a:xfrm>
              <a:off x="2101" y="3478"/>
              <a:ext cx="203" cy="229"/>
            </a:xfrm>
            <a:prstGeom prst="rect">
              <a:avLst/>
            </a:prstGeom>
            <a:noFill/>
            <a:ln>
              <a:noFill/>
            </a:ln>
          </p:spPr>
          <p:txBody>
            <a:bodyPr wrap="none"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6</a:t>
              </a:r>
            </a:p>
          </p:txBody>
        </p:sp>
        <p:sp>
          <p:nvSpPr>
            <p:cNvPr id="167976" name="Rectangle 38"/>
            <p:cNvSpPr>
              <a:spLocks noChangeArrowheads="1"/>
            </p:cNvSpPr>
            <p:nvPr/>
          </p:nvSpPr>
          <p:spPr bwMode="auto">
            <a:xfrm flipH="1">
              <a:off x="1885" y="3478"/>
              <a:ext cx="294" cy="229"/>
            </a:xfrm>
            <a:prstGeom prst="rect">
              <a:avLst/>
            </a:prstGeom>
            <a:noFill/>
            <a:ln>
              <a:noFill/>
            </a:ln>
          </p:spPr>
          <p:txBody>
            <a:bodyPr lIns="0" tIns="0" rIns="0" bIns="0">
              <a:spAutoFit/>
            </a:bodyPr>
            <a:lstStyle/>
            <a:p>
              <a:r>
                <a:rPr lang="en-US" altLang="zh-CN" b="1" i="1">
                  <a:latin typeface="Times New Roman" panose="02020603050405020304" charset="0"/>
                </a:rPr>
                <a:t>D</a:t>
              </a:r>
              <a:r>
                <a:rPr lang="en-US" altLang="zh-CN" b="1" baseline="-25000">
                  <a:latin typeface="Times New Roman" panose="02020603050405020304" charset="0"/>
                </a:rPr>
                <a:t>7</a:t>
              </a:r>
            </a:p>
          </p:txBody>
        </p:sp>
        <p:sp>
          <p:nvSpPr>
            <p:cNvPr id="167977" name="Rectangle 39"/>
            <p:cNvSpPr>
              <a:spLocks noChangeArrowheads="1"/>
            </p:cNvSpPr>
            <p:nvPr/>
          </p:nvSpPr>
          <p:spPr bwMode="auto">
            <a:xfrm>
              <a:off x="3812" y="1898"/>
              <a:ext cx="89" cy="192"/>
            </a:xfrm>
            <a:prstGeom prst="rect">
              <a:avLst/>
            </a:prstGeom>
            <a:noFill/>
            <a:ln>
              <a:noFill/>
            </a:ln>
          </p:spPr>
          <p:txBody>
            <a:bodyPr wrap="none" lIns="0" tIns="0" rIns="0" bIns="0">
              <a:spAutoFit/>
            </a:bodyPr>
            <a:lstStyle/>
            <a:p>
              <a:r>
                <a:rPr lang="en-US" altLang="zh-CN" sz="2000" b="1" i="1">
                  <a:latin typeface="Times New Roman" panose="02020603050405020304" charset="0"/>
                </a:rPr>
                <a:t>S</a:t>
              </a:r>
            </a:p>
          </p:txBody>
        </p:sp>
        <p:sp>
          <p:nvSpPr>
            <p:cNvPr id="167978" name="Rectangle 40"/>
            <p:cNvSpPr>
              <a:spLocks noChangeArrowheads="1"/>
            </p:cNvSpPr>
            <p:nvPr/>
          </p:nvSpPr>
          <p:spPr bwMode="auto">
            <a:xfrm>
              <a:off x="1732" y="1897"/>
              <a:ext cx="89" cy="192"/>
            </a:xfrm>
            <a:prstGeom prst="rect">
              <a:avLst/>
            </a:prstGeom>
            <a:noFill/>
            <a:ln>
              <a:noFill/>
            </a:ln>
          </p:spPr>
          <p:txBody>
            <a:bodyPr wrap="none" lIns="0" tIns="0" rIns="0" bIns="0">
              <a:spAutoFit/>
            </a:bodyPr>
            <a:lstStyle/>
            <a:p>
              <a:r>
                <a:rPr lang="en-US" altLang="zh-CN" sz="2000" b="1">
                  <a:latin typeface="Times New Roman" panose="02020603050405020304" charset="0"/>
                </a:rPr>
                <a:t>S</a:t>
              </a:r>
            </a:p>
          </p:txBody>
        </p:sp>
        <p:sp>
          <p:nvSpPr>
            <p:cNvPr id="167979" name="Rectangle 41"/>
            <p:cNvSpPr>
              <a:spLocks noChangeArrowheads="1"/>
            </p:cNvSpPr>
            <p:nvPr/>
          </p:nvSpPr>
          <p:spPr bwMode="auto">
            <a:xfrm>
              <a:off x="348" y="2039"/>
              <a:ext cx="149" cy="26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A</a:t>
              </a:r>
            </a:p>
          </p:txBody>
        </p:sp>
        <p:sp>
          <p:nvSpPr>
            <p:cNvPr id="167980" name="Rectangle 42"/>
            <p:cNvSpPr>
              <a:spLocks noChangeArrowheads="1"/>
            </p:cNvSpPr>
            <p:nvPr/>
          </p:nvSpPr>
          <p:spPr bwMode="auto">
            <a:xfrm>
              <a:off x="336" y="2258"/>
              <a:ext cx="149" cy="26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B</a:t>
              </a:r>
            </a:p>
          </p:txBody>
        </p:sp>
        <p:sp>
          <p:nvSpPr>
            <p:cNvPr id="167981" name="Rectangle 43"/>
            <p:cNvSpPr>
              <a:spLocks noChangeArrowheads="1"/>
            </p:cNvSpPr>
            <p:nvPr/>
          </p:nvSpPr>
          <p:spPr bwMode="auto">
            <a:xfrm>
              <a:off x="345" y="2466"/>
              <a:ext cx="149" cy="26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C</a:t>
              </a:r>
            </a:p>
          </p:txBody>
        </p:sp>
        <p:sp>
          <p:nvSpPr>
            <p:cNvPr id="167982" name="Rectangle 44"/>
            <p:cNvSpPr>
              <a:spLocks noChangeArrowheads="1"/>
            </p:cNvSpPr>
            <p:nvPr/>
          </p:nvSpPr>
          <p:spPr bwMode="auto">
            <a:xfrm>
              <a:off x="372" y="2927"/>
              <a:ext cx="125" cy="269"/>
            </a:xfrm>
            <a:prstGeom prst="rect">
              <a:avLst/>
            </a:prstGeom>
            <a:noFill/>
            <a:ln>
              <a:noFill/>
            </a:ln>
          </p:spPr>
          <p:txBody>
            <a:bodyPr wrap="none" lIns="0" tIns="0" rIns="0" bIns="0">
              <a:spAutoFit/>
            </a:bodyPr>
            <a:lstStyle/>
            <a:p>
              <a:r>
                <a:rPr lang="en-US" altLang="zh-CN" sz="2800" b="1" i="1">
                  <a:solidFill>
                    <a:srgbClr val="FF0000"/>
                  </a:solidFill>
                  <a:latin typeface="Times New Roman" panose="02020603050405020304" charset="0"/>
                </a:rPr>
                <a:t>S</a:t>
              </a:r>
            </a:p>
          </p:txBody>
        </p:sp>
        <p:sp>
          <p:nvSpPr>
            <p:cNvPr id="167983" name="Rectangle 45"/>
            <p:cNvSpPr>
              <a:spLocks noChangeArrowheads="1"/>
            </p:cNvSpPr>
            <p:nvPr/>
          </p:nvSpPr>
          <p:spPr bwMode="auto">
            <a:xfrm>
              <a:off x="2173" y="853"/>
              <a:ext cx="213" cy="269"/>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1</a:t>
              </a:r>
            </a:p>
          </p:txBody>
        </p:sp>
        <p:sp>
          <p:nvSpPr>
            <p:cNvPr id="167984" name="Rectangle 46"/>
            <p:cNvSpPr>
              <a:spLocks noChangeArrowheads="1"/>
            </p:cNvSpPr>
            <p:nvPr/>
          </p:nvSpPr>
          <p:spPr bwMode="auto">
            <a:xfrm>
              <a:off x="3939" y="866"/>
              <a:ext cx="213" cy="269"/>
            </a:xfrm>
            <a:prstGeom prst="rect">
              <a:avLst/>
            </a:prstGeom>
            <a:noFill/>
            <a:ln>
              <a:noFill/>
            </a:ln>
          </p:spPr>
          <p:txBody>
            <a:bodyPr wrap="none" lIns="0" tIns="0" rIns="0" bIns="0">
              <a:spAutoFit/>
            </a:bodyPr>
            <a:lstStyle/>
            <a:p>
              <a:r>
                <a:rPr lang="en-US" altLang="zh-CN" sz="2800" b="1" i="1">
                  <a:solidFill>
                    <a:srgbClr val="000099"/>
                  </a:solidFill>
                  <a:latin typeface="Times New Roman" panose="02020603050405020304" charset="0"/>
                </a:rPr>
                <a:t>Y</a:t>
              </a:r>
              <a:r>
                <a:rPr lang="en-US" altLang="zh-CN" sz="2800" b="1" baseline="-25000">
                  <a:solidFill>
                    <a:srgbClr val="000099"/>
                  </a:solidFill>
                  <a:latin typeface="Times New Roman" panose="02020603050405020304" charset="0"/>
                </a:rPr>
                <a:t>3</a:t>
              </a:r>
            </a:p>
          </p:txBody>
        </p:sp>
        <p:sp>
          <p:nvSpPr>
            <p:cNvPr id="167985" name="Line 47"/>
            <p:cNvSpPr>
              <a:spLocks noChangeShapeType="1"/>
            </p:cNvSpPr>
            <p:nvPr/>
          </p:nvSpPr>
          <p:spPr bwMode="auto">
            <a:xfrm flipH="1">
              <a:off x="947" y="1350"/>
              <a:ext cx="51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86" name="Line 48"/>
            <p:cNvSpPr>
              <a:spLocks noChangeShapeType="1"/>
            </p:cNvSpPr>
            <p:nvPr/>
          </p:nvSpPr>
          <p:spPr bwMode="auto">
            <a:xfrm flipH="1">
              <a:off x="1124" y="1522"/>
              <a:ext cx="339" cy="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87" name="Line 49"/>
            <p:cNvSpPr>
              <a:spLocks noChangeShapeType="1"/>
            </p:cNvSpPr>
            <p:nvPr/>
          </p:nvSpPr>
          <p:spPr bwMode="auto">
            <a:xfrm flipH="1">
              <a:off x="1302" y="1695"/>
              <a:ext cx="161"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88" name="Line 50"/>
            <p:cNvSpPr>
              <a:spLocks noChangeShapeType="1"/>
            </p:cNvSpPr>
            <p:nvPr/>
          </p:nvSpPr>
          <p:spPr bwMode="auto">
            <a:xfrm flipH="1">
              <a:off x="3373" y="1695"/>
              <a:ext cx="16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89" name="Line 51"/>
            <p:cNvSpPr>
              <a:spLocks noChangeShapeType="1"/>
            </p:cNvSpPr>
            <p:nvPr/>
          </p:nvSpPr>
          <p:spPr bwMode="auto">
            <a:xfrm flipH="1">
              <a:off x="3019" y="1350"/>
              <a:ext cx="516"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0" name="Line 52"/>
            <p:cNvSpPr>
              <a:spLocks noChangeShapeType="1"/>
            </p:cNvSpPr>
            <p:nvPr/>
          </p:nvSpPr>
          <p:spPr bwMode="auto">
            <a:xfrm flipH="1">
              <a:off x="3198" y="1522"/>
              <a:ext cx="337" cy="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1" name="Line 53"/>
            <p:cNvSpPr>
              <a:spLocks noChangeShapeType="1"/>
            </p:cNvSpPr>
            <p:nvPr/>
          </p:nvSpPr>
          <p:spPr bwMode="auto">
            <a:xfrm>
              <a:off x="4775" y="802"/>
              <a:ext cx="313"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2" name="Freeform 54"/>
            <p:cNvSpPr/>
            <p:nvPr/>
          </p:nvSpPr>
          <p:spPr bwMode="auto">
            <a:xfrm>
              <a:off x="5088" y="770"/>
              <a:ext cx="63" cy="64"/>
            </a:xfrm>
            <a:custGeom>
              <a:avLst/>
              <a:gdLst>
                <a:gd name="T0" fmla="*/ 524 w 51"/>
                <a:gd name="T1" fmla="*/ 256 h 52"/>
                <a:gd name="T2" fmla="*/ 452 w 51"/>
                <a:gd name="T3" fmla="*/ 90 h 52"/>
                <a:gd name="T4" fmla="*/ 267 w 51"/>
                <a:gd name="T5" fmla="*/ 0 h 52"/>
                <a:gd name="T6" fmla="*/ 75 w 51"/>
                <a:gd name="T7" fmla="*/ 90 h 52"/>
                <a:gd name="T8" fmla="*/ 0 w 51"/>
                <a:gd name="T9" fmla="*/ 256 h 52"/>
                <a:gd name="T10" fmla="*/ 75 w 51"/>
                <a:gd name="T11" fmla="*/ 439 h 52"/>
                <a:gd name="T12" fmla="*/ 267 w 51"/>
                <a:gd name="T13" fmla="*/ 510 h 52"/>
                <a:gd name="T14" fmla="*/ 452 w 51"/>
                <a:gd name="T15" fmla="*/ 439 h 52"/>
                <a:gd name="T16" fmla="*/ 524 w 51"/>
                <a:gd name="T17" fmla="*/ 256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2"/>
                <a:gd name="T29" fmla="*/ 51 w 51"/>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2">
                  <a:moveTo>
                    <a:pt x="51" y="26"/>
                  </a:moveTo>
                  <a:lnTo>
                    <a:pt x="44" y="9"/>
                  </a:lnTo>
                  <a:lnTo>
                    <a:pt x="26" y="0"/>
                  </a:lnTo>
                  <a:lnTo>
                    <a:pt x="7" y="9"/>
                  </a:lnTo>
                  <a:lnTo>
                    <a:pt x="0" y="26"/>
                  </a:lnTo>
                  <a:lnTo>
                    <a:pt x="7" y="45"/>
                  </a:lnTo>
                  <a:lnTo>
                    <a:pt x="26" y="52"/>
                  </a:lnTo>
                  <a:lnTo>
                    <a:pt x="44" y="45"/>
                  </a:lnTo>
                  <a:lnTo>
                    <a:pt x="51"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7993" name="Line 55"/>
            <p:cNvSpPr>
              <a:spLocks noChangeShapeType="1"/>
            </p:cNvSpPr>
            <p:nvPr/>
          </p:nvSpPr>
          <p:spPr bwMode="auto">
            <a:xfrm flipH="1">
              <a:off x="2163" y="656"/>
              <a:ext cx="225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4" name="Line 56"/>
            <p:cNvSpPr>
              <a:spLocks noChangeShapeType="1"/>
            </p:cNvSpPr>
            <p:nvPr/>
          </p:nvSpPr>
          <p:spPr bwMode="auto">
            <a:xfrm>
              <a:off x="2163" y="656"/>
              <a:ext cx="1" cy="52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5" name="Line 57"/>
            <p:cNvSpPr>
              <a:spLocks noChangeShapeType="1"/>
            </p:cNvSpPr>
            <p:nvPr/>
          </p:nvSpPr>
          <p:spPr bwMode="auto">
            <a:xfrm>
              <a:off x="3019" y="1350"/>
              <a:ext cx="1" cy="88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6" name="Line 58"/>
            <p:cNvSpPr>
              <a:spLocks noChangeShapeType="1"/>
            </p:cNvSpPr>
            <p:nvPr/>
          </p:nvSpPr>
          <p:spPr bwMode="auto">
            <a:xfrm flipH="1">
              <a:off x="623" y="2230"/>
              <a:ext cx="2396" cy="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7" name="Line 59"/>
            <p:cNvSpPr>
              <a:spLocks noChangeShapeType="1"/>
            </p:cNvSpPr>
            <p:nvPr/>
          </p:nvSpPr>
          <p:spPr bwMode="auto">
            <a:xfrm>
              <a:off x="3198" y="1522"/>
              <a:ext cx="1" cy="89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8" name="Line 60"/>
            <p:cNvSpPr>
              <a:spLocks noChangeShapeType="1"/>
            </p:cNvSpPr>
            <p:nvPr/>
          </p:nvSpPr>
          <p:spPr bwMode="auto">
            <a:xfrm flipH="1">
              <a:off x="623" y="2420"/>
              <a:ext cx="2575"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7999" name="Line 61"/>
            <p:cNvSpPr>
              <a:spLocks noChangeShapeType="1"/>
            </p:cNvSpPr>
            <p:nvPr/>
          </p:nvSpPr>
          <p:spPr bwMode="auto">
            <a:xfrm>
              <a:off x="3373" y="1695"/>
              <a:ext cx="1" cy="885"/>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0" name="Line 62"/>
            <p:cNvSpPr>
              <a:spLocks noChangeShapeType="1"/>
            </p:cNvSpPr>
            <p:nvPr/>
          </p:nvSpPr>
          <p:spPr bwMode="auto">
            <a:xfrm flipH="1">
              <a:off x="623" y="2580"/>
              <a:ext cx="2750"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1" name="Line 63"/>
            <p:cNvSpPr>
              <a:spLocks noChangeShapeType="1"/>
            </p:cNvSpPr>
            <p:nvPr/>
          </p:nvSpPr>
          <p:spPr bwMode="auto">
            <a:xfrm>
              <a:off x="1990" y="1866"/>
              <a:ext cx="2"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2" name="Freeform 64"/>
            <p:cNvSpPr/>
            <p:nvPr/>
          </p:nvSpPr>
          <p:spPr bwMode="auto">
            <a:xfrm>
              <a:off x="1958" y="3414"/>
              <a:ext cx="62" cy="64"/>
            </a:xfrm>
            <a:custGeom>
              <a:avLst/>
              <a:gdLst>
                <a:gd name="T0" fmla="*/ 434 w 51"/>
                <a:gd name="T1" fmla="*/ 302 h 51"/>
                <a:gd name="T2" fmla="*/ 372 w 51"/>
                <a:gd name="T3" fmla="*/ 88 h 51"/>
                <a:gd name="T4" fmla="*/ 224 w 51"/>
                <a:gd name="T5" fmla="*/ 0 h 51"/>
                <a:gd name="T6" fmla="*/ 61 w 51"/>
                <a:gd name="T7" fmla="*/ 88 h 51"/>
                <a:gd name="T8" fmla="*/ 0 w 51"/>
                <a:gd name="T9" fmla="*/ 302 h 51"/>
                <a:gd name="T10" fmla="*/ 61 w 51"/>
                <a:gd name="T11" fmla="*/ 536 h 51"/>
                <a:gd name="T12" fmla="*/ 224 w 51"/>
                <a:gd name="T13" fmla="*/ 612 h 51"/>
                <a:gd name="T14" fmla="*/ 372 w 51"/>
                <a:gd name="T15" fmla="*/ 536 h 51"/>
                <a:gd name="T16" fmla="*/ 43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6" y="0"/>
                  </a:lnTo>
                  <a:lnTo>
                    <a:pt x="7" y="7"/>
                  </a:lnTo>
                  <a:lnTo>
                    <a:pt x="0" y="25"/>
                  </a:lnTo>
                  <a:lnTo>
                    <a:pt x="7" y="44"/>
                  </a:lnTo>
                  <a:lnTo>
                    <a:pt x="26"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03" name="Line 65"/>
            <p:cNvSpPr>
              <a:spLocks noChangeShapeType="1"/>
            </p:cNvSpPr>
            <p:nvPr/>
          </p:nvSpPr>
          <p:spPr bwMode="auto">
            <a:xfrm>
              <a:off x="2163" y="1866"/>
              <a:ext cx="1"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4" name="Freeform 66"/>
            <p:cNvSpPr/>
            <p:nvPr/>
          </p:nvSpPr>
          <p:spPr bwMode="auto">
            <a:xfrm>
              <a:off x="2132" y="3414"/>
              <a:ext cx="62" cy="64"/>
            </a:xfrm>
            <a:custGeom>
              <a:avLst/>
              <a:gdLst>
                <a:gd name="T0" fmla="*/ 434 w 51"/>
                <a:gd name="T1" fmla="*/ 302 h 51"/>
                <a:gd name="T2" fmla="*/ 372 w 51"/>
                <a:gd name="T3" fmla="*/ 88 h 51"/>
                <a:gd name="T4" fmla="*/ 224 w 51"/>
                <a:gd name="T5" fmla="*/ 0 h 51"/>
                <a:gd name="T6" fmla="*/ 73 w 51"/>
                <a:gd name="T7" fmla="*/ 88 h 51"/>
                <a:gd name="T8" fmla="*/ 0 w 51"/>
                <a:gd name="T9" fmla="*/ 302 h 51"/>
                <a:gd name="T10" fmla="*/ 73 w 51"/>
                <a:gd name="T11" fmla="*/ 536 h 51"/>
                <a:gd name="T12" fmla="*/ 224 w 51"/>
                <a:gd name="T13" fmla="*/ 612 h 51"/>
                <a:gd name="T14" fmla="*/ 372 w 51"/>
                <a:gd name="T15" fmla="*/ 536 h 51"/>
                <a:gd name="T16" fmla="*/ 43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6" y="0"/>
                  </a:lnTo>
                  <a:lnTo>
                    <a:pt x="8" y="7"/>
                  </a:lnTo>
                  <a:lnTo>
                    <a:pt x="0" y="25"/>
                  </a:lnTo>
                  <a:lnTo>
                    <a:pt x="8" y="44"/>
                  </a:lnTo>
                  <a:lnTo>
                    <a:pt x="26"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05" name="Line 67"/>
            <p:cNvSpPr>
              <a:spLocks noChangeShapeType="1"/>
            </p:cNvSpPr>
            <p:nvPr/>
          </p:nvSpPr>
          <p:spPr bwMode="auto">
            <a:xfrm>
              <a:off x="2509" y="1866"/>
              <a:ext cx="1"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6" name="Line 68"/>
            <p:cNvSpPr>
              <a:spLocks noChangeShapeType="1"/>
            </p:cNvSpPr>
            <p:nvPr/>
          </p:nvSpPr>
          <p:spPr bwMode="auto">
            <a:xfrm>
              <a:off x="2688" y="1866"/>
              <a:ext cx="2"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7" name="Line 69"/>
            <p:cNvSpPr>
              <a:spLocks noChangeShapeType="1"/>
            </p:cNvSpPr>
            <p:nvPr/>
          </p:nvSpPr>
          <p:spPr bwMode="auto">
            <a:xfrm>
              <a:off x="4074" y="1866"/>
              <a:ext cx="2"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8" name="Line 70"/>
            <p:cNvSpPr>
              <a:spLocks noChangeShapeType="1"/>
            </p:cNvSpPr>
            <p:nvPr/>
          </p:nvSpPr>
          <p:spPr bwMode="auto">
            <a:xfrm>
              <a:off x="4259" y="1866"/>
              <a:ext cx="2"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09" name="Line 71"/>
            <p:cNvSpPr>
              <a:spLocks noChangeShapeType="1"/>
            </p:cNvSpPr>
            <p:nvPr/>
          </p:nvSpPr>
          <p:spPr bwMode="auto">
            <a:xfrm>
              <a:off x="4639" y="1866"/>
              <a:ext cx="1"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10" name="Line 72"/>
            <p:cNvSpPr>
              <a:spLocks noChangeShapeType="1"/>
            </p:cNvSpPr>
            <p:nvPr/>
          </p:nvSpPr>
          <p:spPr bwMode="auto">
            <a:xfrm>
              <a:off x="4816" y="1866"/>
              <a:ext cx="1" cy="15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11" name="Freeform 73"/>
            <p:cNvSpPr/>
            <p:nvPr/>
          </p:nvSpPr>
          <p:spPr bwMode="auto">
            <a:xfrm>
              <a:off x="2477" y="3414"/>
              <a:ext cx="62" cy="64"/>
            </a:xfrm>
            <a:custGeom>
              <a:avLst/>
              <a:gdLst>
                <a:gd name="T0" fmla="*/ 434 w 51"/>
                <a:gd name="T1" fmla="*/ 302 h 51"/>
                <a:gd name="T2" fmla="*/ 368 w 51"/>
                <a:gd name="T3" fmla="*/ 88 h 51"/>
                <a:gd name="T4" fmla="*/ 224 w 51"/>
                <a:gd name="T5" fmla="*/ 0 h 51"/>
                <a:gd name="T6" fmla="*/ 61 w 51"/>
                <a:gd name="T7" fmla="*/ 88 h 51"/>
                <a:gd name="T8" fmla="*/ 0 w 51"/>
                <a:gd name="T9" fmla="*/ 302 h 51"/>
                <a:gd name="T10" fmla="*/ 61 w 51"/>
                <a:gd name="T11" fmla="*/ 536 h 51"/>
                <a:gd name="T12" fmla="*/ 224 w 51"/>
                <a:gd name="T13" fmla="*/ 612 h 51"/>
                <a:gd name="T14" fmla="*/ 368 w 51"/>
                <a:gd name="T15" fmla="*/ 536 h 51"/>
                <a:gd name="T16" fmla="*/ 43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3" y="7"/>
                  </a:lnTo>
                  <a:lnTo>
                    <a:pt x="26" y="0"/>
                  </a:lnTo>
                  <a:lnTo>
                    <a:pt x="7" y="7"/>
                  </a:lnTo>
                  <a:lnTo>
                    <a:pt x="0" y="25"/>
                  </a:lnTo>
                  <a:lnTo>
                    <a:pt x="7" y="44"/>
                  </a:lnTo>
                  <a:lnTo>
                    <a:pt x="26" y="51"/>
                  </a:lnTo>
                  <a:lnTo>
                    <a:pt x="43"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2" name="Freeform 74"/>
            <p:cNvSpPr/>
            <p:nvPr/>
          </p:nvSpPr>
          <p:spPr bwMode="auto">
            <a:xfrm>
              <a:off x="2659" y="3414"/>
              <a:ext cx="62" cy="64"/>
            </a:xfrm>
            <a:custGeom>
              <a:avLst/>
              <a:gdLst>
                <a:gd name="T0" fmla="*/ 434 w 51"/>
                <a:gd name="T1" fmla="*/ 302 h 51"/>
                <a:gd name="T2" fmla="*/ 372 w 51"/>
                <a:gd name="T3" fmla="*/ 88 h 51"/>
                <a:gd name="T4" fmla="*/ 207 w 51"/>
                <a:gd name="T5" fmla="*/ 0 h 51"/>
                <a:gd name="T6" fmla="*/ 61 w 51"/>
                <a:gd name="T7" fmla="*/ 88 h 51"/>
                <a:gd name="T8" fmla="*/ 0 w 51"/>
                <a:gd name="T9" fmla="*/ 302 h 51"/>
                <a:gd name="T10" fmla="*/ 61 w 51"/>
                <a:gd name="T11" fmla="*/ 536 h 51"/>
                <a:gd name="T12" fmla="*/ 207 w 51"/>
                <a:gd name="T13" fmla="*/ 612 h 51"/>
                <a:gd name="T14" fmla="*/ 372 w 51"/>
                <a:gd name="T15" fmla="*/ 536 h 51"/>
                <a:gd name="T16" fmla="*/ 43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5" y="0"/>
                  </a:lnTo>
                  <a:lnTo>
                    <a:pt x="7" y="7"/>
                  </a:lnTo>
                  <a:lnTo>
                    <a:pt x="0" y="25"/>
                  </a:lnTo>
                  <a:lnTo>
                    <a:pt x="7" y="44"/>
                  </a:lnTo>
                  <a:lnTo>
                    <a:pt x="25"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3" name="Freeform 75"/>
            <p:cNvSpPr/>
            <p:nvPr/>
          </p:nvSpPr>
          <p:spPr bwMode="auto">
            <a:xfrm>
              <a:off x="4042" y="3414"/>
              <a:ext cx="63" cy="64"/>
            </a:xfrm>
            <a:custGeom>
              <a:avLst/>
              <a:gdLst>
                <a:gd name="T0" fmla="*/ 524 w 51"/>
                <a:gd name="T1" fmla="*/ 302 h 51"/>
                <a:gd name="T2" fmla="*/ 435 w 51"/>
                <a:gd name="T3" fmla="*/ 88 h 51"/>
                <a:gd name="T4" fmla="*/ 267 w 51"/>
                <a:gd name="T5" fmla="*/ 0 h 51"/>
                <a:gd name="T6" fmla="*/ 75 w 51"/>
                <a:gd name="T7" fmla="*/ 88 h 51"/>
                <a:gd name="T8" fmla="*/ 0 w 51"/>
                <a:gd name="T9" fmla="*/ 302 h 51"/>
                <a:gd name="T10" fmla="*/ 75 w 51"/>
                <a:gd name="T11" fmla="*/ 536 h 51"/>
                <a:gd name="T12" fmla="*/ 267 w 51"/>
                <a:gd name="T13" fmla="*/ 612 h 51"/>
                <a:gd name="T14" fmla="*/ 435 w 51"/>
                <a:gd name="T15" fmla="*/ 536 h 51"/>
                <a:gd name="T16" fmla="*/ 52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3" y="7"/>
                  </a:lnTo>
                  <a:lnTo>
                    <a:pt x="26" y="0"/>
                  </a:lnTo>
                  <a:lnTo>
                    <a:pt x="7" y="7"/>
                  </a:lnTo>
                  <a:lnTo>
                    <a:pt x="0" y="25"/>
                  </a:lnTo>
                  <a:lnTo>
                    <a:pt x="7" y="44"/>
                  </a:lnTo>
                  <a:lnTo>
                    <a:pt x="26" y="51"/>
                  </a:lnTo>
                  <a:lnTo>
                    <a:pt x="43"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4" name="Freeform 76"/>
            <p:cNvSpPr/>
            <p:nvPr/>
          </p:nvSpPr>
          <p:spPr bwMode="auto">
            <a:xfrm>
              <a:off x="4227" y="3414"/>
              <a:ext cx="64" cy="64"/>
            </a:xfrm>
            <a:custGeom>
              <a:avLst/>
              <a:gdLst>
                <a:gd name="T0" fmla="*/ 510 w 52"/>
                <a:gd name="T1" fmla="*/ 302 h 51"/>
                <a:gd name="T2" fmla="*/ 439 w 52"/>
                <a:gd name="T3" fmla="*/ 88 h 51"/>
                <a:gd name="T4" fmla="*/ 256 w 52"/>
                <a:gd name="T5" fmla="*/ 0 h 51"/>
                <a:gd name="T6" fmla="*/ 73 w 52"/>
                <a:gd name="T7" fmla="*/ 88 h 51"/>
                <a:gd name="T8" fmla="*/ 0 w 52"/>
                <a:gd name="T9" fmla="*/ 302 h 51"/>
                <a:gd name="T10" fmla="*/ 73 w 52"/>
                <a:gd name="T11" fmla="*/ 536 h 51"/>
                <a:gd name="T12" fmla="*/ 256 w 52"/>
                <a:gd name="T13" fmla="*/ 612 h 51"/>
                <a:gd name="T14" fmla="*/ 439 w 52"/>
                <a:gd name="T15" fmla="*/ 536 h 51"/>
                <a:gd name="T16" fmla="*/ 510 w 52"/>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1"/>
                <a:gd name="T29" fmla="*/ 52 w 52"/>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1">
                  <a:moveTo>
                    <a:pt x="52" y="25"/>
                  </a:moveTo>
                  <a:lnTo>
                    <a:pt x="45" y="7"/>
                  </a:lnTo>
                  <a:lnTo>
                    <a:pt x="26" y="0"/>
                  </a:lnTo>
                  <a:lnTo>
                    <a:pt x="7" y="7"/>
                  </a:lnTo>
                  <a:lnTo>
                    <a:pt x="0" y="25"/>
                  </a:lnTo>
                  <a:lnTo>
                    <a:pt x="7" y="44"/>
                  </a:lnTo>
                  <a:lnTo>
                    <a:pt x="26" y="51"/>
                  </a:lnTo>
                  <a:lnTo>
                    <a:pt x="45" y="44"/>
                  </a:lnTo>
                  <a:lnTo>
                    <a:pt x="52"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5" name="Freeform 77"/>
            <p:cNvSpPr/>
            <p:nvPr/>
          </p:nvSpPr>
          <p:spPr bwMode="auto">
            <a:xfrm>
              <a:off x="4607" y="3414"/>
              <a:ext cx="64" cy="64"/>
            </a:xfrm>
            <a:custGeom>
              <a:avLst/>
              <a:gdLst>
                <a:gd name="T0" fmla="*/ 612 w 51"/>
                <a:gd name="T1" fmla="*/ 302 h 51"/>
                <a:gd name="T2" fmla="*/ 536 w 51"/>
                <a:gd name="T3" fmla="*/ 88 h 51"/>
                <a:gd name="T4" fmla="*/ 302 w 51"/>
                <a:gd name="T5" fmla="*/ 0 h 51"/>
                <a:gd name="T6" fmla="*/ 77 w 51"/>
                <a:gd name="T7" fmla="*/ 88 h 51"/>
                <a:gd name="T8" fmla="*/ 0 w 51"/>
                <a:gd name="T9" fmla="*/ 302 h 51"/>
                <a:gd name="T10" fmla="*/ 77 w 51"/>
                <a:gd name="T11" fmla="*/ 536 h 51"/>
                <a:gd name="T12" fmla="*/ 302 w 51"/>
                <a:gd name="T13" fmla="*/ 612 h 51"/>
                <a:gd name="T14" fmla="*/ 536 w 51"/>
                <a:gd name="T15" fmla="*/ 536 h 51"/>
                <a:gd name="T16" fmla="*/ 612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5" y="0"/>
                  </a:lnTo>
                  <a:lnTo>
                    <a:pt x="6" y="7"/>
                  </a:lnTo>
                  <a:lnTo>
                    <a:pt x="0" y="25"/>
                  </a:lnTo>
                  <a:lnTo>
                    <a:pt x="6" y="44"/>
                  </a:lnTo>
                  <a:lnTo>
                    <a:pt x="25"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6" name="Freeform 78"/>
            <p:cNvSpPr/>
            <p:nvPr/>
          </p:nvSpPr>
          <p:spPr bwMode="auto">
            <a:xfrm>
              <a:off x="3135" y="3043"/>
              <a:ext cx="65" cy="64"/>
            </a:xfrm>
            <a:custGeom>
              <a:avLst/>
              <a:gdLst>
                <a:gd name="T0" fmla="*/ 499 w 53"/>
                <a:gd name="T1" fmla="*/ 256 h 52"/>
                <a:gd name="T2" fmla="*/ 411 w 53"/>
                <a:gd name="T3" fmla="*/ 73 h 52"/>
                <a:gd name="T4" fmla="*/ 242 w 53"/>
                <a:gd name="T5" fmla="*/ 0 h 52"/>
                <a:gd name="T6" fmla="*/ 74 w 53"/>
                <a:gd name="T7" fmla="*/ 73 h 52"/>
                <a:gd name="T8" fmla="*/ 0 w 53"/>
                <a:gd name="T9" fmla="*/ 256 h 52"/>
                <a:gd name="T10" fmla="*/ 74 w 53"/>
                <a:gd name="T11" fmla="*/ 420 h 52"/>
                <a:gd name="T12" fmla="*/ 242 w 53"/>
                <a:gd name="T13" fmla="*/ 510 h 52"/>
                <a:gd name="T14" fmla="*/ 411 w 53"/>
                <a:gd name="T15" fmla="*/ 420 h 52"/>
                <a:gd name="T16" fmla="*/ 499 w 53"/>
                <a:gd name="T17" fmla="*/ 256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53" y="26"/>
                  </a:moveTo>
                  <a:lnTo>
                    <a:pt x="44" y="7"/>
                  </a:lnTo>
                  <a:lnTo>
                    <a:pt x="25" y="0"/>
                  </a:lnTo>
                  <a:lnTo>
                    <a:pt x="8" y="7"/>
                  </a:lnTo>
                  <a:lnTo>
                    <a:pt x="0" y="26"/>
                  </a:lnTo>
                  <a:lnTo>
                    <a:pt x="8" y="43"/>
                  </a:lnTo>
                  <a:lnTo>
                    <a:pt x="25" y="52"/>
                  </a:lnTo>
                  <a:lnTo>
                    <a:pt x="44" y="43"/>
                  </a:lnTo>
                  <a:lnTo>
                    <a:pt x="53"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7" name="Freeform 79"/>
            <p:cNvSpPr/>
            <p:nvPr/>
          </p:nvSpPr>
          <p:spPr bwMode="auto">
            <a:xfrm>
              <a:off x="4784" y="3414"/>
              <a:ext cx="63" cy="64"/>
            </a:xfrm>
            <a:custGeom>
              <a:avLst/>
              <a:gdLst>
                <a:gd name="T0" fmla="*/ 524 w 51"/>
                <a:gd name="T1" fmla="*/ 302 h 51"/>
                <a:gd name="T2" fmla="*/ 452 w 51"/>
                <a:gd name="T3" fmla="*/ 88 h 51"/>
                <a:gd name="T4" fmla="*/ 267 w 51"/>
                <a:gd name="T5" fmla="*/ 0 h 51"/>
                <a:gd name="T6" fmla="*/ 93 w 51"/>
                <a:gd name="T7" fmla="*/ 88 h 51"/>
                <a:gd name="T8" fmla="*/ 0 w 51"/>
                <a:gd name="T9" fmla="*/ 302 h 51"/>
                <a:gd name="T10" fmla="*/ 93 w 51"/>
                <a:gd name="T11" fmla="*/ 536 h 51"/>
                <a:gd name="T12" fmla="*/ 267 w 51"/>
                <a:gd name="T13" fmla="*/ 612 h 51"/>
                <a:gd name="T14" fmla="*/ 452 w 51"/>
                <a:gd name="T15" fmla="*/ 536 h 51"/>
                <a:gd name="T16" fmla="*/ 524 w 51"/>
                <a:gd name="T17" fmla="*/ 30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6" y="0"/>
                  </a:lnTo>
                  <a:lnTo>
                    <a:pt x="9" y="7"/>
                  </a:lnTo>
                  <a:lnTo>
                    <a:pt x="0" y="25"/>
                  </a:lnTo>
                  <a:lnTo>
                    <a:pt x="9" y="44"/>
                  </a:lnTo>
                  <a:lnTo>
                    <a:pt x="26"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8" name="Freeform 80"/>
            <p:cNvSpPr/>
            <p:nvPr/>
          </p:nvSpPr>
          <p:spPr bwMode="auto">
            <a:xfrm>
              <a:off x="3702" y="1866"/>
              <a:ext cx="66" cy="62"/>
            </a:xfrm>
            <a:custGeom>
              <a:avLst/>
              <a:gdLst>
                <a:gd name="T0" fmla="*/ 589 w 53"/>
                <a:gd name="T1" fmla="*/ 224 h 51"/>
                <a:gd name="T2" fmla="*/ 491 w 53"/>
                <a:gd name="T3" fmla="*/ 61 h 51"/>
                <a:gd name="T4" fmla="*/ 289 w 53"/>
                <a:gd name="T5" fmla="*/ 0 h 51"/>
                <a:gd name="T6" fmla="*/ 96 w 53"/>
                <a:gd name="T7" fmla="*/ 61 h 51"/>
                <a:gd name="T8" fmla="*/ 0 w 53"/>
                <a:gd name="T9" fmla="*/ 224 h 51"/>
                <a:gd name="T10" fmla="*/ 96 w 53"/>
                <a:gd name="T11" fmla="*/ 372 h 51"/>
                <a:gd name="T12" fmla="*/ 289 w 53"/>
                <a:gd name="T13" fmla="*/ 434 h 51"/>
                <a:gd name="T14" fmla="*/ 491 w 53"/>
                <a:gd name="T15" fmla="*/ 372 h 51"/>
                <a:gd name="T16" fmla="*/ 589 w 53"/>
                <a:gd name="T17" fmla="*/ 224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1"/>
                <a:gd name="T29" fmla="*/ 53 w 53"/>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1">
                  <a:moveTo>
                    <a:pt x="53" y="26"/>
                  </a:moveTo>
                  <a:lnTo>
                    <a:pt x="44" y="7"/>
                  </a:lnTo>
                  <a:lnTo>
                    <a:pt x="26" y="0"/>
                  </a:lnTo>
                  <a:lnTo>
                    <a:pt x="9" y="7"/>
                  </a:lnTo>
                  <a:lnTo>
                    <a:pt x="0" y="26"/>
                  </a:lnTo>
                  <a:lnTo>
                    <a:pt x="9" y="44"/>
                  </a:lnTo>
                  <a:lnTo>
                    <a:pt x="26" y="51"/>
                  </a:lnTo>
                  <a:lnTo>
                    <a:pt x="44" y="44"/>
                  </a:lnTo>
                  <a:lnTo>
                    <a:pt x="53"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19" name="Line 81"/>
            <p:cNvSpPr>
              <a:spLocks noChangeShapeType="1"/>
            </p:cNvSpPr>
            <p:nvPr/>
          </p:nvSpPr>
          <p:spPr bwMode="auto">
            <a:xfrm>
              <a:off x="3734" y="1928"/>
              <a:ext cx="1" cy="11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0" name="Line 82"/>
            <p:cNvSpPr>
              <a:spLocks noChangeShapeType="1"/>
            </p:cNvSpPr>
            <p:nvPr/>
          </p:nvSpPr>
          <p:spPr bwMode="auto">
            <a:xfrm flipH="1">
              <a:off x="3555" y="3076"/>
              <a:ext cx="179"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1" name="Line 83"/>
            <p:cNvSpPr>
              <a:spLocks noChangeShapeType="1"/>
            </p:cNvSpPr>
            <p:nvPr/>
          </p:nvSpPr>
          <p:spPr bwMode="auto">
            <a:xfrm flipH="1">
              <a:off x="623" y="3076"/>
              <a:ext cx="2512"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2" name="Freeform 84"/>
            <p:cNvSpPr/>
            <p:nvPr/>
          </p:nvSpPr>
          <p:spPr bwMode="auto">
            <a:xfrm>
              <a:off x="560" y="3043"/>
              <a:ext cx="63" cy="64"/>
            </a:xfrm>
            <a:custGeom>
              <a:avLst/>
              <a:gdLst>
                <a:gd name="T0" fmla="*/ 524 w 51"/>
                <a:gd name="T1" fmla="*/ 256 h 52"/>
                <a:gd name="T2" fmla="*/ 452 w 51"/>
                <a:gd name="T3" fmla="*/ 73 h 52"/>
                <a:gd name="T4" fmla="*/ 257 w 51"/>
                <a:gd name="T5" fmla="*/ 0 h 52"/>
                <a:gd name="T6" fmla="*/ 75 w 51"/>
                <a:gd name="T7" fmla="*/ 73 h 52"/>
                <a:gd name="T8" fmla="*/ 0 w 51"/>
                <a:gd name="T9" fmla="*/ 256 h 52"/>
                <a:gd name="T10" fmla="*/ 75 w 51"/>
                <a:gd name="T11" fmla="*/ 420 h 52"/>
                <a:gd name="T12" fmla="*/ 257 w 51"/>
                <a:gd name="T13" fmla="*/ 510 h 52"/>
                <a:gd name="T14" fmla="*/ 452 w 51"/>
                <a:gd name="T15" fmla="*/ 420 h 52"/>
                <a:gd name="T16" fmla="*/ 524 w 51"/>
                <a:gd name="T17" fmla="*/ 256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2"/>
                <a:gd name="T29" fmla="*/ 51 w 51"/>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2">
                  <a:moveTo>
                    <a:pt x="51" y="26"/>
                  </a:moveTo>
                  <a:lnTo>
                    <a:pt x="44" y="7"/>
                  </a:lnTo>
                  <a:lnTo>
                    <a:pt x="25" y="0"/>
                  </a:lnTo>
                  <a:lnTo>
                    <a:pt x="7" y="7"/>
                  </a:lnTo>
                  <a:lnTo>
                    <a:pt x="0" y="26"/>
                  </a:lnTo>
                  <a:lnTo>
                    <a:pt x="7" y="43"/>
                  </a:lnTo>
                  <a:lnTo>
                    <a:pt x="25" y="52"/>
                  </a:lnTo>
                  <a:lnTo>
                    <a:pt x="44" y="43"/>
                  </a:lnTo>
                  <a:lnTo>
                    <a:pt x="51"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23" name="Freeform 85"/>
            <p:cNvSpPr/>
            <p:nvPr/>
          </p:nvSpPr>
          <p:spPr bwMode="auto">
            <a:xfrm>
              <a:off x="560" y="2548"/>
              <a:ext cx="63" cy="64"/>
            </a:xfrm>
            <a:custGeom>
              <a:avLst/>
              <a:gdLst>
                <a:gd name="T0" fmla="*/ 524 w 51"/>
                <a:gd name="T1" fmla="*/ 310 h 51"/>
                <a:gd name="T2" fmla="*/ 452 w 51"/>
                <a:gd name="T3" fmla="*/ 110 h 51"/>
                <a:gd name="T4" fmla="*/ 257 w 51"/>
                <a:gd name="T5" fmla="*/ 0 h 51"/>
                <a:gd name="T6" fmla="*/ 75 w 51"/>
                <a:gd name="T7" fmla="*/ 110 h 51"/>
                <a:gd name="T8" fmla="*/ 0 w 51"/>
                <a:gd name="T9" fmla="*/ 310 h 51"/>
                <a:gd name="T10" fmla="*/ 75 w 51"/>
                <a:gd name="T11" fmla="*/ 537 h 51"/>
                <a:gd name="T12" fmla="*/ 257 w 51"/>
                <a:gd name="T13" fmla="*/ 612 h 51"/>
                <a:gd name="T14" fmla="*/ 452 w 51"/>
                <a:gd name="T15" fmla="*/ 537 h 51"/>
                <a:gd name="T16" fmla="*/ 524 w 51"/>
                <a:gd name="T17" fmla="*/ 31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6"/>
                  </a:moveTo>
                  <a:lnTo>
                    <a:pt x="44" y="9"/>
                  </a:lnTo>
                  <a:lnTo>
                    <a:pt x="25" y="0"/>
                  </a:lnTo>
                  <a:lnTo>
                    <a:pt x="7" y="9"/>
                  </a:lnTo>
                  <a:lnTo>
                    <a:pt x="0" y="26"/>
                  </a:lnTo>
                  <a:lnTo>
                    <a:pt x="7" y="45"/>
                  </a:lnTo>
                  <a:lnTo>
                    <a:pt x="25" y="51"/>
                  </a:lnTo>
                  <a:lnTo>
                    <a:pt x="44" y="45"/>
                  </a:lnTo>
                  <a:lnTo>
                    <a:pt x="51"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24" name="Freeform 86"/>
            <p:cNvSpPr/>
            <p:nvPr/>
          </p:nvSpPr>
          <p:spPr bwMode="auto">
            <a:xfrm>
              <a:off x="560" y="2388"/>
              <a:ext cx="63" cy="66"/>
            </a:xfrm>
            <a:custGeom>
              <a:avLst/>
              <a:gdLst>
                <a:gd name="T0" fmla="*/ 524 w 51"/>
                <a:gd name="T1" fmla="*/ 289 h 53"/>
                <a:gd name="T2" fmla="*/ 452 w 51"/>
                <a:gd name="T3" fmla="*/ 96 h 53"/>
                <a:gd name="T4" fmla="*/ 257 w 51"/>
                <a:gd name="T5" fmla="*/ 0 h 53"/>
                <a:gd name="T6" fmla="*/ 75 w 51"/>
                <a:gd name="T7" fmla="*/ 96 h 53"/>
                <a:gd name="T8" fmla="*/ 0 w 51"/>
                <a:gd name="T9" fmla="*/ 289 h 53"/>
                <a:gd name="T10" fmla="*/ 75 w 51"/>
                <a:gd name="T11" fmla="*/ 501 h 53"/>
                <a:gd name="T12" fmla="*/ 257 w 51"/>
                <a:gd name="T13" fmla="*/ 589 h 53"/>
                <a:gd name="T14" fmla="*/ 452 w 51"/>
                <a:gd name="T15" fmla="*/ 501 h 53"/>
                <a:gd name="T16" fmla="*/ 524 w 51"/>
                <a:gd name="T17" fmla="*/ 289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3"/>
                <a:gd name="T29" fmla="*/ 51 w 51"/>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3">
                  <a:moveTo>
                    <a:pt x="51" y="26"/>
                  </a:moveTo>
                  <a:lnTo>
                    <a:pt x="44" y="9"/>
                  </a:lnTo>
                  <a:lnTo>
                    <a:pt x="25" y="0"/>
                  </a:lnTo>
                  <a:lnTo>
                    <a:pt x="7" y="9"/>
                  </a:lnTo>
                  <a:lnTo>
                    <a:pt x="0" y="26"/>
                  </a:lnTo>
                  <a:lnTo>
                    <a:pt x="7" y="45"/>
                  </a:lnTo>
                  <a:lnTo>
                    <a:pt x="25" y="53"/>
                  </a:lnTo>
                  <a:lnTo>
                    <a:pt x="44" y="45"/>
                  </a:lnTo>
                  <a:lnTo>
                    <a:pt x="51"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25" name="Freeform 87"/>
            <p:cNvSpPr/>
            <p:nvPr/>
          </p:nvSpPr>
          <p:spPr bwMode="auto">
            <a:xfrm>
              <a:off x="560" y="2199"/>
              <a:ext cx="63" cy="62"/>
            </a:xfrm>
            <a:custGeom>
              <a:avLst/>
              <a:gdLst>
                <a:gd name="T0" fmla="*/ 524 w 51"/>
                <a:gd name="T1" fmla="*/ 207 h 51"/>
                <a:gd name="T2" fmla="*/ 452 w 51"/>
                <a:gd name="T3" fmla="*/ 61 h 51"/>
                <a:gd name="T4" fmla="*/ 257 w 51"/>
                <a:gd name="T5" fmla="*/ 0 h 51"/>
                <a:gd name="T6" fmla="*/ 75 w 51"/>
                <a:gd name="T7" fmla="*/ 61 h 51"/>
                <a:gd name="T8" fmla="*/ 0 w 51"/>
                <a:gd name="T9" fmla="*/ 207 h 51"/>
                <a:gd name="T10" fmla="*/ 75 w 51"/>
                <a:gd name="T11" fmla="*/ 372 h 51"/>
                <a:gd name="T12" fmla="*/ 257 w 51"/>
                <a:gd name="T13" fmla="*/ 434 h 51"/>
                <a:gd name="T14" fmla="*/ 452 w 51"/>
                <a:gd name="T15" fmla="*/ 372 h 51"/>
                <a:gd name="T16" fmla="*/ 524 w 51"/>
                <a:gd name="T17" fmla="*/ 207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51"/>
                <a:gd name="T29" fmla="*/ 51 w 51"/>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51">
                  <a:moveTo>
                    <a:pt x="51" y="25"/>
                  </a:moveTo>
                  <a:lnTo>
                    <a:pt x="44" y="7"/>
                  </a:lnTo>
                  <a:lnTo>
                    <a:pt x="25" y="0"/>
                  </a:lnTo>
                  <a:lnTo>
                    <a:pt x="7" y="7"/>
                  </a:lnTo>
                  <a:lnTo>
                    <a:pt x="0" y="25"/>
                  </a:lnTo>
                  <a:lnTo>
                    <a:pt x="7" y="44"/>
                  </a:lnTo>
                  <a:lnTo>
                    <a:pt x="25" y="51"/>
                  </a:lnTo>
                  <a:lnTo>
                    <a:pt x="44" y="44"/>
                  </a:lnTo>
                  <a:lnTo>
                    <a:pt x="51" y="25"/>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26" name="Line 88"/>
            <p:cNvSpPr>
              <a:spLocks noChangeShapeType="1"/>
            </p:cNvSpPr>
            <p:nvPr/>
          </p:nvSpPr>
          <p:spPr bwMode="auto">
            <a:xfrm>
              <a:off x="947" y="1350"/>
              <a:ext cx="1" cy="88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7" name="Line 89"/>
            <p:cNvSpPr>
              <a:spLocks noChangeShapeType="1"/>
            </p:cNvSpPr>
            <p:nvPr/>
          </p:nvSpPr>
          <p:spPr bwMode="auto">
            <a:xfrm>
              <a:off x="1124" y="1522"/>
              <a:ext cx="1" cy="89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8" name="Line 90"/>
            <p:cNvSpPr>
              <a:spLocks noChangeShapeType="1"/>
            </p:cNvSpPr>
            <p:nvPr/>
          </p:nvSpPr>
          <p:spPr bwMode="auto">
            <a:xfrm>
              <a:off x="1302" y="1695"/>
              <a:ext cx="1" cy="885"/>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29" name="Line 91"/>
            <p:cNvSpPr>
              <a:spLocks noChangeShapeType="1"/>
            </p:cNvSpPr>
            <p:nvPr/>
          </p:nvSpPr>
          <p:spPr bwMode="auto">
            <a:xfrm>
              <a:off x="1633" y="1928"/>
              <a:ext cx="1" cy="1148"/>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30" name="Freeform 92"/>
            <p:cNvSpPr/>
            <p:nvPr/>
          </p:nvSpPr>
          <p:spPr bwMode="auto">
            <a:xfrm>
              <a:off x="1599" y="1866"/>
              <a:ext cx="66" cy="62"/>
            </a:xfrm>
            <a:custGeom>
              <a:avLst/>
              <a:gdLst>
                <a:gd name="T0" fmla="*/ 589 w 53"/>
                <a:gd name="T1" fmla="*/ 224 h 51"/>
                <a:gd name="T2" fmla="*/ 491 w 53"/>
                <a:gd name="T3" fmla="*/ 61 h 51"/>
                <a:gd name="T4" fmla="*/ 304 w 53"/>
                <a:gd name="T5" fmla="*/ 0 h 51"/>
                <a:gd name="T6" fmla="*/ 88 w 53"/>
                <a:gd name="T7" fmla="*/ 61 h 51"/>
                <a:gd name="T8" fmla="*/ 0 w 53"/>
                <a:gd name="T9" fmla="*/ 224 h 51"/>
                <a:gd name="T10" fmla="*/ 88 w 53"/>
                <a:gd name="T11" fmla="*/ 372 h 51"/>
                <a:gd name="T12" fmla="*/ 304 w 53"/>
                <a:gd name="T13" fmla="*/ 434 h 51"/>
                <a:gd name="T14" fmla="*/ 491 w 53"/>
                <a:gd name="T15" fmla="*/ 372 h 51"/>
                <a:gd name="T16" fmla="*/ 589 w 53"/>
                <a:gd name="T17" fmla="*/ 224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1"/>
                <a:gd name="T29" fmla="*/ 53 w 53"/>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1">
                  <a:moveTo>
                    <a:pt x="53" y="26"/>
                  </a:moveTo>
                  <a:lnTo>
                    <a:pt x="44" y="7"/>
                  </a:lnTo>
                  <a:lnTo>
                    <a:pt x="27" y="0"/>
                  </a:lnTo>
                  <a:lnTo>
                    <a:pt x="8" y="7"/>
                  </a:lnTo>
                  <a:lnTo>
                    <a:pt x="0" y="26"/>
                  </a:lnTo>
                  <a:lnTo>
                    <a:pt x="8" y="44"/>
                  </a:lnTo>
                  <a:lnTo>
                    <a:pt x="27" y="51"/>
                  </a:lnTo>
                  <a:lnTo>
                    <a:pt x="44" y="44"/>
                  </a:lnTo>
                  <a:lnTo>
                    <a:pt x="53" y="26"/>
                  </a:lnTo>
                </a:path>
              </a:pathLst>
            </a:custGeom>
            <a:noFill/>
            <a:ln w="28575" cmpd="sng">
              <a:solidFill>
                <a:schemeClr val="tx1"/>
              </a:solidFill>
              <a:prstDash val="solid"/>
              <a:round/>
            </a:ln>
          </p:spPr>
          <p:txBody>
            <a:bodyPr/>
            <a:lstStyle/>
            <a:p>
              <a:endParaRPr lang="zh-CN" altLang="en-US">
                <a:latin typeface="Times New Roman" panose="02020603050405020304" charset="0"/>
              </a:endParaRPr>
            </a:p>
          </p:txBody>
        </p:sp>
        <p:sp>
          <p:nvSpPr>
            <p:cNvPr id="168031" name="Line 93"/>
            <p:cNvSpPr>
              <a:spLocks noChangeShapeType="1"/>
            </p:cNvSpPr>
            <p:nvPr/>
          </p:nvSpPr>
          <p:spPr bwMode="auto">
            <a:xfrm flipH="1">
              <a:off x="4263" y="1014"/>
              <a:ext cx="154" cy="1"/>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32" name="Line 94"/>
            <p:cNvSpPr>
              <a:spLocks noChangeShapeType="1"/>
            </p:cNvSpPr>
            <p:nvPr/>
          </p:nvSpPr>
          <p:spPr bwMode="auto">
            <a:xfrm>
              <a:off x="4263" y="1014"/>
              <a:ext cx="2" cy="162"/>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33" name="Line 95"/>
            <p:cNvSpPr>
              <a:spLocks noChangeShapeType="1"/>
            </p:cNvSpPr>
            <p:nvPr/>
          </p:nvSpPr>
          <p:spPr bwMode="auto">
            <a:xfrm>
              <a:off x="363" y="2925"/>
              <a:ext cx="195" cy="0"/>
            </a:xfrm>
            <a:prstGeom prst="line">
              <a:avLst/>
            </a:prstGeom>
            <a:noFill/>
            <a:ln w="28575">
              <a:solidFill>
                <a:srgbClr val="FF0000"/>
              </a:solidFill>
              <a:round/>
            </a:ln>
          </p:spPr>
          <p:txBody>
            <a:bodyPr/>
            <a:lstStyle/>
            <a:p>
              <a:endParaRPr lang="zh-CN" altLang="en-US">
                <a:latin typeface="Times New Roman" panose="02020603050405020304" charset="0"/>
              </a:endParaRPr>
            </a:p>
          </p:txBody>
        </p:sp>
        <p:sp>
          <p:nvSpPr>
            <p:cNvPr id="168034" name="Line 96"/>
            <p:cNvSpPr>
              <a:spLocks noChangeShapeType="1"/>
            </p:cNvSpPr>
            <p:nvPr/>
          </p:nvSpPr>
          <p:spPr bwMode="auto">
            <a:xfrm>
              <a:off x="1707" y="1919"/>
              <a:ext cx="147"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sp>
          <p:nvSpPr>
            <p:cNvPr id="168035" name="Line 97"/>
            <p:cNvSpPr>
              <a:spLocks noChangeShapeType="1"/>
            </p:cNvSpPr>
            <p:nvPr/>
          </p:nvSpPr>
          <p:spPr bwMode="auto">
            <a:xfrm>
              <a:off x="3788" y="1919"/>
              <a:ext cx="147"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
        <p:nvSpPr>
          <p:cNvPr id="146530" name="Text Box 98"/>
          <p:cNvSpPr txBox="1">
            <a:spLocks noChangeArrowheads="1"/>
          </p:cNvSpPr>
          <p:nvPr/>
        </p:nvSpPr>
        <p:spPr bwMode="auto">
          <a:xfrm>
            <a:off x="228600" y="152400"/>
            <a:ext cx="8534400" cy="946150"/>
          </a:xfrm>
          <a:prstGeom prst="rect">
            <a:avLst/>
          </a:prstGeom>
          <a:noFill/>
          <a:ln w="38100">
            <a:noFill/>
            <a:miter lim="800000"/>
          </a:ln>
          <a:effectLst/>
        </p:spPr>
        <p:txBody>
          <a:bodyPr lIns="90000" tIns="46800" rIns="90000" bIns="46800">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r>
              <a:rPr lang="en-US" altLang="zh-CN" sz="2800" b="1">
                <a:solidFill>
                  <a:srgbClr val="000099"/>
                </a:solidFill>
                <a:effectLst>
                  <a:outerShdw blurRad="38100" dist="38100" dir="2700000" algn="tl">
                    <a:srgbClr val="DDDDDD"/>
                  </a:outerShdw>
                </a:effectLst>
              </a:rPr>
              <a:t>        </a:t>
            </a:r>
            <a:r>
              <a:rPr lang="zh-CN" altLang="en-US" sz="2800" b="1">
                <a:solidFill>
                  <a:srgbClr val="000099"/>
                </a:solidFill>
                <a:effectLst>
                  <a:outerShdw blurRad="38100" dist="38100" dir="2700000" algn="tl">
                    <a:srgbClr val="DDDDDD"/>
                  </a:outerShdw>
                </a:effectLst>
              </a:rPr>
              <a:t>用</a:t>
            </a:r>
            <a:r>
              <a:rPr lang="en-US" altLang="zh-CN" sz="2800" b="1">
                <a:solidFill>
                  <a:srgbClr val="000099"/>
                </a:solidFill>
                <a:effectLst>
                  <a:outerShdw blurRad="38100" dist="38100" dir="2700000" algn="tl">
                    <a:srgbClr val="DDDDDD"/>
                  </a:outerShdw>
                </a:effectLst>
              </a:rPr>
              <a:t>2</a:t>
            </a:r>
            <a:r>
              <a:rPr lang="zh-CN" altLang="en-US" sz="2800" b="1">
                <a:solidFill>
                  <a:srgbClr val="000099"/>
                </a:solidFill>
                <a:effectLst>
                  <a:outerShdw blurRad="38100" dist="38100" dir="2700000" algn="tl">
                    <a:srgbClr val="DDDDDD"/>
                  </a:outerShdw>
                </a:effectLst>
              </a:rPr>
              <a:t>片</a:t>
            </a:r>
            <a:r>
              <a:rPr lang="en-US" altLang="zh-CN" sz="2800" b="1">
                <a:solidFill>
                  <a:srgbClr val="CC0000"/>
                </a:solidFill>
              </a:rPr>
              <a:t>CT74LS151</a:t>
            </a:r>
            <a:r>
              <a:rPr lang="zh-CN" altLang="en-US" sz="2800" b="1">
                <a:solidFill>
                  <a:srgbClr val="CC0000"/>
                </a:solidFill>
              </a:rPr>
              <a:t>型</a:t>
            </a:r>
            <a:r>
              <a:rPr lang="en-US" altLang="zh-CN" sz="2800" b="1">
                <a:solidFill>
                  <a:srgbClr val="000099"/>
                </a:solidFill>
                <a:effectLst>
                  <a:outerShdw blurRad="38100" dist="38100" dir="2700000" algn="tl">
                    <a:srgbClr val="DDDDDD"/>
                  </a:outerShdw>
                </a:effectLst>
              </a:rPr>
              <a:t>8</a:t>
            </a:r>
            <a:r>
              <a:rPr lang="zh-CN" altLang="en-US" sz="2800" b="1">
                <a:solidFill>
                  <a:srgbClr val="000099"/>
                </a:solidFill>
                <a:effectLst>
                  <a:outerShdw blurRad="38100" dist="38100" dir="2700000" algn="tl">
                    <a:srgbClr val="DDDDDD"/>
                  </a:outerShdw>
                </a:effectLst>
              </a:rPr>
              <a:t>选</a:t>
            </a:r>
            <a:r>
              <a:rPr lang="en-US" altLang="zh-CN" sz="2800" b="1">
                <a:solidFill>
                  <a:srgbClr val="000099"/>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数据选择器构成具有</a:t>
            </a:r>
          </a:p>
          <a:p>
            <a:r>
              <a:rPr lang="en-US" altLang="zh-CN" sz="2800" b="1">
                <a:solidFill>
                  <a:srgbClr val="000099"/>
                </a:solidFill>
                <a:effectLst>
                  <a:outerShdw blurRad="38100" dist="38100" dir="2700000" algn="tl">
                    <a:srgbClr val="DDDDDD"/>
                  </a:outerShdw>
                </a:effectLst>
              </a:rPr>
              <a:t>16</a:t>
            </a:r>
            <a:r>
              <a:rPr lang="zh-CN" altLang="en-US" sz="2800" b="1">
                <a:solidFill>
                  <a:srgbClr val="000099"/>
                </a:solidFill>
                <a:effectLst>
                  <a:outerShdw blurRad="38100" dist="38100" dir="2700000" algn="tl">
                    <a:srgbClr val="DDDDDD"/>
                  </a:outerShdw>
                </a:effectLst>
              </a:rPr>
              <a:t>选</a:t>
            </a:r>
            <a:r>
              <a:rPr lang="en-US" altLang="zh-CN" sz="2800" b="1">
                <a:solidFill>
                  <a:srgbClr val="000099"/>
                </a:solidFill>
                <a:effectLst>
                  <a:outerShdw blurRad="38100" dist="38100" dir="2700000" algn="tl">
                    <a:srgbClr val="DDDDDD"/>
                  </a:outerShdw>
                </a:effectLst>
              </a:rPr>
              <a:t>1</a:t>
            </a:r>
            <a:r>
              <a:rPr lang="zh-CN" altLang="en-US" sz="2800" b="1">
                <a:solidFill>
                  <a:srgbClr val="000099"/>
                </a:solidFill>
                <a:effectLst>
                  <a:outerShdw blurRad="38100" dist="38100" dir="2700000" algn="tl">
                    <a:srgbClr val="DDDDDD"/>
                  </a:outerShdw>
                </a:effectLst>
              </a:rPr>
              <a:t>功能的数据选择器</a:t>
            </a:r>
          </a:p>
        </p:txBody>
      </p:sp>
      <p:graphicFrame>
        <p:nvGraphicFramePr>
          <p:cNvPr id="146531" name="Object 99"/>
          <p:cNvGraphicFramePr>
            <a:graphicFrameLocks noChangeAspect="1"/>
          </p:cNvGraphicFramePr>
          <p:nvPr/>
        </p:nvGraphicFramePr>
        <p:xfrm>
          <a:off x="292100" y="5232400"/>
          <a:ext cx="3048000" cy="766763"/>
        </p:xfrm>
        <a:graphic>
          <a:graphicData uri="http://schemas.openxmlformats.org/presentationml/2006/ole">
            <mc:AlternateContent xmlns:mc="http://schemas.openxmlformats.org/markup-compatibility/2006">
              <mc:Choice xmlns:v="urn:schemas-microsoft-com:vml" Requires="v">
                <p:oleObj spid="_x0000_s163880" name="公式" r:id="rId3" imgW="1917700" imgH="393700" progId="Equation.3">
                  <p:embed/>
                </p:oleObj>
              </mc:Choice>
              <mc:Fallback>
                <p:oleObj name="公式" r:id="rId3" imgW="1917700" imgH="393700" progId="Equation.3">
                  <p:embed/>
                  <p:pic>
                    <p:nvPicPr>
                      <p:cNvPr id="0" name="图片 1638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5232400"/>
                        <a:ext cx="3048000" cy="7667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531"/>
                                        </p:tgtEl>
                                        <p:attrNameLst>
                                          <p:attrName>style.visibility</p:attrName>
                                        </p:attrNameLst>
                                      </p:cBhvr>
                                      <p:to>
                                        <p:strVal val="visible"/>
                                      </p:to>
                                    </p:set>
                                    <p:animEffect transition="in" filter="wipe(left)">
                                      <p:cBhvr>
                                        <p:cTn id="7" dur="500"/>
                                        <p:tgtEl>
                                          <p:spTgt spid="146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12750" y="877888"/>
            <a:ext cx="3078163" cy="519112"/>
          </a:xfrm>
          <a:prstGeom prst="rect">
            <a:avLst/>
          </a:prstGeom>
          <a:noFill/>
          <a:ln w="9525">
            <a:noFill/>
            <a:miter lim="800000"/>
            <a:headEnd/>
            <a:tailEnd/>
          </a:ln>
          <a:effectLst/>
        </p:spPr>
        <p:txBody>
          <a:bodyPr wrap="none">
            <a:spAutoFit/>
          </a:bodyPr>
          <a:lstStyle/>
          <a:p>
            <a:pPr>
              <a:spcBef>
                <a:spcPct val="50000"/>
              </a:spcBef>
              <a:defRPr/>
            </a:pPr>
            <a:r>
              <a:rPr lang="en-US" altLang="zh-CN" sz="2800" b="1">
                <a:solidFill>
                  <a:srgbClr val="FF0000"/>
                </a:solidFill>
                <a:effectLst>
                  <a:outerShdw blurRad="38100" dist="38100" dir="2700000" algn="tl">
                    <a:srgbClr val="C0C0C0"/>
                  </a:outerShdw>
                </a:effectLst>
                <a:latin typeface="Times New Roman"/>
                <a:ea typeface="宋体" pitchFamily="2" charset="-122"/>
                <a:cs typeface="Times New Roman"/>
              </a:rPr>
              <a:t>CT74LS151</a:t>
            </a:r>
            <a:r>
              <a:rPr lang="zh-CN" altLang="en-US" sz="2800" b="1">
                <a:solidFill>
                  <a:srgbClr val="FF0000"/>
                </a:solidFill>
                <a:effectLst>
                  <a:outerShdw blurRad="38100" dist="38100" dir="2700000" algn="tl">
                    <a:srgbClr val="C0C0C0"/>
                  </a:outerShdw>
                </a:effectLst>
                <a:latin typeface="Times New Roman"/>
                <a:ea typeface="宋体" pitchFamily="2" charset="-122"/>
                <a:cs typeface="Times New Roman"/>
              </a:rPr>
              <a:t>功能表</a:t>
            </a:r>
            <a:endParaRPr lang="zh-CN" altLang="en-US" sz="3200" b="1">
              <a:solidFill>
                <a:srgbClr val="FF0000"/>
              </a:solidFill>
              <a:effectLst>
                <a:outerShdw blurRad="38100" dist="38100" dir="2700000" algn="tl">
                  <a:srgbClr val="C0C0C0"/>
                </a:outerShdw>
              </a:effectLst>
              <a:latin typeface="Times New Roman"/>
              <a:ea typeface="宋体" pitchFamily="2" charset="-122"/>
              <a:cs typeface="Times New Roman"/>
            </a:endParaRPr>
          </a:p>
        </p:txBody>
      </p:sp>
      <p:grpSp>
        <p:nvGrpSpPr>
          <p:cNvPr id="78851" name="Group 3"/>
          <p:cNvGrpSpPr>
            <a:grpSpLocks/>
          </p:cNvGrpSpPr>
          <p:nvPr/>
        </p:nvGrpSpPr>
        <p:grpSpPr bwMode="auto">
          <a:xfrm>
            <a:off x="107950" y="1476375"/>
            <a:ext cx="3738563" cy="5048250"/>
            <a:chOff x="336" y="665"/>
            <a:chExt cx="2355" cy="3180"/>
          </a:xfrm>
        </p:grpSpPr>
        <p:sp>
          <p:nvSpPr>
            <p:cNvPr id="147460" name="Text Box 4"/>
            <p:cNvSpPr txBox="1">
              <a:spLocks noChangeArrowheads="1"/>
            </p:cNvSpPr>
            <p:nvPr/>
          </p:nvSpPr>
          <p:spPr bwMode="auto">
            <a:xfrm>
              <a:off x="336" y="672"/>
              <a:ext cx="624"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latin typeface="Times New Roman"/>
                  <a:cs typeface="Times New Roman"/>
                </a:rPr>
                <a:t>选通</a:t>
              </a:r>
            </a:p>
          </p:txBody>
        </p:sp>
        <p:sp>
          <p:nvSpPr>
            <p:cNvPr id="78856" name="Line 5"/>
            <p:cNvSpPr>
              <a:spLocks noChangeShapeType="1"/>
            </p:cNvSpPr>
            <p:nvPr/>
          </p:nvSpPr>
          <p:spPr bwMode="auto">
            <a:xfrm>
              <a:off x="432" y="665"/>
              <a:ext cx="2163" cy="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7" name="Line 6"/>
            <p:cNvSpPr>
              <a:spLocks noChangeShapeType="1"/>
            </p:cNvSpPr>
            <p:nvPr/>
          </p:nvSpPr>
          <p:spPr bwMode="auto">
            <a:xfrm>
              <a:off x="432" y="3840"/>
              <a:ext cx="2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8" name="Line 7"/>
            <p:cNvSpPr>
              <a:spLocks noChangeShapeType="1"/>
            </p:cNvSpPr>
            <p:nvPr/>
          </p:nvSpPr>
          <p:spPr bwMode="auto">
            <a:xfrm>
              <a:off x="915"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59" name="Line 8"/>
            <p:cNvSpPr>
              <a:spLocks noChangeShapeType="1"/>
            </p:cNvSpPr>
            <p:nvPr/>
          </p:nvSpPr>
          <p:spPr bwMode="auto">
            <a:xfrm flipV="1">
              <a:off x="432" y="1296"/>
              <a:ext cx="2163" cy="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78860" name="Line 9"/>
            <p:cNvSpPr>
              <a:spLocks noChangeShapeType="1"/>
            </p:cNvSpPr>
            <p:nvPr/>
          </p:nvSpPr>
          <p:spPr bwMode="auto">
            <a:xfrm>
              <a:off x="2067"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a:cs typeface="Times New Roman"/>
              </a:endParaRPr>
            </a:p>
          </p:txBody>
        </p:sp>
        <p:sp>
          <p:nvSpPr>
            <p:cNvPr id="147466" name="Rectangle 10"/>
            <p:cNvSpPr>
              <a:spLocks noChangeArrowheads="1"/>
            </p:cNvSpPr>
            <p:nvPr/>
          </p:nvSpPr>
          <p:spPr bwMode="auto">
            <a:xfrm>
              <a:off x="1107" y="672"/>
              <a:ext cx="908" cy="330"/>
            </a:xfrm>
            <a:prstGeom prst="rect">
              <a:avLst/>
            </a:prstGeom>
            <a:noFill/>
            <a:ln w="9525">
              <a:noFill/>
              <a:miter lim="800000"/>
              <a:headEnd/>
              <a:tailEnd/>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a:ea typeface="宋体" pitchFamily="2" charset="-122"/>
                  <a:cs typeface="Times New Roman"/>
                </a:rPr>
                <a:t>选   择</a:t>
              </a:r>
            </a:p>
          </p:txBody>
        </p:sp>
        <p:sp>
          <p:nvSpPr>
            <p:cNvPr id="147467" name="Rectangle 11"/>
            <p:cNvSpPr>
              <a:spLocks noChangeArrowheads="1"/>
            </p:cNvSpPr>
            <p:nvPr/>
          </p:nvSpPr>
          <p:spPr bwMode="auto">
            <a:xfrm>
              <a:off x="2067" y="672"/>
              <a:ext cx="566" cy="327"/>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a:cs typeface="Times New Roman"/>
                </a:rPr>
                <a:t>输出</a:t>
              </a:r>
            </a:p>
          </p:txBody>
        </p:sp>
        <p:sp>
          <p:nvSpPr>
            <p:cNvPr id="78863" name="Text Box 12"/>
            <p:cNvSpPr txBox="1">
              <a:spLocks noChangeArrowheads="1"/>
            </p:cNvSpPr>
            <p:nvPr/>
          </p:nvSpPr>
          <p:spPr bwMode="auto">
            <a:xfrm>
              <a:off x="568" y="1007"/>
              <a:ext cx="2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i="1">
                  <a:latin typeface="Times New Roman"/>
                  <a:cs typeface="Times New Roman"/>
                </a:rPr>
                <a:t>S</a:t>
              </a:r>
              <a:endParaRPr lang="en-US" altLang="zh-CN" sz="3600" b="1">
                <a:latin typeface="Times New Roman"/>
                <a:cs typeface="Times New Roman"/>
              </a:endParaRPr>
            </a:p>
          </p:txBody>
        </p:sp>
        <p:sp>
          <p:nvSpPr>
            <p:cNvPr id="78864" name="Line 13"/>
            <p:cNvSpPr>
              <a:spLocks noChangeShapeType="1"/>
            </p:cNvSpPr>
            <p:nvPr/>
          </p:nvSpPr>
          <p:spPr bwMode="auto">
            <a:xfrm>
              <a:off x="588" y="1046"/>
              <a:ext cx="181"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a:cs typeface="Times New Roman"/>
              </a:endParaRPr>
            </a:p>
          </p:txBody>
        </p:sp>
        <p:sp>
          <p:nvSpPr>
            <p:cNvPr id="78865" name="Text Box 14"/>
            <p:cNvSpPr txBox="1">
              <a:spLocks noChangeArrowheads="1"/>
            </p:cNvSpPr>
            <p:nvPr/>
          </p:nvSpPr>
          <p:spPr bwMode="auto">
            <a:xfrm>
              <a:off x="1731" y="960"/>
              <a:ext cx="4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i="1">
                  <a:latin typeface="Times New Roman"/>
                  <a:cs typeface="Times New Roman"/>
                </a:rPr>
                <a:t>A</a:t>
              </a:r>
              <a:r>
                <a:rPr lang="en-US" altLang="zh-CN" sz="2800" b="1" baseline="-25000">
                  <a:latin typeface="Times New Roman"/>
                  <a:cs typeface="Times New Roman"/>
                </a:rPr>
                <a:t>0</a:t>
              </a:r>
              <a:endParaRPr lang="en-US" altLang="zh-CN" sz="2800" b="1">
                <a:latin typeface="Times New Roman"/>
                <a:cs typeface="Times New Roman"/>
              </a:endParaRPr>
            </a:p>
          </p:txBody>
        </p:sp>
        <p:sp>
          <p:nvSpPr>
            <p:cNvPr id="78866" name="Rectangle 15"/>
            <p:cNvSpPr>
              <a:spLocks noChangeArrowheads="1"/>
            </p:cNvSpPr>
            <p:nvPr/>
          </p:nvSpPr>
          <p:spPr bwMode="auto">
            <a:xfrm>
              <a:off x="967" y="960"/>
              <a:ext cx="3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i="1">
                  <a:latin typeface="Times New Roman"/>
                  <a:cs typeface="Times New Roman"/>
                </a:rPr>
                <a:t>A</a:t>
              </a:r>
              <a:r>
                <a:rPr lang="en-US" altLang="zh-CN" sz="2800" b="1" baseline="-25000">
                  <a:latin typeface="Times New Roman"/>
                  <a:cs typeface="Times New Roman"/>
                </a:rPr>
                <a:t>2</a:t>
              </a:r>
            </a:p>
          </p:txBody>
        </p:sp>
        <p:sp>
          <p:nvSpPr>
            <p:cNvPr id="78867" name="Rectangle 16"/>
            <p:cNvSpPr>
              <a:spLocks noChangeArrowheads="1"/>
            </p:cNvSpPr>
            <p:nvPr/>
          </p:nvSpPr>
          <p:spPr bwMode="auto">
            <a:xfrm>
              <a:off x="2211" y="924"/>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3600" b="1" i="1" baseline="-25000">
                  <a:latin typeface="Times New Roman"/>
                  <a:cs typeface="Times New Roman"/>
                </a:rPr>
                <a:t>W</a:t>
              </a:r>
            </a:p>
          </p:txBody>
        </p:sp>
        <p:sp>
          <p:nvSpPr>
            <p:cNvPr id="78868" name="Text Box 17"/>
            <p:cNvSpPr txBox="1">
              <a:spLocks noChangeArrowheads="1"/>
            </p:cNvSpPr>
            <p:nvPr/>
          </p:nvSpPr>
          <p:spPr bwMode="auto">
            <a:xfrm>
              <a:off x="568" y="13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solidFill>
                    <a:srgbClr val="CC0000"/>
                  </a:solidFill>
                  <a:latin typeface="Times New Roman"/>
                  <a:cs typeface="Times New Roman"/>
                </a:rPr>
                <a:t>1</a:t>
              </a:r>
            </a:p>
          </p:txBody>
        </p:sp>
        <p:sp>
          <p:nvSpPr>
            <p:cNvPr id="78869" name="Rectangle 18"/>
            <p:cNvSpPr>
              <a:spLocks noChangeArrowheads="1"/>
            </p:cNvSpPr>
            <p:nvPr/>
          </p:nvSpPr>
          <p:spPr bwMode="auto">
            <a:xfrm>
              <a:off x="2211"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solidFill>
                    <a:srgbClr val="CC0000"/>
                  </a:solidFill>
                  <a:latin typeface="Times New Roman"/>
                  <a:cs typeface="Times New Roman"/>
                </a:rPr>
                <a:t>0</a:t>
              </a:r>
            </a:p>
          </p:txBody>
        </p:sp>
        <p:sp>
          <p:nvSpPr>
            <p:cNvPr id="78870" name="Rectangle 19"/>
            <p:cNvSpPr>
              <a:spLocks noChangeArrowheads="1"/>
            </p:cNvSpPr>
            <p:nvPr/>
          </p:nvSpPr>
          <p:spPr bwMode="auto">
            <a:xfrm>
              <a:off x="568" y="158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1" name="Rectangle 20"/>
            <p:cNvSpPr>
              <a:spLocks noChangeArrowheads="1"/>
            </p:cNvSpPr>
            <p:nvPr/>
          </p:nvSpPr>
          <p:spPr bwMode="auto">
            <a:xfrm>
              <a:off x="568" y="186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2" name="Rectangle 21"/>
            <p:cNvSpPr>
              <a:spLocks noChangeArrowheads="1"/>
            </p:cNvSpPr>
            <p:nvPr/>
          </p:nvSpPr>
          <p:spPr bwMode="auto">
            <a:xfrm>
              <a:off x="568" y="21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3" name="Rectangle 22"/>
            <p:cNvSpPr>
              <a:spLocks noChangeArrowheads="1"/>
            </p:cNvSpPr>
            <p:nvPr/>
          </p:nvSpPr>
          <p:spPr bwMode="auto">
            <a:xfrm>
              <a:off x="578" y="24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74" name="Rectangle 23"/>
            <p:cNvSpPr>
              <a:spLocks noChangeArrowheads="1"/>
            </p:cNvSpPr>
            <p:nvPr/>
          </p:nvSpPr>
          <p:spPr bwMode="auto">
            <a:xfrm>
              <a:off x="2211" y="244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3</a:t>
              </a:r>
              <a:endParaRPr lang="en-US" altLang="zh-CN" b="1">
                <a:latin typeface="Times New Roman"/>
                <a:cs typeface="Times New Roman"/>
              </a:endParaRPr>
            </a:p>
          </p:txBody>
        </p:sp>
        <p:sp>
          <p:nvSpPr>
            <p:cNvPr id="78875" name="Rectangle 24"/>
            <p:cNvSpPr>
              <a:spLocks noChangeArrowheads="1"/>
            </p:cNvSpPr>
            <p:nvPr/>
          </p:nvSpPr>
          <p:spPr bwMode="auto">
            <a:xfrm>
              <a:off x="2211" y="2160"/>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2</a:t>
              </a:r>
            </a:p>
          </p:txBody>
        </p:sp>
        <p:sp>
          <p:nvSpPr>
            <p:cNvPr id="78876" name="Rectangle 25"/>
            <p:cNvSpPr>
              <a:spLocks noChangeArrowheads="1"/>
            </p:cNvSpPr>
            <p:nvPr/>
          </p:nvSpPr>
          <p:spPr bwMode="auto">
            <a:xfrm>
              <a:off x="2211" y="1872"/>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1</a:t>
              </a:r>
            </a:p>
          </p:txBody>
        </p:sp>
        <p:sp>
          <p:nvSpPr>
            <p:cNvPr id="78877" name="Rectangle 26"/>
            <p:cNvSpPr>
              <a:spLocks noChangeArrowheads="1"/>
            </p:cNvSpPr>
            <p:nvPr/>
          </p:nvSpPr>
          <p:spPr bwMode="auto">
            <a:xfrm>
              <a:off x="2211" y="1632"/>
              <a:ext cx="2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0</a:t>
              </a:r>
            </a:p>
          </p:txBody>
        </p:sp>
        <p:sp>
          <p:nvSpPr>
            <p:cNvPr id="78878" name="Rectangle 27"/>
            <p:cNvSpPr>
              <a:spLocks noChangeArrowheads="1"/>
            </p:cNvSpPr>
            <p:nvPr/>
          </p:nvSpPr>
          <p:spPr bwMode="auto">
            <a:xfrm>
              <a:off x="1347" y="960"/>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i="1">
                  <a:latin typeface="Times New Roman"/>
                  <a:cs typeface="Times New Roman"/>
                </a:rPr>
                <a:t>A</a:t>
              </a:r>
              <a:r>
                <a:rPr lang="en-US" altLang="zh-CN" sz="2800" b="1" i="1" baseline="-25000">
                  <a:latin typeface="Times New Roman"/>
                  <a:cs typeface="Times New Roman"/>
                </a:rPr>
                <a:t>1</a:t>
              </a:r>
              <a:endParaRPr lang="en-US" altLang="zh-CN" sz="2800" b="1" baseline="-25000">
                <a:latin typeface="Times New Roman"/>
                <a:cs typeface="Times New Roman"/>
              </a:endParaRPr>
            </a:p>
          </p:txBody>
        </p:sp>
        <p:sp>
          <p:nvSpPr>
            <p:cNvPr id="78879" name="Rectangle 28"/>
            <p:cNvSpPr>
              <a:spLocks noChangeArrowheads="1"/>
            </p:cNvSpPr>
            <p:nvPr/>
          </p:nvSpPr>
          <p:spPr bwMode="auto">
            <a:xfrm>
              <a:off x="578" y="26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0" name="Rectangle 29"/>
            <p:cNvSpPr>
              <a:spLocks noChangeArrowheads="1"/>
            </p:cNvSpPr>
            <p:nvPr/>
          </p:nvSpPr>
          <p:spPr bwMode="auto">
            <a:xfrm>
              <a:off x="2211" y="2736"/>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4</a:t>
              </a:r>
              <a:endParaRPr lang="en-US" altLang="zh-CN" b="1">
                <a:latin typeface="Times New Roman"/>
                <a:cs typeface="Times New Roman"/>
              </a:endParaRPr>
            </a:p>
          </p:txBody>
        </p:sp>
        <p:sp>
          <p:nvSpPr>
            <p:cNvPr id="78881" name="Rectangle 30"/>
            <p:cNvSpPr>
              <a:spLocks noChangeArrowheads="1"/>
            </p:cNvSpPr>
            <p:nvPr/>
          </p:nvSpPr>
          <p:spPr bwMode="auto">
            <a:xfrm>
              <a:off x="574" y="29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2" name="Rectangle 31"/>
            <p:cNvSpPr>
              <a:spLocks noChangeArrowheads="1"/>
            </p:cNvSpPr>
            <p:nvPr/>
          </p:nvSpPr>
          <p:spPr bwMode="auto">
            <a:xfrm>
              <a:off x="2245" y="2988"/>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5</a:t>
              </a:r>
              <a:endParaRPr lang="en-US" altLang="zh-CN" b="1">
                <a:latin typeface="Times New Roman"/>
                <a:cs typeface="Times New Roman"/>
              </a:endParaRPr>
            </a:p>
          </p:txBody>
        </p:sp>
        <p:sp>
          <p:nvSpPr>
            <p:cNvPr id="78883" name="Rectangle 32"/>
            <p:cNvSpPr>
              <a:spLocks noChangeArrowheads="1"/>
            </p:cNvSpPr>
            <p:nvPr/>
          </p:nvSpPr>
          <p:spPr bwMode="auto">
            <a:xfrm>
              <a:off x="574" y="32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4" name="Rectangle 33"/>
            <p:cNvSpPr>
              <a:spLocks noChangeArrowheads="1"/>
            </p:cNvSpPr>
            <p:nvPr/>
          </p:nvSpPr>
          <p:spPr bwMode="auto">
            <a:xfrm>
              <a:off x="2259" y="3264"/>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6</a:t>
              </a:r>
              <a:endParaRPr lang="en-US" altLang="zh-CN" b="1">
                <a:latin typeface="Times New Roman"/>
                <a:cs typeface="Times New Roman"/>
              </a:endParaRPr>
            </a:p>
          </p:txBody>
        </p:sp>
        <p:sp>
          <p:nvSpPr>
            <p:cNvPr id="78885" name="Rectangle 34"/>
            <p:cNvSpPr>
              <a:spLocks noChangeArrowheads="1"/>
            </p:cNvSpPr>
            <p:nvPr/>
          </p:nvSpPr>
          <p:spPr bwMode="auto">
            <a:xfrm>
              <a:off x="589" y="34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86" name="Rectangle 35"/>
            <p:cNvSpPr>
              <a:spLocks noChangeArrowheads="1"/>
            </p:cNvSpPr>
            <p:nvPr/>
          </p:nvSpPr>
          <p:spPr bwMode="auto">
            <a:xfrm>
              <a:off x="2259" y="3552"/>
              <a:ext cx="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latin typeface="Times New Roman"/>
                  <a:cs typeface="Times New Roman"/>
                </a:rPr>
                <a:t>D</a:t>
              </a:r>
              <a:r>
                <a:rPr lang="en-US" altLang="zh-CN" b="1" baseline="-25000">
                  <a:latin typeface="Times New Roman"/>
                  <a:cs typeface="Times New Roman"/>
                </a:rPr>
                <a:t>7</a:t>
              </a:r>
              <a:endParaRPr lang="en-US" altLang="zh-CN" b="1">
                <a:latin typeface="Times New Roman"/>
                <a:cs typeface="Times New Roman"/>
              </a:endParaRPr>
            </a:p>
          </p:txBody>
        </p:sp>
        <p:grpSp>
          <p:nvGrpSpPr>
            <p:cNvPr id="78887" name="Group 36"/>
            <p:cNvGrpSpPr>
              <a:grpSpLocks/>
            </p:cNvGrpSpPr>
            <p:nvPr/>
          </p:nvGrpSpPr>
          <p:grpSpPr bwMode="auto">
            <a:xfrm>
              <a:off x="1011" y="1265"/>
              <a:ext cx="1021" cy="2544"/>
              <a:chOff x="887" y="1356"/>
              <a:chExt cx="1147" cy="2544"/>
            </a:xfrm>
          </p:grpSpPr>
          <p:sp>
            <p:nvSpPr>
              <p:cNvPr id="78889" name="Rectangle 37"/>
              <p:cNvSpPr>
                <a:spLocks noChangeArrowheads="1"/>
              </p:cNvSpPr>
              <p:nvPr/>
            </p:nvSpPr>
            <p:spPr bwMode="auto">
              <a:xfrm>
                <a:off x="887"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0" name="Rectangle 38"/>
              <p:cNvSpPr>
                <a:spLocks noChangeArrowheads="1"/>
              </p:cNvSpPr>
              <p:nvPr/>
            </p:nvSpPr>
            <p:spPr bwMode="auto">
              <a:xfrm>
                <a:off x="1744"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1" name="Rectangle 39"/>
              <p:cNvSpPr>
                <a:spLocks noChangeArrowheads="1"/>
              </p:cNvSpPr>
              <p:nvPr/>
            </p:nvSpPr>
            <p:spPr bwMode="auto">
              <a:xfrm>
                <a:off x="887"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2" name="Rectangle 40"/>
              <p:cNvSpPr>
                <a:spLocks noChangeArrowheads="1"/>
              </p:cNvSpPr>
              <p:nvPr/>
            </p:nvSpPr>
            <p:spPr bwMode="auto">
              <a:xfrm>
                <a:off x="1744"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893" name="Rectangle 41"/>
              <p:cNvSpPr>
                <a:spLocks noChangeArrowheads="1"/>
              </p:cNvSpPr>
              <p:nvPr/>
            </p:nvSpPr>
            <p:spPr bwMode="auto">
              <a:xfrm>
                <a:off x="887"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894" name="Rectangle 42"/>
              <p:cNvSpPr>
                <a:spLocks noChangeArrowheads="1"/>
              </p:cNvSpPr>
              <p:nvPr/>
            </p:nvSpPr>
            <p:spPr bwMode="auto">
              <a:xfrm>
                <a:off x="1744"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895" name="Text Box 43"/>
              <p:cNvSpPr txBox="1">
                <a:spLocks noChangeArrowheads="1"/>
              </p:cNvSpPr>
              <p:nvPr/>
            </p:nvSpPr>
            <p:spPr bwMode="auto">
              <a:xfrm>
                <a:off x="887" y="1370"/>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2800" b="1">
                  <a:solidFill>
                    <a:srgbClr val="CC0000"/>
                  </a:solidFill>
                  <a:latin typeface="Times New Roman"/>
                  <a:cs typeface="Times New Roman"/>
                </a:endParaRPr>
              </a:p>
            </p:txBody>
          </p:sp>
          <p:sp>
            <p:nvSpPr>
              <p:cNvPr id="78896" name="Text Box 44"/>
              <p:cNvSpPr txBox="1">
                <a:spLocks noChangeArrowheads="1"/>
              </p:cNvSpPr>
              <p:nvPr/>
            </p:nvSpPr>
            <p:spPr bwMode="auto">
              <a:xfrm>
                <a:off x="1745" y="1374"/>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3200" b="1">
                  <a:solidFill>
                    <a:srgbClr val="CC0000"/>
                  </a:solidFill>
                  <a:latin typeface="Times New Roman"/>
                  <a:cs typeface="Times New Roman"/>
                </a:endParaRPr>
              </a:p>
            </p:txBody>
          </p:sp>
          <p:sp>
            <p:nvSpPr>
              <p:cNvPr id="78897" name="Text Box 45"/>
              <p:cNvSpPr txBox="1">
                <a:spLocks noChangeArrowheads="1"/>
              </p:cNvSpPr>
              <p:nvPr/>
            </p:nvSpPr>
            <p:spPr bwMode="auto">
              <a:xfrm>
                <a:off x="1317" y="1356"/>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3200" b="1">
                    <a:solidFill>
                      <a:srgbClr val="CC0000"/>
                    </a:solidFill>
                    <a:latin typeface="Times New Roman"/>
                    <a:cs typeface="Times New Roman"/>
                    <a:sym typeface="Symbol" charset="0"/>
                  </a:rPr>
                  <a:t></a:t>
                </a:r>
                <a:endParaRPr lang="en-US" altLang="zh-CN" sz="3200" b="1">
                  <a:solidFill>
                    <a:srgbClr val="CC0000"/>
                  </a:solidFill>
                  <a:latin typeface="Times New Roman"/>
                  <a:cs typeface="Times New Roman"/>
                </a:endParaRPr>
              </a:p>
            </p:txBody>
          </p:sp>
          <p:sp>
            <p:nvSpPr>
              <p:cNvPr id="78898" name="Text Box 46"/>
              <p:cNvSpPr txBox="1">
                <a:spLocks noChangeArrowheads="1"/>
              </p:cNvSpPr>
              <p:nvPr/>
            </p:nvSpPr>
            <p:spPr bwMode="auto">
              <a:xfrm>
                <a:off x="1335" y="166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899" name="Text Box 47"/>
              <p:cNvSpPr txBox="1">
                <a:spLocks noChangeArrowheads="1"/>
              </p:cNvSpPr>
              <p:nvPr/>
            </p:nvSpPr>
            <p:spPr bwMode="auto">
              <a:xfrm>
                <a:off x="1338" y="194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00" name="Rectangle 48"/>
              <p:cNvSpPr>
                <a:spLocks noChangeArrowheads="1"/>
              </p:cNvSpPr>
              <p:nvPr/>
            </p:nvSpPr>
            <p:spPr bwMode="auto">
              <a:xfrm>
                <a:off x="887"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1" name="Rectangle 49"/>
              <p:cNvSpPr>
                <a:spLocks noChangeArrowheads="1"/>
              </p:cNvSpPr>
              <p:nvPr/>
            </p:nvSpPr>
            <p:spPr bwMode="auto">
              <a:xfrm>
                <a:off x="1743"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2" name="Text Box 50"/>
              <p:cNvSpPr txBox="1">
                <a:spLocks noChangeArrowheads="1"/>
              </p:cNvSpPr>
              <p:nvPr/>
            </p:nvSpPr>
            <p:spPr bwMode="auto">
              <a:xfrm>
                <a:off x="1335" y="222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03" name="Text Box 51"/>
              <p:cNvSpPr txBox="1">
                <a:spLocks noChangeArrowheads="1"/>
              </p:cNvSpPr>
              <p:nvPr/>
            </p:nvSpPr>
            <p:spPr bwMode="auto">
              <a:xfrm>
                <a:off x="1349" y="2524"/>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04" name="Rectangle 52"/>
              <p:cNvSpPr>
                <a:spLocks noChangeArrowheads="1"/>
              </p:cNvSpPr>
              <p:nvPr/>
            </p:nvSpPr>
            <p:spPr bwMode="auto">
              <a:xfrm>
                <a:off x="887"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5" name="Rectangle 53"/>
              <p:cNvSpPr>
                <a:spLocks noChangeArrowheads="1"/>
              </p:cNvSpPr>
              <p:nvPr/>
            </p:nvSpPr>
            <p:spPr bwMode="auto">
              <a:xfrm>
                <a:off x="1743"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06" name="Text Box 54"/>
              <p:cNvSpPr txBox="1">
                <a:spLocks noChangeArrowheads="1"/>
              </p:cNvSpPr>
              <p:nvPr/>
            </p:nvSpPr>
            <p:spPr bwMode="auto">
              <a:xfrm>
                <a:off x="1349" y="279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07" name="Rectangle 55"/>
              <p:cNvSpPr>
                <a:spLocks noChangeArrowheads="1"/>
              </p:cNvSpPr>
              <p:nvPr/>
            </p:nvSpPr>
            <p:spPr bwMode="auto">
              <a:xfrm>
                <a:off x="887" y="303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8" name="Rectangle 56"/>
              <p:cNvSpPr>
                <a:spLocks noChangeArrowheads="1"/>
              </p:cNvSpPr>
              <p:nvPr/>
            </p:nvSpPr>
            <p:spPr bwMode="auto">
              <a:xfrm>
                <a:off x="1743"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09" name="Text Box 57"/>
              <p:cNvSpPr txBox="1">
                <a:spLocks noChangeArrowheads="1"/>
              </p:cNvSpPr>
              <p:nvPr/>
            </p:nvSpPr>
            <p:spPr bwMode="auto">
              <a:xfrm>
                <a:off x="1349"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0</a:t>
                </a:r>
                <a:endParaRPr lang="en-US" altLang="zh-CN" sz="2800" b="1">
                  <a:latin typeface="Times New Roman"/>
                  <a:cs typeface="Times New Roman"/>
                </a:endParaRPr>
              </a:p>
            </p:txBody>
          </p:sp>
          <p:sp>
            <p:nvSpPr>
              <p:cNvPr id="78910" name="Rectangle 58"/>
              <p:cNvSpPr>
                <a:spLocks noChangeArrowheads="1"/>
              </p:cNvSpPr>
              <p:nvPr/>
            </p:nvSpPr>
            <p:spPr bwMode="auto">
              <a:xfrm>
                <a:off x="887" y="332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1" name="Rectangle 59"/>
              <p:cNvSpPr>
                <a:spLocks noChangeArrowheads="1"/>
              </p:cNvSpPr>
              <p:nvPr/>
            </p:nvSpPr>
            <p:spPr bwMode="auto">
              <a:xfrm>
                <a:off x="1743"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0</a:t>
                </a:r>
              </a:p>
            </p:txBody>
          </p:sp>
          <p:sp>
            <p:nvSpPr>
              <p:cNvPr id="78912" name="Text Box 60"/>
              <p:cNvSpPr txBox="1">
                <a:spLocks noChangeArrowheads="1"/>
              </p:cNvSpPr>
              <p:nvPr/>
            </p:nvSpPr>
            <p:spPr bwMode="auto">
              <a:xfrm>
                <a:off x="1349"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sp>
            <p:nvSpPr>
              <p:cNvPr id="78913" name="Rectangle 61"/>
              <p:cNvSpPr>
                <a:spLocks noChangeArrowheads="1"/>
              </p:cNvSpPr>
              <p:nvPr/>
            </p:nvSpPr>
            <p:spPr bwMode="auto">
              <a:xfrm>
                <a:off x="900" y="3564"/>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4" name="Rectangle 62"/>
              <p:cNvSpPr>
                <a:spLocks noChangeArrowheads="1"/>
              </p:cNvSpPr>
              <p:nvPr/>
            </p:nvSpPr>
            <p:spPr bwMode="auto">
              <a:xfrm>
                <a:off x="1739"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sz="2800" b="1">
                    <a:latin typeface="Times New Roman"/>
                    <a:cs typeface="Times New Roman"/>
                  </a:rPr>
                  <a:t>1</a:t>
                </a:r>
              </a:p>
            </p:txBody>
          </p:sp>
          <p:sp>
            <p:nvSpPr>
              <p:cNvPr id="78915" name="Text Box 63"/>
              <p:cNvSpPr txBox="1">
                <a:spLocks noChangeArrowheads="1"/>
              </p:cNvSpPr>
              <p:nvPr/>
            </p:nvSpPr>
            <p:spPr bwMode="auto">
              <a:xfrm>
                <a:off x="1341"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a:latin typeface="Times New Roman"/>
                    <a:cs typeface="Times New Roman"/>
                    <a:sym typeface="Symbol" charset="0"/>
                  </a:rPr>
                  <a:t>1</a:t>
                </a:r>
                <a:endParaRPr lang="en-US" altLang="zh-CN" sz="2800" b="1">
                  <a:latin typeface="Times New Roman"/>
                  <a:cs typeface="Times New Roman"/>
                </a:endParaRPr>
              </a:p>
            </p:txBody>
          </p:sp>
        </p:grpSp>
        <p:sp>
          <p:nvSpPr>
            <p:cNvPr id="78888" name="Line 64"/>
            <p:cNvSpPr>
              <a:spLocks noChangeShapeType="1"/>
            </p:cNvSpPr>
            <p:nvPr/>
          </p:nvSpPr>
          <p:spPr bwMode="auto">
            <a:xfrm>
              <a:off x="435" y="1008"/>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a:cs typeface="Times New Roman"/>
              </a:endParaRPr>
            </a:p>
          </p:txBody>
        </p:sp>
      </p:grpSp>
      <p:sp>
        <p:nvSpPr>
          <p:cNvPr id="78852" name="Text Box 94"/>
          <p:cNvSpPr txBox="1">
            <a:spLocks noChangeArrowheads="1"/>
          </p:cNvSpPr>
          <p:nvPr/>
        </p:nvSpPr>
        <p:spPr bwMode="auto">
          <a:xfrm>
            <a:off x="336550" y="188913"/>
            <a:ext cx="44053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800" b="1" dirty="0">
                <a:solidFill>
                  <a:srgbClr val="000099"/>
                </a:solidFill>
                <a:latin typeface="Times New Roman"/>
                <a:cs typeface="Times New Roman"/>
              </a:rPr>
              <a:t>74LS151</a:t>
            </a:r>
            <a:r>
              <a:rPr lang="zh-CN" altLang="en-US" sz="2800" b="1" dirty="0">
                <a:solidFill>
                  <a:srgbClr val="000099"/>
                </a:solidFill>
                <a:latin typeface="Times New Roman"/>
                <a:cs typeface="Times New Roman"/>
              </a:rPr>
              <a:t>型</a:t>
            </a:r>
            <a:r>
              <a:rPr lang="en-US" altLang="zh-CN" sz="2800" b="1" dirty="0">
                <a:solidFill>
                  <a:srgbClr val="000099"/>
                </a:solidFill>
                <a:latin typeface="Times New Roman"/>
                <a:cs typeface="Times New Roman"/>
              </a:rPr>
              <a:t>8</a:t>
            </a:r>
            <a:r>
              <a:rPr lang="zh-CN" altLang="en-US" sz="2800" b="1" dirty="0">
                <a:solidFill>
                  <a:srgbClr val="000099"/>
                </a:solidFill>
                <a:latin typeface="Times New Roman"/>
                <a:cs typeface="Times New Roman"/>
              </a:rPr>
              <a:t>选</a:t>
            </a:r>
            <a:r>
              <a:rPr lang="en-US" altLang="zh-CN" sz="2800" b="1" dirty="0">
                <a:solidFill>
                  <a:srgbClr val="000099"/>
                </a:solidFill>
                <a:latin typeface="Times New Roman"/>
                <a:cs typeface="Times New Roman"/>
              </a:rPr>
              <a:t>1</a:t>
            </a:r>
            <a:r>
              <a:rPr lang="zh-CN" altLang="en-US" sz="2800" b="1" dirty="0">
                <a:solidFill>
                  <a:srgbClr val="000099"/>
                </a:solidFill>
                <a:latin typeface="Times New Roman"/>
                <a:cs typeface="Times New Roman"/>
              </a:rPr>
              <a:t>数据选择器</a:t>
            </a:r>
          </a:p>
        </p:txBody>
      </p:sp>
      <p:pic>
        <p:nvPicPr>
          <p:cNvPr id="78853" name="Picture 6" descr="7d58"/>
          <p:cNvPicPr>
            <a:picLocks noChangeAspect="1" noChangeArrowheads="1"/>
          </p:cNvPicPr>
          <p:nvPr/>
        </p:nvPicPr>
        <p:blipFill>
          <a:blip r:embed="rId2">
            <a:extLst>
              <a:ext uri="{28A0092B-C50C-407E-A947-70E740481C1C}">
                <a14:useLocalDpi xmlns:a14="http://schemas.microsoft.com/office/drawing/2010/main" val="0"/>
              </a:ext>
            </a:extLst>
          </a:blip>
          <a:srcRect l="72530" t="26009" b="10081"/>
          <a:stretch>
            <a:fillRect/>
          </a:stretch>
        </p:blipFill>
        <p:spPr bwMode="auto">
          <a:xfrm>
            <a:off x="4854575" y="2708275"/>
            <a:ext cx="3030538"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p:cNvPicPr>
            <a:picLocks noChangeAspect="1" noChangeArrowheads="1"/>
          </p:cNvPicPr>
          <p:nvPr/>
        </p:nvPicPr>
        <p:blipFill>
          <a:blip r:embed="rId3">
            <a:extLst>
              <a:ext uri="{28A0092B-C50C-407E-A947-70E740481C1C}">
                <a14:useLocalDpi xmlns:a14="http://schemas.microsoft.com/office/drawing/2010/main" val="0"/>
              </a:ext>
            </a:extLst>
          </a:blip>
          <a:srcRect l="3102" t="5664" r="44495" b="-3125"/>
          <a:stretch>
            <a:fillRect/>
          </a:stretch>
        </p:blipFill>
        <p:spPr bwMode="auto">
          <a:xfrm>
            <a:off x="3708400" y="1390650"/>
            <a:ext cx="5297488"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36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877888" y="5410200"/>
            <a:ext cx="2474912" cy="519113"/>
          </a:xfrm>
          <a:prstGeom prst="rect">
            <a:avLst/>
          </a:prstGeom>
          <a:noFill/>
          <a:ln w="9525">
            <a:noFill/>
            <a:miter lim="800000"/>
          </a:ln>
        </p:spPr>
        <p:txBody>
          <a:bodyPr wrap="none">
            <a:spAutoFit/>
          </a:bodyPr>
          <a:lstStyle/>
          <a:p>
            <a:r>
              <a:rPr lang="en-US" altLang="zh-CN" sz="2800" b="1">
                <a:effectLst>
                  <a:outerShdw blurRad="38100" dist="38100" dir="2700000" algn="tl">
                    <a:srgbClr val="DDDDDD"/>
                  </a:outerShdw>
                </a:effectLst>
                <a:latin typeface="Times New Roman" panose="02020603050405020304" charset="0"/>
              </a:rPr>
              <a:t>(1) </a:t>
            </a:r>
            <a:r>
              <a:rPr lang="zh-CN" altLang="en-US" sz="2800" b="1">
                <a:effectLst>
                  <a:outerShdw blurRad="38100" dist="38100" dir="2700000" algn="tl">
                    <a:srgbClr val="DDDDDD"/>
                  </a:outerShdw>
                </a:effectLst>
                <a:latin typeface="Times New Roman" panose="02020603050405020304" charset="0"/>
              </a:rPr>
              <a:t>写出逻辑式</a:t>
            </a:r>
          </a:p>
        </p:txBody>
      </p:sp>
      <p:sp>
        <p:nvSpPr>
          <p:cNvPr id="88067" name="Rectangle 3"/>
          <p:cNvSpPr>
            <a:spLocks noChangeArrowheads="1"/>
          </p:cNvSpPr>
          <p:nvPr/>
        </p:nvSpPr>
        <p:spPr bwMode="auto">
          <a:xfrm>
            <a:off x="762000" y="504825"/>
            <a:ext cx="4397375" cy="519113"/>
          </a:xfrm>
          <a:prstGeom prst="rect">
            <a:avLst/>
          </a:prstGeom>
          <a:noFill/>
          <a:ln w="9525">
            <a:noFill/>
            <a:miter lim="800000"/>
          </a:ln>
        </p:spPr>
        <p:txBody>
          <a:bodyPr wrap="none">
            <a:spAutoFit/>
          </a:bodyPr>
          <a:lstStyle/>
          <a:p>
            <a:r>
              <a:rPr lang="zh-CN" altLang="en-US" sz="2800" b="1">
                <a:solidFill>
                  <a:srgbClr val="FF0000"/>
                </a:solidFill>
                <a:effectLst>
                  <a:outerShdw blurRad="38100" dist="38100" dir="2700000" algn="tl">
                    <a:srgbClr val="DDDDDD"/>
                  </a:outerShdw>
                </a:effectLst>
                <a:latin typeface="Times New Roman" panose="02020603050405020304" charset="0"/>
              </a:rPr>
              <a:t>例 </a:t>
            </a:r>
            <a:r>
              <a:rPr lang="en-US" altLang="zh-CN" sz="2800" b="1">
                <a:solidFill>
                  <a:srgbClr val="FF0000"/>
                </a:solidFill>
                <a:effectLst>
                  <a:outerShdw blurRad="38100" dist="38100" dir="2700000" algn="tl">
                    <a:srgbClr val="DDDDDD"/>
                  </a:outerShdw>
                </a:effectLst>
                <a:latin typeface="Times New Roman" panose="02020603050405020304" charset="0"/>
              </a:rPr>
              <a:t>2</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000099"/>
              </a:solidFill>
              <a:effectLst>
                <a:outerShdw blurRad="38100" dist="38100" dir="2700000" algn="tl">
                  <a:srgbClr val="DDDDDD"/>
                </a:outerShdw>
              </a:effectLst>
              <a:latin typeface="Times New Roman" panose="02020603050405020304" charset="0"/>
            </a:endParaRPr>
          </a:p>
        </p:txBody>
      </p:sp>
      <p:sp>
        <p:nvSpPr>
          <p:cNvPr id="111620" name="Rectangle 4"/>
          <p:cNvSpPr>
            <a:spLocks noChangeArrowheads="1"/>
          </p:cNvSpPr>
          <p:nvPr/>
        </p:nvSpPr>
        <p:spPr bwMode="auto">
          <a:xfrm>
            <a:off x="2311400" y="990600"/>
            <a:ext cx="381000" cy="762000"/>
          </a:xfrm>
          <a:prstGeom prst="rect">
            <a:avLst/>
          </a:prstGeom>
          <a:noFill/>
          <a:ln>
            <a:noFill/>
          </a:ln>
        </p:spPr>
        <p:txBody>
          <a:bodyPr>
            <a:spAutoFit/>
          </a:bodyPr>
          <a:lstStyle/>
          <a:p>
            <a:r>
              <a:rPr lang="en-US" altLang="zh-CN" sz="4400" b="1">
                <a:latin typeface="Times New Roman" panose="02020603050405020304" charset="0"/>
              </a:rPr>
              <a:t>.</a:t>
            </a:r>
          </a:p>
        </p:txBody>
      </p:sp>
      <p:grpSp>
        <p:nvGrpSpPr>
          <p:cNvPr id="2" name="Group 5"/>
          <p:cNvGrpSpPr/>
          <p:nvPr/>
        </p:nvGrpSpPr>
        <p:grpSpPr bwMode="auto">
          <a:xfrm>
            <a:off x="3962400" y="990600"/>
            <a:ext cx="1143000" cy="823913"/>
            <a:chOff x="3696" y="480"/>
            <a:chExt cx="720" cy="519"/>
          </a:xfrm>
        </p:grpSpPr>
        <p:sp>
          <p:nvSpPr>
            <p:cNvPr id="111684" name="Text Box 6"/>
            <p:cNvSpPr txBox="1">
              <a:spLocks noChangeArrowheads="1"/>
            </p:cNvSpPr>
            <p:nvPr/>
          </p:nvSpPr>
          <p:spPr bwMode="auto">
            <a:xfrm>
              <a:off x="3696" y="672"/>
              <a:ext cx="72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3300"/>
                  </a:solidFill>
                </a:rPr>
                <a:t>A </a:t>
              </a:r>
              <a:r>
                <a:rPr lang="en-US" altLang="zh-CN" sz="2800" b="1">
                  <a:solidFill>
                    <a:srgbClr val="FF3300"/>
                  </a:solidFill>
                </a:rPr>
                <a:t>  </a:t>
              </a:r>
              <a:r>
                <a:rPr lang="en-US" altLang="zh-CN" sz="2800" b="1" i="1">
                  <a:solidFill>
                    <a:srgbClr val="FF3300"/>
                  </a:solidFill>
                </a:rPr>
                <a:t>B</a:t>
              </a:r>
            </a:p>
          </p:txBody>
        </p:sp>
        <p:grpSp>
          <p:nvGrpSpPr>
            <p:cNvPr id="111685" name="Group 7"/>
            <p:cNvGrpSpPr/>
            <p:nvPr/>
          </p:nvGrpSpPr>
          <p:grpSpPr bwMode="auto">
            <a:xfrm>
              <a:off x="3744" y="480"/>
              <a:ext cx="480" cy="480"/>
              <a:chOff x="3744" y="480"/>
              <a:chExt cx="480" cy="480"/>
            </a:xfrm>
          </p:grpSpPr>
          <p:sp>
            <p:nvSpPr>
              <p:cNvPr id="111686" name="Text Box 8"/>
              <p:cNvSpPr txBox="1">
                <a:spLocks noChangeArrowheads="1"/>
              </p:cNvSpPr>
              <p:nvPr/>
            </p:nvSpPr>
            <p:spPr bwMode="auto">
              <a:xfrm>
                <a:off x="3888" y="480"/>
                <a:ext cx="192"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FF3300"/>
                    </a:solidFill>
                  </a:rPr>
                  <a:t>.</a:t>
                </a:r>
                <a:endParaRPr lang="en-US" altLang="zh-CN" b="1">
                  <a:solidFill>
                    <a:srgbClr val="FFFF00"/>
                  </a:solidFill>
                </a:endParaRPr>
              </a:p>
            </p:txBody>
          </p:sp>
          <p:sp>
            <p:nvSpPr>
              <p:cNvPr id="111687" name="Line 9"/>
              <p:cNvSpPr>
                <a:spLocks noChangeShapeType="1"/>
              </p:cNvSpPr>
              <p:nvPr/>
            </p:nvSpPr>
            <p:spPr bwMode="auto">
              <a:xfrm>
                <a:off x="3744" y="720"/>
                <a:ext cx="480"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4" name="Group 10"/>
          <p:cNvGrpSpPr/>
          <p:nvPr/>
        </p:nvGrpSpPr>
        <p:grpSpPr bwMode="auto">
          <a:xfrm>
            <a:off x="3352800" y="5043488"/>
            <a:ext cx="2971800" cy="931862"/>
            <a:chOff x="2112" y="3177"/>
            <a:chExt cx="1872" cy="587"/>
          </a:xfrm>
        </p:grpSpPr>
        <p:sp>
          <p:nvSpPr>
            <p:cNvPr id="111676" name="Text Box 11"/>
            <p:cNvSpPr txBox="1">
              <a:spLocks noChangeArrowheads="1"/>
            </p:cNvSpPr>
            <p:nvPr/>
          </p:nvSpPr>
          <p:spPr bwMode="auto">
            <a:xfrm>
              <a:off x="2112" y="3360"/>
              <a:ext cx="1872" cy="404"/>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000099"/>
                  </a:solidFill>
                </a:rPr>
                <a:t>Y</a:t>
              </a:r>
              <a:r>
                <a:rPr lang="en-US" altLang="zh-CN" sz="3200" b="1">
                  <a:solidFill>
                    <a:srgbClr val="000099"/>
                  </a:solidFill>
                </a:rPr>
                <a:t> = </a:t>
              </a:r>
              <a:r>
                <a:rPr lang="en-US" altLang="zh-CN" sz="3200" b="1" i="1">
                  <a:solidFill>
                    <a:srgbClr val="000099"/>
                  </a:solidFill>
                </a:rPr>
                <a:t>AB   AB</a:t>
              </a:r>
              <a:r>
                <a:rPr lang="en-US" altLang="zh-CN" sz="3600" b="1">
                  <a:solidFill>
                    <a:srgbClr val="000099"/>
                  </a:solidFill>
                </a:rPr>
                <a:t>      </a:t>
              </a:r>
              <a:endParaRPr lang="en-US" altLang="zh-CN" sz="3200" b="1">
                <a:solidFill>
                  <a:srgbClr val="000099"/>
                </a:solidFill>
              </a:endParaRPr>
            </a:p>
          </p:txBody>
        </p:sp>
        <p:grpSp>
          <p:nvGrpSpPr>
            <p:cNvPr id="111677" name="Group 12"/>
            <p:cNvGrpSpPr/>
            <p:nvPr/>
          </p:nvGrpSpPr>
          <p:grpSpPr bwMode="auto">
            <a:xfrm>
              <a:off x="2592" y="3312"/>
              <a:ext cx="912" cy="96"/>
              <a:chOff x="3936" y="1536"/>
              <a:chExt cx="912" cy="96"/>
            </a:xfrm>
          </p:grpSpPr>
          <p:sp>
            <p:nvSpPr>
              <p:cNvPr id="111679" name="Line 13"/>
              <p:cNvSpPr>
                <a:spLocks noChangeShapeType="1"/>
              </p:cNvSpPr>
              <p:nvPr/>
            </p:nvSpPr>
            <p:spPr bwMode="auto">
              <a:xfrm>
                <a:off x="3936" y="1632"/>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0" name="Line 14"/>
              <p:cNvSpPr>
                <a:spLocks noChangeShapeType="1"/>
              </p:cNvSpPr>
              <p:nvPr/>
            </p:nvSpPr>
            <p:spPr bwMode="auto">
              <a:xfrm>
                <a:off x="4512" y="1584"/>
                <a:ext cx="336"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1" name="Line 15"/>
              <p:cNvSpPr>
                <a:spLocks noChangeShapeType="1"/>
              </p:cNvSpPr>
              <p:nvPr/>
            </p:nvSpPr>
            <p:spPr bwMode="auto">
              <a:xfrm>
                <a:off x="4512" y="1632"/>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2" name="Line 16"/>
              <p:cNvSpPr>
                <a:spLocks noChangeShapeType="1"/>
              </p:cNvSpPr>
              <p:nvPr/>
            </p:nvSpPr>
            <p:spPr bwMode="auto">
              <a:xfrm>
                <a:off x="4704" y="1632"/>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1683" name="Line 17"/>
              <p:cNvSpPr>
                <a:spLocks noChangeShapeType="1"/>
              </p:cNvSpPr>
              <p:nvPr/>
            </p:nvSpPr>
            <p:spPr bwMode="auto">
              <a:xfrm>
                <a:off x="3936" y="1536"/>
                <a:ext cx="91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111678" name="Text Box 18"/>
            <p:cNvSpPr txBox="1">
              <a:spLocks noChangeArrowheads="1"/>
            </p:cNvSpPr>
            <p:nvPr/>
          </p:nvSpPr>
          <p:spPr bwMode="auto">
            <a:xfrm>
              <a:off x="2928" y="3177"/>
              <a:ext cx="192" cy="519"/>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800" b="1">
                  <a:solidFill>
                    <a:srgbClr val="000099"/>
                  </a:solidFill>
                </a:rPr>
                <a:t>.</a:t>
              </a:r>
              <a:endParaRPr lang="en-US" altLang="zh-CN" b="1">
                <a:solidFill>
                  <a:srgbClr val="000099"/>
                </a:solidFill>
              </a:endParaRPr>
            </a:p>
          </p:txBody>
        </p:sp>
      </p:grpSp>
      <p:grpSp>
        <p:nvGrpSpPr>
          <p:cNvPr id="6" name="Group 19"/>
          <p:cNvGrpSpPr/>
          <p:nvPr/>
        </p:nvGrpSpPr>
        <p:grpSpPr bwMode="auto">
          <a:xfrm>
            <a:off x="5105400" y="3733800"/>
            <a:ext cx="1143000" cy="579438"/>
            <a:chOff x="3360" y="2640"/>
            <a:chExt cx="720" cy="365"/>
          </a:xfrm>
        </p:grpSpPr>
        <p:sp>
          <p:nvSpPr>
            <p:cNvPr id="111672" name="Text Box 20"/>
            <p:cNvSpPr txBox="1">
              <a:spLocks noChangeArrowheads="1"/>
            </p:cNvSpPr>
            <p:nvPr/>
          </p:nvSpPr>
          <p:spPr bwMode="auto">
            <a:xfrm>
              <a:off x="3360" y="2640"/>
              <a:ext cx="72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A</a:t>
              </a:r>
              <a:r>
                <a:rPr lang="en-US" altLang="zh-CN" sz="3200">
                  <a:solidFill>
                    <a:srgbClr val="FF3300"/>
                  </a:solidFill>
                </a:rPr>
                <a:t>•</a:t>
              </a:r>
              <a:r>
                <a:rPr lang="en-US" altLang="zh-CN" sz="3200" b="1" i="1">
                  <a:solidFill>
                    <a:srgbClr val="FF3300"/>
                  </a:solidFill>
                </a:rPr>
                <a:t>B</a:t>
              </a:r>
              <a:endParaRPr lang="en-US" altLang="zh-CN" sz="3200" b="1" i="1">
                <a:solidFill>
                  <a:schemeClr val="bg1"/>
                </a:solidFill>
              </a:endParaRPr>
            </a:p>
          </p:txBody>
        </p:sp>
        <p:sp>
          <p:nvSpPr>
            <p:cNvPr id="111673" name="Line 21"/>
            <p:cNvSpPr>
              <a:spLocks noChangeShapeType="1"/>
            </p:cNvSpPr>
            <p:nvPr/>
          </p:nvSpPr>
          <p:spPr bwMode="auto">
            <a:xfrm>
              <a:off x="3456" y="2640"/>
              <a:ext cx="38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1674" name="Line 22"/>
            <p:cNvSpPr>
              <a:spLocks noChangeShapeType="1"/>
            </p:cNvSpPr>
            <p:nvPr/>
          </p:nvSpPr>
          <p:spPr bwMode="auto">
            <a:xfrm>
              <a:off x="3456" y="268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sp>
          <p:nvSpPr>
            <p:cNvPr id="111675" name="Line 23"/>
            <p:cNvSpPr>
              <a:spLocks noChangeShapeType="1"/>
            </p:cNvSpPr>
            <p:nvPr/>
          </p:nvSpPr>
          <p:spPr bwMode="auto">
            <a:xfrm>
              <a:off x="3696" y="2688"/>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sp>
        <p:nvSpPr>
          <p:cNvPr id="88088" name="AutoShape 24"/>
          <p:cNvSpPr>
            <a:spLocks noChangeArrowheads="1"/>
          </p:cNvSpPr>
          <p:nvPr/>
        </p:nvSpPr>
        <p:spPr bwMode="auto">
          <a:xfrm>
            <a:off x="6934200" y="4343400"/>
            <a:ext cx="1143000" cy="762000"/>
          </a:xfrm>
          <a:prstGeom prst="cloudCallout">
            <a:avLst>
              <a:gd name="adj1" fmla="val -43750"/>
              <a:gd name="adj2" fmla="val 70000"/>
            </a:avLst>
          </a:prstGeom>
          <a:noFill/>
          <a:ln w="38100">
            <a:solidFill>
              <a:srgbClr val="006600"/>
            </a:solidFill>
            <a:round/>
          </a:ln>
          <a:effectLst/>
        </p:spPr>
        <p:txBody>
          <a:bodyPr wrap="none" anchor="ctr"/>
          <a:lstStyle/>
          <a:p>
            <a:pPr algn="ct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化简</a:t>
            </a:r>
          </a:p>
        </p:txBody>
      </p:sp>
      <p:grpSp>
        <p:nvGrpSpPr>
          <p:cNvPr id="111625" name="Group 25"/>
          <p:cNvGrpSpPr/>
          <p:nvPr/>
        </p:nvGrpSpPr>
        <p:grpSpPr bwMode="auto">
          <a:xfrm>
            <a:off x="1397000" y="1219200"/>
            <a:ext cx="6243638" cy="3962400"/>
            <a:chOff x="880" y="768"/>
            <a:chExt cx="3933" cy="2496"/>
          </a:xfrm>
        </p:grpSpPr>
        <p:sp>
          <p:nvSpPr>
            <p:cNvPr id="111637" name="Line 26"/>
            <p:cNvSpPr>
              <a:spLocks noChangeShapeType="1"/>
            </p:cNvSpPr>
            <p:nvPr/>
          </p:nvSpPr>
          <p:spPr bwMode="auto">
            <a:xfrm>
              <a:off x="2304" y="1152"/>
              <a:ext cx="116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38" name="Rectangle 27"/>
            <p:cNvSpPr>
              <a:spLocks noChangeArrowheads="1"/>
            </p:cNvSpPr>
            <p:nvPr/>
          </p:nvSpPr>
          <p:spPr bwMode="auto">
            <a:xfrm>
              <a:off x="1744" y="816"/>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88092" name="Text Box 28"/>
            <p:cNvSpPr txBox="1">
              <a:spLocks noChangeArrowheads="1"/>
            </p:cNvSpPr>
            <p:nvPr/>
          </p:nvSpPr>
          <p:spPr bwMode="auto">
            <a:xfrm>
              <a:off x="1824" y="768"/>
              <a:ext cx="294"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&amp;</a:t>
              </a:r>
              <a:endParaRPr lang="en-US" altLang="zh-CN" sz="2800">
                <a:effectLst>
                  <a:outerShdw blurRad="38100" dist="38100" dir="2700000" algn="tl">
                    <a:srgbClr val="DDDDDD"/>
                  </a:outerShdw>
                </a:effectLst>
              </a:endParaRPr>
            </a:p>
          </p:txBody>
        </p:sp>
        <p:sp>
          <p:nvSpPr>
            <p:cNvPr id="111640" name="Rectangle 29"/>
            <p:cNvSpPr>
              <a:spLocks noChangeArrowheads="1"/>
            </p:cNvSpPr>
            <p:nvPr/>
          </p:nvSpPr>
          <p:spPr bwMode="auto">
            <a:xfrm>
              <a:off x="3760" y="168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1" name="Line 30"/>
            <p:cNvSpPr>
              <a:spLocks noChangeShapeType="1"/>
            </p:cNvSpPr>
            <p:nvPr/>
          </p:nvSpPr>
          <p:spPr bwMode="auto">
            <a:xfrm>
              <a:off x="4336" y="2016"/>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42" name="Rectangle 31"/>
            <p:cNvSpPr>
              <a:spLocks noChangeArrowheads="1"/>
            </p:cNvSpPr>
            <p:nvPr/>
          </p:nvSpPr>
          <p:spPr bwMode="auto">
            <a:xfrm>
              <a:off x="2800" y="1824"/>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3" name="Line 32"/>
            <p:cNvSpPr>
              <a:spLocks noChangeShapeType="1"/>
            </p:cNvSpPr>
            <p:nvPr/>
          </p:nvSpPr>
          <p:spPr bwMode="auto">
            <a:xfrm>
              <a:off x="3376" y="2160"/>
              <a:ext cx="384"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097" name="Text Box 33"/>
            <p:cNvSpPr txBox="1">
              <a:spLocks noChangeArrowheads="1"/>
            </p:cNvSpPr>
            <p:nvPr/>
          </p:nvSpPr>
          <p:spPr bwMode="auto">
            <a:xfrm>
              <a:off x="2928" y="1776"/>
              <a:ext cx="176"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&amp;</a:t>
              </a:r>
              <a:endParaRPr lang="en-US" altLang="zh-CN" sz="2800">
                <a:effectLst>
                  <a:outerShdw blurRad="38100" dist="38100" dir="2700000" algn="tl">
                    <a:srgbClr val="DDDDDD"/>
                  </a:outerShdw>
                </a:effectLst>
              </a:endParaRPr>
            </a:p>
          </p:txBody>
        </p:sp>
        <p:sp>
          <p:nvSpPr>
            <p:cNvPr id="111645" name="Rectangle 34"/>
            <p:cNvSpPr>
              <a:spLocks noChangeArrowheads="1"/>
            </p:cNvSpPr>
            <p:nvPr/>
          </p:nvSpPr>
          <p:spPr bwMode="auto">
            <a:xfrm>
              <a:off x="1744" y="2592"/>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6" name="Line 35"/>
            <p:cNvSpPr>
              <a:spLocks noChangeShapeType="1"/>
            </p:cNvSpPr>
            <p:nvPr/>
          </p:nvSpPr>
          <p:spPr bwMode="auto">
            <a:xfrm>
              <a:off x="2346" y="2928"/>
              <a:ext cx="215"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100" name="Text Box 36"/>
            <p:cNvSpPr txBox="1">
              <a:spLocks noChangeArrowheads="1"/>
            </p:cNvSpPr>
            <p:nvPr/>
          </p:nvSpPr>
          <p:spPr bwMode="auto">
            <a:xfrm>
              <a:off x="1872" y="2592"/>
              <a:ext cx="192"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1</a:t>
              </a:r>
              <a:endParaRPr lang="en-US" altLang="zh-CN" sz="2800">
                <a:effectLst>
                  <a:outerShdw blurRad="38100" dist="38100" dir="2700000" algn="tl">
                    <a:srgbClr val="DDDDDD"/>
                  </a:outerShdw>
                </a:effectLst>
              </a:endParaRPr>
            </a:p>
          </p:txBody>
        </p:sp>
        <p:sp>
          <p:nvSpPr>
            <p:cNvPr id="111648" name="Rectangle 37"/>
            <p:cNvSpPr>
              <a:spLocks noChangeArrowheads="1"/>
            </p:cNvSpPr>
            <p:nvPr/>
          </p:nvSpPr>
          <p:spPr bwMode="auto">
            <a:xfrm>
              <a:off x="1765" y="1680"/>
              <a:ext cx="480" cy="672"/>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1649" name="Line 38"/>
            <p:cNvSpPr>
              <a:spLocks noChangeShapeType="1"/>
            </p:cNvSpPr>
            <p:nvPr/>
          </p:nvSpPr>
          <p:spPr bwMode="auto">
            <a:xfrm>
              <a:off x="2368" y="2016"/>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88103" name="Text Box 39"/>
            <p:cNvSpPr txBox="1">
              <a:spLocks noChangeArrowheads="1"/>
            </p:cNvSpPr>
            <p:nvPr/>
          </p:nvSpPr>
          <p:spPr bwMode="auto">
            <a:xfrm>
              <a:off x="1872" y="1680"/>
              <a:ext cx="192" cy="327"/>
            </a:xfrm>
            <a:prstGeom prst="rect">
              <a:avLst/>
            </a:prstGeom>
            <a:noFill/>
            <a:ln w="9525">
              <a:no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effectLst>
                    <a:outerShdw blurRad="38100" dist="38100" dir="2700000" algn="tl">
                      <a:srgbClr val="DDDDDD"/>
                    </a:outerShdw>
                  </a:effectLst>
                </a:rPr>
                <a:t>1</a:t>
              </a:r>
              <a:endParaRPr lang="en-US" altLang="zh-CN" sz="2800">
                <a:effectLst>
                  <a:outerShdw blurRad="38100" dist="38100" dir="2700000" algn="tl">
                    <a:srgbClr val="DDDDDD"/>
                  </a:outerShdw>
                </a:effectLst>
              </a:endParaRPr>
            </a:p>
          </p:txBody>
        </p:sp>
        <p:grpSp>
          <p:nvGrpSpPr>
            <p:cNvPr id="111651" name="Group 40"/>
            <p:cNvGrpSpPr/>
            <p:nvPr/>
          </p:nvGrpSpPr>
          <p:grpSpPr bwMode="auto">
            <a:xfrm>
              <a:off x="1168" y="960"/>
              <a:ext cx="2592" cy="1968"/>
              <a:chOff x="912" y="1344"/>
              <a:chExt cx="2592" cy="1968"/>
            </a:xfrm>
          </p:grpSpPr>
          <p:sp>
            <p:nvSpPr>
              <p:cNvPr id="111662" name="Line 41"/>
              <p:cNvSpPr>
                <a:spLocks noChangeShapeType="1"/>
              </p:cNvSpPr>
              <p:nvPr/>
            </p:nvSpPr>
            <p:spPr bwMode="auto">
              <a:xfrm>
                <a:off x="912" y="1344"/>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3" name="Line 42"/>
              <p:cNvSpPr>
                <a:spLocks noChangeShapeType="1"/>
              </p:cNvSpPr>
              <p:nvPr/>
            </p:nvSpPr>
            <p:spPr bwMode="auto">
              <a:xfrm>
                <a:off x="912" y="1680"/>
                <a:ext cx="57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4" name="Line 43"/>
              <p:cNvSpPr>
                <a:spLocks noChangeShapeType="1"/>
              </p:cNvSpPr>
              <p:nvPr/>
            </p:nvSpPr>
            <p:spPr bwMode="auto">
              <a:xfrm>
                <a:off x="1296" y="1344"/>
                <a:ext cx="0" cy="105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5" name="Line 44"/>
              <p:cNvSpPr>
                <a:spLocks noChangeShapeType="1"/>
              </p:cNvSpPr>
              <p:nvPr/>
            </p:nvSpPr>
            <p:spPr bwMode="auto">
              <a:xfrm>
                <a:off x="1296" y="240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6" name="Line 45"/>
              <p:cNvSpPr>
                <a:spLocks noChangeShapeType="1"/>
              </p:cNvSpPr>
              <p:nvPr/>
            </p:nvSpPr>
            <p:spPr bwMode="auto">
              <a:xfrm>
                <a:off x="1056" y="1680"/>
                <a:ext cx="0" cy="1632"/>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7" name="Line 46"/>
              <p:cNvSpPr>
                <a:spLocks noChangeShapeType="1"/>
              </p:cNvSpPr>
              <p:nvPr/>
            </p:nvSpPr>
            <p:spPr bwMode="auto">
              <a:xfrm>
                <a:off x="1056" y="3312"/>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8" name="Line 47"/>
              <p:cNvSpPr>
                <a:spLocks noChangeShapeType="1"/>
              </p:cNvSpPr>
              <p:nvPr/>
            </p:nvSpPr>
            <p:spPr bwMode="auto">
              <a:xfrm>
                <a:off x="2304" y="2688"/>
                <a:ext cx="0" cy="624"/>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9" name="Line 48"/>
              <p:cNvSpPr>
                <a:spLocks noChangeShapeType="1"/>
              </p:cNvSpPr>
              <p:nvPr/>
            </p:nvSpPr>
            <p:spPr bwMode="auto">
              <a:xfrm>
                <a:off x="2304" y="2688"/>
                <a:ext cx="24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70" name="Line 49"/>
              <p:cNvSpPr>
                <a:spLocks noChangeShapeType="1"/>
              </p:cNvSpPr>
              <p:nvPr/>
            </p:nvSpPr>
            <p:spPr bwMode="auto">
              <a:xfrm>
                <a:off x="3216" y="1536"/>
                <a:ext cx="0" cy="72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71" name="Line 50"/>
              <p:cNvSpPr>
                <a:spLocks noChangeShapeType="1"/>
              </p:cNvSpPr>
              <p:nvPr/>
            </p:nvSpPr>
            <p:spPr bwMode="auto">
              <a:xfrm>
                <a:off x="3216" y="2256"/>
                <a:ext cx="28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11652" name="Text Box 51"/>
            <p:cNvSpPr txBox="1">
              <a:spLocks noChangeArrowheads="1"/>
            </p:cNvSpPr>
            <p:nvPr/>
          </p:nvSpPr>
          <p:spPr bwMode="auto">
            <a:xfrm>
              <a:off x="1216" y="960"/>
              <a:ext cx="240" cy="48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t>.</a:t>
              </a:r>
              <a:endParaRPr lang="en-US" altLang="zh-CN" sz="4400"/>
            </a:p>
          </p:txBody>
        </p:sp>
        <p:sp>
          <p:nvSpPr>
            <p:cNvPr id="111653" name="Text Box 52"/>
            <p:cNvSpPr txBox="1">
              <a:spLocks noChangeArrowheads="1"/>
            </p:cNvSpPr>
            <p:nvPr/>
          </p:nvSpPr>
          <p:spPr bwMode="auto">
            <a:xfrm>
              <a:off x="880" y="1104"/>
              <a:ext cx="336"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3200" i="1"/>
            </a:p>
          </p:txBody>
        </p:sp>
        <p:sp>
          <p:nvSpPr>
            <p:cNvPr id="111654" name="Rectangle 53"/>
            <p:cNvSpPr>
              <a:spLocks noChangeArrowheads="1"/>
            </p:cNvSpPr>
            <p:nvPr/>
          </p:nvSpPr>
          <p:spPr bwMode="auto">
            <a:xfrm>
              <a:off x="880" y="768"/>
              <a:ext cx="287" cy="365"/>
            </a:xfrm>
            <a:prstGeom prst="rect">
              <a:avLst/>
            </a:prstGeom>
            <a:noFill/>
            <a:ln>
              <a:noFill/>
            </a:ln>
          </p:spPr>
          <p:txBody>
            <a:bodyPr wrap="none">
              <a:spAutoFit/>
            </a:bodyPr>
            <a:lstStyle/>
            <a:p>
              <a:r>
                <a:rPr lang="en-US" altLang="zh-CN" sz="3200" b="1" i="1">
                  <a:latin typeface="Times New Roman" panose="02020603050405020304" charset="0"/>
                </a:rPr>
                <a:t>A</a:t>
              </a:r>
            </a:p>
          </p:txBody>
        </p:sp>
        <p:sp>
          <p:nvSpPr>
            <p:cNvPr id="111655" name="Rectangle 54"/>
            <p:cNvSpPr>
              <a:spLocks noChangeArrowheads="1"/>
            </p:cNvSpPr>
            <p:nvPr/>
          </p:nvSpPr>
          <p:spPr bwMode="auto">
            <a:xfrm>
              <a:off x="4560" y="1854"/>
              <a:ext cx="253" cy="327"/>
            </a:xfrm>
            <a:prstGeom prst="rect">
              <a:avLst/>
            </a:prstGeom>
            <a:noFill/>
            <a:ln>
              <a:noFill/>
            </a:ln>
          </p:spPr>
          <p:txBody>
            <a:bodyPr wrap="none">
              <a:spAutoFit/>
            </a:bodyPr>
            <a:lstStyle/>
            <a:p>
              <a:r>
                <a:rPr lang="en-US" altLang="zh-CN" sz="2800" b="1" i="1">
                  <a:latin typeface="Times New Roman" panose="02020603050405020304" charset="0"/>
                </a:rPr>
                <a:t>Y</a:t>
              </a:r>
            </a:p>
          </p:txBody>
        </p:sp>
        <p:sp>
          <p:nvSpPr>
            <p:cNvPr id="88119" name="Rectangle 55"/>
            <p:cNvSpPr>
              <a:spLocks noChangeArrowheads="1"/>
            </p:cNvSpPr>
            <p:nvPr/>
          </p:nvSpPr>
          <p:spPr bwMode="auto">
            <a:xfrm>
              <a:off x="3840" y="1662"/>
              <a:ext cx="303" cy="327"/>
            </a:xfrm>
            <a:prstGeom prst="rect">
              <a:avLst/>
            </a:prstGeom>
            <a:noFill/>
            <a:ln w="9525">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&amp;</a:t>
              </a:r>
            </a:p>
          </p:txBody>
        </p:sp>
        <p:sp>
          <p:nvSpPr>
            <p:cNvPr id="111657" name="Oval 56"/>
            <p:cNvSpPr>
              <a:spLocks noChangeArrowheads="1"/>
            </p:cNvSpPr>
            <p:nvPr/>
          </p:nvSpPr>
          <p:spPr bwMode="auto">
            <a:xfrm>
              <a:off x="2256" y="1968"/>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58" name="Oval 57"/>
            <p:cNvSpPr>
              <a:spLocks noChangeArrowheads="1"/>
            </p:cNvSpPr>
            <p:nvPr/>
          </p:nvSpPr>
          <p:spPr bwMode="auto">
            <a:xfrm>
              <a:off x="2230" y="1104"/>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59" name="Oval 58"/>
            <p:cNvSpPr>
              <a:spLocks noChangeArrowheads="1"/>
            </p:cNvSpPr>
            <p:nvPr/>
          </p:nvSpPr>
          <p:spPr bwMode="auto">
            <a:xfrm>
              <a:off x="2232" y="2880"/>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0" name="Oval 59"/>
            <p:cNvSpPr>
              <a:spLocks noChangeArrowheads="1"/>
            </p:cNvSpPr>
            <p:nvPr/>
          </p:nvSpPr>
          <p:spPr bwMode="auto">
            <a:xfrm>
              <a:off x="3277" y="2112"/>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1661" name="Oval 60"/>
            <p:cNvSpPr>
              <a:spLocks noChangeArrowheads="1"/>
            </p:cNvSpPr>
            <p:nvPr/>
          </p:nvSpPr>
          <p:spPr bwMode="auto">
            <a:xfrm>
              <a:off x="4239" y="1968"/>
              <a:ext cx="96" cy="96"/>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9" name="Group 61"/>
          <p:cNvGrpSpPr/>
          <p:nvPr/>
        </p:nvGrpSpPr>
        <p:grpSpPr bwMode="auto">
          <a:xfrm>
            <a:off x="3581400" y="3276600"/>
            <a:ext cx="457200" cy="1951038"/>
            <a:chOff x="2256" y="2064"/>
            <a:chExt cx="288" cy="1229"/>
          </a:xfrm>
        </p:grpSpPr>
        <p:grpSp>
          <p:nvGrpSpPr>
            <p:cNvPr id="111631" name="Group 62"/>
            <p:cNvGrpSpPr/>
            <p:nvPr/>
          </p:nvGrpSpPr>
          <p:grpSpPr bwMode="auto">
            <a:xfrm>
              <a:off x="2304" y="2064"/>
              <a:ext cx="240" cy="365"/>
              <a:chOff x="5008" y="768"/>
              <a:chExt cx="240" cy="365"/>
            </a:xfrm>
          </p:grpSpPr>
          <p:sp>
            <p:nvSpPr>
              <p:cNvPr id="111635" name="Text Box 63"/>
              <p:cNvSpPr txBox="1">
                <a:spLocks noChangeArrowheads="1"/>
              </p:cNvSpPr>
              <p:nvPr/>
            </p:nvSpPr>
            <p:spPr bwMode="auto">
              <a:xfrm>
                <a:off x="5008" y="768"/>
                <a:ext cx="24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A</a:t>
                </a:r>
                <a:r>
                  <a:rPr lang="en-US" altLang="zh-CN" sz="3200" b="1">
                    <a:solidFill>
                      <a:schemeClr val="bg1"/>
                    </a:solidFill>
                  </a:rPr>
                  <a:t>   </a:t>
                </a:r>
              </a:p>
            </p:txBody>
          </p:sp>
          <p:sp>
            <p:nvSpPr>
              <p:cNvPr id="111636" name="Line 64"/>
              <p:cNvSpPr>
                <a:spLocks noChangeShapeType="1"/>
              </p:cNvSpPr>
              <p:nvPr/>
            </p:nvSpPr>
            <p:spPr bwMode="auto">
              <a:xfrm>
                <a:off x="5088" y="816"/>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nvGrpSpPr>
            <p:cNvPr id="111632" name="Group 65"/>
            <p:cNvGrpSpPr/>
            <p:nvPr/>
          </p:nvGrpSpPr>
          <p:grpSpPr bwMode="auto">
            <a:xfrm>
              <a:off x="2256" y="2928"/>
              <a:ext cx="240" cy="365"/>
              <a:chOff x="4896" y="1632"/>
              <a:chExt cx="240" cy="365"/>
            </a:xfrm>
          </p:grpSpPr>
          <p:sp>
            <p:nvSpPr>
              <p:cNvPr id="111633" name="Text Box 66"/>
              <p:cNvSpPr txBox="1">
                <a:spLocks noChangeArrowheads="1"/>
              </p:cNvSpPr>
              <p:nvPr/>
            </p:nvSpPr>
            <p:spPr bwMode="auto">
              <a:xfrm>
                <a:off x="4896" y="1632"/>
                <a:ext cx="24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i="1">
                    <a:solidFill>
                      <a:srgbClr val="FF3300"/>
                    </a:solidFill>
                  </a:rPr>
                  <a:t>B</a:t>
                </a:r>
                <a:r>
                  <a:rPr lang="en-US" altLang="zh-CN" sz="3200" b="1">
                    <a:solidFill>
                      <a:schemeClr val="bg1"/>
                    </a:solidFill>
                  </a:rPr>
                  <a:t>   </a:t>
                </a:r>
              </a:p>
            </p:txBody>
          </p:sp>
          <p:sp>
            <p:nvSpPr>
              <p:cNvPr id="111634" name="Line 67"/>
              <p:cNvSpPr>
                <a:spLocks noChangeShapeType="1"/>
              </p:cNvSpPr>
              <p:nvPr/>
            </p:nvSpPr>
            <p:spPr bwMode="auto">
              <a:xfrm>
                <a:off x="4992" y="1680"/>
                <a:ext cx="144" cy="0"/>
              </a:xfrm>
              <a:prstGeom prst="line">
                <a:avLst/>
              </a:prstGeom>
              <a:noFill/>
              <a:ln w="28575">
                <a:solidFill>
                  <a:srgbClr val="FF3300"/>
                </a:solidFill>
                <a:round/>
              </a:ln>
            </p:spPr>
            <p:txBody>
              <a:bodyPr wrap="none" anchor="ctr"/>
              <a:lstStyle/>
              <a:p>
                <a:endParaRPr lang="zh-CN" altLang="en-US">
                  <a:latin typeface="Times New Roman" panose="02020603050405020304" charset="0"/>
                </a:endParaRPr>
              </a:p>
            </p:txBody>
          </p:sp>
        </p:grpSp>
      </p:grpSp>
      <p:grpSp>
        <p:nvGrpSpPr>
          <p:cNvPr id="12" name="Group 68"/>
          <p:cNvGrpSpPr/>
          <p:nvPr/>
        </p:nvGrpSpPr>
        <p:grpSpPr bwMode="auto">
          <a:xfrm>
            <a:off x="5562600" y="5384800"/>
            <a:ext cx="1936750" cy="579438"/>
            <a:chOff x="3504" y="3392"/>
            <a:chExt cx="1220" cy="365"/>
          </a:xfrm>
        </p:grpSpPr>
        <p:sp>
          <p:nvSpPr>
            <p:cNvPr id="111628" name="Rectangle 69"/>
            <p:cNvSpPr>
              <a:spLocks noChangeArrowheads="1"/>
            </p:cNvSpPr>
            <p:nvPr/>
          </p:nvSpPr>
          <p:spPr bwMode="auto">
            <a:xfrm>
              <a:off x="3504" y="3392"/>
              <a:ext cx="1220"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 </a:t>
              </a:r>
              <a:r>
                <a:rPr lang="en-US" altLang="zh-CN" sz="3200" b="1" i="1">
                  <a:solidFill>
                    <a:srgbClr val="000099"/>
                  </a:solidFill>
                  <a:latin typeface="Times New Roman" panose="02020603050405020304" charset="0"/>
                </a:rPr>
                <a:t>AB +AB</a:t>
              </a:r>
              <a:endParaRPr lang="en-US" altLang="zh-CN" sz="3200" b="1">
                <a:solidFill>
                  <a:srgbClr val="000099"/>
                </a:solidFill>
                <a:latin typeface="Times New Roman" panose="02020603050405020304" charset="0"/>
              </a:endParaRPr>
            </a:p>
          </p:txBody>
        </p:sp>
        <p:sp>
          <p:nvSpPr>
            <p:cNvPr id="111629" name="Line 70"/>
            <p:cNvSpPr>
              <a:spLocks noChangeShapeType="1"/>
            </p:cNvSpPr>
            <p:nvPr/>
          </p:nvSpPr>
          <p:spPr bwMode="auto">
            <a:xfrm>
              <a:off x="4272" y="3456"/>
              <a:ext cx="192" cy="0"/>
            </a:xfrm>
            <a:prstGeom prst="line">
              <a:avLst/>
            </a:prstGeom>
            <a:noFill/>
            <a:ln w="28575">
              <a:solidFill>
                <a:srgbClr val="000099"/>
              </a:solidFill>
              <a:round/>
            </a:ln>
          </p:spPr>
          <p:txBody>
            <a:bodyPr/>
            <a:lstStyle/>
            <a:p>
              <a:endParaRPr lang="zh-CN" altLang="en-US">
                <a:latin typeface="Times New Roman" panose="02020603050405020304" charset="0"/>
              </a:endParaRPr>
            </a:p>
          </p:txBody>
        </p:sp>
        <p:sp>
          <p:nvSpPr>
            <p:cNvPr id="111630" name="Line 71"/>
            <p:cNvSpPr>
              <a:spLocks noChangeShapeType="1"/>
            </p:cNvSpPr>
            <p:nvPr/>
          </p:nvSpPr>
          <p:spPr bwMode="auto">
            <a:xfrm>
              <a:off x="4512" y="3456"/>
              <a:ext cx="192" cy="0"/>
            </a:xfrm>
            <a:prstGeom prst="line">
              <a:avLst/>
            </a:prstGeom>
            <a:noFill/>
            <a:ln w="28575">
              <a:solidFill>
                <a:srgbClr val="000099"/>
              </a:solidFill>
              <a:round/>
            </a:ln>
          </p:spPr>
          <p:txBody>
            <a:bodyPr/>
            <a:lstStyle/>
            <a:p>
              <a:endParaRPr lang="zh-CN" altLang="en-US">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66"/>
                                        </p:tgtEl>
                                        <p:attrNameLst>
                                          <p:attrName>style.visibility</p:attrName>
                                        </p:attrNameLst>
                                      </p:cBhvr>
                                      <p:to>
                                        <p:strVal val="visible"/>
                                      </p:to>
                                    </p:set>
                                    <p:animEffect transition="in" filter="wipe(left)">
                                      <p:cBhvr>
                                        <p:cTn id="22" dur="500"/>
                                        <p:tgtEl>
                                          <p:spTgt spid="880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088"/>
                                        </p:tgtEl>
                                        <p:attrNameLst>
                                          <p:attrName>style.visibility</p:attrName>
                                        </p:attrNameLst>
                                      </p:cBhvr>
                                      <p:to>
                                        <p:strVal val="visible"/>
                                      </p:to>
                                    </p:set>
                                    <p:animEffect transition="in" filter="wipe(left)">
                                      <p:cBhvr>
                                        <p:cTn id="37" dur="500"/>
                                        <p:tgtEl>
                                          <p:spTgt spid="8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8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noChangeArrowheads="1"/>
          </p:cNvPicPr>
          <p:nvPr/>
        </p:nvPicPr>
        <p:blipFill>
          <a:blip r:embed="rId2">
            <a:extLst>
              <a:ext uri="{28A0092B-C50C-407E-A947-70E740481C1C}">
                <a14:useLocalDpi xmlns:a14="http://schemas.microsoft.com/office/drawing/2010/main" val="0"/>
              </a:ext>
            </a:extLst>
          </a:blip>
          <a:srcRect r="44495" b="2362"/>
          <a:stretch>
            <a:fillRect/>
          </a:stretch>
        </p:blipFill>
        <p:spPr bwMode="auto">
          <a:xfrm>
            <a:off x="-107950" y="765175"/>
            <a:ext cx="8483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5"/>
          <p:cNvPicPr>
            <a:picLocks noChangeAspect="1" noChangeArrowheads="1"/>
          </p:cNvPicPr>
          <p:nvPr/>
        </p:nvPicPr>
        <p:blipFill>
          <a:blip r:embed="rId3">
            <a:extLst>
              <a:ext uri="{28A0092B-C50C-407E-A947-70E740481C1C}">
                <a14:useLocalDpi xmlns:a14="http://schemas.microsoft.com/office/drawing/2010/main" val="0"/>
              </a:ext>
            </a:extLst>
          </a:blip>
          <a:srcRect r="40329" b="10107"/>
          <a:stretch>
            <a:fillRect/>
          </a:stretch>
        </p:blipFill>
        <p:spPr bwMode="auto">
          <a:xfrm>
            <a:off x="561975" y="2636838"/>
            <a:ext cx="82438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6"/>
          <p:cNvPicPr>
            <a:picLocks noChangeAspect="1" noChangeArrowheads="1"/>
          </p:cNvPicPr>
          <p:nvPr/>
        </p:nvPicPr>
        <p:blipFill>
          <a:blip r:embed="rId4">
            <a:extLst>
              <a:ext uri="{28A0092B-C50C-407E-A947-70E740481C1C}">
                <a14:useLocalDpi xmlns:a14="http://schemas.microsoft.com/office/drawing/2010/main" val="0"/>
              </a:ext>
            </a:extLst>
          </a:blip>
          <a:srcRect r="51703" b="8150"/>
          <a:stretch>
            <a:fillRect/>
          </a:stretch>
        </p:blipFill>
        <p:spPr bwMode="auto">
          <a:xfrm>
            <a:off x="684213" y="3810000"/>
            <a:ext cx="69135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gray">
          <a:xfrm>
            <a:off x="561975" y="4735513"/>
            <a:ext cx="5048250" cy="5857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zh-CN" altLang="en-US" sz="3200" dirty="0">
                <a:solidFill>
                  <a:srgbClr val="0041FF"/>
                </a:solidFill>
                <a:effectLst>
                  <a:outerShdw blurRad="38100" dist="38100" dir="2700000" algn="tl">
                    <a:srgbClr val="DDDDDD"/>
                  </a:outerShdw>
                </a:effectLst>
                <a:latin typeface="Times New Roman"/>
                <a:cs typeface="Times New Roman"/>
              </a:rPr>
              <a:t>当选择器输入地址为</a:t>
            </a:r>
            <a:r>
              <a:rPr lang="en-US" altLang="zh-CN" sz="3200" i="1" dirty="0">
                <a:solidFill>
                  <a:srgbClr val="0041FF"/>
                </a:solidFill>
                <a:effectLst>
                  <a:outerShdw blurRad="38100" dist="38100" dir="2700000" algn="tl">
                    <a:srgbClr val="DDDDDD"/>
                  </a:outerShdw>
                </a:effectLst>
                <a:latin typeface="Times New Roman"/>
                <a:cs typeface="Times New Roman"/>
              </a:rPr>
              <a:t>n</a:t>
            </a:r>
            <a:r>
              <a:rPr lang="zh-CN" altLang="en-US" sz="3200" dirty="0">
                <a:solidFill>
                  <a:srgbClr val="0041FF"/>
                </a:solidFill>
                <a:effectLst>
                  <a:outerShdw blurRad="38100" dist="38100" dir="2700000" algn="tl">
                    <a:srgbClr val="DDDDDD"/>
                  </a:outerShdw>
                </a:effectLst>
                <a:latin typeface="Times New Roman"/>
                <a:cs typeface="Times New Roman"/>
              </a:rPr>
              <a:t>位时</a:t>
            </a:r>
            <a:r>
              <a:rPr lang="zh-CN" altLang="en-US" sz="3200" dirty="0">
                <a:effectLst>
                  <a:outerShdw blurRad="38100" dist="38100" dir="2700000" algn="tl">
                    <a:srgbClr val="DDDDDD"/>
                  </a:outerShdw>
                </a:effectLst>
                <a:latin typeface="Times New Roman"/>
                <a:cs typeface="Times New Roman"/>
              </a:rPr>
              <a:t> </a:t>
            </a:r>
          </a:p>
        </p:txBody>
      </p:sp>
      <p:pic>
        <p:nvPicPr>
          <p:cNvPr id="79878" name="Picture 8"/>
          <p:cNvPicPr>
            <a:picLocks noChangeAspect="1" noChangeArrowheads="1"/>
          </p:cNvPicPr>
          <p:nvPr/>
        </p:nvPicPr>
        <p:blipFill>
          <a:blip r:embed="rId5">
            <a:extLst>
              <a:ext uri="{28A0092B-C50C-407E-A947-70E740481C1C}">
                <a14:useLocalDpi xmlns:a14="http://schemas.microsoft.com/office/drawing/2010/main" val="0"/>
              </a:ext>
            </a:extLst>
          </a:blip>
          <a:srcRect r="83121" b="-3529"/>
          <a:stretch>
            <a:fillRect/>
          </a:stretch>
        </p:blipFill>
        <p:spPr bwMode="auto">
          <a:xfrm>
            <a:off x="5610225" y="4446588"/>
            <a:ext cx="2592388"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321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p:cNvSpPr>
          <p:nvPr/>
        </p:nvSpPr>
        <p:spPr bwMode="auto">
          <a:xfrm>
            <a:off x="6335713" y="5628358"/>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357C6EDC-3CED-F840-BCE0-39445DF7155F}" type="slidenum">
              <a:rPr lang="en-US" altLang="zh-CN">
                <a:latin typeface="Times New Roman"/>
                <a:ea typeface="+mn-ea"/>
                <a:cs typeface="Times New Roman"/>
              </a:rPr>
              <a:pPr eaLnBrk="1" hangingPunct="1"/>
              <a:t>71</a:t>
            </a:fld>
            <a:endParaRPr lang="en-US" altLang="zh-CN">
              <a:latin typeface="Times New Roman"/>
              <a:ea typeface="+mn-ea"/>
              <a:cs typeface="Times New Roman"/>
            </a:endParaRPr>
          </a:p>
        </p:txBody>
      </p:sp>
      <p:sp>
        <p:nvSpPr>
          <p:cNvPr id="4" name="Rectangle 3"/>
          <p:cNvSpPr txBox="1">
            <a:spLocks noRot="1" noChangeArrowheads="1"/>
          </p:cNvSpPr>
          <p:nvPr/>
        </p:nvSpPr>
        <p:spPr>
          <a:xfrm>
            <a:off x="616166" y="2791884"/>
            <a:ext cx="3886200" cy="1558925"/>
          </a:xfrm>
          <a:prstGeom prst="rect">
            <a:avLst/>
          </a:prstGeom>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pPr>
            <a:r>
              <a:rPr lang="zh-CN" altLang="en-US" sz="3200" b="1" dirty="0">
                <a:solidFill>
                  <a:srgbClr val="FF0000"/>
                </a:solidFill>
                <a:effectLst>
                  <a:outerShdw blurRad="38100" dist="38100" dir="2700000" algn="tl">
                    <a:srgbClr val="DDDDDD"/>
                  </a:outerShdw>
                </a:effectLst>
                <a:latin typeface="Times New Roman"/>
                <a:ea typeface="+mn-ea"/>
                <a:cs typeface="Times New Roman"/>
              </a:rPr>
              <a:t>数据选择器的扩展：用两片</a:t>
            </a:r>
            <a:r>
              <a:rPr lang="en-US" altLang="zh-CN" sz="3200" b="1" dirty="0">
                <a:solidFill>
                  <a:srgbClr val="FF0000"/>
                </a:solidFill>
                <a:effectLst>
                  <a:outerShdw blurRad="38100" dist="38100" dir="2700000" algn="tl">
                    <a:srgbClr val="DDDDDD"/>
                  </a:outerShdw>
                </a:effectLst>
                <a:latin typeface="Times New Roman"/>
                <a:ea typeface="+mn-ea"/>
                <a:cs typeface="Times New Roman"/>
              </a:rPr>
              <a:t>74LS151</a:t>
            </a:r>
            <a:r>
              <a:rPr lang="zh-CN" altLang="en-US" sz="3200" b="1" dirty="0">
                <a:solidFill>
                  <a:srgbClr val="FF0000"/>
                </a:solidFill>
                <a:effectLst>
                  <a:outerShdw blurRad="38100" dist="38100" dir="2700000" algn="tl">
                    <a:srgbClr val="DDDDDD"/>
                  </a:outerShdw>
                </a:effectLst>
                <a:latin typeface="Times New Roman"/>
                <a:ea typeface="+mn-ea"/>
                <a:cs typeface="Times New Roman"/>
              </a:rPr>
              <a:t>组成</a:t>
            </a:r>
            <a:r>
              <a:rPr lang="en-US" altLang="zh-CN" sz="3200" b="1" dirty="0">
                <a:solidFill>
                  <a:srgbClr val="FF0000"/>
                </a:solidFill>
                <a:effectLst>
                  <a:outerShdw blurRad="38100" dist="38100" dir="2700000" algn="tl">
                    <a:srgbClr val="DDDDDD"/>
                  </a:outerShdw>
                </a:effectLst>
                <a:latin typeface="Times New Roman"/>
                <a:ea typeface="+mn-ea"/>
                <a:cs typeface="Times New Roman"/>
              </a:rPr>
              <a:t>16</a:t>
            </a:r>
            <a:r>
              <a:rPr lang="zh-CN" altLang="en-US" sz="3200" b="1" dirty="0">
                <a:solidFill>
                  <a:srgbClr val="FF0000"/>
                </a:solidFill>
                <a:effectLst>
                  <a:outerShdw blurRad="38100" dist="38100" dir="2700000" algn="tl">
                    <a:srgbClr val="DDDDDD"/>
                  </a:outerShdw>
                </a:effectLst>
                <a:latin typeface="Times New Roman"/>
                <a:ea typeface="+mn-ea"/>
                <a:cs typeface="Times New Roman"/>
              </a:rPr>
              <a:t>选一数据选择器。</a:t>
            </a: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526133"/>
            <a:ext cx="4467225"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239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685800" y="457200"/>
            <a:ext cx="762000" cy="533400"/>
          </a:xfrm>
          <a:ln>
            <a:miter lim="800000"/>
            <a:headEnd/>
            <a:tailEnd/>
          </a:ln>
        </p:spPr>
        <p:txBody>
          <a:bodyPr vert="horz" wrap="square" lIns="91440" tIns="45720" rIns="91440" bIns="45720" numCol="1" anchor="t" anchorCtr="0" compatLnSpc="1">
            <a:prstTxWarp prst="textNoShape">
              <a:avLst/>
            </a:prstTxWarp>
            <a:normAutofit fontScale="90000"/>
          </a:bodyPr>
          <a:lstStyle/>
          <a:p>
            <a:pPr algn="l" eaLnBrk="1" hangingPunct="1"/>
            <a:r>
              <a:rPr lang="zh-CN" altLang="en-US" sz="3200" b="1">
                <a:solidFill>
                  <a:srgbClr val="CC0000"/>
                </a:solidFill>
                <a:effectLst>
                  <a:outerShdw blurRad="38100" dist="38100" dir="2700000" algn="tl">
                    <a:srgbClr val="DDDDDD"/>
                  </a:outerShdw>
                </a:effectLst>
                <a:latin typeface="Times New Roman"/>
                <a:ea typeface="楷体_GB2312" charset="0"/>
                <a:cs typeface="Times New Roman"/>
              </a:rPr>
              <a:t>例</a:t>
            </a:r>
            <a:r>
              <a:rPr lang="en-US" altLang="zh-CN" sz="3200" b="1">
                <a:solidFill>
                  <a:srgbClr val="CC0000"/>
                </a:solidFill>
                <a:effectLst>
                  <a:outerShdw blurRad="38100" dist="38100" dir="2700000" algn="tl">
                    <a:srgbClr val="DDDDDD"/>
                  </a:outerShdw>
                </a:effectLst>
                <a:latin typeface="Times New Roman"/>
                <a:ea typeface="楷体_GB2312" charset="0"/>
                <a:cs typeface="Times New Roman"/>
              </a:rPr>
              <a:t>:</a:t>
            </a:r>
          </a:p>
        </p:txBody>
      </p:sp>
      <p:sp>
        <p:nvSpPr>
          <p:cNvPr id="148483" name="Rectangle 3"/>
          <p:cNvSpPr>
            <a:spLocks noChangeArrowheads="1"/>
          </p:cNvSpPr>
          <p:nvPr/>
        </p:nvSpPr>
        <p:spPr bwMode="auto">
          <a:xfrm>
            <a:off x="838200" y="838200"/>
            <a:ext cx="8077200" cy="1117600"/>
          </a:xfrm>
          <a:prstGeom prst="rect">
            <a:avLst/>
          </a:prstGeom>
          <a:noFill/>
          <a:ln w="9525">
            <a:noFill/>
            <a:miter lim="800000"/>
            <a:headEnd/>
            <a:tailEnd/>
          </a:ln>
          <a:effectLst/>
        </p:spPr>
        <p:txBody>
          <a:bodyPr>
            <a:spAutoFit/>
          </a:bodyPr>
          <a:lstStyle/>
          <a:p>
            <a:pPr>
              <a:lnSpc>
                <a:spcPct val="120000"/>
              </a:lnSpc>
            </a:pPr>
            <a:r>
              <a:rPr lang="zh-CN" altLang="en-US" sz="2800" b="1">
                <a:solidFill>
                  <a:srgbClr val="000099"/>
                </a:solidFill>
                <a:effectLst>
                  <a:outerShdw blurRad="38100" dist="38100" dir="2700000" algn="tl">
                    <a:srgbClr val="DDDDDD"/>
                  </a:outerShdw>
                </a:effectLst>
                <a:latin typeface="Times New Roman"/>
                <a:cs typeface="Times New Roman"/>
              </a:rPr>
              <a:t>用</a:t>
            </a:r>
            <a:r>
              <a:rPr lang="en-US" altLang="zh-CN" sz="2800" b="1">
                <a:solidFill>
                  <a:srgbClr val="000099"/>
                </a:solidFill>
                <a:effectLst>
                  <a:outerShdw blurRad="38100" dist="38100" dir="2700000" algn="tl">
                    <a:srgbClr val="DDDDDD"/>
                  </a:outerShdw>
                </a:effectLst>
                <a:latin typeface="Times New Roman"/>
                <a:cs typeface="Times New Roman"/>
              </a:rPr>
              <a:t>74LS151</a:t>
            </a:r>
            <a:r>
              <a:rPr lang="zh-CN" altLang="en-US" sz="2800" b="1">
                <a:solidFill>
                  <a:srgbClr val="000099"/>
                </a:solidFill>
                <a:effectLst>
                  <a:outerShdw blurRad="38100" dist="38100" dir="2700000" algn="tl">
                    <a:srgbClr val="DDDDDD"/>
                  </a:outerShdw>
                </a:effectLst>
                <a:latin typeface="Times New Roman"/>
                <a:cs typeface="Times New Roman"/>
              </a:rPr>
              <a:t>型</a:t>
            </a:r>
            <a:r>
              <a:rPr lang="en-US" altLang="zh-CN" sz="2800" b="1">
                <a:solidFill>
                  <a:srgbClr val="000099"/>
                </a:solidFill>
                <a:effectLst>
                  <a:outerShdw blurRad="38100" dist="38100" dir="2700000" algn="tl">
                    <a:srgbClr val="DDDDDD"/>
                  </a:outerShdw>
                </a:effectLst>
                <a:latin typeface="Times New Roman"/>
                <a:cs typeface="Times New Roman"/>
              </a:rPr>
              <a:t>8</a:t>
            </a:r>
            <a:r>
              <a:rPr lang="zh-CN" altLang="en-US" sz="2800" b="1">
                <a:solidFill>
                  <a:srgbClr val="000099"/>
                </a:solidFill>
                <a:effectLst>
                  <a:outerShdw blurRad="38100" dist="38100" dir="2700000" algn="tl">
                    <a:srgbClr val="DDDDDD"/>
                  </a:outerShdw>
                </a:effectLst>
                <a:latin typeface="Times New Roman"/>
                <a:cs typeface="Times New Roman"/>
              </a:rPr>
              <a:t>选</a:t>
            </a:r>
            <a:r>
              <a:rPr lang="en-US" altLang="zh-CN" sz="2800" b="1">
                <a:solidFill>
                  <a:srgbClr val="000099"/>
                </a:solidFill>
                <a:effectLst>
                  <a:outerShdw blurRad="38100" dist="38100" dir="2700000" algn="tl">
                    <a:srgbClr val="DDDDDD"/>
                  </a:outerShdw>
                </a:effectLst>
                <a:latin typeface="Times New Roman"/>
                <a:cs typeface="Times New Roman"/>
              </a:rPr>
              <a:t>1</a:t>
            </a:r>
            <a:r>
              <a:rPr lang="zh-CN" altLang="en-US" sz="2800" b="1">
                <a:solidFill>
                  <a:srgbClr val="000099"/>
                </a:solidFill>
                <a:effectLst>
                  <a:outerShdw blurRad="38100" dist="38100" dir="2700000" algn="tl">
                    <a:srgbClr val="DDDDDD"/>
                  </a:outerShdw>
                </a:effectLst>
                <a:latin typeface="Times New Roman"/>
                <a:cs typeface="Times New Roman"/>
              </a:rPr>
              <a:t>数据选择器实现逻辑函数式</a:t>
            </a:r>
            <a:r>
              <a:rPr lang="zh-CN" altLang="en-US" sz="2800" b="1">
                <a:solidFill>
                  <a:srgbClr val="000099"/>
                </a:solidFill>
                <a:effectLst>
                  <a:outerShdw blurRad="38100" dist="38100" dir="2700000" algn="tl">
                    <a:srgbClr val="DDDDDD"/>
                  </a:outerShdw>
                </a:effectLst>
                <a:latin typeface="Times New Roman"/>
                <a:ea typeface="楷体_GB2312" charset="0"/>
                <a:cs typeface="Times New Roman"/>
              </a:rPr>
              <a:t> </a:t>
            </a:r>
            <a:r>
              <a:rPr lang="en-US" altLang="zh-CN" sz="2800" b="1" i="1">
                <a:solidFill>
                  <a:srgbClr val="000099"/>
                </a:solidFill>
                <a:effectLst>
                  <a:outerShdw blurRad="38100" dist="38100" dir="2700000" algn="tl">
                    <a:srgbClr val="DDDDDD"/>
                  </a:outerShdw>
                </a:effectLst>
                <a:latin typeface="Times New Roman"/>
                <a:ea typeface="楷体_GB2312" charset="0"/>
                <a:cs typeface="Times New Roman"/>
              </a:rPr>
              <a:t>Y=AB+BC+CA</a:t>
            </a:r>
          </a:p>
        </p:txBody>
      </p:sp>
      <p:sp>
        <p:nvSpPr>
          <p:cNvPr id="148484" name="Text Box 4"/>
          <p:cNvSpPr txBox="1">
            <a:spLocks noChangeArrowheads="1"/>
          </p:cNvSpPr>
          <p:nvPr/>
        </p:nvSpPr>
        <p:spPr bwMode="auto">
          <a:xfrm>
            <a:off x="762000" y="1905000"/>
            <a:ext cx="5207000" cy="51911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zh-CN" altLang="en-US" sz="2800" b="1">
                <a:solidFill>
                  <a:srgbClr val="CC0000"/>
                </a:solidFill>
                <a:effectLst>
                  <a:outerShdw blurRad="38100" dist="38100" dir="2700000" algn="tl">
                    <a:srgbClr val="DDDDDD"/>
                  </a:outerShdw>
                </a:effectLst>
                <a:latin typeface="Times New Roman"/>
                <a:cs typeface="Times New Roman"/>
              </a:rPr>
              <a:t>解：将逻辑函数式用最小项表示</a:t>
            </a:r>
          </a:p>
        </p:txBody>
      </p:sp>
      <p:graphicFrame>
        <p:nvGraphicFramePr>
          <p:cNvPr id="148485" name="Object 5"/>
          <p:cNvGraphicFramePr>
            <a:graphicFrameLocks noChangeAspect="1"/>
          </p:cNvGraphicFramePr>
          <p:nvPr>
            <p:extLst>
              <p:ext uri="{D42A27DB-BD31-4B8C-83A1-F6EECF244321}">
                <p14:modId xmlns:p14="http://schemas.microsoft.com/office/powerpoint/2010/main" val="3700374762"/>
              </p:ext>
            </p:extLst>
          </p:nvPr>
        </p:nvGraphicFramePr>
        <p:xfrm>
          <a:off x="1136650" y="2587625"/>
          <a:ext cx="6183313" cy="1069975"/>
        </p:xfrm>
        <a:graphic>
          <a:graphicData uri="http://schemas.openxmlformats.org/presentationml/2006/ole">
            <mc:AlternateContent xmlns:mc="http://schemas.openxmlformats.org/markup-compatibility/2006">
              <mc:Choice xmlns:v="urn:schemas-microsoft-com:vml" Requires="v">
                <p:oleObj spid="_x0000_s300044" name="公式" r:id="rId3" imgW="2523941" imgH="276389" progId="Equation.3">
                  <p:embed/>
                </p:oleObj>
              </mc:Choice>
              <mc:Fallback>
                <p:oleObj name="公式" r:id="rId3" imgW="2523941" imgH="27638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2587625"/>
                        <a:ext cx="618331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8486" name="Text Box 6"/>
          <p:cNvSpPr txBox="1">
            <a:spLocks noChangeArrowheads="1"/>
          </p:cNvSpPr>
          <p:nvPr/>
        </p:nvSpPr>
        <p:spPr bwMode="auto">
          <a:xfrm>
            <a:off x="609600" y="3581400"/>
            <a:ext cx="77724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lnSpc>
                <a:spcPct val="115000"/>
              </a:lnSpc>
            </a:pPr>
            <a:r>
              <a:rPr lang="en-US" altLang="zh-CN" sz="2800" b="1">
                <a:solidFill>
                  <a:schemeClr val="bg1"/>
                </a:solidFill>
                <a:latin typeface="Times New Roman"/>
                <a:cs typeface="Times New Roman"/>
              </a:rPr>
              <a:t>        </a:t>
            </a:r>
            <a:r>
              <a:rPr lang="zh-CN" altLang="en-US" sz="2800" b="1">
                <a:latin typeface="Times New Roman"/>
                <a:cs typeface="Times New Roman"/>
              </a:rPr>
              <a:t>将输入变量</a:t>
            </a:r>
            <a:r>
              <a:rPr lang="en-US" altLang="zh-CN" sz="2800" b="1" i="1">
                <a:solidFill>
                  <a:srgbClr val="FF3300"/>
                </a:solidFill>
                <a:latin typeface="Times New Roman"/>
                <a:cs typeface="Times New Roman"/>
              </a:rPr>
              <a:t>A</a:t>
            </a:r>
            <a:r>
              <a:rPr lang="zh-CN" altLang="en-US" sz="2800" b="1" i="1">
                <a:solidFill>
                  <a:srgbClr val="FF3300"/>
                </a:solidFill>
                <a:latin typeface="Times New Roman"/>
                <a:cs typeface="Times New Roman"/>
              </a:rPr>
              <a:t>、</a:t>
            </a:r>
            <a:r>
              <a:rPr lang="en-US" altLang="zh-CN" sz="2800" b="1" i="1">
                <a:solidFill>
                  <a:srgbClr val="FF3300"/>
                </a:solidFill>
                <a:latin typeface="Times New Roman"/>
                <a:cs typeface="Times New Roman"/>
              </a:rPr>
              <a:t>B</a:t>
            </a:r>
            <a:r>
              <a:rPr lang="zh-CN" altLang="en-US" sz="2800" b="1" i="1">
                <a:solidFill>
                  <a:srgbClr val="FF3300"/>
                </a:solidFill>
                <a:latin typeface="Times New Roman"/>
                <a:cs typeface="Times New Roman"/>
              </a:rPr>
              <a:t>、</a:t>
            </a:r>
            <a:r>
              <a:rPr lang="en-US" altLang="zh-CN" sz="2800" b="1" i="1">
                <a:solidFill>
                  <a:srgbClr val="FF3300"/>
                </a:solidFill>
                <a:latin typeface="Times New Roman"/>
                <a:cs typeface="Times New Roman"/>
              </a:rPr>
              <a:t>C</a:t>
            </a:r>
            <a:r>
              <a:rPr lang="zh-CN" altLang="en-US" sz="2800" b="1">
                <a:latin typeface="Times New Roman"/>
                <a:cs typeface="Times New Roman"/>
              </a:rPr>
              <a:t>分别对应地接到数据选</a:t>
            </a:r>
          </a:p>
          <a:p>
            <a:pPr eaLnBrk="1" hangingPunct="1">
              <a:lnSpc>
                <a:spcPct val="115000"/>
              </a:lnSpc>
            </a:pPr>
            <a:r>
              <a:rPr lang="zh-CN" altLang="en-US" sz="2800" b="1">
                <a:latin typeface="Times New Roman"/>
                <a:cs typeface="Times New Roman"/>
              </a:rPr>
              <a:t>择器的选择端</a:t>
            </a:r>
            <a:r>
              <a:rPr lang="en-US" altLang="zh-CN" sz="2800" b="1" i="1">
                <a:solidFill>
                  <a:srgbClr val="FF3300"/>
                </a:solidFill>
                <a:latin typeface="Times New Roman"/>
                <a:cs typeface="Times New Roman"/>
              </a:rPr>
              <a:t>A</a:t>
            </a:r>
            <a:r>
              <a:rPr lang="en-US" altLang="zh-CN" sz="2800" b="1" baseline="-25000">
                <a:solidFill>
                  <a:srgbClr val="FF3300"/>
                </a:solidFill>
                <a:latin typeface="Times New Roman"/>
                <a:cs typeface="Times New Roman"/>
              </a:rPr>
              <a:t>2 </a:t>
            </a:r>
            <a:r>
              <a:rPr lang="zh-CN" altLang="en-US" sz="2800" b="1">
                <a:solidFill>
                  <a:srgbClr val="FF3300"/>
                </a:solidFill>
                <a:latin typeface="Times New Roman"/>
                <a:cs typeface="Times New Roman"/>
              </a:rPr>
              <a:t>、</a:t>
            </a:r>
            <a:r>
              <a:rPr lang="en-US" altLang="zh-CN" sz="2800" b="1" i="1">
                <a:solidFill>
                  <a:srgbClr val="FF3300"/>
                </a:solidFill>
                <a:latin typeface="Times New Roman"/>
                <a:cs typeface="Times New Roman"/>
              </a:rPr>
              <a:t>A</a:t>
            </a:r>
            <a:r>
              <a:rPr lang="en-US" altLang="zh-CN" sz="2800" b="1" baseline="-25000">
                <a:solidFill>
                  <a:srgbClr val="FF3300"/>
                </a:solidFill>
                <a:latin typeface="Times New Roman"/>
                <a:cs typeface="Times New Roman"/>
              </a:rPr>
              <a:t>1 </a:t>
            </a:r>
            <a:r>
              <a:rPr lang="zh-CN" altLang="en-US" sz="2800" b="1">
                <a:solidFill>
                  <a:srgbClr val="FF3300"/>
                </a:solidFill>
                <a:latin typeface="Times New Roman"/>
                <a:cs typeface="Times New Roman"/>
              </a:rPr>
              <a:t>、</a:t>
            </a:r>
            <a:r>
              <a:rPr lang="zh-CN" altLang="en-US" sz="2800" b="1" baseline="-25000">
                <a:solidFill>
                  <a:srgbClr val="FF3300"/>
                </a:solidFill>
                <a:latin typeface="Times New Roman"/>
                <a:cs typeface="Times New Roman"/>
              </a:rPr>
              <a:t> </a:t>
            </a:r>
            <a:r>
              <a:rPr lang="en-US" altLang="zh-CN" sz="2800" b="1" i="1">
                <a:solidFill>
                  <a:srgbClr val="FF3300"/>
                </a:solidFill>
                <a:latin typeface="Times New Roman"/>
                <a:cs typeface="Times New Roman"/>
              </a:rPr>
              <a:t>A</a:t>
            </a:r>
            <a:r>
              <a:rPr lang="en-US" altLang="zh-CN" sz="2800" b="1" baseline="-25000">
                <a:solidFill>
                  <a:srgbClr val="FF3300"/>
                </a:solidFill>
                <a:latin typeface="Times New Roman"/>
                <a:cs typeface="Times New Roman"/>
              </a:rPr>
              <a:t>0</a:t>
            </a:r>
            <a:r>
              <a:rPr lang="zh-CN" altLang="en-US" sz="2800" b="1">
                <a:latin typeface="Times New Roman"/>
                <a:cs typeface="Times New Roman"/>
              </a:rPr>
              <a:t>。由状态表可知</a:t>
            </a:r>
            <a:r>
              <a:rPr lang="en-US" altLang="zh-CN" sz="2800" b="1">
                <a:latin typeface="Times New Roman"/>
                <a:cs typeface="Times New Roman"/>
              </a:rPr>
              <a:t>,</a:t>
            </a:r>
            <a:r>
              <a:rPr lang="zh-CN" altLang="en-US" sz="2800" b="1">
                <a:latin typeface="Times New Roman"/>
                <a:cs typeface="Times New Roman"/>
              </a:rPr>
              <a:t>将数据输入端</a:t>
            </a:r>
            <a:r>
              <a:rPr lang="en-US" altLang="zh-CN" sz="2800" b="1" i="1">
                <a:solidFill>
                  <a:srgbClr val="FF3300"/>
                </a:solidFill>
                <a:latin typeface="Times New Roman"/>
                <a:cs typeface="Times New Roman"/>
              </a:rPr>
              <a:t>D</a:t>
            </a:r>
            <a:r>
              <a:rPr lang="en-US" altLang="zh-CN" sz="2800" b="1" baseline="-25000">
                <a:solidFill>
                  <a:srgbClr val="FF3300"/>
                </a:solidFill>
                <a:latin typeface="Times New Roman"/>
                <a:cs typeface="Times New Roman"/>
              </a:rPr>
              <a:t>3 </a:t>
            </a:r>
            <a:r>
              <a:rPr lang="zh-CN" altLang="en-US" sz="2800" b="1">
                <a:solidFill>
                  <a:srgbClr val="FF3300"/>
                </a:solidFill>
                <a:latin typeface="Times New Roman"/>
                <a:cs typeface="Times New Roman"/>
              </a:rPr>
              <a:t>、</a:t>
            </a:r>
            <a:r>
              <a:rPr lang="en-US" altLang="zh-CN" sz="2800" b="1" i="1">
                <a:solidFill>
                  <a:srgbClr val="FF3300"/>
                </a:solidFill>
                <a:latin typeface="Times New Roman"/>
                <a:cs typeface="Times New Roman"/>
              </a:rPr>
              <a:t>D</a:t>
            </a:r>
            <a:r>
              <a:rPr lang="en-US" altLang="zh-CN" sz="2800" b="1" baseline="-25000">
                <a:solidFill>
                  <a:srgbClr val="FF3300"/>
                </a:solidFill>
                <a:latin typeface="Times New Roman"/>
                <a:cs typeface="Times New Roman"/>
              </a:rPr>
              <a:t>5 </a:t>
            </a:r>
            <a:r>
              <a:rPr lang="zh-CN" altLang="en-US" sz="2800" b="1">
                <a:solidFill>
                  <a:srgbClr val="FF3300"/>
                </a:solidFill>
                <a:latin typeface="Times New Roman"/>
                <a:cs typeface="Times New Roman"/>
              </a:rPr>
              <a:t>、</a:t>
            </a:r>
            <a:r>
              <a:rPr lang="zh-CN" altLang="en-US" sz="2800" b="1" baseline="-25000">
                <a:solidFill>
                  <a:srgbClr val="FF3300"/>
                </a:solidFill>
                <a:latin typeface="Times New Roman"/>
                <a:cs typeface="Times New Roman"/>
              </a:rPr>
              <a:t> </a:t>
            </a:r>
            <a:r>
              <a:rPr lang="en-US" altLang="zh-CN" sz="2800" b="1" i="1">
                <a:solidFill>
                  <a:srgbClr val="FF3300"/>
                </a:solidFill>
                <a:latin typeface="Times New Roman"/>
                <a:cs typeface="Times New Roman"/>
              </a:rPr>
              <a:t>D</a:t>
            </a:r>
            <a:r>
              <a:rPr lang="en-US" altLang="zh-CN" sz="2800" b="1" baseline="-25000">
                <a:solidFill>
                  <a:srgbClr val="FF3300"/>
                </a:solidFill>
                <a:latin typeface="Times New Roman"/>
                <a:cs typeface="Times New Roman"/>
              </a:rPr>
              <a:t>6 </a:t>
            </a:r>
            <a:r>
              <a:rPr lang="zh-CN" altLang="en-US" sz="2800" b="1">
                <a:solidFill>
                  <a:srgbClr val="FF3300"/>
                </a:solidFill>
                <a:latin typeface="Times New Roman"/>
                <a:cs typeface="Times New Roman"/>
              </a:rPr>
              <a:t>、</a:t>
            </a:r>
            <a:r>
              <a:rPr lang="zh-CN" altLang="en-US" sz="2800" b="1" baseline="-25000">
                <a:solidFill>
                  <a:srgbClr val="FF3300"/>
                </a:solidFill>
                <a:latin typeface="Times New Roman"/>
                <a:cs typeface="Times New Roman"/>
              </a:rPr>
              <a:t> </a:t>
            </a:r>
            <a:r>
              <a:rPr lang="en-US" altLang="zh-CN" sz="2800" b="1" i="1">
                <a:solidFill>
                  <a:srgbClr val="FF3300"/>
                </a:solidFill>
                <a:latin typeface="Times New Roman"/>
                <a:cs typeface="Times New Roman"/>
              </a:rPr>
              <a:t>D</a:t>
            </a:r>
            <a:r>
              <a:rPr lang="en-US" altLang="zh-CN" sz="2800" b="1" baseline="-25000">
                <a:solidFill>
                  <a:srgbClr val="FF3300"/>
                </a:solidFill>
                <a:latin typeface="Times New Roman"/>
                <a:cs typeface="Times New Roman"/>
              </a:rPr>
              <a:t>7</a:t>
            </a:r>
            <a:r>
              <a:rPr lang="en-US" altLang="zh-CN" sz="2800" b="1">
                <a:solidFill>
                  <a:schemeClr val="accent2"/>
                </a:solidFill>
                <a:latin typeface="Times New Roman"/>
                <a:cs typeface="Times New Roman"/>
              </a:rPr>
              <a:t> </a:t>
            </a:r>
            <a:r>
              <a:rPr lang="zh-CN" altLang="en-US" sz="2800" b="1">
                <a:latin typeface="Times New Roman"/>
                <a:cs typeface="Times New Roman"/>
              </a:rPr>
              <a:t>接</a:t>
            </a:r>
            <a:r>
              <a:rPr lang="zh-CN" altLang="en-US" sz="2800" b="1">
                <a:solidFill>
                  <a:srgbClr val="FF3300"/>
                </a:solidFill>
                <a:latin typeface="Times New Roman"/>
                <a:cs typeface="Times New Roman"/>
              </a:rPr>
              <a:t>“</a:t>
            </a:r>
            <a:r>
              <a:rPr lang="en-US" altLang="zh-CN" sz="2800" b="1">
                <a:solidFill>
                  <a:srgbClr val="FF3300"/>
                </a:solidFill>
                <a:latin typeface="Times New Roman"/>
                <a:cs typeface="Times New Roman"/>
              </a:rPr>
              <a:t>1”</a:t>
            </a:r>
            <a:r>
              <a:rPr lang="zh-CN" altLang="en-US" sz="2800" b="1">
                <a:solidFill>
                  <a:srgbClr val="FF3300"/>
                </a:solidFill>
                <a:latin typeface="Times New Roman"/>
                <a:cs typeface="Times New Roman"/>
              </a:rPr>
              <a:t>，</a:t>
            </a:r>
            <a:r>
              <a:rPr lang="zh-CN" altLang="en-US" sz="2800" b="1">
                <a:latin typeface="Times New Roman"/>
                <a:cs typeface="Times New Roman"/>
              </a:rPr>
              <a:t>其余输入端接</a:t>
            </a:r>
            <a:r>
              <a:rPr lang="zh-CN" altLang="en-US" sz="2800" b="1">
                <a:solidFill>
                  <a:srgbClr val="FF3300"/>
                </a:solidFill>
                <a:latin typeface="Times New Roman"/>
                <a:cs typeface="Times New Roman"/>
              </a:rPr>
              <a:t>“</a:t>
            </a:r>
            <a:r>
              <a:rPr lang="en-US" altLang="zh-CN" sz="2800" b="1">
                <a:solidFill>
                  <a:srgbClr val="FF3300"/>
                </a:solidFill>
                <a:latin typeface="Times New Roman"/>
                <a:cs typeface="Times New Roman"/>
              </a:rPr>
              <a:t>0”</a:t>
            </a:r>
            <a:r>
              <a:rPr lang="zh-CN" altLang="en-US" sz="2800" b="1">
                <a:solidFill>
                  <a:srgbClr val="FF3300"/>
                </a:solidFill>
                <a:latin typeface="Times New Roman"/>
                <a:cs typeface="Times New Roman"/>
              </a:rPr>
              <a:t>，</a:t>
            </a:r>
            <a:r>
              <a:rPr lang="zh-CN" altLang="en-US" sz="2800" b="1">
                <a:latin typeface="Times New Roman"/>
                <a:cs typeface="Times New Roman"/>
              </a:rPr>
              <a:t>即可实现输出</a:t>
            </a:r>
            <a:r>
              <a:rPr lang="en-US" altLang="zh-CN" sz="2800" b="1" i="1">
                <a:latin typeface="Times New Roman"/>
                <a:cs typeface="Times New Roman"/>
              </a:rPr>
              <a:t>Y</a:t>
            </a:r>
            <a:r>
              <a:rPr lang="zh-CN" altLang="en-US" sz="2800" b="1">
                <a:latin typeface="Times New Roman"/>
                <a:cs typeface="Times New Roman"/>
              </a:rPr>
              <a:t>，如图所示。</a:t>
            </a:r>
          </a:p>
        </p:txBody>
      </p:sp>
      <p:grpSp>
        <p:nvGrpSpPr>
          <p:cNvPr id="81927" name="Group 7"/>
          <p:cNvGrpSpPr>
            <a:grpSpLocks/>
          </p:cNvGrpSpPr>
          <p:nvPr/>
        </p:nvGrpSpPr>
        <p:grpSpPr bwMode="auto">
          <a:xfrm>
            <a:off x="762000" y="5867400"/>
            <a:ext cx="7324725" cy="171450"/>
            <a:chOff x="432" y="3696"/>
            <a:chExt cx="4614" cy="108"/>
          </a:xfrm>
        </p:grpSpPr>
        <p:grpSp>
          <p:nvGrpSpPr>
            <p:cNvPr id="81928" name="Group 8"/>
            <p:cNvGrpSpPr>
              <a:grpSpLocks/>
            </p:cNvGrpSpPr>
            <p:nvPr/>
          </p:nvGrpSpPr>
          <p:grpSpPr bwMode="auto">
            <a:xfrm>
              <a:off x="432" y="3696"/>
              <a:ext cx="2310" cy="108"/>
              <a:chOff x="672" y="672"/>
              <a:chExt cx="2310" cy="108"/>
            </a:xfrm>
          </p:grpSpPr>
          <p:pic>
            <p:nvPicPr>
              <p:cNvPr id="81955" name="Picture 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6" name="Picture 1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7" name="Picture 1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8" name="Picture 1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9" name="Picture 1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0" name="Picture 1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1" name="Picture 1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2" name="Picture 1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3" name="Picture 1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4" name="Picture 1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5" name="Picture 1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6" name="Picture 2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7" name="Picture 2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8" name="Picture 2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9" name="Picture 2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0" name="Picture 2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1" name="Group 25"/>
              <p:cNvGrpSpPr>
                <a:grpSpLocks/>
              </p:cNvGrpSpPr>
              <p:nvPr/>
            </p:nvGrpSpPr>
            <p:grpSpPr bwMode="auto">
              <a:xfrm>
                <a:off x="672" y="672"/>
                <a:ext cx="582" cy="102"/>
                <a:chOff x="4698" y="720"/>
                <a:chExt cx="582" cy="102"/>
              </a:xfrm>
            </p:grpSpPr>
            <p:pic>
              <p:nvPicPr>
                <p:cNvPr id="81974" name="Picture 2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5" name="Picture 2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6" name="Picture 2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7" name="Picture 2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8" name="Picture 3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9" name="Picture 3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72" name="Picture 3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3" name="Picture 3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29" name="Group 34"/>
            <p:cNvGrpSpPr>
              <a:grpSpLocks/>
            </p:cNvGrpSpPr>
            <p:nvPr/>
          </p:nvGrpSpPr>
          <p:grpSpPr bwMode="auto">
            <a:xfrm>
              <a:off x="2736" y="3696"/>
              <a:ext cx="2310" cy="108"/>
              <a:chOff x="672" y="672"/>
              <a:chExt cx="2310" cy="108"/>
            </a:xfrm>
          </p:grpSpPr>
          <p:pic>
            <p:nvPicPr>
              <p:cNvPr id="81930" name="Picture 3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1" name="Picture 3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2" name="Picture 3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3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4" name="Picture 3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5" name="Picture 4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Picture 41"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7" name="Picture 4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8" name="Picture 4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9" name="Picture 4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0" name="Picture 4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1" name="Picture 4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2" name="Picture 4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3" name="Picture 4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4" name="Picture 4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5" name="Picture 50"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46" name="Group 51"/>
              <p:cNvGrpSpPr>
                <a:grpSpLocks/>
              </p:cNvGrpSpPr>
              <p:nvPr/>
            </p:nvGrpSpPr>
            <p:grpSpPr bwMode="auto">
              <a:xfrm>
                <a:off x="672" y="672"/>
                <a:ext cx="582" cy="102"/>
                <a:chOff x="4698" y="720"/>
                <a:chExt cx="582" cy="102"/>
              </a:xfrm>
            </p:grpSpPr>
            <p:pic>
              <p:nvPicPr>
                <p:cNvPr id="81949" name="Picture 52"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0" name="Picture 53"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1" name="Picture 54"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2" name="Picture 55"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3" name="Picture 56"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4" name="Picture 57"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47" name="Picture 58"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8" name="Picture 59" descr="Green and Black 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0296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lef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wipe(left)">
                                      <p:cBhvr>
                                        <p:cTn id="12" dur="500"/>
                                        <p:tgtEl>
                                          <p:spTgt spid="148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6"/>
                                        </p:tgtEl>
                                        <p:attrNameLst>
                                          <p:attrName>style.visibility</p:attrName>
                                        </p:attrNameLst>
                                      </p:cBhvr>
                                      <p:to>
                                        <p:strVal val="visible"/>
                                      </p:to>
                                    </p:set>
                                    <p:animEffect transition="in" filter="wipe(left)">
                                      <p:cBhvr>
                                        <p:cTn id="17"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343400" y="508000"/>
            <a:ext cx="4572000" cy="3225800"/>
          </a:xfrm>
          <a:prstGeom prst="rect">
            <a:avLst/>
          </a:prstGeom>
          <a:noFill/>
          <a:ln w="9525">
            <a:noFill/>
            <a:miter lim="800000"/>
            <a:headEnd/>
            <a:tailEnd/>
          </a:ln>
          <a:effectLst/>
        </p:spPr>
        <p:txBody>
          <a:bodyPr>
            <a:spAutoFit/>
          </a:bodyPr>
          <a:lstStyle/>
          <a:p>
            <a:pPr>
              <a:lnSpc>
                <a:spcPct val="105000"/>
              </a:lnSpc>
              <a:defRPr/>
            </a:pPr>
            <a:r>
              <a:rPr lang="en-US" altLang="zh-CN" sz="2800" b="1">
                <a:solidFill>
                  <a:srgbClr val="FFFFCC"/>
                </a:solidFill>
                <a:effectLst>
                  <a:outerShdw blurRad="38100" dist="38100" dir="2700000" algn="tl">
                    <a:srgbClr val="C0C0C0"/>
                  </a:outerShdw>
                </a:effectLst>
                <a:latin typeface="" pitchFamily="18" charset="0"/>
              </a:rPr>
              <a:t>    </a:t>
            </a:r>
            <a:r>
              <a:rPr lang="zh-CN" altLang="en-US" sz="2800" b="1">
                <a:effectLst>
                  <a:outerShdw blurRad="38100" dist="38100" dir="2700000" algn="tl">
                    <a:srgbClr val="C0C0C0"/>
                  </a:outerShdw>
                </a:effectLst>
                <a:latin typeface="" pitchFamily="18" charset="0"/>
              </a:rPr>
              <a:t>将输入变量</a:t>
            </a:r>
            <a:r>
              <a:rPr lang="en-US" altLang="zh-CN" sz="2800" b="1" i="1">
                <a:solidFill>
                  <a:srgbClr val="FF0000"/>
                </a:solidFill>
                <a:effectLst>
                  <a:outerShdw blurRad="38100" dist="38100" dir="2700000" algn="tl">
                    <a:srgbClr val="C0C0C0"/>
                  </a:outerShdw>
                </a:effectLst>
                <a:latin typeface="" pitchFamily="18" charset="0"/>
              </a:rPr>
              <a:t>A</a:t>
            </a:r>
            <a:r>
              <a:rPr lang="zh-CN" altLang="en-US" sz="2800" b="1" i="1">
                <a:solidFill>
                  <a:srgbClr val="FF0000"/>
                </a:solidFill>
                <a:effectLst>
                  <a:outerShdw blurRad="38100" dist="38100" dir="2700000" algn="tl">
                    <a:srgbClr val="C0C0C0"/>
                  </a:outerShdw>
                </a:effectLst>
                <a:latin typeface="" pitchFamily="18" charset="0"/>
              </a:rPr>
              <a:t>、</a:t>
            </a:r>
            <a:r>
              <a:rPr lang="en-US" altLang="zh-CN" sz="2800" b="1" i="1">
                <a:solidFill>
                  <a:srgbClr val="FF0000"/>
                </a:solidFill>
                <a:effectLst>
                  <a:outerShdw blurRad="38100" dist="38100" dir="2700000" algn="tl">
                    <a:srgbClr val="C0C0C0"/>
                  </a:outerShdw>
                </a:effectLst>
                <a:latin typeface="" pitchFamily="18" charset="0"/>
              </a:rPr>
              <a:t>B</a:t>
            </a:r>
            <a:r>
              <a:rPr lang="zh-CN" altLang="en-US" sz="2800" b="1" i="1">
                <a:solidFill>
                  <a:srgbClr val="FF0000"/>
                </a:solidFill>
                <a:effectLst>
                  <a:outerShdw blurRad="38100" dist="38100" dir="2700000" algn="tl">
                    <a:srgbClr val="C0C0C0"/>
                  </a:outerShdw>
                </a:effectLst>
                <a:latin typeface="" pitchFamily="18" charset="0"/>
              </a:rPr>
              <a:t>、</a:t>
            </a:r>
            <a:r>
              <a:rPr lang="en-US" altLang="zh-CN" sz="2800" b="1" i="1">
                <a:solidFill>
                  <a:srgbClr val="FF0000"/>
                </a:solidFill>
                <a:effectLst>
                  <a:outerShdw blurRad="38100" dist="38100" dir="2700000" algn="tl">
                    <a:srgbClr val="C0C0C0"/>
                  </a:outerShdw>
                </a:effectLst>
                <a:latin typeface="" pitchFamily="18" charset="0"/>
              </a:rPr>
              <a:t>C</a:t>
            </a:r>
            <a:r>
              <a:rPr lang="zh-CN" altLang="en-US" sz="2800" b="1">
                <a:effectLst>
                  <a:outerShdw blurRad="38100" dist="38100" dir="2700000" algn="tl">
                    <a:srgbClr val="C0C0C0"/>
                  </a:outerShdw>
                </a:effectLst>
                <a:latin typeface="" pitchFamily="18" charset="0"/>
              </a:rPr>
              <a:t>分别对应地接到数据选择器的选择端 </a:t>
            </a:r>
            <a:r>
              <a:rPr lang="en-US" altLang="zh-CN" sz="2800" b="1" i="1">
                <a:solidFill>
                  <a:srgbClr val="FF0000"/>
                </a:solidFill>
                <a:effectLst>
                  <a:outerShdw blurRad="38100" dist="38100" dir="2700000" algn="tl">
                    <a:srgbClr val="C0C0C0"/>
                  </a:outerShdw>
                </a:effectLst>
                <a:latin typeface="" pitchFamily="18" charset="0"/>
              </a:rPr>
              <a:t>A</a:t>
            </a:r>
            <a:r>
              <a:rPr lang="en-US" altLang="zh-CN" sz="2800" b="1" baseline="-25000">
                <a:solidFill>
                  <a:srgbClr val="FF0000"/>
                </a:solidFill>
                <a:effectLst>
                  <a:outerShdw blurRad="38100" dist="38100" dir="2700000" algn="tl">
                    <a:srgbClr val="C0C0C0"/>
                  </a:outerShdw>
                </a:effectLst>
                <a:latin typeface="" pitchFamily="18" charset="0"/>
                <a:ea typeface=""/>
              </a:rPr>
              <a:t>2 </a:t>
            </a:r>
            <a:r>
              <a:rPr lang="zh-CN" altLang="en-US" sz="2800" b="1">
                <a:solidFill>
                  <a:srgbClr val="FF0000"/>
                </a:solidFill>
                <a:effectLst>
                  <a:outerShdw blurRad="38100" dist="38100" dir="2700000" algn="tl">
                    <a:srgbClr val="C0C0C0"/>
                  </a:outerShdw>
                </a:effectLst>
                <a:latin typeface="" pitchFamily="18" charset="0"/>
                <a:ea typeface=""/>
              </a:rPr>
              <a:t>、</a:t>
            </a:r>
            <a:r>
              <a:rPr lang="en-US" altLang="zh-CN" sz="2800" b="1" i="1">
                <a:solidFill>
                  <a:srgbClr val="FF0000"/>
                </a:solidFill>
                <a:effectLst>
                  <a:outerShdw blurRad="38100" dist="38100" dir="2700000" algn="tl">
                    <a:srgbClr val="C0C0C0"/>
                  </a:outerShdw>
                </a:effectLst>
                <a:latin typeface="" pitchFamily="18" charset="0"/>
              </a:rPr>
              <a:t>A</a:t>
            </a:r>
            <a:r>
              <a:rPr lang="en-US" altLang="zh-CN" sz="2800" b="1" baseline="-25000">
                <a:solidFill>
                  <a:srgbClr val="FF0000"/>
                </a:solidFill>
                <a:effectLst>
                  <a:outerShdw blurRad="38100" dist="38100" dir="2700000" algn="tl">
                    <a:srgbClr val="C0C0C0"/>
                  </a:outerShdw>
                </a:effectLst>
                <a:latin typeface="" pitchFamily="18" charset="0"/>
                <a:ea typeface=""/>
              </a:rPr>
              <a:t>1 </a:t>
            </a:r>
            <a:r>
              <a:rPr lang="zh-CN" altLang="en-US" sz="2800" b="1">
                <a:solidFill>
                  <a:srgbClr val="FF0000"/>
                </a:solidFill>
                <a:effectLst>
                  <a:outerShdw blurRad="38100" dist="38100" dir="2700000" algn="tl">
                    <a:srgbClr val="C0C0C0"/>
                  </a:outerShdw>
                </a:effectLst>
                <a:latin typeface="" pitchFamily="18" charset="0"/>
                <a:ea typeface=""/>
              </a:rPr>
              <a:t>、</a:t>
            </a:r>
            <a:r>
              <a:rPr lang="zh-CN" altLang="en-US" sz="2800" b="1" baseline="-25000">
                <a:solidFill>
                  <a:srgbClr val="FF0000"/>
                </a:solidFill>
                <a:effectLst>
                  <a:outerShdw blurRad="38100" dist="38100" dir="2700000" algn="tl">
                    <a:srgbClr val="C0C0C0"/>
                  </a:outerShdw>
                </a:effectLst>
                <a:latin typeface="" pitchFamily="18" charset="0"/>
                <a:ea typeface=""/>
              </a:rPr>
              <a:t> </a:t>
            </a:r>
            <a:r>
              <a:rPr lang="en-US" altLang="zh-CN" sz="2800" b="1" i="1">
                <a:solidFill>
                  <a:srgbClr val="FF0000"/>
                </a:solidFill>
                <a:effectLst>
                  <a:outerShdw blurRad="38100" dist="38100" dir="2700000" algn="tl">
                    <a:srgbClr val="C0C0C0"/>
                  </a:outerShdw>
                </a:effectLst>
                <a:latin typeface="" pitchFamily="18" charset="0"/>
              </a:rPr>
              <a:t>A</a:t>
            </a:r>
            <a:r>
              <a:rPr lang="en-US" altLang="zh-CN" sz="2800" b="1" baseline="-25000">
                <a:solidFill>
                  <a:srgbClr val="FF0000"/>
                </a:solidFill>
                <a:effectLst>
                  <a:outerShdw blurRad="38100" dist="38100" dir="2700000" algn="tl">
                    <a:srgbClr val="C0C0C0"/>
                  </a:outerShdw>
                </a:effectLst>
                <a:latin typeface="" pitchFamily="18" charset="0"/>
                <a:ea typeface=""/>
              </a:rPr>
              <a:t>0</a:t>
            </a:r>
            <a:r>
              <a:rPr lang="zh-CN" altLang="en-US" sz="2800" b="1">
                <a:solidFill>
                  <a:srgbClr val="FF0000"/>
                </a:solidFill>
                <a:effectLst>
                  <a:outerShdw blurRad="38100" dist="38100" dir="2700000" algn="tl">
                    <a:srgbClr val="C0C0C0"/>
                  </a:outerShdw>
                </a:effectLst>
                <a:latin typeface="" pitchFamily="18" charset="0"/>
                <a:ea typeface=""/>
              </a:rPr>
              <a:t>。</a:t>
            </a:r>
            <a:r>
              <a:rPr lang="zh-CN" altLang="en-US" sz="2800" b="1">
                <a:effectLst>
                  <a:outerShdw blurRad="38100" dist="38100" dir="2700000" algn="tl">
                    <a:srgbClr val="C0C0C0"/>
                  </a:outerShdw>
                </a:effectLst>
                <a:latin typeface="" pitchFamily="18" charset="0"/>
                <a:ea typeface=""/>
              </a:rPr>
              <a:t>由状态表可知</a:t>
            </a:r>
            <a:r>
              <a:rPr lang="en-US" altLang="zh-CN" sz="2800" b="1">
                <a:effectLst>
                  <a:outerShdw blurRad="38100" dist="38100" dir="2700000" algn="tl">
                    <a:srgbClr val="C0C0C0"/>
                  </a:outerShdw>
                </a:effectLst>
                <a:latin typeface="" pitchFamily="18" charset="0"/>
                <a:ea typeface=""/>
              </a:rPr>
              <a:t>,  </a:t>
            </a:r>
            <a:r>
              <a:rPr lang="zh-CN" altLang="en-US" sz="2800" b="1">
                <a:effectLst>
                  <a:outerShdw blurRad="38100" dist="38100" dir="2700000" algn="tl">
                    <a:srgbClr val="C0C0C0"/>
                  </a:outerShdw>
                </a:effectLst>
                <a:latin typeface="" pitchFamily="18" charset="0"/>
                <a:ea typeface=""/>
              </a:rPr>
              <a:t>将数据输入端</a:t>
            </a:r>
            <a:r>
              <a:rPr lang="en-US" altLang="zh-CN" sz="2800" b="1" i="1">
                <a:solidFill>
                  <a:srgbClr val="FF0000"/>
                </a:solidFill>
                <a:effectLst>
                  <a:outerShdw blurRad="38100" dist="38100" dir="2700000" algn="tl">
                    <a:srgbClr val="C0C0C0"/>
                  </a:outerShdw>
                </a:effectLst>
                <a:latin typeface="" pitchFamily="18" charset="0"/>
                <a:ea typeface=""/>
              </a:rPr>
              <a:t>D</a:t>
            </a:r>
            <a:r>
              <a:rPr lang="en-US" altLang="zh-CN" sz="2800" b="1" baseline="-25000">
                <a:solidFill>
                  <a:srgbClr val="FF0000"/>
                </a:solidFill>
                <a:effectLst>
                  <a:outerShdw blurRad="38100" dist="38100" dir="2700000" algn="tl">
                    <a:srgbClr val="C0C0C0"/>
                  </a:outerShdw>
                </a:effectLst>
                <a:latin typeface="" pitchFamily="18" charset="0"/>
                <a:ea typeface=""/>
              </a:rPr>
              <a:t>3 </a:t>
            </a:r>
            <a:r>
              <a:rPr lang="zh-CN" altLang="en-US" sz="2800" b="1">
                <a:solidFill>
                  <a:srgbClr val="FF0000"/>
                </a:solidFill>
                <a:effectLst>
                  <a:outerShdw blurRad="38100" dist="38100" dir="2700000" algn="tl">
                    <a:srgbClr val="C0C0C0"/>
                  </a:outerShdw>
                </a:effectLst>
                <a:latin typeface="" pitchFamily="18" charset="0"/>
                <a:ea typeface=""/>
              </a:rPr>
              <a:t>、</a:t>
            </a:r>
            <a:r>
              <a:rPr lang="en-US" altLang="zh-CN" sz="2800" b="1" i="1">
                <a:solidFill>
                  <a:srgbClr val="FF0000"/>
                </a:solidFill>
                <a:effectLst>
                  <a:outerShdw blurRad="38100" dist="38100" dir="2700000" algn="tl">
                    <a:srgbClr val="C0C0C0"/>
                  </a:outerShdw>
                </a:effectLst>
                <a:latin typeface="" pitchFamily="18" charset="0"/>
              </a:rPr>
              <a:t>D</a:t>
            </a:r>
            <a:r>
              <a:rPr lang="en-US" altLang="zh-CN" sz="2800" b="1" baseline="-25000">
                <a:solidFill>
                  <a:srgbClr val="FF0000"/>
                </a:solidFill>
                <a:effectLst>
                  <a:outerShdw blurRad="38100" dist="38100" dir="2700000" algn="tl">
                    <a:srgbClr val="C0C0C0"/>
                  </a:outerShdw>
                </a:effectLst>
                <a:latin typeface="" pitchFamily="18" charset="0"/>
                <a:ea typeface=""/>
              </a:rPr>
              <a:t>5 </a:t>
            </a:r>
            <a:r>
              <a:rPr lang="zh-CN" altLang="en-US" sz="2800" b="1">
                <a:solidFill>
                  <a:srgbClr val="FF0000"/>
                </a:solidFill>
                <a:effectLst>
                  <a:outerShdw blurRad="38100" dist="38100" dir="2700000" algn="tl">
                    <a:srgbClr val="C0C0C0"/>
                  </a:outerShdw>
                </a:effectLst>
                <a:latin typeface="" pitchFamily="18" charset="0"/>
                <a:ea typeface=""/>
              </a:rPr>
              <a:t>、</a:t>
            </a:r>
            <a:r>
              <a:rPr lang="zh-CN" altLang="en-US" sz="2800" b="1" baseline="-25000">
                <a:solidFill>
                  <a:srgbClr val="FF0000"/>
                </a:solidFill>
                <a:effectLst>
                  <a:outerShdw blurRad="38100" dist="38100" dir="2700000" algn="tl">
                    <a:srgbClr val="C0C0C0"/>
                  </a:outerShdw>
                </a:effectLst>
                <a:latin typeface="" pitchFamily="18" charset="0"/>
                <a:ea typeface=""/>
              </a:rPr>
              <a:t> </a:t>
            </a:r>
            <a:r>
              <a:rPr lang="en-US" altLang="zh-CN" sz="2800" b="1" i="1">
                <a:solidFill>
                  <a:srgbClr val="FF0000"/>
                </a:solidFill>
                <a:effectLst>
                  <a:outerShdw blurRad="38100" dist="38100" dir="2700000" algn="tl">
                    <a:srgbClr val="C0C0C0"/>
                  </a:outerShdw>
                </a:effectLst>
                <a:latin typeface="" pitchFamily="18" charset="0"/>
              </a:rPr>
              <a:t>D</a:t>
            </a:r>
            <a:r>
              <a:rPr lang="en-US" altLang="zh-CN" sz="2800" b="1" baseline="-25000">
                <a:solidFill>
                  <a:srgbClr val="FF0000"/>
                </a:solidFill>
                <a:effectLst>
                  <a:outerShdw blurRad="38100" dist="38100" dir="2700000" algn="tl">
                    <a:srgbClr val="C0C0C0"/>
                  </a:outerShdw>
                </a:effectLst>
                <a:latin typeface="" pitchFamily="18" charset="0"/>
                <a:ea typeface=""/>
              </a:rPr>
              <a:t>6 </a:t>
            </a:r>
            <a:r>
              <a:rPr lang="zh-CN" altLang="en-US" sz="2800" b="1">
                <a:solidFill>
                  <a:srgbClr val="FF0000"/>
                </a:solidFill>
                <a:effectLst>
                  <a:outerShdw blurRad="38100" dist="38100" dir="2700000" algn="tl">
                    <a:srgbClr val="C0C0C0"/>
                  </a:outerShdw>
                </a:effectLst>
                <a:latin typeface="" pitchFamily="18" charset="0"/>
                <a:ea typeface=""/>
              </a:rPr>
              <a:t>、</a:t>
            </a:r>
            <a:r>
              <a:rPr lang="zh-CN" altLang="en-US" sz="2800" b="1" baseline="-25000">
                <a:solidFill>
                  <a:srgbClr val="FF0000"/>
                </a:solidFill>
                <a:effectLst>
                  <a:outerShdw blurRad="38100" dist="38100" dir="2700000" algn="tl">
                    <a:srgbClr val="C0C0C0"/>
                  </a:outerShdw>
                </a:effectLst>
                <a:latin typeface="" pitchFamily="18" charset="0"/>
                <a:ea typeface=""/>
              </a:rPr>
              <a:t> </a:t>
            </a:r>
            <a:r>
              <a:rPr lang="en-US" altLang="zh-CN" sz="2800" b="1" i="1">
                <a:solidFill>
                  <a:srgbClr val="FF0000"/>
                </a:solidFill>
                <a:effectLst>
                  <a:outerShdw blurRad="38100" dist="38100" dir="2700000" algn="tl">
                    <a:srgbClr val="C0C0C0"/>
                  </a:outerShdw>
                </a:effectLst>
                <a:latin typeface="" pitchFamily="18" charset="0"/>
              </a:rPr>
              <a:t>D</a:t>
            </a:r>
            <a:r>
              <a:rPr lang="en-US" altLang="zh-CN" sz="2800" b="1" baseline="-25000">
                <a:solidFill>
                  <a:srgbClr val="FF0000"/>
                </a:solidFill>
                <a:effectLst>
                  <a:outerShdw blurRad="38100" dist="38100" dir="2700000" algn="tl">
                    <a:srgbClr val="C0C0C0"/>
                  </a:outerShdw>
                </a:effectLst>
                <a:latin typeface="" pitchFamily="18" charset="0"/>
                <a:ea typeface=""/>
              </a:rPr>
              <a:t>7</a:t>
            </a:r>
            <a:r>
              <a:rPr lang="en-US" altLang="zh-CN" sz="2800" b="1">
                <a:solidFill>
                  <a:srgbClr val="FF0000"/>
                </a:solidFill>
                <a:effectLst>
                  <a:outerShdw blurRad="38100" dist="38100" dir="2700000" algn="tl">
                    <a:srgbClr val="C0C0C0"/>
                  </a:outerShdw>
                </a:effectLst>
                <a:latin typeface="" pitchFamily="18" charset="0"/>
                <a:ea typeface=""/>
              </a:rPr>
              <a:t> </a:t>
            </a:r>
            <a:r>
              <a:rPr lang="zh-CN" altLang="en-US" sz="2800" b="1">
                <a:solidFill>
                  <a:srgbClr val="FF0000"/>
                </a:solidFill>
                <a:effectLst>
                  <a:outerShdw blurRad="38100" dist="38100" dir="2700000" algn="tl">
                    <a:srgbClr val="C0C0C0"/>
                  </a:outerShdw>
                </a:effectLst>
                <a:latin typeface="" pitchFamily="18" charset="0"/>
                <a:ea typeface=""/>
              </a:rPr>
              <a:t>接“</a:t>
            </a:r>
            <a:r>
              <a:rPr lang="en-US" altLang="zh-CN" sz="2800" b="1">
                <a:solidFill>
                  <a:srgbClr val="FF0000"/>
                </a:solidFill>
                <a:effectLst>
                  <a:outerShdw blurRad="38100" dist="38100" dir="2700000" algn="tl">
                    <a:srgbClr val="C0C0C0"/>
                  </a:outerShdw>
                </a:effectLst>
                <a:latin typeface="" pitchFamily="18" charset="0"/>
                <a:ea typeface=""/>
              </a:rPr>
              <a:t>1”,</a:t>
            </a:r>
            <a:r>
              <a:rPr lang="zh-CN" altLang="en-US" sz="2800" b="1">
                <a:effectLst>
                  <a:outerShdw blurRad="38100" dist="38100" dir="2700000" algn="tl">
                    <a:srgbClr val="C0C0C0"/>
                  </a:outerShdw>
                </a:effectLst>
                <a:latin typeface="" pitchFamily="18" charset="0"/>
                <a:ea typeface=""/>
              </a:rPr>
              <a:t>其余输入端接</a:t>
            </a:r>
            <a:r>
              <a:rPr lang="zh-CN" altLang="en-US" sz="2800" b="1">
                <a:solidFill>
                  <a:srgbClr val="FF0000"/>
                </a:solidFill>
                <a:effectLst>
                  <a:outerShdw blurRad="38100" dist="38100" dir="2700000" algn="tl">
                    <a:srgbClr val="C0C0C0"/>
                  </a:outerShdw>
                </a:effectLst>
                <a:latin typeface="" pitchFamily="18" charset="0"/>
                <a:ea typeface=""/>
              </a:rPr>
              <a:t>“</a:t>
            </a:r>
            <a:r>
              <a:rPr lang="en-US" altLang="zh-CN" sz="2800" b="1">
                <a:solidFill>
                  <a:srgbClr val="FF0000"/>
                </a:solidFill>
                <a:effectLst>
                  <a:outerShdw blurRad="38100" dist="38100" dir="2700000" algn="tl">
                    <a:srgbClr val="C0C0C0"/>
                  </a:outerShdw>
                </a:effectLst>
                <a:latin typeface="" pitchFamily="18" charset="0"/>
                <a:ea typeface=""/>
              </a:rPr>
              <a:t>0”,</a:t>
            </a:r>
            <a:r>
              <a:rPr lang="zh-CN" altLang="en-US" sz="2800" b="1">
                <a:effectLst>
                  <a:outerShdw blurRad="38100" dist="38100" dir="2700000" algn="tl">
                    <a:srgbClr val="C0C0C0"/>
                  </a:outerShdw>
                </a:effectLst>
                <a:latin typeface="" pitchFamily="18" charset="0"/>
                <a:ea typeface=""/>
              </a:rPr>
              <a:t>即可实现输出</a:t>
            </a:r>
            <a:r>
              <a:rPr lang="en-US" altLang="zh-CN" sz="2800" b="1" i="1">
                <a:effectLst>
                  <a:outerShdw blurRad="38100" dist="38100" dir="2700000" algn="tl">
                    <a:srgbClr val="C0C0C0"/>
                  </a:outerShdw>
                </a:effectLst>
                <a:latin typeface="" pitchFamily="18" charset="0"/>
                <a:ea typeface=""/>
              </a:rPr>
              <a:t>Y</a:t>
            </a:r>
            <a:r>
              <a:rPr lang="en-US" altLang="zh-CN" sz="2800" b="1">
                <a:effectLst>
                  <a:outerShdw blurRad="38100" dist="38100" dir="2700000" algn="tl">
                    <a:srgbClr val="C0C0C0"/>
                  </a:outerShdw>
                </a:effectLst>
                <a:latin typeface="" pitchFamily="18" charset="0"/>
                <a:ea typeface=""/>
              </a:rPr>
              <a:t>, </a:t>
            </a:r>
            <a:r>
              <a:rPr lang="zh-CN" altLang="en-US" sz="2800" b="1">
                <a:effectLst>
                  <a:outerShdw blurRad="38100" dist="38100" dir="2700000" algn="tl">
                    <a:srgbClr val="C0C0C0"/>
                  </a:outerShdw>
                </a:effectLst>
                <a:latin typeface="" pitchFamily="18" charset="0"/>
                <a:ea typeface=""/>
              </a:rPr>
              <a:t>如图所示</a:t>
            </a:r>
            <a:r>
              <a:rPr lang="zh-CN" altLang="en-US" sz="2800" b="1">
                <a:effectLst>
                  <a:outerShdw blurRad="38100" dist="38100" dir="2700000" algn="tl">
                    <a:srgbClr val="C0C0C0"/>
                  </a:outerShdw>
                </a:effectLst>
                <a:latin typeface="" pitchFamily="18" charset="0"/>
              </a:rPr>
              <a:t>。</a:t>
            </a:r>
            <a:r>
              <a:rPr lang="zh-CN" altLang="en-US" sz="2800" b="1">
                <a:solidFill>
                  <a:srgbClr val="FFFFCC"/>
                </a:solidFill>
                <a:effectLst>
                  <a:outerShdw blurRad="38100" dist="38100" dir="2700000" algn="tl">
                    <a:srgbClr val="C0C0C0"/>
                  </a:outerShdw>
                </a:effectLst>
                <a:latin typeface="" pitchFamily="18" charset="0"/>
                <a:ea typeface=""/>
              </a:rPr>
              <a:t>。</a:t>
            </a:r>
          </a:p>
        </p:txBody>
      </p:sp>
      <p:sp>
        <p:nvSpPr>
          <p:cNvPr id="149507" name="Text Box 3"/>
          <p:cNvSpPr txBox="1">
            <a:spLocks noChangeArrowheads="1"/>
          </p:cNvSpPr>
          <p:nvPr/>
        </p:nvSpPr>
        <p:spPr bwMode="auto">
          <a:xfrm>
            <a:off x="838200" y="457200"/>
            <a:ext cx="3073400" cy="519113"/>
          </a:xfrm>
          <a:prstGeom prst="rect">
            <a:avLst/>
          </a:prstGeom>
          <a:noFill/>
          <a:ln w="9525">
            <a:noFill/>
            <a:miter lim="800000"/>
            <a:headEnd/>
            <a:tailEnd/>
          </a:ln>
          <a:effectLst/>
        </p:spPr>
        <p:txBody>
          <a:bodyPr wrap="none">
            <a:spAutoFit/>
          </a:bodyPr>
          <a:lstStyle/>
          <a:p>
            <a:pPr>
              <a:spcBef>
                <a:spcPct val="50000"/>
              </a:spcBef>
              <a:defRPr/>
            </a:pPr>
            <a:r>
              <a:rPr lang="en-US" altLang="zh-CN" sz="2800" b="1">
                <a:solidFill>
                  <a:srgbClr val="CC0000"/>
                </a:solidFill>
                <a:effectLst>
                  <a:outerShdw blurRad="38100" dist="38100" dir="2700000" algn="tl">
                    <a:srgbClr val="C0C0C0"/>
                  </a:outerShdw>
                </a:effectLst>
                <a:latin typeface="" pitchFamily="18" charset="0"/>
              </a:rPr>
              <a:t>CT74LS151</a:t>
            </a:r>
            <a:r>
              <a:rPr lang="zh-CN" altLang="en-US" sz="2800" b="1">
                <a:solidFill>
                  <a:srgbClr val="CC0000"/>
                </a:solidFill>
                <a:effectLst>
                  <a:outerShdw blurRad="38100" dist="38100" dir="2700000" algn="tl">
                    <a:srgbClr val="C0C0C0"/>
                  </a:outerShdw>
                </a:effectLst>
                <a:latin typeface="" pitchFamily="18" charset="0"/>
              </a:rPr>
              <a:t>功能表</a:t>
            </a:r>
            <a:endParaRPr lang="zh-CN" altLang="en-US" sz="3200" b="1">
              <a:solidFill>
                <a:srgbClr val="CC0000"/>
              </a:solidFill>
              <a:effectLst>
                <a:outerShdw blurRad="38100" dist="38100" dir="2700000" algn="tl">
                  <a:srgbClr val="C0C0C0"/>
                </a:outerShdw>
              </a:effectLst>
              <a:latin typeface="" pitchFamily="18" charset="0"/>
            </a:endParaRPr>
          </a:p>
        </p:txBody>
      </p:sp>
      <p:grpSp>
        <p:nvGrpSpPr>
          <p:cNvPr id="171012" name="Group 4"/>
          <p:cNvGrpSpPr>
            <a:grpSpLocks/>
          </p:cNvGrpSpPr>
          <p:nvPr/>
        </p:nvGrpSpPr>
        <p:grpSpPr bwMode="auto">
          <a:xfrm>
            <a:off x="533400" y="1055688"/>
            <a:ext cx="3738563" cy="5048250"/>
            <a:chOff x="336" y="665"/>
            <a:chExt cx="2355" cy="3180"/>
          </a:xfrm>
        </p:grpSpPr>
        <p:sp>
          <p:nvSpPr>
            <p:cNvPr id="149509" name="Text Box 5"/>
            <p:cNvSpPr txBox="1">
              <a:spLocks noChangeArrowheads="1"/>
            </p:cNvSpPr>
            <p:nvPr/>
          </p:nvSpPr>
          <p:spPr bwMode="auto">
            <a:xfrm>
              <a:off x="336" y="672"/>
              <a:ext cx="624" cy="327"/>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 pitchFamily="18" charset="0"/>
                </a:rPr>
                <a:t>选通</a:t>
              </a:r>
            </a:p>
          </p:txBody>
        </p:sp>
        <p:sp>
          <p:nvSpPr>
            <p:cNvPr id="171057" name="Line 6"/>
            <p:cNvSpPr>
              <a:spLocks noChangeShapeType="1"/>
            </p:cNvSpPr>
            <p:nvPr/>
          </p:nvSpPr>
          <p:spPr bwMode="auto">
            <a:xfrm>
              <a:off x="432" y="665"/>
              <a:ext cx="2163" cy="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1058" name="Line 7"/>
            <p:cNvSpPr>
              <a:spLocks noChangeShapeType="1"/>
            </p:cNvSpPr>
            <p:nvPr/>
          </p:nvSpPr>
          <p:spPr bwMode="auto">
            <a:xfrm>
              <a:off x="432" y="3840"/>
              <a:ext cx="2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1059" name="Line 8"/>
            <p:cNvSpPr>
              <a:spLocks noChangeShapeType="1"/>
            </p:cNvSpPr>
            <p:nvPr/>
          </p:nvSpPr>
          <p:spPr bwMode="auto">
            <a:xfrm>
              <a:off x="915"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1060" name="Line 9"/>
            <p:cNvSpPr>
              <a:spLocks noChangeShapeType="1"/>
            </p:cNvSpPr>
            <p:nvPr/>
          </p:nvSpPr>
          <p:spPr bwMode="auto">
            <a:xfrm flipV="1">
              <a:off x="432" y="1296"/>
              <a:ext cx="2163" cy="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1061" name="Line 10"/>
            <p:cNvSpPr>
              <a:spLocks noChangeShapeType="1"/>
            </p:cNvSpPr>
            <p:nvPr/>
          </p:nvSpPr>
          <p:spPr bwMode="auto">
            <a:xfrm>
              <a:off x="2067" y="672"/>
              <a:ext cx="0" cy="3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9515" name="Rectangle 11"/>
            <p:cNvSpPr>
              <a:spLocks noChangeArrowheads="1"/>
            </p:cNvSpPr>
            <p:nvPr/>
          </p:nvSpPr>
          <p:spPr bwMode="auto">
            <a:xfrm>
              <a:off x="1107" y="672"/>
              <a:ext cx="734" cy="327"/>
            </a:xfrm>
            <a:prstGeom prst="rect">
              <a:avLst/>
            </a:prstGeom>
            <a:noFill/>
            <a:ln w="9525">
              <a:noFill/>
              <a:miter lim="800000"/>
              <a:headEnd/>
              <a:tailEnd/>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 pitchFamily="18" charset="0"/>
                </a:rPr>
                <a:t>选   择</a:t>
              </a:r>
            </a:p>
          </p:txBody>
        </p:sp>
        <p:sp>
          <p:nvSpPr>
            <p:cNvPr id="149516" name="Rectangle 12"/>
            <p:cNvSpPr>
              <a:spLocks noChangeArrowheads="1"/>
            </p:cNvSpPr>
            <p:nvPr/>
          </p:nvSpPr>
          <p:spPr bwMode="auto">
            <a:xfrm>
              <a:off x="2067" y="672"/>
              <a:ext cx="566" cy="327"/>
            </a:xfrm>
            <a:prstGeom prst="rect">
              <a:avLst/>
            </a:prstGeom>
            <a:noFill/>
            <a:ln w="9525">
              <a:noFill/>
              <a:miter lim="800000"/>
              <a:headEnd/>
              <a:tailEnd/>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 pitchFamily="18" charset="0"/>
                </a:rPr>
                <a:t>输出</a:t>
              </a:r>
            </a:p>
          </p:txBody>
        </p:sp>
        <p:sp>
          <p:nvSpPr>
            <p:cNvPr id="171064" name="Text Box 13"/>
            <p:cNvSpPr txBox="1">
              <a:spLocks noChangeArrowheads="1"/>
            </p:cNvSpPr>
            <p:nvPr/>
          </p:nvSpPr>
          <p:spPr bwMode="auto">
            <a:xfrm>
              <a:off x="568" y="100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6600"/>
                  </a:solidFill>
                  <a:latin typeface="" pitchFamily="18" charset="0"/>
                </a:rPr>
                <a:t>S</a:t>
              </a:r>
              <a:endParaRPr lang="en-US" altLang="zh-CN" sz="3600" b="1">
                <a:solidFill>
                  <a:srgbClr val="006600"/>
                </a:solidFill>
                <a:latin typeface="" pitchFamily="18" charset="0"/>
              </a:endParaRPr>
            </a:p>
          </p:txBody>
        </p:sp>
        <p:sp>
          <p:nvSpPr>
            <p:cNvPr id="171065" name="Line 14"/>
            <p:cNvSpPr>
              <a:spLocks noChangeShapeType="1"/>
            </p:cNvSpPr>
            <p:nvPr/>
          </p:nvSpPr>
          <p:spPr bwMode="auto">
            <a:xfrm>
              <a:off x="588" y="1046"/>
              <a:ext cx="181"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1066" name="Text Box 15"/>
            <p:cNvSpPr txBox="1">
              <a:spLocks noChangeArrowheads="1"/>
            </p:cNvSpPr>
            <p:nvPr/>
          </p:nvSpPr>
          <p:spPr bwMode="auto">
            <a:xfrm>
              <a:off x="1731" y="960"/>
              <a:ext cx="4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6600"/>
                  </a:solidFill>
                  <a:latin typeface="" pitchFamily="18" charset="0"/>
                </a:rPr>
                <a:t>A</a:t>
              </a:r>
              <a:r>
                <a:rPr lang="en-US" altLang="zh-CN" sz="2800" b="1" baseline="-25000">
                  <a:solidFill>
                    <a:srgbClr val="006600"/>
                  </a:solidFill>
                  <a:latin typeface="" pitchFamily="18" charset="0"/>
                </a:rPr>
                <a:t>0</a:t>
              </a:r>
              <a:endParaRPr lang="en-US" altLang="zh-CN" sz="2800" b="1">
                <a:solidFill>
                  <a:srgbClr val="006600"/>
                </a:solidFill>
                <a:latin typeface="" pitchFamily="18" charset="0"/>
              </a:endParaRPr>
            </a:p>
          </p:txBody>
        </p:sp>
        <p:sp>
          <p:nvSpPr>
            <p:cNvPr id="171067" name="Rectangle 16"/>
            <p:cNvSpPr>
              <a:spLocks noChangeArrowheads="1"/>
            </p:cNvSpPr>
            <p:nvPr/>
          </p:nvSpPr>
          <p:spPr bwMode="auto">
            <a:xfrm>
              <a:off x="967" y="96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6600"/>
                  </a:solidFill>
                  <a:latin typeface="" pitchFamily="18" charset="0"/>
                </a:rPr>
                <a:t>A</a:t>
              </a:r>
              <a:r>
                <a:rPr lang="en-US" altLang="zh-CN" sz="2800" b="1" baseline="-25000">
                  <a:solidFill>
                    <a:srgbClr val="006600"/>
                  </a:solidFill>
                  <a:latin typeface="" pitchFamily="18" charset="0"/>
                </a:rPr>
                <a:t>2</a:t>
              </a:r>
            </a:p>
          </p:txBody>
        </p:sp>
        <p:sp>
          <p:nvSpPr>
            <p:cNvPr id="171068" name="Rectangle 17"/>
            <p:cNvSpPr>
              <a:spLocks noChangeArrowheads="1"/>
            </p:cNvSpPr>
            <p:nvPr/>
          </p:nvSpPr>
          <p:spPr bwMode="auto">
            <a:xfrm>
              <a:off x="2211" y="100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6600"/>
                  </a:solidFill>
                  <a:latin typeface="" pitchFamily="18" charset="0"/>
                </a:rPr>
                <a:t>Y</a:t>
              </a:r>
              <a:endParaRPr lang="en-US" altLang="zh-CN" sz="3600" b="1" i="1" baseline="-25000">
                <a:solidFill>
                  <a:srgbClr val="006600"/>
                </a:solidFill>
                <a:latin typeface="" pitchFamily="18" charset="0"/>
              </a:endParaRPr>
            </a:p>
          </p:txBody>
        </p:sp>
        <p:sp>
          <p:nvSpPr>
            <p:cNvPr id="171069" name="Text Box 18"/>
            <p:cNvSpPr txBox="1">
              <a:spLocks noChangeArrowheads="1"/>
            </p:cNvSpPr>
            <p:nvPr/>
          </p:nvSpPr>
          <p:spPr bwMode="auto">
            <a:xfrm>
              <a:off x="568" y="13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latin typeface="" pitchFamily="18" charset="0"/>
                </a:rPr>
                <a:t>1</a:t>
              </a:r>
            </a:p>
          </p:txBody>
        </p:sp>
        <p:sp>
          <p:nvSpPr>
            <p:cNvPr id="171070" name="Rectangle 19"/>
            <p:cNvSpPr>
              <a:spLocks noChangeArrowheads="1"/>
            </p:cNvSpPr>
            <p:nvPr/>
          </p:nvSpPr>
          <p:spPr bwMode="auto">
            <a:xfrm>
              <a:off x="2211"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latin typeface="" pitchFamily="18" charset="0"/>
                </a:rPr>
                <a:t>0</a:t>
              </a:r>
            </a:p>
          </p:txBody>
        </p:sp>
        <p:sp>
          <p:nvSpPr>
            <p:cNvPr id="171071" name="Rectangle 20"/>
            <p:cNvSpPr>
              <a:spLocks noChangeArrowheads="1"/>
            </p:cNvSpPr>
            <p:nvPr/>
          </p:nvSpPr>
          <p:spPr bwMode="auto">
            <a:xfrm>
              <a:off x="568" y="158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72" name="Rectangle 21"/>
            <p:cNvSpPr>
              <a:spLocks noChangeArrowheads="1"/>
            </p:cNvSpPr>
            <p:nvPr/>
          </p:nvSpPr>
          <p:spPr bwMode="auto">
            <a:xfrm>
              <a:off x="568" y="186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73" name="Rectangle 22"/>
            <p:cNvSpPr>
              <a:spLocks noChangeArrowheads="1"/>
            </p:cNvSpPr>
            <p:nvPr/>
          </p:nvSpPr>
          <p:spPr bwMode="auto">
            <a:xfrm>
              <a:off x="568" y="21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74" name="Rectangle 23"/>
            <p:cNvSpPr>
              <a:spLocks noChangeArrowheads="1"/>
            </p:cNvSpPr>
            <p:nvPr/>
          </p:nvSpPr>
          <p:spPr bwMode="auto">
            <a:xfrm>
              <a:off x="578" y="24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75" name="Rectangle 24"/>
            <p:cNvSpPr>
              <a:spLocks noChangeArrowheads="1"/>
            </p:cNvSpPr>
            <p:nvPr/>
          </p:nvSpPr>
          <p:spPr bwMode="auto">
            <a:xfrm>
              <a:off x="2211" y="2448"/>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3</a:t>
              </a:r>
              <a:endParaRPr lang="en-US" altLang="zh-CN" b="1">
                <a:solidFill>
                  <a:srgbClr val="000099"/>
                </a:solidFill>
                <a:latin typeface="" pitchFamily="18" charset="0"/>
              </a:endParaRPr>
            </a:p>
          </p:txBody>
        </p:sp>
        <p:sp>
          <p:nvSpPr>
            <p:cNvPr id="171076" name="Rectangle 25"/>
            <p:cNvSpPr>
              <a:spLocks noChangeArrowheads="1"/>
            </p:cNvSpPr>
            <p:nvPr/>
          </p:nvSpPr>
          <p:spPr bwMode="auto">
            <a:xfrm>
              <a:off x="2211" y="216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2</a:t>
              </a:r>
            </a:p>
          </p:txBody>
        </p:sp>
        <p:sp>
          <p:nvSpPr>
            <p:cNvPr id="171077" name="Rectangle 26"/>
            <p:cNvSpPr>
              <a:spLocks noChangeArrowheads="1"/>
            </p:cNvSpPr>
            <p:nvPr/>
          </p:nvSpPr>
          <p:spPr bwMode="auto">
            <a:xfrm>
              <a:off x="2211" y="1872"/>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1</a:t>
              </a:r>
            </a:p>
          </p:txBody>
        </p:sp>
        <p:sp>
          <p:nvSpPr>
            <p:cNvPr id="171078" name="Rectangle 27"/>
            <p:cNvSpPr>
              <a:spLocks noChangeArrowheads="1"/>
            </p:cNvSpPr>
            <p:nvPr/>
          </p:nvSpPr>
          <p:spPr bwMode="auto">
            <a:xfrm>
              <a:off x="2211" y="1632"/>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0</a:t>
              </a:r>
            </a:p>
          </p:txBody>
        </p:sp>
        <p:sp>
          <p:nvSpPr>
            <p:cNvPr id="171079" name="Rectangle 28"/>
            <p:cNvSpPr>
              <a:spLocks noChangeArrowheads="1"/>
            </p:cNvSpPr>
            <p:nvPr/>
          </p:nvSpPr>
          <p:spPr bwMode="auto">
            <a:xfrm>
              <a:off x="1347" y="96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6600"/>
                  </a:solidFill>
                  <a:latin typeface="" pitchFamily="18" charset="0"/>
                </a:rPr>
                <a:t>A</a:t>
              </a:r>
              <a:r>
                <a:rPr lang="en-US" altLang="zh-CN" sz="2800" b="1" baseline="-25000">
                  <a:solidFill>
                    <a:srgbClr val="006600"/>
                  </a:solidFill>
                  <a:latin typeface="" pitchFamily="18" charset="0"/>
                </a:rPr>
                <a:t>2</a:t>
              </a:r>
            </a:p>
          </p:txBody>
        </p:sp>
        <p:sp>
          <p:nvSpPr>
            <p:cNvPr id="171080" name="Rectangle 29"/>
            <p:cNvSpPr>
              <a:spLocks noChangeArrowheads="1"/>
            </p:cNvSpPr>
            <p:nvPr/>
          </p:nvSpPr>
          <p:spPr bwMode="auto">
            <a:xfrm>
              <a:off x="578" y="26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81" name="Rectangle 30"/>
            <p:cNvSpPr>
              <a:spLocks noChangeArrowheads="1"/>
            </p:cNvSpPr>
            <p:nvPr/>
          </p:nvSpPr>
          <p:spPr bwMode="auto">
            <a:xfrm>
              <a:off x="2211" y="273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4</a:t>
              </a:r>
              <a:endParaRPr lang="en-US" altLang="zh-CN" b="1">
                <a:solidFill>
                  <a:srgbClr val="000099"/>
                </a:solidFill>
                <a:latin typeface="" pitchFamily="18" charset="0"/>
              </a:endParaRPr>
            </a:p>
          </p:txBody>
        </p:sp>
        <p:sp>
          <p:nvSpPr>
            <p:cNvPr id="171082" name="Rectangle 31"/>
            <p:cNvSpPr>
              <a:spLocks noChangeArrowheads="1"/>
            </p:cNvSpPr>
            <p:nvPr/>
          </p:nvSpPr>
          <p:spPr bwMode="auto">
            <a:xfrm>
              <a:off x="574" y="29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83" name="Rectangle 32"/>
            <p:cNvSpPr>
              <a:spLocks noChangeArrowheads="1"/>
            </p:cNvSpPr>
            <p:nvPr/>
          </p:nvSpPr>
          <p:spPr bwMode="auto">
            <a:xfrm>
              <a:off x="2245" y="2988"/>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5</a:t>
              </a:r>
              <a:endParaRPr lang="en-US" altLang="zh-CN" b="1">
                <a:solidFill>
                  <a:srgbClr val="000099"/>
                </a:solidFill>
                <a:latin typeface="" pitchFamily="18" charset="0"/>
              </a:endParaRPr>
            </a:p>
          </p:txBody>
        </p:sp>
        <p:sp>
          <p:nvSpPr>
            <p:cNvPr id="171084" name="Rectangle 33"/>
            <p:cNvSpPr>
              <a:spLocks noChangeArrowheads="1"/>
            </p:cNvSpPr>
            <p:nvPr/>
          </p:nvSpPr>
          <p:spPr bwMode="auto">
            <a:xfrm>
              <a:off x="574" y="32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85" name="Rectangle 34"/>
            <p:cNvSpPr>
              <a:spLocks noChangeArrowheads="1"/>
            </p:cNvSpPr>
            <p:nvPr/>
          </p:nvSpPr>
          <p:spPr bwMode="auto">
            <a:xfrm>
              <a:off x="2259" y="3264"/>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6</a:t>
              </a:r>
              <a:endParaRPr lang="en-US" altLang="zh-CN" b="1">
                <a:solidFill>
                  <a:srgbClr val="000099"/>
                </a:solidFill>
                <a:latin typeface="" pitchFamily="18" charset="0"/>
              </a:endParaRPr>
            </a:p>
          </p:txBody>
        </p:sp>
        <p:sp>
          <p:nvSpPr>
            <p:cNvPr id="171086" name="Rectangle 35"/>
            <p:cNvSpPr>
              <a:spLocks noChangeArrowheads="1"/>
            </p:cNvSpPr>
            <p:nvPr/>
          </p:nvSpPr>
          <p:spPr bwMode="auto">
            <a:xfrm>
              <a:off x="589" y="34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87" name="Rectangle 36"/>
            <p:cNvSpPr>
              <a:spLocks noChangeArrowheads="1"/>
            </p:cNvSpPr>
            <p:nvPr/>
          </p:nvSpPr>
          <p:spPr bwMode="auto">
            <a:xfrm>
              <a:off x="2259" y="3552"/>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000099"/>
                  </a:solidFill>
                  <a:latin typeface="" pitchFamily="18" charset="0"/>
                </a:rPr>
                <a:t>D</a:t>
              </a:r>
              <a:r>
                <a:rPr lang="en-US" altLang="zh-CN" b="1" baseline="-25000">
                  <a:solidFill>
                    <a:srgbClr val="000099"/>
                  </a:solidFill>
                  <a:latin typeface="" pitchFamily="18" charset="0"/>
                </a:rPr>
                <a:t>7</a:t>
              </a:r>
              <a:endParaRPr lang="en-US" altLang="zh-CN" b="1">
                <a:solidFill>
                  <a:srgbClr val="000099"/>
                </a:solidFill>
                <a:latin typeface="" pitchFamily="18" charset="0"/>
              </a:endParaRPr>
            </a:p>
          </p:txBody>
        </p:sp>
        <p:grpSp>
          <p:nvGrpSpPr>
            <p:cNvPr id="171088" name="Group 37"/>
            <p:cNvGrpSpPr>
              <a:grpSpLocks/>
            </p:cNvGrpSpPr>
            <p:nvPr/>
          </p:nvGrpSpPr>
          <p:grpSpPr bwMode="auto">
            <a:xfrm>
              <a:off x="1011" y="1265"/>
              <a:ext cx="1021" cy="2544"/>
              <a:chOff x="887" y="1356"/>
              <a:chExt cx="1147" cy="2544"/>
            </a:xfrm>
          </p:grpSpPr>
          <p:sp>
            <p:nvSpPr>
              <p:cNvPr id="171090" name="Rectangle 38"/>
              <p:cNvSpPr>
                <a:spLocks noChangeArrowheads="1"/>
              </p:cNvSpPr>
              <p:nvPr/>
            </p:nvSpPr>
            <p:spPr bwMode="auto">
              <a:xfrm>
                <a:off x="887"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91" name="Rectangle 39"/>
              <p:cNvSpPr>
                <a:spLocks noChangeArrowheads="1"/>
              </p:cNvSpPr>
              <p:nvPr/>
            </p:nvSpPr>
            <p:spPr bwMode="auto">
              <a:xfrm>
                <a:off x="1744" y="168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92" name="Rectangle 40"/>
              <p:cNvSpPr>
                <a:spLocks noChangeArrowheads="1"/>
              </p:cNvSpPr>
              <p:nvPr/>
            </p:nvSpPr>
            <p:spPr bwMode="auto">
              <a:xfrm>
                <a:off x="887"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93" name="Rectangle 41"/>
              <p:cNvSpPr>
                <a:spLocks noChangeArrowheads="1"/>
              </p:cNvSpPr>
              <p:nvPr/>
            </p:nvSpPr>
            <p:spPr bwMode="auto">
              <a:xfrm>
                <a:off x="1744" y="195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094" name="Rectangle 42"/>
              <p:cNvSpPr>
                <a:spLocks noChangeArrowheads="1"/>
              </p:cNvSpPr>
              <p:nvPr/>
            </p:nvSpPr>
            <p:spPr bwMode="auto">
              <a:xfrm>
                <a:off x="887"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095" name="Rectangle 43"/>
              <p:cNvSpPr>
                <a:spLocks noChangeArrowheads="1"/>
              </p:cNvSpPr>
              <p:nvPr/>
            </p:nvSpPr>
            <p:spPr bwMode="auto">
              <a:xfrm>
                <a:off x="1744" y="2508"/>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096" name="Text Box 44"/>
              <p:cNvSpPr txBox="1">
                <a:spLocks noChangeArrowheads="1"/>
              </p:cNvSpPr>
              <p:nvPr/>
            </p:nvSpPr>
            <p:spPr bwMode="auto">
              <a:xfrm>
                <a:off x="887" y="1370"/>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 pitchFamily="18" charset="0"/>
                    <a:sym typeface="Symbol" panose="05050102010706020507" pitchFamily="18" charset="2"/>
                  </a:rPr>
                  <a:t></a:t>
                </a:r>
                <a:endParaRPr lang="en-US" altLang="zh-CN" sz="2800" b="1">
                  <a:solidFill>
                    <a:srgbClr val="000099"/>
                  </a:solidFill>
                  <a:latin typeface="" pitchFamily="18" charset="0"/>
                </a:endParaRPr>
              </a:p>
            </p:txBody>
          </p:sp>
          <p:sp>
            <p:nvSpPr>
              <p:cNvPr id="171097" name="Text Box 45"/>
              <p:cNvSpPr txBox="1">
                <a:spLocks noChangeArrowheads="1"/>
              </p:cNvSpPr>
              <p:nvPr/>
            </p:nvSpPr>
            <p:spPr bwMode="auto">
              <a:xfrm>
                <a:off x="1745" y="1374"/>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 pitchFamily="18" charset="0"/>
                    <a:sym typeface="Symbol" panose="05050102010706020507" pitchFamily="18" charset="2"/>
                  </a:rPr>
                  <a:t></a:t>
                </a:r>
                <a:endParaRPr lang="en-US" altLang="zh-CN" sz="3200" b="1">
                  <a:solidFill>
                    <a:srgbClr val="FF0000"/>
                  </a:solidFill>
                  <a:latin typeface="" pitchFamily="18" charset="0"/>
                </a:endParaRPr>
              </a:p>
            </p:txBody>
          </p:sp>
          <p:sp>
            <p:nvSpPr>
              <p:cNvPr id="171098" name="Text Box 46"/>
              <p:cNvSpPr txBox="1">
                <a:spLocks noChangeArrowheads="1"/>
              </p:cNvSpPr>
              <p:nvPr/>
            </p:nvSpPr>
            <p:spPr bwMode="auto">
              <a:xfrm>
                <a:off x="1317" y="1356"/>
                <a:ext cx="2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 pitchFamily="18" charset="0"/>
                    <a:sym typeface="Symbol" panose="05050102010706020507" pitchFamily="18" charset="2"/>
                  </a:rPr>
                  <a:t></a:t>
                </a:r>
                <a:endParaRPr lang="en-US" altLang="zh-CN" sz="3200" b="1">
                  <a:solidFill>
                    <a:srgbClr val="FF0000"/>
                  </a:solidFill>
                  <a:latin typeface="" pitchFamily="18" charset="0"/>
                </a:endParaRPr>
              </a:p>
            </p:txBody>
          </p:sp>
          <p:sp>
            <p:nvSpPr>
              <p:cNvPr id="171099" name="Text Box 47"/>
              <p:cNvSpPr txBox="1">
                <a:spLocks noChangeArrowheads="1"/>
              </p:cNvSpPr>
              <p:nvPr/>
            </p:nvSpPr>
            <p:spPr bwMode="auto">
              <a:xfrm>
                <a:off x="1335" y="166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0</a:t>
                </a:r>
                <a:endParaRPr lang="en-US" altLang="zh-CN" sz="2800" b="1">
                  <a:solidFill>
                    <a:srgbClr val="000099"/>
                  </a:solidFill>
                  <a:latin typeface="" pitchFamily="18" charset="0"/>
                </a:endParaRPr>
              </a:p>
            </p:txBody>
          </p:sp>
          <p:sp>
            <p:nvSpPr>
              <p:cNvPr id="171100" name="Text Box 48"/>
              <p:cNvSpPr txBox="1">
                <a:spLocks noChangeArrowheads="1"/>
              </p:cNvSpPr>
              <p:nvPr/>
            </p:nvSpPr>
            <p:spPr bwMode="auto">
              <a:xfrm>
                <a:off x="1338" y="1947"/>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0</a:t>
                </a:r>
                <a:endParaRPr lang="en-US" altLang="zh-CN" sz="2800" b="1">
                  <a:solidFill>
                    <a:srgbClr val="000099"/>
                  </a:solidFill>
                  <a:latin typeface="" pitchFamily="18" charset="0"/>
                </a:endParaRPr>
              </a:p>
            </p:txBody>
          </p:sp>
          <p:sp>
            <p:nvSpPr>
              <p:cNvPr id="171101" name="Rectangle 49"/>
              <p:cNvSpPr>
                <a:spLocks noChangeArrowheads="1"/>
              </p:cNvSpPr>
              <p:nvPr/>
            </p:nvSpPr>
            <p:spPr bwMode="auto">
              <a:xfrm>
                <a:off x="887"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102" name="Rectangle 50"/>
              <p:cNvSpPr>
                <a:spLocks noChangeArrowheads="1"/>
              </p:cNvSpPr>
              <p:nvPr/>
            </p:nvSpPr>
            <p:spPr bwMode="auto">
              <a:xfrm>
                <a:off x="1743" y="224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103" name="Text Box 51"/>
              <p:cNvSpPr txBox="1">
                <a:spLocks noChangeArrowheads="1"/>
              </p:cNvSpPr>
              <p:nvPr/>
            </p:nvSpPr>
            <p:spPr bwMode="auto">
              <a:xfrm>
                <a:off x="1335" y="222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1</a:t>
                </a:r>
                <a:endParaRPr lang="en-US" altLang="zh-CN" sz="2800" b="1">
                  <a:solidFill>
                    <a:srgbClr val="000099"/>
                  </a:solidFill>
                  <a:latin typeface="" pitchFamily="18" charset="0"/>
                </a:endParaRPr>
              </a:p>
            </p:txBody>
          </p:sp>
          <p:sp>
            <p:nvSpPr>
              <p:cNvPr id="171104" name="Text Box 52"/>
              <p:cNvSpPr txBox="1">
                <a:spLocks noChangeArrowheads="1"/>
              </p:cNvSpPr>
              <p:nvPr/>
            </p:nvSpPr>
            <p:spPr bwMode="auto">
              <a:xfrm>
                <a:off x="1349" y="2524"/>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1</a:t>
                </a:r>
                <a:endParaRPr lang="en-US" altLang="zh-CN" sz="2800" b="1">
                  <a:solidFill>
                    <a:srgbClr val="000099"/>
                  </a:solidFill>
                  <a:latin typeface="" pitchFamily="18" charset="0"/>
                </a:endParaRPr>
              </a:p>
            </p:txBody>
          </p:sp>
          <p:sp>
            <p:nvSpPr>
              <p:cNvPr id="171105" name="Rectangle 53"/>
              <p:cNvSpPr>
                <a:spLocks noChangeArrowheads="1"/>
              </p:cNvSpPr>
              <p:nvPr/>
            </p:nvSpPr>
            <p:spPr bwMode="auto">
              <a:xfrm>
                <a:off x="887"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06" name="Rectangle 54"/>
              <p:cNvSpPr>
                <a:spLocks noChangeArrowheads="1"/>
              </p:cNvSpPr>
              <p:nvPr/>
            </p:nvSpPr>
            <p:spPr bwMode="auto">
              <a:xfrm>
                <a:off x="1743" y="278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107" name="Text Box 55"/>
              <p:cNvSpPr txBox="1">
                <a:spLocks noChangeArrowheads="1"/>
              </p:cNvSpPr>
              <p:nvPr/>
            </p:nvSpPr>
            <p:spPr bwMode="auto">
              <a:xfrm>
                <a:off x="1349" y="279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0</a:t>
                </a:r>
                <a:endParaRPr lang="en-US" altLang="zh-CN" sz="2800" b="1">
                  <a:solidFill>
                    <a:srgbClr val="000099"/>
                  </a:solidFill>
                  <a:latin typeface="" pitchFamily="18" charset="0"/>
                </a:endParaRPr>
              </a:p>
            </p:txBody>
          </p:sp>
          <p:sp>
            <p:nvSpPr>
              <p:cNvPr id="171108" name="Rectangle 56"/>
              <p:cNvSpPr>
                <a:spLocks noChangeArrowheads="1"/>
              </p:cNvSpPr>
              <p:nvPr/>
            </p:nvSpPr>
            <p:spPr bwMode="auto">
              <a:xfrm>
                <a:off x="887" y="3036"/>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09" name="Rectangle 57"/>
              <p:cNvSpPr>
                <a:spLocks noChangeArrowheads="1"/>
              </p:cNvSpPr>
              <p:nvPr/>
            </p:nvSpPr>
            <p:spPr bwMode="auto">
              <a:xfrm>
                <a:off x="1743"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10" name="Text Box 58"/>
              <p:cNvSpPr txBox="1">
                <a:spLocks noChangeArrowheads="1"/>
              </p:cNvSpPr>
              <p:nvPr/>
            </p:nvSpPr>
            <p:spPr bwMode="auto">
              <a:xfrm>
                <a:off x="1349" y="3045"/>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0</a:t>
                </a:r>
                <a:endParaRPr lang="en-US" altLang="zh-CN" sz="2800" b="1">
                  <a:solidFill>
                    <a:srgbClr val="000099"/>
                  </a:solidFill>
                  <a:latin typeface="" pitchFamily="18" charset="0"/>
                </a:endParaRPr>
              </a:p>
            </p:txBody>
          </p:sp>
          <p:sp>
            <p:nvSpPr>
              <p:cNvPr id="171111" name="Rectangle 59"/>
              <p:cNvSpPr>
                <a:spLocks noChangeArrowheads="1"/>
              </p:cNvSpPr>
              <p:nvPr/>
            </p:nvSpPr>
            <p:spPr bwMode="auto">
              <a:xfrm>
                <a:off x="887" y="3320"/>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12" name="Rectangle 60"/>
              <p:cNvSpPr>
                <a:spLocks noChangeArrowheads="1"/>
              </p:cNvSpPr>
              <p:nvPr/>
            </p:nvSpPr>
            <p:spPr bwMode="auto">
              <a:xfrm>
                <a:off x="1743"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0</a:t>
                </a:r>
              </a:p>
            </p:txBody>
          </p:sp>
          <p:sp>
            <p:nvSpPr>
              <p:cNvPr id="171113" name="Text Box 61"/>
              <p:cNvSpPr txBox="1">
                <a:spLocks noChangeArrowheads="1"/>
              </p:cNvSpPr>
              <p:nvPr/>
            </p:nvSpPr>
            <p:spPr bwMode="auto">
              <a:xfrm>
                <a:off x="1349" y="3329"/>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1</a:t>
                </a:r>
                <a:endParaRPr lang="en-US" altLang="zh-CN" sz="2800" b="1">
                  <a:solidFill>
                    <a:srgbClr val="000099"/>
                  </a:solidFill>
                  <a:latin typeface="" pitchFamily="18" charset="0"/>
                </a:endParaRPr>
              </a:p>
            </p:txBody>
          </p:sp>
          <p:sp>
            <p:nvSpPr>
              <p:cNvPr id="171114" name="Rectangle 62"/>
              <p:cNvSpPr>
                <a:spLocks noChangeArrowheads="1"/>
              </p:cNvSpPr>
              <p:nvPr/>
            </p:nvSpPr>
            <p:spPr bwMode="auto">
              <a:xfrm>
                <a:off x="900" y="3564"/>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15" name="Rectangle 63"/>
              <p:cNvSpPr>
                <a:spLocks noChangeArrowheads="1"/>
              </p:cNvSpPr>
              <p:nvPr/>
            </p:nvSpPr>
            <p:spPr bwMode="auto">
              <a:xfrm>
                <a:off x="1739"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rPr>
                  <a:t>1</a:t>
                </a:r>
              </a:p>
            </p:txBody>
          </p:sp>
          <p:sp>
            <p:nvSpPr>
              <p:cNvPr id="171116" name="Text Box 64"/>
              <p:cNvSpPr txBox="1">
                <a:spLocks noChangeArrowheads="1"/>
              </p:cNvSpPr>
              <p:nvPr/>
            </p:nvSpPr>
            <p:spPr bwMode="auto">
              <a:xfrm>
                <a:off x="1341" y="3573"/>
                <a:ext cx="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000099"/>
                    </a:solidFill>
                    <a:latin typeface="" pitchFamily="18" charset="0"/>
                    <a:sym typeface="Symbol" panose="05050102010706020507" pitchFamily="18" charset="2"/>
                  </a:rPr>
                  <a:t>1</a:t>
                </a:r>
                <a:endParaRPr lang="en-US" altLang="zh-CN" sz="2800" b="1">
                  <a:solidFill>
                    <a:srgbClr val="000099"/>
                  </a:solidFill>
                  <a:latin typeface="" pitchFamily="18" charset="0"/>
                </a:endParaRPr>
              </a:p>
            </p:txBody>
          </p:sp>
        </p:grpSp>
        <p:sp>
          <p:nvSpPr>
            <p:cNvPr id="171089" name="Line 65"/>
            <p:cNvSpPr>
              <a:spLocks noChangeShapeType="1"/>
            </p:cNvSpPr>
            <p:nvPr/>
          </p:nvSpPr>
          <p:spPr bwMode="auto">
            <a:xfrm>
              <a:off x="435" y="1008"/>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6"/>
          <p:cNvGrpSpPr>
            <a:grpSpLocks/>
          </p:cNvGrpSpPr>
          <p:nvPr/>
        </p:nvGrpSpPr>
        <p:grpSpPr bwMode="auto">
          <a:xfrm>
            <a:off x="4114800" y="3505200"/>
            <a:ext cx="4359275" cy="2728913"/>
            <a:chOff x="2544" y="2256"/>
            <a:chExt cx="2746" cy="1719"/>
          </a:xfrm>
        </p:grpSpPr>
        <p:sp>
          <p:nvSpPr>
            <p:cNvPr id="171014" name="Rectangle 67"/>
            <p:cNvSpPr>
              <a:spLocks noChangeArrowheads="1"/>
            </p:cNvSpPr>
            <p:nvPr/>
          </p:nvSpPr>
          <p:spPr bwMode="auto">
            <a:xfrm>
              <a:off x="3063" y="2688"/>
              <a:ext cx="2227" cy="7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015" name="Rectangle 68"/>
            <p:cNvSpPr>
              <a:spLocks noChangeArrowheads="1"/>
            </p:cNvSpPr>
            <p:nvPr/>
          </p:nvSpPr>
          <p:spPr bwMode="auto">
            <a:xfrm>
              <a:off x="3456" y="2783"/>
              <a:ext cx="12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CT74LS151</a:t>
              </a:r>
            </a:p>
          </p:txBody>
        </p:sp>
        <p:sp>
          <p:nvSpPr>
            <p:cNvPr id="171016" name="Text Box 69"/>
            <p:cNvSpPr txBox="1">
              <a:spLocks noChangeArrowheads="1"/>
            </p:cNvSpPr>
            <p:nvPr/>
          </p:nvSpPr>
          <p:spPr bwMode="auto">
            <a:xfrm>
              <a:off x="2544" y="26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CC0000"/>
                  </a:solidFill>
                  <a:latin typeface="" pitchFamily="18" charset="0"/>
                </a:rPr>
                <a:t>A</a:t>
              </a:r>
              <a:endParaRPr lang="en-US" altLang="zh-CN" b="1">
                <a:solidFill>
                  <a:srgbClr val="CC0000"/>
                </a:solidFill>
                <a:latin typeface="" pitchFamily="18" charset="0"/>
              </a:endParaRPr>
            </a:p>
          </p:txBody>
        </p:sp>
        <p:sp>
          <p:nvSpPr>
            <p:cNvPr id="171017" name="Text Box 70"/>
            <p:cNvSpPr txBox="1">
              <a:spLocks noChangeArrowheads="1"/>
            </p:cNvSpPr>
            <p:nvPr/>
          </p:nvSpPr>
          <p:spPr bwMode="auto">
            <a:xfrm>
              <a:off x="2544" y="28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CC0000"/>
                  </a:solidFill>
                  <a:latin typeface="" pitchFamily="18" charset="0"/>
                </a:rPr>
                <a:t>B</a:t>
              </a:r>
              <a:endParaRPr lang="en-US" altLang="zh-CN" b="1">
                <a:solidFill>
                  <a:srgbClr val="CC0000"/>
                </a:solidFill>
                <a:latin typeface="" pitchFamily="18" charset="0"/>
              </a:endParaRPr>
            </a:p>
          </p:txBody>
        </p:sp>
        <p:sp>
          <p:nvSpPr>
            <p:cNvPr id="171018" name="Text Box 71"/>
            <p:cNvSpPr txBox="1">
              <a:spLocks noChangeArrowheads="1"/>
            </p:cNvSpPr>
            <p:nvPr/>
          </p:nvSpPr>
          <p:spPr bwMode="auto">
            <a:xfrm>
              <a:off x="2544" y="316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CC0000"/>
                  </a:solidFill>
                  <a:latin typeface="" pitchFamily="18" charset="0"/>
                </a:rPr>
                <a:t>C</a:t>
              </a:r>
            </a:p>
          </p:txBody>
        </p:sp>
        <p:sp>
          <p:nvSpPr>
            <p:cNvPr id="171019" name="Oval 72"/>
            <p:cNvSpPr>
              <a:spLocks noChangeArrowheads="1"/>
            </p:cNvSpPr>
            <p:nvPr/>
          </p:nvSpPr>
          <p:spPr bwMode="auto">
            <a:xfrm>
              <a:off x="3216" y="3432"/>
              <a:ext cx="77" cy="8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020" name="Line 73"/>
            <p:cNvSpPr>
              <a:spLocks noChangeShapeType="1"/>
            </p:cNvSpPr>
            <p:nvPr/>
          </p:nvSpPr>
          <p:spPr bwMode="auto">
            <a:xfrm>
              <a:off x="3178" y="3687"/>
              <a:ext cx="15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1" name="Line 74"/>
            <p:cNvSpPr>
              <a:spLocks noChangeShapeType="1"/>
            </p:cNvSpPr>
            <p:nvPr/>
          </p:nvSpPr>
          <p:spPr bwMode="auto">
            <a:xfrm>
              <a:off x="3485" y="3432"/>
              <a:ext cx="0" cy="3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2" name="Line 75"/>
            <p:cNvSpPr>
              <a:spLocks noChangeShapeType="1"/>
            </p:cNvSpPr>
            <p:nvPr/>
          </p:nvSpPr>
          <p:spPr bwMode="auto">
            <a:xfrm>
              <a:off x="3716" y="3432"/>
              <a:ext cx="0" cy="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3" name="Line 76"/>
            <p:cNvSpPr>
              <a:spLocks noChangeShapeType="1"/>
            </p:cNvSpPr>
            <p:nvPr/>
          </p:nvSpPr>
          <p:spPr bwMode="auto">
            <a:xfrm>
              <a:off x="4407" y="3432"/>
              <a:ext cx="0" cy="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4" name="Line 77"/>
            <p:cNvSpPr>
              <a:spLocks noChangeShapeType="1"/>
            </p:cNvSpPr>
            <p:nvPr/>
          </p:nvSpPr>
          <p:spPr bwMode="auto">
            <a:xfrm>
              <a:off x="4637" y="3432"/>
              <a:ext cx="0"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5" name="Line 78"/>
            <p:cNvSpPr>
              <a:spLocks noChangeShapeType="1"/>
            </p:cNvSpPr>
            <p:nvPr/>
          </p:nvSpPr>
          <p:spPr bwMode="auto">
            <a:xfrm>
              <a:off x="4868" y="3432"/>
              <a:ext cx="0"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6" name="Line 79"/>
            <p:cNvSpPr>
              <a:spLocks noChangeShapeType="1"/>
            </p:cNvSpPr>
            <p:nvPr/>
          </p:nvSpPr>
          <p:spPr bwMode="auto">
            <a:xfrm>
              <a:off x="5098" y="3432"/>
              <a:ext cx="0"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7" name="Line 80"/>
            <p:cNvSpPr>
              <a:spLocks noChangeShapeType="1"/>
            </p:cNvSpPr>
            <p:nvPr/>
          </p:nvSpPr>
          <p:spPr bwMode="auto">
            <a:xfrm>
              <a:off x="4176" y="3432"/>
              <a:ext cx="0"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8" name="Line 81"/>
            <p:cNvSpPr>
              <a:spLocks noChangeShapeType="1"/>
            </p:cNvSpPr>
            <p:nvPr/>
          </p:nvSpPr>
          <p:spPr bwMode="auto">
            <a:xfrm>
              <a:off x="3946" y="3432"/>
              <a:ext cx="0" cy="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29" name="Line 82"/>
            <p:cNvSpPr>
              <a:spLocks noChangeShapeType="1"/>
            </p:cNvSpPr>
            <p:nvPr/>
          </p:nvSpPr>
          <p:spPr bwMode="auto">
            <a:xfrm>
              <a:off x="3485" y="3602"/>
              <a:ext cx="9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0" name="Line 83"/>
            <p:cNvSpPr>
              <a:spLocks noChangeShapeType="1"/>
            </p:cNvSpPr>
            <p:nvPr/>
          </p:nvSpPr>
          <p:spPr bwMode="auto">
            <a:xfrm>
              <a:off x="4176" y="3772"/>
              <a:ext cx="1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1" name="Line 84"/>
            <p:cNvSpPr>
              <a:spLocks noChangeShapeType="1"/>
            </p:cNvSpPr>
            <p:nvPr/>
          </p:nvSpPr>
          <p:spPr bwMode="auto">
            <a:xfrm>
              <a:off x="5213" y="3687"/>
              <a:ext cx="0" cy="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2" name="Rectangle 85"/>
            <p:cNvSpPr>
              <a:spLocks noChangeArrowheads="1"/>
            </p:cNvSpPr>
            <p:nvPr/>
          </p:nvSpPr>
          <p:spPr bwMode="auto">
            <a:xfrm>
              <a:off x="4128" y="22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Y</a:t>
              </a:r>
            </a:p>
          </p:txBody>
        </p:sp>
        <p:sp>
          <p:nvSpPr>
            <p:cNvPr id="171033" name="Rectangle 86"/>
            <p:cNvSpPr>
              <a:spLocks noChangeArrowheads="1"/>
            </p:cNvSpPr>
            <p:nvPr/>
          </p:nvSpPr>
          <p:spPr bwMode="auto">
            <a:xfrm>
              <a:off x="3120" y="316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S</a:t>
              </a:r>
            </a:p>
          </p:txBody>
        </p:sp>
        <p:sp>
          <p:nvSpPr>
            <p:cNvPr id="171034" name="Line 87"/>
            <p:cNvSpPr>
              <a:spLocks noChangeShapeType="1"/>
            </p:cNvSpPr>
            <p:nvPr/>
          </p:nvSpPr>
          <p:spPr bwMode="auto">
            <a:xfrm>
              <a:off x="3168" y="3192"/>
              <a:ext cx="1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5" name="Rectangle 88"/>
            <p:cNvSpPr>
              <a:spLocks noChangeArrowheads="1"/>
            </p:cNvSpPr>
            <p:nvPr/>
          </p:nvSpPr>
          <p:spPr bwMode="auto">
            <a:xfrm>
              <a:off x="3252" y="313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7</a:t>
              </a:r>
              <a:endParaRPr lang="en-US" altLang="zh-CN" b="1">
                <a:latin typeface="" pitchFamily="18" charset="0"/>
              </a:endParaRPr>
            </a:p>
          </p:txBody>
        </p:sp>
        <p:sp>
          <p:nvSpPr>
            <p:cNvPr id="171036" name="Rectangle 89"/>
            <p:cNvSpPr>
              <a:spLocks noChangeArrowheads="1"/>
            </p:cNvSpPr>
            <p:nvPr/>
          </p:nvSpPr>
          <p:spPr bwMode="auto">
            <a:xfrm>
              <a:off x="3485"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6</a:t>
              </a:r>
              <a:endParaRPr lang="en-US" altLang="zh-CN" b="1">
                <a:latin typeface="" pitchFamily="18" charset="0"/>
              </a:endParaRPr>
            </a:p>
          </p:txBody>
        </p:sp>
        <p:sp>
          <p:nvSpPr>
            <p:cNvPr id="171037" name="Rectangle 90"/>
            <p:cNvSpPr>
              <a:spLocks noChangeArrowheads="1"/>
            </p:cNvSpPr>
            <p:nvPr/>
          </p:nvSpPr>
          <p:spPr bwMode="auto">
            <a:xfrm>
              <a:off x="3725"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5</a:t>
              </a:r>
              <a:endParaRPr lang="en-US" altLang="zh-CN" b="1">
                <a:latin typeface="" pitchFamily="18" charset="0"/>
              </a:endParaRPr>
            </a:p>
          </p:txBody>
        </p:sp>
        <p:sp>
          <p:nvSpPr>
            <p:cNvPr id="171038" name="Rectangle 91"/>
            <p:cNvSpPr>
              <a:spLocks noChangeArrowheads="1"/>
            </p:cNvSpPr>
            <p:nvPr/>
          </p:nvSpPr>
          <p:spPr bwMode="auto">
            <a:xfrm>
              <a:off x="3965"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4</a:t>
              </a:r>
              <a:endParaRPr lang="en-US" altLang="zh-CN" b="1">
                <a:latin typeface="" pitchFamily="18" charset="0"/>
              </a:endParaRPr>
            </a:p>
          </p:txBody>
        </p:sp>
        <p:sp>
          <p:nvSpPr>
            <p:cNvPr id="171039" name="Rectangle 92"/>
            <p:cNvSpPr>
              <a:spLocks noChangeArrowheads="1"/>
            </p:cNvSpPr>
            <p:nvPr/>
          </p:nvSpPr>
          <p:spPr bwMode="auto">
            <a:xfrm>
              <a:off x="4205"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3</a:t>
              </a:r>
              <a:endParaRPr lang="en-US" altLang="zh-CN" b="1">
                <a:latin typeface="" pitchFamily="18" charset="0"/>
              </a:endParaRPr>
            </a:p>
          </p:txBody>
        </p:sp>
        <p:sp>
          <p:nvSpPr>
            <p:cNvPr id="171040" name="Rectangle 93"/>
            <p:cNvSpPr>
              <a:spLocks noChangeArrowheads="1"/>
            </p:cNvSpPr>
            <p:nvPr/>
          </p:nvSpPr>
          <p:spPr bwMode="auto">
            <a:xfrm>
              <a:off x="4442"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2</a:t>
              </a:r>
              <a:endParaRPr lang="en-US" altLang="zh-CN" b="1">
                <a:latin typeface="" pitchFamily="18" charset="0"/>
              </a:endParaRPr>
            </a:p>
          </p:txBody>
        </p:sp>
        <p:sp>
          <p:nvSpPr>
            <p:cNvPr id="171041" name="Rectangle 94"/>
            <p:cNvSpPr>
              <a:spLocks noChangeArrowheads="1"/>
            </p:cNvSpPr>
            <p:nvPr/>
          </p:nvSpPr>
          <p:spPr bwMode="auto">
            <a:xfrm>
              <a:off x="4682"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1</a:t>
              </a:r>
              <a:endParaRPr lang="en-US" altLang="zh-CN" b="1">
                <a:latin typeface="" pitchFamily="18" charset="0"/>
              </a:endParaRPr>
            </a:p>
          </p:txBody>
        </p:sp>
        <p:sp>
          <p:nvSpPr>
            <p:cNvPr id="171042" name="Rectangle 95"/>
            <p:cNvSpPr>
              <a:spLocks noChangeArrowheads="1"/>
            </p:cNvSpPr>
            <p:nvPr/>
          </p:nvSpPr>
          <p:spPr bwMode="auto">
            <a:xfrm>
              <a:off x="4929" y="3149"/>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latin typeface="" pitchFamily="18" charset="0"/>
                </a:rPr>
                <a:t>D</a:t>
              </a:r>
              <a:r>
                <a:rPr lang="en-US" altLang="zh-CN" b="1" baseline="-25000">
                  <a:latin typeface="" pitchFamily="18" charset="0"/>
                </a:rPr>
                <a:t>0</a:t>
              </a:r>
              <a:endParaRPr lang="en-US" altLang="zh-CN" b="1">
                <a:latin typeface="" pitchFamily="18" charset="0"/>
              </a:endParaRPr>
            </a:p>
          </p:txBody>
        </p:sp>
        <p:sp>
          <p:nvSpPr>
            <p:cNvPr id="171043" name="Text Box 96"/>
            <p:cNvSpPr txBox="1">
              <a:spLocks noChangeArrowheads="1"/>
            </p:cNvSpPr>
            <p:nvPr/>
          </p:nvSpPr>
          <p:spPr bwMode="auto">
            <a:xfrm>
              <a:off x="3504" y="3648"/>
              <a:ext cx="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CC0000"/>
                  </a:solidFill>
                  <a:latin typeface="" pitchFamily="18" charset="0"/>
                </a:rPr>
                <a:t>“1”</a:t>
              </a:r>
            </a:p>
          </p:txBody>
        </p:sp>
        <p:sp>
          <p:nvSpPr>
            <p:cNvPr id="171044" name="Line 97"/>
            <p:cNvSpPr>
              <a:spLocks noChangeShapeType="1"/>
            </p:cNvSpPr>
            <p:nvPr/>
          </p:nvSpPr>
          <p:spPr bwMode="auto">
            <a:xfrm>
              <a:off x="3255" y="3504"/>
              <a:ext cx="0" cy="1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45" name="Line 98"/>
            <p:cNvSpPr>
              <a:spLocks noChangeShapeType="1"/>
            </p:cNvSpPr>
            <p:nvPr/>
          </p:nvSpPr>
          <p:spPr bwMode="auto">
            <a:xfrm>
              <a:off x="2842" y="3263"/>
              <a:ext cx="22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46" name="Oval 99"/>
            <p:cNvSpPr>
              <a:spLocks noChangeArrowheads="1"/>
            </p:cNvSpPr>
            <p:nvPr/>
          </p:nvSpPr>
          <p:spPr bwMode="auto">
            <a:xfrm>
              <a:off x="2788" y="3241"/>
              <a:ext cx="59" cy="5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1047" name="Group 100"/>
            <p:cNvGrpSpPr>
              <a:grpSpLocks/>
            </p:cNvGrpSpPr>
            <p:nvPr/>
          </p:nvGrpSpPr>
          <p:grpSpPr bwMode="auto">
            <a:xfrm>
              <a:off x="2784" y="3024"/>
              <a:ext cx="279" cy="59"/>
              <a:chOff x="2784" y="2976"/>
              <a:chExt cx="279" cy="59"/>
            </a:xfrm>
          </p:grpSpPr>
          <p:sp>
            <p:nvSpPr>
              <p:cNvPr id="171054" name="Line 101"/>
              <p:cNvSpPr>
                <a:spLocks noChangeShapeType="1"/>
              </p:cNvSpPr>
              <p:nvPr/>
            </p:nvSpPr>
            <p:spPr bwMode="auto">
              <a:xfrm>
                <a:off x="2842" y="3008"/>
                <a:ext cx="22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5" name="Oval 102"/>
              <p:cNvSpPr>
                <a:spLocks noChangeArrowheads="1"/>
              </p:cNvSpPr>
              <p:nvPr/>
            </p:nvSpPr>
            <p:spPr bwMode="auto">
              <a:xfrm>
                <a:off x="2784" y="2976"/>
                <a:ext cx="59" cy="5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1048" name="Group 103"/>
            <p:cNvGrpSpPr>
              <a:grpSpLocks/>
            </p:cNvGrpSpPr>
            <p:nvPr/>
          </p:nvGrpSpPr>
          <p:grpSpPr bwMode="auto">
            <a:xfrm>
              <a:off x="2784" y="2784"/>
              <a:ext cx="279" cy="59"/>
              <a:chOff x="2784" y="2713"/>
              <a:chExt cx="279" cy="59"/>
            </a:xfrm>
          </p:grpSpPr>
          <p:sp>
            <p:nvSpPr>
              <p:cNvPr id="171052" name="Line 104"/>
              <p:cNvSpPr>
                <a:spLocks noChangeShapeType="1"/>
              </p:cNvSpPr>
              <p:nvPr/>
            </p:nvSpPr>
            <p:spPr bwMode="auto">
              <a:xfrm>
                <a:off x="2842" y="2754"/>
                <a:ext cx="22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3" name="Oval 105"/>
              <p:cNvSpPr>
                <a:spLocks noChangeArrowheads="1"/>
              </p:cNvSpPr>
              <p:nvPr/>
            </p:nvSpPr>
            <p:spPr bwMode="auto">
              <a:xfrm>
                <a:off x="2784" y="2713"/>
                <a:ext cx="59" cy="5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1049" name="Oval 106"/>
            <p:cNvSpPr>
              <a:spLocks noChangeArrowheads="1"/>
            </p:cNvSpPr>
            <p:nvPr/>
          </p:nvSpPr>
          <p:spPr bwMode="auto">
            <a:xfrm>
              <a:off x="3456" y="3792"/>
              <a:ext cx="59" cy="5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050" name="Oval 107"/>
            <p:cNvSpPr>
              <a:spLocks noChangeArrowheads="1"/>
            </p:cNvSpPr>
            <p:nvPr/>
          </p:nvSpPr>
          <p:spPr bwMode="auto">
            <a:xfrm>
              <a:off x="4153" y="2473"/>
              <a:ext cx="59" cy="5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1051" name="Line 108"/>
            <p:cNvSpPr>
              <a:spLocks noChangeShapeType="1"/>
            </p:cNvSpPr>
            <p:nvPr/>
          </p:nvSpPr>
          <p:spPr bwMode="auto">
            <a:xfrm flipV="1">
              <a:off x="4176" y="2544"/>
              <a:ext cx="0" cy="1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431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subTitle" idx="1"/>
          </p:nvPr>
        </p:nvSpPr>
        <p:spPr bwMode="auto">
          <a:xfrm>
            <a:off x="914400" y="457200"/>
            <a:ext cx="3886200" cy="609600"/>
          </a:xfrm>
          <a:ln>
            <a:miter lim="800000"/>
          </a:ln>
        </p:spPr>
        <p:txBody>
          <a:bodyPr vert="horz" wrap="square" lIns="91440" tIns="45720" rIns="91440" bIns="45720" numCol="1" anchor="t" anchorCtr="0" compatLnSpc="1"/>
          <a:lstStyle/>
          <a:p>
            <a:pPr algn="l" eaLnBrk="1" hangingPunct="1">
              <a:defRPr/>
            </a:pPr>
            <a:r>
              <a:rPr lang="en-US" altLang="zh-CN" b="1">
                <a:solidFill>
                  <a:srgbClr val="000099"/>
                </a:solidFill>
                <a:effectLst>
                  <a:outerShdw blurRad="38100" dist="38100" dir="2700000" algn="tl">
                    <a:srgbClr val="C0C0C0"/>
                  </a:outerShdw>
                </a:effectLst>
                <a:cs typeface="+mn-cs"/>
              </a:rPr>
              <a:t>7.9.2   </a:t>
            </a:r>
            <a:r>
              <a:rPr lang="zh-CN" altLang="en-US" b="1" dirty="0">
                <a:solidFill>
                  <a:srgbClr val="000099"/>
                </a:solidFill>
                <a:effectLst>
                  <a:outerShdw blurRad="38100" dist="38100" dir="2700000" algn="tl">
                    <a:srgbClr val="C0C0C0"/>
                  </a:outerShdw>
                </a:effectLst>
                <a:cs typeface="+mn-cs"/>
              </a:rPr>
              <a:t>数据分配器</a:t>
            </a:r>
          </a:p>
        </p:txBody>
      </p:sp>
      <p:sp>
        <p:nvSpPr>
          <p:cNvPr id="150531" name="Rectangle 3"/>
          <p:cNvSpPr>
            <a:spLocks noChangeArrowheads="1"/>
          </p:cNvSpPr>
          <p:nvPr/>
        </p:nvSpPr>
        <p:spPr bwMode="auto">
          <a:xfrm>
            <a:off x="228600" y="228600"/>
            <a:ext cx="7848600" cy="762000"/>
          </a:xfrm>
          <a:prstGeom prst="rect">
            <a:avLst/>
          </a:prstGeom>
          <a:noFill/>
          <a:ln w="9525">
            <a:noFill/>
            <a:miter lim="800000"/>
          </a:ln>
        </p:spPr>
        <p:txBody>
          <a:bodyPr/>
          <a:lstStyle/>
          <a:p>
            <a:pPr>
              <a:spcBef>
                <a:spcPct val="20000"/>
              </a:spcBef>
              <a:defRPr/>
            </a:pPr>
            <a:endParaRPr lang="zh-CN" altLang="zh-CN" sz="4000" b="1">
              <a:solidFill>
                <a:srgbClr val="FFFF00"/>
              </a:solidFill>
              <a:effectLst>
                <a:outerShdw blurRad="38100" dist="38100" dir="2700000" algn="tl">
                  <a:srgbClr val="C0C0C0"/>
                </a:outerShdw>
              </a:effectLst>
              <a:latin typeface="楷体_GB2312" pitchFamily="49" charset="-122"/>
              <a:ea typeface="楷体_GB2312" pitchFamily="49" charset="-122"/>
              <a:cs typeface="+mn-cs"/>
            </a:endParaRPr>
          </a:p>
        </p:txBody>
      </p:sp>
      <p:sp>
        <p:nvSpPr>
          <p:cNvPr id="150532" name="Rectangle 4"/>
          <p:cNvSpPr>
            <a:spLocks noChangeArrowheads="1"/>
          </p:cNvSpPr>
          <p:nvPr/>
        </p:nvSpPr>
        <p:spPr bwMode="auto">
          <a:xfrm>
            <a:off x="838200" y="1219200"/>
            <a:ext cx="6477000" cy="519113"/>
          </a:xfrm>
          <a:prstGeom prst="rect">
            <a:avLst/>
          </a:prstGeom>
          <a:noFill/>
          <a:ln w="9525">
            <a:noFill/>
            <a:miter lim="800000"/>
          </a:ln>
          <a:effectLst/>
        </p:spPr>
        <p:txBody>
          <a:bodyPr>
            <a:spAutoFit/>
          </a:bodyPr>
          <a:lstStyle/>
          <a:p>
            <a:pPr>
              <a:spcBef>
                <a:spcPct val="50000"/>
              </a:spcBef>
            </a:pPr>
            <a:r>
              <a:rPr lang="zh-CN" altLang="en-US" sz="2800" b="1">
                <a:solidFill>
                  <a:srgbClr val="333300"/>
                </a:solidFill>
                <a:effectLst>
                  <a:outerShdw blurRad="38100" dist="38100" dir="2700000" algn="tl">
                    <a:srgbClr val="DDDDDD"/>
                  </a:outerShdw>
                </a:effectLst>
                <a:latin typeface="Times New Roman" panose="02020603050405020304" charset="0"/>
              </a:rPr>
              <a:t>将一个数据</a:t>
            </a:r>
            <a:r>
              <a:rPr lang="zh-CN" altLang="en-US" sz="2800" b="1">
                <a:solidFill>
                  <a:srgbClr val="FF0000"/>
                </a:solidFill>
                <a:effectLst>
                  <a:outerShdw blurRad="38100" dist="38100" dir="2700000" algn="tl">
                    <a:srgbClr val="DDDDDD"/>
                  </a:outerShdw>
                </a:effectLst>
                <a:latin typeface="Times New Roman" panose="02020603050405020304" charset="0"/>
              </a:rPr>
              <a:t>分时</a:t>
            </a:r>
            <a:r>
              <a:rPr lang="zh-CN" altLang="en-US" sz="2800" b="1">
                <a:solidFill>
                  <a:srgbClr val="333300"/>
                </a:solidFill>
                <a:effectLst>
                  <a:outerShdw blurRad="38100" dist="38100" dir="2700000" algn="tl">
                    <a:srgbClr val="DDDDDD"/>
                  </a:outerShdw>
                </a:effectLst>
                <a:latin typeface="Times New Roman" panose="02020603050405020304" charset="0"/>
              </a:rPr>
              <a:t>分送到多个输出端输出。</a:t>
            </a:r>
            <a:endParaRPr lang="zh-CN" altLang="en-US" sz="2800" b="1">
              <a:solidFill>
                <a:srgbClr val="FFFFCC"/>
              </a:solidFill>
              <a:effectLst>
                <a:outerShdw blurRad="38100" dist="38100" dir="2700000" algn="tl">
                  <a:srgbClr val="DDDDDD"/>
                </a:outerShdw>
              </a:effectLst>
              <a:latin typeface="Times New Roman" panose="02020603050405020304" charset="0"/>
            </a:endParaRPr>
          </a:p>
        </p:txBody>
      </p:sp>
      <p:sp>
        <p:nvSpPr>
          <p:cNvPr id="150533" name="Text Box 5"/>
          <p:cNvSpPr txBox="1">
            <a:spLocks noChangeArrowheads="1"/>
          </p:cNvSpPr>
          <p:nvPr/>
        </p:nvSpPr>
        <p:spPr bwMode="auto">
          <a:xfrm>
            <a:off x="1066800" y="2895600"/>
            <a:ext cx="660400" cy="1828800"/>
          </a:xfrm>
          <a:prstGeom prst="rect">
            <a:avLst/>
          </a:prstGeom>
          <a:noFill/>
          <a:ln w="28575">
            <a:solidFill>
              <a:srgbClr val="CC0000"/>
            </a:solid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0099"/>
                </a:solidFill>
                <a:effectLst>
                  <a:outerShdw blurRad="38100" dist="38100" dir="2700000" algn="tl">
                    <a:srgbClr val="DDDDDD"/>
                  </a:outerShdw>
                </a:effectLst>
              </a:rPr>
              <a:t>数据输入</a:t>
            </a:r>
          </a:p>
        </p:txBody>
      </p:sp>
      <p:grpSp>
        <p:nvGrpSpPr>
          <p:cNvPr id="2" name="Group 6"/>
          <p:cNvGrpSpPr/>
          <p:nvPr/>
        </p:nvGrpSpPr>
        <p:grpSpPr bwMode="auto">
          <a:xfrm>
            <a:off x="2743200" y="1828800"/>
            <a:ext cx="3546475" cy="676275"/>
            <a:chOff x="2304" y="1296"/>
            <a:chExt cx="2234" cy="426"/>
          </a:xfrm>
        </p:grpSpPr>
        <p:sp>
          <p:nvSpPr>
            <p:cNvPr id="150535" name="Oval 7"/>
            <p:cNvSpPr>
              <a:spLocks noChangeArrowheads="1"/>
            </p:cNvSpPr>
            <p:nvPr/>
          </p:nvSpPr>
          <p:spPr bwMode="auto">
            <a:xfrm>
              <a:off x="2304" y="1296"/>
              <a:ext cx="768" cy="336"/>
            </a:xfrm>
            <a:prstGeom prst="ellipse">
              <a:avLst/>
            </a:prstGeom>
            <a:noFill/>
            <a:ln w="28575">
              <a:solidFill>
                <a:srgbClr val="0099CC"/>
              </a:solidFill>
              <a:round/>
            </a:ln>
            <a:effectLst/>
          </p:spPr>
          <p:txBody>
            <a:bodyPr wrap="none" anchor="ctr"/>
            <a:lstStyle/>
            <a:p>
              <a:pPr algn="ctr">
                <a:spcBef>
                  <a:spcPct val="50000"/>
                </a:spcBef>
                <a:defRPr/>
              </a:pPr>
              <a:endParaRPr lang="zh-CN" altLang="zh-CN"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72106" name="Line 8"/>
            <p:cNvSpPr>
              <a:spLocks noChangeShapeType="1"/>
            </p:cNvSpPr>
            <p:nvPr/>
          </p:nvSpPr>
          <p:spPr bwMode="auto">
            <a:xfrm flipV="1">
              <a:off x="3072" y="1488"/>
              <a:ext cx="384" cy="0"/>
            </a:xfrm>
            <a:prstGeom prst="line">
              <a:avLst/>
            </a:prstGeom>
            <a:noFill/>
            <a:ln w="28575">
              <a:solidFill>
                <a:srgbClr val="0099CC"/>
              </a:solidFill>
              <a:round/>
              <a:tailEnd type="triangle" w="med" len="med"/>
            </a:ln>
          </p:spPr>
          <p:txBody>
            <a:bodyPr wrap="none" anchor="ctr"/>
            <a:lstStyle/>
            <a:p>
              <a:endParaRPr lang="zh-CN" altLang="en-US">
                <a:latin typeface="Times New Roman" panose="02020603050405020304" charset="0"/>
              </a:endParaRPr>
            </a:p>
          </p:txBody>
        </p:sp>
        <p:sp>
          <p:nvSpPr>
            <p:cNvPr id="150537" name="Rectangle 9"/>
            <p:cNvSpPr>
              <a:spLocks noChangeArrowheads="1"/>
            </p:cNvSpPr>
            <p:nvPr/>
          </p:nvSpPr>
          <p:spPr bwMode="auto">
            <a:xfrm>
              <a:off x="3504" y="1377"/>
              <a:ext cx="1034" cy="345"/>
            </a:xfrm>
            <a:prstGeom prst="rect">
              <a:avLst/>
            </a:prstGeom>
            <a:noFill/>
            <a:ln w="28575">
              <a:solidFill>
                <a:srgbClr val="CC0000"/>
              </a:solid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控制信号</a:t>
              </a:r>
            </a:p>
          </p:txBody>
        </p:sp>
      </p:grpSp>
      <p:sp>
        <p:nvSpPr>
          <p:cNvPr id="150538" name="AutoShape 10"/>
          <p:cNvSpPr>
            <a:spLocks noChangeArrowheads="1"/>
          </p:cNvSpPr>
          <p:nvPr/>
        </p:nvSpPr>
        <p:spPr bwMode="auto">
          <a:xfrm>
            <a:off x="1447800" y="5181600"/>
            <a:ext cx="1447800" cy="533400"/>
          </a:xfrm>
          <a:prstGeom prst="wedgeRoundRectCallout">
            <a:avLst>
              <a:gd name="adj1" fmla="val 77958"/>
              <a:gd name="adj2" fmla="val 30653"/>
              <a:gd name="adj3" fmla="val 16667"/>
            </a:avLst>
          </a:prstGeom>
          <a:noFill/>
          <a:ln w="28575">
            <a:solidFill>
              <a:srgbClr val="FF0000"/>
            </a:solidFill>
            <a:miter lim="800000"/>
          </a:ln>
          <a:effectLst/>
        </p:spPr>
        <p:txBody>
          <a:bodyPr wrap="none" anchor="ctr"/>
          <a:lstStyle/>
          <a:p>
            <a:pPr algn="ct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使能端</a:t>
            </a:r>
          </a:p>
        </p:txBody>
      </p:sp>
      <p:sp>
        <p:nvSpPr>
          <p:cNvPr id="172040" name="Rectangle 11"/>
          <p:cNvSpPr>
            <a:spLocks noChangeArrowheads="1"/>
          </p:cNvSpPr>
          <p:nvPr/>
        </p:nvSpPr>
        <p:spPr bwMode="auto">
          <a:xfrm flipH="1">
            <a:off x="2667000" y="2886075"/>
            <a:ext cx="1447800" cy="1806575"/>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72041" name="Line 12"/>
          <p:cNvSpPr>
            <a:spLocks noChangeShapeType="1"/>
          </p:cNvSpPr>
          <p:nvPr/>
        </p:nvSpPr>
        <p:spPr bwMode="auto">
          <a:xfrm flipH="1">
            <a:off x="3733800" y="3303588"/>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2" name="Line 13"/>
          <p:cNvSpPr>
            <a:spLocks noChangeShapeType="1"/>
          </p:cNvSpPr>
          <p:nvPr/>
        </p:nvSpPr>
        <p:spPr bwMode="auto">
          <a:xfrm flipH="1">
            <a:off x="3733800" y="3649663"/>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3" name="Line 14"/>
          <p:cNvSpPr>
            <a:spLocks noChangeShapeType="1"/>
          </p:cNvSpPr>
          <p:nvPr/>
        </p:nvSpPr>
        <p:spPr bwMode="auto">
          <a:xfrm flipH="1">
            <a:off x="3733800" y="3997325"/>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4" name="Line 15"/>
          <p:cNvSpPr>
            <a:spLocks noChangeShapeType="1"/>
          </p:cNvSpPr>
          <p:nvPr/>
        </p:nvSpPr>
        <p:spPr bwMode="auto">
          <a:xfrm flipH="1">
            <a:off x="3733800" y="4344988"/>
            <a:ext cx="129540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5" name="Line 16"/>
          <p:cNvSpPr>
            <a:spLocks noChangeShapeType="1"/>
          </p:cNvSpPr>
          <p:nvPr/>
        </p:nvSpPr>
        <p:spPr bwMode="auto">
          <a:xfrm flipH="1">
            <a:off x="3581400" y="240030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6" name="Line 17"/>
          <p:cNvSpPr>
            <a:spLocks noChangeShapeType="1"/>
          </p:cNvSpPr>
          <p:nvPr/>
        </p:nvSpPr>
        <p:spPr bwMode="auto">
          <a:xfrm flipH="1">
            <a:off x="3048000" y="240030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7" name="Oval 18"/>
          <p:cNvSpPr>
            <a:spLocks noChangeArrowheads="1"/>
          </p:cNvSpPr>
          <p:nvPr/>
        </p:nvSpPr>
        <p:spPr bwMode="auto">
          <a:xfrm flipH="1">
            <a:off x="5029200" y="3233738"/>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8" name="Oval 19"/>
          <p:cNvSpPr>
            <a:spLocks noChangeArrowheads="1"/>
          </p:cNvSpPr>
          <p:nvPr/>
        </p:nvSpPr>
        <p:spPr bwMode="auto">
          <a:xfrm flipH="1">
            <a:off x="5029200" y="3581400"/>
            <a:ext cx="152400" cy="138113"/>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49" name="Oval 20"/>
          <p:cNvSpPr>
            <a:spLocks noChangeArrowheads="1"/>
          </p:cNvSpPr>
          <p:nvPr/>
        </p:nvSpPr>
        <p:spPr bwMode="auto">
          <a:xfrm flipH="1">
            <a:off x="5029200" y="3929063"/>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0" name="Oval 21"/>
          <p:cNvSpPr>
            <a:spLocks noChangeArrowheads="1"/>
          </p:cNvSpPr>
          <p:nvPr/>
        </p:nvSpPr>
        <p:spPr bwMode="auto">
          <a:xfrm flipH="1">
            <a:off x="5029200" y="4275138"/>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1" name="Oval 22"/>
          <p:cNvSpPr>
            <a:spLocks noChangeArrowheads="1"/>
          </p:cNvSpPr>
          <p:nvPr/>
        </p:nvSpPr>
        <p:spPr bwMode="auto">
          <a:xfrm flipH="1">
            <a:off x="3581400" y="3233738"/>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2" name="Oval 23"/>
          <p:cNvSpPr>
            <a:spLocks noChangeArrowheads="1"/>
          </p:cNvSpPr>
          <p:nvPr/>
        </p:nvSpPr>
        <p:spPr bwMode="auto">
          <a:xfrm flipH="1">
            <a:off x="2971800" y="3719513"/>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3" name="Line 24"/>
          <p:cNvSpPr>
            <a:spLocks noChangeShapeType="1"/>
          </p:cNvSpPr>
          <p:nvPr/>
        </p:nvSpPr>
        <p:spPr bwMode="auto">
          <a:xfrm flipH="1">
            <a:off x="2057400" y="3789363"/>
            <a:ext cx="914400" cy="0"/>
          </a:xfrm>
          <a:prstGeom prst="line">
            <a:avLst/>
          </a:prstGeom>
          <a:noFill/>
          <a:ln w="28575">
            <a:solidFill>
              <a:schemeClr val="tx1"/>
            </a:solidFill>
            <a:round/>
            <a:headEnd type="triangle" w="med" len="med"/>
          </a:ln>
        </p:spPr>
        <p:txBody>
          <a:bodyPr wrap="none" anchor="ctr"/>
          <a:lstStyle/>
          <a:p>
            <a:endParaRPr lang="zh-CN" altLang="en-US">
              <a:latin typeface="Times New Roman" panose="02020603050405020304" charset="0"/>
            </a:endParaRPr>
          </a:p>
        </p:txBody>
      </p:sp>
      <p:sp>
        <p:nvSpPr>
          <p:cNvPr id="172054" name="Oval 25"/>
          <p:cNvSpPr>
            <a:spLocks noChangeArrowheads="1"/>
          </p:cNvSpPr>
          <p:nvPr/>
        </p:nvSpPr>
        <p:spPr bwMode="auto">
          <a:xfrm flipH="1">
            <a:off x="3581400" y="4275138"/>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5" name="Oval 26"/>
          <p:cNvSpPr>
            <a:spLocks noChangeArrowheads="1"/>
          </p:cNvSpPr>
          <p:nvPr/>
        </p:nvSpPr>
        <p:spPr bwMode="auto">
          <a:xfrm flipH="1">
            <a:off x="3581400" y="3929063"/>
            <a:ext cx="152400" cy="138112"/>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6" name="Oval 27"/>
          <p:cNvSpPr>
            <a:spLocks noChangeArrowheads="1"/>
          </p:cNvSpPr>
          <p:nvPr/>
        </p:nvSpPr>
        <p:spPr bwMode="auto">
          <a:xfrm flipH="1">
            <a:off x="3581400" y="3581400"/>
            <a:ext cx="152400" cy="138113"/>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7" name="Oval 28"/>
          <p:cNvSpPr>
            <a:spLocks noChangeArrowheads="1"/>
          </p:cNvSpPr>
          <p:nvPr/>
        </p:nvSpPr>
        <p:spPr bwMode="auto">
          <a:xfrm flipH="1">
            <a:off x="3505200" y="2260600"/>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8" name="Oval 29"/>
          <p:cNvSpPr>
            <a:spLocks noChangeArrowheads="1"/>
          </p:cNvSpPr>
          <p:nvPr/>
        </p:nvSpPr>
        <p:spPr bwMode="auto">
          <a:xfrm flipH="1">
            <a:off x="2971800" y="2260600"/>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59" name="Line 30"/>
          <p:cNvSpPr>
            <a:spLocks noChangeShapeType="1"/>
          </p:cNvSpPr>
          <p:nvPr/>
        </p:nvSpPr>
        <p:spPr bwMode="auto">
          <a:xfrm flipH="1">
            <a:off x="3352800" y="4692650"/>
            <a:ext cx="0" cy="485775"/>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60" name="Oval 31"/>
          <p:cNvSpPr>
            <a:spLocks noChangeArrowheads="1"/>
          </p:cNvSpPr>
          <p:nvPr/>
        </p:nvSpPr>
        <p:spPr bwMode="auto">
          <a:xfrm flipH="1">
            <a:off x="3276600" y="5178425"/>
            <a:ext cx="152400" cy="139700"/>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2061" name="Line 32"/>
          <p:cNvSpPr>
            <a:spLocks noChangeShapeType="1"/>
          </p:cNvSpPr>
          <p:nvPr/>
        </p:nvSpPr>
        <p:spPr bwMode="auto">
          <a:xfrm flipV="1">
            <a:off x="3124200" y="3371850"/>
            <a:ext cx="457200" cy="347663"/>
          </a:xfrm>
          <a:prstGeom prst="line">
            <a:avLst/>
          </a:prstGeom>
          <a:noFill/>
          <a:ln w="28575">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150561" name="Text Box 33"/>
          <p:cNvSpPr txBox="1">
            <a:spLocks noChangeArrowheads="1"/>
          </p:cNvSpPr>
          <p:nvPr/>
        </p:nvSpPr>
        <p:spPr bwMode="auto">
          <a:xfrm flipH="1">
            <a:off x="1676400" y="3505200"/>
            <a:ext cx="609600" cy="519113"/>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FF0000"/>
                </a:solidFill>
                <a:effectLst>
                  <a:outerShdw blurRad="38100" dist="38100" dir="2700000" algn="tl">
                    <a:srgbClr val="DDDDDD"/>
                  </a:outerShdw>
                </a:effectLst>
              </a:rPr>
              <a:t>D</a:t>
            </a:r>
            <a:endParaRPr lang="en-US" altLang="zh-CN" sz="3600" b="1">
              <a:solidFill>
                <a:srgbClr val="FF0000"/>
              </a:solidFill>
              <a:effectLst>
                <a:outerShdw blurRad="38100" dist="38100" dir="2700000" algn="tl">
                  <a:srgbClr val="DDDDDD"/>
                </a:outerShdw>
              </a:effectLst>
            </a:endParaRPr>
          </a:p>
        </p:txBody>
      </p:sp>
      <p:sp>
        <p:nvSpPr>
          <p:cNvPr id="150562" name="Rectangle 34"/>
          <p:cNvSpPr>
            <a:spLocks noChangeArrowheads="1"/>
          </p:cNvSpPr>
          <p:nvPr/>
        </p:nvSpPr>
        <p:spPr bwMode="auto">
          <a:xfrm flipH="1">
            <a:off x="5181600" y="4067175"/>
            <a:ext cx="609600" cy="519113"/>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0</a:t>
            </a:r>
          </a:p>
        </p:txBody>
      </p:sp>
      <p:sp>
        <p:nvSpPr>
          <p:cNvPr id="150563" name="Rectangle 35"/>
          <p:cNvSpPr>
            <a:spLocks noChangeArrowheads="1"/>
          </p:cNvSpPr>
          <p:nvPr/>
        </p:nvSpPr>
        <p:spPr bwMode="auto">
          <a:xfrm flipH="1">
            <a:off x="5181600" y="3719513"/>
            <a:ext cx="609600" cy="519112"/>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1</a:t>
            </a:r>
          </a:p>
        </p:txBody>
      </p:sp>
      <p:sp>
        <p:nvSpPr>
          <p:cNvPr id="150564" name="Rectangle 36"/>
          <p:cNvSpPr>
            <a:spLocks noChangeArrowheads="1"/>
          </p:cNvSpPr>
          <p:nvPr/>
        </p:nvSpPr>
        <p:spPr bwMode="auto">
          <a:xfrm flipH="1">
            <a:off x="5154613" y="3371850"/>
            <a:ext cx="522287" cy="519113"/>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2</a:t>
            </a:r>
          </a:p>
        </p:txBody>
      </p:sp>
      <p:sp>
        <p:nvSpPr>
          <p:cNvPr id="150565" name="Rectangle 37"/>
          <p:cNvSpPr>
            <a:spLocks noChangeArrowheads="1"/>
          </p:cNvSpPr>
          <p:nvPr/>
        </p:nvSpPr>
        <p:spPr bwMode="auto">
          <a:xfrm flipH="1">
            <a:off x="5154613" y="3024188"/>
            <a:ext cx="522287" cy="519112"/>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Y</a:t>
            </a:r>
            <a:r>
              <a:rPr lang="en-US" altLang="zh-CN" sz="2800" b="1" baseline="-25000">
                <a:solidFill>
                  <a:srgbClr val="FF0000"/>
                </a:solidFill>
                <a:effectLst>
                  <a:outerShdw blurRad="38100" dist="38100" dir="2700000" algn="tl">
                    <a:srgbClr val="DDDDDD"/>
                  </a:outerShdw>
                </a:effectLst>
                <a:latin typeface="Times New Roman" panose="02020603050405020304" charset="0"/>
              </a:rPr>
              <a:t>3</a:t>
            </a:r>
          </a:p>
        </p:txBody>
      </p:sp>
      <p:sp>
        <p:nvSpPr>
          <p:cNvPr id="150566" name="Rectangle 38"/>
          <p:cNvSpPr>
            <a:spLocks noChangeArrowheads="1"/>
          </p:cNvSpPr>
          <p:nvPr/>
        </p:nvSpPr>
        <p:spPr bwMode="auto">
          <a:xfrm flipH="1">
            <a:off x="3200400" y="5318125"/>
            <a:ext cx="382588" cy="519113"/>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S</a:t>
            </a:r>
            <a:endParaRPr lang="en-US" altLang="zh-CN" sz="2800" b="1" i="1" baseline="-25000">
              <a:solidFill>
                <a:srgbClr val="FF0000"/>
              </a:solidFill>
              <a:effectLst>
                <a:outerShdw blurRad="38100" dist="38100" dir="2700000" algn="tl">
                  <a:srgbClr val="DDDDDD"/>
                </a:outerShdw>
              </a:effectLst>
              <a:latin typeface="Times New Roman" panose="02020603050405020304" charset="0"/>
            </a:endParaRPr>
          </a:p>
        </p:txBody>
      </p:sp>
      <p:grpSp>
        <p:nvGrpSpPr>
          <p:cNvPr id="172068" name="Group 39"/>
          <p:cNvGrpSpPr/>
          <p:nvPr/>
        </p:nvGrpSpPr>
        <p:grpSpPr bwMode="auto">
          <a:xfrm>
            <a:off x="2819400" y="1828800"/>
            <a:ext cx="1076325" cy="519113"/>
            <a:chOff x="1776" y="1152"/>
            <a:chExt cx="678" cy="327"/>
          </a:xfrm>
        </p:grpSpPr>
        <p:sp>
          <p:nvSpPr>
            <p:cNvPr id="150568" name="Rectangle 40"/>
            <p:cNvSpPr>
              <a:spLocks noChangeArrowheads="1"/>
            </p:cNvSpPr>
            <p:nvPr/>
          </p:nvSpPr>
          <p:spPr bwMode="auto">
            <a:xfrm flipH="1">
              <a:off x="1776" y="1152"/>
              <a:ext cx="384" cy="327"/>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1</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0569" name="Rectangle 41"/>
            <p:cNvSpPr>
              <a:spLocks noChangeArrowheads="1"/>
            </p:cNvSpPr>
            <p:nvPr/>
          </p:nvSpPr>
          <p:spPr bwMode="auto">
            <a:xfrm flipH="1">
              <a:off x="2113" y="1152"/>
              <a:ext cx="3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A</a:t>
              </a:r>
              <a:r>
                <a:rPr lang="en-US" altLang="zh-CN" sz="2800" b="1" baseline="-25000">
                  <a:solidFill>
                    <a:srgbClr val="FF0000"/>
                  </a:solidFill>
                  <a:effectLst>
                    <a:outerShdw blurRad="38100" dist="38100" dir="2700000" algn="tl">
                      <a:srgbClr val="DDDDDD"/>
                    </a:outerShdw>
                  </a:effectLst>
                  <a:latin typeface="Times New Roman" panose="02020603050405020304" charset="0"/>
                </a:rPr>
                <a:t>0</a:t>
              </a:r>
              <a:endParaRPr lang="en-US" altLang="zh-CN" sz="2800" b="1" baseline="-25000">
                <a:solidFill>
                  <a:schemeClr val="bg1"/>
                </a:solidFill>
                <a:effectLst>
                  <a:outerShdw blurRad="38100" dist="38100" dir="2700000" algn="tl">
                    <a:srgbClr val="DDDDDD"/>
                  </a:outerShdw>
                </a:effectLst>
                <a:latin typeface="Times New Roman" panose="02020603050405020304" charset="0"/>
              </a:endParaRPr>
            </a:p>
          </p:txBody>
        </p:sp>
      </p:grpSp>
      <p:sp>
        <p:nvSpPr>
          <p:cNvPr id="150570" name="Rectangle 42"/>
          <p:cNvSpPr>
            <a:spLocks noChangeArrowheads="1"/>
          </p:cNvSpPr>
          <p:nvPr/>
        </p:nvSpPr>
        <p:spPr bwMode="auto">
          <a:xfrm>
            <a:off x="5791200" y="3557588"/>
            <a:ext cx="1998663" cy="547687"/>
          </a:xfrm>
          <a:prstGeom prst="rect">
            <a:avLst/>
          </a:prstGeom>
          <a:noFill/>
          <a:ln w="28575">
            <a:solidFill>
              <a:srgbClr val="CC0000"/>
            </a:solid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数据输出端</a:t>
            </a:r>
          </a:p>
        </p:txBody>
      </p:sp>
      <p:sp>
        <p:nvSpPr>
          <p:cNvPr id="150571" name="Text Box 43"/>
          <p:cNvSpPr txBox="1">
            <a:spLocks noChangeArrowheads="1"/>
          </p:cNvSpPr>
          <p:nvPr/>
        </p:nvSpPr>
        <p:spPr bwMode="auto">
          <a:xfrm>
            <a:off x="3740150" y="5257800"/>
            <a:ext cx="3070225" cy="547688"/>
          </a:xfrm>
          <a:prstGeom prst="rect">
            <a:avLst/>
          </a:prstGeom>
          <a:noFill/>
          <a:ln w="28575">
            <a:solidFill>
              <a:srgbClr val="CC0000"/>
            </a:solidFill>
            <a:miter lim="800000"/>
          </a:ln>
          <a:effectLst/>
        </p:spPr>
        <p:txBody>
          <a:bodyPr wrap="none"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a:solidFill>
                  <a:srgbClr val="000099"/>
                </a:solidFill>
                <a:effectLst>
                  <a:outerShdw blurRad="38100" dist="38100" dir="2700000" algn="tl">
                    <a:srgbClr val="DDDDDD"/>
                  </a:outerShdw>
                </a:effectLst>
              </a:rPr>
              <a:t>确定芯片是否工作</a:t>
            </a:r>
          </a:p>
        </p:txBody>
      </p:sp>
      <p:grpSp>
        <p:nvGrpSpPr>
          <p:cNvPr id="172071" name="Group 44"/>
          <p:cNvGrpSpPr/>
          <p:nvPr/>
        </p:nvGrpSpPr>
        <p:grpSpPr bwMode="auto">
          <a:xfrm>
            <a:off x="990600" y="990600"/>
            <a:ext cx="3667125" cy="171450"/>
            <a:chOff x="672" y="672"/>
            <a:chExt cx="2310" cy="108"/>
          </a:xfrm>
        </p:grpSpPr>
        <p:pic>
          <p:nvPicPr>
            <p:cNvPr id="172078" name="Picture 4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 y="678"/>
              <a:ext cx="102" cy="102"/>
            </a:xfrm>
            <a:prstGeom prst="rect">
              <a:avLst/>
            </a:prstGeom>
            <a:noFill/>
            <a:ln>
              <a:noFill/>
            </a:ln>
          </p:spPr>
        </p:pic>
        <p:pic>
          <p:nvPicPr>
            <p:cNvPr id="172079" name="Picture 4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 y="678"/>
              <a:ext cx="102" cy="102"/>
            </a:xfrm>
            <a:prstGeom prst="rect">
              <a:avLst/>
            </a:prstGeom>
            <a:noFill/>
            <a:ln>
              <a:noFill/>
            </a:ln>
          </p:spPr>
        </p:pic>
        <p:pic>
          <p:nvPicPr>
            <p:cNvPr id="172080" name="Picture 4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678"/>
              <a:ext cx="102" cy="102"/>
            </a:xfrm>
            <a:prstGeom prst="rect">
              <a:avLst/>
            </a:prstGeom>
            <a:noFill/>
            <a:ln>
              <a:noFill/>
            </a:ln>
          </p:spPr>
        </p:pic>
        <p:pic>
          <p:nvPicPr>
            <p:cNvPr id="172081" name="Picture 4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 y="678"/>
              <a:ext cx="102" cy="102"/>
            </a:xfrm>
            <a:prstGeom prst="rect">
              <a:avLst/>
            </a:prstGeom>
            <a:noFill/>
            <a:ln>
              <a:noFill/>
            </a:ln>
          </p:spPr>
        </p:pic>
        <p:pic>
          <p:nvPicPr>
            <p:cNvPr id="172082" name="Picture 4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 y="678"/>
              <a:ext cx="102" cy="102"/>
            </a:xfrm>
            <a:prstGeom prst="rect">
              <a:avLst/>
            </a:prstGeom>
            <a:noFill/>
            <a:ln>
              <a:noFill/>
            </a:ln>
          </p:spPr>
        </p:pic>
        <p:pic>
          <p:nvPicPr>
            <p:cNvPr id="172083" name="Picture 5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 y="678"/>
              <a:ext cx="102" cy="102"/>
            </a:xfrm>
            <a:prstGeom prst="rect">
              <a:avLst/>
            </a:prstGeom>
            <a:noFill/>
            <a:ln>
              <a:noFill/>
            </a:ln>
          </p:spPr>
        </p:pic>
        <p:pic>
          <p:nvPicPr>
            <p:cNvPr id="172084" name="Picture 51"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 y="678"/>
              <a:ext cx="102" cy="102"/>
            </a:xfrm>
            <a:prstGeom prst="rect">
              <a:avLst/>
            </a:prstGeom>
            <a:noFill/>
            <a:ln>
              <a:noFill/>
            </a:ln>
          </p:spPr>
        </p:pic>
        <p:pic>
          <p:nvPicPr>
            <p:cNvPr id="172085" name="Picture 5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 y="678"/>
              <a:ext cx="102" cy="102"/>
            </a:xfrm>
            <a:prstGeom prst="rect">
              <a:avLst/>
            </a:prstGeom>
            <a:noFill/>
            <a:ln>
              <a:noFill/>
            </a:ln>
          </p:spPr>
        </p:pic>
        <p:pic>
          <p:nvPicPr>
            <p:cNvPr id="172086" name="Picture 5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 y="678"/>
              <a:ext cx="102" cy="102"/>
            </a:xfrm>
            <a:prstGeom prst="rect">
              <a:avLst/>
            </a:prstGeom>
            <a:noFill/>
            <a:ln>
              <a:noFill/>
            </a:ln>
          </p:spPr>
        </p:pic>
        <p:pic>
          <p:nvPicPr>
            <p:cNvPr id="172087" name="Picture 5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 y="678"/>
              <a:ext cx="102" cy="102"/>
            </a:xfrm>
            <a:prstGeom prst="rect">
              <a:avLst/>
            </a:prstGeom>
            <a:noFill/>
            <a:ln>
              <a:noFill/>
            </a:ln>
          </p:spPr>
        </p:pic>
        <p:pic>
          <p:nvPicPr>
            <p:cNvPr id="172088" name="Picture 5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678"/>
              <a:ext cx="102" cy="102"/>
            </a:xfrm>
            <a:prstGeom prst="rect">
              <a:avLst/>
            </a:prstGeom>
            <a:noFill/>
            <a:ln>
              <a:noFill/>
            </a:ln>
          </p:spPr>
        </p:pic>
        <p:pic>
          <p:nvPicPr>
            <p:cNvPr id="172089" name="Picture 5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 y="678"/>
              <a:ext cx="102" cy="102"/>
            </a:xfrm>
            <a:prstGeom prst="rect">
              <a:avLst/>
            </a:prstGeom>
            <a:noFill/>
            <a:ln>
              <a:noFill/>
            </a:ln>
          </p:spPr>
        </p:pic>
        <p:pic>
          <p:nvPicPr>
            <p:cNvPr id="172090" name="Picture 5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678"/>
              <a:ext cx="102" cy="102"/>
            </a:xfrm>
            <a:prstGeom prst="rect">
              <a:avLst/>
            </a:prstGeom>
            <a:noFill/>
            <a:ln>
              <a:noFill/>
            </a:ln>
          </p:spPr>
        </p:pic>
        <p:pic>
          <p:nvPicPr>
            <p:cNvPr id="172091" name="Picture 5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 y="678"/>
              <a:ext cx="102" cy="102"/>
            </a:xfrm>
            <a:prstGeom prst="rect">
              <a:avLst/>
            </a:prstGeom>
            <a:noFill/>
            <a:ln>
              <a:noFill/>
            </a:ln>
          </p:spPr>
        </p:pic>
        <p:pic>
          <p:nvPicPr>
            <p:cNvPr id="172092" name="Picture 5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 y="678"/>
              <a:ext cx="102" cy="102"/>
            </a:xfrm>
            <a:prstGeom prst="rect">
              <a:avLst/>
            </a:prstGeom>
            <a:noFill/>
            <a:ln>
              <a:noFill/>
            </a:ln>
          </p:spPr>
        </p:pic>
        <p:pic>
          <p:nvPicPr>
            <p:cNvPr id="172093" name="Picture 60"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 y="678"/>
              <a:ext cx="102" cy="102"/>
            </a:xfrm>
            <a:prstGeom prst="rect">
              <a:avLst/>
            </a:prstGeom>
            <a:noFill/>
            <a:ln>
              <a:noFill/>
            </a:ln>
          </p:spPr>
        </p:pic>
        <p:grpSp>
          <p:nvGrpSpPr>
            <p:cNvPr id="172094" name="Group 61"/>
            <p:cNvGrpSpPr/>
            <p:nvPr/>
          </p:nvGrpSpPr>
          <p:grpSpPr bwMode="auto">
            <a:xfrm>
              <a:off x="672" y="672"/>
              <a:ext cx="582" cy="102"/>
              <a:chOff x="4698" y="720"/>
              <a:chExt cx="582" cy="102"/>
            </a:xfrm>
          </p:grpSpPr>
          <p:pic>
            <p:nvPicPr>
              <p:cNvPr id="172097" name="Picture 62"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 y="720"/>
                <a:ext cx="102" cy="102"/>
              </a:xfrm>
              <a:prstGeom prst="rect">
                <a:avLst/>
              </a:prstGeom>
              <a:noFill/>
              <a:ln>
                <a:noFill/>
              </a:ln>
            </p:spPr>
          </p:pic>
          <p:pic>
            <p:nvPicPr>
              <p:cNvPr id="172098" name="Picture 63"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 y="720"/>
                <a:ext cx="102" cy="102"/>
              </a:xfrm>
              <a:prstGeom prst="rect">
                <a:avLst/>
              </a:prstGeom>
              <a:noFill/>
              <a:ln>
                <a:noFill/>
              </a:ln>
            </p:spPr>
          </p:pic>
          <p:pic>
            <p:nvPicPr>
              <p:cNvPr id="172099" name="Picture 64"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 y="720"/>
                <a:ext cx="102" cy="102"/>
              </a:xfrm>
              <a:prstGeom prst="rect">
                <a:avLst/>
              </a:prstGeom>
              <a:noFill/>
              <a:ln>
                <a:noFill/>
              </a:ln>
            </p:spPr>
          </p:pic>
          <p:pic>
            <p:nvPicPr>
              <p:cNvPr id="172100" name="Picture 65"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 y="720"/>
                <a:ext cx="102" cy="102"/>
              </a:xfrm>
              <a:prstGeom prst="rect">
                <a:avLst/>
              </a:prstGeom>
              <a:noFill/>
              <a:ln>
                <a:noFill/>
              </a:ln>
            </p:spPr>
          </p:pic>
          <p:pic>
            <p:nvPicPr>
              <p:cNvPr id="172101" name="Picture 66"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720"/>
                <a:ext cx="102" cy="102"/>
              </a:xfrm>
              <a:prstGeom prst="rect">
                <a:avLst/>
              </a:prstGeom>
              <a:noFill/>
              <a:ln>
                <a:noFill/>
              </a:ln>
            </p:spPr>
          </p:pic>
          <p:pic>
            <p:nvPicPr>
              <p:cNvPr id="172102" name="Picture 67"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 y="720"/>
                <a:ext cx="102" cy="102"/>
              </a:xfrm>
              <a:prstGeom prst="rect">
                <a:avLst/>
              </a:prstGeom>
              <a:noFill/>
              <a:ln>
                <a:noFill/>
              </a:ln>
            </p:spPr>
          </p:pic>
        </p:grpSp>
        <p:pic>
          <p:nvPicPr>
            <p:cNvPr id="172095" name="Picture 68"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72"/>
              <a:ext cx="102" cy="102"/>
            </a:xfrm>
            <a:prstGeom prst="rect">
              <a:avLst/>
            </a:prstGeom>
            <a:noFill/>
            <a:ln>
              <a:noFill/>
            </a:ln>
          </p:spPr>
        </p:pic>
        <p:pic>
          <p:nvPicPr>
            <p:cNvPr id="172096" name="Picture 69" descr="Green and Black Diam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672"/>
              <a:ext cx="102" cy="102"/>
            </a:xfrm>
            <a:prstGeom prst="rect">
              <a:avLst/>
            </a:prstGeom>
            <a:noFill/>
            <a:ln>
              <a:noFill/>
            </a:ln>
          </p:spPr>
        </p:pic>
      </p:grpSp>
      <p:grpSp>
        <p:nvGrpSpPr>
          <p:cNvPr id="6" name="Group 70"/>
          <p:cNvGrpSpPr/>
          <p:nvPr/>
        </p:nvGrpSpPr>
        <p:grpSpPr bwMode="auto">
          <a:xfrm>
            <a:off x="6553200" y="1752600"/>
            <a:ext cx="1905000" cy="1447800"/>
            <a:chOff x="4128" y="1104"/>
            <a:chExt cx="1200" cy="912"/>
          </a:xfrm>
        </p:grpSpPr>
        <p:sp>
          <p:nvSpPr>
            <p:cNvPr id="150599" name="AutoShape 71"/>
            <p:cNvSpPr>
              <a:spLocks noChangeArrowheads="1"/>
            </p:cNvSpPr>
            <p:nvPr/>
          </p:nvSpPr>
          <p:spPr bwMode="auto">
            <a:xfrm>
              <a:off x="4128" y="1104"/>
              <a:ext cx="1104" cy="912"/>
            </a:xfrm>
            <a:prstGeom prst="wedgeRoundRectCallout">
              <a:avLst>
                <a:gd name="adj1" fmla="val -66940"/>
                <a:gd name="adj2" fmla="val -5153"/>
                <a:gd name="adj3" fmla="val 16667"/>
              </a:avLst>
            </a:prstGeom>
            <a:solidFill>
              <a:srgbClr val="FFFFFF"/>
            </a:solidFill>
            <a:ln w="28575">
              <a:solidFill>
                <a:srgbClr val="000099"/>
              </a:solidFill>
              <a:miter lim="800000"/>
            </a:ln>
            <a:effectLst/>
          </p:spPr>
          <p:txBody>
            <a:bodyPr wrap="none" anchor="ctr"/>
            <a:lstStyle/>
            <a:p>
              <a:pPr algn="ctr">
                <a:lnSpc>
                  <a:spcPct val="110000"/>
                </a:lnSpc>
                <a:spcBef>
                  <a:spcPct val="50000"/>
                </a:spcBef>
                <a:defRPr/>
              </a:pPr>
              <a:endParaRPr lang="zh-CN" altLang="zh-CN" sz="2800" b="1">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50600" name="Text Box 72"/>
            <p:cNvSpPr txBox="1">
              <a:spLocks noChangeArrowheads="1"/>
            </p:cNvSpPr>
            <p:nvPr/>
          </p:nvSpPr>
          <p:spPr bwMode="auto">
            <a:xfrm>
              <a:off x="4128" y="1104"/>
              <a:ext cx="1200" cy="865"/>
            </a:xfrm>
            <a:prstGeom prst="rect">
              <a:avLst/>
            </a:prstGeom>
            <a:noFill/>
            <a:ln w="28575">
              <a:noFill/>
              <a:miter lim="800000"/>
            </a:ln>
            <a:effectLst/>
          </p:spPr>
          <p:txBody>
            <a:bodyPr anchor="ct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a:solidFill>
                    <a:srgbClr val="006600"/>
                  </a:solidFill>
                  <a:effectLst>
                    <a:outerShdw blurRad="38100" dist="38100" dir="2700000" algn="tl">
                      <a:srgbClr val="DDDDDD"/>
                    </a:outerShdw>
                  </a:effectLst>
                </a:rPr>
                <a:t>确定将信号送到哪个输出端</a:t>
              </a:r>
            </a:p>
          </p:txBody>
        </p:sp>
      </p:grpSp>
      <p:sp>
        <p:nvSpPr>
          <p:cNvPr id="172073" name="AutoShape 73">
            <a:hlinkClick r:id="" action="ppaction://hlinkshowjump?jump=previousslide" highlightClick="1"/>
          </p:cNvPr>
          <p:cNvSpPr>
            <a:spLocks noChangeArrowheads="1"/>
          </p:cNvSpPr>
          <p:nvPr/>
        </p:nvSpPr>
        <p:spPr bwMode="auto">
          <a:xfrm>
            <a:off x="6967538" y="6446838"/>
            <a:ext cx="576262" cy="334962"/>
          </a:xfrm>
          <a:prstGeom prst="actionButtonBackPrevious">
            <a:avLst/>
          </a:prstGeom>
          <a:gradFill rotWithShape="0">
            <a:gsLst>
              <a:gs pos="0">
                <a:srgbClr val="ECFDFE"/>
              </a:gs>
              <a:gs pos="100000">
                <a:srgbClr val="9DA9A9"/>
              </a:gs>
            </a:gsLst>
            <a:path path="rect">
              <a:fillToRect l="50000" t="50000" r="50000" b="50000"/>
            </a:path>
          </a:gradFill>
          <a:ln w="3175">
            <a:solidFill>
              <a:srgbClr val="0D5285"/>
            </a:solidFill>
            <a:miter lim="800000"/>
          </a:ln>
        </p:spPr>
        <p:txBody>
          <a:bodyPr wrap="none" anchor="ctr"/>
          <a:lstStyle/>
          <a:p>
            <a:endParaRPr lang="zh-CN" altLang="en-US">
              <a:latin typeface="Times New Roman" panose="02020603050405020304" charset="0"/>
            </a:endParaRPr>
          </a:p>
        </p:txBody>
      </p:sp>
      <p:sp>
        <p:nvSpPr>
          <p:cNvPr id="172074" name="AutoShape 74">
            <a:hlinkClick r:id="" action="ppaction://hlinkshowjump?jump=nextslide" highlightClick="1"/>
          </p:cNvPr>
          <p:cNvSpPr>
            <a:spLocks noChangeArrowheads="1"/>
          </p:cNvSpPr>
          <p:nvPr/>
        </p:nvSpPr>
        <p:spPr bwMode="auto">
          <a:xfrm>
            <a:off x="7572375" y="6446838"/>
            <a:ext cx="576263" cy="334962"/>
          </a:xfrm>
          <a:prstGeom prst="actionButtonForwardNext">
            <a:avLst/>
          </a:prstGeom>
          <a:gradFill rotWithShape="0">
            <a:gsLst>
              <a:gs pos="0">
                <a:srgbClr val="ECFDFE"/>
              </a:gs>
              <a:gs pos="100000">
                <a:srgbClr val="9DA9A9"/>
              </a:gs>
            </a:gsLst>
            <a:path path="rect">
              <a:fillToRect l="50000" t="50000" r="50000" b="50000"/>
            </a:path>
          </a:gradFill>
          <a:ln w="3175">
            <a:solidFill>
              <a:srgbClr val="0D5285"/>
            </a:solidFill>
            <a:miter lim="800000"/>
          </a:ln>
        </p:spPr>
        <p:txBody>
          <a:bodyPr wrap="none" anchor="ctr"/>
          <a:lstStyle/>
          <a:p>
            <a:endParaRPr lang="zh-CN" altLang="en-US">
              <a:latin typeface="Times New Roman" panose="02020603050405020304" charset="0"/>
            </a:endParaRPr>
          </a:p>
        </p:txBody>
      </p:sp>
      <p:sp>
        <p:nvSpPr>
          <p:cNvPr id="172075" name="AutoShape 75">
            <a:hlinkClick r:id="" action="ppaction://hlinkshowjump?jump=firstslide" highlightClick="1"/>
          </p:cNvPr>
          <p:cNvSpPr>
            <a:spLocks noChangeArrowheads="1"/>
          </p:cNvSpPr>
          <p:nvPr/>
        </p:nvSpPr>
        <p:spPr bwMode="auto">
          <a:xfrm>
            <a:off x="8186738" y="6446838"/>
            <a:ext cx="576262" cy="334962"/>
          </a:xfrm>
          <a:prstGeom prst="actionButtonHome">
            <a:avLst/>
          </a:prstGeom>
          <a:gradFill rotWithShape="0">
            <a:gsLst>
              <a:gs pos="0">
                <a:srgbClr val="ECFDFE"/>
              </a:gs>
              <a:gs pos="100000">
                <a:srgbClr val="9DA9A9"/>
              </a:gs>
            </a:gsLst>
            <a:path path="rect">
              <a:fillToRect l="50000" t="50000" r="50000" b="50000"/>
            </a:path>
          </a:gradFill>
          <a:ln w="3175">
            <a:solidFill>
              <a:srgbClr val="0D5285"/>
            </a:solidFill>
            <a:miter lim="800000"/>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wipe(up)">
                                      <p:cBhvr>
                                        <p:cTn id="7" dur="500"/>
                                        <p:tgtEl>
                                          <p:spTgt spid="150533"/>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0570"/>
                                        </p:tgtEl>
                                        <p:attrNameLst>
                                          <p:attrName>style.visibility</p:attrName>
                                        </p:attrNameLst>
                                      </p:cBhvr>
                                      <p:to>
                                        <p:strVal val="visible"/>
                                      </p:to>
                                    </p:set>
                                    <p:animEffect transition="in" filter="blinds(vertical)">
                                      <p:cBhvr>
                                        <p:cTn id="12" dur="500"/>
                                        <p:tgtEl>
                                          <p:spTgt spid="150570"/>
                                        </p:tgtEl>
                                      </p:cBhvr>
                                    </p:animEffect>
                                  </p:childTnLst>
                                  <p:subTnLst>
                                    <p:audio>
                                      <p:cMediaNode>
                                        <p:cTn display="0" masterRel="sameClick">
                                          <p:stCondLst>
                                            <p:cond evt="begin" delay="0">
                                              <p:tn val="10"/>
                                            </p:cond>
                                          </p:stCondLst>
                                          <p:endCondLst>
                                            <p:cond evt="onStopAudio" delay="0">
                                              <p:tgtEl>
                                                <p:sldTgt/>
                                              </p:tgtEl>
                                            </p:cond>
                                          </p:endCondLst>
                                        </p:cTn>
                                        <p:tgtEl>
                                          <p:sndTgt r:embed="rId2" name="感叹时奏幻想空间.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感叹时奏幻想空间.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8"/>
                                        </p:tgtEl>
                                        <p:attrNameLst>
                                          <p:attrName>style.visibility</p:attrName>
                                        </p:attrNameLst>
                                      </p:cBhvr>
                                      <p:to>
                                        <p:strVal val="visible"/>
                                      </p:to>
                                    </p:set>
                                    <p:animEffect transition="in" filter="blinds(horizontal)">
                                      <p:cBhvr>
                                        <p:cTn id="27" dur="500"/>
                                        <p:tgtEl>
                                          <p:spTgt spid="1505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0571"/>
                                        </p:tgtEl>
                                        <p:attrNameLst>
                                          <p:attrName>style.visibility</p:attrName>
                                        </p:attrNameLst>
                                      </p:cBhvr>
                                      <p:to>
                                        <p:strVal val="visible"/>
                                      </p:to>
                                    </p:set>
                                    <p:animEffect transition="in" filter="blinds(vertical)">
                                      <p:cBhvr>
                                        <p:cTn id="32" dur="500"/>
                                        <p:tgtEl>
                                          <p:spTgt spid="150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nimBg="1" autoUpdateAnimBg="0"/>
      <p:bldP spid="150538" grpId="0" animBg="1" autoUpdateAnimBg="0"/>
      <p:bldP spid="150570" grpId="0" animBg="1" autoUpdateAnimBg="0"/>
      <p:bldP spid="15057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subTitle" idx="1"/>
          </p:nvPr>
        </p:nvSpPr>
        <p:spPr bwMode="auto">
          <a:xfrm>
            <a:off x="1600200" y="1066800"/>
            <a:ext cx="5562600" cy="533400"/>
          </a:xfrm>
          <a:ln>
            <a:miter lim="800000"/>
          </a:ln>
        </p:spPr>
        <p:txBody>
          <a:bodyPr vert="horz" wrap="square" lIns="91440" tIns="45720" rIns="91440" bIns="45720" numCol="1" anchor="t" anchorCtr="0" compatLnSpc="1"/>
          <a:lstStyle/>
          <a:p>
            <a:pPr eaLnBrk="1" hangingPunct="1">
              <a:defRPr/>
            </a:pPr>
            <a:r>
              <a:rPr lang="zh-CN" altLang="en-US" sz="2800" b="1">
                <a:solidFill>
                  <a:srgbClr val="000099"/>
                </a:solidFill>
                <a:effectLst>
                  <a:outerShdw blurRad="38100" dist="38100" dir="2700000" algn="tl">
                    <a:srgbClr val="C0C0C0"/>
                  </a:outerShdw>
                </a:effectLst>
                <a:cs typeface="+mn-cs"/>
              </a:rPr>
              <a:t>数据分配器的功能表</a:t>
            </a:r>
          </a:p>
        </p:txBody>
      </p:sp>
      <p:sp>
        <p:nvSpPr>
          <p:cNvPr id="151555" name="Rectangle 3"/>
          <p:cNvSpPr>
            <a:spLocks noChangeArrowheads="1"/>
          </p:cNvSpPr>
          <p:nvPr/>
        </p:nvSpPr>
        <p:spPr bwMode="auto">
          <a:xfrm>
            <a:off x="4572000" y="2362200"/>
            <a:ext cx="2743200" cy="519113"/>
          </a:xfrm>
          <a:prstGeom prst="rect">
            <a:avLst/>
          </a:prstGeom>
          <a:noFill/>
          <a:ln w="9525">
            <a:noFill/>
            <a:miter lim="800000"/>
          </a:ln>
          <a:effectLst/>
        </p:spPr>
        <p:txBody>
          <a:bodyPr>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3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2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1   </a:t>
            </a:r>
            <a:r>
              <a:rPr lang="en-US" altLang="zh-CN" sz="2800" b="1" i="1">
                <a:solidFill>
                  <a:srgbClr val="CC0000"/>
                </a:solidFill>
                <a:effectLst>
                  <a:outerShdw blurRad="38100" dist="38100" dir="2700000" algn="tl">
                    <a:srgbClr val="DDDDDD"/>
                  </a:outerShdw>
                </a:effectLst>
                <a:latin typeface="Times New Roman" panose="02020603050405020304" charset="0"/>
              </a:rPr>
              <a:t>Y</a:t>
            </a:r>
            <a:r>
              <a:rPr lang="en-US" altLang="zh-CN" sz="2800" b="1" baseline="-25000">
                <a:solidFill>
                  <a:srgbClr val="CC0000"/>
                </a:solidFill>
                <a:effectLst>
                  <a:outerShdw blurRad="38100" dist="38100" dir="2700000" algn="tl">
                    <a:srgbClr val="DDDDDD"/>
                  </a:outerShdw>
                </a:effectLst>
                <a:latin typeface="Times New Roman" panose="02020603050405020304" charset="0"/>
              </a:rPr>
              <a:t>0</a:t>
            </a:r>
          </a:p>
        </p:txBody>
      </p:sp>
      <p:grpSp>
        <p:nvGrpSpPr>
          <p:cNvPr id="173060" name="Group 4"/>
          <p:cNvGrpSpPr/>
          <p:nvPr/>
        </p:nvGrpSpPr>
        <p:grpSpPr bwMode="auto">
          <a:xfrm>
            <a:off x="1752600" y="1828800"/>
            <a:ext cx="5181600" cy="3581400"/>
            <a:chOff x="960" y="960"/>
            <a:chExt cx="3264" cy="2256"/>
          </a:xfrm>
        </p:grpSpPr>
        <p:sp>
          <p:nvSpPr>
            <p:cNvPr id="173061" name="Line 5"/>
            <p:cNvSpPr>
              <a:spLocks noChangeShapeType="1"/>
            </p:cNvSpPr>
            <p:nvPr/>
          </p:nvSpPr>
          <p:spPr bwMode="auto">
            <a:xfrm>
              <a:off x="1008" y="960"/>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2" name="Line 6"/>
            <p:cNvSpPr>
              <a:spLocks noChangeShapeType="1"/>
            </p:cNvSpPr>
            <p:nvPr/>
          </p:nvSpPr>
          <p:spPr bwMode="auto">
            <a:xfrm>
              <a:off x="1008" y="1296"/>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3" name="Line 7"/>
            <p:cNvSpPr>
              <a:spLocks noChangeShapeType="1"/>
            </p:cNvSpPr>
            <p:nvPr/>
          </p:nvSpPr>
          <p:spPr bwMode="auto">
            <a:xfrm>
              <a:off x="1008" y="3216"/>
              <a:ext cx="3168"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4" name="Line 8"/>
            <p:cNvSpPr>
              <a:spLocks noChangeShapeType="1"/>
            </p:cNvSpPr>
            <p:nvPr/>
          </p:nvSpPr>
          <p:spPr bwMode="auto">
            <a:xfrm>
              <a:off x="1584" y="960"/>
              <a:ext cx="0" cy="225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5" name="Line 9"/>
            <p:cNvSpPr>
              <a:spLocks noChangeShapeType="1"/>
            </p:cNvSpPr>
            <p:nvPr/>
          </p:nvSpPr>
          <p:spPr bwMode="auto">
            <a:xfrm>
              <a:off x="1008" y="1632"/>
              <a:ext cx="3120" cy="0"/>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73066" name="Line 10"/>
            <p:cNvSpPr>
              <a:spLocks noChangeShapeType="1"/>
            </p:cNvSpPr>
            <p:nvPr/>
          </p:nvSpPr>
          <p:spPr bwMode="auto">
            <a:xfrm>
              <a:off x="2640" y="960"/>
              <a:ext cx="0" cy="2256"/>
            </a:xfrm>
            <a:prstGeom prst="line">
              <a:avLst/>
            </a:prstGeom>
            <a:noFill/>
            <a:ln w="28575">
              <a:solidFill>
                <a:schemeClr val="tx1"/>
              </a:solidFill>
              <a:round/>
            </a:ln>
          </p:spPr>
          <p:txBody>
            <a:bodyPr anchor="ctr">
              <a:spAutoFit/>
            </a:bodyPr>
            <a:lstStyle/>
            <a:p>
              <a:endParaRPr lang="zh-CN" altLang="en-US">
                <a:latin typeface="Times New Roman" panose="02020603050405020304" charset="0"/>
              </a:endParaRPr>
            </a:p>
          </p:txBody>
        </p:sp>
        <p:sp>
          <p:nvSpPr>
            <p:cNvPr id="151563" name="Text Box 11"/>
            <p:cNvSpPr txBox="1">
              <a:spLocks noChangeArrowheads="1"/>
            </p:cNvSpPr>
            <p:nvPr/>
          </p:nvSpPr>
          <p:spPr bwMode="auto">
            <a:xfrm>
              <a:off x="960" y="960"/>
              <a:ext cx="576" cy="327"/>
            </a:xfrm>
            <a:prstGeom prst="rect">
              <a:avLst/>
            </a:prstGeom>
            <a:noFill/>
            <a:ln w="9525">
              <a:noFill/>
              <a:miter lim="800000"/>
            </a:ln>
            <a:effectLst/>
          </p:spPr>
          <p:txBody>
            <a:bodyPr>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使能</a:t>
              </a:r>
            </a:p>
          </p:txBody>
        </p:sp>
        <p:sp>
          <p:nvSpPr>
            <p:cNvPr id="151564" name="Rectangle 12"/>
            <p:cNvSpPr>
              <a:spLocks noChangeArrowheads="1"/>
            </p:cNvSpPr>
            <p:nvPr/>
          </p:nvSpPr>
          <p:spPr bwMode="auto">
            <a:xfrm>
              <a:off x="1776" y="960"/>
              <a:ext cx="734"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控   制</a:t>
              </a:r>
            </a:p>
          </p:txBody>
        </p:sp>
        <p:sp>
          <p:nvSpPr>
            <p:cNvPr id="151565" name="Rectangle 13"/>
            <p:cNvSpPr>
              <a:spLocks noChangeArrowheads="1"/>
            </p:cNvSpPr>
            <p:nvPr/>
          </p:nvSpPr>
          <p:spPr bwMode="auto">
            <a:xfrm>
              <a:off x="3072" y="960"/>
              <a:ext cx="958" cy="327"/>
            </a:xfrm>
            <a:prstGeom prst="rect">
              <a:avLst/>
            </a:prstGeom>
            <a:noFill/>
            <a:ln w="9525">
              <a:noFill/>
              <a:miter lim="800000"/>
            </a:ln>
            <a:effectLst/>
          </p:spPr>
          <p:txBody>
            <a:bodyPr wrap="none">
              <a:spAutoFit/>
            </a:bodyPr>
            <a:lstStyle/>
            <a:p>
              <a:pPr>
                <a:spcBef>
                  <a:spcPct val="50000"/>
                </a:spcBef>
                <a:defRPr/>
              </a:pPr>
              <a:r>
                <a:rPr lang="zh-CN" altLang="en-US" sz="2800" b="1">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rPr>
                <a:t>输       出</a:t>
              </a:r>
            </a:p>
          </p:txBody>
        </p:sp>
        <p:sp>
          <p:nvSpPr>
            <p:cNvPr id="151566" name="Text Box 14"/>
            <p:cNvSpPr txBox="1">
              <a:spLocks noChangeArrowheads="1"/>
            </p:cNvSpPr>
            <p:nvPr/>
          </p:nvSpPr>
          <p:spPr bwMode="auto">
            <a:xfrm>
              <a:off x="1152" y="1296"/>
              <a:ext cx="241" cy="327"/>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0000"/>
                  </a:solidFill>
                  <a:effectLst>
                    <a:outerShdw blurRad="38100" dist="38100" dir="2700000" algn="tl">
                      <a:srgbClr val="DDDDDD"/>
                    </a:outerShdw>
                  </a:effectLst>
                </a:rPr>
                <a:t>S</a:t>
              </a:r>
              <a:endParaRPr lang="en-US" altLang="zh-CN" sz="2800" b="1">
                <a:solidFill>
                  <a:srgbClr val="CC0000"/>
                </a:solidFill>
                <a:effectLst>
                  <a:outerShdw blurRad="38100" dist="38100" dir="2700000" algn="tl">
                    <a:srgbClr val="DDDDDD"/>
                  </a:outerShdw>
                </a:effectLst>
              </a:endParaRPr>
            </a:p>
          </p:txBody>
        </p:sp>
        <p:sp>
          <p:nvSpPr>
            <p:cNvPr id="173071" name="Line 15"/>
            <p:cNvSpPr>
              <a:spLocks noChangeShapeType="1"/>
            </p:cNvSpPr>
            <p:nvPr/>
          </p:nvSpPr>
          <p:spPr bwMode="auto">
            <a:xfrm>
              <a:off x="1152" y="1344"/>
              <a:ext cx="192" cy="0"/>
            </a:xfrm>
            <a:prstGeom prst="line">
              <a:avLst/>
            </a:prstGeom>
            <a:noFill/>
            <a:ln w="28575">
              <a:solidFill>
                <a:srgbClr val="CC0000"/>
              </a:solidFill>
              <a:round/>
            </a:ln>
          </p:spPr>
          <p:txBody>
            <a:bodyPr wrap="none" anchor="ctr">
              <a:spAutoFit/>
            </a:bodyPr>
            <a:lstStyle/>
            <a:p>
              <a:endParaRPr lang="zh-CN" altLang="en-US">
                <a:latin typeface="Times New Roman" panose="02020603050405020304" charset="0"/>
              </a:endParaRPr>
            </a:p>
          </p:txBody>
        </p:sp>
        <p:sp>
          <p:nvSpPr>
            <p:cNvPr id="151568" name="Text Box 16"/>
            <p:cNvSpPr txBox="1">
              <a:spLocks noChangeArrowheads="1"/>
            </p:cNvSpPr>
            <p:nvPr/>
          </p:nvSpPr>
          <p:spPr bwMode="auto">
            <a:xfrm>
              <a:off x="2160" y="1296"/>
              <a:ext cx="480" cy="327"/>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CC0000"/>
                  </a:solidFill>
                  <a:effectLst>
                    <a:outerShdw blurRad="38100" dist="38100" dir="2700000" algn="tl">
                      <a:srgbClr val="DDDDDD"/>
                    </a:outerShdw>
                  </a:effectLst>
                </a:rPr>
                <a:t>A</a:t>
              </a:r>
              <a:r>
                <a:rPr lang="en-US" altLang="zh-CN" sz="2800" b="1" baseline="-25000">
                  <a:solidFill>
                    <a:srgbClr val="CC0000"/>
                  </a:solidFill>
                  <a:effectLst>
                    <a:outerShdw blurRad="38100" dist="38100" dir="2700000" algn="tl">
                      <a:srgbClr val="DDDDDD"/>
                    </a:outerShdw>
                  </a:effectLst>
                </a:rPr>
                <a:t>0</a:t>
              </a:r>
              <a:endParaRPr lang="en-US" altLang="zh-CN" sz="2800" b="1">
                <a:solidFill>
                  <a:srgbClr val="CC0000"/>
                </a:solidFill>
                <a:effectLst>
                  <a:outerShdw blurRad="38100" dist="38100" dir="2700000" algn="tl">
                    <a:srgbClr val="DDDDDD"/>
                  </a:outerShdw>
                </a:effectLst>
              </a:endParaRPr>
            </a:p>
          </p:txBody>
        </p:sp>
        <p:sp>
          <p:nvSpPr>
            <p:cNvPr id="151569" name="Rectangle 17"/>
            <p:cNvSpPr>
              <a:spLocks noChangeArrowheads="1"/>
            </p:cNvSpPr>
            <p:nvPr/>
          </p:nvSpPr>
          <p:spPr bwMode="auto">
            <a:xfrm>
              <a:off x="1728" y="1296"/>
              <a:ext cx="341" cy="327"/>
            </a:xfrm>
            <a:prstGeom prst="rect">
              <a:avLst/>
            </a:prstGeom>
            <a:noFill/>
            <a:ln w="9525">
              <a:noFill/>
              <a:miter lim="800000"/>
            </a:ln>
            <a:effectLst/>
          </p:spPr>
          <p:txBody>
            <a:bodyPr wrap="none">
              <a:spAutoFit/>
            </a:bodyPr>
            <a:lstStyle/>
            <a:p>
              <a:pPr>
                <a:spcBef>
                  <a:spcPct val="50000"/>
                </a:spcBef>
              </a:pPr>
              <a:r>
                <a:rPr lang="en-US" altLang="zh-CN" sz="2800" b="1" i="1">
                  <a:solidFill>
                    <a:srgbClr val="CC0000"/>
                  </a:solidFill>
                  <a:effectLst>
                    <a:outerShdw blurRad="38100" dist="38100" dir="2700000" algn="tl">
                      <a:srgbClr val="DDDDDD"/>
                    </a:outerShdw>
                  </a:effectLst>
                  <a:latin typeface="Times New Roman" panose="02020603050405020304" charset="0"/>
                </a:rPr>
                <a:t>A</a:t>
              </a:r>
              <a:r>
                <a:rPr lang="en-US" altLang="zh-CN" sz="2800" b="1" baseline="-25000">
                  <a:solidFill>
                    <a:srgbClr val="CC0000"/>
                  </a:solidFill>
                  <a:effectLst>
                    <a:outerShdw blurRad="38100" dist="38100" dir="2700000" algn="tl">
                      <a:srgbClr val="DDDDDD"/>
                    </a:outerShdw>
                  </a:effectLst>
                  <a:latin typeface="Times New Roman" panose="02020603050405020304" charset="0"/>
                </a:rPr>
                <a:t>1</a:t>
              </a:r>
            </a:p>
          </p:txBody>
        </p:sp>
        <p:sp>
          <p:nvSpPr>
            <p:cNvPr id="151570" name="Text Box 18"/>
            <p:cNvSpPr txBox="1">
              <a:spLocks noChangeArrowheads="1"/>
            </p:cNvSpPr>
            <p:nvPr/>
          </p:nvSpPr>
          <p:spPr bwMode="auto">
            <a:xfrm>
              <a:off x="1152" y="1632"/>
              <a:ext cx="228" cy="327"/>
            </a:xfrm>
            <a:prstGeom prst="rect">
              <a:avLst/>
            </a:prstGeom>
            <a:noFill/>
            <a:ln w="9525">
              <a:noFill/>
              <a:miter lim="800000"/>
            </a:ln>
            <a:effec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006600"/>
                  </a:solidFill>
                  <a:effectLst>
                    <a:outerShdw blurRad="38100" dist="38100" dir="2700000" algn="tl">
                      <a:srgbClr val="DDDDDD"/>
                    </a:outerShdw>
                  </a:effectLst>
                </a:rPr>
                <a:t>1</a:t>
              </a:r>
            </a:p>
          </p:txBody>
        </p:sp>
        <p:sp>
          <p:nvSpPr>
            <p:cNvPr id="151571" name="Rectangle 19"/>
            <p:cNvSpPr>
              <a:spLocks noChangeArrowheads="1"/>
            </p:cNvSpPr>
            <p:nvPr/>
          </p:nvSpPr>
          <p:spPr bwMode="auto">
            <a:xfrm>
              <a:off x="2784"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72" name="Rectangle 20"/>
            <p:cNvSpPr>
              <a:spLocks noChangeArrowheads="1"/>
            </p:cNvSpPr>
            <p:nvPr/>
          </p:nvSpPr>
          <p:spPr bwMode="auto">
            <a:xfrm>
              <a:off x="1152"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73" name="Rectangle 21"/>
            <p:cNvSpPr>
              <a:spLocks noChangeArrowheads="1"/>
            </p:cNvSpPr>
            <p:nvPr/>
          </p:nvSpPr>
          <p:spPr bwMode="auto">
            <a:xfrm>
              <a:off x="1776"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4" name="Rectangle 22"/>
            <p:cNvSpPr>
              <a:spLocks noChangeArrowheads="1"/>
            </p:cNvSpPr>
            <p:nvPr/>
          </p:nvSpPr>
          <p:spPr bwMode="auto">
            <a:xfrm>
              <a:off x="2256"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5" name="Rectangle 23"/>
            <p:cNvSpPr>
              <a:spLocks noChangeArrowheads="1"/>
            </p:cNvSpPr>
            <p:nvPr/>
          </p:nvSpPr>
          <p:spPr bwMode="auto">
            <a:xfrm>
              <a:off x="1152"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76" name="Rectangle 24"/>
            <p:cNvSpPr>
              <a:spLocks noChangeArrowheads="1"/>
            </p:cNvSpPr>
            <p:nvPr/>
          </p:nvSpPr>
          <p:spPr bwMode="auto">
            <a:xfrm>
              <a:off x="1776"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77" name="Rectangle 25"/>
            <p:cNvSpPr>
              <a:spLocks noChangeArrowheads="1"/>
            </p:cNvSpPr>
            <p:nvPr/>
          </p:nvSpPr>
          <p:spPr bwMode="auto">
            <a:xfrm>
              <a:off x="2256"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78" name="Rectangle 26"/>
            <p:cNvSpPr>
              <a:spLocks noChangeArrowheads="1"/>
            </p:cNvSpPr>
            <p:nvPr/>
          </p:nvSpPr>
          <p:spPr bwMode="auto">
            <a:xfrm>
              <a:off x="1776"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79" name="Rectangle 27"/>
            <p:cNvSpPr>
              <a:spLocks noChangeArrowheads="1"/>
            </p:cNvSpPr>
            <p:nvPr/>
          </p:nvSpPr>
          <p:spPr bwMode="auto">
            <a:xfrm>
              <a:off x="2256"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0</a:t>
              </a:r>
            </a:p>
          </p:txBody>
        </p:sp>
        <p:sp>
          <p:nvSpPr>
            <p:cNvPr id="151580" name="Rectangle 28"/>
            <p:cNvSpPr>
              <a:spLocks noChangeArrowheads="1"/>
            </p:cNvSpPr>
            <p:nvPr/>
          </p:nvSpPr>
          <p:spPr bwMode="auto">
            <a:xfrm>
              <a:off x="1152"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81" name="Rectangle 29"/>
            <p:cNvSpPr>
              <a:spLocks noChangeArrowheads="1"/>
            </p:cNvSpPr>
            <p:nvPr/>
          </p:nvSpPr>
          <p:spPr bwMode="auto">
            <a:xfrm>
              <a:off x="1776"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82" name="Rectangle 30"/>
            <p:cNvSpPr>
              <a:spLocks noChangeArrowheads="1"/>
            </p:cNvSpPr>
            <p:nvPr/>
          </p:nvSpPr>
          <p:spPr bwMode="auto">
            <a:xfrm>
              <a:off x="2256"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0099"/>
                  </a:solidFill>
                  <a:effectLst>
                    <a:outerShdw blurRad="38100" dist="38100" dir="2700000" algn="tl">
                      <a:srgbClr val="DDDDDD"/>
                    </a:outerShdw>
                  </a:effectLst>
                  <a:latin typeface="Times New Roman" panose="02020603050405020304" charset="0"/>
                </a:rPr>
                <a:t>1</a:t>
              </a:r>
            </a:p>
          </p:txBody>
        </p:sp>
        <p:sp>
          <p:nvSpPr>
            <p:cNvPr id="151583" name="Rectangle 31"/>
            <p:cNvSpPr>
              <a:spLocks noChangeArrowheads="1"/>
            </p:cNvSpPr>
            <p:nvPr/>
          </p:nvSpPr>
          <p:spPr bwMode="auto">
            <a:xfrm>
              <a:off x="1152" y="2784"/>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FF0000"/>
                  </a:solidFill>
                  <a:effectLst>
                    <a:outerShdw blurRad="38100" dist="38100" dir="2700000" algn="tl">
                      <a:srgbClr val="DDDDDD"/>
                    </a:outerShdw>
                  </a:effectLst>
                  <a:latin typeface="Times New Roman" panose="02020603050405020304" charset="0"/>
                </a:rPr>
                <a:t>0</a:t>
              </a:r>
            </a:p>
          </p:txBody>
        </p:sp>
        <p:sp>
          <p:nvSpPr>
            <p:cNvPr id="151584" name="Rectangle 32"/>
            <p:cNvSpPr>
              <a:spLocks noChangeArrowheads="1"/>
            </p:cNvSpPr>
            <p:nvPr/>
          </p:nvSpPr>
          <p:spPr bwMode="auto">
            <a:xfrm>
              <a:off x="2784" y="2784"/>
              <a:ext cx="384" cy="327"/>
            </a:xfrm>
            <a:prstGeom prst="rect">
              <a:avLst/>
            </a:prstGeom>
            <a:noFill/>
            <a:ln w="9525">
              <a:noFill/>
              <a:miter lim="800000"/>
            </a:ln>
            <a:effectLst/>
          </p:spPr>
          <p:txBody>
            <a:bodyPr>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a:solidFill>
                  <a:srgbClr val="FF0000"/>
                </a:solidFill>
                <a:effectLst>
                  <a:outerShdw blurRad="38100" dist="38100" dir="2700000" algn="tl">
                    <a:srgbClr val="DDDDDD"/>
                  </a:outerShdw>
                </a:effectLst>
                <a:latin typeface="Times New Roman" panose="02020603050405020304" charset="0"/>
              </a:endParaRPr>
            </a:p>
          </p:txBody>
        </p:sp>
        <p:sp>
          <p:nvSpPr>
            <p:cNvPr id="151585" name="Rectangle 33"/>
            <p:cNvSpPr>
              <a:spLocks noChangeArrowheads="1"/>
            </p:cNvSpPr>
            <p:nvPr/>
          </p:nvSpPr>
          <p:spPr bwMode="auto">
            <a:xfrm>
              <a:off x="2784"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6" name="Rectangle 34"/>
            <p:cNvSpPr>
              <a:spLocks noChangeArrowheads="1"/>
            </p:cNvSpPr>
            <p:nvPr/>
          </p:nvSpPr>
          <p:spPr bwMode="auto">
            <a:xfrm>
              <a:off x="2784"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7" name="Rectangle 35"/>
            <p:cNvSpPr>
              <a:spLocks noChangeArrowheads="1"/>
            </p:cNvSpPr>
            <p:nvPr/>
          </p:nvSpPr>
          <p:spPr bwMode="auto">
            <a:xfrm>
              <a:off x="2784"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88" name="Rectangle 36"/>
            <p:cNvSpPr>
              <a:spLocks noChangeArrowheads="1"/>
            </p:cNvSpPr>
            <p:nvPr/>
          </p:nvSpPr>
          <p:spPr bwMode="auto">
            <a:xfrm>
              <a:off x="1788" y="1628"/>
              <a:ext cx="23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sym typeface="Symbol" panose="05050102010706020507" charset="0"/>
                </a:rPr>
                <a:t></a:t>
              </a:r>
              <a:endParaRPr lang="en-US" altLang="zh-CN" sz="2800" b="1">
                <a:solidFill>
                  <a:srgbClr val="006600"/>
                </a:solidFill>
                <a:effectLst>
                  <a:outerShdw blurRad="38100" dist="38100" dir="2700000" algn="tl">
                    <a:srgbClr val="DDDDDD"/>
                  </a:outerShdw>
                </a:effectLst>
                <a:latin typeface="Times New Roman" panose="02020603050405020304" charset="0"/>
              </a:endParaRPr>
            </a:p>
          </p:txBody>
        </p:sp>
        <p:sp>
          <p:nvSpPr>
            <p:cNvPr id="151589" name="Rectangle 37"/>
            <p:cNvSpPr>
              <a:spLocks noChangeArrowheads="1"/>
            </p:cNvSpPr>
            <p:nvPr/>
          </p:nvSpPr>
          <p:spPr bwMode="auto">
            <a:xfrm>
              <a:off x="2209" y="1616"/>
              <a:ext cx="23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sym typeface="Symbol" panose="05050102010706020507" charset="0"/>
                </a:rPr>
                <a:t></a:t>
              </a:r>
              <a:endParaRPr lang="en-US" altLang="zh-CN" sz="2800" b="1">
                <a:solidFill>
                  <a:srgbClr val="006600"/>
                </a:solidFill>
                <a:effectLst>
                  <a:outerShdw blurRad="38100" dist="38100" dir="2700000" algn="tl">
                    <a:srgbClr val="DDDDDD"/>
                  </a:outerShdw>
                </a:effectLst>
                <a:latin typeface="Times New Roman" panose="02020603050405020304" charset="0"/>
              </a:endParaRPr>
            </a:p>
          </p:txBody>
        </p:sp>
        <p:sp>
          <p:nvSpPr>
            <p:cNvPr id="151590" name="Rectangle 38"/>
            <p:cNvSpPr>
              <a:spLocks noChangeArrowheads="1"/>
            </p:cNvSpPr>
            <p:nvPr/>
          </p:nvSpPr>
          <p:spPr bwMode="auto">
            <a:xfrm>
              <a:off x="3120"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91" name="Rectangle 39"/>
            <p:cNvSpPr>
              <a:spLocks noChangeArrowheads="1"/>
            </p:cNvSpPr>
            <p:nvPr/>
          </p:nvSpPr>
          <p:spPr bwMode="auto">
            <a:xfrm>
              <a:off x="3120"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592" name="Rectangle 40"/>
            <p:cNvSpPr>
              <a:spLocks noChangeArrowheads="1"/>
            </p:cNvSpPr>
            <p:nvPr/>
          </p:nvSpPr>
          <p:spPr bwMode="auto">
            <a:xfrm>
              <a:off x="3120" y="2496"/>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sp>
          <p:nvSpPr>
            <p:cNvPr id="151593" name="Rectangle 41"/>
            <p:cNvSpPr>
              <a:spLocks noChangeArrowheads="1"/>
            </p:cNvSpPr>
            <p:nvPr/>
          </p:nvSpPr>
          <p:spPr bwMode="auto">
            <a:xfrm>
              <a:off x="3120"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4" name="Rectangle 42"/>
            <p:cNvSpPr>
              <a:spLocks noChangeArrowheads="1"/>
            </p:cNvSpPr>
            <p:nvPr/>
          </p:nvSpPr>
          <p:spPr bwMode="auto">
            <a:xfrm>
              <a:off x="3120"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5" name="Rectangle 43"/>
            <p:cNvSpPr>
              <a:spLocks noChangeArrowheads="1"/>
            </p:cNvSpPr>
            <p:nvPr/>
          </p:nvSpPr>
          <p:spPr bwMode="auto">
            <a:xfrm>
              <a:off x="3504"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596" name="Rectangle 44"/>
            <p:cNvSpPr>
              <a:spLocks noChangeArrowheads="1"/>
            </p:cNvSpPr>
            <p:nvPr/>
          </p:nvSpPr>
          <p:spPr bwMode="auto">
            <a:xfrm>
              <a:off x="3504"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597" name="Rectangle 45"/>
            <p:cNvSpPr>
              <a:spLocks noChangeArrowheads="1"/>
            </p:cNvSpPr>
            <p:nvPr/>
          </p:nvSpPr>
          <p:spPr bwMode="auto">
            <a:xfrm>
              <a:off x="3504"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598" name="Rectangle 46"/>
            <p:cNvSpPr>
              <a:spLocks noChangeArrowheads="1"/>
            </p:cNvSpPr>
            <p:nvPr/>
          </p:nvSpPr>
          <p:spPr bwMode="auto">
            <a:xfrm>
              <a:off x="3504" y="2208"/>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sp>
          <p:nvSpPr>
            <p:cNvPr id="151599" name="Rectangle 47"/>
            <p:cNvSpPr>
              <a:spLocks noChangeArrowheads="1"/>
            </p:cNvSpPr>
            <p:nvPr/>
          </p:nvSpPr>
          <p:spPr bwMode="auto">
            <a:xfrm>
              <a:off x="3504" y="1920"/>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0" name="Rectangle 48"/>
            <p:cNvSpPr>
              <a:spLocks noChangeArrowheads="1"/>
            </p:cNvSpPr>
            <p:nvPr/>
          </p:nvSpPr>
          <p:spPr bwMode="auto">
            <a:xfrm>
              <a:off x="3840" y="1632"/>
              <a:ext cx="228"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0</a:t>
              </a:r>
            </a:p>
          </p:txBody>
        </p:sp>
        <p:sp>
          <p:nvSpPr>
            <p:cNvPr id="151601" name="Rectangle 49"/>
            <p:cNvSpPr>
              <a:spLocks noChangeArrowheads="1"/>
            </p:cNvSpPr>
            <p:nvPr/>
          </p:nvSpPr>
          <p:spPr bwMode="auto">
            <a:xfrm>
              <a:off x="3840" y="2784"/>
              <a:ext cx="384" cy="327"/>
            </a:xfrm>
            <a:prstGeom prst="rect">
              <a:avLst/>
            </a:prstGeom>
            <a:noFill/>
            <a:ln w="9525">
              <a:noFill/>
              <a:miter lim="800000"/>
            </a:ln>
            <a:effectLst/>
          </p:spPr>
          <p:txBody>
            <a:bodyPr>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p>
          </p:txBody>
        </p:sp>
        <p:sp>
          <p:nvSpPr>
            <p:cNvPr id="151602" name="Rectangle 50"/>
            <p:cNvSpPr>
              <a:spLocks noChangeArrowheads="1"/>
            </p:cNvSpPr>
            <p:nvPr/>
          </p:nvSpPr>
          <p:spPr bwMode="auto">
            <a:xfrm>
              <a:off x="3840" y="2496"/>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3" name="Rectangle 51"/>
            <p:cNvSpPr>
              <a:spLocks noChangeArrowheads="1"/>
            </p:cNvSpPr>
            <p:nvPr/>
          </p:nvSpPr>
          <p:spPr bwMode="auto">
            <a:xfrm>
              <a:off x="3840" y="2208"/>
              <a:ext cx="228" cy="327"/>
            </a:xfrm>
            <a:prstGeom prst="rect">
              <a:avLst/>
            </a:prstGeom>
            <a:noFill/>
            <a:ln w="9525">
              <a:noFill/>
              <a:miter lim="800000"/>
            </a:ln>
            <a:effectLst/>
          </p:spPr>
          <p:txBody>
            <a:bodyPr wrap="none">
              <a:spAutoFit/>
            </a:bodyPr>
            <a:lstStyle/>
            <a:p>
              <a:pPr>
                <a:spcBef>
                  <a:spcPct val="50000"/>
                </a:spcBef>
              </a:pPr>
              <a:r>
                <a:rPr lang="en-US" altLang="zh-CN" sz="2800" b="1">
                  <a:solidFill>
                    <a:schemeClr val="accent2"/>
                  </a:solidFill>
                  <a:effectLst>
                    <a:outerShdw blurRad="38100" dist="38100" dir="2700000" algn="tl">
                      <a:srgbClr val="DDDDDD"/>
                    </a:outerShdw>
                  </a:effectLst>
                  <a:latin typeface="Times New Roman" panose="02020603050405020304" charset="0"/>
                </a:rPr>
                <a:t>0</a:t>
              </a:r>
              <a:endParaRPr lang="en-US" altLang="zh-CN" sz="2800" b="1" baseline="-25000">
                <a:solidFill>
                  <a:schemeClr val="accent2"/>
                </a:solidFill>
                <a:effectLst>
                  <a:outerShdw blurRad="38100" dist="38100" dir="2700000" algn="tl">
                    <a:srgbClr val="DDDDDD"/>
                  </a:outerShdw>
                </a:effectLst>
                <a:latin typeface="Times New Roman" panose="02020603050405020304" charset="0"/>
              </a:endParaRPr>
            </a:p>
          </p:txBody>
        </p:sp>
        <p:sp>
          <p:nvSpPr>
            <p:cNvPr id="151604" name="Rectangle 52"/>
            <p:cNvSpPr>
              <a:spLocks noChangeArrowheads="1"/>
            </p:cNvSpPr>
            <p:nvPr/>
          </p:nvSpPr>
          <p:spPr bwMode="auto">
            <a:xfrm>
              <a:off x="3840" y="1920"/>
              <a:ext cx="278" cy="327"/>
            </a:xfrm>
            <a:prstGeom prst="rect">
              <a:avLst/>
            </a:prstGeom>
            <a:noFill/>
            <a:ln w="9525">
              <a:noFill/>
              <a:miter lim="800000"/>
            </a:ln>
            <a:effectLst/>
          </p:spPr>
          <p:txBody>
            <a:bodyPr wrap="none">
              <a:spAutoFit/>
            </a:bodyPr>
            <a:lstStyle/>
            <a:p>
              <a:pPr>
                <a:spcBef>
                  <a:spcPct val="50000"/>
                </a:spcBef>
              </a:pPr>
              <a:r>
                <a:rPr lang="en-US" altLang="zh-CN" sz="2800" b="1" i="1">
                  <a:solidFill>
                    <a:srgbClr val="FF0000"/>
                  </a:solidFill>
                  <a:effectLst>
                    <a:outerShdw blurRad="38100" dist="38100" dir="2700000" algn="tl">
                      <a:srgbClr val="DDDDDD"/>
                    </a:outerShdw>
                  </a:effectLst>
                  <a:latin typeface="Times New Roman" panose="02020603050405020304" charset="0"/>
                </a:rPr>
                <a:t>D</a:t>
              </a:r>
              <a:endParaRPr lang="en-US" altLang="zh-CN" sz="2800" b="1" baseline="-25000">
                <a:solidFill>
                  <a:srgbClr val="FF0000"/>
                </a:solidFill>
                <a:effectLst>
                  <a:outerShdw blurRad="38100" dist="38100" dir="2700000" algn="tl">
                    <a:srgbClr val="DDDDDD"/>
                  </a:outerShdw>
                </a:effectLst>
                <a:latin typeface="Times New Roman" panose="02020603050405020304"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490538"/>
            <a:ext cx="9037637" cy="706437"/>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 </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利用中规模集成芯片设计组合逻辑电路</a:t>
            </a:r>
          </a:p>
        </p:txBody>
      </p:sp>
      <p:sp>
        <p:nvSpPr>
          <p:cNvPr id="86019" name="内容占位符 2"/>
          <p:cNvSpPr>
            <a:spLocks noGrp="1"/>
          </p:cNvSpPr>
          <p:nvPr>
            <p:ph idx="1"/>
          </p:nvPr>
        </p:nvSpPr>
        <p:spPr bwMode="auto">
          <a:xfrm>
            <a:off x="457200"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r>
              <a:rPr lang="zh-CN" altLang="en-US" b="1">
                <a:latin typeface="Times New Roman"/>
                <a:cs typeface="Times New Roman"/>
              </a:rPr>
              <a:t>如果需要实现的逻辑函数表达式与某种中规模集成器件的逻辑函数表达式形式上完全一致，则使用这种器件最方便。</a:t>
            </a:r>
          </a:p>
          <a:p>
            <a:pPr eaLnBrk="1" hangingPunct="1"/>
            <a:r>
              <a:rPr lang="zh-CN" altLang="en-US" b="1">
                <a:latin typeface="Times New Roman"/>
                <a:cs typeface="Times New Roman"/>
              </a:rPr>
              <a:t>如果需要实现的逻辑函数其变量数比中规模集成器件的输入变量少，则只需将中规模集成器件的多余输入端作适当的处理</a:t>
            </a:r>
            <a:r>
              <a:rPr lang="en-US" altLang="zh-CN" b="1">
                <a:latin typeface="Times New Roman"/>
                <a:cs typeface="Times New Roman"/>
              </a:rPr>
              <a:t>(</a:t>
            </a:r>
            <a:r>
              <a:rPr lang="zh-CN" altLang="en-US" b="1">
                <a:latin typeface="Times New Roman"/>
                <a:cs typeface="Times New Roman"/>
              </a:rPr>
              <a:t>固定为</a:t>
            </a:r>
            <a:r>
              <a:rPr lang="en-US" altLang="zh-CN" b="1">
                <a:latin typeface="Times New Roman"/>
                <a:cs typeface="Times New Roman"/>
              </a:rPr>
              <a:t>1</a:t>
            </a:r>
            <a:r>
              <a:rPr lang="zh-CN" altLang="en-US" b="1">
                <a:latin typeface="Times New Roman"/>
                <a:cs typeface="Times New Roman"/>
              </a:rPr>
              <a:t>或固定为</a:t>
            </a:r>
            <a:r>
              <a:rPr lang="en-US" altLang="zh-CN" b="1">
                <a:latin typeface="Times New Roman"/>
                <a:cs typeface="Times New Roman"/>
              </a:rPr>
              <a:t>0)</a:t>
            </a:r>
            <a:r>
              <a:rPr lang="zh-CN" altLang="en-US" b="1">
                <a:latin typeface="Times New Roman"/>
                <a:cs typeface="Times New Roman"/>
              </a:rPr>
              <a:t>。</a:t>
            </a:r>
          </a:p>
          <a:p>
            <a:pPr eaLnBrk="1" hangingPunct="1"/>
            <a:r>
              <a:rPr lang="zh-CN" altLang="en-US" b="1">
                <a:latin typeface="Times New Roman"/>
                <a:cs typeface="Times New Roman"/>
              </a:rPr>
              <a:t>如果需要实现的逻辑函数其变量数比中规模集成器件的输入变量多，则可通过将中规模集成器件进行扩展的方法来实现。</a:t>
            </a:r>
          </a:p>
          <a:p>
            <a:endParaRPr lang="zh-CN" altLang="en-US" b="1">
              <a:latin typeface="Times New Roman"/>
              <a:cs typeface="Times New Roman"/>
            </a:endParaRPr>
          </a:p>
        </p:txBody>
      </p:sp>
    </p:spTree>
    <p:extLst>
      <p:ext uri="{BB962C8B-B14F-4D97-AF65-F5344CB8AC3E}">
        <p14:creationId xmlns:p14="http://schemas.microsoft.com/office/powerpoint/2010/main" val="105557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0538"/>
            <a:ext cx="8229600" cy="850900"/>
          </a:xfrm>
        </p:spPr>
        <p:txBody>
          <a:bodyPr vert="horz" wrap="square" lIns="91440" tIns="45720" rIns="91440" bIns="45720" numCol="1" anchor="t" anchorCtr="0" compatLnSpc="1">
            <a:prstTxWarp prst="textNoShape">
              <a:avLst/>
            </a:prstTxWarp>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b="1" dirty="0">
              <a:solidFill>
                <a:srgbClr val="FF0000"/>
              </a:solidFill>
              <a:latin typeface="Times New Roman"/>
              <a:ea typeface="+mn-ea"/>
              <a:cs typeface="Times New Roman"/>
            </a:endParaRPr>
          </a:p>
        </p:txBody>
      </p:sp>
      <p:sp>
        <p:nvSpPr>
          <p:cNvPr id="3" name="内容占位符 2"/>
          <p:cNvSpPr>
            <a:spLocks noGrp="1"/>
          </p:cNvSpPr>
          <p:nvPr>
            <p:ph idx="1"/>
          </p:nvPr>
        </p:nvSpPr>
        <p:spPr/>
        <p:txBody>
          <a:bodyPr vert="horz" wrap="square" lIns="91440" tIns="45720" rIns="91440" bIns="45720" numCol="1" anchor="t" anchorCtr="0" compatLnSpc="1">
            <a:prstTxWarp prst="textNoShape">
              <a:avLst/>
            </a:prstTxWarp>
          </a:bodyPr>
          <a:lstStyle/>
          <a:p>
            <a:r>
              <a:rPr lang="zh-CN" altLang="en-US" sz="2800" b="1" dirty="0">
                <a:solidFill>
                  <a:srgbClr val="FF0000"/>
                </a:solidFill>
                <a:effectLst>
                  <a:outerShdw blurRad="38100" dist="38100" dir="2700000" algn="tl">
                    <a:srgbClr val="DDDDDD"/>
                  </a:outerShdw>
                </a:effectLst>
                <a:latin typeface="Times New Roman"/>
                <a:cs typeface="Times New Roman"/>
              </a:rPr>
              <a:t>利用译码器实现一组多输出函数</a:t>
            </a:r>
            <a:endParaRPr lang="en-US" altLang="zh-CN" sz="2800" b="1" dirty="0">
              <a:solidFill>
                <a:srgbClr val="FF0000"/>
              </a:solidFill>
              <a:effectLst>
                <a:outerShdw blurRad="38100" dist="38100" dir="2700000" algn="tl">
                  <a:srgbClr val="DDDDDD"/>
                </a:outerShdw>
              </a:effectLst>
              <a:latin typeface="Times New Roman"/>
              <a:cs typeface="Times New Roman"/>
            </a:endParaRPr>
          </a:p>
          <a:p>
            <a:endParaRPr lang="en-US" altLang="zh-CN" b="1" dirty="0">
              <a:latin typeface="Times New Roman"/>
              <a:cs typeface="Times New Roman"/>
            </a:endParaRPr>
          </a:p>
          <a:p>
            <a:endParaRPr lang="en-US" altLang="zh-CN" b="1" dirty="0">
              <a:latin typeface="Times New Roman"/>
              <a:cs typeface="Times New Roman"/>
            </a:endParaRPr>
          </a:p>
          <a:p>
            <a:endParaRPr lang="en-US" altLang="zh-CN" b="1" dirty="0">
              <a:latin typeface="Times New Roman"/>
              <a:cs typeface="Times New Roman"/>
            </a:endParaRPr>
          </a:p>
          <a:p>
            <a:pPr eaLnBrk="1" hangingPunct="1">
              <a:buFont typeface="Wingdings" charset="0"/>
              <a:buNone/>
            </a:pPr>
            <a:endParaRPr lang="en-US" altLang="zh-CN" sz="2800" b="1" dirty="0">
              <a:effectLst>
                <a:outerShdw blurRad="38100" dist="38100" dir="2700000" algn="tl">
                  <a:srgbClr val="DDDDDD"/>
                </a:outerShdw>
              </a:effectLst>
              <a:latin typeface="Times New Roman"/>
              <a:cs typeface="Times New Roman"/>
            </a:endParaRPr>
          </a:p>
          <a:p>
            <a:pPr eaLnBrk="1" hangingPunct="1">
              <a:buFont typeface="Wingdings" charset="0"/>
              <a:buNone/>
            </a:pPr>
            <a:r>
              <a:rPr lang="zh-CN" altLang="en-US" sz="2800" b="1" dirty="0">
                <a:effectLst>
                  <a:outerShdw blurRad="38100" dist="38100" dir="2700000" algn="tl">
                    <a:srgbClr val="DDDDDD"/>
                  </a:outerShdw>
                </a:effectLst>
                <a:latin typeface="Times New Roman"/>
                <a:cs typeface="Times New Roman"/>
              </a:rPr>
              <a:t>解 ：第一步  选取相应器件</a:t>
            </a:r>
          </a:p>
          <a:p>
            <a:pPr eaLnBrk="1" hangingPunct="1">
              <a:spcBef>
                <a:spcPts val="600"/>
              </a:spcBef>
              <a:buFont typeface="Wingdings" charset="0"/>
              <a:buNone/>
            </a:pPr>
            <a:r>
              <a:rPr lang="zh-CN" altLang="en-US" sz="2800" b="1" dirty="0">
                <a:latin typeface="Times New Roman"/>
                <a:cs typeface="Times New Roman"/>
              </a:rPr>
              <a:t>这是一组</a:t>
            </a:r>
            <a:r>
              <a:rPr lang="en-US" altLang="zh-CN" sz="2800" b="1" dirty="0">
                <a:latin typeface="Times New Roman"/>
                <a:cs typeface="Times New Roman"/>
              </a:rPr>
              <a:t>3</a:t>
            </a:r>
            <a:r>
              <a:rPr lang="zh-CN" altLang="en-US" sz="2800" b="1" dirty="0">
                <a:latin typeface="Times New Roman"/>
                <a:cs typeface="Times New Roman"/>
              </a:rPr>
              <a:t>变量的多输出函数，因此可选用</a:t>
            </a:r>
            <a:r>
              <a:rPr lang="en-US" altLang="zh-CN" sz="2800" b="1" dirty="0">
                <a:latin typeface="Times New Roman"/>
                <a:cs typeface="Times New Roman"/>
              </a:rPr>
              <a:t>3—8</a:t>
            </a:r>
            <a:r>
              <a:rPr lang="zh-CN" altLang="en-US" sz="2800" b="1" dirty="0">
                <a:latin typeface="Times New Roman"/>
                <a:cs typeface="Times New Roman"/>
              </a:rPr>
              <a:t>线译码器。</a:t>
            </a:r>
          </a:p>
          <a:p>
            <a:endParaRPr lang="zh-CN" altLang="en-US" b="1" dirty="0">
              <a:latin typeface="Times New Roman"/>
              <a:cs typeface="Times New Roman"/>
            </a:endParaRPr>
          </a:p>
        </p:txBody>
      </p:sp>
      <p:graphicFrame>
        <p:nvGraphicFramePr>
          <p:cNvPr id="87044" name="对象 3"/>
          <p:cNvGraphicFramePr>
            <a:graphicFrameLocks noChangeAspect="1"/>
          </p:cNvGraphicFramePr>
          <p:nvPr>
            <p:extLst>
              <p:ext uri="{D42A27DB-BD31-4B8C-83A1-F6EECF244321}">
                <p14:modId xmlns:p14="http://schemas.microsoft.com/office/powerpoint/2010/main" val="895929080"/>
              </p:ext>
            </p:extLst>
          </p:nvPr>
        </p:nvGraphicFramePr>
        <p:xfrm>
          <a:off x="2771775" y="2420938"/>
          <a:ext cx="3249613" cy="1871662"/>
        </p:xfrm>
        <a:graphic>
          <a:graphicData uri="http://schemas.openxmlformats.org/presentationml/2006/ole">
            <mc:AlternateContent xmlns:mc="http://schemas.openxmlformats.org/markup-compatibility/2006">
              <mc:Choice xmlns:v="urn:schemas-microsoft-com:vml" Requires="v">
                <p:oleObj spid="_x0000_s292880" name="公式" r:id="rId3" imgW="1256755" imgH="723586" progId="Equation.3">
                  <p:embed/>
                </p:oleObj>
              </mc:Choice>
              <mc:Fallback>
                <p:oleObj name="公式" r:id="rId3" imgW="1256755" imgH="72358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20938"/>
                        <a:ext cx="324961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7045" name="Picture 7"/>
          <p:cNvPicPr>
            <a:picLocks noChangeAspect="1" noChangeArrowheads="1"/>
          </p:cNvPicPr>
          <p:nvPr/>
        </p:nvPicPr>
        <p:blipFill>
          <a:blip r:embed="rId5">
            <a:extLst>
              <a:ext uri="{28A0092B-C50C-407E-A947-70E740481C1C}">
                <a14:useLocalDpi xmlns:a14="http://schemas.microsoft.com/office/drawing/2010/main" val="0"/>
              </a:ext>
            </a:extLst>
          </a:blip>
          <a:srcRect r="47583" b="-10417"/>
          <a:stretch>
            <a:fillRect/>
          </a:stretch>
        </p:blipFill>
        <p:spPr bwMode="gray">
          <a:xfrm>
            <a:off x="1190625" y="5373688"/>
            <a:ext cx="6769100" cy="1247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61744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vert="horz" wrap="square" lIns="91440" tIns="45720" rIns="91440" bIns="45720" numCol="1" anchor="t" anchorCtr="0" compatLnSpc="1">
            <a:prstTxWarp prst="textNoShape">
              <a:avLst/>
            </a:prstTxWarp>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sz="3600" dirty="0">
              <a:latin typeface="Times New Roman"/>
              <a:ea typeface="+mn-ea"/>
              <a:cs typeface="Times New Roman"/>
            </a:endParaRPr>
          </a:p>
        </p:txBody>
      </p:sp>
      <p:sp>
        <p:nvSpPr>
          <p:cNvPr id="4" name="Rectangle 3"/>
          <p:cNvSpPr txBox="1">
            <a:spLocks noRot="1" noChangeArrowheads="1"/>
          </p:cNvSpPr>
          <p:nvPr/>
        </p:nvSpPr>
        <p:spPr>
          <a:xfrm>
            <a:off x="547688" y="1341438"/>
            <a:ext cx="8153400" cy="4498975"/>
          </a:xfrm>
          <a:prstGeom prst="rect">
            <a:avLst/>
          </a:prstGeom>
        </p:spPr>
        <p:txBody>
          <a:bodyPr/>
          <a:lstStyle>
            <a:lvl1pPr marL="342900" indent="-342900"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Font typeface="Wingdings" charset="0"/>
              <a:buNone/>
            </a:pPr>
            <a:r>
              <a:rPr lang="zh-CN" altLang="en-US" sz="2800" b="1">
                <a:effectLst>
                  <a:outerShdw blurRad="38100" dist="38100" dir="2700000" algn="tl">
                    <a:srgbClr val="DDDDDD"/>
                  </a:outerShdw>
                </a:effectLst>
                <a:latin typeface="Times New Roman"/>
                <a:ea typeface="+mn-ea"/>
                <a:cs typeface="Times New Roman"/>
              </a:rPr>
              <a:t>第二步  将输出函数写成最小项标准型，并进行相</a:t>
            </a:r>
          </a:p>
          <a:p>
            <a:pPr eaLnBrk="1" hangingPunct="1">
              <a:spcBef>
                <a:spcPct val="20000"/>
              </a:spcBef>
              <a:buFont typeface="Wingdings" charset="0"/>
              <a:buNone/>
            </a:pPr>
            <a:r>
              <a:rPr lang="zh-CN" altLang="en-US" sz="2800" b="1">
                <a:effectLst>
                  <a:outerShdw blurRad="38100" dist="38100" dir="2700000" algn="tl">
                    <a:srgbClr val="DDDDDD"/>
                  </a:outerShdw>
                </a:effectLst>
                <a:latin typeface="Times New Roman"/>
                <a:ea typeface="+mn-ea"/>
                <a:cs typeface="Times New Roman"/>
              </a:rPr>
              <a:t>应变换。</a:t>
            </a:r>
          </a:p>
        </p:txBody>
      </p:sp>
      <p:graphicFrame>
        <p:nvGraphicFramePr>
          <p:cNvPr id="88068" name="Object 6"/>
          <p:cNvGraphicFramePr>
            <a:graphicFrameLocks noChangeAspect="1"/>
          </p:cNvGraphicFramePr>
          <p:nvPr>
            <p:extLst>
              <p:ext uri="{D42A27DB-BD31-4B8C-83A1-F6EECF244321}">
                <p14:modId xmlns:p14="http://schemas.microsoft.com/office/powerpoint/2010/main" val="3458630863"/>
              </p:ext>
            </p:extLst>
          </p:nvPr>
        </p:nvGraphicFramePr>
        <p:xfrm>
          <a:off x="395288" y="2408238"/>
          <a:ext cx="8459787" cy="1109662"/>
        </p:xfrm>
        <a:graphic>
          <a:graphicData uri="http://schemas.openxmlformats.org/presentationml/2006/ole">
            <mc:AlternateContent xmlns:mc="http://schemas.openxmlformats.org/markup-compatibility/2006">
              <mc:Choice xmlns:v="urn:schemas-microsoft-com:vml" Requires="v">
                <p:oleObj spid="_x0000_s293934" r:id="rId3" imgW="3632200" imgH="482600" progId="Equation.3">
                  <p:embed/>
                </p:oleObj>
              </mc:Choice>
              <mc:Fallback>
                <p:oleObj r:id="rId3" imgW="36322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08238"/>
                        <a:ext cx="8459787"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69" name="Object 9"/>
          <p:cNvGraphicFramePr>
            <a:graphicFrameLocks noChangeAspect="1"/>
          </p:cNvGraphicFramePr>
          <p:nvPr>
            <p:extLst>
              <p:ext uri="{D42A27DB-BD31-4B8C-83A1-F6EECF244321}">
                <p14:modId xmlns:p14="http://schemas.microsoft.com/office/powerpoint/2010/main" val="1199087428"/>
              </p:ext>
            </p:extLst>
          </p:nvPr>
        </p:nvGraphicFramePr>
        <p:xfrm>
          <a:off x="395288" y="3551238"/>
          <a:ext cx="8532812" cy="1108075"/>
        </p:xfrm>
        <a:graphic>
          <a:graphicData uri="http://schemas.openxmlformats.org/presentationml/2006/ole">
            <mc:AlternateContent xmlns:mc="http://schemas.openxmlformats.org/markup-compatibility/2006">
              <mc:Choice xmlns:v="urn:schemas-microsoft-com:vml" Requires="v">
                <p:oleObj spid="_x0000_s293935" r:id="rId5" imgW="3670300" imgH="482600" progId="Equation.3">
                  <p:embed/>
                </p:oleObj>
              </mc:Choice>
              <mc:Fallback>
                <p:oleObj r:id="rId5" imgW="36703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551238"/>
                        <a:ext cx="85328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0" name="Object 12"/>
          <p:cNvGraphicFramePr>
            <a:graphicFrameLocks noChangeAspect="1"/>
          </p:cNvGraphicFramePr>
          <p:nvPr>
            <p:extLst>
              <p:ext uri="{D42A27DB-BD31-4B8C-83A1-F6EECF244321}">
                <p14:modId xmlns:p14="http://schemas.microsoft.com/office/powerpoint/2010/main" val="2868141474"/>
              </p:ext>
            </p:extLst>
          </p:nvPr>
        </p:nvGraphicFramePr>
        <p:xfrm>
          <a:off x="395288" y="4846638"/>
          <a:ext cx="7489825" cy="1158875"/>
        </p:xfrm>
        <a:graphic>
          <a:graphicData uri="http://schemas.openxmlformats.org/presentationml/2006/ole">
            <mc:AlternateContent xmlns:mc="http://schemas.openxmlformats.org/markup-compatibility/2006">
              <mc:Choice xmlns:v="urn:schemas-microsoft-com:vml" Requires="v">
                <p:oleObj spid="_x0000_s293936" name="公式" r:id="rId7" imgW="3086100" imgH="482600" progId="Equation.3">
                  <p:embed/>
                </p:oleObj>
              </mc:Choice>
              <mc:Fallback>
                <p:oleObj name="公式" r:id="rId7" imgW="30861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846638"/>
                        <a:ext cx="74898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03623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900"/>
          </a:xfrm>
        </p:spPr>
        <p:txBody>
          <a:bodyPr vert="horz" wrap="square" lIns="91440" tIns="45720" rIns="91440" bIns="45720" numCol="1" anchor="t" anchorCtr="0" compatLnSpc="1">
            <a:prstTxWarp prst="textNoShape">
              <a:avLst/>
            </a:prstTxWarp>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7.10.1</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利用译码器来实现组合逻辑函数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57200" y="1279525"/>
            <a:ext cx="8229600" cy="4525963"/>
          </a:xfrm>
        </p:spPr>
        <p:txBody>
          <a:bodyPr vert="horz" wrap="square" lIns="91440" tIns="45720" rIns="91440" bIns="45720" numCol="1" anchor="t" anchorCtr="0" compatLnSpc="1">
            <a:prstTxWarp prst="textNoShape">
              <a:avLst/>
            </a:prstTxWarp>
          </a:bodyPr>
          <a:lstStyle/>
          <a:p>
            <a:pPr eaLnBrk="1" hangingPunct="1">
              <a:buFont typeface="Wingdings" charset="0"/>
              <a:buNone/>
            </a:pPr>
            <a:r>
              <a:rPr lang="zh-CN" altLang="en-US" sz="2800" b="1" dirty="0">
                <a:effectLst>
                  <a:outerShdw blurRad="38100" dist="38100" dir="2700000" algn="tl">
                    <a:srgbClr val="DDDDDD"/>
                  </a:outerShdw>
                </a:effectLst>
                <a:latin typeface="Times New Roman"/>
                <a:cs typeface="Times New Roman"/>
              </a:rPr>
              <a:t>第三步  函数对比实现</a:t>
            </a:r>
          </a:p>
          <a:p>
            <a:pPr>
              <a:spcBef>
                <a:spcPct val="0"/>
              </a:spcBef>
              <a:buFontTx/>
              <a:buNone/>
            </a:pPr>
            <a:r>
              <a:rPr lang="zh-CN" altLang="en-US" sz="2800" dirty="0">
                <a:latin typeface="Times New Roman"/>
                <a:cs typeface="Times New Roman"/>
              </a:rPr>
              <a:t>将输入变量</a:t>
            </a:r>
            <a:r>
              <a:rPr lang="en-US" altLang="zh-CN" sz="2800" i="1" dirty="0">
                <a:latin typeface="Times New Roman"/>
                <a:cs typeface="Times New Roman"/>
              </a:rPr>
              <a:t>A</a:t>
            </a:r>
            <a:r>
              <a:rPr lang="zh-CN" altLang="en-US" sz="2800" dirty="0">
                <a:latin typeface="Times New Roman"/>
                <a:cs typeface="Times New Roman"/>
              </a:rPr>
              <a:t>、</a:t>
            </a:r>
            <a:r>
              <a:rPr lang="en-US" altLang="zh-CN" sz="2800" i="1" dirty="0">
                <a:latin typeface="Times New Roman"/>
                <a:cs typeface="Times New Roman"/>
              </a:rPr>
              <a:t>B</a:t>
            </a:r>
            <a:r>
              <a:rPr lang="zh-CN" altLang="en-US" sz="2800" dirty="0">
                <a:latin typeface="Times New Roman"/>
                <a:cs typeface="Times New Roman"/>
              </a:rPr>
              <a:t>、</a:t>
            </a:r>
            <a:r>
              <a:rPr lang="en-US" altLang="zh-CN" sz="2800" i="1" dirty="0">
                <a:latin typeface="Times New Roman"/>
                <a:cs typeface="Times New Roman"/>
              </a:rPr>
              <a:t>C</a:t>
            </a:r>
            <a:r>
              <a:rPr lang="zh-CN" altLang="en-US" sz="2800" dirty="0">
                <a:latin typeface="Times New Roman"/>
                <a:cs typeface="Times New Roman"/>
              </a:rPr>
              <a:t>加到译码器的地址输入端</a:t>
            </a:r>
            <a:r>
              <a:rPr lang="en-US" altLang="zh-CN" sz="2800" i="1" dirty="0">
                <a:latin typeface="Times New Roman"/>
                <a:cs typeface="Times New Roman"/>
              </a:rPr>
              <a:t>A</a:t>
            </a:r>
            <a:r>
              <a:rPr lang="en-US" altLang="zh-CN" sz="2800" baseline="-25000" dirty="0">
                <a:latin typeface="Times New Roman"/>
                <a:cs typeface="Times New Roman"/>
              </a:rPr>
              <a:t>2</a:t>
            </a:r>
            <a:r>
              <a:rPr lang="zh-CN" altLang="en-US" sz="2800" dirty="0">
                <a:latin typeface="Times New Roman"/>
                <a:cs typeface="Times New Roman"/>
              </a:rPr>
              <a:t>、</a:t>
            </a:r>
            <a:r>
              <a:rPr lang="en-US" altLang="zh-CN" sz="2800" i="1" dirty="0">
                <a:latin typeface="Times New Roman"/>
                <a:cs typeface="Times New Roman"/>
              </a:rPr>
              <a:t>A</a:t>
            </a:r>
            <a:r>
              <a:rPr lang="en-US" altLang="zh-CN" sz="2800" baseline="-25000" dirty="0">
                <a:latin typeface="Times New Roman"/>
                <a:cs typeface="Times New Roman"/>
              </a:rPr>
              <a:t>1</a:t>
            </a:r>
            <a:r>
              <a:rPr lang="zh-CN" altLang="en-US" sz="2800" dirty="0">
                <a:latin typeface="Times New Roman"/>
                <a:cs typeface="Times New Roman"/>
              </a:rPr>
              <a:t>、</a:t>
            </a:r>
            <a:r>
              <a:rPr lang="en-US" altLang="zh-CN" sz="2800" i="1" dirty="0">
                <a:latin typeface="Times New Roman"/>
                <a:cs typeface="Times New Roman"/>
              </a:rPr>
              <a:t>A</a:t>
            </a:r>
            <a:r>
              <a:rPr lang="en-US" altLang="zh-CN" sz="2800" baseline="-25000" dirty="0">
                <a:latin typeface="Times New Roman"/>
                <a:cs typeface="Times New Roman"/>
              </a:rPr>
              <a:t>0</a:t>
            </a:r>
            <a:r>
              <a:rPr lang="zh-CN" altLang="en-US" sz="2800" dirty="0">
                <a:latin typeface="Times New Roman"/>
                <a:cs typeface="Times New Roman"/>
              </a:rPr>
              <a:t>，利用译码器的输出附加与非门，就可以实现逻辑函数</a:t>
            </a:r>
            <a:r>
              <a:rPr lang="en-US" altLang="zh-CN" sz="2800" i="1" dirty="0">
                <a:latin typeface="Times New Roman"/>
                <a:cs typeface="Times New Roman"/>
              </a:rPr>
              <a:t>F</a:t>
            </a:r>
            <a:r>
              <a:rPr lang="en-US" altLang="zh-CN" sz="2800" baseline="-25000" dirty="0">
                <a:latin typeface="Times New Roman"/>
                <a:cs typeface="Times New Roman"/>
              </a:rPr>
              <a:t>1</a:t>
            </a:r>
            <a:r>
              <a:rPr lang="zh-CN" altLang="en-US" sz="2800" dirty="0">
                <a:latin typeface="Times New Roman"/>
                <a:cs typeface="Times New Roman"/>
              </a:rPr>
              <a:t>、</a:t>
            </a:r>
            <a:r>
              <a:rPr lang="en-US" altLang="zh-CN" sz="2800" i="1" dirty="0">
                <a:latin typeface="Times New Roman"/>
                <a:cs typeface="Times New Roman"/>
              </a:rPr>
              <a:t>F</a:t>
            </a:r>
            <a:r>
              <a:rPr lang="en-US" altLang="zh-CN" sz="2800" baseline="-25000" dirty="0">
                <a:latin typeface="Times New Roman"/>
                <a:cs typeface="Times New Roman"/>
              </a:rPr>
              <a:t>2</a:t>
            </a:r>
            <a:r>
              <a:rPr lang="zh-CN" altLang="en-US" sz="2800" dirty="0">
                <a:latin typeface="Times New Roman"/>
                <a:cs typeface="Times New Roman"/>
              </a:rPr>
              <a:t>、</a:t>
            </a:r>
            <a:r>
              <a:rPr lang="en-US" altLang="zh-CN" sz="2800" i="1" dirty="0">
                <a:latin typeface="Times New Roman"/>
                <a:cs typeface="Times New Roman"/>
              </a:rPr>
              <a:t>F</a:t>
            </a:r>
            <a:r>
              <a:rPr lang="en-US" altLang="zh-CN" sz="2800" baseline="-25000" dirty="0">
                <a:latin typeface="Times New Roman"/>
                <a:cs typeface="Times New Roman"/>
              </a:rPr>
              <a:t>3</a:t>
            </a:r>
            <a:r>
              <a:rPr lang="zh-CN" altLang="en-US" sz="2800" dirty="0">
                <a:latin typeface="Times New Roman"/>
                <a:cs typeface="Times New Roman"/>
              </a:rPr>
              <a:t>。</a:t>
            </a:r>
          </a:p>
          <a:p>
            <a:endParaRPr lang="zh-CN" altLang="en-US" dirty="0">
              <a:latin typeface="Times New Roman"/>
              <a:cs typeface="Times New Roman"/>
            </a:endParaRPr>
          </a:p>
        </p:txBody>
      </p:sp>
      <p:pic>
        <p:nvPicPr>
          <p:cNvPr id="89092" name="Picture 4" descr="7D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3357563"/>
            <a:ext cx="3962400"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73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33400" y="657225"/>
            <a:ext cx="3009900" cy="519113"/>
          </a:xfrm>
          <a:prstGeom prst="rect">
            <a:avLst/>
          </a:prstGeom>
          <a:noFill/>
          <a:ln w="9525">
            <a:noFill/>
            <a:miter lim="800000"/>
          </a:ln>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a:t>
            </a:r>
          </a:p>
        </p:txBody>
      </p:sp>
      <p:grpSp>
        <p:nvGrpSpPr>
          <p:cNvPr id="2" name="Group 3"/>
          <p:cNvGrpSpPr/>
          <p:nvPr/>
        </p:nvGrpSpPr>
        <p:grpSpPr bwMode="auto">
          <a:xfrm>
            <a:off x="4191000" y="1066800"/>
            <a:ext cx="2209800" cy="579438"/>
            <a:chOff x="2592" y="672"/>
            <a:chExt cx="1392" cy="365"/>
          </a:xfrm>
        </p:grpSpPr>
        <p:sp>
          <p:nvSpPr>
            <p:cNvPr id="89092" name="Rectangle 4"/>
            <p:cNvSpPr>
              <a:spLocks noChangeArrowheads="1"/>
            </p:cNvSpPr>
            <p:nvPr/>
          </p:nvSpPr>
          <p:spPr bwMode="auto">
            <a:xfrm>
              <a:off x="2592" y="672"/>
              <a:ext cx="1376" cy="365"/>
            </a:xfrm>
            <a:prstGeom prst="rect">
              <a:avLst/>
            </a:prstGeom>
            <a:noFill/>
            <a:ln w="9525">
              <a:noFill/>
              <a:miter lim="800000"/>
            </a:ln>
          </p:spPr>
          <p:txBody>
            <a:bodyPr wrap="none">
              <a:spAutoFit/>
            </a:bodyPr>
            <a:lstStyle/>
            <a:p>
              <a:pPr>
                <a:spcBef>
                  <a:spcPct val="50000"/>
                </a:spcBef>
              </a:pPr>
              <a:r>
                <a:rPr lang="en-US" altLang="zh-CN" sz="3200" b="1" i="1">
                  <a:solidFill>
                    <a:srgbClr val="000099"/>
                  </a:solidFill>
                  <a:effectLst>
                    <a:outerShdw blurRad="38100" dist="38100" dir="2700000" algn="tl">
                      <a:srgbClr val="DDDDDD"/>
                    </a:outerShdw>
                  </a:effectLst>
                  <a:latin typeface="Times New Roman" panose="02020603050405020304" charset="0"/>
                </a:rPr>
                <a:t>Y= AB +AB</a:t>
              </a:r>
              <a:endParaRPr lang="en-US" altLang="zh-CN" sz="3600" b="1">
                <a:solidFill>
                  <a:srgbClr val="000099"/>
                </a:solidFill>
                <a:effectLst>
                  <a:outerShdw blurRad="38100" dist="38100" dir="2700000" algn="tl">
                    <a:srgbClr val="DDDDDD"/>
                  </a:outerShdw>
                </a:effectLst>
                <a:latin typeface="Times New Roman" panose="02020603050405020304" charset="0"/>
              </a:endParaRPr>
            </a:p>
          </p:txBody>
        </p:sp>
        <p:sp>
          <p:nvSpPr>
            <p:cNvPr id="112689" name="Line 5"/>
            <p:cNvSpPr>
              <a:spLocks noChangeShapeType="1"/>
            </p:cNvSpPr>
            <p:nvPr/>
          </p:nvSpPr>
          <p:spPr bwMode="auto">
            <a:xfrm>
              <a:off x="3792" y="720"/>
              <a:ext cx="19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2690" name="Line 6"/>
            <p:cNvSpPr>
              <a:spLocks noChangeShapeType="1"/>
            </p:cNvSpPr>
            <p:nvPr/>
          </p:nvSpPr>
          <p:spPr bwMode="auto">
            <a:xfrm>
              <a:off x="3600" y="720"/>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9095" name="Rectangle 7"/>
          <p:cNvSpPr>
            <a:spLocks noChangeArrowheads="1"/>
          </p:cNvSpPr>
          <p:nvPr/>
        </p:nvSpPr>
        <p:spPr bwMode="auto">
          <a:xfrm>
            <a:off x="609600" y="3962400"/>
            <a:ext cx="7848600" cy="2228850"/>
          </a:xfrm>
          <a:prstGeom prst="rect">
            <a:avLst/>
          </a:prstGeom>
          <a:noFill/>
          <a:ln w="9525">
            <a:noFill/>
            <a:miter lim="800000"/>
          </a:ln>
          <a:effectLst/>
        </p:spPr>
        <p:txBody>
          <a:bodyPr>
            <a:spAutoFit/>
          </a:bodyPr>
          <a:lstStyle/>
          <a:p>
            <a:pPr>
              <a:lnSpc>
                <a:spcPct val="120000"/>
              </a:lnSpc>
              <a:spcBef>
                <a:spcPct val="20000"/>
              </a:spcBef>
            </a:pPr>
            <a:r>
              <a:rPr lang="en-US" altLang="zh-CN" sz="2800" b="1">
                <a:solidFill>
                  <a:srgbClr val="006600"/>
                </a:solidFill>
                <a:effectLst>
                  <a:outerShdw blurRad="38100" dist="38100" dir="2700000" algn="tl">
                    <a:srgbClr val="DDDDDD"/>
                  </a:outerShdw>
                </a:effectLst>
                <a:latin typeface="Times New Roman" panose="02020603050405020304" charset="0"/>
              </a:rPr>
              <a:t>(3) </a:t>
            </a:r>
            <a:r>
              <a:rPr lang="zh-CN" altLang="en-US" sz="2800" b="1">
                <a:solidFill>
                  <a:srgbClr val="006600"/>
                </a:solidFill>
                <a:effectLst>
                  <a:outerShdw blurRad="38100" dist="38100" dir="2700000" algn="tl">
                    <a:srgbClr val="DDDDDD"/>
                  </a:outerShdw>
                </a:effectLst>
                <a:latin typeface="Times New Roman" panose="02020603050405020304" charset="0"/>
              </a:rPr>
              <a:t>分析逻辑功能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a:p>
            <a:pPr>
              <a:lnSpc>
                <a:spcPct val="120000"/>
              </a:lnSpc>
              <a:spcBef>
                <a:spcPct val="20000"/>
              </a:spcBef>
            </a:pPr>
            <a:r>
              <a:rPr lang="zh-CN" altLang="en-US" sz="2800" b="1">
                <a:solidFill>
                  <a:schemeClr val="accent2"/>
                </a:solidFill>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输入</a:t>
            </a:r>
            <a:r>
              <a:rPr lang="zh-CN" altLang="en-US" sz="2800" b="1">
                <a:solidFill>
                  <a:srgbClr val="FF3300"/>
                </a:solidFill>
                <a:effectLst>
                  <a:outerShdw blurRad="38100" dist="38100" dir="2700000" algn="tl">
                    <a:srgbClr val="DDDDDD"/>
                  </a:outerShdw>
                </a:effectLst>
                <a:latin typeface="Times New Roman" panose="02020603050405020304" charset="0"/>
              </a:rPr>
              <a:t>相同</a:t>
            </a:r>
            <a:r>
              <a:rPr lang="zh-CN" altLang="en-US" sz="2800" b="1">
                <a:effectLst>
                  <a:outerShdw blurRad="38100" dist="38100" dir="2700000" algn="tl">
                    <a:srgbClr val="DDDDDD"/>
                  </a:outerShdw>
                </a:effectLst>
                <a:latin typeface="Times New Roman" panose="02020603050405020304" charset="0"/>
              </a:rPr>
              <a:t>输出为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输入相异输出为</a:t>
            </a:r>
            <a:r>
              <a:rPr lang="zh-CN" altLang="en-US"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rgbClr val="FF3300"/>
                </a:solidFill>
                <a:effectLst>
                  <a:outerShdw blurRad="38100" dist="38100" dir="2700000" algn="tl">
                    <a:srgbClr val="DDDDDD"/>
                  </a:outerShdw>
                </a:effectLst>
                <a:latin typeface="Times New Roman" panose="02020603050405020304" charset="0"/>
              </a:rPr>
              <a:t>0”,</a:t>
            </a:r>
            <a:r>
              <a:rPr lang="zh-CN" altLang="en-US" sz="2800" b="1">
                <a:effectLst>
                  <a:outerShdw blurRad="38100" dist="38100" dir="2700000" algn="tl">
                    <a:srgbClr val="DDDDDD"/>
                  </a:outerShdw>
                </a:effectLst>
                <a:latin typeface="Times New Roman" panose="02020603050405020304" charset="0"/>
              </a:rPr>
              <a:t>称为“判一致电路”</a:t>
            </a:r>
            <a:r>
              <a:rPr lang="en-US" altLang="zh-CN" sz="2800" b="1">
                <a:solidFill>
                  <a:srgbClr val="FF3300"/>
                </a:solidFill>
                <a:effectLst>
                  <a:outerShdw blurRad="38100" dist="38100" dir="2700000" algn="tl">
                    <a:srgbClr val="DDDDDD"/>
                  </a:outerShdw>
                </a:effectLst>
                <a:latin typeface="Times New Roman" panose="02020603050405020304" charset="0"/>
              </a:rPr>
              <a:t>(“</a:t>
            </a:r>
            <a:r>
              <a:rPr lang="zh-CN" altLang="en-US" sz="2800" b="1">
                <a:solidFill>
                  <a:srgbClr val="FF3300"/>
                </a:solidFill>
                <a:effectLst>
                  <a:outerShdw blurRad="38100" dist="38100" dir="2700000" algn="tl">
                    <a:srgbClr val="DDDDDD"/>
                  </a:outerShdw>
                </a:effectLst>
                <a:latin typeface="Times New Roman" panose="02020603050405020304" charset="0"/>
              </a:rPr>
              <a:t>同或门”</a:t>
            </a:r>
            <a:r>
              <a:rPr lang="en-US" altLang="zh-CN" sz="2800" b="1">
                <a:solidFill>
                  <a:srgbClr val="FF3300"/>
                </a:solidFill>
                <a:effectLst>
                  <a:outerShdw blurRad="38100" dist="38100" dir="2700000" algn="tl">
                    <a:srgbClr val="DDDDDD"/>
                  </a:outerShdw>
                </a:effectLst>
                <a:latin typeface="Times New Roman" panose="02020603050405020304" charset="0"/>
              </a:rPr>
              <a:t>)</a:t>
            </a:r>
            <a:r>
              <a:rPr lang="en-US" altLang="zh-CN" sz="2800" b="1">
                <a:solidFill>
                  <a:schemeClr val="accent2"/>
                </a:solidFill>
                <a:effectLst>
                  <a:outerShdw blurRad="38100" dist="38100" dir="2700000" algn="tl">
                    <a:srgbClr val="DDDDDD"/>
                  </a:outerShdw>
                </a:effectLst>
                <a:latin typeface="Times New Roman" panose="02020603050405020304" charset="0"/>
              </a:rPr>
              <a:t> </a:t>
            </a:r>
            <a:r>
              <a:rPr lang="en-US" altLang="zh-CN" sz="2800" b="1">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可用于判断各输入端的状态是否相同。</a:t>
            </a:r>
            <a:endParaRPr lang="zh-CN" altLang="en-US" sz="2800" b="1">
              <a:solidFill>
                <a:srgbClr val="006600"/>
              </a:solidFill>
              <a:effectLst>
                <a:outerShdw blurRad="38100" dist="38100" dir="2700000" algn="tl">
                  <a:srgbClr val="DDDDDD"/>
                </a:outerShdw>
              </a:effectLst>
              <a:latin typeface="Times New Roman" panose="02020603050405020304" charset="0"/>
            </a:endParaRPr>
          </a:p>
        </p:txBody>
      </p:sp>
      <p:grpSp>
        <p:nvGrpSpPr>
          <p:cNvPr id="3" name="Group 8"/>
          <p:cNvGrpSpPr/>
          <p:nvPr/>
        </p:nvGrpSpPr>
        <p:grpSpPr bwMode="auto">
          <a:xfrm>
            <a:off x="4419600" y="1782763"/>
            <a:ext cx="1263650" cy="579437"/>
            <a:chOff x="2808" y="799"/>
            <a:chExt cx="796" cy="365"/>
          </a:xfrm>
        </p:grpSpPr>
        <p:sp>
          <p:nvSpPr>
            <p:cNvPr id="112685" name="Rectangle 9"/>
            <p:cNvSpPr>
              <a:spLocks noChangeArrowheads="1"/>
            </p:cNvSpPr>
            <p:nvPr/>
          </p:nvSpPr>
          <p:spPr bwMode="auto">
            <a:xfrm>
              <a:off x="2808" y="799"/>
              <a:ext cx="796"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   B</a:t>
              </a:r>
            </a:p>
          </p:txBody>
        </p:sp>
        <p:sp>
          <p:nvSpPr>
            <p:cNvPr id="112686" name="AutoShape 10"/>
            <p:cNvSpPr>
              <a:spLocks noChangeArrowheads="1"/>
            </p:cNvSpPr>
            <p:nvPr/>
          </p:nvSpPr>
          <p:spPr bwMode="auto">
            <a:xfrm>
              <a:off x="3192" y="895"/>
              <a:ext cx="192" cy="192"/>
            </a:xfrm>
            <a:prstGeom prst="flowChartOr">
              <a:avLst/>
            </a:prstGeom>
            <a:noFill/>
            <a:ln w="28575">
              <a:solidFill>
                <a:srgbClr val="000099"/>
              </a:solidFill>
              <a:round/>
            </a:ln>
          </p:spPr>
          <p:txBody>
            <a:bodyPr wrap="none" anchor="ctr"/>
            <a:lstStyle/>
            <a:p>
              <a:pPr algn="ctr">
                <a:spcBef>
                  <a:spcPct val="50000"/>
                </a:spcBef>
              </a:pPr>
              <a:endParaRPr lang="zh-CN" sz="3200" b="1" i="1">
                <a:solidFill>
                  <a:srgbClr val="000099"/>
                </a:solidFill>
                <a:latin typeface="Times New Roman" panose="02020603050405020304" charset="0"/>
              </a:endParaRPr>
            </a:p>
          </p:txBody>
        </p:sp>
        <p:sp>
          <p:nvSpPr>
            <p:cNvPr id="112687" name="Line 11"/>
            <p:cNvSpPr>
              <a:spLocks noChangeShapeType="1"/>
            </p:cNvSpPr>
            <p:nvPr/>
          </p:nvSpPr>
          <p:spPr bwMode="auto">
            <a:xfrm>
              <a:off x="3048" y="847"/>
              <a:ext cx="48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sp>
        <p:nvSpPr>
          <p:cNvPr id="89100" name="AutoShape 12" descr="白色大理石"/>
          <p:cNvSpPr>
            <a:spLocks noChangeArrowheads="1"/>
          </p:cNvSpPr>
          <p:nvPr/>
        </p:nvSpPr>
        <p:spPr bwMode="auto">
          <a:xfrm>
            <a:off x="6629400" y="838200"/>
            <a:ext cx="1447800" cy="685800"/>
          </a:xfrm>
          <a:prstGeom prst="cloudCallout">
            <a:avLst>
              <a:gd name="adj1" fmla="val -52523"/>
              <a:gd name="adj2" fmla="val 104167"/>
            </a:avLst>
          </a:prstGeom>
          <a:blipFill dpi="0" rotWithShape="0">
            <a:blip r:embed="rId3"/>
            <a:srcRect/>
            <a:tile tx="0" ty="0" sx="100000" sy="100000" flip="none" algn="tl"/>
          </a:blipFill>
          <a:ln w="28575">
            <a:solidFill>
              <a:srgbClr val="006600"/>
            </a:solidFill>
            <a:round/>
          </a:ln>
        </p:spPr>
        <p:txBody>
          <a:bodyPr wrap="none" anchor="ctr"/>
          <a:lstStyle/>
          <a:p>
            <a:pPr algn="ctr">
              <a:spcBef>
                <a:spcPct val="50000"/>
              </a:spcBef>
            </a:pPr>
            <a:r>
              <a:rPr lang="zh-CN" altLang="en-US" b="1">
                <a:solidFill>
                  <a:srgbClr val="FF3300"/>
                </a:solidFill>
                <a:effectLst>
                  <a:outerShdw blurRad="38100" dist="38100" dir="2700000" algn="tl">
                    <a:srgbClr val="DDDDDD"/>
                  </a:outerShdw>
                </a:effectLst>
                <a:latin typeface="Times New Roman" panose="02020603050405020304" charset="0"/>
              </a:rPr>
              <a:t>逻辑式</a:t>
            </a:r>
          </a:p>
        </p:txBody>
      </p:sp>
      <p:grpSp>
        <p:nvGrpSpPr>
          <p:cNvPr id="4" name="Group 13"/>
          <p:cNvGrpSpPr/>
          <p:nvPr/>
        </p:nvGrpSpPr>
        <p:grpSpPr bwMode="auto">
          <a:xfrm>
            <a:off x="4343400" y="2514600"/>
            <a:ext cx="3221038" cy="1784350"/>
            <a:chOff x="2784" y="1315"/>
            <a:chExt cx="2029" cy="1124"/>
          </a:xfrm>
        </p:grpSpPr>
        <p:sp>
          <p:nvSpPr>
            <p:cNvPr id="112672" name="Line 14"/>
            <p:cNvSpPr>
              <a:spLocks noChangeShapeType="1"/>
            </p:cNvSpPr>
            <p:nvPr/>
          </p:nvSpPr>
          <p:spPr bwMode="auto">
            <a:xfrm>
              <a:off x="3120" y="1555"/>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3" name="Line 15"/>
            <p:cNvSpPr>
              <a:spLocks noChangeShapeType="1"/>
            </p:cNvSpPr>
            <p:nvPr/>
          </p:nvSpPr>
          <p:spPr bwMode="auto">
            <a:xfrm>
              <a:off x="4224" y="1699"/>
              <a:ext cx="33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4" name="Rectangle 16"/>
            <p:cNvSpPr>
              <a:spLocks noChangeArrowheads="1"/>
            </p:cNvSpPr>
            <p:nvPr/>
          </p:nvSpPr>
          <p:spPr bwMode="auto">
            <a:xfrm>
              <a:off x="3552" y="1315"/>
              <a:ext cx="576" cy="768"/>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12675" name="Line 17"/>
            <p:cNvSpPr>
              <a:spLocks noChangeShapeType="1"/>
            </p:cNvSpPr>
            <p:nvPr/>
          </p:nvSpPr>
          <p:spPr bwMode="auto">
            <a:xfrm>
              <a:off x="3120" y="1843"/>
              <a:ext cx="4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76" name="Oval 18"/>
            <p:cNvSpPr>
              <a:spLocks noChangeArrowheads="1"/>
            </p:cNvSpPr>
            <p:nvPr/>
          </p:nvSpPr>
          <p:spPr bwMode="auto">
            <a:xfrm>
              <a:off x="4560" y="1681"/>
              <a:ext cx="48" cy="47"/>
            </a:xfrm>
            <a:prstGeom prst="ellipse">
              <a:avLst/>
            </a:prstGeom>
            <a:noFill/>
            <a:ln w="28575">
              <a:solidFill>
                <a:schemeClr val="tx1"/>
              </a:solidFill>
              <a:round/>
            </a:ln>
          </p:spPr>
          <p:txBody>
            <a:bodyPr wrap="none" anchor="ctr"/>
            <a:lstStyle/>
            <a:p>
              <a:pPr algn="ctr">
                <a:spcBef>
                  <a:spcPct val="50000"/>
                </a:spcBef>
              </a:pPr>
              <a:endParaRPr lang="zh-CN" sz="3200" b="1">
                <a:solidFill>
                  <a:schemeClr val="bg1"/>
                </a:solidFill>
                <a:latin typeface="Times New Roman" panose="02020603050405020304" charset="0"/>
              </a:endParaRPr>
            </a:p>
          </p:txBody>
        </p:sp>
        <p:sp>
          <p:nvSpPr>
            <p:cNvPr id="112677" name="Text Box 19"/>
            <p:cNvSpPr txBox="1">
              <a:spLocks noChangeArrowheads="1"/>
            </p:cNvSpPr>
            <p:nvPr/>
          </p:nvSpPr>
          <p:spPr bwMode="auto">
            <a:xfrm>
              <a:off x="3600" y="1411"/>
              <a:ext cx="48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chemeClr val="accent2"/>
                  </a:solidFill>
                </a:rPr>
                <a:t> </a:t>
              </a:r>
              <a:r>
                <a:rPr lang="en-US" altLang="zh-CN" sz="2800" b="1">
                  <a:solidFill>
                    <a:schemeClr val="tx2"/>
                  </a:solidFill>
                </a:rPr>
                <a:t>=1</a:t>
              </a:r>
              <a:endParaRPr lang="en-US" altLang="zh-CN" sz="3200" b="1">
                <a:solidFill>
                  <a:srgbClr val="CC0000"/>
                </a:solidFill>
              </a:endParaRPr>
            </a:p>
          </p:txBody>
        </p:sp>
        <p:sp>
          <p:nvSpPr>
            <p:cNvPr id="112678" name="Rectangle 20"/>
            <p:cNvSpPr>
              <a:spLocks noChangeArrowheads="1"/>
            </p:cNvSpPr>
            <p:nvPr/>
          </p:nvSpPr>
          <p:spPr bwMode="auto">
            <a:xfrm>
              <a:off x="2784" y="1374"/>
              <a:ext cx="265"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A</a:t>
              </a:r>
            </a:p>
          </p:txBody>
        </p:sp>
        <p:sp>
          <p:nvSpPr>
            <p:cNvPr id="112679" name="Rectangle 21"/>
            <p:cNvSpPr>
              <a:spLocks noChangeArrowheads="1"/>
            </p:cNvSpPr>
            <p:nvPr/>
          </p:nvSpPr>
          <p:spPr bwMode="auto">
            <a:xfrm>
              <a:off x="2784" y="1662"/>
              <a:ext cx="265"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B</a:t>
              </a:r>
            </a:p>
          </p:txBody>
        </p:sp>
        <p:sp>
          <p:nvSpPr>
            <p:cNvPr id="112680" name="Rectangle 22"/>
            <p:cNvSpPr>
              <a:spLocks noChangeArrowheads="1"/>
            </p:cNvSpPr>
            <p:nvPr/>
          </p:nvSpPr>
          <p:spPr bwMode="auto">
            <a:xfrm>
              <a:off x="4560" y="1518"/>
              <a:ext cx="253" cy="327"/>
            </a:xfrm>
            <a:prstGeom prst="rect">
              <a:avLst/>
            </a:prstGeom>
            <a:noFill/>
            <a:ln>
              <a:noFill/>
            </a:ln>
          </p:spPr>
          <p:txBody>
            <a:bodyPr wrap="none">
              <a:spAutoFit/>
            </a:bodyPr>
            <a:lstStyle/>
            <a:p>
              <a:pPr>
                <a:spcBef>
                  <a:spcPct val="50000"/>
                </a:spcBef>
              </a:pPr>
              <a:r>
                <a:rPr lang="en-US" altLang="zh-CN" sz="2800" b="1" i="1">
                  <a:solidFill>
                    <a:schemeClr val="tx2"/>
                  </a:solidFill>
                  <a:latin typeface="Times New Roman" panose="02020603050405020304" charset="0"/>
                </a:rPr>
                <a:t>Y</a:t>
              </a:r>
            </a:p>
          </p:txBody>
        </p:sp>
        <p:sp>
          <p:nvSpPr>
            <p:cNvPr id="112681" name="Rectangle 23"/>
            <p:cNvSpPr>
              <a:spLocks noChangeArrowheads="1"/>
            </p:cNvSpPr>
            <p:nvPr/>
          </p:nvSpPr>
          <p:spPr bwMode="auto">
            <a:xfrm>
              <a:off x="3360" y="2112"/>
              <a:ext cx="1152" cy="327"/>
            </a:xfrm>
            <a:prstGeom prst="rect">
              <a:avLst/>
            </a:prstGeom>
            <a:noFill/>
            <a:ln>
              <a:noFill/>
            </a:ln>
          </p:spPr>
          <p:txBody>
            <a:bodyPr>
              <a:spAutoFit/>
            </a:bodyPr>
            <a:lstStyle/>
            <a:p>
              <a:pPr>
                <a:spcBef>
                  <a:spcPct val="50000"/>
                </a:spcBef>
              </a:pPr>
              <a:r>
                <a:rPr lang="zh-CN" altLang="en-US" sz="2800" b="1">
                  <a:solidFill>
                    <a:srgbClr val="CC0000"/>
                  </a:solidFill>
                  <a:latin typeface="Times New Roman" panose="02020603050405020304" charset="0"/>
                </a:rPr>
                <a:t>逻辑符号</a:t>
              </a:r>
              <a:endParaRPr lang="zh-CN" altLang="en-US" sz="2800" b="1">
                <a:solidFill>
                  <a:schemeClr val="bg1"/>
                </a:solidFill>
                <a:latin typeface="Times New Roman" panose="02020603050405020304" charset="0"/>
              </a:endParaRPr>
            </a:p>
          </p:txBody>
        </p:sp>
        <p:sp>
          <p:nvSpPr>
            <p:cNvPr id="112682" name="Oval 24"/>
            <p:cNvSpPr>
              <a:spLocks noChangeArrowheads="1"/>
            </p:cNvSpPr>
            <p:nvPr/>
          </p:nvSpPr>
          <p:spPr bwMode="auto">
            <a:xfrm>
              <a:off x="4128" y="1651"/>
              <a:ext cx="96" cy="96"/>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12683" name="Oval 25"/>
            <p:cNvSpPr>
              <a:spLocks noChangeArrowheads="1"/>
            </p:cNvSpPr>
            <p:nvPr/>
          </p:nvSpPr>
          <p:spPr bwMode="auto">
            <a:xfrm>
              <a:off x="3072" y="1536"/>
              <a:ext cx="48" cy="47"/>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84" name="Oval 26"/>
            <p:cNvSpPr>
              <a:spLocks noChangeArrowheads="1"/>
            </p:cNvSpPr>
            <p:nvPr/>
          </p:nvSpPr>
          <p:spPr bwMode="auto">
            <a:xfrm>
              <a:off x="3072" y="1824"/>
              <a:ext cx="48" cy="47"/>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5" name="Group 27"/>
          <p:cNvGrpSpPr/>
          <p:nvPr/>
        </p:nvGrpSpPr>
        <p:grpSpPr bwMode="auto">
          <a:xfrm>
            <a:off x="5715000" y="1782763"/>
            <a:ext cx="1263650" cy="579437"/>
            <a:chOff x="3624" y="799"/>
            <a:chExt cx="796" cy="365"/>
          </a:xfrm>
        </p:grpSpPr>
        <p:sp>
          <p:nvSpPr>
            <p:cNvPr id="112669" name="Rectangle 28"/>
            <p:cNvSpPr>
              <a:spLocks noChangeArrowheads="1"/>
            </p:cNvSpPr>
            <p:nvPr/>
          </p:nvSpPr>
          <p:spPr bwMode="auto">
            <a:xfrm>
              <a:off x="3624" y="799"/>
              <a:ext cx="796" cy="365"/>
            </a:xfrm>
            <a:prstGeom prst="rect">
              <a:avLst/>
            </a:prstGeom>
            <a:noFill/>
            <a:ln>
              <a:noFill/>
            </a:ln>
          </p:spPr>
          <p:txBody>
            <a:bodyPr wrap="none">
              <a:spAutoFit/>
            </a:bodyPr>
            <a:lstStyle/>
            <a:p>
              <a:pPr>
                <a:spcBef>
                  <a:spcPct val="50000"/>
                </a:spcBef>
              </a:pPr>
              <a:r>
                <a:rPr lang="en-US" altLang="zh-CN" sz="32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   B</a:t>
              </a:r>
              <a:endParaRPr lang="en-US" altLang="zh-CN" sz="3200" b="1">
                <a:solidFill>
                  <a:srgbClr val="000099"/>
                </a:solidFill>
                <a:latin typeface="Times New Roman" panose="02020603050405020304" charset="0"/>
              </a:endParaRPr>
            </a:p>
          </p:txBody>
        </p:sp>
        <p:sp>
          <p:nvSpPr>
            <p:cNvPr id="112670" name="Oval 29"/>
            <p:cNvSpPr>
              <a:spLocks noChangeArrowheads="1"/>
            </p:cNvSpPr>
            <p:nvPr/>
          </p:nvSpPr>
          <p:spPr bwMode="auto">
            <a:xfrm>
              <a:off x="4008" y="895"/>
              <a:ext cx="192" cy="192"/>
            </a:xfrm>
            <a:prstGeom prst="ellipse">
              <a:avLst/>
            </a:prstGeom>
            <a:noFill/>
            <a:ln w="28575">
              <a:solidFill>
                <a:srgbClr val="000099"/>
              </a:solidFill>
              <a:round/>
            </a:ln>
          </p:spPr>
          <p:txBody>
            <a:bodyPr wrap="none" anchor="ctr"/>
            <a:lstStyle/>
            <a:p>
              <a:pPr algn="ctr">
                <a:spcBef>
                  <a:spcPct val="50000"/>
                </a:spcBef>
              </a:pPr>
              <a:endParaRPr lang="zh-CN" sz="3200" b="1">
                <a:solidFill>
                  <a:srgbClr val="000099"/>
                </a:solidFill>
                <a:latin typeface="Times New Roman" panose="02020603050405020304" charset="0"/>
              </a:endParaRPr>
            </a:p>
          </p:txBody>
        </p:sp>
        <p:sp>
          <p:nvSpPr>
            <p:cNvPr id="112671" name="Oval 30"/>
            <p:cNvSpPr>
              <a:spLocks noChangeArrowheads="1"/>
            </p:cNvSpPr>
            <p:nvPr/>
          </p:nvSpPr>
          <p:spPr bwMode="auto">
            <a:xfrm>
              <a:off x="4081" y="972"/>
              <a:ext cx="48" cy="48"/>
            </a:xfrm>
            <a:prstGeom prst="ellipse">
              <a:avLst/>
            </a:prstGeom>
            <a:solidFill>
              <a:srgbClr val="000099"/>
            </a:solidFill>
            <a:ln w="9525">
              <a:solidFill>
                <a:srgbClr val="000099"/>
              </a:solidFill>
              <a:round/>
            </a:ln>
          </p:spPr>
          <p:txBody>
            <a:bodyPr wrap="none" anchor="ctr"/>
            <a:lstStyle/>
            <a:p>
              <a:pPr algn="ctr">
                <a:spcBef>
                  <a:spcPct val="50000"/>
                </a:spcBef>
              </a:pPr>
              <a:endParaRPr lang="zh-CN" sz="3200" b="1">
                <a:solidFill>
                  <a:srgbClr val="003300"/>
                </a:solidFill>
                <a:latin typeface="Times New Roman" panose="02020603050405020304" charset="0"/>
              </a:endParaRPr>
            </a:p>
          </p:txBody>
        </p:sp>
      </p:grpSp>
      <p:grpSp>
        <p:nvGrpSpPr>
          <p:cNvPr id="6" name="Group 31"/>
          <p:cNvGrpSpPr/>
          <p:nvPr/>
        </p:nvGrpSpPr>
        <p:grpSpPr bwMode="auto">
          <a:xfrm>
            <a:off x="1143000" y="1295400"/>
            <a:ext cx="2590800" cy="2424113"/>
            <a:chOff x="720" y="864"/>
            <a:chExt cx="1632" cy="1527"/>
          </a:xfrm>
        </p:grpSpPr>
        <p:sp>
          <p:nvSpPr>
            <p:cNvPr id="112650" name="Line 32"/>
            <p:cNvSpPr>
              <a:spLocks noChangeShapeType="1"/>
            </p:cNvSpPr>
            <p:nvPr/>
          </p:nvSpPr>
          <p:spPr bwMode="auto">
            <a:xfrm>
              <a:off x="720" y="864"/>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1" name="Line 33"/>
            <p:cNvSpPr>
              <a:spLocks noChangeShapeType="1"/>
            </p:cNvSpPr>
            <p:nvPr/>
          </p:nvSpPr>
          <p:spPr bwMode="auto">
            <a:xfrm>
              <a:off x="720" y="1200"/>
              <a:ext cx="163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2" name="Line 34"/>
            <p:cNvSpPr>
              <a:spLocks noChangeShapeType="1"/>
            </p:cNvSpPr>
            <p:nvPr/>
          </p:nvSpPr>
          <p:spPr bwMode="auto">
            <a:xfrm>
              <a:off x="1824"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3" name="Line 35"/>
            <p:cNvSpPr>
              <a:spLocks noChangeShapeType="1"/>
            </p:cNvSpPr>
            <p:nvPr/>
          </p:nvSpPr>
          <p:spPr bwMode="auto">
            <a:xfrm>
              <a:off x="1200" y="864"/>
              <a:ext cx="0" cy="148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12654" name="Text Box 36"/>
            <p:cNvSpPr txBox="1">
              <a:spLocks noChangeArrowheads="1"/>
            </p:cNvSpPr>
            <p:nvPr/>
          </p:nvSpPr>
          <p:spPr bwMode="auto">
            <a:xfrm>
              <a:off x="768"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A</a:t>
              </a:r>
            </a:p>
          </p:txBody>
        </p:sp>
        <p:sp>
          <p:nvSpPr>
            <p:cNvPr id="112655" name="Text Box 37"/>
            <p:cNvSpPr txBox="1">
              <a:spLocks noChangeArrowheads="1"/>
            </p:cNvSpPr>
            <p:nvPr/>
          </p:nvSpPr>
          <p:spPr bwMode="auto">
            <a:xfrm>
              <a:off x="1344" y="864"/>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B</a:t>
              </a:r>
              <a:endParaRPr lang="en-US" altLang="zh-CN" sz="2800" b="1" i="1">
                <a:solidFill>
                  <a:srgbClr val="CC0000"/>
                </a:solidFill>
              </a:endParaRPr>
            </a:p>
          </p:txBody>
        </p:sp>
        <p:sp>
          <p:nvSpPr>
            <p:cNvPr id="112656" name="Text Box 38"/>
            <p:cNvSpPr txBox="1">
              <a:spLocks noChangeArrowheads="1"/>
            </p:cNvSpPr>
            <p:nvPr/>
          </p:nvSpPr>
          <p:spPr bwMode="auto">
            <a:xfrm>
              <a:off x="2064" y="864"/>
              <a:ext cx="240"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t>Y</a:t>
              </a:r>
              <a:endParaRPr lang="en-US" altLang="zh-CN" sz="2800" b="1" i="1">
                <a:solidFill>
                  <a:srgbClr val="CC0000"/>
                </a:solidFill>
              </a:endParaRPr>
            </a:p>
          </p:txBody>
        </p:sp>
        <p:sp>
          <p:nvSpPr>
            <p:cNvPr id="112657" name="Text Box 39"/>
            <p:cNvSpPr txBox="1">
              <a:spLocks noChangeArrowheads="1"/>
            </p:cNvSpPr>
            <p:nvPr/>
          </p:nvSpPr>
          <p:spPr bwMode="auto">
            <a:xfrm>
              <a:off x="816" y="1202"/>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58" name="Text Box 40"/>
            <p:cNvSpPr txBox="1">
              <a:spLocks noChangeArrowheads="1"/>
            </p:cNvSpPr>
            <p:nvPr/>
          </p:nvSpPr>
          <p:spPr bwMode="auto">
            <a:xfrm>
              <a:off x="816" y="1460"/>
              <a:ext cx="269"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59" name="Rectangle 41"/>
            <p:cNvSpPr>
              <a:spLocks noChangeArrowheads="1"/>
            </p:cNvSpPr>
            <p:nvPr/>
          </p:nvSpPr>
          <p:spPr bwMode="auto">
            <a:xfrm>
              <a:off x="816" y="1768"/>
              <a:ext cx="284"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a:t>
              </a:r>
            </a:p>
          </p:txBody>
        </p:sp>
        <p:sp>
          <p:nvSpPr>
            <p:cNvPr id="112660" name="Rectangle 42"/>
            <p:cNvSpPr>
              <a:spLocks noChangeArrowheads="1"/>
            </p:cNvSpPr>
            <p:nvPr/>
          </p:nvSpPr>
          <p:spPr bwMode="auto">
            <a:xfrm>
              <a:off x="816" y="2064"/>
              <a:ext cx="228" cy="327"/>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a:t>
              </a:r>
            </a:p>
          </p:txBody>
        </p:sp>
        <p:sp>
          <p:nvSpPr>
            <p:cNvPr id="112661" name="Text Box 43"/>
            <p:cNvSpPr txBox="1">
              <a:spLocks noChangeArrowheads="1"/>
            </p:cNvSpPr>
            <p:nvPr/>
          </p:nvSpPr>
          <p:spPr bwMode="auto">
            <a:xfrm>
              <a:off x="1392"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62" name="Text Box 44"/>
            <p:cNvSpPr txBox="1">
              <a:spLocks noChangeArrowheads="1"/>
            </p:cNvSpPr>
            <p:nvPr/>
          </p:nvSpPr>
          <p:spPr bwMode="auto">
            <a:xfrm>
              <a:off x="1392"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0</a:t>
              </a:r>
            </a:p>
          </p:txBody>
        </p:sp>
        <p:sp>
          <p:nvSpPr>
            <p:cNvPr id="112663" name="Rectangle 45"/>
            <p:cNvSpPr>
              <a:spLocks noChangeArrowheads="1"/>
            </p:cNvSpPr>
            <p:nvPr/>
          </p:nvSpPr>
          <p:spPr bwMode="auto">
            <a:xfrm>
              <a:off x="1392" y="1459"/>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sp>
          <p:nvSpPr>
            <p:cNvPr id="112664" name="Text Box 46"/>
            <p:cNvSpPr txBox="1">
              <a:spLocks noChangeArrowheads="1"/>
            </p:cNvSpPr>
            <p:nvPr/>
          </p:nvSpPr>
          <p:spPr bwMode="auto">
            <a:xfrm>
              <a:off x="2064" y="1747"/>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2665" name="Text Box 47"/>
            <p:cNvSpPr txBox="1">
              <a:spLocks noChangeArrowheads="1"/>
            </p:cNvSpPr>
            <p:nvPr/>
          </p:nvSpPr>
          <p:spPr bwMode="auto">
            <a:xfrm>
              <a:off x="2064" y="145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p>
          </p:txBody>
        </p:sp>
        <p:sp>
          <p:nvSpPr>
            <p:cNvPr id="112666" name="Text Box 48"/>
            <p:cNvSpPr txBox="1">
              <a:spLocks noChangeArrowheads="1"/>
            </p:cNvSpPr>
            <p:nvPr/>
          </p:nvSpPr>
          <p:spPr bwMode="auto">
            <a:xfrm>
              <a:off x="2064" y="1219"/>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p>
          </p:txBody>
        </p:sp>
        <p:sp>
          <p:nvSpPr>
            <p:cNvPr id="112667" name="Rectangle 49"/>
            <p:cNvSpPr>
              <a:spLocks noChangeArrowheads="1"/>
            </p:cNvSpPr>
            <p:nvPr/>
          </p:nvSpPr>
          <p:spPr bwMode="auto">
            <a:xfrm>
              <a:off x="2064" y="2064"/>
              <a:ext cx="228" cy="327"/>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rPr>
                <a:t>1</a:t>
              </a:r>
            </a:p>
          </p:txBody>
        </p:sp>
        <p:sp>
          <p:nvSpPr>
            <p:cNvPr id="112668" name="Rectangle 50"/>
            <p:cNvSpPr>
              <a:spLocks noChangeArrowheads="1"/>
            </p:cNvSpPr>
            <p:nvPr/>
          </p:nvSpPr>
          <p:spPr bwMode="auto">
            <a:xfrm>
              <a:off x="1392" y="2064"/>
              <a:ext cx="240" cy="327"/>
            </a:xfrm>
            <a:prstGeom prst="rect">
              <a:avLst/>
            </a:prstGeom>
            <a:noFill/>
            <a:ln>
              <a:noFill/>
            </a:ln>
          </p:spPr>
          <p:txBody>
            <a:bodyPr>
              <a:spAutoFit/>
            </a:bodyPr>
            <a:lstStyle/>
            <a:p>
              <a:pPr>
                <a:spcBef>
                  <a:spcPct val="50000"/>
                </a:spcBef>
              </a:pPr>
              <a:r>
                <a:rPr lang="en-US" altLang="zh-CN" sz="2800" b="1">
                  <a:latin typeface="Times New Roman" panose="02020603050405020304"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wipe(left)">
                                      <p:cBhvr>
                                        <p:cTn id="12" dur="500"/>
                                        <p:tgtEl>
                                          <p:spTgt spid="890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9100"/>
                                        </p:tgtEl>
                                        <p:attrNameLst>
                                          <p:attrName>style.visibility</p:attrName>
                                        </p:attrNameLst>
                                      </p:cBhvr>
                                      <p:to>
                                        <p:strVal val="visible"/>
                                      </p:to>
                                    </p:set>
                                    <p:animEffect transition="in" filter="box(in)">
                                      <p:cBhvr>
                                        <p:cTn id="32" dur="500"/>
                                        <p:tgtEl>
                                          <p:spTgt spid="89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autoUpdateAnimBg="0"/>
      <p:bldP spid="8910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274638"/>
            <a:ext cx="8928100" cy="850900"/>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7.10.2</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利用数据选择器来实现组合逻辑函数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323850" y="1063625"/>
            <a:ext cx="8507413" cy="4525963"/>
          </a:xfrm>
        </p:spPr>
        <p:txBody>
          <a:bodyPr vert="horz" wrap="square" lIns="91440" tIns="45720" rIns="91440" bIns="45720" numCol="1" anchor="t" anchorCtr="0" compatLnSpc="1">
            <a:prstTxWarp prst="textNoShape">
              <a:avLst/>
            </a:prstTxWarp>
            <a:normAutofit fontScale="92500" lnSpcReduction="10000"/>
          </a:bodyPr>
          <a:lstStyle/>
          <a:p>
            <a:pPr marL="609600" indent="-609600" eaLnBrk="1" hangingPunct="1">
              <a:buFont typeface="Wingdings" charset="0"/>
              <a:buNone/>
            </a:pPr>
            <a:r>
              <a:rPr lang="zh-CN" altLang="en-US" sz="2800" b="1" dirty="0">
                <a:solidFill>
                  <a:srgbClr val="0041FF"/>
                </a:solidFill>
                <a:effectLst>
                  <a:outerShdw blurRad="38100" dist="38100" dir="2700000" algn="tl">
                    <a:srgbClr val="DDDDDD"/>
                  </a:outerShdw>
                </a:effectLst>
                <a:latin typeface="Times New Roman"/>
                <a:cs typeface="Times New Roman"/>
              </a:rPr>
              <a:t>存在下列三种情况：</a:t>
            </a:r>
          </a:p>
          <a:p>
            <a:pPr marL="609600" indent="-609600" eaLnBrk="1" hangingPunct="1">
              <a:buFont typeface="Wingdings" charset="0"/>
              <a:buNone/>
            </a:pPr>
            <a:r>
              <a:rPr lang="en-US" altLang="zh-CN" sz="2800" b="1" dirty="0">
                <a:solidFill>
                  <a:srgbClr val="FF0000"/>
                </a:solidFill>
                <a:effectLst>
                  <a:outerShdw blurRad="38100" dist="38100" dir="2700000" algn="tl">
                    <a:srgbClr val="DDDDDD"/>
                  </a:outerShdw>
                </a:effectLst>
                <a:latin typeface="Times New Roman"/>
                <a:cs typeface="Times New Roman"/>
              </a:rPr>
              <a:t>1</a:t>
            </a:r>
            <a:r>
              <a:rPr lang="zh-CN" altLang="en-US" sz="2800" b="1" dirty="0">
                <a:solidFill>
                  <a:srgbClr val="FF0000"/>
                </a:solidFill>
                <a:effectLst>
                  <a:outerShdw blurRad="38100" dist="38100" dir="2700000" algn="tl">
                    <a:srgbClr val="DDDDDD"/>
                  </a:outerShdw>
                </a:effectLst>
                <a:latin typeface="Times New Roman"/>
                <a:cs typeface="Times New Roman"/>
              </a:rPr>
              <a:t>、实现函数变量数小于数据选择器地址输入变量数</a:t>
            </a:r>
            <a:r>
              <a:rPr lang="zh-CN" altLang="en-US" sz="2800" dirty="0">
                <a:solidFill>
                  <a:srgbClr val="0041FF"/>
                </a:solidFill>
                <a:latin typeface="Times New Roman"/>
                <a:cs typeface="Times New Roman"/>
              </a:rPr>
              <a:t>。</a:t>
            </a:r>
          </a:p>
          <a:p>
            <a:pPr marL="609600" indent="-609600">
              <a:spcBef>
                <a:spcPct val="0"/>
              </a:spcBef>
              <a:buFontTx/>
              <a:buNone/>
            </a:pPr>
            <a:r>
              <a:rPr lang="zh-CN" altLang="en-US" sz="2800" b="1" dirty="0">
                <a:solidFill>
                  <a:srgbClr val="FF0000"/>
                </a:solidFill>
                <a:latin typeface="Times New Roman"/>
                <a:cs typeface="Times New Roman"/>
              </a:rPr>
              <a:t>处理方法：</a:t>
            </a:r>
            <a:r>
              <a:rPr lang="zh-CN" altLang="en-US" sz="2800" dirty="0">
                <a:latin typeface="Times New Roman"/>
                <a:cs typeface="Times New Roman"/>
              </a:rPr>
              <a:t>将所需实现函数的变量接至数据选择器的低位地址输入端，而其高位地址接固定“</a:t>
            </a:r>
            <a:r>
              <a:rPr lang="en-US" altLang="zh-CN" sz="2800" dirty="0">
                <a:latin typeface="Times New Roman"/>
                <a:cs typeface="Times New Roman"/>
              </a:rPr>
              <a:t>0”</a:t>
            </a:r>
            <a:r>
              <a:rPr lang="zh-CN" altLang="en-US" sz="2800" dirty="0">
                <a:latin typeface="Times New Roman"/>
                <a:cs typeface="Times New Roman"/>
              </a:rPr>
              <a:t>电平。</a:t>
            </a:r>
            <a:endParaRPr lang="en-US" altLang="zh-CN" sz="2800" dirty="0">
              <a:latin typeface="Times New Roman"/>
              <a:cs typeface="Times New Roman"/>
            </a:endParaRPr>
          </a:p>
          <a:p>
            <a:pPr marL="609600" indent="-609600">
              <a:spcBef>
                <a:spcPct val="0"/>
              </a:spcBef>
              <a:buFontTx/>
              <a:buNone/>
            </a:pPr>
            <a:r>
              <a:rPr lang="en-US" altLang="zh-CN" sz="2800" b="1" dirty="0">
                <a:solidFill>
                  <a:srgbClr val="FF0000"/>
                </a:solidFill>
                <a:effectLst>
                  <a:outerShdw blurRad="38100" dist="38100" dir="2700000" algn="tl">
                    <a:srgbClr val="DDDDDD"/>
                  </a:outerShdw>
                </a:effectLst>
                <a:latin typeface="Times New Roman"/>
                <a:cs typeface="Times New Roman"/>
              </a:rPr>
              <a:t>2</a:t>
            </a:r>
            <a:r>
              <a:rPr lang="zh-CN" altLang="en-US" sz="2800" b="1" dirty="0">
                <a:solidFill>
                  <a:srgbClr val="FF0000"/>
                </a:solidFill>
                <a:effectLst>
                  <a:outerShdw blurRad="38100" dist="38100" dir="2700000" algn="tl">
                    <a:srgbClr val="DDDDDD"/>
                  </a:outerShdw>
                </a:effectLst>
                <a:latin typeface="Times New Roman"/>
                <a:cs typeface="Times New Roman"/>
              </a:rPr>
              <a:t>、函数变量数等于数据选择器地址输入变量数。</a:t>
            </a:r>
            <a:endParaRPr lang="en-US" altLang="zh-CN" sz="2800" b="1" dirty="0">
              <a:solidFill>
                <a:srgbClr val="FF0000"/>
              </a:solidFill>
              <a:effectLst>
                <a:outerShdw blurRad="38100" dist="38100" dir="2700000" algn="tl">
                  <a:srgbClr val="DDDDDD"/>
                </a:outerShdw>
              </a:effectLst>
              <a:latin typeface="Times New Roman"/>
              <a:cs typeface="Times New Roman"/>
            </a:endParaRPr>
          </a:p>
          <a:p>
            <a:pPr marL="609600" indent="-609600">
              <a:spcBef>
                <a:spcPct val="0"/>
              </a:spcBef>
              <a:buFontTx/>
              <a:buNone/>
            </a:pPr>
            <a:r>
              <a:rPr lang="zh-CN" altLang="en-US" sz="2800" b="1" dirty="0">
                <a:solidFill>
                  <a:srgbClr val="FF0000"/>
                </a:solidFill>
                <a:latin typeface="Times New Roman"/>
                <a:cs typeface="Times New Roman"/>
              </a:rPr>
              <a:t>处理方法：</a:t>
            </a:r>
            <a:r>
              <a:rPr lang="zh-CN" altLang="en-US" sz="2800" dirty="0">
                <a:latin typeface="Times New Roman"/>
                <a:cs typeface="Times New Roman"/>
              </a:rPr>
              <a:t>将所需实现函数变量接至数据选择器的地址输入端，将</a:t>
            </a:r>
            <a:r>
              <a:rPr lang="en-US" altLang="zh-CN" sz="2800" dirty="0">
                <a:latin typeface="Times New Roman"/>
                <a:cs typeface="Times New Roman"/>
              </a:rPr>
              <a:t>1</a:t>
            </a:r>
            <a:r>
              <a:rPr lang="zh-CN" altLang="en-US" sz="2800" dirty="0">
                <a:latin typeface="Times New Roman"/>
                <a:cs typeface="Times New Roman"/>
              </a:rPr>
              <a:t>或</a:t>
            </a:r>
            <a:r>
              <a:rPr lang="en-US" altLang="zh-CN" sz="2800" dirty="0">
                <a:latin typeface="Times New Roman"/>
                <a:cs typeface="Times New Roman"/>
              </a:rPr>
              <a:t>0</a:t>
            </a:r>
            <a:r>
              <a:rPr lang="zh-CN" altLang="en-US" sz="2800" dirty="0">
                <a:latin typeface="Times New Roman"/>
                <a:cs typeface="Times New Roman"/>
              </a:rPr>
              <a:t>接至数据选择器相应数据输入端。</a:t>
            </a:r>
            <a:endParaRPr lang="en-US" altLang="zh-CN" sz="2800" dirty="0">
              <a:latin typeface="Times New Roman"/>
              <a:cs typeface="Times New Roman"/>
            </a:endParaRPr>
          </a:p>
          <a:p>
            <a:pPr marL="609600" indent="-609600">
              <a:spcBef>
                <a:spcPct val="0"/>
              </a:spcBef>
              <a:buFontTx/>
              <a:buNone/>
            </a:pPr>
            <a:r>
              <a:rPr lang="en-US" altLang="zh-CN" sz="2800" b="1" dirty="0">
                <a:solidFill>
                  <a:srgbClr val="FF0000"/>
                </a:solidFill>
                <a:effectLst>
                  <a:outerShdw blurRad="38100" dist="38100" dir="2700000" algn="tl">
                    <a:srgbClr val="DDDDDD"/>
                  </a:outerShdw>
                </a:effectLst>
                <a:latin typeface="Times New Roman"/>
                <a:cs typeface="Times New Roman"/>
              </a:rPr>
              <a:t>3</a:t>
            </a:r>
            <a:r>
              <a:rPr lang="zh-CN" altLang="en-US" sz="2800" b="1" dirty="0">
                <a:solidFill>
                  <a:srgbClr val="FF0000"/>
                </a:solidFill>
                <a:effectLst>
                  <a:outerShdw blurRad="38100" dist="38100" dir="2700000" algn="tl">
                    <a:srgbClr val="DDDDDD"/>
                  </a:outerShdw>
                </a:effectLst>
                <a:latin typeface="Times New Roman"/>
                <a:cs typeface="Times New Roman"/>
              </a:rPr>
              <a:t>、函数变量数</a:t>
            </a:r>
            <a:r>
              <a:rPr lang="en-US" altLang="zh-CN" sz="2800" b="1" dirty="0">
                <a:solidFill>
                  <a:srgbClr val="FF0000"/>
                </a:solidFill>
                <a:effectLst>
                  <a:outerShdw blurRad="38100" dist="38100" dir="2700000" algn="tl">
                    <a:srgbClr val="DDDDDD"/>
                  </a:outerShdw>
                </a:effectLst>
                <a:latin typeface="Times New Roman"/>
                <a:cs typeface="Times New Roman"/>
              </a:rPr>
              <a:t>(m)</a:t>
            </a:r>
            <a:r>
              <a:rPr lang="zh-CN" altLang="en-US" sz="2800" b="1" dirty="0">
                <a:solidFill>
                  <a:srgbClr val="FF0000"/>
                </a:solidFill>
                <a:effectLst>
                  <a:outerShdw blurRad="38100" dist="38100" dir="2700000" algn="tl">
                    <a:srgbClr val="DDDDDD"/>
                  </a:outerShdw>
                </a:effectLst>
                <a:latin typeface="Times New Roman"/>
                <a:cs typeface="Times New Roman"/>
              </a:rPr>
              <a:t>大于数据选择器地址数</a:t>
            </a:r>
            <a:r>
              <a:rPr lang="en-US" altLang="zh-CN" sz="2800" b="1" dirty="0">
                <a:solidFill>
                  <a:srgbClr val="FF0000"/>
                </a:solidFill>
                <a:effectLst>
                  <a:outerShdw blurRad="38100" dist="38100" dir="2700000" algn="tl">
                    <a:srgbClr val="DDDDDD"/>
                  </a:outerShdw>
                </a:effectLst>
                <a:latin typeface="Times New Roman"/>
                <a:cs typeface="Times New Roman"/>
              </a:rPr>
              <a:t>(n)</a:t>
            </a:r>
          </a:p>
          <a:p>
            <a:pPr marL="609600" indent="-609600">
              <a:spcBef>
                <a:spcPct val="0"/>
              </a:spcBef>
              <a:buFontTx/>
              <a:buNone/>
            </a:pPr>
            <a:r>
              <a:rPr lang="zh-CN" altLang="en-US" sz="2800" b="1" dirty="0">
                <a:solidFill>
                  <a:srgbClr val="FF0000"/>
                </a:solidFill>
                <a:latin typeface="Times New Roman"/>
                <a:cs typeface="Times New Roman"/>
              </a:rPr>
              <a:t>处理方法</a:t>
            </a:r>
            <a:r>
              <a:rPr lang="en-US" altLang="zh-CN" sz="2800" b="1" dirty="0">
                <a:solidFill>
                  <a:srgbClr val="FF0000"/>
                </a:solidFill>
                <a:latin typeface="Times New Roman"/>
                <a:cs typeface="Times New Roman"/>
              </a:rPr>
              <a:t>2</a:t>
            </a:r>
            <a:r>
              <a:rPr lang="zh-CN" altLang="en-US" sz="2800" b="1" dirty="0">
                <a:solidFill>
                  <a:srgbClr val="FF0000"/>
                </a:solidFill>
                <a:latin typeface="Times New Roman"/>
                <a:cs typeface="Times New Roman"/>
              </a:rPr>
              <a:t>个：</a:t>
            </a:r>
            <a:r>
              <a:rPr lang="zh-CN" altLang="en-US" sz="2800" dirty="0">
                <a:solidFill>
                  <a:srgbClr val="FF0000"/>
                </a:solidFill>
                <a:latin typeface="Times New Roman"/>
                <a:cs typeface="Times New Roman"/>
              </a:rPr>
              <a:t>其一是</a:t>
            </a:r>
            <a:r>
              <a:rPr lang="zh-CN" altLang="en-US" sz="2800" dirty="0">
                <a:latin typeface="Times New Roman"/>
                <a:cs typeface="Times New Roman"/>
              </a:rPr>
              <a:t>将地址变量数为</a:t>
            </a:r>
            <a:r>
              <a:rPr lang="en-US" altLang="zh-CN" sz="2800" dirty="0">
                <a:latin typeface="Times New Roman"/>
                <a:cs typeface="Times New Roman"/>
              </a:rPr>
              <a:t>n</a:t>
            </a:r>
            <a:r>
              <a:rPr lang="zh-CN" altLang="en-US" sz="2800" dirty="0">
                <a:latin typeface="Times New Roman"/>
                <a:cs typeface="Times New Roman"/>
              </a:rPr>
              <a:t>的数据选择器扩展为地址变量数为</a:t>
            </a:r>
            <a:r>
              <a:rPr lang="en-US" altLang="zh-CN" sz="2800" dirty="0">
                <a:latin typeface="Times New Roman"/>
                <a:cs typeface="Times New Roman"/>
              </a:rPr>
              <a:t>m</a:t>
            </a:r>
            <a:r>
              <a:rPr lang="zh-CN" altLang="en-US" sz="2800" dirty="0">
                <a:latin typeface="Times New Roman"/>
                <a:cs typeface="Times New Roman"/>
              </a:rPr>
              <a:t>的数据选择器，然后再按照第二种情况的处理方法来实现逻辑函数。其</a:t>
            </a:r>
            <a:r>
              <a:rPr lang="zh-CN" altLang="en-US" sz="2800" dirty="0">
                <a:solidFill>
                  <a:srgbClr val="FF0000"/>
                </a:solidFill>
                <a:latin typeface="Times New Roman"/>
                <a:cs typeface="Times New Roman"/>
              </a:rPr>
              <a:t>扩展方法</a:t>
            </a:r>
            <a:r>
              <a:rPr lang="zh-CN" altLang="en-US" sz="2800" dirty="0">
                <a:latin typeface="Times New Roman"/>
                <a:cs typeface="Times New Roman"/>
              </a:rPr>
              <a:t>参见数据选择器的功能扩展；</a:t>
            </a:r>
            <a:r>
              <a:rPr lang="zh-CN" altLang="en-US" sz="2800" dirty="0">
                <a:solidFill>
                  <a:srgbClr val="FF0000"/>
                </a:solidFill>
                <a:latin typeface="Times New Roman"/>
                <a:cs typeface="Times New Roman"/>
              </a:rPr>
              <a:t>其二是采用降维图法</a:t>
            </a:r>
            <a:r>
              <a:rPr lang="zh-CN" altLang="en-US" sz="2800" dirty="0">
                <a:latin typeface="Times New Roman"/>
                <a:cs typeface="Times New Roman"/>
              </a:rPr>
              <a:t>。</a:t>
            </a:r>
          </a:p>
          <a:p>
            <a:pPr marL="609600" indent="-609600">
              <a:spcBef>
                <a:spcPct val="0"/>
              </a:spcBef>
              <a:buFontTx/>
              <a:buNone/>
            </a:pPr>
            <a:endParaRPr lang="zh-CN" altLang="en-US" sz="2800" dirty="0">
              <a:latin typeface="Times New Roman"/>
              <a:cs typeface="Times New Roman"/>
            </a:endParaRPr>
          </a:p>
          <a:p>
            <a:pPr marL="609600" indent="-609600">
              <a:spcBef>
                <a:spcPct val="0"/>
              </a:spcBef>
              <a:buFontTx/>
              <a:buNone/>
            </a:pPr>
            <a:endParaRPr lang="zh-CN" altLang="en-US" sz="2800" dirty="0">
              <a:latin typeface="Times New Roman"/>
              <a:cs typeface="Times New Roman"/>
            </a:endParaRPr>
          </a:p>
          <a:p>
            <a:pPr marL="609600" indent="-609600">
              <a:spcBef>
                <a:spcPct val="0"/>
              </a:spcBef>
              <a:buFontTx/>
              <a:buNone/>
            </a:pPr>
            <a:endParaRPr lang="zh-CN" altLang="en-US" sz="2800" dirty="0">
              <a:latin typeface="Times New Roman"/>
              <a:cs typeface="Times New Roman"/>
            </a:endParaRPr>
          </a:p>
          <a:p>
            <a:pPr marL="609600" indent="-609600"/>
            <a:endParaRPr lang="zh-CN" altLang="en-US" dirty="0">
              <a:latin typeface="Times New Roman"/>
              <a:cs typeface="Times New Roman"/>
            </a:endParaRPr>
          </a:p>
        </p:txBody>
      </p:sp>
    </p:spTree>
    <p:extLst>
      <p:ext uri="{BB962C8B-B14F-4D97-AF65-F5344CB8AC3E}">
        <p14:creationId xmlns:p14="http://schemas.microsoft.com/office/powerpoint/2010/main" val="35871598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274638"/>
            <a:ext cx="8856663" cy="706437"/>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7.10.2</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利用数据选择器来实现组合逻辑函数</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68313" y="1268413"/>
            <a:ext cx="8229600" cy="4525962"/>
          </a:xfrm>
        </p:spPr>
        <p:txBody>
          <a:bodyPr vert="horz" wrap="square" lIns="91440" tIns="45720" rIns="91440" bIns="45720" numCol="1" anchor="t" anchorCtr="0" compatLnSpc="1">
            <a:prstTxWarp prst="textNoShape">
              <a:avLst/>
            </a:prstTxWarp>
          </a:bodyPr>
          <a:lstStyle/>
          <a:p>
            <a:pPr marL="609600" indent="-609600" eaLnBrk="1" hangingPunct="1">
              <a:buFont typeface="Wingdings" charset="0"/>
              <a:buNone/>
            </a:pPr>
            <a:r>
              <a:rPr lang="zh-CN" altLang="en-US">
                <a:latin typeface="Times New Roman"/>
                <a:cs typeface="Times New Roman"/>
              </a:rPr>
              <a:t>试用</a:t>
            </a:r>
            <a:r>
              <a:rPr lang="en-US" altLang="zh-CN" dirty="0">
                <a:latin typeface="Times New Roman"/>
                <a:cs typeface="Times New Roman"/>
              </a:rPr>
              <a:t>8</a:t>
            </a:r>
            <a:r>
              <a:rPr lang="zh-CN" altLang="en-US" dirty="0">
                <a:latin typeface="Times New Roman"/>
                <a:cs typeface="Times New Roman"/>
              </a:rPr>
              <a:t>选</a:t>
            </a:r>
            <a:r>
              <a:rPr lang="en-US" altLang="zh-CN" dirty="0">
                <a:latin typeface="Times New Roman"/>
                <a:cs typeface="Times New Roman"/>
              </a:rPr>
              <a:t>1</a:t>
            </a:r>
            <a:r>
              <a:rPr lang="zh-CN" altLang="en-US" dirty="0">
                <a:latin typeface="Times New Roman"/>
                <a:cs typeface="Times New Roman"/>
              </a:rPr>
              <a:t>数据选择器来实现下列逻辑函数：</a:t>
            </a:r>
            <a:endParaRPr lang="en-US" altLang="zh-CN" dirty="0">
              <a:latin typeface="Times New Roman"/>
              <a:cs typeface="Times New Roman"/>
            </a:endParaRP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Tx/>
              <a:buNone/>
            </a:pPr>
            <a:r>
              <a:rPr lang="en-US" altLang="zh-CN" i="1" dirty="0">
                <a:latin typeface="Times New Roman"/>
                <a:cs typeface="Times New Roman"/>
              </a:rPr>
              <a:t> F</a:t>
            </a:r>
            <a:r>
              <a:rPr lang="en-US" altLang="zh-CN" dirty="0">
                <a:latin typeface="Times New Roman"/>
                <a:cs typeface="Times New Roman"/>
              </a:rPr>
              <a:t>=∑m(0</a:t>
            </a:r>
            <a:r>
              <a:rPr lang="zh-CN" altLang="en-US" dirty="0">
                <a:latin typeface="Times New Roman"/>
                <a:cs typeface="Times New Roman"/>
              </a:rPr>
              <a:t>，</a:t>
            </a:r>
            <a:r>
              <a:rPr lang="en-US" altLang="zh-CN" dirty="0">
                <a:latin typeface="Times New Roman"/>
                <a:cs typeface="Times New Roman"/>
              </a:rPr>
              <a:t>1</a:t>
            </a:r>
            <a:r>
              <a:rPr lang="zh-CN" altLang="en-US" dirty="0">
                <a:latin typeface="Times New Roman"/>
                <a:cs typeface="Times New Roman"/>
              </a:rPr>
              <a:t>，</a:t>
            </a:r>
            <a:r>
              <a:rPr lang="en-US" altLang="zh-CN" dirty="0">
                <a:latin typeface="Times New Roman"/>
                <a:cs typeface="Times New Roman"/>
              </a:rPr>
              <a:t>5</a:t>
            </a:r>
            <a:r>
              <a:rPr lang="zh-CN" altLang="en-US" dirty="0">
                <a:latin typeface="Times New Roman"/>
                <a:cs typeface="Times New Roman"/>
              </a:rPr>
              <a:t>，</a:t>
            </a:r>
            <a:r>
              <a:rPr lang="en-US" altLang="zh-CN" dirty="0">
                <a:latin typeface="Times New Roman"/>
                <a:cs typeface="Times New Roman"/>
              </a:rPr>
              <a:t>6</a:t>
            </a:r>
            <a:r>
              <a:rPr lang="zh-CN" altLang="en-US" dirty="0">
                <a:latin typeface="Times New Roman"/>
                <a:cs typeface="Times New Roman"/>
              </a:rPr>
              <a:t>，</a:t>
            </a:r>
            <a:r>
              <a:rPr lang="en-US" altLang="zh-CN" dirty="0">
                <a:latin typeface="Times New Roman"/>
                <a:cs typeface="Times New Roman"/>
              </a:rPr>
              <a:t>7</a:t>
            </a:r>
            <a:r>
              <a:rPr lang="zh-CN" altLang="en-US" dirty="0">
                <a:latin typeface="Times New Roman"/>
                <a:cs typeface="Times New Roman"/>
              </a:rPr>
              <a:t>，</a:t>
            </a:r>
            <a:r>
              <a:rPr lang="en-US" altLang="zh-CN" dirty="0">
                <a:latin typeface="Times New Roman"/>
                <a:cs typeface="Times New Roman"/>
              </a:rPr>
              <a:t>9</a:t>
            </a:r>
            <a:r>
              <a:rPr lang="zh-CN" altLang="en-US" dirty="0">
                <a:latin typeface="Times New Roman"/>
                <a:cs typeface="Times New Roman"/>
              </a:rPr>
              <a:t>，</a:t>
            </a:r>
            <a:r>
              <a:rPr lang="en-US" altLang="zh-CN" dirty="0">
                <a:latin typeface="Times New Roman"/>
                <a:cs typeface="Times New Roman"/>
              </a:rPr>
              <a:t>10</a:t>
            </a:r>
            <a:r>
              <a:rPr lang="zh-CN" altLang="en-US" dirty="0">
                <a:latin typeface="Times New Roman"/>
                <a:cs typeface="Times New Roman"/>
              </a:rPr>
              <a:t>，</a:t>
            </a:r>
            <a:r>
              <a:rPr lang="en-US" altLang="zh-CN" dirty="0">
                <a:latin typeface="Times New Roman"/>
                <a:cs typeface="Times New Roman"/>
              </a:rPr>
              <a:t>14</a:t>
            </a:r>
            <a:r>
              <a:rPr lang="zh-CN" altLang="en-US" dirty="0">
                <a:latin typeface="Times New Roman"/>
                <a:cs typeface="Times New Roman"/>
              </a:rPr>
              <a:t>，</a:t>
            </a:r>
            <a:r>
              <a:rPr lang="en-US" altLang="zh-CN" dirty="0">
                <a:latin typeface="Times New Roman"/>
                <a:cs typeface="Times New Roman"/>
              </a:rPr>
              <a:t>15)</a:t>
            </a:r>
          </a:p>
          <a:p>
            <a:pPr marL="609600" indent="-609600" eaLnBrk="1" hangingPunct="1">
              <a:buFont typeface="Wingdings" charset="0"/>
              <a:buNone/>
            </a:pPr>
            <a:endParaRPr lang="en-US" altLang="zh-CN" dirty="0">
              <a:latin typeface="Times New Roman"/>
              <a:cs typeface="Times New Roman"/>
            </a:endParaRPr>
          </a:p>
          <a:p>
            <a:pPr marL="609600" indent="-609600" eaLnBrk="1" hangingPunct="1">
              <a:buFont typeface="Wingdings" charset="0"/>
              <a:buNone/>
            </a:pPr>
            <a:endParaRPr lang="zh-CN" altLang="en-US" dirty="0">
              <a:latin typeface="Times New Roman"/>
              <a:cs typeface="Times New Roman"/>
            </a:endParaRPr>
          </a:p>
          <a:p>
            <a:pPr marL="609600" indent="-609600">
              <a:buFontTx/>
              <a:buNone/>
            </a:pPr>
            <a:endParaRPr lang="zh-CN" altLang="en-US" dirty="0">
              <a:latin typeface="Times New Roman"/>
              <a:cs typeface="Times New Roman"/>
            </a:endParaRPr>
          </a:p>
        </p:txBody>
      </p:sp>
      <p:graphicFrame>
        <p:nvGraphicFramePr>
          <p:cNvPr id="91140" name="对象 3"/>
          <p:cNvGraphicFramePr>
            <a:graphicFrameLocks noChangeAspect="1"/>
          </p:cNvGraphicFramePr>
          <p:nvPr>
            <p:extLst>
              <p:ext uri="{D42A27DB-BD31-4B8C-83A1-F6EECF244321}">
                <p14:modId xmlns:p14="http://schemas.microsoft.com/office/powerpoint/2010/main" val="379542198"/>
              </p:ext>
            </p:extLst>
          </p:nvPr>
        </p:nvGraphicFramePr>
        <p:xfrm>
          <a:off x="611188" y="3860800"/>
          <a:ext cx="2232025" cy="628650"/>
        </p:xfrm>
        <a:graphic>
          <a:graphicData uri="http://schemas.openxmlformats.org/presentationml/2006/ole">
            <mc:AlternateContent xmlns:mc="http://schemas.openxmlformats.org/markup-compatibility/2006">
              <mc:Choice xmlns:v="urn:schemas-microsoft-com:vml" Requires="v">
                <p:oleObj spid="_x0000_s296993" r:id="rId3" imgW="672808" imgH="190417" progId="Equation.DSMT4">
                  <p:embed/>
                </p:oleObj>
              </mc:Choice>
              <mc:Fallback>
                <p:oleObj r:id="rId3" imgW="672808" imgH="190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860800"/>
                        <a:ext cx="22320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对象 4"/>
          <p:cNvGraphicFramePr>
            <a:graphicFrameLocks noChangeAspect="1"/>
          </p:cNvGraphicFramePr>
          <p:nvPr>
            <p:extLst>
              <p:ext uri="{D42A27DB-BD31-4B8C-83A1-F6EECF244321}">
                <p14:modId xmlns:p14="http://schemas.microsoft.com/office/powerpoint/2010/main" val="3558947618"/>
              </p:ext>
            </p:extLst>
          </p:nvPr>
        </p:nvGraphicFramePr>
        <p:xfrm>
          <a:off x="611188" y="4454525"/>
          <a:ext cx="2160587" cy="630238"/>
        </p:xfrm>
        <a:graphic>
          <a:graphicData uri="http://schemas.openxmlformats.org/presentationml/2006/ole">
            <mc:AlternateContent xmlns:mc="http://schemas.openxmlformats.org/markup-compatibility/2006">
              <mc:Choice xmlns:v="urn:schemas-microsoft-com:vml" Requires="v">
                <p:oleObj spid="_x0000_s296994" name="公式" r:id="rId5" imgW="685800" imgH="203200" progId="Equation.3">
                  <p:embed/>
                </p:oleObj>
              </mc:Choice>
              <mc:Fallback>
                <p:oleObj name="公式" r:id="rId5" imgW="6858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454525"/>
                        <a:ext cx="216058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66367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72174"/>
            <a:ext cx="8229600" cy="737298"/>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panose="02020603050405020304" pitchFamily="18" charset="0"/>
                <a:ea typeface="+mn-ea"/>
                <a:cs typeface="Times New Roman" panose="02020603050405020304" pitchFamily="18" charset="0"/>
              </a:rPr>
              <a:t>7.11 </a:t>
            </a:r>
            <a:r>
              <a:rPr lang="zh-CN" altLang="en-US" sz="3600" b="1" dirty="0">
                <a:solidFill>
                  <a:srgbClr val="FF0000"/>
                </a:solidFill>
                <a:effectLst>
                  <a:outerShdw blurRad="38100" dist="38100" dir="2700000" algn="tl">
                    <a:srgbClr val="DDDDDD"/>
                  </a:outerShdw>
                </a:effectLst>
                <a:latin typeface="Times New Roman" panose="02020603050405020304" pitchFamily="18" charset="0"/>
                <a:ea typeface="+mn-ea"/>
                <a:cs typeface="Times New Roman" panose="02020603050405020304" pitchFamily="18" charset="0"/>
              </a:rPr>
              <a:t>组合逻辑电路中的冒险现象</a:t>
            </a:r>
          </a:p>
        </p:txBody>
      </p:sp>
      <p:sp>
        <p:nvSpPr>
          <p:cNvPr id="3" name="内容占位符 2"/>
          <p:cNvSpPr>
            <a:spLocks noGrp="1"/>
          </p:cNvSpPr>
          <p:nvPr>
            <p:ph idx="1"/>
          </p:nvPr>
        </p:nvSpPr>
        <p:spPr>
          <a:xfrm>
            <a:off x="457200" y="1268413"/>
            <a:ext cx="8229600" cy="4525962"/>
          </a:xfrm>
        </p:spPr>
        <p:txBody>
          <a:bodyPr vert="horz" wrap="square" lIns="91440" tIns="45720" rIns="91440" bIns="45720" numCol="1" anchor="t" anchorCtr="0" compatLnSpc="1">
            <a:prstTxWarp prst="textNoShape">
              <a:avLst/>
            </a:prstTxWarp>
            <a:normAutofit fontScale="92500"/>
          </a:bodyPr>
          <a:lstStyle/>
          <a:p>
            <a:pPr marL="0" algn="just" eaLnBrk="1" hangingPunct="1">
              <a:buFont typeface="Wingdings" charset="0"/>
              <a:buNone/>
            </a:pPr>
            <a:r>
              <a:rPr lang="zh-CN" altLang="en-US" b="1" dirty="0">
                <a:effectLst>
                  <a:outerShdw blurRad="38100" dist="38100" dir="2700000" algn="tl">
                    <a:srgbClr val="DDDDDD"/>
                  </a:outerShdw>
                </a:effectLst>
                <a:latin typeface="Times New Roman"/>
                <a:cs typeface="Times New Roman"/>
              </a:rPr>
              <a:t>一、冒险现象及其产生原因</a:t>
            </a:r>
          </a:p>
          <a:p>
            <a:pPr marL="0" algn="just" eaLnBrk="1" hangingPunct="1">
              <a:buFont typeface="Wingdings" charset="0"/>
              <a:buNone/>
            </a:pPr>
            <a:r>
              <a:rPr lang="zh-CN" altLang="en-US" b="1" dirty="0">
                <a:latin typeface="Times New Roman"/>
                <a:cs typeface="Times New Roman"/>
              </a:rPr>
              <a:t>  </a:t>
            </a:r>
            <a:r>
              <a:rPr lang="en-US" altLang="zh-CN" b="1" dirty="0">
                <a:latin typeface="Times New Roman"/>
                <a:cs typeface="Times New Roman"/>
              </a:rPr>
              <a:t> </a:t>
            </a:r>
            <a:r>
              <a:rPr lang="zh-CN" altLang="en-US" b="1" dirty="0">
                <a:latin typeface="Times New Roman"/>
                <a:cs typeface="Times New Roman"/>
              </a:rPr>
              <a:t>信号通过门电路都有一定的时间延时，这样信号通过不同的路径</a:t>
            </a:r>
            <a:r>
              <a:rPr lang="en-US" altLang="zh-CN" b="1" dirty="0">
                <a:latin typeface="Times New Roman"/>
                <a:cs typeface="Times New Roman"/>
              </a:rPr>
              <a:t>(</a:t>
            </a:r>
            <a:r>
              <a:rPr lang="zh-CN" altLang="en-US" b="1" dirty="0">
                <a:latin typeface="Times New Roman"/>
                <a:cs typeface="Times New Roman"/>
              </a:rPr>
              <a:t>即经过不同个数的门电路</a:t>
            </a:r>
            <a:r>
              <a:rPr lang="en-US" altLang="zh-CN" b="1" dirty="0">
                <a:latin typeface="Times New Roman"/>
                <a:cs typeface="Times New Roman"/>
              </a:rPr>
              <a:t>)</a:t>
            </a:r>
            <a:r>
              <a:rPr lang="zh-CN" altLang="en-US" b="1" dirty="0">
                <a:latin typeface="Times New Roman"/>
                <a:cs typeface="Times New Roman"/>
              </a:rPr>
              <a:t>到达某点时，会产生时差，这种时差现象称为</a:t>
            </a:r>
            <a:r>
              <a:rPr lang="zh-CN" altLang="en-US" b="1" dirty="0">
                <a:solidFill>
                  <a:srgbClr val="FF0000"/>
                </a:solidFill>
                <a:effectLst>
                  <a:outerShdw blurRad="38100" dist="38100" dir="2700000" algn="tl">
                    <a:srgbClr val="DDDDDD"/>
                  </a:outerShdw>
                </a:effectLst>
                <a:latin typeface="Times New Roman"/>
                <a:cs typeface="Times New Roman"/>
              </a:rPr>
              <a:t>竞争</a:t>
            </a:r>
            <a:r>
              <a:rPr lang="zh-CN" altLang="en-US" b="1" dirty="0">
                <a:latin typeface="Times New Roman"/>
                <a:cs typeface="Times New Roman"/>
              </a:rPr>
              <a:t>。</a:t>
            </a:r>
          </a:p>
          <a:p>
            <a:pPr marL="0" algn="just" eaLnBrk="1" hangingPunct="1">
              <a:buFont typeface="Wingdings" charset="0"/>
              <a:buNone/>
            </a:pPr>
            <a:r>
              <a:rPr lang="zh-CN" altLang="en-US" b="1" dirty="0">
                <a:latin typeface="Times New Roman"/>
                <a:cs typeface="Times New Roman"/>
              </a:rPr>
              <a:t>  竞争现象可能使电路产生短暂的错误输出，虽然待信号稳定后错误大多会消失，但仍会导致工作不可靠，有时甚至导致永久性错误。这种由竞争产生的错误输出就称为组合逻辑电路中的</a:t>
            </a:r>
            <a:r>
              <a:rPr lang="zh-CN" altLang="en-US" b="1" dirty="0">
                <a:solidFill>
                  <a:srgbClr val="FF0000"/>
                </a:solidFill>
                <a:effectLst>
                  <a:outerShdw blurRad="38100" dist="38100" dir="2700000" algn="tl">
                    <a:srgbClr val="DDDDDD"/>
                  </a:outerShdw>
                </a:effectLst>
                <a:latin typeface="Times New Roman"/>
                <a:cs typeface="Times New Roman"/>
              </a:rPr>
              <a:t>冒险现象</a:t>
            </a:r>
            <a:r>
              <a:rPr lang="zh-CN" altLang="en-US" b="1" dirty="0">
                <a:latin typeface="Times New Roman"/>
                <a:cs typeface="Times New Roman"/>
              </a:rPr>
              <a:t>。</a:t>
            </a:r>
          </a:p>
          <a:p>
            <a:pPr marL="0"/>
            <a:endParaRPr lang="zh-CN" altLang="en-US" b="1" dirty="0">
              <a:latin typeface="Times New Roman"/>
              <a:cs typeface="Times New Roman"/>
            </a:endParaRPr>
          </a:p>
        </p:txBody>
      </p:sp>
    </p:spTree>
    <p:extLst>
      <p:ext uri="{BB962C8B-B14F-4D97-AF65-F5344CB8AC3E}">
        <p14:creationId xmlns:p14="http://schemas.microsoft.com/office/powerpoint/2010/main" val="3854884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106"/>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7.11 </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组合逻辑电路中的冒险现象</a:t>
            </a:r>
            <a:endParaRPr lang="zh-CN" altLang="en-US" sz="3600" dirty="0">
              <a:latin typeface="Times New Roman"/>
              <a:ea typeface="+mn-ea"/>
              <a:cs typeface="Times New Roman"/>
            </a:endParaRPr>
          </a:p>
        </p:txBody>
      </p:sp>
      <p:pic>
        <p:nvPicPr>
          <p:cNvPr id="931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46275"/>
            <a:ext cx="3429000" cy="409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318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844675"/>
            <a:ext cx="3294062"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3189" name="对象 3"/>
          <p:cNvGraphicFramePr>
            <a:graphicFrameLocks noChangeAspect="1"/>
          </p:cNvGraphicFramePr>
          <p:nvPr>
            <p:extLst>
              <p:ext uri="{D42A27DB-BD31-4B8C-83A1-F6EECF244321}">
                <p14:modId xmlns:p14="http://schemas.microsoft.com/office/powerpoint/2010/main" val="3664956295"/>
              </p:ext>
            </p:extLst>
          </p:nvPr>
        </p:nvGraphicFramePr>
        <p:xfrm>
          <a:off x="1383665" y="1438275"/>
          <a:ext cx="2641600" cy="508000"/>
        </p:xfrm>
        <a:graphic>
          <a:graphicData uri="http://schemas.openxmlformats.org/presentationml/2006/ole">
            <mc:AlternateContent xmlns:mc="http://schemas.openxmlformats.org/markup-compatibility/2006">
              <mc:Choice xmlns:v="urn:schemas-microsoft-com:vml" Requires="v">
                <p:oleObj spid="_x0000_s299041" name="Equation" r:id="rId5" imgW="1257300" imgH="241300" progId="Equation.DSMT4">
                  <p:embed/>
                </p:oleObj>
              </mc:Choice>
              <mc:Fallback>
                <p:oleObj name="Equation" r:id="rId5" imgW="12573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665" y="1438275"/>
                        <a:ext cx="2641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0" name="对象 4"/>
          <p:cNvGraphicFramePr>
            <a:graphicFrameLocks noChangeAspect="1"/>
          </p:cNvGraphicFramePr>
          <p:nvPr>
            <p:extLst>
              <p:ext uri="{D42A27DB-BD31-4B8C-83A1-F6EECF244321}">
                <p14:modId xmlns:p14="http://schemas.microsoft.com/office/powerpoint/2010/main" val="2310511590"/>
              </p:ext>
            </p:extLst>
          </p:nvPr>
        </p:nvGraphicFramePr>
        <p:xfrm>
          <a:off x="4865688" y="1341438"/>
          <a:ext cx="2982912" cy="468312"/>
        </p:xfrm>
        <a:graphic>
          <a:graphicData uri="http://schemas.openxmlformats.org/presentationml/2006/ole">
            <mc:AlternateContent xmlns:mc="http://schemas.openxmlformats.org/markup-compatibility/2006">
              <mc:Choice xmlns:v="urn:schemas-microsoft-com:vml" Requires="v">
                <p:oleObj spid="_x0000_s299042" name="公式" r:id="rId7" imgW="1536700" imgH="241300" progId="Equation.3">
                  <p:embed/>
                </p:oleObj>
              </mc:Choice>
              <mc:Fallback>
                <p:oleObj name="公式" r:id="rId7" imgW="15367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688" y="1341438"/>
                        <a:ext cx="29829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标题 1">
            <a:extLst>
              <a:ext uri="{FF2B5EF4-FFF2-40B4-BE49-F238E27FC236}">
                <a16:creationId xmlns:a16="http://schemas.microsoft.com/office/drawing/2014/main" id="{C7BBAA04-2824-4FE6-AB70-51307BB8CC68}"/>
              </a:ext>
            </a:extLst>
          </p:cNvPr>
          <p:cNvSpPr txBox="1">
            <a:spLocks/>
          </p:cNvSpPr>
          <p:nvPr/>
        </p:nvSpPr>
        <p:spPr>
          <a:xfrm>
            <a:off x="685800" y="1397604"/>
            <a:ext cx="3173730" cy="725106"/>
          </a:xfrm>
          <a:prstGeom prst="rect">
            <a:avLst/>
          </a:prstGeom>
        </p:spPr>
        <p:txBody>
          <a:bodyPr vert="horz" wrap="square" lIns="91440" tIns="45720" rIns="91440" bIns="45720" numCol="1" rtlCol="0" anchor="t" anchorCtr="0" compatLnSpc="1">
            <a:prstTxWarp prst="textNoShape">
              <a:avLst/>
            </a:prstTxWarp>
            <a:normAutofit/>
          </a:bodyPr>
          <a:lstStyle>
            <a:lvl1pPr algn="ctr" defTabSz="457200" rtl="0" eaLnBrk="1" latinLnBrk="0" hangingPunct="1">
              <a:spcBef>
                <a:spcPct val="0"/>
              </a:spcBef>
              <a:buNone/>
              <a:defRPr sz="4400" kern="1200">
                <a:solidFill>
                  <a:schemeClr val="tx1"/>
                </a:solidFill>
                <a:latin typeface="Times New Roman" panose="02020603050405020304" charset="0"/>
                <a:ea typeface="+mj-ea"/>
                <a:cs typeface="+mj-cs"/>
              </a:defRPr>
            </a:lvl1pPr>
          </a:lstStyle>
          <a:p>
            <a:r>
              <a:rPr lang="en-US" altLang="zh-CN" sz="3600">
                <a:latin typeface="Times New Roman"/>
                <a:ea typeface="+mn-ea"/>
                <a:cs typeface="Times New Roman"/>
                <a:sym typeface="Wingdings" panose="05000000000000000000" pitchFamily="2" charset="2"/>
              </a:rPr>
              <a:t></a:t>
            </a:r>
            <a:endParaRPr lang="zh-CN" altLang="en-US" sz="3600" dirty="0">
              <a:latin typeface="Times New Roman"/>
              <a:ea typeface="+mn-ea"/>
              <a:cs typeface="Times New Roman"/>
            </a:endParaRPr>
          </a:p>
        </p:txBody>
      </p:sp>
    </p:spTree>
    <p:extLst>
      <p:ext uri="{BB962C8B-B14F-4D97-AF65-F5344CB8AC3E}">
        <p14:creationId xmlns:p14="http://schemas.microsoft.com/office/powerpoint/2010/main" val="761114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zh-CN" b="1">
                <a:solidFill>
                  <a:srgbClr val="FF0000"/>
                </a:solidFill>
                <a:effectLst>
                  <a:outerShdw blurRad="38100" dist="38100" dir="2700000" algn="tl">
                    <a:srgbClr val="000000">
                      <a:alpha val="43137"/>
                    </a:srgbClr>
                  </a:outerShdw>
                </a:effectLst>
                <a:ea typeface="华文楷体" pitchFamily="2" charset="-122"/>
              </a:rPr>
              <a:t>如何判断冒险现象的存在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如果设置输入变量，使得最终输出变量存在</a:t>
                </a:r>
                <a14:m>
                  <m:oMath xmlns:m="http://schemas.openxmlformats.org/officeDocument/2006/math">
                    <m:r>
                      <m:rPr>
                        <m:sty m:val="p"/>
                      </m:rPr>
                      <a:rPr lang="en-US" altLang="zh-CN">
                        <a:latin typeface="Cambria Math" panose="02040503050406030204" pitchFamily="18" charset="0"/>
                      </a:rPr>
                      <m:t>F</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i="1" smtClean="0">
                        <a:latin typeface="Cambria Math" panose="02040503050406030204" pitchFamily="18" charset="0"/>
                        <a:ea typeface="Cambria Math" panose="02040503050406030204" pitchFamily="18" charset="0"/>
                      </a:rPr>
                      <m:t>∙</m:t>
                    </m:r>
                    <m:bar>
                      <m:barPr>
                        <m:pos m:val="top"/>
                        <m:ctrlPr>
                          <a:rPr lang="en-US" altLang="zh-CN" i="1" smtClean="0">
                            <a:latin typeface="Cambria Math" panose="02040503050406030204" pitchFamily="18" charset="0"/>
                          </a:rPr>
                        </m:ctrlPr>
                      </m:barPr>
                      <m:e>
                        <m:r>
                          <a:rPr lang="en-US" altLang="zh-CN" b="0" i="1" smtClean="0">
                            <a:latin typeface="Cambria Math" panose="02040503050406030204" pitchFamily="18" charset="0"/>
                          </a:rPr>
                          <m:t>𝑋</m:t>
                        </m:r>
                      </m:e>
                    </m:bar>
                  </m:oMath>
                </a14:m>
                <a:r>
                  <a:rPr lang="zh-CN" altLang="en-US"/>
                  <a:t>或者</a:t>
                </a:r>
                <a14:m>
                  <m:oMath xmlns:m="http://schemas.openxmlformats.org/officeDocument/2006/math">
                    <m:r>
                      <m:rPr>
                        <m:sty m:val="p"/>
                      </m:rPr>
                      <a:rPr lang="en-US" altLang="zh-CN">
                        <a:latin typeface="Cambria Math" panose="02040503050406030204" pitchFamily="18" charset="0"/>
                      </a:rPr>
                      <m:t>F</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b="0" i="1" smtClean="0">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𝑋</m:t>
                        </m:r>
                      </m:e>
                    </m:bar>
                  </m:oMath>
                </a14:m>
                <a:r>
                  <a:rPr lang="zh-CN" altLang="en-US"/>
                  <a:t>，</a:t>
                </a:r>
                <a:r>
                  <a:rPr lang="zh-CN" altLang="en-US">
                    <a:solidFill>
                      <a:srgbClr val="FF0000"/>
                    </a:solidFill>
                  </a:rPr>
                  <a:t>则存在冒险现象。</a:t>
                </a:r>
                <a:endParaRPr lang="en-US" altLang="zh-CN">
                  <a:solidFill>
                    <a:srgbClr val="FF0000"/>
                  </a:solidFill>
                </a:endParaRPr>
              </a:p>
              <a:p>
                <a:r>
                  <a:rPr lang="zh-CN" altLang="en-US">
                    <a:solidFill>
                      <a:srgbClr val="FF0000"/>
                    </a:solidFill>
                  </a:rPr>
                  <a:t>                      存在冒险现象：</a:t>
                </a:r>
                <a:r>
                  <a:rPr lang="en-US" altLang="zh-CN">
                    <a:solidFill>
                      <a:srgbClr val="FF0000"/>
                    </a:solidFill>
                  </a:rPr>
                  <a:t>B=1</a:t>
                </a:r>
                <a:r>
                  <a:rPr lang="zh-CN" altLang="en-US">
                    <a:solidFill>
                      <a:srgbClr val="FF0000"/>
                    </a:solidFill>
                  </a:rPr>
                  <a:t>，</a:t>
                </a:r>
                <a:r>
                  <a:rPr lang="en-US" altLang="zh-CN">
                    <a:solidFill>
                      <a:srgbClr val="FF0000"/>
                    </a:solidFill>
                  </a:rPr>
                  <a:t>C=1</a:t>
                </a:r>
              </a:p>
              <a:p>
                <a:r>
                  <a:rPr lang="en-US" altLang="zh-CN">
                    <a:solidFill>
                      <a:srgbClr val="FF0000"/>
                    </a:solidFill>
                  </a:rPr>
                  <a:t>                      </a:t>
                </a:r>
                <a:r>
                  <a:rPr lang="zh-CN" altLang="en-US">
                    <a:solidFill>
                      <a:srgbClr val="FF0000"/>
                    </a:solidFill>
                  </a:rPr>
                  <a:t>存在冒险现象：</a:t>
                </a:r>
                <a:r>
                  <a:rPr lang="en-US" altLang="zh-CN">
                    <a:solidFill>
                      <a:srgbClr val="FF0000"/>
                    </a:solidFill>
                  </a:rPr>
                  <a:t>A=1</a:t>
                </a:r>
                <a:r>
                  <a:rPr lang="zh-CN" altLang="en-US">
                    <a:solidFill>
                      <a:srgbClr val="FF0000"/>
                    </a:solidFill>
                  </a:rPr>
                  <a:t>，</a:t>
                </a:r>
                <a:r>
                  <a:rPr lang="en-US" altLang="zh-CN">
                    <a:solidFill>
                      <a:srgbClr val="FF0000"/>
                    </a:solidFill>
                  </a:rPr>
                  <a:t>C=0</a:t>
                </a:r>
              </a:p>
              <a:p>
                <a:r>
                  <a:rPr lang="en-US" altLang="zh-CN">
                    <a:solidFill>
                      <a:srgbClr val="FF0000"/>
                    </a:solidFill>
                  </a:rPr>
                  <a:t>                                 </a:t>
                </a:r>
                <a:r>
                  <a:rPr lang="zh-CN" altLang="en-US">
                    <a:solidFill>
                      <a:srgbClr val="FF0000"/>
                    </a:solidFill>
                  </a:rPr>
                  <a:t>不存在冒险现象，无论如何设置</a:t>
                </a:r>
                <a:r>
                  <a:rPr lang="en-US" altLang="zh-CN">
                    <a:solidFill>
                      <a:srgbClr val="FF0000"/>
                    </a:solidFill>
                  </a:rPr>
                  <a:t>ABCD</a:t>
                </a:r>
                <a:r>
                  <a:rPr lang="zh-CN" altLang="en-US">
                    <a:solidFill>
                      <a:srgbClr val="FF0000"/>
                    </a:solidFill>
                  </a:rPr>
                  <a:t>的值，均不存在</a:t>
                </a:r>
                <a14:m>
                  <m:oMath xmlns:m="http://schemas.openxmlformats.org/officeDocument/2006/math">
                    <m:r>
                      <m:rPr>
                        <m:sty m:val="p"/>
                      </m:rPr>
                      <a:rPr lang="en-US" altLang="zh-CN" smtClean="0">
                        <a:solidFill>
                          <a:srgbClr val="FF0000"/>
                        </a:solidFill>
                        <a:latin typeface="Cambria Math" panose="02040503050406030204" pitchFamily="18" charset="0"/>
                      </a:rPr>
                      <m:t>F</m:t>
                    </m:r>
                    <m:r>
                      <a:rPr lang="en-US" altLang="zh-CN" smtClean="0">
                        <a:solidFill>
                          <a:srgbClr val="FF0000"/>
                        </a:solidFill>
                        <a:latin typeface="Cambria Math" panose="02040503050406030204" pitchFamily="18" charset="0"/>
                      </a:rPr>
                      <m:t>=</m:t>
                    </m:r>
                    <m:r>
                      <m:rPr>
                        <m:sty m:val="p"/>
                      </m:rPr>
                      <a:rPr lang="en-US" altLang="zh-CN" smtClean="0">
                        <a:solidFill>
                          <a:srgbClr val="FF0000"/>
                        </a:solidFill>
                        <a:latin typeface="Cambria Math" panose="02040503050406030204" pitchFamily="18" charset="0"/>
                      </a:rPr>
                      <m:t>X</m:t>
                    </m:r>
                    <m:r>
                      <a:rPr lang="en-US" altLang="zh-CN" i="1">
                        <a:solidFill>
                          <a:srgbClr val="FF0000"/>
                        </a:solidFill>
                        <a:latin typeface="Cambria Math" panose="02040503050406030204" pitchFamily="18" charset="0"/>
                        <a:ea typeface="Cambria Math" panose="02040503050406030204" pitchFamily="18" charset="0"/>
                      </a:rPr>
                      <m:t>∙</m:t>
                    </m:r>
                    <m:bar>
                      <m:barPr>
                        <m:pos m:val="top"/>
                        <m:ctrlPr>
                          <a:rPr lang="en-US" altLang="zh-CN" i="1">
                            <a:solidFill>
                              <a:srgbClr val="FF0000"/>
                            </a:solidFill>
                            <a:latin typeface="Cambria Math" panose="02040503050406030204" pitchFamily="18" charset="0"/>
                          </a:rPr>
                        </m:ctrlPr>
                      </m:barPr>
                      <m:e>
                        <m:r>
                          <a:rPr lang="en-US" altLang="zh-CN" i="1">
                            <a:solidFill>
                              <a:srgbClr val="FF0000"/>
                            </a:solidFill>
                            <a:latin typeface="Cambria Math" panose="02040503050406030204" pitchFamily="18" charset="0"/>
                          </a:rPr>
                          <m:t>𝑋</m:t>
                        </m:r>
                      </m:e>
                    </m:bar>
                  </m:oMath>
                </a14:m>
                <a:r>
                  <a:rPr lang="zh-CN" altLang="en-US">
                    <a:solidFill>
                      <a:srgbClr val="FF0000"/>
                    </a:solidFill>
                  </a:rPr>
                  <a:t>或者</a:t>
                </a:r>
                <a14:m>
                  <m:oMath xmlns:m="http://schemas.openxmlformats.org/officeDocument/2006/math">
                    <m:r>
                      <m:rPr>
                        <m:sty m:val="p"/>
                      </m:rPr>
                      <a:rPr lang="en-US" altLang="zh-CN">
                        <a:solidFill>
                          <a:srgbClr val="FF0000"/>
                        </a:solidFill>
                        <a:latin typeface="Cambria Math" panose="02040503050406030204" pitchFamily="18" charset="0"/>
                      </a:rPr>
                      <m:t>F</m:t>
                    </m:r>
                    <m:r>
                      <a:rPr lang="en-US" altLang="zh-CN">
                        <a:solidFill>
                          <a:srgbClr val="FF0000"/>
                        </a:solidFill>
                        <a:latin typeface="Cambria Math" panose="02040503050406030204" pitchFamily="18" charset="0"/>
                      </a:rPr>
                      <m:t>=</m:t>
                    </m:r>
                    <m:r>
                      <m:rPr>
                        <m:sty m:val="p"/>
                      </m:rPr>
                      <a:rPr lang="en-US" altLang="zh-CN">
                        <a:solidFill>
                          <a:srgbClr val="FF0000"/>
                        </a:solidFill>
                        <a:latin typeface="Cambria Math" panose="02040503050406030204" pitchFamily="18" charset="0"/>
                      </a:rPr>
                      <m:t>X</m:t>
                    </m:r>
                    <m:r>
                      <a:rPr lang="en-US" altLang="zh-CN" i="1">
                        <a:solidFill>
                          <a:srgbClr val="FF0000"/>
                        </a:solidFill>
                        <a:latin typeface="Cambria Math" panose="02040503050406030204" pitchFamily="18" charset="0"/>
                      </a:rPr>
                      <m:t>+</m:t>
                    </m:r>
                    <m:bar>
                      <m:barPr>
                        <m:pos m:val="top"/>
                        <m:ctrlPr>
                          <a:rPr lang="en-US" altLang="zh-CN" i="1">
                            <a:solidFill>
                              <a:srgbClr val="FF0000"/>
                            </a:solidFill>
                            <a:latin typeface="Cambria Math" panose="02040503050406030204" pitchFamily="18" charset="0"/>
                          </a:rPr>
                        </m:ctrlPr>
                      </m:barPr>
                      <m:e>
                        <m:r>
                          <a:rPr lang="en-US" altLang="zh-CN" i="1">
                            <a:solidFill>
                              <a:srgbClr val="FF0000"/>
                            </a:solidFill>
                            <a:latin typeface="Cambria Math" panose="02040503050406030204" pitchFamily="18" charset="0"/>
                          </a:rPr>
                          <m:t>𝑋</m:t>
                        </m:r>
                      </m:e>
                    </m:bar>
                  </m:oMath>
                </a14:m>
                <a:endParaRPr lang="en-US" altLang="zh-CN">
                  <a:solidFill>
                    <a:srgbClr val="FF0000"/>
                  </a:solidFill>
                </a:endParaRPr>
              </a:p>
              <a:p>
                <a:endParaRPr lang="en-US" altLang="zh-CN">
                  <a:solidFill>
                    <a:srgbClr val="FF0000"/>
                  </a:solidFill>
                </a:endParaRPr>
              </a:p>
              <a:p>
                <a:endParaRPr lang="en-US" altLang="zh-CN">
                  <a:solidFill>
                    <a:srgbClr val="FF0000"/>
                  </a:solidFill>
                </a:endParaRPr>
              </a:p>
              <a:p>
                <a:endParaRPr lang="zh-CN" altLang="en-US">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zh-CN" altLang="en-US">
                    <a:noFill/>
                  </a:rPr>
                  <a:t> </a:t>
                </a:r>
                <a:endParaRPr lang="zh-CN" altLang="en-US">
                  <a:noFill/>
                </a:endParaRPr>
              </a:p>
            </p:txBody>
          </p:sp>
        </mc:Fallback>
      </mc:AlternateContent>
      <p:graphicFrame>
        <p:nvGraphicFramePr>
          <p:cNvPr id="4" name="对象 4"/>
          <p:cNvGraphicFramePr>
            <a:graphicFrameLocks noChangeAspect="1"/>
          </p:cNvGraphicFramePr>
          <p:nvPr/>
        </p:nvGraphicFramePr>
        <p:xfrm>
          <a:off x="1043608" y="3284984"/>
          <a:ext cx="1749425" cy="468312"/>
        </p:xfrm>
        <a:graphic>
          <a:graphicData uri="http://schemas.openxmlformats.org/presentationml/2006/ole">
            <mc:AlternateContent xmlns:mc="http://schemas.openxmlformats.org/markup-compatibility/2006">
              <mc:Choice xmlns:v="urn:schemas-microsoft-com:vml" Requires="v">
                <p:oleObj spid="_x0000_s302085" name="Equation" r:id="rId4" imgW="21640800" imgH="5791200" progId="Equation.DSMT4">
                  <p:embed/>
                </p:oleObj>
              </mc:Choice>
              <mc:Fallback>
                <p:oleObj name="Equation" r:id="rId4" imgW="21640800" imgH="5791200" progId="Equation.DSMT4">
                  <p:embed/>
                  <p:pic>
                    <p:nvPicPr>
                      <p:cNvPr id="4" name="对象 4"/>
                      <p:cNvPicPr>
                        <a:picLocks noChangeAspect="1" noChangeArrowheads="1"/>
                      </p:cNvPicPr>
                      <p:nvPr/>
                    </p:nvPicPr>
                    <p:blipFill>
                      <a:blip r:embed="rId5"/>
                      <a:srcRect/>
                      <a:stretch>
                        <a:fillRect/>
                      </a:stretch>
                    </p:blipFill>
                    <p:spPr bwMode="auto">
                      <a:xfrm>
                        <a:off x="1043608" y="3284984"/>
                        <a:ext cx="174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043608" y="3837265"/>
          <a:ext cx="1700213" cy="468312"/>
        </p:xfrm>
        <a:graphic>
          <a:graphicData uri="http://schemas.openxmlformats.org/presentationml/2006/ole">
            <mc:AlternateContent xmlns:mc="http://schemas.openxmlformats.org/markup-compatibility/2006">
              <mc:Choice xmlns:v="urn:schemas-microsoft-com:vml" Requires="v">
                <p:oleObj spid="_x0000_s302086" name="Equation" r:id="rId6" imgW="21031200" imgH="5791200" progId="Equation.DSMT4">
                  <p:embed/>
                </p:oleObj>
              </mc:Choice>
              <mc:Fallback>
                <p:oleObj name="Equation" r:id="rId6" imgW="21031200" imgH="5791200" progId="Equation.DSMT4">
                  <p:embed/>
                  <p:pic>
                    <p:nvPicPr>
                      <p:cNvPr id="5" name="对象 4"/>
                      <p:cNvPicPr>
                        <a:picLocks noChangeAspect="1" noChangeArrowheads="1"/>
                      </p:cNvPicPr>
                      <p:nvPr/>
                    </p:nvPicPr>
                    <p:blipFill>
                      <a:blip r:embed="rId7"/>
                      <a:srcRect/>
                      <a:stretch>
                        <a:fillRect/>
                      </a:stretch>
                    </p:blipFill>
                    <p:spPr bwMode="auto">
                      <a:xfrm>
                        <a:off x="1043608" y="3837265"/>
                        <a:ext cx="17002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043608" y="4513400"/>
          <a:ext cx="2784475" cy="468313"/>
        </p:xfrm>
        <a:graphic>
          <a:graphicData uri="http://schemas.openxmlformats.org/presentationml/2006/ole">
            <mc:AlternateContent xmlns:mc="http://schemas.openxmlformats.org/markup-compatibility/2006">
              <mc:Choice xmlns:v="urn:schemas-microsoft-com:vml" Requires="v">
                <p:oleObj spid="_x0000_s302087" name="Equation" r:id="rId8" imgW="34442400" imgH="5791200" progId="Equation.DSMT4">
                  <p:embed/>
                </p:oleObj>
              </mc:Choice>
              <mc:Fallback>
                <p:oleObj name="Equation" r:id="rId8" imgW="34442400" imgH="5791200" progId="Equation.DSMT4">
                  <p:embed/>
                  <p:pic>
                    <p:nvPicPr>
                      <p:cNvPr id="6" name="对象 5"/>
                      <p:cNvPicPr>
                        <a:picLocks noChangeAspect="1" noChangeArrowheads="1"/>
                      </p:cNvPicPr>
                      <p:nvPr/>
                    </p:nvPicPr>
                    <p:blipFill>
                      <a:blip r:embed="rId9"/>
                      <a:srcRect/>
                      <a:stretch>
                        <a:fillRect/>
                      </a:stretch>
                    </p:blipFill>
                    <p:spPr bwMode="auto">
                      <a:xfrm>
                        <a:off x="1043608" y="4513400"/>
                        <a:ext cx="27844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8258"/>
          </a:xfrm>
        </p:spPr>
        <p:txBody>
          <a:bodyPr vert="horz" wrap="square" lIns="91440" tIns="45720" rIns="91440" bIns="45720" numCol="1" anchor="t" anchorCtr="0" compatLnSpc="1">
            <a:prstTxWarp prst="textNoShape">
              <a:avLst/>
            </a:prstTxWarp>
            <a:normAutofit/>
          </a:bodyPr>
          <a:lstStyle/>
          <a:p>
            <a:r>
              <a:rPr lang="en-US" altLang="zh-CN" sz="3600" b="1">
                <a:solidFill>
                  <a:srgbClr val="FF0000"/>
                </a:solidFill>
                <a:effectLst>
                  <a:outerShdw blurRad="38100" dist="38100" dir="2700000" algn="tl">
                    <a:srgbClr val="DDDDDD"/>
                  </a:outerShdw>
                </a:effectLst>
                <a:latin typeface="Times New Roman"/>
                <a:ea typeface="+mn-ea"/>
                <a:cs typeface="Times New Roman"/>
              </a:rPr>
              <a:t>7.11 </a:t>
            </a:r>
            <a:r>
              <a:rPr lang="zh-CN" altLang="en-US" sz="3600" b="1" dirty="0">
                <a:solidFill>
                  <a:srgbClr val="FF0000"/>
                </a:solidFill>
                <a:effectLst>
                  <a:outerShdw blurRad="38100" dist="38100" dir="2700000" algn="tl">
                    <a:srgbClr val="DDDDDD"/>
                  </a:outerShdw>
                </a:effectLst>
                <a:latin typeface="Times New Roman"/>
                <a:ea typeface="+mn-ea"/>
                <a:cs typeface="Times New Roman"/>
              </a:rPr>
              <a:t>组合逻辑电路中的冒险现象</a:t>
            </a:r>
            <a:endParaRPr lang="zh-CN" altLang="en-US" sz="3600" dirty="0">
              <a:latin typeface="Times New Roman"/>
              <a:ea typeface="+mn-ea"/>
              <a:cs typeface="Times New Roman"/>
            </a:endParaRPr>
          </a:p>
        </p:txBody>
      </p:sp>
      <p:sp>
        <p:nvSpPr>
          <p:cNvPr id="3" name="内容占位符 2"/>
          <p:cNvSpPr>
            <a:spLocks noGrp="1"/>
          </p:cNvSpPr>
          <p:nvPr>
            <p:ph idx="1"/>
          </p:nvPr>
        </p:nvSpPr>
        <p:spPr>
          <a:xfrm>
            <a:off x="457200" y="1341438"/>
            <a:ext cx="8229600" cy="4525962"/>
          </a:xfrm>
        </p:spPr>
        <p:txBody>
          <a:bodyPr vert="horz" wrap="square" lIns="91440" tIns="45720" rIns="91440" bIns="45720" numCol="1" anchor="t" anchorCtr="0" compatLnSpc="1">
            <a:prstTxWarp prst="textNoShape">
              <a:avLst/>
            </a:prstTxWarp>
          </a:bodyPr>
          <a:lstStyle/>
          <a:p>
            <a:pPr eaLnBrk="1" hangingPunct="1">
              <a:buFont typeface="Wingdings" charset="0"/>
              <a:buNone/>
            </a:pPr>
            <a:r>
              <a:rPr lang="zh-CN" altLang="en-US" b="1" dirty="0">
                <a:effectLst>
                  <a:outerShdw blurRad="38100" dist="38100" dir="2700000" algn="tl">
                    <a:srgbClr val="DDDDDD"/>
                  </a:outerShdw>
                </a:effectLst>
                <a:latin typeface="Times New Roman"/>
                <a:cs typeface="Times New Roman"/>
              </a:rPr>
              <a:t>二、冒险现象的产生及消除</a:t>
            </a:r>
          </a:p>
          <a:p>
            <a:pPr eaLnBrk="1" hangingPunct="1"/>
            <a:r>
              <a:rPr lang="zh-CN" altLang="en-US" b="1" dirty="0">
                <a:latin typeface="Times New Roman"/>
                <a:cs typeface="Times New Roman"/>
              </a:rPr>
              <a:t>改变电路结构，增加或调整时延，消除信号之间的竞争。</a:t>
            </a:r>
          </a:p>
          <a:p>
            <a:pPr eaLnBrk="1" hangingPunct="1"/>
            <a:r>
              <a:rPr lang="zh-CN" altLang="en-US" b="1" dirty="0">
                <a:latin typeface="Times New Roman"/>
                <a:cs typeface="Times New Roman"/>
              </a:rPr>
              <a:t>可以引入选通脉冲。</a:t>
            </a:r>
          </a:p>
          <a:p>
            <a:pPr eaLnBrk="1" hangingPunct="1"/>
            <a:r>
              <a:rPr lang="zh-CN" altLang="en-US" b="1" dirty="0">
                <a:latin typeface="Times New Roman"/>
                <a:cs typeface="Times New Roman"/>
              </a:rPr>
              <a:t>并接滤波电容。</a:t>
            </a:r>
          </a:p>
          <a:p>
            <a:pPr eaLnBrk="1" hangingPunct="1"/>
            <a:r>
              <a:rPr lang="zh-CN" altLang="en-US" b="1" dirty="0">
                <a:latin typeface="Times New Roman"/>
                <a:cs typeface="Times New Roman"/>
              </a:rPr>
              <a:t>修改逻辑设计，增加多于项。</a:t>
            </a:r>
          </a:p>
          <a:p>
            <a:endParaRPr lang="zh-CN" altLang="en-US" dirty="0">
              <a:latin typeface="Times New Roman"/>
              <a:cs typeface="Times New Roman"/>
            </a:endParaRPr>
          </a:p>
        </p:txBody>
      </p:sp>
    </p:spTree>
    <p:extLst>
      <p:ext uri="{BB962C8B-B14F-4D97-AF65-F5344CB8AC3E}">
        <p14:creationId xmlns:p14="http://schemas.microsoft.com/office/powerpoint/2010/main" val="12775214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subTitle" idx="1"/>
          </p:nvPr>
        </p:nvSpPr>
        <p:spPr bwMode="auto">
          <a:xfrm>
            <a:off x="2514600" y="457200"/>
            <a:ext cx="3505200" cy="609600"/>
          </a:xfrm>
          <a:ln>
            <a:miter lim="800000"/>
          </a:ln>
        </p:spPr>
        <p:txBody>
          <a:bodyPr vert="horz" wrap="square" lIns="91440" tIns="45720" rIns="91440" bIns="45720" numCol="1" anchor="t" anchorCtr="0" compatLnSpc="1">
            <a:normAutofit lnSpcReduction="10000"/>
          </a:bodyPr>
          <a:lstStyle/>
          <a:p>
            <a:pPr algn="l" eaLnBrk="1" hangingPunct="1"/>
            <a:r>
              <a:rPr lang="en-US" altLang="zh-CN" sz="3600" b="1">
                <a:solidFill>
                  <a:srgbClr val="CC0000"/>
                </a:solidFill>
                <a:effectLst>
                  <a:outerShdw blurRad="38100" dist="38100" dir="2700000" algn="tl">
                    <a:srgbClr val="DDDDDD"/>
                  </a:outerShdw>
                </a:effectLst>
                <a:ea typeface="华文新魏" panose="02010800040101010101" charset="-122"/>
                <a:cs typeface="华文新魏" panose="02010800040101010101" charset="-122"/>
              </a:rPr>
              <a:t>7</a:t>
            </a:r>
            <a:r>
              <a:rPr lang="en-US" altLang="zh-CN" sz="3600" b="1">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.12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应用举例</a:t>
            </a:r>
          </a:p>
        </p:txBody>
      </p:sp>
      <p:sp>
        <p:nvSpPr>
          <p:cNvPr id="152579" name="Rectangle 3"/>
          <p:cNvSpPr>
            <a:spLocks noChangeArrowheads="1"/>
          </p:cNvSpPr>
          <p:nvPr/>
        </p:nvSpPr>
        <p:spPr bwMode="auto">
          <a:xfrm>
            <a:off x="760863" y="1014413"/>
            <a:ext cx="5947462" cy="589777"/>
          </a:xfrm>
          <a:prstGeom prst="rect">
            <a:avLst/>
          </a:prstGeom>
          <a:noFill/>
          <a:ln w="9525">
            <a:noFill/>
            <a:miter lim="800000"/>
          </a:ln>
          <a:effectLst/>
        </p:spPr>
        <p:txBody>
          <a:bodyPr wrap="none">
            <a:spAutoFit/>
          </a:bodyPr>
          <a:lstStyle/>
          <a:p>
            <a:pPr algn="ctr">
              <a:lnSpc>
                <a:spcPct val="110000"/>
              </a:lnSpc>
              <a:spcBef>
                <a:spcPct val="50000"/>
              </a:spcBef>
            </a:pPr>
            <a:r>
              <a:rPr lang="en-US" altLang="zh-CN" sz="3200" b="1">
                <a:solidFill>
                  <a:srgbClr val="000099"/>
                </a:solidFill>
                <a:effectLst>
                  <a:outerShdw blurRad="38100" dist="38100" dir="2700000" algn="tl">
                    <a:srgbClr val="DDDDDD"/>
                  </a:outerShdw>
                </a:effectLst>
                <a:latin typeface="Times New Roman" panose="02020603050405020304" charset="0"/>
              </a:rPr>
              <a:t>7.12.1  </a:t>
            </a:r>
            <a:r>
              <a:rPr lang="zh-CN" altLang="en-US" sz="3200" b="1" dirty="0">
                <a:solidFill>
                  <a:srgbClr val="000099"/>
                </a:solidFill>
                <a:effectLst>
                  <a:outerShdw blurRad="38100" dist="38100" dir="2700000" algn="tl">
                    <a:srgbClr val="DDDDDD"/>
                  </a:outerShdw>
                </a:effectLst>
                <a:latin typeface="Times New Roman" panose="02020603050405020304" charset="0"/>
              </a:rPr>
              <a:t>交通信号灯故障检测电路</a:t>
            </a:r>
          </a:p>
        </p:txBody>
      </p:sp>
      <p:sp>
        <p:nvSpPr>
          <p:cNvPr id="152580" name="Rectangle 4"/>
          <p:cNvSpPr>
            <a:spLocks noChangeArrowheads="1"/>
          </p:cNvSpPr>
          <p:nvPr/>
        </p:nvSpPr>
        <p:spPr bwMode="auto">
          <a:xfrm>
            <a:off x="685800" y="1660525"/>
            <a:ext cx="7799388" cy="582613"/>
          </a:xfrm>
          <a:prstGeom prst="rect">
            <a:avLst/>
          </a:prstGeom>
          <a:noFill/>
          <a:ln w="9525">
            <a:noFill/>
            <a:miter lim="800000"/>
          </a:ln>
          <a:effectLst/>
        </p:spPr>
        <p:txBody>
          <a:bodyPr wrap="none">
            <a:spAutoFit/>
          </a:bodyPr>
          <a:lstStyle/>
          <a:p>
            <a:pPr>
              <a:lnSpc>
                <a:spcPct val="115000"/>
              </a:lnSpc>
            </a:pPr>
            <a:r>
              <a:rPr lang="zh-CN" altLang="en-US" sz="2800" b="1">
                <a:latin typeface="Times New Roman" panose="02020603050405020304" charset="0"/>
              </a:rPr>
              <a:t>交通信号灯在正常情况下，</a:t>
            </a:r>
            <a:r>
              <a:rPr lang="zh-CN" altLang="en-US" sz="2800" b="1">
                <a:solidFill>
                  <a:srgbClr val="FF0000"/>
                </a:solidFill>
                <a:effectLst>
                  <a:outerShdw blurRad="38100" dist="38100" dir="2700000" algn="tl">
                    <a:srgbClr val="DDDDDD"/>
                  </a:outerShdw>
                </a:effectLst>
                <a:latin typeface="Times New Roman" panose="02020603050405020304" charset="0"/>
              </a:rPr>
              <a:t>红灯</a:t>
            </a:r>
            <a:r>
              <a:rPr lang="en-US" altLang="zh-CN" sz="2800" b="1">
                <a:latin typeface="Times New Roman" panose="02020603050405020304" charset="0"/>
              </a:rPr>
              <a:t>(</a:t>
            </a:r>
            <a:r>
              <a:rPr lang="en-US" altLang="zh-CN" sz="2800" b="1" i="1">
                <a:latin typeface="Times New Roman" panose="02020603050405020304" charset="0"/>
              </a:rPr>
              <a:t>R</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停车，</a:t>
            </a:r>
          </a:p>
        </p:txBody>
      </p:sp>
      <p:sp>
        <p:nvSpPr>
          <p:cNvPr id="152581" name="Rectangle 5"/>
          <p:cNvSpPr>
            <a:spLocks noChangeArrowheads="1"/>
          </p:cNvSpPr>
          <p:nvPr/>
        </p:nvSpPr>
        <p:spPr bwMode="auto">
          <a:xfrm>
            <a:off x="685800" y="2093913"/>
            <a:ext cx="7467600" cy="1563687"/>
          </a:xfrm>
          <a:prstGeom prst="rect">
            <a:avLst/>
          </a:prstGeom>
          <a:noFill/>
          <a:ln w="9525">
            <a:noFill/>
            <a:miter lim="800000"/>
          </a:ln>
          <a:effectLst/>
        </p:spPr>
        <p:txBody>
          <a:bodyPr>
            <a:spAutoFit/>
          </a:bodyPr>
          <a:lstStyle/>
          <a:p>
            <a:pPr>
              <a:lnSpc>
                <a:spcPct val="115000"/>
              </a:lnSpc>
            </a:pPr>
            <a:r>
              <a:rPr lang="zh-CN" altLang="en-US" sz="2800" b="1">
                <a:solidFill>
                  <a:srgbClr val="FF0000"/>
                </a:solidFill>
                <a:effectLst>
                  <a:outerShdw blurRad="38100" dist="38100" dir="2700000" algn="tl">
                    <a:srgbClr val="DDDDDD"/>
                  </a:outerShdw>
                </a:effectLst>
                <a:latin typeface="Times New Roman" panose="02020603050405020304" charset="0"/>
              </a:rPr>
              <a:t>黄灯</a:t>
            </a:r>
            <a:r>
              <a:rPr lang="en-US" altLang="zh-CN" sz="2800" b="1">
                <a:latin typeface="Times New Roman" panose="02020603050405020304" charset="0"/>
              </a:rPr>
              <a:t>(</a:t>
            </a:r>
            <a:r>
              <a:rPr lang="en-US" altLang="zh-CN" sz="2800" b="1" i="1">
                <a:latin typeface="Times New Roman" panose="02020603050405020304" charset="0"/>
              </a:rPr>
              <a:t>Y</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准备，</a:t>
            </a:r>
            <a:r>
              <a:rPr lang="zh-CN" altLang="en-US" sz="2800" b="1">
                <a:solidFill>
                  <a:srgbClr val="006600"/>
                </a:solidFill>
                <a:effectLst>
                  <a:outerShdw blurRad="38100" dist="38100" dir="2700000" algn="tl">
                    <a:srgbClr val="DDDDDD"/>
                  </a:outerShdw>
                </a:effectLst>
                <a:latin typeface="Times New Roman" panose="02020603050405020304" charset="0"/>
              </a:rPr>
              <a:t>绿灯</a:t>
            </a:r>
            <a:r>
              <a:rPr lang="en-US" altLang="zh-CN" sz="2800" b="1">
                <a:latin typeface="Times New Roman" panose="02020603050405020304" charset="0"/>
              </a:rPr>
              <a:t>(</a:t>
            </a:r>
            <a:r>
              <a:rPr lang="en-US" altLang="zh-CN" sz="2800" b="1" i="1">
                <a:latin typeface="Times New Roman" panose="02020603050405020304" charset="0"/>
              </a:rPr>
              <a:t>G</a:t>
            </a:r>
            <a:r>
              <a:rPr lang="en-US" altLang="zh-CN" sz="2800" b="1">
                <a:latin typeface="Times New Roman" panose="02020603050405020304" charset="0"/>
              </a:rPr>
              <a:t>)</a:t>
            </a:r>
            <a:r>
              <a:rPr lang="zh-CN" altLang="en-US" sz="2800" b="1">
                <a:latin typeface="Times New Roman" panose="02020603050405020304" charset="0"/>
              </a:rPr>
              <a:t>亮</a:t>
            </a:r>
            <a:r>
              <a:rPr lang="en-US" altLang="zh-CN" sz="2800" b="1">
                <a:latin typeface="Times New Roman" panose="02020603050405020304" charset="0"/>
              </a:rPr>
              <a:t>——</a:t>
            </a:r>
            <a:r>
              <a:rPr lang="zh-CN" altLang="en-US" sz="2800" b="1">
                <a:latin typeface="Times New Roman" panose="02020603050405020304" charset="0"/>
              </a:rPr>
              <a:t>通行。正常时，只有一个灯亮。如果灯全不亮或全亮或两个灯同时亮，都是故障。</a:t>
            </a:r>
          </a:p>
        </p:txBody>
      </p:sp>
      <p:sp>
        <p:nvSpPr>
          <p:cNvPr id="152582" name="Text Box 6"/>
          <p:cNvSpPr txBox="1">
            <a:spLocks noChangeArrowheads="1"/>
          </p:cNvSpPr>
          <p:nvPr/>
        </p:nvSpPr>
        <p:spPr bwMode="auto">
          <a:xfrm>
            <a:off x="685800" y="3657600"/>
            <a:ext cx="1066800" cy="519113"/>
          </a:xfrm>
          <a:prstGeom prst="rect">
            <a:avLst/>
          </a:prstGeom>
          <a:noFill/>
          <a:ln w="9525">
            <a:noFill/>
            <a:miter lim="800000"/>
          </a:ln>
          <a:effectLst/>
        </p:spPr>
        <p:txBody>
          <a:bodyPr>
            <a:spAutoFit/>
          </a:bodyPr>
          <a:lstStyle/>
          <a:p>
            <a:pPr>
              <a:spcBef>
                <a:spcPct val="50000"/>
              </a:spcBef>
              <a:defRPr/>
            </a:pPr>
            <a:r>
              <a:rPr lang="zh-CN" altLang="en-US" sz="2800" b="1">
                <a:effectLst>
                  <a:outerShdw blurRad="38100" dist="38100" dir="2700000" algn="tl">
                    <a:srgbClr val="C0C0C0"/>
                  </a:outerShdw>
                </a:effectLst>
                <a:latin typeface="Times New Roman" panose="02020603050405020304" charset="0"/>
                <a:ea typeface="宋体" panose="02010600030101010101" pitchFamily="2" charset="-122"/>
                <a:cs typeface="+mn-cs"/>
              </a:rPr>
              <a:t>解：</a:t>
            </a:r>
          </a:p>
        </p:txBody>
      </p:sp>
      <p:sp>
        <p:nvSpPr>
          <p:cNvPr id="152583" name="Rectangle 7"/>
          <p:cNvSpPr>
            <a:spLocks noChangeArrowheads="1"/>
          </p:cNvSpPr>
          <p:nvPr/>
        </p:nvSpPr>
        <p:spPr bwMode="auto">
          <a:xfrm>
            <a:off x="1295400" y="4267200"/>
            <a:ext cx="66135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宋体" panose="02010600030101010101" pitchFamily="2" charset="-122"/>
              </a:rPr>
              <a:t>灯亮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“1”</a:t>
            </a:r>
            <a:r>
              <a:rPr lang="zh-CN" altLang="en-US" sz="2800" b="1">
                <a:solidFill>
                  <a:srgbClr val="000099"/>
                </a:solidFill>
                <a:effectLst>
                  <a:outerShdw blurRad="38100" dist="38100" dir="2700000" algn="tl">
                    <a:srgbClr val="DDDDDD"/>
                  </a:outerShdw>
                </a:effectLst>
                <a:latin typeface="宋体" panose="02010600030101010101" pitchFamily="2" charset="-122"/>
              </a:rPr>
              <a:t>表示，灯灭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“0”</a:t>
            </a:r>
            <a:r>
              <a:rPr lang="zh-CN" altLang="en-US" sz="2800" b="1">
                <a:solidFill>
                  <a:srgbClr val="000099"/>
                </a:solidFill>
                <a:effectLst>
                  <a:outerShdw blurRad="38100" dist="38100" dir="2700000" algn="tl">
                    <a:srgbClr val="DDDDDD"/>
                  </a:outerShdw>
                </a:effectLst>
                <a:latin typeface="宋体" panose="02010600030101010101" pitchFamily="2" charset="-122"/>
              </a:rPr>
              <a:t>表示，</a:t>
            </a:r>
          </a:p>
        </p:txBody>
      </p:sp>
      <p:sp>
        <p:nvSpPr>
          <p:cNvPr id="152584" name="Rectangle 8"/>
          <p:cNvSpPr>
            <a:spLocks noChangeArrowheads="1"/>
          </p:cNvSpPr>
          <p:nvPr/>
        </p:nvSpPr>
        <p:spPr bwMode="auto">
          <a:xfrm>
            <a:off x="1295400" y="4800600"/>
            <a:ext cx="6613525" cy="519113"/>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宋体" panose="02010600030101010101" pitchFamily="2" charset="-122"/>
              </a:rPr>
              <a:t>故障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“1”</a:t>
            </a:r>
            <a:r>
              <a:rPr lang="zh-CN" altLang="en-US" sz="2800" b="1">
                <a:solidFill>
                  <a:srgbClr val="000099"/>
                </a:solidFill>
                <a:effectLst>
                  <a:outerShdw blurRad="38100" dist="38100" dir="2700000" algn="tl">
                    <a:srgbClr val="DDDDDD"/>
                  </a:outerShdw>
                </a:effectLst>
                <a:latin typeface="宋体" panose="02010600030101010101" pitchFamily="2" charset="-122"/>
              </a:rPr>
              <a:t>表示，正常 </a:t>
            </a:r>
            <a:r>
              <a:rPr lang="en-US" altLang="zh-CN" sz="2800" b="1">
                <a:solidFill>
                  <a:srgbClr val="000099"/>
                </a:solidFill>
                <a:effectLst>
                  <a:outerShdw blurRad="38100" dist="38100" dir="2700000" algn="tl">
                    <a:srgbClr val="DDDDDD"/>
                  </a:outerShdw>
                </a:effectLst>
                <a:latin typeface="Times New Roman" panose="02020603050405020304" charset="0"/>
              </a:rPr>
              <a:t>—</a:t>
            </a:r>
            <a:r>
              <a:rPr lang="en-US" altLang="zh-CN" sz="2800" b="1">
                <a:solidFill>
                  <a:srgbClr val="000099"/>
                </a:solidFill>
                <a:effectLst>
                  <a:outerShdw blurRad="38100" dist="38100" dir="2700000" algn="tl">
                    <a:srgbClr val="DDDDDD"/>
                  </a:outerShdw>
                </a:effectLst>
                <a:latin typeface="宋体" panose="02010600030101010101" pitchFamily="2" charset="-122"/>
              </a:rPr>
              <a:t>“0”</a:t>
            </a:r>
            <a:r>
              <a:rPr lang="zh-CN" altLang="en-US" sz="2800" b="1">
                <a:solidFill>
                  <a:srgbClr val="000099"/>
                </a:solidFill>
                <a:effectLst>
                  <a:outerShdw blurRad="38100" dist="38100" dir="2700000" algn="tl">
                    <a:srgbClr val="DDDDDD"/>
                  </a:outerShdw>
                </a:effectLst>
                <a:latin typeface="宋体" panose="02010600030101010101" pitchFamily="2" charset="-122"/>
              </a:rPr>
              <a:t>表示，</a:t>
            </a:r>
          </a:p>
        </p:txBody>
      </p:sp>
      <p:sp>
        <p:nvSpPr>
          <p:cNvPr id="174089" name="Rectangle 9"/>
          <p:cNvSpPr>
            <a:spLocks noChangeArrowheads="1"/>
          </p:cNvSpPr>
          <p:nvPr/>
        </p:nvSpPr>
        <p:spPr bwMode="auto">
          <a:xfrm>
            <a:off x="1371600" y="3733800"/>
            <a:ext cx="4792663" cy="519113"/>
          </a:xfrm>
          <a:prstGeom prst="rect">
            <a:avLst/>
          </a:prstGeom>
          <a:noFill/>
          <a:ln>
            <a:noFill/>
          </a:ln>
        </p:spPr>
        <p:txBody>
          <a:bodyPr wrap="none">
            <a:spAutoFit/>
          </a:bodyPr>
          <a:lstStyle/>
          <a:p>
            <a:pPr>
              <a:spcBef>
                <a:spcPct val="50000"/>
              </a:spcBef>
            </a:pPr>
            <a:r>
              <a:rPr lang="zh-CN" altLang="en-US" sz="2800" b="1">
                <a:latin typeface="Times New Roman" panose="02020603050405020304" charset="0"/>
              </a:rPr>
              <a:t>输入信号三个，输出信号一个</a:t>
            </a:r>
          </a:p>
        </p:txBody>
      </p:sp>
      <p:sp>
        <p:nvSpPr>
          <p:cNvPr id="152586" name="AutoShape 10">
            <a:hlinkClick r:id="rId2" action="ppaction://program"/>
          </p:cNvPr>
          <p:cNvSpPr>
            <a:spLocks noChangeArrowheads="1"/>
          </p:cNvSpPr>
          <p:nvPr/>
        </p:nvSpPr>
        <p:spPr bwMode="auto">
          <a:xfrm>
            <a:off x="6781800" y="1143000"/>
            <a:ext cx="690563" cy="377825"/>
          </a:xfrm>
          <a:prstGeom prst="bevel">
            <a:avLst>
              <a:gd name="adj" fmla="val 12500"/>
            </a:avLst>
          </a:prstGeom>
          <a:gradFill rotWithShape="0">
            <a:gsLst>
              <a:gs pos="0">
                <a:schemeClr val="bg1"/>
              </a:gs>
              <a:gs pos="100000">
                <a:schemeClr val="bg1">
                  <a:gamma/>
                  <a:shade val="80000"/>
                  <a:invGamma/>
                </a:schemeClr>
              </a:gs>
            </a:gsLst>
            <a:path path="rect">
              <a:fillToRect l="50000" t="50000" r="50000" b="50000"/>
            </a:path>
          </a:gradFill>
          <a:ln w="9525">
            <a:noFill/>
            <a:miter lim="800000"/>
          </a:ln>
          <a:effectLst/>
        </p:spPr>
        <p:txBody>
          <a:bodyPr wrap="none" anchor="ctr"/>
          <a:lstStyle/>
          <a:p>
            <a:pPr algn="ctr" eaLnBrk="0" hangingPunct="0"/>
            <a:r>
              <a:rPr kumimoji="0" lang="zh-CN" altLang="en-US" sz="1600" b="1">
                <a:solidFill>
                  <a:srgbClr val="006600"/>
                </a:solidFill>
                <a:latin typeface="Times New Roman" panose="02020603050405020304" charset="0"/>
              </a:rPr>
              <a:t>动画</a:t>
            </a:r>
          </a:p>
        </p:txBody>
      </p:sp>
    </p:spTree>
    <p:extLst>
      <p:ext uri="{BB962C8B-B14F-4D97-AF65-F5344CB8AC3E}">
        <p14:creationId xmlns:p14="http://schemas.microsoft.com/office/powerpoint/2010/main" val="26249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2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6"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609600" y="838200"/>
            <a:ext cx="3187700" cy="519113"/>
          </a:xfrm>
          <a:prstGeom prst="rect">
            <a:avLst/>
          </a:prstGeom>
          <a:noFill/>
          <a:ln w="9525" cap="sq">
            <a:noFill/>
            <a:miter lim="800000"/>
          </a:ln>
          <a:effectLst/>
        </p:spPr>
        <p:txBody>
          <a:bodyPr wrap="none">
            <a:spAutoFit/>
          </a:bodyPr>
          <a:lstStyle/>
          <a:p>
            <a:pPr>
              <a:spcBef>
                <a:spcPct val="50000"/>
              </a:spcBef>
            </a:pPr>
            <a:r>
              <a:rPr lang="en-US" altLang="zh-CN" sz="2800" b="1">
                <a:solidFill>
                  <a:srgbClr val="006600"/>
                </a:solidFill>
                <a:latin typeface="Times New Roman" panose="02020603050405020304" charset="0"/>
              </a:rPr>
              <a:t> (</a:t>
            </a:r>
            <a:r>
              <a:rPr lang="en-US" altLang="zh-CN" sz="2800" b="1">
                <a:solidFill>
                  <a:srgbClr val="006600"/>
                </a:solidFill>
                <a:effectLst>
                  <a:outerShdw blurRad="38100" dist="38100" dir="2700000" algn="tl">
                    <a:srgbClr val="DDDDDD"/>
                  </a:outerShdw>
                </a:effectLst>
                <a:latin typeface="Times New Roman" panose="02020603050405020304" charset="0"/>
              </a:rPr>
              <a:t>1) </a:t>
            </a:r>
            <a:r>
              <a:rPr lang="zh-CN" altLang="en-US" sz="2800" b="1">
                <a:solidFill>
                  <a:srgbClr val="006600"/>
                </a:solidFill>
                <a:effectLst>
                  <a:outerShdw blurRad="38100" dist="38100" dir="2700000" algn="tl">
                    <a:srgbClr val="DDDDDD"/>
                  </a:outerShdw>
                </a:effectLst>
                <a:latin typeface="Times New Roman" panose="02020603050405020304" charset="0"/>
              </a:rPr>
              <a:t>列逻辑状态表   </a:t>
            </a:r>
          </a:p>
        </p:txBody>
      </p:sp>
      <p:sp>
        <p:nvSpPr>
          <p:cNvPr id="153617" name="Rectangle 17"/>
          <p:cNvSpPr>
            <a:spLocks noChangeArrowheads="1"/>
          </p:cNvSpPr>
          <p:nvPr/>
        </p:nvSpPr>
        <p:spPr bwMode="auto">
          <a:xfrm>
            <a:off x="609600" y="1295400"/>
            <a:ext cx="3657600" cy="519113"/>
          </a:xfrm>
          <a:prstGeom prst="rect">
            <a:avLst/>
          </a:prstGeom>
          <a:noFill/>
          <a:ln w="9525" cap="sq">
            <a:noFill/>
            <a:miter lim="800000"/>
          </a:ln>
          <a:effectLst/>
        </p:spPr>
        <p:txBody>
          <a:bodyPr>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 (2)  </a:t>
            </a:r>
            <a:r>
              <a:rPr lang="zh-CN" altLang="en-US" sz="2800" b="1">
                <a:solidFill>
                  <a:srgbClr val="006600"/>
                </a:solidFill>
                <a:effectLst>
                  <a:outerShdw blurRad="38100" dist="38100" dir="2700000" algn="tl">
                    <a:srgbClr val="DDDDDD"/>
                  </a:outerShdw>
                </a:effectLst>
                <a:latin typeface="Times New Roman" panose="02020603050405020304" charset="0"/>
              </a:rPr>
              <a:t>写出逻辑表达式</a:t>
            </a:r>
          </a:p>
        </p:txBody>
      </p:sp>
      <p:graphicFrame>
        <p:nvGraphicFramePr>
          <p:cNvPr id="153618" name="Object 18"/>
          <p:cNvGraphicFramePr>
            <a:graphicFrameLocks noChangeAspect="1"/>
          </p:cNvGraphicFramePr>
          <p:nvPr/>
        </p:nvGraphicFramePr>
        <p:xfrm>
          <a:off x="914400" y="1828800"/>
          <a:ext cx="4267200" cy="1219200"/>
        </p:xfrm>
        <a:graphic>
          <a:graphicData uri="http://schemas.openxmlformats.org/presentationml/2006/ole">
            <mc:AlternateContent xmlns:mc="http://schemas.openxmlformats.org/markup-compatibility/2006">
              <mc:Choice xmlns:v="urn:schemas-microsoft-com:vml" Requires="v">
                <p:oleObj spid="_x0000_s301088" name="公式" r:id="rId4" imgW="2133600" imgH="533400" progId="Equation.3">
                  <p:embed/>
                </p:oleObj>
              </mc:Choice>
              <mc:Fallback>
                <p:oleObj name="公式" r:id="rId4" imgW="2133600" imgH="533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28800"/>
                        <a:ext cx="4267200" cy="1219200"/>
                      </a:xfrm>
                      <a:prstGeom prst="rect">
                        <a:avLst/>
                      </a:prstGeom>
                      <a:noFill/>
                      <a:ln>
                        <a:noFill/>
                      </a:ln>
                      <a:effectLst/>
                    </p:spPr>
                  </p:pic>
                </p:oleObj>
              </mc:Fallback>
            </mc:AlternateContent>
          </a:graphicData>
        </a:graphic>
      </p:graphicFrame>
      <p:grpSp>
        <p:nvGrpSpPr>
          <p:cNvPr id="2" name="Group 28"/>
          <p:cNvGrpSpPr/>
          <p:nvPr/>
        </p:nvGrpSpPr>
        <p:grpSpPr bwMode="auto">
          <a:xfrm>
            <a:off x="747713" y="2971800"/>
            <a:ext cx="4379912" cy="1143000"/>
            <a:chOff x="471" y="1872"/>
            <a:chExt cx="2759" cy="720"/>
          </a:xfrm>
        </p:grpSpPr>
        <p:sp>
          <p:nvSpPr>
            <p:cNvPr id="153620" name="Rectangle 20"/>
            <p:cNvSpPr>
              <a:spLocks noChangeArrowheads="1"/>
            </p:cNvSpPr>
            <p:nvPr/>
          </p:nvSpPr>
          <p:spPr bwMode="auto">
            <a:xfrm>
              <a:off x="471" y="1872"/>
              <a:ext cx="1409" cy="327"/>
            </a:xfrm>
            <a:prstGeom prst="rect">
              <a:avLst/>
            </a:prstGeom>
            <a:noFill/>
            <a:ln w="9525">
              <a:noFill/>
              <a:miter lim="800000"/>
            </a:ln>
            <a:effectLst/>
          </p:spPr>
          <p:txBody>
            <a:bodyPr wrap="none">
              <a:spAutoFit/>
            </a:bodyPr>
            <a:lstStyle/>
            <a:p>
              <a:pPr>
                <a:spcBef>
                  <a:spcPct val="50000"/>
                </a:spcBef>
              </a:pPr>
              <a:r>
                <a:rPr lang="en-US" altLang="zh-CN" sz="2800" b="1">
                  <a:solidFill>
                    <a:srgbClr val="006600"/>
                  </a:solidFill>
                  <a:effectLst>
                    <a:outerShdw blurRad="38100" dist="38100" dir="2700000" algn="tl">
                      <a:srgbClr val="DDDDDD"/>
                    </a:outerShdw>
                  </a:effectLst>
                  <a:latin typeface="Times New Roman" panose="02020603050405020304" charset="0"/>
                </a:rPr>
                <a:t>(3) </a:t>
              </a:r>
              <a:r>
                <a:rPr lang="zh-CN" altLang="en-US" sz="2800" b="1">
                  <a:solidFill>
                    <a:srgbClr val="006600"/>
                  </a:solidFill>
                  <a:effectLst>
                    <a:outerShdw blurRad="38100" dist="38100" dir="2700000" algn="tl">
                      <a:srgbClr val="DDDDDD"/>
                    </a:outerShdw>
                  </a:effectLst>
                  <a:latin typeface="Times New Roman" panose="02020603050405020304" charset="0"/>
                </a:rPr>
                <a:t>化简可得</a:t>
              </a:r>
              <a:r>
                <a:rPr lang="en-US" altLang="zh-CN" sz="2800" b="1">
                  <a:solidFill>
                    <a:srgbClr val="006600"/>
                  </a:solidFill>
                  <a:effectLst>
                    <a:outerShdw blurRad="38100" dist="38100" dir="2700000" algn="tl">
                      <a:srgbClr val="DDDDDD"/>
                    </a:outerShdw>
                  </a:effectLst>
                  <a:latin typeface="Times New Roman" panose="02020603050405020304" charset="0"/>
                </a:rPr>
                <a:t>:</a:t>
              </a:r>
            </a:p>
          </p:txBody>
        </p:sp>
        <p:graphicFrame>
          <p:nvGraphicFramePr>
            <p:cNvPr id="175131" name="Object 21"/>
            <p:cNvGraphicFramePr>
              <a:graphicFrameLocks noChangeAspect="1"/>
            </p:cNvGraphicFramePr>
            <p:nvPr/>
          </p:nvGraphicFramePr>
          <p:xfrm>
            <a:off x="624" y="2208"/>
            <a:ext cx="2606" cy="384"/>
          </p:xfrm>
          <a:graphic>
            <a:graphicData uri="http://schemas.openxmlformats.org/presentationml/2006/ole">
              <mc:AlternateContent xmlns:mc="http://schemas.openxmlformats.org/markup-compatibility/2006">
                <mc:Choice xmlns:v="urn:schemas-microsoft-com:vml" Requires="v">
                  <p:oleObj spid="_x0000_s301089" name="公式" r:id="rId6" imgW="2286000" imgH="190500" progId="Equation.3">
                    <p:embed/>
                  </p:oleObj>
                </mc:Choice>
                <mc:Fallback>
                  <p:oleObj name="公式" r:id="rId6" imgW="2286000" imgH="190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208"/>
                          <a:ext cx="2606" cy="384"/>
                        </a:xfrm>
                        <a:prstGeom prst="rect">
                          <a:avLst/>
                        </a:prstGeom>
                        <a:noFill/>
                        <a:ln>
                          <a:noFill/>
                        </a:ln>
                        <a:effectLst/>
                      </p:spPr>
                    </p:pic>
                  </p:oleObj>
                </mc:Fallback>
              </mc:AlternateContent>
            </a:graphicData>
          </a:graphic>
        </p:graphicFrame>
      </p:grpSp>
      <p:grpSp>
        <p:nvGrpSpPr>
          <p:cNvPr id="3" name="Group 22"/>
          <p:cNvGrpSpPr/>
          <p:nvPr/>
        </p:nvGrpSpPr>
        <p:grpSpPr bwMode="auto">
          <a:xfrm>
            <a:off x="609600" y="4038600"/>
            <a:ext cx="5035550" cy="1905000"/>
            <a:chOff x="384" y="2544"/>
            <a:chExt cx="3172" cy="1200"/>
          </a:xfrm>
        </p:grpSpPr>
        <p:sp>
          <p:nvSpPr>
            <p:cNvPr id="153623" name="Rectangle 23"/>
            <p:cNvSpPr>
              <a:spLocks noChangeArrowheads="1"/>
            </p:cNvSpPr>
            <p:nvPr/>
          </p:nvSpPr>
          <p:spPr bwMode="auto">
            <a:xfrm>
              <a:off x="384" y="2544"/>
              <a:ext cx="3172" cy="327"/>
            </a:xfrm>
            <a:prstGeom prst="rect">
              <a:avLst/>
            </a:prstGeom>
            <a:noFill/>
            <a:ln w="9525">
              <a:noFill/>
              <a:miter lim="800000"/>
            </a:ln>
            <a:effectLst/>
          </p:spPr>
          <p:txBody>
            <a:bodyPr wrap="none">
              <a:spAutoFit/>
            </a:bodyPr>
            <a:lstStyle/>
            <a:p>
              <a:pPr>
                <a:spcBef>
                  <a:spcPct val="50000"/>
                </a:spcBef>
              </a:pPr>
              <a:r>
                <a:rPr lang="zh-CN" altLang="en-US" sz="2800" b="1">
                  <a:effectLst>
                    <a:outerShdw blurRad="38100" dist="38100" dir="2700000" algn="tl">
                      <a:srgbClr val="DDDDDD"/>
                    </a:outerShdw>
                  </a:effectLst>
                  <a:latin typeface="Times New Roman" panose="02020603050405020304" charset="0"/>
                </a:rPr>
                <a:t>为减少所用门数</a:t>
              </a:r>
              <a:r>
                <a:rPr lang="en-US" altLang="zh-CN" sz="2800" b="1">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将上式变换为</a:t>
              </a:r>
              <a:r>
                <a:rPr lang="en-US" altLang="zh-CN" sz="2800" b="1">
                  <a:effectLst>
                    <a:outerShdw blurRad="38100" dist="38100" dir="2700000" algn="tl">
                      <a:srgbClr val="DDDDDD"/>
                    </a:outerShdw>
                  </a:effectLst>
                  <a:latin typeface="Times New Roman" panose="02020603050405020304" charset="0"/>
                </a:rPr>
                <a:t>:</a:t>
              </a:r>
            </a:p>
          </p:txBody>
        </p:sp>
        <p:graphicFrame>
          <p:nvGraphicFramePr>
            <p:cNvPr id="175129" name="Object 24"/>
            <p:cNvGraphicFramePr>
              <a:graphicFrameLocks noChangeAspect="1"/>
            </p:cNvGraphicFramePr>
            <p:nvPr/>
          </p:nvGraphicFramePr>
          <p:xfrm>
            <a:off x="622" y="2880"/>
            <a:ext cx="2825" cy="864"/>
          </p:xfrm>
          <a:graphic>
            <a:graphicData uri="http://schemas.openxmlformats.org/presentationml/2006/ole">
              <mc:AlternateContent xmlns:mc="http://schemas.openxmlformats.org/markup-compatibility/2006">
                <mc:Choice xmlns:v="urn:schemas-microsoft-com:vml" Requires="v">
                  <p:oleObj spid="_x0000_s301090" name="公式" r:id="rId8" imgW="2489200" imgH="635000" progId="Equation.3">
                    <p:embed/>
                  </p:oleObj>
                </mc:Choice>
                <mc:Fallback>
                  <p:oleObj name="公式" r:id="rId8" imgW="2489200" imgH="635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 y="2880"/>
                          <a:ext cx="2825" cy="864"/>
                        </a:xfrm>
                        <a:prstGeom prst="rect">
                          <a:avLst/>
                        </a:prstGeom>
                        <a:noFill/>
                        <a:ln>
                          <a:noFill/>
                        </a:ln>
                        <a:effectLst/>
                      </p:spPr>
                    </p:pic>
                  </p:oleObj>
                </mc:Fallback>
              </mc:AlternateContent>
            </a:graphicData>
          </a:graphic>
        </p:graphicFrame>
      </p:grpSp>
      <p:pic>
        <p:nvPicPr>
          <p:cNvPr id="175111" name="Picture 25" descr="AG00315_"/>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4724400"/>
            <a:ext cx="1147763" cy="1295400"/>
          </a:xfrm>
          <a:prstGeom prst="rect">
            <a:avLst/>
          </a:prstGeom>
          <a:noFill/>
          <a:ln>
            <a:noFill/>
          </a:ln>
        </p:spPr>
      </p:pic>
      <p:grpSp>
        <p:nvGrpSpPr>
          <p:cNvPr id="4" name="Group 27"/>
          <p:cNvGrpSpPr/>
          <p:nvPr/>
        </p:nvGrpSpPr>
        <p:grpSpPr bwMode="auto">
          <a:xfrm>
            <a:off x="5105400" y="1066800"/>
            <a:ext cx="3124200" cy="3444875"/>
            <a:chOff x="3216" y="672"/>
            <a:chExt cx="1968" cy="2170"/>
          </a:xfrm>
        </p:grpSpPr>
        <p:grpSp>
          <p:nvGrpSpPr>
            <p:cNvPr id="175113" name="Group 3"/>
            <p:cNvGrpSpPr/>
            <p:nvPr/>
          </p:nvGrpSpPr>
          <p:grpSpPr bwMode="auto">
            <a:xfrm>
              <a:off x="3216" y="672"/>
              <a:ext cx="1968" cy="2170"/>
              <a:chOff x="3024" y="1104"/>
              <a:chExt cx="1968" cy="2353"/>
            </a:xfrm>
          </p:grpSpPr>
          <p:sp>
            <p:nvSpPr>
              <p:cNvPr id="175115" name="Rectangle 4"/>
              <p:cNvSpPr>
                <a:spLocks noChangeArrowheads="1"/>
              </p:cNvSpPr>
              <p:nvPr/>
            </p:nvSpPr>
            <p:spPr bwMode="auto">
              <a:xfrm>
                <a:off x="3024" y="1422"/>
                <a:ext cx="1852"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      0     0    0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nvGrpSpPr>
              <p:cNvPr id="175116" name="Group 5"/>
              <p:cNvGrpSpPr/>
              <p:nvPr/>
            </p:nvGrpSpPr>
            <p:grpSpPr bwMode="auto">
              <a:xfrm>
                <a:off x="3216" y="1104"/>
                <a:ext cx="1776" cy="2353"/>
                <a:chOff x="3216" y="1104"/>
                <a:chExt cx="1776" cy="2353"/>
              </a:xfrm>
            </p:grpSpPr>
            <p:sp>
              <p:nvSpPr>
                <p:cNvPr id="175117" name="Line 6"/>
                <p:cNvSpPr>
                  <a:spLocks noChangeShapeType="1"/>
                </p:cNvSpPr>
                <p:nvPr/>
              </p:nvSpPr>
              <p:spPr bwMode="auto">
                <a:xfrm>
                  <a:off x="3360" y="1104"/>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5118" name="Line 7"/>
                <p:cNvSpPr>
                  <a:spLocks noChangeShapeType="1"/>
                </p:cNvSpPr>
                <p:nvPr/>
              </p:nvSpPr>
              <p:spPr bwMode="auto">
                <a:xfrm>
                  <a:off x="3360" y="1392"/>
                  <a:ext cx="1632"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5119" name="Line 8"/>
                <p:cNvSpPr>
                  <a:spLocks noChangeShapeType="1"/>
                </p:cNvSpPr>
                <p:nvPr/>
              </p:nvSpPr>
              <p:spPr bwMode="auto">
                <a:xfrm flipH="1">
                  <a:off x="4512" y="1104"/>
                  <a:ext cx="0" cy="2256"/>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53609" name="Rectangle 9"/>
                <p:cNvSpPr>
                  <a:spLocks noChangeArrowheads="1"/>
                </p:cNvSpPr>
                <p:nvPr/>
              </p:nvSpPr>
              <p:spPr bwMode="auto">
                <a:xfrm>
                  <a:off x="3216" y="1104"/>
                  <a:ext cx="1721" cy="355"/>
                </a:xfrm>
                <a:prstGeom prst="rect">
                  <a:avLst/>
                </a:prstGeom>
                <a:noFill/>
                <a:ln w="9525" cap="sq">
                  <a:noFill/>
                  <a:miter lim="800000"/>
                </a:ln>
                <a:effectLst/>
              </p:spPr>
              <p:txBody>
                <a:bodyPr wrap="none">
                  <a:spAutoFit/>
                </a:bodyPr>
                <a:lstStyle/>
                <a:p>
                  <a:pPr>
                    <a:spcBef>
                      <a:spcPct val="50000"/>
                    </a:spcBef>
                  </a:pPr>
                  <a:r>
                    <a:rPr lang="en-US" altLang="zh-CN" sz="2800" b="1">
                      <a:effectLst>
                        <a:outerShdw blurRad="38100" dist="38100" dir="2700000" algn="tl">
                          <a:srgbClr val="DDDDDD"/>
                        </a:outerShdw>
                      </a:effectLst>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R</a:t>
                  </a:r>
                  <a:r>
                    <a:rPr lang="en-US" altLang="zh-CN" sz="2800" b="1" i="1">
                      <a:latin typeface="Times New Roman" panose="02020603050405020304" charset="0"/>
                    </a:rPr>
                    <a:t> </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Y</a:t>
                  </a:r>
                  <a:r>
                    <a:rPr lang="en-US" altLang="zh-CN" sz="2800" b="1">
                      <a:latin typeface="Times New Roman" panose="02020603050405020304" charset="0"/>
                    </a:rPr>
                    <a:t>   </a:t>
                  </a:r>
                  <a:r>
                    <a:rPr lang="en-US" altLang="zh-CN" sz="2800" b="1" i="1">
                      <a:latin typeface="Times New Roman" panose="02020603050405020304" charset="0"/>
                    </a:rPr>
                    <a:t>G</a:t>
                  </a:r>
                  <a:r>
                    <a:rPr lang="en-US" altLang="zh-CN" sz="2800" b="1">
                      <a:latin typeface="Times New Roman" panose="02020603050405020304" charset="0"/>
                    </a:rPr>
                    <a:t>        </a:t>
                  </a:r>
                  <a:r>
                    <a:rPr lang="en-US" altLang="zh-CN" sz="2800" b="1" i="1">
                      <a:effectLst>
                        <a:outerShdw blurRad="38100" dist="38100" dir="2700000" algn="tl">
                          <a:srgbClr val="DDDDDD"/>
                        </a:outerShdw>
                      </a:effectLst>
                      <a:latin typeface="Times New Roman" panose="02020603050405020304" charset="0"/>
                    </a:rPr>
                    <a:t>F</a:t>
                  </a:r>
                </a:p>
              </p:txBody>
            </p:sp>
            <p:sp>
              <p:nvSpPr>
                <p:cNvPr id="175121" name="Rectangle 10"/>
                <p:cNvSpPr>
                  <a:spLocks noChangeArrowheads="1"/>
                </p:cNvSpPr>
                <p:nvPr/>
              </p:nvSpPr>
              <p:spPr bwMode="auto">
                <a:xfrm>
                  <a:off x="3360" y="166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0     0    1        0</a:t>
                  </a:r>
                </a:p>
              </p:txBody>
            </p:sp>
            <p:sp>
              <p:nvSpPr>
                <p:cNvPr id="175122" name="Rectangle 11"/>
                <p:cNvSpPr>
                  <a:spLocks noChangeArrowheads="1"/>
                </p:cNvSpPr>
                <p:nvPr/>
              </p:nvSpPr>
              <p:spPr bwMode="auto">
                <a:xfrm>
                  <a:off x="3360" y="19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0     1    0        0</a:t>
                  </a:r>
                </a:p>
              </p:txBody>
            </p:sp>
            <p:sp>
              <p:nvSpPr>
                <p:cNvPr id="175123" name="Rectangle 12"/>
                <p:cNvSpPr>
                  <a:spLocks noChangeArrowheads="1"/>
                </p:cNvSpPr>
                <p:nvPr/>
              </p:nvSpPr>
              <p:spPr bwMode="auto">
                <a:xfrm>
                  <a:off x="3360" y="2142"/>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0     1    1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4" name="Rectangle 13"/>
                <p:cNvSpPr>
                  <a:spLocks noChangeArrowheads="1"/>
                </p:cNvSpPr>
                <p:nvPr/>
              </p:nvSpPr>
              <p:spPr bwMode="auto">
                <a:xfrm>
                  <a:off x="3360" y="238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1     0    0        0</a:t>
                  </a:r>
                </a:p>
              </p:txBody>
            </p:sp>
            <p:sp>
              <p:nvSpPr>
                <p:cNvPr id="175125" name="Rectangle 14"/>
                <p:cNvSpPr>
                  <a:spLocks noChangeArrowheads="1"/>
                </p:cNvSpPr>
                <p:nvPr/>
              </p:nvSpPr>
              <p:spPr bwMode="auto">
                <a:xfrm>
                  <a:off x="3360" y="2623"/>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1     0    1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6" name="Rectangle 15"/>
                <p:cNvSpPr>
                  <a:spLocks noChangeArrowheads="1"/>
                </p:cNvSpPr>
                <p:nvPr/>
              </p:nvSpPr>
              <p:spPr bwMode="auto">
                <a:xfrm>
                  <a:off x="3360" y="2863"/>
                  <a:ext cx="1516" cy="354"/>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1     1    0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sp>
              <p:nvSpPr>
                <p:cNvPr id="175127" name="Rectangle 16"/>
                <p:cNvSpPr>
                  <a:spLocks noChangeArrowheads="1"/>
                </p:cNvSpPr>
                <p:nvPr/>
              </p:nvSpPr>
              <p:spPr bwMode="auto">
                <a:xfrm>
                  <a:off x="3360" y="3102"/>
                  <a:ext cx="1516" cy="355"/>
                </a:xfrm>
                <a:prstGeom prst="rect">
                  <a:avLst/>
                </a:prstGeom>
                <a:noFill/>
                <a:ln>
                  <a:noFill/>
                </a:ln>
              </p:spPr>
              <p:txBody>
                <a:bodyPr wrap="none">
                  <a:spAutoFit/>
                </a:bodyPr>
                <a:lstStyle/>
                <a:p>
                  <a:pPr>
                    <a:spcBef>
                      <a:spcPct val="50000"/>
                    </a:spcBef>
                  </a:pPr>
                  <a:r>
                    <a:rPr lang="en-US" altLang="zh-CN" sz="2800" b="1">
                      <a:latin typeface="Times New Roman" panose="02020603050405020304" charset="0"/>
                    </a:rPr>
                    <a:t>1     1    1        </a:t>
                  </a:r>
                  <a:r>
                    <a:rPr lang="en-US" altLang="zh-CN" sz="2800" b="1">
                      <a:solidFill>
                        <a:srgbClr val="FF0000"/>
                      </a:solidFill>
                      <a:latin typeface="Times New Roman" panose="02020603050405020304" charset="0"/>
                    </a:rPr>
                    <a:t>1</a:t>
                  </a:r>
                  <a:endParaRPr lang="en-US" altLang="zh-CN" sz="2800" b="1">
                    <a:latin typeface="Times New Roman" panose="02020603050405020304" charset="0"/>
                  </a:endParaRPr>
                </a:p>
              </p:txBody>
            </p:sp>
          </p:grpSp>
        </p:grpSp>
        <p:sp>
          <p:nvSpPr>
            <p:cNvPr id="175114" name="Line 26"/>
            <p:cNvSpPr>
              <a:spLocks noChangeShapeType="1"/>
            </p:cNvSpPr>
            <p:nvPr/>
          </p:nvSpPr>
          <p:spPr bwMode="auto">
            <a:xfrm>
              <a:off x="3600" y="2784"/>
              <a:ext cx="1584" cy="0"/>
            </a:xfrm>
            <a:prstGeom prst="line">
              <a:avLst/>
            </a:prstGeom>
            <a:noFill/>
            <a:ln w="28575">
              <a:solidFill>
                <a:schemeClr val="tx1"/>
              </a:solidFill>
              <a:round/>
            </a:ln>
          </p:spPr>
          <p:txBody>
            <a:bodyPr/>
            <a:lstStyle/>
            <a:p>
              <a:endParaRPr lang="zh-CN" altLang="en-US">
                <a:latin typeface="Times New Roman" panose="02020603050405020304" charset="0"/>
              </a:endParaRPr>
            </a:p>
          </p:txBody>
        </p:sp>
      </p:grpSp>
    </p:spTree>
    <p:extLst>
      <p:ext uri="{BB962C8B-B14F-4D97-AF65-F5344CB8AC3E}">
        <p14:creationId xmlns:p14="http://schemas.microsoft.com/office/powerpoint/2010/main" val="160580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blinds(horizontal)">
                                      <p:cBhvr>
                                        <p:cTn id="7" dur="500"/>
                                        <p:tgtEl>
                                          <p:spTgt spid="153602"/>
                                        </p:tgtEl>
                                      </p:cBhvr>
                                    </p:animEffect>
                                  </p:childTnLst>
                                  <p:subTnLst>
                                    <p:audio>
                                      <p:cMediaNode>
                                        <p:cTn display="0" masterRel="sameClick">
                                          <p:stCondLst>
                                            <p:cond evt="begin" delay="0">
                                              <p:tn val="5"/>
                                            </p:cond>
                                          </p:stCondLst>
                                          <p:endCondLst>
                                            <p:cond evt="onStopAudio" delay="0">
                                              <p:tgtEl>
                                                <p:sldTgt/>
                                              </p:tgtEl>
                                            </p:cond>
                                          </p:endCondLst>
                                        </p:cTn>
                                        <p:tgtEl>
                                          <p:sndTgt r:embed="rId3" name="提示时奏幻想空间.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17"/>
                                        </p:tgtEl>
                                        <p:attrNameLst>
                                          <p:attrName>style.visibility</p:attrName>
                                        </p:attrNameLst>
                                      </p:cBhvr>
                                      <p:to>
                                        <p:strVal val="visible"/>
                                      </p:to>
                                    </p:set>
                                    <p:animEffect transition="in" filter="wipe(left)">
                                      <p:cBhvr>
                                        <p:cTn id="17" dur="500"/>
                                        <p:tgtEl>
                                          <p:spTgt spid="1536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618"/>
                                        </p:tgtEl>
                                        <p:attrNameLst>
                                          <p:attrName>style.visibility</p:attrName>
                                        </p:attrNameLst>
                                      </p:cBhvr>
                                      <p:to>
                                        <p:strVal val="visible"/>
                                      </p:to>
                                    </p:set>
                                    <p:animEffect transition="in" filter="wipe(left)">
                                      <p:cBhvr>
                                        <p:cTn id="22" dur="500"/>
                                        <p:tgtEl>
                                          <p:spTgt spid="153618"/>
                                        </p:tgtEl>
                                      </p:cBhvr>
                                    </p:animEffect>
                                  </p:childTnLst>
                                  <p:subTnLst>
                                    <p:audio>
                                      <p:cMediaNode>
                                        <p:cTn display="0" masterRel="sameClick">
                                          <p:stCondLst>
                                            <p:cond evt="begin" delay="0">
                                              <p:tn val="20"/>
                                            </p:cond>
                                          </p:stCondLst>
                                          <p:endCondLst>
                                            <p:cond evt="onStopAudio" delay="0">
                                              <p:tgtEl>
                                                <p:sldTgt/>
                                              </p:tgtEl>
                                            </p:cond>
                                          </p:endCondLst>
                                        </p:cTn>
                                        <p:tgtEl>
                                          <p:sndTgt r:embed="rId3" name="提示时奏幻想空间.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1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09600" y="700088"/>
            <a:ext cx="2206625" cy="519112"/>
          </a:xfrm>
          <a:prstGeom prst="rect">
            <a:avLst/>
          </a:prstGeom>
          <a:noFill/>
          <a:ln w="9525" cap="sq">
            <a:noFill/>
            <a:miter lim="800000"/>
          </a:ln>
          <a:effectLst/>
        </p:spPr>
        <p:txBody>
          <a:bodyPr wrap="none">
            <a:spAutoFit/>
          </a:bodyPr>
          <a:lstStyle/>
          <a:p>
            <a:pPr>
              <a:spcBef>
                <a:spcPct val="50000"/>
              </a:spcBef>
              <a:defRPr/>
            </a:pPr>
            <a:r>
              <a:rPr lang="en-US"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 (4) </a:t>
            </a:r>
            <a:r>
              <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画</a:t>
            </a:r>
            <a:r>
              <a:rPr lang="zh-CN" altLang="zh-CN"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逻辑图</a:t>
            </a:r>
            <a:endParaRPr lang="zh-CN" altLang="en-US" sz="2800" b="1">
              <a:solidFill>
                <a:srgbClr val="0066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grpSp>
        <p:nvGrpSpPr>
          <p:cNvPr id="176131" name="Group 3"/>
          <p:cNvGrpSpPr/>
          <p:nvPr/>
        </p:nvGrpSpPr>
        <p:grpSpPr bwMode="auto">
          <a:xfrm>
            <a:off x="1066800" y="1129665"/>
            <a:ext cx="6780213" cy="3048000"/>
            <a:chOff x="672" y="720"/>
            <a:chExt cx="4271" cy="1920"/>
          </a:xfrm>
        </p:grpSpPr>
        <p:sp>
          <p:nvSpPr>
            <p:cNvPr id="176133" name="Text Box 4"/>
            <p:cNvSpPr txBox="1">
              <a:spLocks noChangeArrowheads="1"/>
            </p:cNvSpPr>
            <p:nvPr/>
          </p:nvSpPr>
          <p:spPr bwMode="auto">
            <a:xfrm>
              <a:off x="3792" y="1344"/>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F</a:t>
              </a:r>
              <a:endParaRPr lang="en-US" altLang="zh-CN" sz="3200" b="1">
                <a:solidFill>
                  <a:schemeClr val="bg1"/>
                </a:solidFill>
              </a:endParaRPr>
            </a:p>
          </p:txBody>
        </p:sp>
        <p:sp>
          <p:nvSpPr>
            <p:cNvPr id="176134" name="Text Box 5"/>
            <p:cNvSpPr txBox="1">
              <a:spLocks noChangeArrowheads="1"/>
            </p:cNvSpPr>
            <p:nvPr/>
          </p:nvSpPr>
          <p:spPr bwMode="auto">
            <a:xfrm>
              <a:off x="672" y="2304"/>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G</a:t>
              </a:r>
              <a:endParaRPr lang="en-US" altLang="zh-CN" sz="3200" b="1">
                <a:solidFill>
                  <a:schemeClr val="bg1"/>
                </a:solidFill>
              </a:endParaRPr>
            </a:p>
          </p:txBody>
        </p:sp>
        <p:sp>
          <p:nvSpPr>
            <p:cNvPr id="176135" name="Text Box 6"/>
            <p:cNvSpPr txBox="1">
              <a:spLocks noChangeArrowheads="1"/>
            </p:cNvSpPr>
            <p:nvPr/>
          </p:nvSpPr>
          <p:spPr bwMode="auto">
            <a:xfrm>
              <a:off x="672" y="1296"/>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Y</a:t>
              </a:r>
              <a:endParaRPr lang="en-US" altLang="zh-CN" sz="3200" b="1">
                <a:solidFill>
                  <a:schemeClr val="bg1"/>
                </a:solidFill>
              </a:endParaRPr>
            </a:p>
          </p:txBody>
        </p:sp>
        <p:sp>
          <p:nvSpPr>
            <p:cNvPr id="176136" name="Text Box 7"/>
            <p:cNvSpPr txBox="1">
              <a:spLocks noChangeArrowheads="1"/>
            </p:cNvSpPr>
            <p:nvPr/>
          </p:nvSpPr>
          <p:spPr bwMode="auto">
            <a:xfrm>
              <a:off x="672" y="720"/>
              <a:ext cx="384"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R</a:t>
              </a:r>
              <a:endParaRPr lang="en-US" altLang="zh-CN" sz="3200" b="1">
                <a:solidFill>
                  <a:schemeClr val="bg1"/>
                </a:solidFill>
              </a:endParaRPr>
            </a:p>
          </p:txBody>
        </p:sp>
        <p:sp>
          <p:nvSpPr>
            <p:cNvPr id="176137" name="Line 8"/>
            <p:cNvSpPr>
              <a:spLocks noChangeShapeType="1"/>
            </p:cNvSpPr>
            <p:nvPr/>
          </p:nvSpPr>
          <p:spPr bwMode="auto">
            <a:xfrm>
              <a:off x="4512" y="2304"/>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38" name="Group 9"/>
            <p:cNvGrpSpPr/>
            <p:nvPr/>
          </p:nvGrpSpPr>
          <p:grpSpPr bwMode="auto">
            <a:xfrm>
              <a:off x="1008" y="816"/>
              <a:ext cx="2880" cy="1824"/>
              <a:chOff x="1152" y="816"/>
              <a:chExt cx="3216" cy="1824"/>
            </a:xfrm>
          </p:grpSpPr>
          <p:sp>
            <p:nvSpPr>
              <p:cNvPr id="176169" name="Line 10"/>
              <p:cNvSpPr>
                <a:spLocks noChangeShapeType="1"/>
              </p:cNvSpPr>
              <p:nvPr/>
            </p:nvSpPr>
            <p:spPr bwMode="auto">
              <a:xfrm>
                <a:off x="1344" y="1776"/>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0" name="Line 11"/>
              <p:cNvSpPr>
                <a:spLocks noChangeShapeType="1"/>
              </p:cNvSpPr>
              <p:nvPr/>
            </p:nvSpPr>
            <p:spPr bwMode="auto">
              <a:xfrm>
                <a:off x="2160" y="2064"/>
                <a:ext cx="33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71" name="Group 12"/>
              <p:cNvGrpSpPr/>
              <p:nvPr/>
            </p:nvGrpSpPr>
            <p:grpSpPr bwMode="auto">
              <a:xfrm>
                <a:off x="2496" y="816"/>
                <a:ext cx="384" cy="528"/>
                <a:chOff x="1488" y="768"/>
                <a:chExt cx="384" cy="528"/>
              </a:xfrm>
            </p:grpSpPr>
            <p:sp>
              <p:nvSpPr>
                <p:cNvPr id="176213" name="Rectangle 13"/>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14" name="Text Box 14"/>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grpSp>
          <p:sp>
            <p:nvSpPr>
              <p:cNvPr id="176172" name="Line 15"/>
              <p:cNvSpPr>
                <a:spLocks noChangeShapeType="1"/>
              </p:cNvSpPr>
              <p:nvPr/>
            </p:nvSpPr>
            <p:spPr bwMode="auto">
              <a:xfrm>
                <a:off x="1152" y="912"/>
                <a:ext cx="13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3" name="Line 16"/>
              <p:cNvSpPr>
                <a:spLocks noChangeShapeType="1"/>
              </p:cNvSpPr>
              <p:nvPr/>
            </p:nvSpPr>
            <p:spPr bwMode="auto">
              <a:xfrm>
                <a:off x="1152" y="1488"/>
                <a:ext cx="480"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6174" name="Line 17"/>
              <p:cNvSpPr>
                <a:spLocks noChangeShapeType="1"/>
              </p:cNvSpPr>
              <p:nvPr/>
            </p:nvSpPr>
            <p:spPr bwMode="auto">
              <a:xfrm>
                <a:off x="2304" y="1200"/>
                <a:ext cx="19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5" name="Line 18"/>
              <p:cNvSpPr>
                <a:spLocks noChangeShapeType="1"/>
              </p:cNvSpPr>
              <p:nvPr/>
            </p:nvSpPr>
            <p:spPr bwMode="auto">
              <a:xfrm>
                <a:off x="2304" y="1200"/>
                <a:ext cx="0" cy="624"/>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6" name="Line 19"/>
              <p:cNvSpPr>
                <a:spLocks noChangeShapeType="1"/>
              </p:cNvSpPr>
              <p:nvPr/>
            </p:nvSpPr>
            <p:spPr bwMode="auto">
              <a:xfrm>
                <a:off x="2016" y="2400"/>
                <a:ext cx="124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7" name="Line 20"/>
              <p:cNvSpPr>
                <a:spLocks noChangeShapeType="1"/>
              </p:cNvSpPr>
              <p:nvPr/>
            </p:nvSpPr>
            <p:spPr bwMode="auto">
              <a:xfrm>
                <a:off x="2016" y="1632"/>
                <a:ext cx="288"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8" name="Line 21"/>
              <p:cNvSpPr>
                <a:spLocks noChangeShapeType="1"/>
              </p:cNvSpPr>
              <p:nvPr/>
            </p:nvSpPr>
            <p:spPr bwMode="auto">
              <a:xfrm flipV="1">
                <a:off x="1488" y="1488"/>
                <a:ext cx="0" cy="768"/>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79" name="Line 22"/>
              <p:cNvSpPr>
                <a:spLocks noChangeShapeType="1"/>
              </p:cNvSpPr>
              <p:nvPr/>
            </p:nvSpPr>
            <p:spPr bwMode="auto">
              <a:xfrm>
                <a:off x="1488" y="2256"/>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80" name="Group 23"/>
              <p:cNvGrpSpPr/>
              <p:nvPr/>
            </p:nvGrpSpPr>
            <p:grpSpPr bwMode="auto">
              <a:xfrm>
                <a:off x="2496" y="1632"/>
                <a:ext cx="480" cy="528"/>
                <a:chOff x="1536" y="1824"/>
                <a:chExt cx="480" cy="528"/>
              </a:xfrm>
            </p:grpSpPr>
            <p:sp>
              <p:nvSpPr>
                <p:cNvPr id="176209" name="Rectangle 24"/>
                <p:cNvSpPr>
                  <a:spLocks noChangeArrowheads="1"/>
                </p:cNvSpPr>
                <p:nvPr/>
              </p:nvSpPr>
              <p:spPr bwMode="auto">
                <a:xfrm>
                  <a:off x="1536" y="1824"/>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10" name="Text Box 25"/>
                <p:cNvSpPr txBox="1">
                  <a:spLocks noChangeArrowheads="1"/>
                </p:cNvSpPr>
                <p:nvPr/>
              </p:nvSpPr>
              <p:spPr bwMode="auto">
                <a:xfrm>
                  <a:off x="1584" y="1824"/>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11" name="Oval 26"/>
                <p:cNvSpPr>
                  <a:spLocks noChangeArrowheads="1"/>
                </p:cNvSpPr>
                <p:nvPr/>
              </p:nvSpPr>
              <p:spPr bwMode="auto">
                <a:xfrm>
                  <a:off x="1920" y="2016"/>
                  <a:ext cx="96" cy="96"/>
                </a:xfrm>
                <a:prstGeom prst="ellipse">
                  <a:avLst/>
                </a:prstGeom>
                <a:noFill/>
                <a:ln w="28575" cap="sq">
                  <a:solidFill>
                    <a:srgbClr val="333300"/>
                  </a:solidFill>
                  <a:round/>
                </a:ln>
              </p:spPr>
              <p:txBody>
                <a:bodyPr wrap="none" anchor="ctr">
                  <a:spAutoFit/>
                </a:bodyPr>
                <a:lstStyle/>
                <a:p>
                  <a:endParaRPr lang="zh-CN" altLang="en-US">
                    <a:latin typeface="Times New Roman" panose="02020603050405020304" charset="0"/>
                  </a:endParaRPr>
                </a:p>
              </p:txBody>
            </p:sp>
            <p:sp>
              <p:nvSpPr>
                <p:cNvPr id="176212" name="Line 27"/>
                <p:cNvSpPr>
                  <a:spLocks noChangeShapeType="1"/>
                </p:cNvSpPr>
                <p:nvPr/>
              </p:nvSpPr>
              <p:spPr bwMode="auto">
                <a:xfrm flipH="1">
                  <a:off x="1680" y="2016"/>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76181" name="Group 28"/>
              <p:cNvGrpSpPr/>
              <p:nvPr/>
            </p:nvGrpSpPr>
            <p:grpSpPr bwMode="auto">
              <a:xfrm>
                <a:off x="1632" y="1344"/>
                <a:ext cx="480" cy="528"/>
                <a:chOff x="2064" y="2352"/>
                <a:chExt cx="480" cy="528"/>
              </a:xfrm>
            </p:grpSpPr>
            <p:sp>
              <p:nvSpPr>
                <p:cNvPr id="176206" name="Rectangle 29"/>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7" name="Text Box 30"/>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8" name="Line 31"/>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grpSp>
            <p:nvGrpSpPr>
              <p:cNvPr id="176182" name="Group 32"/>
              <p:cNvGrpSpPr/>
              <p:nvPr/>
            </p:nvGrpSpPr>
            <p:grpSpPr bwMode="auto">
              <a:xfrm>
                <a:off x="1632" y="2112"/>
                <a:ext cx="384" cy="528"/>
                <a:chOff x="1488" y="768"/>
                <a:chExt cx="384" cy="528"/>
              </a:xfrm>
            </p:grpSpPr>
            <p:sp>
              <p:nvSpPr>
                <p:cNvPr id="176204" name="Rectangle 33"/>
                <p:cNvSpPr>
                  <a:spLocks noChangeArrowheads="1"/>
                </p:cNvSpPr>
                <p:nvPr/>
              </p:nvSpPr>
              <p:spPr bwMode="auto">
                <a:xfrm>
                  <a:off x="1488" y="768"/>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5" name="Text Box 34"/>
                <p:cNvSpPr txBox="1">
                  <a:spLocks noChangeArrowheads="1"/>
                </p:cNvSpPr>
                <p:nvPr/>
              </p:nvSpPr>
              <p:spPr bwMode="auto">
                <a:xfrm>
                  <a:off x="1536" y="768"/>
                  <a:ext cx="288" cy="327"/>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333300"/>
                      </a:solidFill>
                    </a:rPr>
                    <a:t>&amp;</a:t>
                  </a:r>
                  <a:endParaRPr lang="en-US" altLang="zh-CN" b="1">
                    <a:solidFill>
                      <a:srgbClr val="FFFF00"/>
                    </a:solidFill>
                  </a:endParaRPr>
                </a:p>
              </p:txBody>
            </p:sp>
          </p:grpSp>
          <p:sp>
            <p:nvSpPr>
              <p:cNvPr id="176183" name="Line 35"/>
              <p:cNvSpPr>
                <a:spLocks noChangeShapeType="1"/>
              </p:cNvSpPr>
              <p:nvPr/>
            </p:nvSpPr>
            <p:spPr bwMode="auto">
              <a:xfrm>
                <a:off x="1152" y="2496"/>
                <a:ext cx="480" cy="0"/>
              </a:xfrm>
              <a:prstGeom prst="line">
                <a:avLst/>
              </a:prstGeom>
              <a:noFill/>
              <a:ln w="28575" cap="sq">
                <a:solidFill>
                  <a:schemeClr val="tx1"/>
                </a:solidFill>
                <a:round/>
              </a:ln>
            </p:spPr>
            <p:txBody>
              <a:bodyPr anchor="ctr">
                <a:spAutoFit/>
              </a:bodyPr>
              <a:lstStyle/>
              <a:p>
                <a:endParaRPr lang="zh-CN" altLang="en-US">
                  <a:latin typeface="Times New Roman" panose="02020603050405020304" charset="0"/>
                </a:endParaRPr>
              </a:p>
            </p:txBody>
          </p:sp>
          <p:sp>
            <p:nvSpPr>
              <p:cNvPr id="176184" name="Line 36"/>
              <p:cNvSpPr>
                <a:spLocks noChangeShapeType="1"/>
              </p:cNvSpPr>
              <p:nvPr/>
            </p:nvSpPr>
            <p:spPr bwMode="auto">
              <a:xfrm flipV="1">
                <a:off x="1344" y="1776"/>
                <a:ext cx="0" cy="72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5" name="Line 37"/>
              <p:cNvSpPr>
                <a:spLocks noChangeShapeType="1"/>
              </p:cNvSpPr>
              <p:nvPr/>
            </p:nvSpPr>
            <p:spPr bwMode="auto">
              <a:xfrm>
                <a:off x="2304" y="1824"/>
                <a:ext cx="19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6" name="Line 38"/>
              <p:cNvSpPr>
                <a:spLocks noChangeShapeType="1"/>
              </p:cNvSpPr>
              <p:nvPr/>
            </p:nvSpPr>
            <p:spPr bwMode="auto">
              <a:xfrm>
                <a:off x="2160" y="912"/>
                <a:ext cx="0" cy="115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87" name="Group 39"/>
              <p:cNvGrpSpPr/>
              <p:nvPr/>
            </p:nvGrpSpPr>
            <p:grpSpPr bwMode="auto">
              <a:xfrm>
                <a:off x="3264" y="1968"/>
                <a:ext cx="480" cy="528"/>
                <a:chOff x="2064" y="2352"/>
                <a:chExt cx="480" cy="528"/>
              </a:xfrm>
            </p:grpSpPr>
            <p:sp>
              <p:nvSpPr>
                <p:cNvPr id="176201" name="Rectangle 40"/>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202" name="Text Box 41"/>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3" name="Line 42"/>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88" name="Line 43"/>
              <p:cNvSpPr>
                <a:spLocks noChangeShapeType="1"/>
              </p:cNvSpPr>
              <p:nvPr/>
            </p:nvSpPr>
            <p:spPr bwMode="auto">
              <a:xfrm>
                <a:off x="2976" y="1872"/>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89" name="Line 44"/>
              <p:cNvSpPr>
                <a:spLocks noChangeShapeType="1"/>
              </p:cNvSpPr>
              <p:nvPr/>
            </p:nvSpPr>
            <p:spPr bwMode="auto">
              <a:xfrm flipV="1">
                <a:off x="3120" y="1872"/>
                <a:ext cx="0" cy="192"/>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0" name="Line 45"/>
              <p:cNvSpPr>
                <a:spLocks noChangeShapeType="1"/>
              </p:cNvSpPr>
              <p:nvPr/>
            </p:nvSpPr>
            <p:spPr bwMode="auto">
              <a:xfrm>
                <a:off x="3120" y="2064"/>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nvGrpSpPr>
              <p:cNvPr id="176191" name="Group 46"/>
              <p:cNvGrpSpPr/>
              <p:nvPr/>
            </p:nvGrpSpPr>
            <p:grpSpPr bwMode="auto">
              <a:xfrm>
                <a:off x="3888" y="1440"/>
                <a:ext cx="480" cy="528"/>
                <a:chOff x="2064" y="2352"/>
                <a:chExt cx="480" cy="528"/>
              </a:xfrm>
            </p:grpSpPr>
            <p:sp>
              <p:nvSpPr>
                <p:cNvPr id="176198" name="Rectangle 47"/>
                <p:cNvSpPr>
                  <a:spLocks noChangeArrowheads="1"/>
                </p:cNvSpPr>
                <p:nvPr/>
              </p:nvSpPr>
              <p:spPr bwMode="auto">
                <a:xfrm>
                  <a:off x="2064" y="2352"/>
                  <a:ext cx="384" cy="528"/>
                </a:xfrm>
                <a:prstGeom prst="rect">
                  <a:avLst/>
                </a:prstGeom>
                <a:noFill/>
                <a:ln w="28575" cap="sq">
                  <a:solidFill>
                    <a:srgbClr val="333300"/>
                  </a:solidFill>
                  <a:miter lim="800000"/>
                </a:ln>
              </p:spPr>
              <p:txBody>
                <a:bodyPr wrap="none" anchor="ctr">
                  <a:spAutoFit/>
                </a:bodyPr>
                <a:lstStyle/>
                <a:p>
                  <a:endParaRPr lang="zh-CN" altLang="en-US">
                    <a:latin typeface="Times New Roman" panose="02020603050405020304" charset="0"/>
                  </a:endParaRPr>
                </a:p>
              </p:txBody>
            </p:sp>
            <p:sp>
              <p:nvSpPr>
                <p:cNvPr id="176199" name="Text Box 48"/>
                <p:cNvSpPr txBox="1">
                  <a:spLocks noChangeArrowheads="1"/>
                </p:cNvSpPr>
                <p:nvPr/>
              </p:nvSpPr>
              <p:spPr bwMode="auto">
                <a:xfrm>
                  <a:off x="2112" y="2352"/>
                  <a:ext cx="432" cy="288"/>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&gt;1</a:t>
                  </a:r>
                  <a:endParaRPr lang="en-US" altLang="zh-CN" b="1">
                    <a:solidFill>
                      <a:srgbClr val="FFFF00"/>
                    </a:solidFill>
                  </a:endParaRPr>
                </a:p>
              </p:txBody>
            </p:sp>
            <p:sp>
              <p:nvSpPr>
                <p:cNvPr id="176200" name="Line 49"/>
                <p:cNvSpPr>
                  <a:spLocks noChangeShapeType="1"/>
                </p:cNvSpPr>
                <p:nvPr/>
              </p:nvSpPr>
              <p:spPr bwMode="auto">
                <a:xfrm flipH="1">
                  <a:off x="2208" y="2544"/>
                  <a:ext cx="96" cy="48"/>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92" name="Line 50"/>
              <p:cNvSpPr>
                <a:spLocks noChangeShapeType="1"/>
              </p:cNvSpPr>
              <p:nvPr/>
            </p:nvSpPr>
            <p:spPr bwMode="auto">
              <a:xfrm>
                <a:off x="3648" y="2256"/>
                <a:ext cx="144"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3" name="Line 51"/>
              <p:cNvSpPr>
                <a:spLocks noChangeShapeType="1"/>
              </p:cNvSpPr>
              <p:nvPr/>
            </p:nvSpPr>
            <p:spPr bwMode="auto">
              <a:xfrm>
                <a:off x="3792" y="1872"/>
                <a:ext cx="0" cy="384"/>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4" name="Line 52"/>
              <p:cNvSpPr>
                <a:spLocks noChangeShapeType="1"/>
              </p:cNvSpPr>
              <p:nvPr/>
            </p:nvSpPr>
            <p:spPr bwMode="auto">
              <a:xfrm>
                <a:off x="3792" y="1872"/>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5" name="Line 53"/>
              <p:cNvSpPr>
                <a:spLocks noChangeShapeType="1"/>
              </p:cNvSpPr>
              <p:nvPr/>
            </p:nvSpPr>
            <p:spPr bwMode="auto">
              <a:xfrm>
                <a:off x="2880" y="1056"/>
                <a:ext cx="912"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6" name="Line 54"/>
              <p:cNvSpPr>
                <a:spLocks noChangeShapeType="1"/>
              </p:cNvSpPr>
              <p:nvPr/>
            </p:nvSpPr>
            <p:spPr bwMode="auto">
              <a:xfrm>
                <a:off x="3792" y="1056"/>
                <a:ext cx="0" cy="48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sp>
            <p:nvSpPr>
              <p:cNvPr id="176197" name="Line 55"/>
              <p:cNvSpPr>
                <a:spLocks noChangeShapeType="1"/>
              </p:cNvSpPr>
              <p:nvPr/>
            </p:nvSpPr>
            <p:spPr bwMode="auto">
              <a:xfrm>
                <a:off x="3792" y="1536"/>
                <a:ext cx="96" cy="0"/>
              </a:xfrm>
              <a:prstGeom prst="line">
                <a:avLst/>
              </a:prstGeom>
              <a:noFill/>
              <a:ln w="28575" cap="sq">
                <a:solidFill>
                  <a:srgbClr val="333300"/>
                </a:solidFill>
                <a:round/>
              </a:ln>
            </p:spPr>
            <p:txBody>
              <a:bodyPr anchor="ctr">
                <a:spAutoFit/>
              </a:bodyPr>
              <a:lstStyle/>
              <a:p>
                <a:endParaRPr lang="zh-CN" altLang="en-US">
                  <a:latin typeface="Times New Roman" panose="02020603050405020304" charset="0"/>
                </a:endParaRPr>
              </a:p>
            </p:txBody>
          </p:sp>
        </p:grpSp>
        <p:sp>
          <p:nvSpPr>
            <p:cNvPr id="176139" name="Line 56"/>
            <p:cNvSpPr>
              <a:spLocks noChangeShapeType="1"/>
            </p:cNvSpPr>
            <p:nvPr/>
          </p:nvSpPr>
          <p:spPr bwMode="auto">
            <a:xfrm>
              <a:off x="3792" y="168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0" name="Rectangle 57"/>
            <p:cNvSpPr>
              <a:spLocks noChangeArrowheads="1"/>
            </p:cNvSpPr>
            <p:nvPr/>
          </p:nvSpPr>
          <p:spPr bwMode="auto">
            <a:xfrm>
              <a:off x="3984" y="1632"/>
              <a:ext cx="192" cy="9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76141" name="Line 58"/>
            <p:cNvSpPr>
              <a:spLocks noChangeShapeType="1"/>
            </p:cNvSpPr>
            <p:nvPr/>
          </p:nvSpPr>
          <p:spPr bwMode="auto">
            <a:xfrm>
              <a:off x="4176" y="1680"/>
              <a:ext cx="192"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2" name="Line 59"/>
            <p:cNvSpPr>
              <a:spLocks noChangeShapeType="1"/>
            </p:cNvSpPr>
            <p:nvPr/>
          </p:nvSpPr>
          <p:spPr bwMode="auto">
            <a:xfrm>
              <a:off x="4368" y="1536"/>
              <a:ext cx="0" cy="288"/>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43" name="Line 60"/>
            <p:cNvSpPr>
              <a:spLocks noChangeShapeType="1"/>
            </p:cNvSpPr>
            <p:nvPr/>
          </p:nvSpPr>
          <p:spPr bwMode="auto">
            <a:xfrm flipV="1">
              <a:off x="4368" y="1536"/>
              <a:ext cx="144" cy="96"/>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44" name="Line 61"/>
            <p:cNvSpPr>
              <a:spLocks noChangeShapeType="1"/>
            </p:cNvSpPr>
            <p:nvPr/>
          </p:nvSpPr>
          <p:spPr bwMode="auto">
            <a:xfrm>
              <a:off x="4368" y="1728"/>
              <a:ext cx="192" cy="96"/>
            </a:xfrm>
            <a:prstGeom prst="line">
              <a:avLst/>
            </a:prstGeom>
            <a:noFill/>
            <a:ln w="28575">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176145" name="Line 62"/>
            <p:cNvSpPr>
              <a:spLocks noChangeShapeType="1"/>
            </p:cNvSpPr>
            <p:nvPr/>
          </p:nvSpPr>
          <p:spPr bwMode="auto">
            <a:xfrm>
              <a:off x="4560" y="1824"/>
              <a:ext cx="0" cy="48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46" name="Line 63"/>
            <p:cNvSpPr>
              <a:spLocks noChangeShapeType="1"/>
            </p:cNvSpPr>
            <p:nvPr/>
          </p:nvSpPr>
          <p:spPr bwMode="auto">
            <a:xfrm>
              <a:off x="4512" y="1392"/>
              <a:ext cx="0" cy="144"/>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grpSp>
          <p:nvGrpSpPr>
            <p:cNvPr id="176147" name="Group 64"/>
            <p:cNvGrpSpPr/>
            <p:nvPr/>
          </p:nvGrpSpPr>
          <p:grpSpPr bwMode="auto">
            <a:xfrm>
              <a:off x="4320" y="1104"/>
              <a:ext cx="384" cy="288"/>
              <a:chOff x="3360" y="2880"/>
              <a:chExt cx="432" cy="336"/>
            </a:xfrm>
          </p:grpSpPr>
          <p:sp>
            <p:nvSpPr>
              <p:cNvPr id="176167" name="Rectangle 65"/>
              <p:cNvSpPr>
                <a:spLocks noChangeArrowheads="1"/>
              </p:cNvSpPr>
              <p:nvPr/>
            </p:nvSpPr>
            <p:spPr bwMode="auto">
              <a:xfrm>
                <a:off x="3408" y="2880"/>
                <a:ext cx="288" cy="336"/>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154690" name="Text Box 66"/>
              <p:cNvSpPr txBox="1">
                <a:spLocks noChangeArrowheads="1"/>
              </p:cNvSpPr>
              <p:nvPr/>
            </p:nvSpPr>
            <p:spPr bwMode="auto">
              <a:xfrm>
                <a:off x="3360" y="2928"/>
                <a:ext cx="432" cy="269"/>
              </a:xfrm>
              <a:prstGeom prst="rect">
                <a:avLst/>
              </a:prstGeom>
              <a:noFill/>
              <a:ln w="9525">
                <a:noFill/>
                <a:miter lim="800000"/>
              </a:ln>
              <a:effec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1800" b="1">
                    <a:effectLst>
                      <a:outerShdw blurRad="38100" dist="38100" dir="2700000" algn="tl">
                        <a:srgbClr val="DDDDDD"/>
                      </a:outerShdw>
                    </a:effectLst>
                  </a:rPr>
                  <a:t>KA</a:t>
                </a:r>
                <a:endParaRPr lang="en-US" altLang="zh-CN" sz="2000" b="1">
                  <a:effectLst>
                    <a:outerShdw blurRad="38100" dist="38100" dir="2700000" algn="tl">
                      <a:srgbClr val="DDDDDD"/>
                    </a:outerShdw>
                  </a:effectLst>
                </a:endParaRPr>
              </a:p>
            </p:txBody>
          </p:sp>
        </p:grpSp>
        <p:sp>
          <p:nvSpPr>
            <p:cNvPr id="176148" name="Line 67"/>
            <p:cNvSpPr>
              <a:spLocks noChangeShapeType="1"/>
            </p:cNvSpPr>
            <p:nvPr/>
          </p:nvSpPr>
          <p:spPr bwMode="auto">
            <a:xfrm>
              <a:off x="4512" y="864"/>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nvGrpSpPr>
            <p:cNvPr id="176149" name="Group 68"/>
            <p:cNvGrpSpPr/>
            <p:nvPr/>
          </p:nvGrpSpPr>
          <p:grpSpPr bwMode="auto">
            <a:xfrm>
              <a:off x="4128" y="960"/>
              <a:ext cx="144" cy="480"/>
              <a:chOff x="3168" y="3072"/>
              <a:chExt cx="144" cy="480"/>
            </a:xfrm>
          </p:grpSpPr>
          <p:grpSp>
            <p:nvGrpSpPr>
              <p:cNvPr id="176163" name="Group 69"/>
              <p:cNvGrpSpPr/>
              <p:nvPr/>
            </p:nvGrpSpPr>
            <p:grpSpPr bwMode="auto">
              <a:xfrm>
                <a:off x="3168" y="3216"/>
                <a:ext cx="144" cy="144"/>
                <a:chOff x="3168" y="3216"/>
                <a:chExt cx="144" cy="144"/>
              </a:xfrm>
            </p:grpSpPr>
            <p:sp>
              <p:nvSpPr>
                <p:cNvPr id="176165" name="Line 70"/>
                <p:cNvSpPr>
                  <a:spLocks noChangeShapeType="1"/>
                </p:cNvSpPr>
                <p:nvPr/>
              </p:nvSpPr>
              <p:spPr bwMode="auto">
                <a:xfrm>
                  <a:off x="3168" y="3216"/>
                  <a:ext cx="144"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66" name="AutoShape 71"/>
                <p:cNvSpPr>
                  <a:spLocks noChangeArrowheads="1"/>
                </p:cNvSpPr>
                <p:nvPr/>
              </p:nvSpPr>
              <p:spPr bwMode="auto">
                <a:xfrm>
                  <a:off x="3168" y="3216"/>
                  <a:ext cx="144" cy="144"/>
                </a:xfrm>
                <a:prstGeom prst="triangle">
                  <a:avLst>
                    <a:gd name="adj" fmla="val 50000"/>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grpSp>
          <p:sp>
            <p:nvSpPr>
              <p:cNvPr id="176164" name="Line 72"/>
              <p:cNvSpPr>
                <a:spLocks noChangeShapeType="1"/>
              </p:cNvSpPr>
              <p:nvPr/>
            </p:nvSpPr>
            <p:spPr bwMode="auto">
              <a:xfrm>
                <a:off x="3241" y="3072"/>
                <a:ext cx="0" cy="48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grpSp>
        <p:sp>
          <p:nvSpPr>
            <p:cNvPr id="176150" name="Line 73"/>
            <p:cNvSpPr>
              <a:spLocks noChangeShapeType="1"/>
            </p:cNvSpPr>
            <p:nvPr/>
          </p:nvSpPr>
          <p:spPr bwMode="auto">
            <a:xfrm>
              <a:off x="4199" y="960"/>
              <a:ext cx="649"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51" name="Line 74"/>
            <p:cNvSpPr>
              <a:spLocks noChangeShapeType="1"/>
            </p:cNvSpPr>
            <p:nvPr/>
          </p:nvSpPr>
          <p:spPr bwMode="auto">
            <a:xfrm>
              <a:off x="4201" y="1440"/>
              <a:ext cx="313"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2" name="Oval 75"/>
            <p:cNvSpPr>
              <a:spLocks noChangeArrowheads="1"/>
            </p:cNvSpPr>
            <p:nvPr/>
          </p:nvSpPr>
          <p:spPr bwMode="auto">
            <a:xfrm>
              <a:off x="4487" y="81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3" name="Oval 76"/>
            <p:cNvSpPr>
              <a:spLocks noChangeArrowheads="1"/>
            </p:cNvSpPr>
            <p:nvPr/>
          </p:nvSpPr>
          <p:spPr bwMode="auto">
            <a:xfrm>
              <a:off x="936" y="886"/>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4" name="Oval 77"/>
            <p:cNvSpPr>
              <a:spLocks noChangeArrowheads="1"/>
            </p:cNvSpPr>
            <p:nvPr/>
          </p:nvSpPr>
          <p:spPr bwMode="auto">
            <a:xfrm>
              <a:off x="937" y="1464"/>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5" name="Oval 78"/>
            <p:cNvSpPr>
              <a:spLocks noChangeArrowheads="1"/>
            </p:cNvSpPr>
            <p:nvPr/>
          </p:nvSpPr>
          <p:spPr bwMode="auto">
            <a:xfrm>
              <a:off x="937" y="2461"/>
              <a:ext cx="59" cy="59"/>
            </a:xfrm>
            <a:prstGeom prst="ellips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6" name="Line 79"/>
            <p:cNvSpPr>
              <a:spLocks noChangeShapeType="1"/>
            </p:cNvSpPr>
            <p:nvPr/>
          </p:nvSpPr>
          <p:spPr bwMode="auto">
            <a:xfrm>
              <a:off x="4848" y="960"/>
              <a:ext cx="0" cy="288"/>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57" name="Line 80"/>
            <p:cNvSpPr>
              <a:spLocks noChangeShapeType="1"/>
            </p:cNvSpPr>
            <p:nvPr/>
          </p:nvSpPr>
          <p:spPr bwMode="auto">
            <a:xfrm flipH="1">
              <a:off x="4847" y="1344"/>
              <a:ext cx="96"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8" name="Line 81"/>
            <p:cNvSpPr>
              <a:spLocks noChangeShapeType="1"/>
            </p:cNvSpPr>
            <p:nvPr/>
          </p:nvSpPr>
          <p:spPr bwMode="auto">
            <a:xfrm>
              <a:off x="4847" y="1584"/>
              <a:ext cx="0" cy="24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59" name="AutoShape 82"/>
            <p:cNvSpPr>
              <a:spLocks noChangeArrowheads="1"/>
            </p:cNvSpPr>
            <p:nvPr/>
          </p:nvSpPr>
          <p:spPr bwMode="auto">
            <a:xfrm>
              <a:off x="4776" y="1824"/>
              <a:ext cx="144" cy="144"/>
            </a:xfrm>
            <a:prstGeom prst="flowChartSummingJunction">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176160" name="Line 83"/>
            <p:cNvSpPr>
              <a:spLocks noChangeShapeType="1"/>
            </p:cNvSpPr>
            <p:nvPr/>
          </p:nvSpPr>
          <p:spPr bwMode="auto">
            <a:xfrm>
              <a:off x="4848" y="1968"/>
              <a:ext cx="0" cy="144"/>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76161" name="Line 84"/>
            <p:cNvSpPr>
              <a:spLocks noChangeShapeType="1"/>
            </p:cNvSpPr>
            <p:nvPr/>
          </p:nvSpPr>
          <p:spPr bwMode="auto">
            <a:xfrm>
              <a:off x="4560" y="2112"/>
              <a:ext cx="288" cy="0"/>
            </a:xfrm>
            <a:prstGeom prst="line">
              <a:avLst/>
            </a:prstGeom>
            <a:noFill/>
            <a:ln w="28575">
              <a:solidFill>
                <a:schemeClr val="tx2"/>
              </a:solidFill>
              <a:round/>
            </a:ln>
          </p:spPr>
          <p:txBody>
            <a:bodyPr wrap="none" anchor="ctr"/>
            <a:lstStyle/>
            <a:p>
              <a:endParaRPr lang="zh-CN" altLang="en-US">
                <a:latin typeface="Times New Roman" panose="02020603050405020304" charset="0"/>
              </a:endParaRPr>
            </a:p>
          </p:txBody>
        </p:sp>
        <p:sp>
          <p:nvSpPr>
            <p:cNvPr id="154709" name="Rectangle 85"/>
            <p:cNvSpPr>
              <a:spLocks noChangeArrowheads="1"/>
            </p:cNvSpPr>
            <p:nvPr/>
          </p:nvSpPr>
          <p:spPr bwMode="auto">
            <a:xfrm>
              <a:off x="4608" y="1248"/>
              <a:ext cx="332" cy="231"/>
            </a:xfrm>
            <a:prstGeom prst="rect">
              <a:avLst/>
            </a:prstGeom>
            <a:noFill/>
            <a:ln w="9525">
              <a:noFill/>
              <a:miter lim="800000"/>
            </a:ln>
            <a:effectLst/>
          </p:spPr>
          <p:txBody>
            <a:bodyPr wrap="none">
              <a:spAutoFit/>
            </a:bodyPr>
            <a:lstStyle/>
            <a:p>
              <a:pPr>
                <a:spcBef>
                  <a:spcPct val="50000"/>
                </a:spcBef>
              </a:pPr>
              <a:r>
                <a:rPr lang="en-US" altLang="zh-CN" sz="1800" b="1">
                  <a:effectLst>
                    <a:outerShdw blurRad="38100" dist="38100" dir="2700000" algn="tl">
                      <a:srgbClr val="DDDDDD"/>
                    </a:outerShdw>
                  </a:effectLst>
                  <a:latin typeface="Times New Roman" panose="02020603050405020304" charset="0"/>
                </a:rPr>
                <a:t>KA</a:t>
              </a:r>
            </a:p>
          </p:txBody>
        </p:sp>
      </p:grpSp>
      <p:sp>
        <p:nvSpPr>
          <p:cNvPr id="154710" name="Rectangle 86"/>
          <p:cNvSpPr>
            <a:spLocks noChangeArrowheads="1"/>
          </p:cNvSpPr>
          <p:nvPr/>
        </p:nvSpPr>
        <p:spPr bwMode="auto">
          <a:xfrm>
            <a:off x="838200" y="4495800"/>
            <a:ext cx="7315200" cy="1031875"/>
          </a:xfrm>
          <a:prstGeom prst="rect">
            <a:avLst/>
          </a:prstGeom>
          <a:noFill/>
          <a:ln w="9525" cap="sq">
            <a:noFill/>
            <a:miter lim="800000"/>
          </a:ln>
          <a:effectLst/>
        </p:spPr>
        <p:txBody>
          <a:bodyPr>
            <a:spAutoFit/>
          </a:bodyPr>
          <a:lstStyle/>
          <a:p>
            <a:pPr>
              <a:lnSpc>
                <a:spcPct val="110000"/>
              </a:lnSpc>
            </a:pP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发生故障时，</a:t>
            </a:r>
            <a:r>
              <a:rPr lang="en-US" altLang="zh-CN" sz="2800" b="1" i="1">
                <a:solidFill>
                  <a:srgbClr val="FF0000"/>
                </a:solidFill>
                <a:effectLst>
                  <a:outerShdw blurRad="38100" dist="38100" dir="2700000" algn="tl">
                    <a:srgbClr val="DDDDDD"/>
                  </a:outerShdw>
                </a:effectLst>
                <a:latin typeface="Times New Roman" panose="02020603050405020304" charset="0"/>
              </a:rPr>
              <a:t>F</a:t>
            </a:r>
            <a:r>
              <a:rPr lang="en-US" altLang="zh-CN" sz="2800" b="1">
                <a:solidFill>
                  <a:srgbClr val="FF0000"/>
                </a:solidFill>
                <a:effectLst>
                  <a:outerShdw blurRad="38100" dist="38100" dir="2700000" algn="tl">
                    <a:srgbClr val="DDDDDD"/>
                  </a:outerShdw>
                </a:effectLst>
                <a:latin typeface="Times New Roman" panose="02020603050405020304" charset="0"/>
              </a:rPr>
              <a:t>=1</a:t>
            </a:r>
            <a:r>
              <a:rPr lang="zh-CN" altLang="en-US" sz="2800" b="1">
                <a:effectLst>
                  <a:outerShdw blurRad="38100" dist="38100" dir="2700000" algn="tl">
                    <a:srgbClr val="DDDDDD"/>
                  </a:outerShdw>
                </a:effectLst>
                <a:latin typeface="Times New Roman" panose="02020603050405020304" charset="0"/>
              </a:rPr>
              <a:t>，晶体管导通</a:t>
            </a: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继电器</a:t>
            </a:r>
            <a:r>
              <a:rPr lang="en-US" altLang="zh-CN" sz="2800" b="1">
                <a:effectLst>
                  <a:outerShdw blurRad="38100" dist="38100" dir="2700000" algn="tl">
                    <a:srgbClr val="DDDDDD"/>
                  </a:outerShdw>
                </a:effectLst>
                <a:latin typeface="Times New Roman" panose="02020603050405020304" charset="0"/>
              </a:rPr>
              <a:t>KA</a:t>
            </a:r>
            <a:r>
              <a:rPr lang="zh-CN" altLang="en-US" sz="2800" b="1">
                <a:effectLst>
                  <a:outerShdw blurRad="38100" dist="38100" dir="2700000" algn="tl">
                    <a:srgbClr val="DDDDDD"/>
                  </a:outerShdw>
                </a:effectLst>
                <a:latin typeface="Times New Roman" panose="02020603050405020304" charset="0"/>
              </a:rPr>
              <a:t>通电，其触点闭合</a:t>
            </a:r>
            <a:r>
              <a:rPr lang="en-US" altLang="zh-CN" sz="2800" b="1">
                <a:effectLst>
                  <a:outerShdw blurRad="38100" dist="38100" dir="2700000" algn="tl">
                    <a:srgbClr val="DDDDDD"/>
                  </a:outerShdw>
                </a:effectLst>
                <a:latin typeface="Times New Roman" panose="02020603050405020304" charset="0"/>
              </a:rPr>
              <a:t>,  </a:t>
            </a:r>
            <a:r>
              <a:rPr lang="zh-CN" altLang="en-US" sz="2800" b="1">
                <a:effectLst>
                  <a:outerShdw blurRad="38100" dist="38100" dir="2700000" algn="tl">
                    <a:srgbClr val="DDDDDD"/>
                  </a:outerShdw>
                </a:effectLst>
                <a:latin typeface="Times New Roman" panose="02020603050405020304" charset="0"/>
              </a:rPr>
              <a:t>故障指示灯亮。</a:t>
            </a:r>
          </a:p>
        </p:txBody>
      </p:sp>
    </p:spTree>
    <p:extLst>
      <p:ext uri="{BB962C8B-B14F-4D97-AF65-F5344CB8AC3E}">
        <p14:creationId xmlns:p14="http://schemas.microsoft.com/office/powerpoint/2010/main" val="267844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09600" y="533400"/>
            <a:ext cx="4291013" cy="519113"/>
          </a:xfrm>
          <a:prstGeom prst="rect">
            <a:avLst/>
          </a:prstGeom>
          <a:noFill/>
          <a:ln w="9525">
            <a:noFill/>
            <a:miter lim="800000"/>
          </a:ln>
          <a:effectLst/>
        </p:spPr>
        <p:txBody>
          <a:bodyPr wrap="none">
            <a:spAutoFit/>
          </a:bodyPr>
          <a:lstStyle/>
          <a:p>
            <a:pPr>
              <a:spcBef>
                <a:spcPct val="50000"/>
              </a:spcBef>
            </a:pPr>
            <a:r>
              <a:rPr lang="zh-CN" altLang="en-US" sz="2800" b="1">
                <a:solidFill>
                  <a:srgbClr val="FF0000"/>
                </a:solidFill>
                <a:effectLst>
                  <a:outerShdw blurRad="38100" dist="38100" dir="2700000" algn="tl">
                    <a:srgbClr val="DDDDDD"/>
                  </a:outerShdw>
                </a:effectLst>
                <a:latin typeface="Times New Roman" panose="02020603050405020304" charset="0"/>
              </a:rPr>
              <a:t>例</a:t>
            </a:r>
            <a:r>
              <a:rPr lang="en-US" altLang="zh-CN" sz="2800" b="1">
                <a:solidFill>
                  <a:srgbClr val="FF0000"/>
                </a:solidFill>
                <a:effectLst>
                  <a:outerShdw blurRad="38100" dist="38100" dir="2700000" algn="tl">
                    <a:srgbClr val="DDDDDD"/>
                  </a:outerShdw>
                </a:effectLst>
                <a:latin typeface="Times New Roman" panose="02020603050405020304" charset="0"/>
              </a:rPr>
              <a:t>3</a:t>
            </a:r>
            <a:r>
              <a:rPr lang="zh-CN" altLang="en-US" sz="2800" b="1">
                <a:solidFill>
                  <a:srgbClr val="FF0000"/>
                </a:solidFill>
                <a:effectLst>
                  <a:outerShdw blurRad="38100" dist="38100" dir="2700000" algn="tl">
                    <a:srgbClr val="DDDDDD"/>
                  </a:outerShdw>
                </a:effectLst>
                <a:latin typeface="Times New Roman" panose="02020603050405020304" charset="0"/>
              </a:rPr>
              <a:t>：</a:t>
            </a:r>
            <a:r>
              <a:rPr lang="zh-CN" altLang="en-US" sz="2800" b="1">
                <a:effectLst>
                  <a:outerShdw blurRad="38100" dist="38100" dir="2700000" algn="tl">
                    <a:srgbClr val="DDDDDD"/>
                  </a:outerShdw>
                </a:effectLst>
                <a:latin typeface="Times New Roman" panose="02020603050405020304" charset="0"/>
              </a:rPr>
              <a:t>分析下图的逻辑功能</a:t>
            </a:r>
            <a:endParaRPr lang="zh-CN" altLang="en-US" sz="2800" b="1">
              <a:solidFill>
                <a:srgbClr val="CC0000"/>
              </a:solidFill>
              <a:effectLst>
                <a:outerShdw blurRad="38100" dist="38100" dir="2700000" algn="tl">
                  <a:srgbClr val="DDDDDD"/>
                </a:outerShdw>
              </a:effectLst>
              <a:latin typeface="Times New Roman" panose="02020603050405020304" charset="0"/>
            </a:endParaRPr>
          </a:p>
        </p:txBody>
      </p:sp>
      <p:sp>
        <p:nvSpPr>
          <p:cNvPr id="113667" name="Rectangle 3"/>
          <p:cNvSpPr>
            <a:spLocks noChangeArrowheads="1"/>
          </p:cNvSpPr>
          <p:nvPr/>
        </p:nvSpPr>
        <p:spPr bwMode="auto">
          <a:xfrm>
            <a:off x="6629400" y="3429000"/>
            <a:ext cx="401638" cy="519113"/>
          </a:xfrm>
          <a:prstGeom prst="rect">
            <a:avLst/>
          </a:prstGeom>
          <a:noFill/>
          <a:ln>
            <a:noFill/>
          </a:ln>
        </p:spPr>
        <p:txBody>
          <a:bodyPr wrap="none">
            <a:spAutoFit/>
          </a:bodyPr>
          <a:lstStyle/>
          <a:p>
            <a:r>
              <a:rPr lang="en-US" altLang="zh-CN" sz="2800" b="1" i="1">
                <a:latin typeface="Times New Roman" panose="02020603050405020304" charset="0"/>
              </a:rPr>
              <a:t>Y</a:t>
            </a:r>
            <a:endParaRPr lang="en-US" altLang="zh-CN" sz="3200" b="1">
              <a:latin typeface="Times New Roman" panose="02020603050405020304" charset="0"/>
            </a:endParaRPr>
          </a:p>
        </p:txBody>
      </p:sp>
      <p:sp>
        <p:nvSpPr>
          <p:cNvPr id="113668" name="Line 4"/>
          <p:cNvSpPr>
            <a:spLocks noChangeShapeType="1"/>
          </p:cNvSpPr>
          <p:nvPr/>
        </p:nvSpPr>
        <p:spPr bwMode="auto">
          <a:xfrm>
            <a:off x="1524000" y="220980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69" name="Rectangle 5"/>
          <p:cNvSpPr>
            <a:spLocks noChangeArrowheads="1"/>
          </p:cNvSpPr>
          <p:nvPr/>
        </p:nvSpPr>
        <p:spPr bwMode="auto">
          <a:xfrm>
            <a:off x="2438400" y="19812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0" name="Line 6"/>
          <p:cNvSpPr>
            <a:spLocks noChangeShapeType="1"/>
          </p:cNvSpPr>
          <p:nvPr/>
        </p:nvSpPr>
        <p:spPr bwMode="auto">
          <a:xfrm>
            <a:off x="3352800" y="2514600"/>
            <a:ext cx="1828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1" name="Text Box 7"/>
          <p:cNvSpPr txBox="1">
            <a:spLocks noChangeArrowheads="1"/>
          </p:cNvSpPr>
          <p:nvPr/>
        </p:nvSpPr>
        <p:spPr bwMode="auto">
          <a:xfrm>
            <a:off x="2667000" y="20574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3672" name="Rectangle 8"/>
          <p:cNvSpPr>
            <a:spLocks noChangeArrowheads="1"/>
          </p:cNvSpPr>
          <p:nvPr/>
        </p:nvSpPr>
        <p:spPr bwMode="auto">
          <a:xfrm>
            <a:off x="5638800" y="33528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3" name="Line 9"/>
          <p:cNvSpPr>
            <a:spLocks noChangeShapeType="1"/>
          </p:cNvSpPr>
          <p:nvPr/>
        </p:nvSpPr>
        <p:spPr bwMode="auto">
          <a:xfrm>
            <a:off x="6553200" y="388620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4" name="Rectangle 10"/>
          <p:cNvSpPr>
            <a:spLocks noChangeArrowheads="1"/>
          </p:cNvSpPr>
          <p:nvPr/>
        </p:nvSpPr>
        <p:spPr bwMode="auto">
          <a:xfrm>
            <a:off x="4114800" y="35814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5" name="Line 11"/>
          <p:cNvSpPr>
            <a:spLocks noChangeShapeType="1"/>
          </p:cNvSpPr>
          <p:nvPr/>
        </p:nvSpPr>
        <p:spPr bwMode="auto">
          <a:xfrm>
            <a:off x="5029200" y="4114800"/>
            <a:ext cx="6096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6" name="Text Box 12"/>
          <p:cNvSpPr txBox="1">
            <a:spLocks noChangeArrowheads="1"/>
          </p:cNvSpPr>
          <p:nvPr/>
        </p:nvSpPr>
        <p:spPr bwMode="auto">
          <a:xfrm>
            <a:off x="4343400" y="38100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&amp;</a:t>
            </a:r>
            <a:endParaRPr lang="en-US" altLang="zh-CN"/>
          </a:p>
        </p:txBody>
      </p:sp>
      <p:sp>
        <p:nvSpPr>
          <p:cNvPr id="113677" name="Rectangle 13"/>
          <p:cNvSpPr>
            <a:spLocks noChangeArrowheads="1"/>
          </p:cNvSpPr>
          <p:nvPr/>
        </p:nvSpPr>
        <p:spPr bwMode="auto">
          <a:xfrm>
            <a:off x="2438400" y="3352800"/>
            <a:ext cx="762000" cy="1066800"/>
          </a:xfrm>
          <a:prstGeom prst="rect">
            <a:avLst/>
          </a:prstGeom>
          <a:noFill/>
          <a:ln w="28575">
            <a:solidFill>
              <a:srgbClr val="333300"/>
            </a:solidFill>
            <a:miter lim="800000"/>
          </a:ln>
        </p:spPr>
        <p:txBody>
          <a:bodyPr wrap="none" anchor="ctr"/>
          <a:lstStyle/>
          <a:p>
            <a:endParaRPr lang="zh-CN" altLang="en-US">
              <a:latin typeface="Times New Roman" panose="02020603050405020304" charset="0"/>
            </a:endParaRPr>
          </a:p>
        </p:txBody>
      </p:sp>
      <p:sp>
        <p:nvSpPr>
          <p:cNvPr id="113678" name="Line 14"/>
          <p:cNvSpPr>
            <a:spLocks noChangeShapeType="1"/>
          </p:cNvSpPr>
          <p:nvPr/>
        </p:nvSpPr>
        <p:spPr bwMode="auto">
          <a:xfrm>
            <a:off x="3352800" y="3886200"/>
            <a:ext cx="762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79" name="Text Box 15"/>
          <p:cNvSpPr txBox="1">
            <a:spLocks noChangeArrowheads="1"/>
          </p:cNvSpPr>
          <p:nvPr/>
        </p:nvSpPr>
        <p:spPr bwMode="auto">
          <a:xfrm>
            <a:off x="2667000" y="3505200"/>
            <a:ext cx="304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solidFill>
                  <a:srgbClr val="333300"/>
                </a:solidFill>
              </a:rPr>
              <a:t>1</a:t>
            </a:r>
            <a:endParaRPr lang="en-US" altLang="zh-CN"/>
          </a:p>
        </p:txBody>
      </p:sp>
      <p:sp>
        <p:nvSpPr>
          <p:cNvPr id="113680" name="Line 16"/>
          <p:cNvSpPr>
            <a:spLocks noChangeShapeType="1"/>
          </p:cNvSpPr>
          <p:nvPr/>
        </p:nvSpPr>
        <p:spPr bwMode="auto">
          <a:xfrm>
            <a:off x="1524000" y="2743200"/>
            <a:ext cx="9144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1" name="Line 17"/>
          <p:cNvSpPr>
            <a:spLocks noChangeShapeType="1"/>
          </p:cNvSpPr>
          <p:nvPr/>
        </p:nvSpPr>
        <p:spPr bwMode="auto">
          <a:xfrm>
            <a:off x="1752600" y="3886200"/>
            <a:ext cx="6858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2" name="Line 18"/>
          <p:cNvSpPr>
            <a:spLocks noChangeShapeType="1"/>
          </p:cNvSpPr>
          <p:nvPr/>
        </p:nvSpPr>
        <p:spPr bwMode="auto">
          <a:xfrm>
            <a:off x="1752600" y="274320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3" name="Line 19"/>
          <p:cNvSpPr>
            <a:spLocks noChangeShapeType="1"/>
          </p:cNvSpPr>
          <p:nvPr/>
        </p:nvSpPr>
        <p:spPr bwMode="auto">
          <a:xfrm>
            <a:off x="1371600" y="5029200"/>
            <a:ext cx="2362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4" name="Line 20"/>
          <p:cNvSpPr>
            <a:spLocks noChangeShapeType="1"/>
          </p:cNvSpPr>
          <p:nvPr/>
        </p:nvSpPr>
        <p:spPr bwMode="auto">
          <a:xfrm>
            <a:off x="3733800" y="4343400"/>
            <a:ext cx="0" cy="6858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5" name="Line 21"/>
          <p:cNvSpPr>
            <a:spLocks noChangeShapeType="1"/>
          </p:cNvSpPr>
          <p:nvPr/>
        </p:nvSpPr>
        <p:spPr bwMode="auto">
          <a:xfrm>
            <a:off x="3733800" y="4343400"/>
            <a:ext cx="3810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6" name="Line 22"/>
          <p:cNvSpPr>
            <a:spLocks noChangeShapeType="1"/>
          </p:cNvSpPr>
          <p:nvPr/>
        </p:nvSpPr>
        <p:spPr bwMode="auto">
          <a:xfrm>
            <a:off x="5181600" y="2514600"/>
            <a:ext cx="0" cy="114300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7" name="Line 23"/>
          <p:cNvSpPr>
            <a:spLocks noChangeShapeType="1"/>
          </p:cNvSpPr>
          <p:nvPr/>
        </p:nvSpPr>
        <p:spPr bwMode="auto">
          <a:xfrm>
            <a:off x="5181600" y="3657600"/>
            <a:ext cx="457200" cy="0"/>
          </a:xfrm>
          <a:prstGeom prst="lin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688" name="Text Box 24"/>
          <p:cNvSpPr txBox="1">
            <a:spLocks noChangeArrowheads="1"/>
          </p:cNvSpPr>
          <p:nvPr/>
        </p:nvSpPr>
        <p:spPr bwMode="auto">
          <a:xfrm>
            <a:off x="1600200" y="2209800"/>
            <a:ext cx="381000" cy="7620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b="1">
                <a:solidFill>
                  <a:srgbClr val="333300"/>
                </a:solidFill>
              </a:rPr>
              <a:t>.</a:t>
            </a:r>
            <a:endParaRPr lang="en-US" altLang="zh-CN"/>
          </a:p>
        </p:txBody>
      </p:sp>
      <p:sp>
        <p:nvSpPr>
          <p:cNvPr id="113689" name="Text Box 25"/>
          <p:cNvSpPr txBox="1">
            <a:spLocks noChangeArrowheads="1"/>
          </p:cNvSpPr>
          <p:nvPr/>
        </p:nvSpPr>
        <p:spPr bwMode="auto">
          <a:xfrm>
            <a:off x="990600" y="4800600"/>
            <a:ext cx="5334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i="1">
                <a:solidFill>
                  <a:srgbClr val="333300"/>
                </a:solidFill>
              </a:rPr>
              <a:t>B</a:t>
            </a:r>
            <a:endParaRPr lang="en-US" altLang="zh-CN"/>
          </a:p>
        </p:txBody>
      </p:sp>
      <p:sp>
        <p:nvSpPr>
          <p:cNvPr id="113690" name="Rectangle 26"/>
          <p:cNvSpPr>
            <a:spLocks noChangeArrowheads="1"/>
          </p:cNvSpPr>
          <p:nvPr/>
        </p:nvSpPr>
        <p:spPr bwMode="auto">
          <a:xfrm>
            <a:off x="1143000" y="1854200"/>
            <a:ext cx="420688" cy="519113"/>
          </a:xfrm>
          <a:prstGeom prst="rect">
            <a:avLst/>
          </a:prstGeom>
          <a:noFill/>
          <a:ln>
            <a:noFill/>
          </a:ln>
        </p:spPr>
        <p:txBody>
          <a:bodyPr wrap="none">
            <a:spAutoFit/>
          </a:bodyPr>
          <a:lstStyle/>
          <a:p>
            <a:r>
              <a:rPr lang="en-US" altLang="zh-CN" sz="2800" b="1" i="1">
                <a:latin typeface="Times New Roman" panose="02020603050405020304" charset="0"/>
              </a:rPr>
              <a:t>A</a:t>
            </a:r>
            <a:endParaRPr lang="en-US" altLang="zh-CN" b="1">
              <a:solidFill>
                <a:srgbClr val="FFFF00"/>
              </a:solidFill>
              <a:latin typeface="Times New Roman" panose="02020603050405020304" charset="0"/>
            </a:endParaRPr>
          </a:p>
        </p:txBody>
      </p:sp>
      <p:sp>
        <p:nvSpPr>
          <p:cNvPr id="113691" name="Rectangle 27"/>
          <p:cNvSpPr>
            <a:spLocks noChangeArrowheads="1"/>
          </p:cNvSpPr>
          <p:nvPr/>
        </p:nvSpPr>
        <p:spPr bwMode="auto">
          <a:xfrm>
            <a:off x="5791200" y="3505200"/>
            <a:ext cx="438150" cy="457200"/>
          </a:xfrm>
          <a:prstGeom prst="rect">
            <a:avLst/>
          </a:prstGeom>
          <a:noFill/>
          <a:ln>
            <a:noFill/>
          </a:ln>
        </p:spPr>
        <p:txBody>
          <a:bodyPr wrap="none">
            <a:spAutoFit/>
          </a:bodyPr>
          <a:lstStyle/>
          <a:p>
            <a:pPr>
              <a:spcBef>
                <a:spcPct val="50000"/>
              </a:spcBef>
            </a:pPr>
            <a:r>
              <a:rPr lang="en-US" altLang="zh-CN" b="1">
                <a:solidFill>
                  <a:srgbClr val="333300"/>
                </a:solidFill>
                <a:latin typeface="Times New Roman" panose="02020603050405020304" charset="0"/>
              </a:rPr>
              <a:t>&amp;</a:t>
            </a:r>
            <a:endParaRPr lang="en-US" altLang="zh-CN" b="1">
              <a:solidFill>
                <a:srgbClr val="FFFF00"/>
              </a:solidFill>
              <a:latin typeface="Times New Roman" panose="02020603050405020304" charset="0"/>
            </a:endParaRPr>
          </a:p>
        </p:txBody>
      </p:sp>
      <p:sp>
        <p:nvSpPr>
          <p:cNvPr id="113692" name="Rectangle 28"/>
          <p:cNvSpPr>
            <a:spLocks noChangeArrowheads="1"/>
          </p:cNvSpPr>
          <p:nvPr/>
        </p:nvSpPr>
        <p:spPr bwMode="auto">
          <a:xfrm>
            <a:off x="1143000" y="2463800"/>
            <a:ext cx="420688" cy="519113"/>
          </a:xfrm>
          <a:prstGeom prst="rect">
            <a:avLst/>
          </a:prstGeom>
          <a:noFill/>
          <a:ln>
            <a:noFill/>
          </a:ln>
        </p:spPr>
        <p:txBody>
          <a:bodyPr wrap="none">
            <a:spAutoFit/>
          </a:bodyPr>
          <a:lstStyle/>
          <a:p>
            <a:pPr>
              <a:spcBef>
                <a:spcPct val="50000"/>
              </a:spcBef>
            </a:pPr>
            <a:r>
              <a:rPr lang="en-US" altLang="zh-CN" sz="2800" b="1" i="1">
                <a:solidFill>
                  <a:srgbClr val="FF0000"/>
                </a:solidFill>
                <a:latin typeface="Times New Roman" panose="02020603050405020304" charset="0"/>
              </a:rPr>
              <a:t>C</a:t>
            </a:r>
            <a:endParaRPr lang="en-US" altLang="zh-CN" b="1">
              <a:solidFill>
                <a:srgbClr val="FFFF00"/>
              </a:solidFill>
              <a:latin typeface="Times New Roman" panose="02020603050405020304" charset="0"/>
            </a:endParaRPr>
          </a:p>
        </p:txBody>
      </p:sp>
      <p:sp>
        <p:nvSpPr>
          <p:cNvPr id="91165" name="Text Box 29"/>
          <p:cNvSpPr txBox="1">
            <a:spLocks noChangeArrowheads="1"/>
          </p:cNvSpPr>
          <p:nvPr/>
        </p:nvSpPr>
        <p:spPr bwMode="auto">
          <a:xfrm>
            <a:off x="1143000" y="2819400"/>
            <a:ext cx="6096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1166" name="Text Box 30"/>
          <p:cNvSpPr txBox="1">
            <a:spLocks noChangeArrowheads="1"/>
          </p:cNvSpPr>
          <p:nvPr/>
        </p:nvSpPr>
        <p:spPr bwMode="auto">
          <a:xfrm>
            <a:off x="3581400" y="335280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0</a:t>
            </a:r>
            <a:endParaRPr lang="en-US" altLang="zh-CN" sz="3200" b="1">
              <a:solidFill>
                <a:schemeClr val="bg1"/>
              </a:solidFill>
            </a:endParaRPr>
          </a:p>
        </p:txBody>
      </p:sp>
      <p:sp>
        <p:nvSpPr>
          <p:cNvPr id="91167" name="Text Box 31"/>
          <p:cNvSpPr txBox="1">
            <a:spLocks noChangeArrowheads="1"/>
          </p:cNvSpPr>
          <p:nvPr/>
        </p:nvSpPr>
        <p:spPr bwMode="auto">
          <a:xfrm>
            <a:off x="5029200" y="4114800"/>
            <a:ext cx="457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solidFill>
                  <a:srgbClr val="FF0000"/>
                </a:solidFill>
              </a:rPr>
              <a:t>1</a:t>
            </a:r>
            <a:endParaRPr lang="en-US" altLang="zh-CN" sz="3200" b="1">
              <a:solidFill>
                <a:srgbClr val="FFFF00"/>
              </a:solidFill>
            </a:endParaRPr>
          </a:p>
        </p:txBody>
      </p:sp>
      <p:sp>
        <p:nvSpPr>
          <p:cNvPr id="91168" name="Rectangle 32"/>
          <p:cNvSpPr>
            <a:spLocks noChangeArrowheads="1"/>
          </p:cNvSpPr>
          <p:nvPr/>
        </p:nvSpPr>
        <p:spPr bwMode="auto">
          <a:xfrm>
            <a:off x="6553200" y="3962400"/>
            <a:ext cx="420688" cy="519113"/>
          </a:xfrm>
          <a:prstGeom prst="rect">
            <a:avLst/>
          </a:prstGeom>
          <a:noFill/>
          <a:ln>
            <a:noFill/>
          </a:ln>
        </p:spPr>
        <p:txBody>
          <a:bodyPr wrap="none">
            <a:spAutoFit/>
          </a:bodyPr>
          <a:lstStyle/>
          <a:p>
            <a:pPr>
              <a:spcBef>
                <a:spcPct val="50000"/>
              </a:spcBef>
            </a:pPr>
            <a:r>
              <a:rPr lang="en-US" altLang="zh-CN" sz="2800" b="1" i="1">
                <a:latin typeface="Times New Roman" panose="02020603050405020304" charset="0"/>
              </a:rPr>
              <a:t>A</a:t>
            </a:r>
            <a:endParaRPr lang="en-US" altLang="zh-CN" sz="3200" b="1">
              <a:solidFill>
                <a:schemeClr val="bg1"/>
              </a:solidFill>
              <a:latin typeface="Times New Roman" panose="02020603050405020304" charset="0"/>
            </a:endParaRPr>
          </a:p>
        </p:txBody>
      </p:sp>
      <p:grpSp>
        <p:nvGrpSpPr>
          <p:cNvPr id="2" name="Group 33"/>
          <p:cNvGrpSpPr/>
          <p:nvPr/>
        </p:nvGrpSpPr>
        <p:grpSpPr bwMode="auto">
          <a:xfrm>
            <a:off x="6629400" y="4114800"/>
            <a:ext cx="1905000" cy="381000"/>
            <a:chOff x="3312" y="672"/>
            <a:chExt cx="1200" cy="240"/>
          </a:xfrm>
        </p:grpSpPr>
        <p:grpSp>
          <p:nvGrpSpPr>
            <p:cNvPr id="113780" name="Group 34"/>
            <p:cNvGrpSpPr/>
            <p:nvPr/>
          </p:nvGrpSpPr>
          <p:grpSpPr bwMode="auto">
            <a:xfrm>
              <a:off x="3312" y="672"/>
              <a:ext cx="336" cy="240"/>
              <a:chOff x="3312" y="672"/>
              <a:chExt cx="336" cy="240"/>
            </a:xfrm>
          </p:grpSpPr>
          <p:sp>
            <p:nvSpPr>
              <p:cNvPr id="113794" name="Line 35"/>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95" name="Group 36"/>
              <p:cNvGrpSpPr/>
              <p:nvPr/>
            </p:nvGrpSpPr>
            <p:grpSpPr bwMode="auto">
              <a:xfrm>
                <a:off x="3312" y="672"/>
                <a:ext cx="336" cy="240"/>
                <a:chOff x="3312" y="672"/>
                <a:chExt cx="336" cy="240"/>
              </a:xfrm>
            </p:grpSpPr>
            <p:sp>
              <p:nvSpPr>
                <p:cNvPr id="113796" name="Line 37"/>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7" name="Line 38"/>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8" name="Line 39"/>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81" name="Group 40"/>
            <p:cNvGrpSpPr/>
            <p:nvPr/>
          </p:nvGrpSpPr>
          <p:grpSpPr bwMode="auto">
            <a:xfrm>
              <a:off x="3648" y="672"/>
              <a:ext cx="336" cy="240"/>
              <a:chOff x="3312" y="672"/>
              <a:chExt cx="336" cy="240"/>
            </a:xfrm>
          </p:grpSpPr>
          <p:sp>
            <p:nvSpPr>
              <p:cNvPr id="113789" name="Line 41"/>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90" name="Group 42"/>
              <p:cNvGrpSpPr/>
              <p:nvPr/>
            </p:nvGrpSpPr>
            <p:grpSpPr bwMode="auto">
              <a:xfrm>
                <a:off x="3312" y="672"/>
                <a:ext cx="336" cy="240"/>
                <a:chOff x="3312" y="672"/>
                <a:chExt cx="336" cy="240"/>
              </a:xfrm>
            </p:grpSpPr>
            <p:sp>
              <p:nvSpPr>
                <p:cNvPr id="113791" name="Line 43"/>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2" name="Line 44"/>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93" name="Line 45"/>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82" name="Group 46"/>
            <p:cNvGrpSpPr/>
            <p:nvPr/>
          </p:nvGrpSpPr>
          <p:grpSpPr bwMode="auto">
            <a:xfrm>
              <a:off x="3984" y="672"/>
              <a:ext cx="336" cy="240"/>
              <a:chOff x="3312" y="672"/>
              <a:chExt cx="336" cy="240"/>
            </a:xfrm>
          </p:grpSpPr>
          <p:sp>
            <p:nvSpPr>
              <p:cNvPr id="113784" name="Line 47"/>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85" name="Group 48"/>
              <p:cNvGrpSpPr/>
              <p:nvPr/>
            </p:nvGrpSpPr>
            <p:grpSpPr bwMode="auto">
              <a:xfrm>
                <a:off x="3312" y="672"/>
                <a:ext cx="336" cy="240"/>
                <a:chOff x="3312" y="672"/>
                <a:chExt cx="336" cy="240"/>
              </a:xfrm>
            </p:grpSpPr>
            <p:sp>
              <p:nvSpPr>
                <p:cNvPr id="113786" name="Line 49"/>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87" name="Line 50"/>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88" name="Line 51"/>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83" name="Line 52"/>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nvGrpSpPr>
          <p:cNvPr id="9" name="Group 53"/>
          <p:cNvGrpSpPr/>
          <p:nvPr/>
        </p:nvGrpSpPr>
        <p:grpSpPr bwMode="auto">
          <a:xfrm>
            <a:off x="457200" y="1295400"/>
            <a:ext cx="2057400" cy="3276600"/>
            <a:chOff x="288" y="720"/>
            <a:chExt cx="1296" cy="2064"/>
          </a:xfrm>
        </p:grpSpPr>
        <p:grpSp>
          <p:nvGrpSpPr>
            <p:cNvPr id="113740" name="Group 54"/>
            <p:cNvGrpSpPr/>
            <p:nvPr/>
          </p:nvGrpSpPr>
          <p:grpSpPr bwMode="auto">
            <a:xfrm>
              <a:off x="384" y="720"/>
              <a:ext cx="1200" cy="240"/>
              <a:chOff x="3312" y="672"/>
              <a:chExt cx="1200" cy="240"/>
            </a:xfrm>
          </p:grpSpPr>
          <p:grpSp>
            <p:nvGrpSpPr>
              <p:cNvPr id="113761" name="Group 55"/>
              <p:cNvGrpSpPr/>
              <p:nvPr/>
            </p:nvGrpSpPr>
            <p:grpSpPr bwMode="auto">
              <a:xfrm>
                <a:off x="3312" y="672"/>
                <a:ext cx="336" cy="240"/>
                <a:chOff x="3312" y="672"/>
                <a:chExt cx="336" cy="240"/>
              </a:xfrm>
            </p:grpSpPr>
            <p:sp>
              <p:nvSpPr>
                <p:cNvPr id="113775" name="Line 5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76" name="Group 57"/>
                <p:cNvGrpSpPr/>
                <p:nvPr/>
              </p:nvGrpSpPr>
              <p:grpSpPr bwMode="auto">
                <a:xfrm>
                  <a:off x="3312" y="672"/>
                  <a:ext cx="336" cy="240"/>
                  <a:chOff x="3312" y="672"/>
                  <a:chExt cx="336" cy="240"/>
                </a:xfrm>
              </p:grpSpPr>
              <p:sp>
                <p:nvSpPr>
                  <p:cNvPr id="113777" name="Line 5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8" name="Line 5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9" name="Line 6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62" name="Group 61"/>
              <p:cNvGrpSpPr/>
              <p:nvPr/>
            </p:nvGrpSpPr>
            <p:grpSpPr bwMode="auto">
              <a:xfrm>
                <a:off x="3648" y="672"/>
                <a:ext cx="336" cy="240"/>
                <a:chOff x="3312" y="672"/>
                <a:chExt cx="336" cy="240"/>
              </a:xfrm>
            </p:grpSpPr>
            <p:sp>
              <p:nvSpPr>
                <p:cNvPr id="113770" name="Line 6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71" name="Group 63"/>
                <p:cNvGrpSpPr/>
                <p:nvPr/>
              </p:nvGrpSpPr>
              <p:grpSpPr bwMode="auto">
                <a:xfrm>
                  <a:off x="3312" y="672"/>
                  <a:ext cx="336" cy="240"/>
                  <a:chOff x="3312" y="672"/>
                  <a:chExt cx="336" cy="240"/>
                </a:xfrm>
              </p:grpSpPr>
              <p:sp>
                <p:nvSpPr>
                  <p:cNvPr id="113772" name="Line 6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3" name="Line 6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74" name="Line 6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63" name="Group 67"/>
              <p:cNvGrpSpPr/>
              <p:nvPr/>
            </p:nvGrpSpPr>
            <p:grpSpPr bwMode="auto">
              <a:xfrm>
                <a:off x="3984" y="672"/>
                <a:ext cx="336" cy="240"/>
                <a:chOff x="3312" y="672"/>
                <a:chExt cx="336" cy="240"/>
              </a:xfrm>
            </p:grpSpPr>
            <p:sp>
              <p:nvSpPr>
                <p:cNvPr id="113765" name="Line 68"/>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66" name="Group 69"/>
                <p:cNvGrpSpPr/>
                <p:nvPr/>
              </p:nvGrpSpPr>
              <p:grpSpPr bwMode="auto">
                <a:xfrm>
                  <a:off x="3312" y="672"/>
                  <a:ext cx="336" cy="240"/>
                  <a:chOff x="3312" y="672"/>
                  <a:chExt cx="336" cy="240"/>
                </a:xfrm>
              </p:grpSpPr>
              <p:sp>
                <p:nvSpPr>
                  <p:cNvPr id="113767" name="Line 70"/>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8" name="Line 71"/>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9" name="Line 72"/>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64" name="Line 73"/>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nvGrpSpPr>
            <p:cNvPr id="113741" name="Group 74"/>
            <p:cNvGrpSpPr/>
            <p:nvPr/>
          </p:nvGrpSpPr>
          <p:grpSpPr bwMode="auto">
            <a:xfrm rot="10794493">
              <a:off x="288" y="2544"/>
              <a:ext cx="1200" cy="240"/>
              <a:chOff x="3312" y="672"/>
              <a:chExt cx="1200" cy="240"/>
            </a:xfrm>
          </p:grpSpPr>
          <p:grpSp>
            <p:nvGrpSpPr>
              <p:cNvPr id="113742" name="Group 75"/>
              <p:cNvGrpSpPr/>
              <p:nvPr/>
            </p:nvGrpSpPr>
            <p:grpSpPr bwMode="auto">
              <a:xfrm>
                <a:off x="3312" y="672"/>
                <a:ext cx="336" cy="240"/>
                <a:chOff x="3312" y="672"/>
                <a:chExt cx="336" cy="240"/>
              </a:xfrm>
            </p:grpSpPr>
            <p:sp>
              <p:nvSpPr>
                <p:cNvPr id="113756" name="Line 7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57" name="Group 77"/>
                <p:cNvGrpSpPr/>
                <p:nvPr/>
              </p:nvGrpSpPr>
              <p:grpSpPr bwMode="auto">
                <a:xfrm>
                  <a:off x="3312" y="672"/>
                  <a:ext cx="336" cy="240"/>
                  <a:chOff x="3312" y="672"/>
                  <a:chExt cx="336" cy="240"/>
                </a:xfrm>
              </p:grpSpPr>
              <p:sp>
                <p:nvSpPr>
                  <p:cNvPr id="113758" name="Line 7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9" name="Line 7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60" name="Line 8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43" name="Group 81"/>
              <p:cNvGrpSpPr/>
              <p:nvPr/>
            </p:nvGrpSpPr>
            <p:grpSpPr bwMode="auto">
              <a:xfrm>
                <a:off x="3648" y="672"/>
                <a:ext cx="336" cy="240"/>
                <a:chOff x="3312" y="672"/>
                <a:chExt cx="336" cy="240"/>
              </a:xfrm>
            </p:grpSpPr>
            <p:sp>
              <p:nvSpPr>
                <p:cNvPr id="113751" name="Line 8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52" name="Group 83"/>
                <p:cNvGrpSpPr/>
                <p:nvPr/>
              </p:nvGrpSpPr>
              <p:grpSpPr bwMode="auto">
                <a:xfrm>
                  <a:off x="3312" y="672"/>
                  <a:ext cx="336" cy="240"/>
                  <a:chOff x="3312" y="672"/>
                  <a:chExt cx="336" cy="240"/>
                </a:xfrm>
              </p:grpSpPr>
              <p:sp>
                <p:nvSpPr>
                  <p:cNvPr id="113753" name="Line 8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4" name="Line 8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5" name="Line 8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44" name="Group 87"/>
              <p:cNvGrpSpPr/>
              <p:nvPr/>
            </p:nvGrpSpPr>
            <p:grpSpPr bwMode="auto">
              <a:xfrm>
                <a:off x="3984" y="672"/>
                <a:ext cx="336" cy="240"/>
                <a:chOff x="3312" y="672"/>
                <a:chExt cx="336" cy="240"/>
              </a:xfrm>
            </p:grpSpPr>
            <p:sp>
              <p:nvSpPr>
                <p:cNvPr id="113746" name="Line 88"/>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47" name="Group 89"/>
                <p:cNvGrpSpPr/>
                <p:nvPr/>
              </p:nvGrpSpPr>
              <p:grpSpPr bwMode="auto">
                <a:xfrm>
                  <a:off x="3312" y="672"/>
                  <a:ext cx="336" cy="240"/>
                  <a:chOff x="3312" y="672"/>
                  <a:chExt cx="336" cy="240"/>
                </a:xfrm>
              </p:grpSpPr>
              <p:sp>
                <p:nvSpPr>
                  <p:cNvPr id="113748" name="Line 90"/>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49" name="Line 91"/>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50" name="Line 92"/>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45" name="Line 93"/>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24" name="Group 94"/>
          <p:cNvGrpSpPr/>
          <p:nvPr/>
        </p:nvGrpSpPr>
        <p:grpSpPr bwMode="auto">
          <a:xfrm>
            <a:off x="3429000" y="1876425"/>
            <a:ext cx="2438400" cy="561975"/>
            <a:chOff x="2160" y="1086"/>
            <a:chExt cx="1536" cy="354"/>
          </a:xfrm>
        </p:grpSpPr>
        <p:sp>
          <p:nvSpPr>
            <p:cNvPr id="113717" name="Rectangle 95"/>
            <p:cNvSpPr>
              <a:spLocks noChangeArrowheads="1"/>
            </p:cNvSpPr>
            <p:nvPr/>
          </p:nvSpPr>
          <p:spPr bwMode="auto">
            <a:xfrm>
              <a:off x="2160" y="1086"/>
              <a:ext cx="265" cy="327"/>
            </a:xfrm>
            <a:prstGeom prst="rect">
              <a:avLst/>
            </a:prstGeom>
            <a:noFill/>
            <a:ln>
              <a:noFill/>
            </a:ln>
          </p:spPr>
          <p:txBody>
            <a:bodyPr wrap="none">
              <a:spAutoFit/>
            </a:bodyPr>
            <a:lstStyle/>
            <a:p>
              <a:pPr>
                <a:spcBef>
                  <a:spcPct val="50000"/>
                </a:spcBef>
              </a:pPr>
              <a:r>
                <a:rPr lang="en-US" altLang="zh-CN" sz="2800" b="1" i="1">
                  <a:solidFill>
                    <a:srgbClr val="000099"/>
                  </a:solidFill>
                  <a:latin typeface="Times New Roman" panose="02020603050405020304" charset="0"/>
                </a:rPr>
                <a:t>A</a:t>
              </a:r>
              <a:endParaRPr lang="en-US" altLang="zh-CN" sz="3200" b="1">
                <a:solidFill>
                  <a:srgbClr val="000099"/>
                </a:solidFill>
                <a:latin typeface="Times New Roman" panose="02020603050405020304" charset="0"/>
              </a:endParaRPr>
            </a:p>
          </p:txBody>
        </p:sp>
        <p:grpSp>
          <p:nvGrpSpPr>
            <p:cNvPr id="113718" name="Group 96"/>
            <p:cNvGrpSpPr/>
            <p:nvPr/>
          </p:nvGrpSpPr>
          <p:grpSpPr bwMode="auto">
            <a:xfrm>
              <a:off x="2208" y="1104"/>
              <a:ext cx="1488" cy="336"/>
              <a:chOff x="2208" y="1104"/>
              <a:chExt cx="1488" cy="336"/>
            </a:xfrm>
          </p:grpSpPr>
          <p:sp>
            <p:nvSpPr>
              <p:cNvPr id="113719" name="Line 97"/>
              <p:cNvSpPr>
                <a:spLocks noChangeShapeType="1"/>
              </p:cNvSpPr>
              <p:nvPr/>
            </p:nvSpPr>
            <p:spPr bwMode="auto">
              <a:xfrm>
                <a:off x="2208" y="1104"/>
                <a:ext cx="14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grpSp>
            <p:nvGrpSpPr>
              <p:cNvPr id="113720" name="Group 98"/>
              <p:cNvGrpSpPr/>
              <p:nvPr/>
            </p:nvGrpSpPr>
            <p:grpSpPr bwMode="auto">
              <a:xfrm rot="10794493">
                <a:off x="2496" y="1200"/>
                <a:ext cx="1200" cy="240"/>
                <a:chOff x="3312" y="672"/>
                <a:chExt cx="1200" cy="240"/>
              </a:xfrm>
            </p:grpSpPr>
            <p:grpSp>
              <p:nvGrpSpPr>
                <p:cNvPr id="113721" name="Group 99"/>
                <p:cNvGrpSpPr/>
                <p:nvPr/>
              </p:nvGrpSpPr>
              <p:grpSpPr bwMode="auto">
                <a:xfrm>
                  <a:off x="3312" y="672"/>
                  <a:ext cx="336" cy="240"/>
                  <a:chOff x="3312" y="672"/>
                  <a:chExt cx="336" cy="240"/>
                </a:xfrm>
              </p:grpSpPr>
              <p:sp>
                <p:nvSpPr>
                  <p:cNvPr id="113735" name="Line 100"/>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36" name="Group 101"/>
                  <p:cNvGrpSpPr/>
                  <p:nvPr/>
                </p:nvGrpSpPr>
                <p:grpSpPr bwMode="auto">
                  <a:xfrm>
                    <a:off x="3312" y="672"/>
                    <a:ext cx="336" cy="240"/>
                    <a:chOff x="3312" y="672"/>
                    <a:chExt cx="336" cy="240"/>
                  </a:xfrm>
                </p:grpSpPr>
                <p:sp>
                  <p:nvSpPr>
                    <p:cNvPr id="113737" name="Line 102"/>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8" name="Line 103"/>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9" name="Line 104"/>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22" name="Group 105"/>
                <p:cNvGrpSpPr/>
                <p:nvPr/>
              </p:nvGrpSpPr>
              <p:grpSpPr bwMode="auto">
                <a:xfrm>
                  <a:off x="3648" y="672"/>
                  <a:ext cx="336" cy="240"/>
                  <a:chOff x="3312" y="672"/>
                  <a:chExt cx="336" cy="240"/>
                </a:xfrm>
              </p:grpSpPr>
              <p:sp>
                <p:nvSpPr>
                  <p:cNvPr id="113730" name="Line 106"/>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31" name="Group 107"/>
                  <p:cNvGrpSpPr/>
                  <p:nvPr/>
                </p:nvGrpSpPr>
                <p:grpSpPr bwMode="auto">
                  <a:xfrm>
                    <a:off x="3312" y="672"/>
                    <a:ext cx="336" cy="240"/>
                    <a:chOff x="3312" y="672"/>
                    <a:chExt cx="336" cy="240"/>
                  </a:xfrm>
                </p:grpSpPr>
                <p:sp>
                  <p:nvSpPr>
                    <p:cNvPr id="113732" name="Line 108"/>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3" name="Line 109"/>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34" name="Line 110"/>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nvGrpSpPr>
                <p:cNvPr id="113723" name="Group 111"/>
                <p:cNvGrpSpPr/>
                <p:nvPr/>
              </p:nvGrpSpPr>
              <p:grpSpPr bwMode="auto">
                <a:xfrm>
                  <a:off x="3984" y="672"/>
                  <a:ext cx="336" cy="240"/>
                  <a:chOff x="3312" y="672"/>
                  <a:chExt cx="336" cy="240"/>
                </a:xfrm>
              </p:grpSpPr>
              <p:sp>
                <p:nvSpPr>
                  <p:cNvPr id="113725" name="Line 112"/>
                  <p:cNvSpPr>
                    <a:spLocks noChangeShapeType="1"/>
                  </p:cNvSpPr>
                  <p:nvPr/>
                </p:nvSpPr>
                <p:spPr bwMode="auto">
                  <a:xfrm>
                    <a:off x="3504" y="672"/>
                    <a:ext cx="144"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nvGrpSpPr>
                  <p:cNvPr id="113726" name="Group 113"/>
                  <p:cNvGrpSpPr/>
                  <p:nvPr/>
                </p:nvGrpSpPr>
                <p:grpSpPr bwMode="auto">
                  <a:xfrm>
                    <a:off x="3312" y="672"/>
                    <a:ext cx="336" cy="240"/>
                    <a:chOff x="3312" y="672"/>
                    <a:chExt cx="336" cy="240"/>
                  </a:xfrm>
                </p:grpSpPr>
                <p:sp>
                  <p:nvSpPr>
                    <p:cNvPr id="113727" name="Line 114"/>
                    <p:cNvSpPr>
                      <a:spLocks noChangeShapeType="1"/>
                    </p:cNvSpPr>
                    <p:nvPr/>
                  </p:nvSpPr>
                  <p:spPr bwMode="auto">
                    <a:xfrm>
                      <a:off x="3312"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28" name="Line 115"/>
                    <p:cNvSpPr>
                      <a:spLocks noChangeShapeType="1"/>
                    </p:cNvSpPr>
                    <p:nvPr/>
                  </p:nvSpPr>
                  <p:spPr bwMode="auto">
                    <a:xfrm flipV="1">
                      <a:off x="3504"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13729" name="Line 116"/>
                    <p:cNvSpPr>
                      <a:spLocks noChangeShapeType="1"/>
                    </p:cNvSpPr>
                    <p:nvPr/>
                  </p:nvSpPr>
                  <p:spPr bwMode="auto">
                    <a:xfrm>
                      <a:off x="3648" y="672"/>
                      <a:ext cx="0" cy="24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sp>
              <p:nvSpPr>
                <p:cNvPr id="113724" name="Line 117"/>
                <p:cNvSpPr>
                  <a:spLocks noChangeShapeType="1"/>
                </p:cNvSpPr>
                <p:nvPr/>
              </p:nvSpPr>
              <p:spPr bwMode="auto">
                <a:xfrm>
                  <a:off x="4320" y="912"/>
                  <a:ext cx="192"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grpSp>
      </p:grpSp>
      <p:grpSp>
        <p:nvGrpSpPr>
          <p:cNvPr id="91268" name="Group 118"/>
          <p:cNvGrpSpPr/>
          <p:nvPr/>
        </p:nvGrpSpPr>
        <p:grpSpPr bwMode="auto">
          <a:xfrm>
            <a:off x="914400" y="5581650"/>
            <a:ext cx="6477000" cy="666750"/>
            <a:chOff x="432" y="3420"/>
            <a:chExt cx="4080" cy="420"/>
          </a:xfrm>
        </p:grpSpPr>
        <p:sp>
          <p:nvSpPr>
            <p:cNvPr id="91255" name="Rectangle 119"/>
            <p:cNvSpPr>
              <a:spLocks noChangeArrowheads="1"/>
            </p:cNvSpPr>
            <p:nvPr/>
          </p:nvSpPr>
          <p:spPr bwMode="auto">
            <a:xfrm>
              <a:off x="432" y="3461"/>
              <a:ext cx="1466" cy="327"/>
            </a:xfrm>
            <a:prstGeom prst="rect">
              <a:avLst/>
            </a:prstGeom>
            <a:noFill/>
            <a:ln w="9525">
              <a:noFill/>
              <a:miter lim="800000"/>
            </a:ln>
            <a:effectLst/>
          </p:spPr>
          <p:txBody>
            <a:bodyPr wrap="none">
              <a:spAutoFit/>
            </a:bodyPr>
            <a:lstStyle/>
            <a:p>
              <a:pPr>
                <a:spcBef>
                  <a:spcPct val="50000"/>
                </a:spcBef>
              </a:pPr>
              <a:r>
                <a:rPr lang="zh-CN" altLang="en-US" sz="2800" b="1">
                  <a:solidFill>
                    <a:srgbClr val="000099"/>
                  </a:solidFill>
                  <a:effectLst>
                    <a:outerShdw blurRad="38100" dist="38100" dir="2700000" algn="tl">
                      <a:srgbClr val="DDDDDD"/>
                    </a:outerShdw>
                  </a:effectLst>
                  <a:latin typeface="Times New Roman" panose="02020603050405020304" charset="0"/>
                </a:rPr>
                <a:t>写出逻辑式：</a:t>
              </a:r>
              <a:endParaRPr lang="zh-CN" altLang="en-US" sz="3200" b="1">
                <a:solidFill>
                  <a:schemeClr val="bg1"/>
                </a:solidFill>
                <a:effectLst>
                  <a:outerShdw blurRad="38100" dist="38100" dir="2700000" algn="tl">
                    <a:srgbClr val="DDDDDD"/>
                  </a:outerShdw>
                </a:effectLst>
                <a:latin typeface="Times New Roman" panose="02020603050405020304" charset="0"/>
              </a:endParaRPr>
            </a:p>
          </p:txBody>
        </p:sp>
        <p:sp>
          <p:nvSpPr>
            <p:cNvPr id="113710" name="Line 120"/>
            <p:cNvSpPr>
              <a:spLocks noChangeShapeType="1"/>
            </p:cNvSpPr>
            <p:nvPr/>
          </p:nvSpPr>
          <p:spPr bwMode="auto">
            <a:xfrm>
              <a:off x="3964" y="3501"/>
              <a:ext cx="20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1" name="Rectangle 121"/>
            <p:cNvSpPr>
              <a:spLocks noChangeArrowheads="1"/>
            </p:cNvSpPr>
            <p:nvPr/>
          </p:nvSpPr>
          <p:spPr bwMode="auto">
            <a:xfrm>
              <a:off x="3014" y="3437"/>
              <a:ext cx="1498" cy="403"/>
            </a:xfrm>
            <a:prstGeom prst="rect">
              <a:avLst/>
            </a:prstGeom>
            <a:noFill/>
            <a:ln>
              <a:noFill/>
            </a:ln>
          </p:spPr>
          <p:txBody>
            <a:bodyPr>
              <a:spAutoFit/>
            </a:bodyPr>
            <a:lstStyle/>
            <a:p>
              <a:pPr>
                <a:spcBef>
                  <a:spcPct val="50000"/>
                </a:spcBef>
              </a:pPr>
              <a:r>
                <a:rPr lang="en-US" altLang="zh-CN" sz="3600" b="1">
                  <a:solidFill>
                    <a:srgbClr val="000099"/>
                  </a:solidFill>
                  <a:latin typeface="Times New Roman" panose="02020603050405020304" charset="0"/>
                </a:rPr>
                <a:t>=</a:t>
              </a:r>
              <a:r>
                <a:rPr lang="en-US" altLang="zh-CN" sz="3200" b="1" i="1">
                  <a:solidFill>
                    <a:srgbClr val="000099"/>
                  </a:solidFill>
                  <a:latin typeface="Times New Roman" panose="02020603050405020304" charset="0"/>
                </a:rPr>
                <a:t>AC +BC</a:t>
              </a:r>
              <a:endParaRPr lang="en-US" altLang="zh-CN" sz="3200" b="1">
                <a:solidFill>
                  <a:srgbClr val="3333CC"/>
                </a:solidFill>
                <a:latin typeface="Times New Roman" panose="02020603050405020304" charset="0"/>
              </a:endParaRPr>
            </a:p>
          </p:txBody>
        </p:sp>
        <p:sp>
          <p:nvSpPr>
            <p:cNvPr id="113712" name="Line 122"/>
            <p:cNvSpPr>
              <a:spLocks noChangeShapeType="1"/>
            </p:cNvSpPr>
            <p:nvPr/>
          </p:nvSpPr>
          <p:spPr bwMode="auto">
            <a:xfrm>
              <a:off x="2124" y="3501"/>
              <a:ext cx="324"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3" name="Line 123"/>
            <p:cNvSpPr>
              <a:spLocks noChangeShapeType="1"/>
            </p:cNvSpPr>
            <p:nvPr/>
          </p:nvSpPr>
          <p:spPr bwMode="auto">
            <a:xfrm>
              <a:off x="2862" y="3501"/>
              <a:ext cx="162"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4" name="Line 124"/>
            <p:cNvSpPr>
              <a:spLocks noChangeShapeType="1"/>
            </p:cNvSpPr>
            <p:nvPr/>
          </p:nvSpPr>
          <p:spPr bwMode="auto">
            <a:xfrm>
              <a:off x="2174" y="3420"/>
              <a:ext cx="850" cy="0"/>
            </a:xfrm>
            <a:prstGeom prst="line">
              <a:avLst/>
            </a:prstGeom>
            <a:noFill/>
            <a:ln w="28575">
              <a:solidFill>
                <a:srgbClr val="000099"/>
              </a:solidFill>
              <a:round/>
            </a:ln>
          </p:spPr>
          <p:txBody>
            <a:bodyPr wrap="none" anchor="ctr"/>
            <a:lstStyle/>
            <a:p>
              <a:endParaRPr lang="zh-CN" altLang="en-US">
                <a:latin typeface="Times New Roman" panose="02020603050405020304" charset="0"/>
              </a:endParaRPr>
            </a:p>
          </p:txBody>
        </p:sp>
        <p:sp>
          <p:nvSpPr>
            <p:cNvPr id="113715" name="Text Box 125"/>
            <p:cNvSpPr txBox="1">
              <a:spLocks noChangeArrowheads="1"/>
            </p:cNvSpPr>
            <p:nvPr/>
          </p:nvSpPr>
          <p:spPr bwMode="auto">
            <a:xfrm>
              <a:off x="1728" y="3456"/>
              <a:ext cx="1580" cy="365"/>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b="1">
                  <a:solidFill>
                    <a:srgbClr val="000099"/>
                  </a:solidFill>
                </a:rPr>
                <a:t>Y=</a:t>
              </a:r>
              <a:r>
                <a:rPr lang="en-US" altLang="zh-CN" sz="3200" b="1" i="1">
                  <a:solidFill>
                    <a:srgbClr val="000099"/>
                  </a:solidFill>
                </a:rPr>
                <a:t>AC • BC </a:t>
              </a:r>
            </a:p>
          </p:txBody>
        </p:sp>
        <p:sp>
          <p:nvSpPr>
            <p:cNvPr id="113716" name="Line 126"/>
            <p:cNvSpPr>
              <a:spLocks noChangeShapeType="1"/>
            </p:cNvSpPr>
            <p:nvPr/>
          </p:nvSpPr>
          <p:spPr bwMode="auto">
            <a:xfrm>
              <a:off x="2700" y="3461"/>
              <a:ext cx="324" cy="0"/>
            </a:xfrm>
            <a:prstGeom prst="line">
              <a:avLst/>
            </a:prstGeom>
            <a:noFill/>
            <a:ln w="28575" cap="sq">
              <a:solidFill>
                <a:srgbClr val="000099"/>
              </a:solidFill>
              <a:round/>
            </a:ln>
          </p:spPr>
          <p:txBody>
            <a:bodyPr wrap="none" anchor="ctr">
              <a:spAutoFit/>
            </a:bodyPr>
            <a:lstStyle/>
            <a:p>
              <a:endParaRPr lang="zh-CN" altLang="en-US">
                <a:latin typeface="Times New Roman" panose="02020603050405020304" charset="0"/>
              </a:endParaRPr>
            </a:p>
          </p:txBody>
        </p:sp>
      </p:grpSp>
      <p:sp>
        <p:nvSpPr>
          <p:cNvPr id="91263" name="Rectangle 127"/>
          <p:cNvSpPr>
            <a:spLocks noChangeArrowheads="1"/>
          </p:cNvSpPr>
          <p:nvPr/>
        </p:nvSpPr>
        <p:spPr bwMode="auto">
          <a:xfrm>
            <a:off x="6324600" y="2209800"/>
            <a:ext cx="1554163" cy="557213"/>
          </a:xfrm>
          <a:prstGeom prst="rect">
            <a:avLst/>
          </a:prstGeom>
          <a:noFill/>
          <a:ln w="38100" cap="sq">
            <a:solidFill>
              <a:srgbClr val="006600"/>
            </a:solidFill>
            <a:miter lim="800000"/>
          </a:ln>
        </p:spPr>
        <p:txBody>
          <a:bodyPr wrap="none">
            <a:spAutoFit/>
          </a:bodyPr>
          <a:lstStyle/>
          <a:p>
            <a:pPr>
              <a:spcBef>
                <a:spcPct val="50000"/>
              </a:spcBef>
            </a:pPr>
            <a:r>
              <a:rPr lang="zh-CN" altLang="en-US" sz="2800" b="1">
                <a:solidFill>
                  <a:srgbClr val="FF0000"/>
                </a:solidFill>
                <a:latin typeface="Times New Roman" panose="02020603050405020304" charset="0"/>
              </a:rPr>
              <a:t>设：</a:t>
            </a:r>
            <a:r>
              <a:rPr lang="en-US" altLang="zh-CN" sz="2800" b="1" i="1">
                <a:solidFill>
                  <a:srgbClr val="FF0000"/>
                </a:solidFill>
                <a:latin typeface="Times New Roman" panose="02020603050405020304" charset="0"/>
              </a:rPr>
              <a:t>C</a:t>
            </a:r>
            <a:r>
              <a:rPr lang="en-US" altLang="zh-CN" sz="2800" b="1">
                <a:solidFill>
                  <a:srgbClr val="FF0000"/>
                </a:solidFill>
                <a:latin typeface="Times New Roman" panose="02020603050405020304" charset="0"/>
              </a:rPr>
              <a:t>=1</a:t>
            </a:r>
            <a:endParaRPr lang="en-US" altLang="zh-CN" sz="3200" b="1">
              <a:solidFill>
                <a:schemeClr val="bg1"/>
              </a:solidFill>
              <a:latin typeface="Times New Roman" panose="02020603050405020304" charset="0"/>
            </a:endParaRPr>
          </a:p>
        </p:txBody>
      </p:sp>
      <p:sp>
        <p:nvSpPr>
          <p:cNvPr id="91264" name="AutoShape 128"/>
          <p:cNvSpPr>
            <a:spLocks noChangeArrowheads="1"/>
          </p:cNvSpPr>
          <p:nvPr/>
        </p:nvSpPr>
        <p:spPr bwMode="auto">
          <a:xfrm>
            <a:off x="4191000" y="2743200"/>
            <a:ext cx="1066800" cy="533400"/>
          </a:xfrm>
          <a:prstGeom prst="wedgeRoundRectCallout">
            <a:avLst>
              <a:gd name="adj1" fmla="val -40028"/>
              <a:gd name="adj2" fmla="val 115181"/>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0000"/>
                </a:solidFill>
                <a:latin typeface="Times New Roman" panose="02020603050405020304" charset="0"/>
              </a:rPr>
              <a:t>封锁</a:t>
            </a:r>
          </a:p>
        </p:txBody>
      </p:sp>
      <p:sp>
        <p:nvSpPr>
          <p:cNvPr id="91265" name="AutoShape 129"/>
          <p:cNvSpPr>
            <a:spLocks noChangeArrowheads="1"/>
          </p:cNvSpPr>
          <p:nvPr/>
        </p:nvSpPr>
        <p:spPr bwMode="auto">
          <a:xfrm>
            <a:off x="3276600" y="1143000"/>
            <a:ext cx="990600" cy="457200"/>
          </a:xfrm>
          <a:prstGeom prst="wedgeRoundRectCallout">
            <a:avLst>
              <a:gd name="adj1" fmla="val -91829"/>
              <a:gd name="adj2" fmla="val 195833"/>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0000"/>
                </a:solidFill>
                <a:latin typeface="Times New Roman" panose="02020603050405020304" charset="0"/>
              </a:rPr>
              <a:t>打开</a:t>
            </a:r>
          </a:p>
        </p:txBody>
      </p:sp>
      <p:sp>
        <p:nvSpPr>
          <p:cNvPr id="91266" name="AutoShape 130"/>
          <p:cNvSpPr>
            <a:spLocks noChangeArrowheads="1"/>
          </p:cNvSpPr>
          <p:nvPr/>
        </p:nvSpPr>
        <p:spPr bwMode="auto">
          <a:xfrm>
            <a:off x="5257800" y="4876800"/>
            <a:ext cx="1905000" cy="533400"/>
          </a:xfrm>
          <a:prstGeom prst="wedgeRoundRectCallout">
            <a:avLst>
              <a:gd name="adj1" fmla="val 60000"/>
              <a:gd name="adj2" fmla="val -130954"/>
              <a:gd name="adj3" fmla="val 16667"/>
            </a:avLst>
          </a:prstGeom>
          <a:solidFill>
            <a:srgbClr val="FFFFCC"/>
          </a:solidFill>
          <a:ln w="28575">
            <a:solidFill>
              <a:srgbClr val="006600"/>
            </a:solidFill>
            <a:miter lim="800000"/>
          </a:ln>
        </p:spPr>
        <p:txBody>
          <a:bodyPr wrap="none" anchor="ctr"/>
          <a:lstStyle/>
          <a:p>
            <a:pPr algn="ctr">
              <a:spcBef>
                <a:spcPct val="50000"/>
              </a:spcBef>
            </a:pPr>
            <a:r>
              <a:rPr lang="zh-CN" altLang="en-US" sz="2800" b="1">
                <a:solidFill>
                  <a:srgbClr val="FF3300"/>
                </a:solidFill>
                <a:latin typeface="Times New Roman" panose="02020603050405020304" charset="0"/>
              </a:rPr>
              <a:t>选通</a:t>
            </a:r>
            <a:r>
              <a:rPr lang="en-US" altLang="zh-CN" sz="2800" b="1" i="1">
                <a:solidFill>
                  <a:srgbClr val="FF3300"/>
                </a:solidFill>
                <a:latin typeface="Times New Roman" panose="02020603050405020304" charset="0"/>
              </a:rPr>
              <a:t>A</a:t>
            </a:r>
            <a:r>
              <a:rPr lang="zh-CN" altLang="en-US" sz="2800" b="1">
                <a:solidFill>
                  <a:srgbClr val="FF3300"/>
                </a:solidFill>
                <a:latin typeface="Times New Roman" panose="02020603050405020304" charset="0"/>
              </a:rPr>
              <a:t>信号</a:t>
            </a:r>
          </a:p>
        </p:txBody>
      </p:sp>
      <p:sp>
        <p:nvSpPr>
          <p:cNvPr id="113705" name="Oval 131"/>
          <p:cNvSpPr>
            <a:spLocks noChangeArrowheads="1"/>
          </p:cNvSpPr>
          <p:nvPr/>
        </p:nvSpPr>
        <p:spPr bwMode="auto">
          <a:xfrm>
            <a:off x="3200400" y="3810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6" name="Oval 132"/>
          <p:cNvSpPr>
            <a:spLocks noChangeArrowheads="1"/>
          </p:cNvSpPr>
          <p:nvPr/>
        </p:nvSpPr>
        <p:spPr bwMode="auto">
          <a:xfrm>
            <a:off x="3200400" y="24384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7" name="Oval 133"/>
          <p:cNvSpPr>
            <a:spLocks noChangeArrowheads="1"/>
          </p:cNvSpPr>
          <p:nvPr/>
        </p:nvSpPr>
        <p:spPr bwMode="auto">
          <a:xfrm>
            <a:off x="4876800" y="40386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
        <p:nvSpPr>
          <p:cNvPr id="113708" name="Oval 134"/>
          <p:cNvSpPr>
            <a:spLocks noChangeArrowheads="1"/>
          </p:cNvSpPr>
          <p:nvPr/>
        </p:nvSpPr>
        <p:spPr bwMode="auto">
          <a:xfrm>
            <a:off x="6400800" y="3810000"/>
            <a:ext cx="152400" cy="152400"/>
          </a:xfrm>
          <a:prstGeom prst="ellipse">
            <a:avLst/>
          </a:prstGeom>
          <a:noFill/>
          <a:ln w="28575">
            <a:solidFill>
              <a:srgbClr val="333300"/>
            </a:solidFill>
            <a:round/>
          </a:ln>
        </p:spPr>
        <p:txBody>
          <a:bodyPr wrap="none" anchor="ctr"/>
          <a:lstStyle/>
          <a:p>
            <a:endParaRPr lang="zh-CN" altLang="en-US">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263"/>
                                        </p:tgtEl>
                                        <p:attrNameLst>
                                          <p:attrName>style.visibility</p:attrName>
                                        </p:attrNameLst>
                                      </p:cBhvr>
                                      <p:to>
                                        <p:strVal val="visible"/>
                                      </p:to>
                                    </p:set>
                                    <p:animEffect transition="in" filter="box(in)">
                                      <p:cBhvr>
                                        <p:cTn id="7" dur="500"/>
                                        <p:tgtEl>
                                          <p:spTgt spid="912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65"/>
                                        </p:tgtEl>
                                        <p:attrNameLst>
                                          <p:attrName>style.visibility</p:attrName>
                                        </p:attrNameLst>
                                      </p:cBhvr>
                                      <p:to>
                                        <p:strVal val="visible"/>
                                      </p:to>
                                    </p:set>
                                    <p:animEffect transition="in" filter="wipe(left)">
                                      <p:cBhvr>
                                        <p:cTn id="11" dur="500"/>
                                        <p:tgtEl>
                                          <p:spTgt spid="9116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1265"/>
                                        </p:tgtEl>
                                        <p:attrNameLst>
                                          <p:attrName>style.visibility</p:attrName>
                                        </p:attrNameLst>
                                      </p:cBhvr>
                                      <p:to>
                                        <p:strVal val="visible"/>
                                      </p:to>
                                    </p:set>
                                    <p:animEffect transition="in" filter="wipe(up)">
                                      <p:cBhvr>
                                        <p:cTn id="15" dur="500"/>
                                        <p:tgtEl>
                                          <p:spTgt spid="9126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1166"/>
                                        </p:tgtEl>
                                        <p:attrNameLst>
                                          <p:attrName>style.visibility</p:attrName>
                                        </p:attrNameLst>
                                      </p:cBhvr>
                                      <p:to>
                                        <p:strVal val="visible"/>
                                      </p:to>
                                    </p:set>
                                    <p:animEffect transition="in" filter="wipe(left)">
                                      <p:cBhvr>
                                        <p:cTn id="20" dur="500"/>
                                        <p:tgtEl>
                                          <p:spTgt spid="9116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67"/>
                                        </p:tgtEl>
                                        <p:attrNameLst>
                                          <p:attrName>style.visibility</p:attrName>
                                        </p:attrNameLst>
                                      </p:cBhvr>
                                      <p:to>
                                        <p:strVal val="visible"/>
                                      </p:to>
                                    </p:set>
                                    <p:animEffect transition="in" filter="wipe(left)">
                                      <p:cBhvr>
                                        <p:cTn id="24" dur="500"/>
                                        <p:tgtEl>
                                          <p:spTgt spid="91167"/>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91264"/>
                                        </p:tgtEl>
                                        <p:attrNameLst>
                                          <p:attrName>style.visibility</p:attrName>
                                        </p:attrNameLst>
                                      </p:cBhvr>
                                      <p:to>
                                        <p:strVal val="visible"/>
                                      </p:to>
                                    </p:set>
                                    <p:animEffect transition="in" filter="wipe(up)">
                                      <p:cBhvr>
                                        <p:cTn id="28" dur="500"/>
                                        <p:tgtEl>
                                          <p:spTgt spid="9126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1168"/>
                                        </p:tgtEl>
                                        <p:attrNameLst>
                                          <p:attrName>style.visibility</p:attrName>
                                        </p:attrNameLst>
                                      </p:cBhvr>
                                      <p:to>
                                        <p:strVal val="visible"/>
                                      </p:to>
                                    </p:se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91266"/>
                                        </p:tgtEl>
                                        <p:attrNameLst>
                                          <p:attrName>style.visibility</p:attrName>
                                        </p:attrNameLst>
                                      </p:cBhvr>
                                      <p:to>
                                        <p:strVal val="visible"/>
                                      </p:to>
                                    </p:set>
                                    <p:animEffect transition="in" filter="wipe(down)">
                                      <p:cBhvr>
                                        <p:cTn id="50" dur="500"/>
                                        <p:tgtEl>
                                          <p:spTgt spid="912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1268"/>
                                        </p:tgtEl>
                                        <p:attrNameLst>
                                          <p:attrName>style.visibility</p:attrName>
                                        </p:attrNameLst>
                                      </p:cBhvr>
                                      <p:to>
                                        <p:strVal val="visible"/>
                                      </p:to>
                                    </p:set>
                                    <p:animEffect transition="in" filter="wipe(left)">
                                      <p:cBhvr>
                                        <p:cTn id="55" dur="500"/>
                                        <p:tgtEl>
                                          <p:spTgt spid="9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5" grpId="0" autoUpdateAnimBg="0"/>
      <p:bldP spid="91166" grpId="0" autoUpdateAnimBg="0"/>
      <p:bldP spid="91167" grpId="0" autoUpdateAnimBg="0"/>
      <p:bldP spid="91168" grpId="0" autoUpdateAnimBg="0"/>
      <p:bldP spid="91263" grpId="0" animBg="1" autoUpdateAnimBg="0"/>
      <p:bldP spid="91264" grpId="0" animBg="1" autoUpdateAnimBg="0"/>
      <p:bldP spid="91265" grpId="0" animBg="1" autoUpdateAnimBg="0"/>
      <p:bldP spid="91266" grpId="0" animBg="1" autoUpdateAnimBg="0"/>
    </p:bldLst>
  </p:timing>
</p:sld>
</file>

<file path=ppt/theme/theme1.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5442</Words>
  <Application>Microsoft Office PowerPoint</Application>
  <PresentationFormat>全屏显示(4:3)</PresentationFormat>
  <Paragraphs>1726</Paragraphs>
  <Slides>88</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88</vt:i4>
      </vt:variant>
    </vt:vector>
  </HeadingPairs>
  <TitlesOfParts>
    <vt:vector size="105" baseType="lpstr">
      <vt:lpstr></vt:lpstr>
      <vt:lpstr>华文新魏</vt:lpstr>
      <vt:lpstr>楷体_GB2312</vt:lpstr>
      <vt:lpstr>宋体</vt:lpstr>
      <vt:lpstr>Arial</vt:lpstr>
      <vt:lpstr>Calibri</vt:lpstr>
      <vt:lpstr>Cambria Math</vt:lpstr>
      <vt:lpstr>Times New Roman</vt:lpstr>
      <vt:lpstr>Wingdings</vt:lpstr>
      <vt:lpstr>Office 主题</vt:lpstr>
      <vt:lpstr>Clip</vt:lpstr>
      <vt:lpstr>公式</vt:lpstr>
      <vt:lpstr>Equation</vt:lpstr>
      <vt:lpstr>BMP 图象</vt:lpstr>
      <vt:lpstr>剪辑</vt:lpstr>
      <vt:lpstr>Equation.3</vt:lpstr>
      <vt:lpstr>Equation.DSMT4</vt:lpstr>
      <vt:lpstr>第7章 组合逻辑电路(下)</vt:lpstr>
      <vt:lpstr>7.5 组合逻辑电路的分析与设计</vt:lpstr>
      <vt:lpstr>7.5.1  组合逻辑电路的分析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 加法器</vt:lpstr>
      <vt:lpstr>7.6   加法器</vt:lpstr>
      <vt:lpstr>7.6.1   半加器 </vt:lpstr>
      <vt:lpstr>PowerPoint 演示文稿</vt:lpstr>
      <vt:lpstr>7.6.2   全加器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 数据分配器和数据选择器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vt:lpstr>
      <vt:lpstr>PowerPoint 演示文稿</vt:lpstr>
      <vt:lpstr>PowerPoint 演示文稿</vt:lpstr>
      <vt:lpstr>PowerPoint 演示文稿</vt:lpstr>
      <vt:lpstr>7.10 利用中规模集成芯片设计组合逻辑电路</vt:lpstr>
      <vt:lpstr>7.10.1利用译码器来实现组合逻辑函数</vt:lpstr>
      <vt:lpstr>7.10.1利用译码器来实现组合逻辑函数</vt:lpstr>
      <vt:lpstr>7.10.1利用译码器来实现组合逻辑函数</vt:lpstr>
      <vt:lpstr>7.10.2利用数据选择器来实现组合逻辑函数</vt:lpstr>
      <vt:lpstr>7.10.2利用数据选择器来实现组合逻辑函数</vt:lpstr>
      <vt:lpstr>7.11 组合逻辑电路中的冒险现象</vt:lpstr>
      <vt:lpstr>7.11 组合逻辑电路中的冒险现象</vt:lpstr>
      <vt:lpstr>如何判断冒险现象的存在</vt:lpstr>
      <vt:lpstr>7.11 组合逻辑电路中的冒险现象</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第20章 组合逻辑电路</dc:title>
  <dc:creator>mac perch</dc:creator>
  <cp:lastModifiedBy>ChiLin</cp:lastModifiedBy>
  <cp:revision>104</cp:revision>
  <dcterms:created xsi:type="dcterms:W3CDTF">2017-02-07T05:02:00Z</dcterms:created>
  <dcterms:modified xsi:type="dcterms:W3CDTF">2020-04-29T09:23:26Z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