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3"/>
    <p:sldId id="524" r:id="rId4"/>
    <p:sldId id="525" r:id="rId6"/>
    <p:sldId id="526" r:id="rId7"/>
    <p:sldId id="527" r:id="rId8"/>
    <p:sldId id="529" r:id="rId9"/>
    <p:sldId id="537" r:id="rId10"/>
    <p:sldId id="530" r:id="rId11"/>
    <p:sldId id="532" r:id="rId12"/>
    <p:sldId id="533" r:id="rId13"/>
    <p:sldId id="534" r:id="rId14"/>
    <p:sldId id="535" r:id="rId15"/>
    <p:sldId id="538" r:id="rId16"/>
    <p:sldId id="539" r:id="rId17"/>
    <p:sldId id="540" r:id="rId18"/>
    <p:sldId id="547" r:id="rId19"/>
    <p:sldId id="555" r:id="rId20"/>
    <p:sldId id="556" r:id="rId21"/>
    <p:sldId id="557" r:id="rId22"/>
    <p:sldId id="558" r:id="rId23"/>
    <p:sldId id="559" r:id="rId24"/>
    <p:sldId id="560" r:id="rId25"/>
    <p:sldId id="561" r:id="rId26"/>
    <p:sldId id="562" r:id="rId27"/>
    <p:sldId id="563" r:id="rId28"/>
    <p:sldId id="564" r:id="rId29"/>
    <p:sldId id="56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24"/>
    <p:restoredTop sz="93103"/>
  </p:normalViewPr>
  <p:slideViewPr>
    <p:cSldViewPr snapToGrid="0" snapToObjects="1">
      <p:cViewPr varScale="1">
        <p:scale>
          <a:sx n="105" d="100"/>
          <a:sy n="105" d="100"/>
        </p:scale>
        <p:origin x="-1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511D66-B7D9-8347-9D43-E36E5B4A2CA8}"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4DDE0-F642-2844-B362-EF8D70295A9F}"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064DDE0-F642-2844-B362-EF8D70295A9F}"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D534DE84-92C1-D945-9B74-F5EF0A70E7A1}" type="slidenum">
              <a:rPr kumimoji="1" lang="zh-CN" altLang="en-US" smtClean="0"/>
            </a:fld>
            <a:endParaRPr kumimoji="1"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Date Placeholder 4"/>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1447191" y="2824269"/>
            <a:ext cx="4645152" cy="2644457"/>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412362" y="2821491"/>
            <a:ext cx="4645152" cy="2637371"/>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7" name="Date Placeholder 6"/>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02CF0CAA-BA1E-AE42-ACF3-C2FF10DD0B16}"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hasCustomPrompt="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2CF0CAA-BA1E-AE42-ACF3-C2FF10DD0B16}" type="datetimeFigureOut">
              <a:rPr kumimoji="1" lang="zh-CN" altLang="en-US" smtClean="0"/>
            </a:fld>
            <a:endParaRPr kumimoji="1" lang="zh-CN"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zh-CN" altLang="en-US"/>
          </a:p>
        </p:txBody>
      </p:sp>
      <p:sp>
        <p:nvSpPr>
          <p:cNvPr id="7" name="Slide Number Placeholder 6"/>
          <p:cNvSpPr>
            <a:spLocks noGrp="1"/>
          </p:cNvSpPr>
          <p:nvPr>
            <p:ph type="sldNum" sz="quarter" idx="12"/>
          </p:nvPr>
        </p:nvSpPr>
        <p:spPr/>
        <p:txBody>
          <a:bodyPr/>
          <a:lstStyle/>
          <a:p>
            <a:fld id="{D534DE84-92C1-D945-9B74-F5EF0A70E7A1}" type="slidenum">
              <a:rPr kumimoji="1" lang="zh-CN" altLang="en-US" smtClean="0"/>
            </a:fld>
            <a:endParaRPr kumimoji="1"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2CF0CAA-BA1E-AE42-ACF3-C2FF10DD0B16}" type="datetimeFigureOut">
              <a:rPr kumimoji="1" lang="zh-CN" altLang="en-US" smtClean="0"/>
            </a:fld>
            <a:endParaRPr kumimoji="1"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34DE84-92C1-D945-9B74-F5EF0A70E7A1}" type="slidenum">
              <a:rPr kumimoji="1" lang="zh-CN" altLang="en-US" smtClean="0"/>
            </a:fld>
            <a:endParaRPr kumimoji="1"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1545" y="217469"/>
            <a:ext cx="11356975" cy="2862322"/>
          </a:xfrm>
          <a:prstGeom prst="rect">
            <a:avLst/>
          </a:prstGeom>
          <a:noFill/>
        </p:spPr>
        <p:txBody>
          <a:bodyPr wrap="square" rtlCol="0">
            <a:spAutoFit/>
          </a:bodyPr>
          <a:lstStyle/>
          <a:p>
            <a:pPr algn="ctr"/>
            <a:r>
              <a:rPr kumimoji="1" lang="en-US" altLang="zh-CN" sz="5400" b="1" dirty="0" smtClean="0">
                <a:solidFill>
                  <a:srgbClr val="C00000"/>
                </a:solidFill>
                <a:latin typeface="Arial" panose="020B0604020202020204" pitchFamily="34" charset="0"/>
                <a:ea typeface="Arial" panose="020B0604020202020204" pitchFamily="34" charset="0"/>
                <a:cs typeface="Arial" panose="020B0604020202020204" pitchFamily="34" charset="0"/>
              </a:rPr>
              <a:t>Propaganda Techniques in</a:t>
            </a:r>
            <a:endParaRPr kumimoji="1" lang="en-US" altLang="zh-CN" sz="5400" b="1" dirty="0" smtClean="0">
              <a:solidFill>
                <a:srgbClr val="C00000"/>
              </a:solidFill>
              <a:latin typeface="Arial" panose="020B0604020202020204" pitchFamily="34" charset="0"/>
              <a:ea typeface="Arial" panose="020B0604020202020204" pitchFamily="34" charset="0"/>
              <a:cs typeface="Arial" panose="020B0604020202020204" pitchFamily="34" charset="0"/>
            </a:endParaRPr>
          </a:p>
          <a:p>
            <a:pPr algn="ctr"/>
            <a:r>
              <a:rPr kumimoji="1" lang="en-US" altLang="zh-CN" sz="5400" b="1" dirty="0" smtClean="0">
                <a:solidFill>
                  <a:srgbClr val="C00000"/>
                </a:solidFill>
                <a:latin typeface="Arial" panose="020B0604020202020204" pitchFamily="34" charset="0"/>
                <a:ea typeface="Arial" panose="020B0604020202020204" pitchFamily="34" charset="0"/>
                <a:cs typeface="Arial" panose="020B0604020202020204" pitchFamily="34" charset="0"/>
              </a:rPr>
              <a:t>Today’s Advertising</a:t>
            </a:r>
            <a:r>
              <a:rPr kumimoji="1" lang="en-US" altLang="zh-CN" sz="3600" b="1" dirty="0" smtClean="0">
                <a:latin typeface="Arial" panose="020B0604020202020204" pitchFamily="34" charset="0"/>
                <a:ea typeface="Arial" panose="020B0604020202020204" pitchFamily="34" charset="0"/>
                <a:cs typeface="Arial" panose="020B0604020202020204" pitchFamily="34" charset="0"/>
              </a:rPr>
              <a:t>         </a:t>
            </a:r>
            <a:endParaRPr kumimoji="1" lang="en-US" altLang="zh-CN" sz="3600" b="1" dirty="0" smtClean="0">
              <a:latin typeface="Arial" panose="020B0604020202020204" pitchFamily="34" charset="0"/>
              <a:ea typeface="Arial" panose="020B0604020202020204" pitchFamily="34" charset="0"/>
              <a:cs typeface="Arial" panose="020B0604020202020204" pitchFamily="34" charset="0"/>
            </a:endParaRPr>
          </a:p>
          <a:p>
            <a:pPr algn="ctr"/>
            <a:endParaRPr kumimoji="1" lang="en-US" altLang="zh-CN" sz="3600" b="1" dirty="0" smtClean="0">
              <a:latin typeface="Arial" panose="020B0604020202020204" pitchFamily="34" charset="0"/>
              <a:ea typeface="Arial" panose="020B0604020202020204" pitchFamily="34" charset="0"/>
              <a:cs typeface="Arial" panose="020B0604020202020204" pitchFamily="34" charset="0"/>
            </a:endParaRPr>
          </a:p>
          <a:p>
            <a:pPr algn="ctr"/>
            <a:r>
              <a:rPr kumimoji="1" lang="en-US" altLang="zh-CN" sz="3600" b="1" dirty="0" smtClean="0">
                <a:latin typeface="Arial" panose="020B0604020202020204" pitchFamily="34" charset="0"/>
                <a:ea typeface="Arial" panose="020B0604020202020204" pitchFamily="34" charset="0"/>
                <a:cs typeface="Arial" panose="020B0604020202020204" pitchFamily="34" charset="0"/>
              </a:rPr>
              <a:t>Ann McClintock</a:t>
            </a:r>
            <a:endParaRPr kumimoji="1" lang="zh-CN" altLang="en-US" sz="6600" b="1" dirty="0">
              <a:latin typeface="Arial" panose="020B0604020202020204" pitchFamily="34" charset="0"/>
              <a:ea typeface="Arial" panose="020B0604020202020204" pitchFamily="34" charset="0"/>
              <a:cs typeface="Arial" panose="020B0604020202020204" pitchFamily="34" charset="0"/>
            </a:endParaRPr>
          </a:p>
        </p:txBody>
      </p:sp>
      <p:pic>
        <p:nvPicPr>
          <p:cNvPr id="1028" name="Picture 4" descr="https://gimg2.baidu.com/image_search/src=http%3A%2F%2Fhbimg.b0.upaiyun.com%2F70eb5ab4031d73d4cc59d0122f94649e6d4ffe7225191-aQKwv9_fw658&amp;refer=http%3A%2F%2Fhbimg.b0.upaiyun.com&amp;app=2002&amp;size=f9999,10000&amp;q=a80&amp;n=0&amp;g=0n&amp;fmt=jpeg?sec=1638667543&amp;t=0e0c7ec3e8e3ce11c12e134b49f22fe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206561"/>
            <a:ext cx="2964143" cy="39521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gimg2.baidu.com/image_search/src=http%3A%2F%2Fimg.mp.itc.cn%2Fupload%2F20170521%2F41af3ee733194ab5889becb7d3a151cb_th.jpg&amp;refer=http%3A%2F%2Fimg.mp.itc.cn&amp;app=2002&amp;size=f9999,10000&amp;q=a80&amp;n=0&amp;g=0n&amp;fmt=jpeg?sec=1638668386&amp;t=f3374423ec40d82781e618c26404ed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3457" y="3573056"/>
            <a:ext cx="3878543" cy="253190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gimg2.baidu.com/image_search/src=http%3A%2F%2Fimage4.xyzs.com%2Fupload%2F37%2F69%2F23%2F20140605%2F140193699310393_0.jpg&amp;refer=http%3A%2F%2Fimage4.xyzs.com&amp;app=2002&amp;size=f9999,10000&amp;q=a80&amp;n=0&amp;g=0n&amp;fmt=jpeg?sec=1638668567&amp;t=f2b0e479a5fc7068dff79123bc6c50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7264" y="3573056"/>
            <a:ext cx="3878543" cy="25856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53822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9.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An American manufacturer may refer,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for instance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to a “foreign car” in its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commercial</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—not an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import</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ed” one. The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label of foreignness</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will have unpleasant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connotation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 in many people’s minds.    (Para. 5)</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Please explain the reddened words and expressions in English.</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96938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10.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Using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glittering generalities</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is the opposite of name calling.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In this case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advertisers surround their products with attractive—and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slippery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—words and phrases. They use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vague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term</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 that are difficult to define    and that may have different meanings to different people: freedom,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democratic</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all-American,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progressive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Christian, and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justice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(Para. 6)</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Please explain the reddened words and expressions in English.</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96938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11.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Many such words have strong affirmative overtones. This kind of language stirs positive feelings in people, feelings that may spill over to the product or idea being pitched. As with name calling, the emotional response may overwhelm logic.  (Para. 6)</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translate the sentences into </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Chinese.</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620500" cy="569277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12. </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Ads for consumer goods are also sprinkled with glittering generalities. Product names, for instance, are supposed to evoke good feelings: </a:t>
            </a:r>
            <a:r>
              <a:rPr lang="en-US" altLang="zh-CN" sz="2800" b="1" i="1" dirty="0">
                <a:solidFill>
                  <a:srgbClr val="0070C0"/>
                </a:solidFill>
                <a:latin typeface="Times New Roman" panose="02020603050405020304" charset="0"/>
                <a:ea typeface="Cambria" panose="02040503050406030204" charset="0"/>
                <a:cs typeface="Times New Roman" panose="02020603050405020304" charset="0"/>
              </a:rPr>
              <a:t>Luvs</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diapers. </a:t>
            </a:r>
            <a:r>
              <a:rPr lang="en-US" altLang="zh-CN" sz="2800" b="1" i="1" dirty="0">
                <a:solidFill>
                  <a:srgbClr val="0070C0"/>
                </a:solidFill>
                <a:latin typeface="Times New Roman" panose="02020603050405020304" charset="0"/>
                <a:ea typeface="Cambria" panose="02040503050406030204" charset="0"/>
                <a:cs typeface="Times New Roman" panose="02020603050405020304" charset="0"/>
              </a:rPr>
              <a:t>Stayfree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feminine hygiene products, </a:t>
            </a:r>
            <a:r>
              <a:rPr lang="en-US" altLang="zh-CN" sz="2800" b="1" i="1" dirty="0">
                <a:solidFill>
                  <a:srgbClr val="0070C0"/>
                </a:solidFill>
                <a:latin typeface="Times New Roman" panose="02020603050405020304" charset="0"/>
                <a:ea typeface="Cambria" panose="02040503050406030204" charset="0"/>
                <a:cs typeface="Times New Roman" panose="02020603050405020304" charset="0"/>
              </a:rPr>
              <a:t>Joy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liquid detergent, </a:t>
            </a:r>
            <a:r>
              <a:rPr lang="en-US" altLang="zh-CN" sz="2800" b="1" i="1" dirty="0">
                <a:solidFill>
                  <a:srgbClr val="0070C0"/>
                </a:solidFill>
                <a:latin typeface="Times New Roman" panose="02020603050405020304" charset="0"/>
                <a:ea typeface="Cambria" panose="02040503050406030204" charset="0"/>
                <a:cs typeface="Times New Roman" panose="02020603050405020304" charset="0"/>
              </a:rPr>
              <a:t>Loving Care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hair color, </a:t>
            </a:r>
            <a:r>
              <a:rPr lang="en-US" altLang="zh-CN" sz="2800" b="1" i="1" dirty="0">
                <a:solidFill>
                  <a:srgbClr val="0070C0"/>
                </a:solidFill>
                <a:latin typeface="Times New Roman" panose="02020603050405020304" charset="0"/>
                <a:ea typeface="Cambria" panose="02040503050406030204" charset="0"/>
                <a:cs typeface="Times New Roman" panose="02020603050405020304" charset="0"/>
              </a:rPr>
              <a:t>Almost Home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cookies, </a:t>
            </a:r>
            <a:r>
              <a:rPr lang="en-US" altLang="zh-CN" sz="2800" b="1" i="1" dirty="0">
                <a:solidFill>
                  <a:srgbClr val="0070C0"/>
                </a:solidFill>
                <a:latin typeface="Times New Roman" panose="02020603050405020304" charset="0"/>
                <a:ea typeface="Cambria" panose="02040503050406030204" charset="0"/>
                <a:cs typeface="Times New Roman" panose="02020603050405020304" charset="0"/>
              </a:rPr>
              <a:t>Yankee Doodle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pastries. Product slogans lean heavily on vague but comforting phrases: . . . General Electric “brings good things to life,” and Dow Chemical “lets you do great things.” Chevrolet, we are told, is the “heartbeat of America,” and Chrysler boasts cars that are “built by Americans for Americans.” </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(Para. 8)</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Translate the </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paragraph into Chinese.</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53822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13.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The advertisers hope that the prestige attached to the symbol will carry over to the product. (Para. 9)</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paraphrase the sentence.</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53822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14.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Corporations also use the transfer technique when they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sponsor</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prestigious</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shows on radio and television. These shows function as symbols of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dignity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and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class</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(Para. 10)</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explain the reddened words in English.</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526224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15.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In this way, corporations can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reach</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an educated,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influential</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audience and, perhaps, improve their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public image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by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associat</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ing themselves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with</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quality programming</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(Para. 10)</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explain the reddened words and expressions in English.</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translate the sentence into Chinese.</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83108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16.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The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national anthem</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or “America the Beautiful” may play in the background. Such </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appeal</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a:t>
            </a: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 to</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Americans’ love of country can surround the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candidate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with an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aura</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of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patriotism</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and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integrity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(Para. 11)</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explain the reddened words and expressions in English.</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526224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17.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Similar to the transfer device,  the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testimonial</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capitalize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on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the admiration people have for a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celebrity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to make the product shine more brightly—even though the celebrity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is</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not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an expert on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the product being sold.</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(Para. 12)</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explain the reddened words and expressions in English.</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741616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18.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Print and television ads offer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a</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nonstop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parade of</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testimonials: here’s William Shatner for Priceline.com; here’s basketball star Michael  Jordan eating Wheaties;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a slew of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well-known people (including pop star Madonna) advertise clothing from the Gap; and Jerry Seinfeld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assure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 us he never goes anywhere without his American Express card. Testimonials can sell movies, too; newspaper ads for films often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feature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favorable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comment</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 by well-known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reviewer</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 And, in recent years, testimonials have played an important role in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pitch</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ing books; the backs of paperbacks frequently list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complimentary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blurb</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 by celebrities.(Para. 13)</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explain the reddened words and expressions in English.</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39991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 </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Advertisers want your business, and they will use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a variety of</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clever ad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slogan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 to get it. If you’ve ever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responded to</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ads, you have been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sway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ed by the effective use of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propaganda</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You may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associate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the word propaganda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with</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the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tactics</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used by strong-arm governments. But Ann McClintock provides evidence that we are the targets of propaganda every day and that it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shape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 many of our opinions and decisions.</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(Preview)</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Please </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explain the reddened words and expressions in English.</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612394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19.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Political candidates, as well as their ad agencies, know the value of testimonials. Barbra Streisand lent her star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appeal</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to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the presidential campaign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of Bill Clinton, while Arnold Schwarzenegger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endorse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d George Bush. Even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controversial social issue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 are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debate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d by celebrities. The nuclear freeze, for instance, starred Paul Newman for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the pro side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and Charlton Heston for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the con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(Para. 14)</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sym typeface="+mn-ea"/>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explain the reddened words and expressions in English.</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83108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20.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As illogical as testimonials sometimes are (Pepsi’s Michael Jackson, for instance, is a health-food adherent who does not drink soft drinks), they are effective propaganda.  (Para. 15)</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sym typeface="+mn-ea"/>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paraphrase the sentence.</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569277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21.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And how do these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folksy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warmhearted (usually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saccharine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scenes affect us? They’re supposed to make us feel that AT&amp;T—the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multinational corporate giant</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—has the same values we do. Similarly, we are introduced to the little people at Ford, the ordinary folks who work on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the assembly line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not to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bigwig</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 in their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executive office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(Para. 16)</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sym typeface="+mn-ea"/>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explain the reddened words and expressions in English.</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612394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22.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Applied to</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propaganda, card stacking means that one side may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suppress</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or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distort</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evidence, tell half-truths,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oversimplify</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the facts, or set up a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straw man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”—a false target—to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divert attention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from the issue at hand.   (Para. 18)</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sym typeface="+mn-ea"/>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explain the reddened words and expressions in English.</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微软雅黑" panose="020B0503020204020204" charset="-122"/>
                <a:cs typeface="Times New Roman" panose="02020603050405020304" charset="0"/>
                <a:sym typeface="+mn-ea"/>
              </a:rPr>
              <a:t>Please translate the sentence into Chinese.</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526224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23.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Advertisers often</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stack the cards</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in favor of the products they are pushing. They may, for instance, use what are called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weasel</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words.” These  are  small words that usually</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slip</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right past us, but that make the difference between reality and</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illusion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(Para. 19)</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sym typeface="+mn-ea"/>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explain the reddened words and expression in English.</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39991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24.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Or advertisers may make extremely vague claims that sound alluring but have no substance:    (Para. 20)</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sym typeface="+mn-ea"/>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paraphrase the sentence.</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39991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25.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In the bandwagon technique, advertisers pressure, “Everyone’s doing it. Why don’t you?”</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(Para. 21)</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sym typeface="+mn-ea"/>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paraphrase the sentence.</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725910" cy="612394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26.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We may conclude, after close examination, that some propaganda sends a truthful, worthwhile message. Some advertising, for instance, urges us not to drive drunk, to become volunteers, to contribute to charity. Even so, we must be aware that propaganda is being used. Otherwise, we have consented to handing over to others our independence of thought and action.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(Para. 24)</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sym typeface="+mn-ea"/>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rPr>
              <a:t>Please translate the sentences into Chinese.</a:t>
            </a: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微软雅黑" panose="020B0503020204020204" charset="-122"/>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267652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2.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Americans, adults and children alike, are being seduced. They are being brainwashed. (Para. 1)</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Please paraphrase this sentence.</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10769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3.</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We are victims,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content</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—even eager—to be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victimize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d. We read advertisers’ propaganda messages in newspapers and magazines; we watch their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alluring</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images on television.   (Para. 1)</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Please explain the reddened words and phrases in English.</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267652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4.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We all do it—even those of us who claim to see through advertisers’ tricks and therefore feel immune to advertising’s charm.   (Para. 1)</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Please paraphrase this sentence.</a:t>
            </a:r>
            <a:endParaRPr lang="en-US" altLang="zh-CN" sz="2800" dirty="0">
              <a:latin typeface="Times New Roman" panose="02020603050405020304" charset="0"/>
              <a:ea typeface="Cambria" panose="02040503050406030204" charset="0"/>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sym typeface="+mn-ea"/>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181483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5.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sym typeface="+mn-ea"/>
              </a:rPr>
              <a:t>Often, propagandists will use outright lies or more subtle deceptions to sway people’s opinions.</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sym typeface="+mn-ea"/>
              </a:rPr>
              <a:t>   (Para. 2)</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Please paraphrase the sentence.</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483108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6.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When we hear the word “propaganda,” we usually think of a foreign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menace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anti-American radio programs broadcast by a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totalitarian</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regime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or brainwashing tactics practiced on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hostage</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s. Although propaganda may seem relevant only in the political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arena</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the concept can </a:t>
            </a:r>
            <a:r>
              <a:rPr lang="en-US" altLang="zh-CN" sz="2800" b="1" dirty="0">
                <a:solidFill>
                  <a:schemeClr val="accent1"/>
                </a:solidFill>
                <a:latin typeface="Times New Roman" panose="02020603050405020304" charset="0"/>
                <a:ea typeface="Cambria" panose="02040503050406030204" charset="0"/>
                <a:cs typeface="Times New Roman" panose="02020603050405020304" charset="0"/>
              </a:rPr>
              <a:t>be applied fruitfully to</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the way products and ideas are sold in advertising.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sym typeface="+mn-ea"/>
              </a:rPr>
              <a:t> (Para. 3)</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Please explain the reddened words and expressions in English.</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969385"/>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7.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Every day, we are bombarded with slogans, print and Internet pop-up ads, commercials, packaging claims, billboards, trademarks, logos, and designer brands—all forms of propaganda.</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(Para. 3)</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latin typeface="Times New Roman" panose="02020603050405020304" charset="0"/>
                <a:ea typeface="Cambria" panose="02040503050406030204" charset="0"/>
                <a:cs typeface="Times New Roman" panose="02020603050405020304" charset="0"/>
                <a:sym typeface="+mn-ea"/>
              </a:rPr>
              <a:t>Please translate the sentence into Chinese.</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3375" y="1313815"/>
            <a:ext cx="11381105" cy="3107690"/>
          </a:xfrm>
          <a:prstGeom prst="rect">
            <a:avLst/>
          </a:prstGeom>
        </p:spPr>
        <p:txBody>
          <a:bodyPr wrap="square">
            <a:spAutoFit/>
          </a:bodyPr>
          <a:lstStyle/>
          <a:p>
            <a:pPr indent="0">
              <a:lnSpc>
                <a:spcPct val="100000"/>
              </a:lnSpc>
              <a:buFont typeface="+mj-lt"/>
              <a:buNone/>
            </a:pPr>
            <a:r>
              <a:rPr lang="en-US" altLang="zh-CN" sz="2800" b="1" dirty="0">
                <a:solidFill>
                  <a:srgbClr val="C00000"/>
                </a:solidFill>
                <a:latin typeface="Times New Roman" panose="02020603050405020304" charset="0"/>
                <a:ea typeface="Cambria" panose="02040503050406030204" charset="0"/>
                <a:cs typeface="Times New Roman" panose="02020603050405020304" charset="0"/>
              </a:rPr>
              <a:t>8. </a:t>
            </a:r>
            <a:r>
              <a:rPr lang="en-US" altLang="zh-CN" sz="2800" b="1" dirty="0">
                <a:latin typeface="Times New Roman" panose="02020603050405020304" charset="0"/>
                <a:ea typeface="Cambria" panose="02040503050406030204" charset="0"/>
                <a:cs typeface="Times New Roman" panose="02020603050405020304" charset="0"/>
              </a:rPr>
              <a:t>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Name calling is a propaganda tactic in which negatively charged names are hurled against the opposing side or competitor. </a:t>
            </a:r>
            <a:r>
              <a:rPr lang="en-US" altLang="zh-CN" sz="2800" b="1" dirty="0">
                <a:solidFill>
                  <a:srgbClr val="0070C0"/>
                </a:solidFill>
                <a:latin typeface="Times New Roman" panose="02020603050405020304" charset="0"/>
                <a:ea typeface="Cambria" panose="02040503050406030204" charset="0"/>
                <a:cs typeface="Times New Roman" panose="02020603050405020304" charset="0"/>
              </a:rPr>
              <a:t>  (Para. 5)</a:t>
            </a: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b="1" dirty="0">
              <a:solidFill>
                <a:srgbClr val="0070C0"/>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r>
              <a:rPr lang="en-US" altLang="zh-CN" sz="2800" dirty="0">
                <a:solidFill>
                  <a:srgbClr val="C00000"/>
                </a:solidFill>
                <a:latin typeface="微软雅黑" panose="020B0503020204020204" charset="-122"/>
                <a:ea typeface="微软雅黑" panose="020B0503020204020204" charset="-122"/>
                <a:cs typeface="Arial" panose="020B0604020202020204" pitchFamily="34" charset="0"/>
                <a:sym typeface="+mn-ea"/>
              </a:rPr>
              <a:t>►</a:t>
            </a:r>
            <a:r>
              <a:rPr lang="en-US" altLang="zh-CN" sz="2800" dirty="0">
                <a:solidFill>
                  <a:schemeClr val="tx1"/>
                </a:solidFill>
                <a:latin typeface="Times New Roman" panose="02020603050405020304" charset="0"/>
                <a:ea typeface="Cambria" panose="02040503050406030204" charset="0"/>
                <a:cs typeface="Times New Roman" panose="02020603050405020304" charset="0"/>
              </a:rPr>
              <a:t>Please translate the sentence into Chinese.</a:t>
            </a: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a:p>
            <a:pPr indent="0">
              <a:lnSpc>
                <a:spcPct val="100000"/>
              </a:lnSpc>
              <a:buFont typeface="+mj-lt"/>
              <a:buNone/>
            </a:pPr>
            <a:endParaRPr lang="en-US" altLang="zh-CN" sz="2800" dirty="0">
              <a:solidFill>
                <a:schemeClr val="tx1"/>
              </a:solidFill>
              <a:latin typeface="Times New Roman" panose="02020603050405020304" charset="0"/>
              <a:ea typeface="Cambria" panose="02040503050406030204" charset="0"/>
              <a:cs typeface="Times New Roman" panose="02020603050405020304" charset="0"/>
            </a:endParaRPr>
          </a:p>
        </p:txBody>
      </p:sp>
      <p:sp>
        <p:nvSpPr>
          <p:cNvPr id="6" name="矩形 5"/>
          <p:cNvSpPr/>
          <p:nvPr/>
        </p:nvSpPr>
        <p:spPr>
          <a:xfrm>
            <a:off x="427090" y="624205"/>
            <a:ext cx="7913635" cy="583565"/>
          </a:xfrm>
          <a:prstGeom prst="rect">
            <a:avLst/>
          </a:prstGeom>
        </p:spPr>
        <p:txBody>
          <a:bodyPr wrap="square">
            <a:spAutoFit/>
          </a:bodyPr>
          <a:lstStyle/>
          <a:p>
            <a:pPr algn="just">
              <a:spcAft>
                <a:spcPts val="0"/>
              </a:spcAft>
            </a:pPr>
            <a:r>
              <a:rPr lang="en-US" altLang="zh-CN" sz="3200" b="1" kern="0" dirty="0">
                <a:solidFill>
                  <a:srgbClr val="C00000"/>
                </a:solidFill>
                <a:latin typeface="Arial" panose="020B0604020202020204" pitchFamily="34" charset="0"/>
                <a:ea typeface="Arial" panose="020B0604020202020204" pitchFamily="34" charset="0"/>
                <a:cs typeface="Arial" panose="020B0604020202020204" pitchFamily="34" charset="0"/>
              </a:rPr>
              <a:t>Detailed Understanding of the Text</a:t>
            </a:r>
            <a:endParaRPr lang="en-US" altLang="zh-CN" sz="3200" b="1" kern="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库">
  <a:themeElements>
    <a:clrScheme name="库">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库">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库">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8919</Words>
  <Application>WPS 演示</Application>
  <PresentationFormat>宽屏</PresentationFormat>
  <Paragraphs>272</Paragraphs>
  <Slides>27</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宋体</vt:lpstr>
      <vt:lpstr>Wingdings</vt:lpstr>
      <vt:lpstr>Times New Roman</vt:lpstr>
      <vt:lpstr>Cambria</vt:lpstr>
      <vt:lpstr>微软雅黑</vt:lpstr>
      <vt:lpstr>Arial Unicode MS</vt:lpstr>
      <vt:lpstr>等线 Light</vt:lpstr>
      <vt:lpstr>Gill Sans MT</vt:lpstr>
      <vt:lpstr>等线</vt:lpstr>
      <vt:lpstr>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and requirements</dc:title>
  <dc:creator>Microsoft Office 用户</dc:creator>
  <cp:lastModifiedBy>曹琳</cp:lastModifiedBy>
  <cp:revision>203</cp:revision>
  <dcterms:created xsi:type="dcterms:W3CDTF">2017-09-03T01:54:00Z</dcterms:created>
  <dcterms:modified xsi:type="dcterms:W3CDTF">2021-11-21T12:50:48Z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A5958D778A1248B987895FE78750971A</vt:lpwstr>
  </property>
</Properties>
</file>